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77"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7750E-1A36-4CEC-90E3-EE484345685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C2E692E-2931-4025-AFB6-ABDE080D3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C9BD559-7A9E-4823-BFCC-F1D55F52CEED}"/>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7C8ACAD7-B6F2-4541-866B-FAE00FE06C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29F761-D2F8-4D95-9F22-60F5CA69F6A7}"/>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299584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3C05B-1CC0-4826-88DC-402C6D45986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16234-F9ED-45E7-AE47-F7406AA5EEF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C2168F-EC32-4311-B561-48DAEC8E8CFB}"/>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9E43F908-AE54-4631-AF21-1788A904BC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86706A-67F5-4261-B6E4-5A7FFD28D180}"/>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169296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DD101C-97CC-4E3D-A845-A9A21E9567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1126C84-2D72-4D1C-A13F-837F1A81E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174C45-4F3E-4A65-AB2A-195B255C4CD8}"/>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F093BC0F-7871-4C2D-989F-EEA9B3C997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C99CC-406D-4E06-BECA-54E6A532E210}"/>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353565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C45B4-6E37-4CF3-A803-C801D3C73F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537B7D1-617D-4037-A396-EDEAA461089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4020CC-252C-4579-8493-8BD9C79DDB53}"/>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5A23D533-F80E-4A0D-A6DB-B38DFABEDB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7A3868-EA67-46F7-9D5C-2C7712461FF2}"/>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307653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F9841-DDE2-4631-A825-B6BF0D0D70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F0DD337-1C79-4B50-A2AE-72A565B3E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FC94E03-A4A8-45FA-8C8C-5FA9E2B77044}"/>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628C6EE1-8C97-4081-9B0C-8CEA062894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631BDC-0581-40A8-A41A-8201AFDD73BD}"/>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167276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F6DD2-0183-41E9-92BF-5EB00FDBF9F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C0CB68-84B6-462D-B17B-5AEB4F32ED1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B2E74F2-ED96-40A4-86F8-54042B156CB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4943A1B-810E-41F2-8B50-B36840635964}"/>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6" name="Espace réservé du pied de page 5">
            <a:extLst>
              <a:ext uri="{FF2B5EF4-FFF2-40B4-BE49-F238E27FC236}">
                <a16:creationId xmlns:a16="http://schemas.microsoft.com/office/drawing/2014/main" id="{BC9A1365-0B85-4BCD-929B-FC7EAC69F2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3A9C8F-1CC3-4197-88C1-E9DBE26C2E5C}"/>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242443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596F0-F4C0-4807-88A9-BB27CD7332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DDA5385-9E0E-4964-93EC-CF755CA0E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4673A21-511C-4FD6-9A73-61A493FC47C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3928C7-C635-47BD-BE74-F8C3B37E6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FD04B792-D3CC-47A8-A089-ED253CAC2B54}"/>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CF2A40C-FB73-439D-99D3-88A87F971B66}"/>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8" name="Espace réservé du pied de page 7">
            <a:extLst>
              <a:ext uri="{FF2B5EF4-FFF2-40B4-BE49-F238E27FC236}">
                <a16:creationId xmlns:a16="http://schemas.microsoft.com/office/drawing/2014/main" id="{7E7C9D0E-48E4-4E31-B9EB-24EC00CA86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84854A-EF58-41EF-AB19-C993D83B0C3B}"/>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114962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21964-E829-4781-BFF9-29F50836A5F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8C4D6AF-8C38-451D-AAE4-D512CAC7BF45}"/>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4" name="Espace réservé du pied de page 3">
            <a:extLst>
              <a:ext uri="{FF2B5EF4-FFF2-40B4-BE49-F238E27FC236}">
                <a16:creationId xmlns:a16="http://schemas.microsoft.com/office/drawing/2014/main" id="{5A93077F-621A-49C3-BD62-E8CFDAC397E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9212A-F085-481D-A80F-533CFE6DD7C4}"/>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339775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308406-F5E5-4457-9275-1A5CBD13719F}"/>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3" name="Espace réservé du pied de page 2">
            <a:extLst>
              <a:ext uri="{FF2B5EF4-FFF2-40B4-BE49-F238E27FC236}">
                <a16:creationId xmlns:a16="http://schemas.microsoft.com/office/drawing/2014/main" id="{40780946-92EA-41C6-A770-58A49D070C9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3F90D3-980C-42DF-A3C6-07F64BF2B9B9}"/>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416120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8A3C58-8C42-4A27-808B-C99113037D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2EA5EF-36BC-4D0B-9599-F5143087C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6854159-814D-40FA-96EA-719ED17DA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C26A453-01AF-487A-9FDB-BD617B098E25}"/>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6" name="Espace réservé du pied de page 5">
            <a:extLst>
              <a:ext uri="{FF2B5EF4-FFF2-40B4-BE49-F238E27FC236}">
                <a16:creationId xmlns:a16="http://schemas.microsoft.com/office/drawing/2014/main" id="{84C319E3-52E6-4121-9EAF-BA2A20C7F2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69D250C-272E-468F-BE8E-09D80CDAF31B}"/>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16475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2EE9E9-DA55-494B-8E9C-7D38ECB175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72FEF00-9E2F-4A74-898A-6E7A270D7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9E8A7BB-7905-44DB-8C1C-761325501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E67723D-7031-45E4-9C2A-C0B8798657F4}"/>
              </a:ext>
            </a:extLst>
          </p:cNvPr>
          <p:cNvSpPr>
            <a:spLocks noGrp="1"/>
          </p:cNvSpPr>
          <p:nvPr>
            <p:ph type="dt" sz="half" idx="10"/>
          </p:nvPr>
        </p:nvSpPr>
        <p:spPr/>
        <p:txBody>
          <a:bodyPr/>
          <a:lstStyle/>
          <a:p>
            <a:fld id="{9ACC44C5-A4AB-4F6A-8EE9-2E5FB0972F51}" type="datetimeFigureOut">
              <a:rPr lang="fr-FR" smtClean="0"/>
              <a:t>28/01/2019</a:t>
            </a:fld>
            <a:endParaRPr lang="fr-FR"/>
          </a:p>
        </p:txBody>
      </p:sp>
      <p:sp>
        <p:nvSpPr>
          <p:cNvPr id="6" name="Espace réservé du pied de page 5">
            <a:extLst>
              <a:ext uri="{FF2B5EF4-FFF2-40B4-BE49-F238E27FC236}">
                <a16:creationId xmlns:a16="http://schemas.microsoft.com/office/drawing/2014/main" id="{1E5D89EE-553E-4BB2-A303-DE2852571C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55DD72-F12B-4241-A988-A2F8821DED33}"/>
              </a:ext>
            </a:extLst>
          </p:cNvPr>
          <p:cNvSpPr>
            <a:spLocks noGrp="1"/>
          </p:cNvSpPr>
          <p:nvPr>
            <p:ph type="sldNum" sz="quarter" idx="12"/>
          </p:nvPr>
        </p:nvSpPr>
        <p:spPr/>
        <p:txBody>
          <a:bodyPr/>
          <a:lstStyle/>
          <a:p>
            <a:fld id="{09D33BE2-83B6-469C-9E1F-E949912A01E4}" type="slidenum">
              <a:rPr lang="fr-FR" smtClean="0"/>
              <a:t>‹N°›</a:t>
            </a:fld>
            <a:endParaRPr lang="fr-FR"/>
          </a:p>
        </p:txBody>
      </p:sp>
    </p:spTree>
    <p:extLst>
      <p:ext uri="{BB962C8B-B14F-4D97-AF65-F5344CB8AC3E}">
        <p14:creationId xmlns:p14="http://schemas.microsoft.com/office/powerpoint/2010/main" val="319111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335B0D-CD4D-4DF8-8889-5F4110FFF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795D325-6E4E-4E2E-ACC5-8E81DA651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063EB7-2810-415A-B9C6-6F9124835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C44C5-A4AB-4F6A-8EE9-2E5FB0972F51}" type="datetimeFigureOut">
              <a:rPr lang="fr-FR" smtClean="0"/>
              <a:t>28/01/2019</a:t>
            </a:fld>
            <a:endParaRPr lang="fr-FR"/>
          </a:p>
        </p:txBody>
      </p:sp>
      <p:sp>
        <p:nvSpPr>
          <p:cNvPr id="5" name="Espace réservé du pied de page 4">
            <a:extLst>
              <a:ext uri="{FF2B5EF4-FFF2-40B4-BE49-F238E27FC236}">
                <a16:creationId xmlns:a16="http://schemas.microsoft.com/office/drawing/2014/main" id="{C8700AA0-030D-4F6E-AA5D-1670236DD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05CA593-9862-496D-B5FE-86FEDBA59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3BE2-83B6-469C-9E1F-E949912A01E4}" type="slidenum">
              <a:rPr lang="fr-FR" smtClean="0"/>
              <a:t>‹N°›</a:t>
            </a:fld>
            <a:endParaRPr lang="fr-FR"/>
          </a:p>
        </p:txBody>
      </p:sp>
    </p:spTree>
    <p:extLst>
      <p:ext uri="{BB962C8B-B14F-4D97-AF65-F5344CB8AC3E}">
        <p14:creationId xmlns:p14="http://schemas.microsoft.com/office/powerpoint/2010/main" val="32544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422B8E-3F83-4710-B3CB-80F72F0C4113}"/>
              </a:ext>
            </a:extLst>
          </p:cNvPr>
          <p:cNvSpPr>
            <a:spLocks noGrp="1"/>
          </p:cNvSpPr>
          <p:nvPr>
            <p:ph type="ctrTitle"/>
          </p:nvPr>
        </p:nvSpPr>
        <p:spPr>
          <a:xfrm>
            <a:off x="1524000" y="1392872"/>
            <a:ext cx="9144000" cy="2655739"/>
          </a:xfrm>
        </p:spPr>
        <p:txBody>
          <a:bodyPr/>
          <a:lstStyle/>
          <a:p>
            <a:r>
              <a:rPr lang="fr-FR" b="1" dirty="0"/>
              <a:t>Bike Sharing </a:t>
            </a:r>
            <a:r>
              <a:rPr lang="fr-FR" b="1" dirty="0" err="1"/>
              <a:t>Demand</a:t>
            </a:r>
            <a:br>
              <a:rPr lang="fr-FR" b="1" dirty="0"/>
            </a:br>
            <a:endParaRPr lang="fr-FR" b="1" dirty="0"/>
          </a:p>
        </p:txBody>
      </p:sp>
      <p:sp>
        <p:nvSpPr>
          <p:cNvPr id="3" name="Sous-titre 2">
            <a:extLst>
              <a:ext uri="{FF2B5EF4-FFF2-40B4-BE49-F238E27FC236}">
                <a16:creationId xmlns:a16="http://schemas.microsoft.com/office/drawing/2014/main" id="{54BD2D22-C751-4551-860D-427F524AAAD5}"/>
              </a:ext>
            </a:extLst>
          </p:cNvPr>
          <p:cNvSpPr>
            <a:spLocks noGrp="1"/>
          </p:cNvSpPr>
          <p:nvPr>
            <p:ph type="subTitle" idx="1"/>
          </p:nvPr>
        </p:nvSpPr>
        <p:spPr>
          <a:xfrm>
            <a:off x="1524000" y="3602037"/>
            <a:ext cx="9144000" cy="2426623"/>
          </a:xfrm>
        </p:spPr>
        <p:txBody>
          <a:bodyPr>
            <a:normAutofit/>
          </a:bodyPr>
          <a:lstStyle/>
          <a:p>
            <a:endParaRPr lang="fr-FR" dirty="0"/>
          </a:p>
          <a:p>
            <a:endParaRPr lang="fr-FR" dirty="0"/>
          </a:p>
          <a:p>
            <a:endParaRPr lang="fr-FR" dirty="0"/>
          </a:p>
          <a:p>
            <a:pPr algn="l"/>
            <a:endParaRPr lang="fr-FR" dirty="0"/>
          </a:p>
          <a:p>
            <a:pPr algn="l"/>
            <a:r>
              <a:rPr lang="fr-FR" dirty="0"/>
              <a:t>Nassim TIGUENITINE							2019</a:t>
            </a:r>
          </a:p>
          <a:p>
            <a:pPr algn="l"/>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2318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413D0-C8D3-4CBE-8C76-2429E2814102}"/>
              </a:ext>
            </a:extLst>
          </p:cNvPr>
          <p:cNvSpPr>
            <a:spLocks noGrp="1"/>
          </p:cNvSpPr>
          <p:nvPr>
            <p:ph type="title"/>
          </p:nvPr>
        </p:nvSpPr>
        <p:spPr/>
        <p:txBody>
          <a:bodyPr/>
          <a:lstStyle/>
          <a:p>
            <a:r>
              <a:rPr lang="fr-FR" b="1" dirty="0"/>
              <a:t>Collection, préparation et stockage des données dans Hadoop</a:t>
            </a:r>
          </a:p>
        </p:txBody>
      </p:sp>
      <p:sp>
        <p:nvSpPr>
          <p:cNvPr id="3" name="Espace réservé du contenu 2">
            <a:extLst>
              <a:ext uri="{FF2B5EF4-FFF2-40B4-BE49-F238E27FC236}">
                <a16:creationId xmlns:a16="http://schemas.microsoft.com/office/drawing/2014/main" id="{5EE9D789-BA50-413A-A84B-379E0F29E817}"/>
              </a:ext>
            </a:extLst>
          </p:cNvPr>
          <p:cNvSpPr>
            <a:spLocks noGrp="1"/>
          </p:cNvSpPr>
          <p:nvPr>
            <p:ph idx="1"/>
          </p:nvPr>
        </p:nvSpPr>
        <p:spPr>
          <a:xfrm>
            <a:off x="838200" y="1825624"/>
            <a:ext cx="10515600" cy="4766561"/>
          </a:xfrm>
        </p:spPr>
        <p:txBody>
          <a:bodyPr/>
          <a:lstStyle/>
          <a:p>
            <a:pPr marL="0" indent="0">
              <a:buNone/>
            </a:pPr>
            <a:r>
              <a:rPr lang="fr-FR" b="1" dirty="0"/>
              <a:t>Processus</a:t>
            </a:r>
            <a:r>
              <a:rPr lang="fr-FR" dirty="0"/>
              <a:t> </a:t>
            </a:r>
          </a:p>
          <a:p>
            <a:pPr>
              <a:buFont typeface="Wingdings" panose="05000000000000000000" pitchFamily="2" charset="2"/>
              <a:buChar char="§"/>
            </a:pPr>
            <a:r>
              <a:rPr lang="fr-FR" dirty="0"/>
              <a:t>Déploiement d’un cluster Hadoop (ici sur Google Cloud Platform).</a:t>
            </a:r>
          </a:p>
          <a:p>
            <a:pPr>
              <a:buFont typeface="Wingdings" panose="05000000000000000000" pitchFamily="2" charset="2"/>
              <a:buChar char="§"/>
            </a:pPr>
            <a:r>
              <a:rPr lang="fr-FR" dirty="0"/>
              <a:t>Téléchargement des données depuis </a:t>
            </a:r>
            <a:r>
              <a:rPr lang="fr-FR" i="1" dirty="0"/>
              <a:t>kaggle.com</a:t>
            </a:r>
            <a:endParaRPr lang="fr-FR" b="1" dirty="0"/>
          </a:p>
          <a:p>
            <a:pPr>
              <a:buFont typeface="Wingdings" panose="05000000000000000000" pitchFamily="2" charset="2"/>
              <a:buChar char="§"/>
            </a:pPr>
            <a:r>
              <a:rPr lang="fr-FR" dirty="0"/>
              <a:t>Transfert des fichiers csv vers le cluster Hadoop.</a:t>
            </a:r>
          </a:p>
          <a:p>
            <a:pPr marL="0" indent="0">
              <a:buNone/>
            </a:pPr>
            <a:endParaRPr lang="fr-FR" dirty="0"/>
          </a:p>
          <a:p>
            <a:pPr marL="0" indent="0">
              <a:buNone/>
            </a:pPr>
            <a:endParaRPr lang="fr-FR" dirty="0"/>
          </a:p>
          <a:p>
            <a:pPr>
              <a:buFont typeface="Wingdings" panose="05000000000000000000" pitchFamily="2" charset="2"/>
              <a:buChar char="§"/>
            </a:pPr>
            <a:r>
              <a:rPr lang="fr-FR" dirty="0"/>
              <a:t>Transfert des fichiers csv du local vers HDFS.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Ø"/>
            </a:pPr>
            <a:endParaRPr lang="fr-FR" dirty="0"/>
          </a:p>
        </p:txBody>
      </p:sp>
      <p:pic>
        <p:nvPicPr>
          <p:cNvPr id="4" name="Image 3">
            <a:extLst>
              <a:ext uri="{FF2B5EF4-FFF2-40B4-BE49-F238E27FC236}">
                <a16:creationId xmlns:a16="http://schemas.microsoft.com/office/drawing/2014/main" id="{CAB3FB62-84A5-44DF-A33D-1AB5B7E6BEEA}"/>
              </a:ext>
            </a:extLst>
          </p:cNvPr>
          <p:cNvPicPr>
            <a:picLocks noChangeAspect="1"/>
          </p:cNvPicPr>
          <p:nvPr/>
        </p:nvPicPr>
        <p:blipFill>
          <a:blip r:embed="rId2"/>
          <a:stretch>
            <a:fillRect/>
          </a:stretch>
        </p:blipFill>
        <p:spPr>
          <a:xfrm>
            <a:off x="838200" y="4011780"/>
            <a:ext cx="7837967" cy="547542"/>
          </a:xfrm>
          <a:prstGeom prst="rect">
            <a:avLst/>
          </a:prstGeom>
        </p:spPr>
      </p:pic>
      <p:pic>
        <p:nvPicPr>
          <p:cNvPr id="5" name="Image 4">
            <a:extLst>
              <a:ext uri="{FF2B5EF4-FFF2-40B4-BE49-F238E27FC236}">
                <a16:creationId xmlns:a16="http://schemas.microsoft.com/office/drawing/2014/main" id="{CDAD115C-9FBC-4352-B379-BC2FC7DD3391}"/>
              </a:ext>
            </a:extLst>
          </p:cNvPr>
          <p:cNvPicPr>
            <a:picLocks noChangeAspect="1"/>
          </p:cNvPicPr>
          <p:nvPr/>
        </p:nvPicPr>
        <p:blipFill>
          <a:blip r:embed="rId3"/>
          <a:stretch>
            <a:fillRect/>
          </a:stretch>
        </p:blipFill>
        <p:spPr>
          <a:xfrm>
            <a:off x="838200" y="5520065"/>
            <a:ext cx="7837967" cy="373793"/>
          </a:xfrm>
          <a:prstGeom prst="rect">
            <a:avLst/>
          </a:prstGeom>
        </p:spPr>
      </p:pic>
    </p:spTree>
    <p:extLst>
      <p:ext uri="{BB962C8B-B14F-4D97-AF65-F5344CB8AC3E}">
        <p14:creationId xmlns:p14="http://schemas.microsoft.com/office/powerpoint/2010/main" val="311816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413D0-C8D3-4CBE-8C76-2429E2814102}"/>
              </a:ext>
            </a:extLst>
          </p:cNvPr>
          <p:cNvSpPr>
            <a:spLocks noGrp="1"/>
          </p:cNvSpPr>
          <p:nvPr>
            <p:ph type="title"/>
          </p:nvPr>
        </p:nvSpPr>
        <p:spPr/>
        <p:txBody>
          <a:bodyPr/>
          <a:lstStyle/>
          <a:p>
            <a:r>
              <a:rPr lang="fr-FR" b="1" dirty="0"/>
              <a:t>Collection, préparation et stockage des données dans Hadoop</a:t>
            </a:r>
          </a:p>
        </p:txBody>
      </p:sp>
      <p:sp>
        <p:nvSpPr>
          <p:cNvPr id="3" name="Espace réservé du contenu 2">
            <a:extLst>
              <a:ext uri="{FF2B5EF4-FFF2-40B4-BE49-F238E27FC236}">
                <a16:creationId xmlns:a16="http://schemas.microsoft.com/office/drawing/2014/main" id="{5EE9D789-BA50-413A-A84B-379E0F29E817}"/>
              </a:ext>
            </a:extLst>
          </p:cNvPr>
          <p:cNvSpPr>
            <a:spLocks noGrp="1"/>
          </p:cNvSpPr>
          <p:nvPr>
            <p:ph idx="1"/>
          </p:nvPr>
        </p:nvSpPr>
        <p:spPr>
          <a:xfrm>
            <a:off x="838200" y="1825624"/>
            <a:ext cx="10515600" cy="4766561"/>
          </a:xfrm>
        </p:spPr>
        <p:txBody>
          <a:bodyPr/>
          <a:lstStyle/>
          <a:p>
            <a:pPr marL="0" indent="0">
              <a:buNone/>
            </a:pPr>
            <a:r>
              <a:rPr lang="fr-FR" b="1" dirty="0"/>
              <a:t>Processus</a:t>
            </a:r>
            <a:r>
              <a:rPr lang="fr-FR" dirty="0"/>
              <a:t> </a:t>
            </a:r>
          </a:p>
          <a:p>
            <a:pPr>
              <a:buFont typeface="Wingdings" panose="05000000000000000000" pitchFamily="2" charset="2"/>
              <a:buChar char="§"/>
            </a:pPr>
            <a:r>
              <a:rPr lang="fr-FR" sz="2400" dirty="0"/>
              <a:t>Création des tables Hive et insertion des données à partir des fichiers CSV. </a:t>
            </a:r>
          </a:p>
          <a:p>
            <a:pPr>
              <a:buFont typeface="Wingdings" panose="05000000000000000000" pitchFamily="2" charset="2"/>
              <a:buChar char="§"/>
            </a:pPr>
            <a:endParaRPr lang="fr-FR" sz="2400" dirty="0"/>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r>
              <a:rPr lang="fr-FR" sz="2400" dirty="0"/>
              <a:t>Création des tables ORC </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r>
              <a:rPr lang="fr-FR" sz="2400" dirty="0"/>
              <a:t>Insertion des données dans les tables ORC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Ø"/>
            </a:pPr>
            <a:endParaRPr lang="fr-FR" dirty="0"/>
          </a:p>
        </p:txBody>
      </p:sp>
      <p:pic>
        <p:nvPicPr>
          <p:cNvPr id="6" name="Image 5">
            <a:extLst>
              <a:ext uri="{FF2B5EF4-FFF2-40B4-BE49-F238E27FC236}">
                <a16:creationId xmlns:a16="http://schemas.microsoft.com/office/drawing/2014/main" id="{3429E52E-4F04-4822-A706-DF81975FAF78}"/>
              </a:ext>
            </a:extLst>
          </p:cNvPr>
          <p:cNvPicPr>
            <a:picLocks noChangeAspect="1"/>
          </p:cNvPicPr>
          <p:nvPr/>
        </p:nvPicPr>
        <p:blipFill>
          <a:blip r:embed="rId2"/>
          <a:stretch>
            <a:fillRect/>
          </a:stretch>
        </p:blipFill>
        <p:spPr>
          <a:xfrm>
            <a:off x="838200" y="2833569"/>
            <a:ext cx="10887740" cy="1325563"/>
          </a:xfrm>
          <a:prstGeom prst="rect">
            <a:avLst/>
          </a:prstGeom>
        </p:spPr>
      </p:pic>
      <p:pic>
        <p:nvPicPr>
          <p:cNvPr id="7" name="Image 6">
            <a:extLst>
              <a:ext uri="{FF2B5EF4-FFF2-40B4-BE49-F238E27FC236}">
                <a16:creationId xmlns:a16="http://schemas.microsoft.com/office/drawing/2014/main" id="{EB89EED9-21BF-40D7-B999-26EBA774706D}"/>
              </a:ext>
            </a:extLst>
          </p:cNvPr>
          <p:cNvPicPr>
            <a:picLocks noChangeAspect="1"/>
          </p:cNvPicPr>
          <p:nvPr/>
        </p:nvPicPr>
        <p:blipFill>
          <a:blip r:embed="rId3"/>
          <a:stretch>
            <a:fillRect/>
          </a:stretch>
        </p:blipFill>
        <p:spPr>
          <a:xfrm>
            <a:off x="838200" y="4760976"/>
            <a:ext cx="10887740" cy="838747"/>
          </a:xfrm>
          <a:prstGeom prst="rect">
            <a:avLst/>
          </a:prstGeom>
        </p:spPr>
      </p:pic>
      <p:pic>
        <p:nvPicPr>
          <p:cNvPr id="9" name="Image 8">
            <a:extLst>
              <a:ext uri="{FF2B5EF4-FFF2-40B4-BE49-F238E27FC236}">
                <a16:creationId xmlns:a16="http://schemas.microsoft.com/office/drawing/2014/main" id="{28FA437E-1C89-4114-A439-5A8A97B95AD1}"/>
              </a:ext>
            </a:extLst>
          </p:cNvPr>
          <p:cNvPicPr>
            <a:picLocks noChangeAspect="1"/>
          </p:cNvPicPr>
          <p:nvPr/>
        </p:nvPicPr>
        <p:blipFill>
          <a:blip r:embed="rId4"/>
          <a:stretch>
            <a:fillRect/>
          </a:stretch>
        </p:blipFill>
        <p:spPr>
          <a:xfrm>
            <a:off x="838200" y="6226687"/>
            <a:ext cx="5257800" cy="301594"/>
          </a:xfrm>
          <a:prstGeom prst="rect">
            <a:avLst/>
          </a:prstGeom>
        </p:spPr>
      </p:pic>
    </p:spTree>
    <p:extLst>
      <p:ext uri="{BB962C8B-B14F-4D97-AF65-F5344CB8AC3E}">
        <p14:creationId xmlns:p14="http://schemas.microsoft.com/office/powerpoint/2010/main" val="292287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565E2-0053-4771-91BA-33DA21E49FE8}"/>
              </a:ext>
            </a:extLst>
          </p:cNvPr>
          <p:cNvSpPr>
            <a:spLocks noGrp="1"/>
          </p:cNvSpPr>
          <p:nvPr>
            <p:ph type="title"/>
          </p:nvPr>
        </p:nvSpPr>
        <p:spPr/>
        <p:txBody>
          <a:bodyPr/>
          <a:lstStyle/>
          <a:p>
            <a:r>
              <a:rPr lang="fr-FR" b="1" dirty="0"/>
              <a:t>Collection, préparation et stockage des données dans Hadoop</a:t>
            </a:r>
            <a:endParaRPr lang="fr-FR" dirty="0"/>
          </a:p>
        </p:txBody>
      </p:sp>
      <p:sp>
        <p:nvSpPr>
          <p:cNvPr id="3" name="Espace réservé du contenu 2">
            <a:extLst>
              <a:ext uri="{FF2B5EF4-FFF2-40B4-BE49-F238E27FC236}">
                <a16:creationId xmlns:a16="http://schemas.microsoft.com/office/drawing/2014/main" id="{C63BC69B-B1D8-4858-A237-E2F131A2538E}"/>
              </a:ext>
            </a:extLst>
          </p:cNvPr>
          <p:cNvSpPr>
            <a:spLocks noGrp="1"/>
          </p:cNvSpPr>
          <p:nvPr>
            <p:ph idx="1"/>
          </p:nvPr>
        </p:nvSpPr>
        <p:spPr/>
        <p:txBody>
          <a:bodyPr/>
          <a:lstStyle/>
          <a:p>
            <a:pPr marL="0" indent="0">
              <a:buNone/>
            </a:pPr>
            <a:r>
              <a:rPr lang="fr-FR" b="1" dirty="0"/>
              <a:t>Démo Hadoop</a:t>
            </a:r>
          </a:p>
        </p:txBody>
      </p:sp>
    </p:spTree>
    <p:extLst>
      <p:ext uri="{BB962C8B-B14F-4D97-AF65-F5344CB8AC3E}">
        <p14:creationId xmlns:p14="http://schemas.microsoft.com/office/powerpoint/2010/main" val="345618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19BCC-D8F6-436E-9FCA-FE7930FD15B0}"/>
              </a:ext>
            </a:extLst>
          </p:cNvPr>
          <p:cNvSpPr>
            <a:spLocks noGrp="1"/>
          </p:cNvSpPr>
          <p:nvPr>
            <p:ph type="title"/>
          </p:nvPr>
        </p:nvSpPr>
        <p:spPr/>
        <p:txBody>
          <a:bodyPr/>
          <a:lstStyle/>
          <a:p>
            <a:r>
              <a:rPr lang="fr-FR" b="1" dirty="0"/>
              <a:t>Analyse exploratoire des données et création des modèles de classification et de prédiction</a:t>
            </a:r>
          </a:p>
        </p:txBody>
      </p:sp>
      <p:sp>
        <p:nvSpPr>
          <p:cNvPr id="3" name="Espace réservé du contenu 2">
            <a:extLst>
              <a:ext uri="{FF2B5EF4-FFF2-40B4-BE49-F238E27FC236}">
                <a16:creationId xmlns:a16="http://schemas.microsoft.com/office/drawing/2014/main" id="{D610DB9B-D8C5-4280-92E5-9C8A2DB2C323}"/>
              </a:ext>
            </a:extLst>
          </p:cNvPr>
          <p:cNvSpPr>
            <a:spLocks noGrp="1"/>
          </p:cNvSpPr>
          <p:nvPr>
            <p:ph idx="1"/>
          </p:nvPr>
        </p:nvSpPr>
        <p:spPr/>
        <p:txBody>
          <a:bodyPr>
            <a:normAutofit fontScale="92500" lnSpcReduction="10000"/>
          </a:bodyPr>
          <a:lstStyle/>
          <a:p>
            <a:pPr marL="0" indent="0">
              <a:buNone/>
            </a:pPr>
            <a:r>
              <a:rPr lang="fr-FR" b="1" dirty="0"/>
              <a:t>Hypothèses</a:t>
            </a:r>
          </a:p>
          <a:p>
            <a:pPr marL="0" indent="0">
              <a:buNone/>
            </a:pPr>
            <a:r>
              <a:rPr lang="fr-FR" dirty="0"/>
              <a:t>La demande de location des vélos peut être influencée par certaines hypothèses telles que : </a:t>
            </a:r>
          </a:p>
          <a:p>
            <a:pPr>
              <a:buFont typeface="Wingdings" panose="05000000000000000000" pitchFamily="2" charset="2"/>
              <a:buChar char="Ø"/>
            </a:pPr>
            <a:r>
              <a:rPr lang="fr-FR" dirty="0"/>
              <a:t>Tendance horaire.</a:t>
            </a:r>
          </a:p>
          <a:p>
            <a:pPr>
              <a:buFont typeface="Wingdings" panose="05000000000000000000" pitchFamily="2" charset="2"/>
              <a:buChar char="Ø"/>
            </a:pPr>
            <a:r>
              <a:rPr lang="fr-FR" dirty="0"/>
              <a:t>Tendance du jour.</a:t>
            </a:r>
          </a:p>
          <a:p>
            <a:pPr>
              <a:buFont typeface="Wingdings" panose="05000000000000000000" pitchFamily="2" charset="2"/>
              <a:buChar char="Ø"/>
            </a:pPr>
            <a:r>
              <a:rPr lang="fr-FR" dirty="0"/>
              <a:t>Pluie.</a:t>
            </a:r>
          </a:p>
          <a:p>
            <a:pPr>
              <a:buFont typeface="Wingdings" panose="05000000000000000000" pitchFamily="2" charset="2"/>
              <a:buChar char="Ø"/>
            </a:pPr>
            <a:r>
              <a:rPr lang="fr-FR" dirty="0"/>
              <a:t>Température.</a:t>
            </a:r>
          </a:p>
          <a:p>
            <a:pPr>
              <a:buFont typeface="Wingdings" panose="05000000000000000000" pitchFamily="2" charset="2"/>
              <a:buChar char="Ø"/>
            </a:pPr>
            <a:r>
              <a:rPr lang="fr-FR" dirty="0"/>
              <a:t>Pollution.</a:t>
            </a:r>
          </a:p>
          <a:p>
            <a:pPr>
              <a:buFont typeface="Wingdings" panose="05000000000000000000" pitchFamily="2" charset="2"/>
              <a:buChar char="Ø"/>
            </a:pPr>
            <a:r>
              <a:rPr lang="fr-FR" dirty="0"/>
              <a:t>Temps.</a:t>
            </a:r>
          </a:p>
          <a:p>
            <a:pPr>
              <a:buFont typeface="Wingdings" panose="05000000000000000000" pitchFamily="2" charset="2"/>
              <a:buChar char="Ø"/>
            </a:pPr>
            <a:r>
              <a:rPr lang="fr-FR" dirty="0"/>
              <a:t>Trafic.</a:t>
            </a:r>
          </a:p>
        </p:txBody>
      </p:sp>
    </p:spTree>
    <p:extLst>
      <p:ext uri="{BB962C8B-B14F-4D97-AF65-F5344CB8AC3E}">
        <p14:creationId xmlns:p14="http://schemas.microsoft.com/office/powerpoint/2010/main" val="31786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CE917-54C4-40F0-ADFA-07EC13ACAD18}"/>
              </a:ext>
            </a:extLst>
          </p:cNvPr>
          <p:cNvSpPr>
            <a:spLocks noGrp="1"/>
          </p:cNvSpPr>
          <p:nvPr>
            <p:ph type="title"/>
          </p:nvPr>
        </p:nvSpPr>
        <p:spPr/>
        <p:txBody>
          <a:bodyPr/>
          <a:lstStyle/>
          <a:p>
            <a:r>
              <a:rPr lang="fr-FR" b="1" dirty="0"/>
              <a:t>Analyse exploratoire des données et création des modèles de classification et de prédiction</a:t>
            </a:r>
            <a:endParaRPr lang="fr-FR" dirty="0"/>
          </a:p>
        </p:txBody>
      </p:sp>
      <p:sp>
        <p:nvSpPr>
          <p:cNvPr id="3" name="Espace réservé du contenu 2">
            <a:extLst>
              <a:ext uri="{FF2B5EF4-FFF2-40B4-BE49-F238E27FC236}">
                <a16:creationId xmlns:a16="http://schemas.microsoft.com/office/drawing/2014/main" id="{75B2715E-71A8-414A-8C2C-9D0F25F97D6D}"/>
              </a:ext>
            </a:extLst>
          </p:cNvPr>
          <p:cNvSpPr>
            <a:spLocks noGrp="1"/>
          </p:cNvSpPr>
          <p:nvPr>
            <p:ph idx="1"/>
          </p:nvPr>
        </p:nvSpPr>
        <p:spPr/>
        <p:txBody>
          <a:bodyPr/>
          <a:lstStyle/>
          <a:p>
            <a:pPr marL="0" indent="0">
              <a:buNone/>
            </a:pPr>
            <a:r>
              <a:rPr lang="fr-FR" b="1"/>
              <a:t>Démo R, Python et Spark</a:t>
            </a:r>
            <a:endParaRPr lang="fr-FR" b="1" dirty="0"/>
          </a:p>
        </p:txBody>
      </p:sp>
    </p:spTree>
    <p:extLst>
      <p:ext uri="{BB962C8B-B14F-4D97-AF65-F5344CB8AC3E}">
        <p14:creationId xmlns:p14="http://schemas.microsoft.com/office/powerpoint/2010/main" val="187715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BA6B5-1017-4B10-87E3-AD7B61C202A7}"/>
              </a:ext>
            </a:extLst>
          </p:cNvPr>
          <p:cNvSpPr>
            <a:spLocks noGrp="1"/>
          </p:cNvSpPr>
          <p:nvPr>
            <p:ph type="title"/>
          </p:nvPr>
        </p:nvSpPr>
        <p:spPr/>
        <p:txBody>
          <a:bodyPr>
            <a:normAutofit/>
          </a:bodyPr>
          <a:lstStyle/>
          <a:p>
            <a:r>
              <a:rPr lang="fr-FR" b="1" dirty="0"/>
              <a:t>Mise en place d’une architecture de streaming Kafka et des programmes Producer/Consumer</a:t>
            </a:r>
          </a:p>
        </p:txBody>
      </p:sp>
      <p:sp>
        <p:nvSpPr>
          <p:cNvPr id="3" name="Espace réservé du contenu 2">
            <a:extLst>
              <a:ext uri="{FF2B5EF4-FFF2-40B4-BE49-F238E27FC236}">
                <a16:creationId xmlns:a16="http://schemas.microsoft.com/office/drawing/2014/main" id="{B868DCBD-C2CD-4B71-B97A-0A8520CC2309}"/>
              </a:ext>
            </a:extLst>
          </p:cNvPr>
          <p:cNvSpPr>
            <a:spLocks noGrp="1"/>
          </p:cNvSpPr>
          <p:nvPr>
            <p:ph idx="1"/>
          </p:nvPr>
        </p:nvSpPr>
        <p:spPr/>
        <p:txBody>
          <a:bodyPr/>
          <a:lstStyle/>
          <a:p>
            <a:pPr marL="0" indent="0">
              <a:buNone/>
            </a:pPr>
            <a:r>
              <a:rPr lang="fr-FR" b="1" dirty="0"/>
              <a:t>Prérequis</a:t>
            </a:r>
          </a:p>
          <a:p>
            <a:pPr marL="0" indent="0">
              <a:buNone/>
            </a:pPr>
            <a:endParaRPr lang="fr-FR" b="1" dirty="0"/>
          </a:p>
          <a:p>
            <a:pPr>
              <a:buFont typeface="Wingdings" panose="05000000000000000000" pitchFamily="2" charset="2"/>
              <a:buChar char="Ø"/>
            </a:pPr>
            <a:r>
              <a:rPr lang="fr-FR" dirty="0"/>
              <a:t>Téléchargement, installation et démarrage de </a:t>
            </a:r>
            <a:r>
              <a:rPr lang="fr-FR" dirty="0" err="1"/>
              <a:t>Zookeeper</a:t>
            </a:r>
            <a:r>
              <a:rPr lang="fr-FR" dirty="0"/>
              <a:t>, Kafka, Python et MongoDB.</a:t>
            </a:r>
          </a:p>
          <a:p>
            <a:pPr>
              <a:buFont typeface="Wingdings" panose="05000000000000000000" pitchFamily="2" charset="2"/>
              <a:buChar char="Ø"/>
            </a:pPr>
            <a:r>
              <a:rPr lang="fr-FR" dirty="0"/>
              <a:t>Obtention d’une clé d’API qui permet de contrôler l'état des stations de vélos dans un grand nombre de villes, en France, en Europe et dans le monde via </a:t>
            </a:r>
            <a:r>
              <a:rPr lang="fr-FR" i="1" dirty="0"/>
              <a:t>https://developer.jcdecaux.com</a:t>
            </a:r>
          </a:p>
        </p:txBody>
      </p:sp>
    </p:spTree>
    <p:extLst>
      <p:ext uri="{BB962C8B-B14F-4D97-AF65-F5344CB8AC3E}">
        <p14:creationId xmlns:p14="http://schemas.microsoft.com/office/powerpoint/2010/main" val="293185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BA6B5-1017-4B10-87E3-AD7B61C202A7}"/>
              </a:ext>
            </a:extLst>
          </p:cNvPr>
          <p:cNvSpPr>
            <a:spLocks noGrp="1"/>
          </p:cNvSpPr>
          <p:nvPr>
            <p:ph type="title"/>
          </p:nvPr>
        </p:nvSpPr>
        <p:spPr/>
        <p:txBody>
          <a:bodyPr>
            <a:normAutofit/>
          </a:bodyPr>
          <a:lstStyle/>
          <a:p>
            <a:r>
              <a:rPr lang="fr-FR" b="1" dirty="0"/>
              <a:t>Mise en place d’une architecture de streaming Kafka et des programmes Producer/Consumer</a:t>
            </a:r>
          </a:p>
        </p:txBody>
      </p:sp>
      <p:sp>
        <p:nvSpPr>
          <p:cNvPr id="3" name="Espace réservé du contenu 2">
            <a:extLst>
              <a:ext uri="{FF2B5EF4-FFF2-40B4-BE49-F238E27FC236}">
                <a16:creationId xmlns:a16="http://schemas.microsoft.com/office/drawing/2014/main" id="{B868DCBD-C2CD-4B71-B97A-0A8520CC2309}"/>
              </a:ext>
            </a:extLst>
          </p:cNvPr>
          <p:cNvSpPr>
            <a:spLocks noGrp="1"/>
          </p:cNvSpPr>
          <p:nvPr>
            <p:ph idx="1"/>
          </p:nvPr>
        </p:nvSpPr>
        <p:spPr/>
        <p:txBody>
          <a:bodyPr/>
          <a:lstStyle/>
          <a:p>
            <a:pPr marL="0" indent="0">
              <a:buNone/>
            </a:pPr>
            <a:r>
              <a:rPr lang="fr-FR" b="1" dirty="0"/>
              <a:t>Producer</a:t>
            </a:r>
          </a:p>
          <a:p>
            <a:pPr marL="0" indent="0">
              <a:buNone/>
            </a:pPr>
            <a:r>
              <a:rPr lang="fr-FR" sz="2400" dirty="0"/>
              <a:t>Stockage des données relatives à chaque station de vélos dans des messages Kafka.</a:t>
            </a:r>
          </a:p>
          <a:p>
            <a:pPr marL="0" indent="0">
              <a:buNone/>
            </a:pPr>
            <a:r>
              <a:rPr lang="fr-FR" sz="2000" i="1" dirty="0"/>
              <a:t>bike-get-stations.py</a:t>
            </a:r>
          </a:p>
          <a:p>
            <a:pPr marL="0" indent="0">
              <a:buNone/>
            </a:pPr>
            <a:endParaRPr lang="fr-FR" sz="2400" i="1" dirty="0"/>
          </a:p>
        </p:txBody>
      </p:sp>
      <p:pic>
        <p:nvPicPr>
          <p:cNvPr id="4" name="Image 3">
            <a:extLst>
              <a:ext uri="{FF2B5EF4-FFF2-40B4-BE49-F238E27FC236}">
                <a16:creationId xmlns:a16="http://schemas.microsoft.com/office/drawing/2014/main" id="{787BA061-C9EA-4DAC-99BA-451E22CCC406}"/>
              </a:ext>
            </a:extLst>
          </p:cNvPr>
          <p:cNvPicPr>
            <a:picLocks noChangeAspect="1"/>
          </p:cNvPicPr>
          <p:nvPr/>
        </p:nvPicPr>
        <p:blipFill>
          <a:blip r:embed="rId2"/>
          <a:stretch>
            <a:fillRect/>
          </a:stretch>
        </p:blipFill>
        <p:spPr>
          <a:xfrm>
            <a:off x="932120" y="3262649"/>
            <a:ext cx="7010400" cy="2990850"/>
          </a:xfrm>
          <a:prstGeom prst="rect">
            <a:avLst/>
          </a:prstGeom>
        </p:spPr>
      </p:pic>
    </p:spTree>
    <p:extLst>
      <p:ext uri="{BB962C8B-B14F-4D97-AF65-F5344CB8AC3E}">
        <p14:creationId xmlns:p14="http://schemas.microsoft.com/office/powerpoint/2010/main" val="352970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BA6B5-1017-4B10-87E3-AD7B61C202A7}"/>
              </a:ext>
            </a:extLst>
          </p:cNvPr>
          <p:cNvSpPr>
            <a:spLocks noGrp="1"/>
          </p:cNvSpPr>
          <p:nvPr>
            <p:ph type="title"/>
          </p:nvPr>
        </p:nvSpPr>
        <p:spPr/>
        <p:txBody>
          <a:bodyPr>
            <a:normAutofit/>
          </a:bodyPr>
          <a:lstStyle/>
          <a:p>
            <a:r>
              <a:rPr lang="fr-FR" b="1" dirty="0"/>
              <a:t>Mise en place d’une architecture de streaming Kafka et des programmes Producer/Consumer</a:t>
            </a:r>
          </a:p>
        </p:txBody>
      </p:sp>
      <p:sp>
        <p:nvSpPr>
          <p:cNvPr id="3" name="Espace réservé du contenu 2">
            <a:extLst>
              <a:ext uri="{FF2B5EF4-FFF2-40B4-BE49-F238E27FC236}">
                <a16:creationId xmlns:a16="http://schemas.microsoft.com/office/drawing/2014/main" id="{B868DCBD-C2CD-4B71-B97A-0A8520CC2309}"/>
              </a:ext>
            </a:extLst>
          </p:cNvPr>
          <p:cNvSpPr>
            <a:spLocks noGrp="1"/>
          </p:cNvSpPr>
          <p:nvPr>
            <p:ph idx="1"/>
          </p:nvPr>
        </p:nvSpPr>
        <p:spPr/>
        <p:txBody>
          <a:bodyPr/>
          <a:lstStyle/>
          <a:p>
            <a:pPr marL="0" indent="0">
              <a:buNone/>
            </a:pPr>
            <a:r>
              <a:rPr lang="fr-FR" b="1" dirty="0"/>
              <a:t>Consumer</a:t>
            </a:r>
          </a:p>
          <a:p>
            <a:pPr marL="0" indent="0">
              <a:buNone/>
            </a:pPr>
            <a:r>
              <a:rPr lang="fr-FR" sz="2400" dirty="0"/>
              <a:t>Stockage et affichage de l'état de différentes stations.</a:t>
            </a:r>
          </a:p>
          <a:p>
            <a:pPr marL="0" indent="0">
              <a:buNone/>
            </a:pPr>
            <a:r>
              <a:rPr lang="fr-FR" sz="2000" i="1" dirty="0"/>
              <a:t>bike-monitor-stations</a:t>
            </a:r>
            <a:r>
              <a:rPr lang="fr-FR" sz="2400" i="1" dirty="0"/>
              <a:t>.py</a:t>
            </a:r>
          </a:p>
          <a:p>
            <a:pPr marL="0" indent="0">
              <a:buNone/>
            </a:pPr>
            <a:endParaRPr lang="fr-FR" sz="2400" i="1" dirty="0"/>
          </a:p>
        </p:txBody>
      </p:sp>
      <p:pic>
        <p:nvPicPr>
          <p:cNvPr id="6" name="Image 5">
            <a:extLst>
              <a:ext uri="{FF2B5EF4-FFF2-40B4-BE49-F238E27FC236}">
                <a16:creationId xmlns:a16="http://schemas.microsoft.com/office/drawing/2014/main" id="{141811E8-6664-4D86-8D7B-41EE2549809B}"/>
              </a:ext>
            </a:extLst>
          </p:cNvPr>
          <p:cNvPicPr>
            <a:picLocks noChangeAspect="1"/>
          </p:cNvPicPr>
          <p:nvPr/>
        </p:nvPicPr>
        <p:blipFill>
          <a:blip r:embed="rId2"/>
          <a:stretch>
            <a:fillRect/>
          </a:stretch>
        </p:blipFill>
        <p:spPr>
          <a:xfrm>
            <a:off x="903774" y="3199448"/>
            <a:ext cx="7897554" cy="3389122"/>
          </a:xfrm>
          <a:prstGeom prst="rect">
            <a:avLst/>
          </a:prstGeom>
        </p:spPr>
      </p:pic>
    </p:spTree>
    <p:extLst>
      <p:ext uri="{BB962C8B-B14F-4D97-AF65-F5344CB8AC3E}">
        <p14:creationId xmlns:p14="http://schemas.microsoft.com/office/powerpoint/2010/main" val="339802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BA6B5-1017-4B10-87E3-AD7B61C202A7}"/>
              </a:ext>
            </a:extLst>
          </p:cNvPr>
          <p:cNvSpPr>
            <a:spLocks noGrp="1"/>
          </p:cNvSpPr>
          <p:nvPr>
            <p:ph type="title"/>
          </p:nvPr>
        </p:nvSpPr>
        <p:spPr/>
        <p:txBody>
          <a:bodyPr>
            <a:normAutofit/>
          </a:bodyPr>
          <a:lstStyle/>
          <a:p>
            <a:r>
              <a:rPr lang="fr-FR" b="1" dirty="0"/>
              <a:t>Mise en place d’une architecture de streaming Kafka et des programmes Producer/Consumer</a:t>
            </a:r>
          </a:p>
        </p:txBody>
      </p:sp>
      <p:sp>
        <p:nvSpPr>
          <p:cNvPr id="3" name="Espace réservé du contenu 2">
            <a:extLst>
              <a:ext uri="{FF2B5EF4-FFF2-40B4-BE49-F238E27FC236}">
                <a16:creationId xmlns:a16="http://schemas.microsoft.com/office/drawing/2014/main" id="{B868DCBD-C2CD-4B71-B97A-0A8520CC2309}"/>
              </a:ext>
            </a:extLst>
          </p:cNvPr>
          <p:cNvSpPr>
            <a:spLocks noGrp="1"/>
          </p:cNvSpPr>
          <p:nvPr>
            <p:ph idx="1"/>
          </p:nvPr>
        </p:nvSpPr>
        <p:spPr/>
        <p:txBody>
          <a:bodyPr/>
          <a:lstStyle/>
          <a:p>
            <a:pPr marL="0" indent="0">
              <a:buNone/>
            </a:pPr>
            <a:r>
              <a:rPr lang="fr-FR" b="1" dirty="0"/>
              <a:t>Exécution des programmes</a:t>
            </a:r>
          </a:p>
          <a:p>
            <a:pPr marL="0" indent="0">
              <a:buNone/>
            </a:pPr>
            <a:endParaRPr lang="fr-FR" b="1" dirty="0"/>
          </a:p>
          <a:p>
            <a:pPr marL="0" indent="0">
              <a:buNone/>
            </a:pPr>
            <a:r>
              <a:rPr lang="fr-FR" dirty="0"/>
              <a:t>Producer</a:t>
            </a:r>
          </a:p>
          <a:p>
            <a:pPr marL="0" indent="0">
              <a:buNone/>
            </a:pPr>
            <a:endParaRPr lang="fr-FR" dirty="0"/>
          </a:p>
          <a:p>
            <a:pPr marL="0" indent="0">
              <a:buNone/>
            </a:pPr>
            <a:endParaRPr lang="fr-FR" dirty="0"/>
          </a:p>
          <a:p>
            <a:pPr marL="0" indent="0">
              <a:buNone/>
            </a:pPr>
            <a:r>
              <a:rPr lang="fr-FR" dirty="0"/>
              <a:t>Consumer </a:t>
            </a:r>
          </a:p>
          <a:p>
            <a:pPr marL="0" indent="0">
              <a:buNone/>
            </a:pPr>
            <a:endParaRPr lang="fr-FR" dirty="0"/>
          </a:p>
          <a:p>
            <a:pPr marL="0" indent="0">
              <a:buNone/>
            </a:pPr>
            <a:endParaRPr lang="fr-FR" sz="2400" i="1" dirty="0"/>
          </a:p>
        </p:txBody>
      </p:sp>
      <p:pic>
        <p:nvPicPr>
          <p:cNvPr id="4" name="Image 3">
            <a:extLst>
              <a:ext uri="{FF2B5EF4-FFF2-40B4-BE49-F238E27FC236}">
                <a16:creationId xmlns:a16="http://schemas.microsoft.com/office/drawing/2014/main" id="{6E8707D5-0401-45C6-BA95-C74CC5E62AEF}"/>
              </a:ext>
            </a:extLst>
          </p:cNvPr>
          <p:cNvPicPr>
            <a:picLocks noChangeAspect="1"/>
          </p:cNvPicPr>
          <p:nvPr/>
        </p:nvPicPr>
        <p:blipFill>
          <a:blip r:embed="rId2"/>
          <a:stretch>
            <a:fillRect/>
          </a:stretch>
        </p:blipFill>
        <p:spPr>
          <a:xfrm>
            <a:off x="838200" y="3525044"/>
            <a:ext cx="8412126" cy="567620"/>
          </a:xfrm>
          <a:prstGeom prst="rect">
            <a:avLst/>
          </a:prstGeom>
        </p:spPr>
      </p:pic>
      <p:pic>
        <p:nvPicPr>
          <p:cNvPr id="5" name="Image 4">
            <a:extLst>
              <a:ext uri="{FF2B5EF4-FFF2-40B4-BE49-F238E27FC236}">
                <a16:creationId xmlns:a16="http://schemas.microsoft.com/office/drawing/2014/main" id="{A46EE91F-53EA-4BF8-BF34-78B2DB20E160}"/>
              </a:ext>
            </a:extLst>
          </p:cNvPr>
          <p:cNvPicPr>
            <a:picLocks noChangeAspect="1"/>
          </p:cNvPicPr>
          <p:nvPr/>
        </p:nvPicPr>
        <p:blipFill>
          <a:blip r:embed="rId3"/>
          <a:stretch>
            <a:fillRect/>
          </a:stretch>
        </p:blipFill>
        <p:spPr>
          <a:xfrm>
            <a:off x="838200" y="5105843"/>
            <a:ext cx="8412126" cy="571058"/>
          </a:xfrm>
          <a:prstGeom prst="rect">
            <a:avLst/>
          </a:prstGeom>
        </p:spPr>
      </p:pic>
    </p:spTree>
    <p:extLst>
      <p:ext uri="{BB962C8B-B14F-4D97-AF65-F5344CB8AC3E}">
        <p14:creationId xmlns:p14="http://schemas.microsoft.com/office/powerpoint/2010/main" val="301738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BA6B5-1017-4B10-87E3-AD7B61C202A7}"/>
              </a:ext>
            </a:extLst>
          </p:cNvPr>
          <p:cNvSpPr>
            <a:spLocks noGrp="1"/>
          </p:cNvSpPr>
          <p:nvPr>
            <p:ph type="title"/>
          </p:nvPr>
        </p:nvSpPr>
        <p:spPr/>
        <p:txBody>
          <a:bodyPr>
            <a:normAutofit/>
          </a:bodyPr>
          <a:lstStyle/>
          <a:p>
            <a:r>
              <a:rPr lang="fr-FR" b="1" dirty="0"/>
              <a:t>Mise en place d’une architecture de streaming Kafka et des programmes Producer/Consumer</a:t>
            </a:r>
          </a:p>
        </p:txBody>
      </p:sp>
      <p:sp>
        <p:nvSpPr>
          <p:cNvPr id="3" name="Espace réservé du contenu 2">
            <a:extLst>
              <a:ext uri="{FF2B5EF4-FFF2-40B4-BE49-F238E27FC236}">
                <a16:creationId xmlns:a16="http://schemas.microsoft.com/office/drawing/2014/main" id="{B868DCBD-C2CD-4B71-B97A-0A8520CC2309}"/>
              </a:ext>
            </a:extLst>
          </p:cNvPr>
          <p:cNvSpPr>
            <a:spLocks noGrp="1"/>
          </p:cNvSpPr>
          <p:nvPr>
            <p:ph idx="1"/>
          </p:nvPr>
        </p:nvSpPr>
        <p:spPr/>
        <p:txBody>
          <a:bodyPr/>
          <a:lstStyle/>
          <a:p>
            <a:pPr marL="0" indent="0">
              <a:buNone/>
            </a:pPr>
            <a:r>
              <a:rPr lang="fr-FR" b="1" dirty="0"/>
              <a:t>Démo Kafka-Python</a:t>
            </a:r>
            <a:endParaRPr lang="fr-FR" dirty="0"/>
          </a:p>
          <a:p>
            <a:pPr marL="0" indent="0">
              <a:buNone/>
            </a:pPr>
            <a:endParaRPr lang="fr-FR" dirty="0"/>
          </a:p>
          <a:p>
            <a:pPr marL="0" indent="0">
              <a:buNone/>
            </a:pPr>
            <a:endParaRPr lang="fr-FR" dirty="0"/>
          </a:p>
          <a:p>
            <a:pPr marL="0" indent="0">
              <a:buNone/>
            </a:pPr>
            <a:endParaRPr lang="fr-FR" sz="2400" i="1" dirty="0"/>
          </a:p>
        </p:txBody>
      </p:sp>
    </p:spTree>
    <p:extLst>
      <p:ext uri="{BB962C8B-B14F-4D97-AF65-F5344CB8AC3E}">
        <p14:creationId xmlns:p14="http://schemas.microsoft.com/office/powerpoint/2010/main" val="213045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7320D-47A7-4180-8430-683D9404D87E}"/>
              </a:ext>
            </a:extLst>
          </p:cNvPr>
          <p:cNvSpPr>
            <a:spLocks noGrp="1"/>
          </p:cNvSpPr>
          <p:nvPr>
            <p:ph type="title"/>
          </p:nvPr>
        </p:nvSpPr>
        <p:spPr/>
        <p:txBody>
          <a:bodyPr/>
          <a:lstStyle/>
          <a:p>
            <a:r>
              <a:rPr lang="fr-FR" b="1" dirty="0"/>
              <a:t>Plan</a:t>
            </a:r>
            <a:r>
              <a:rPr lang="fr-FR" dirty="0"/>
              <a:t> </a:t>
            </a:r>
          </a:p>
        </p:txBody>
      </p:sp>
      <p:sp>
        <p:nvSpPr>
          <p:cNvPr id="3" name="Espace réservé du contenu 2">
            <a:extLst>
              <a:ext uri="{FF2B5EF4-FFF2-40B4-BE49-F238E27FC236}">
                <a16:creationId xmlns:a16="http://schemas.microsoft.com/office/drawing/2014/main" id="{DD86DA25-2AC0-4843-8F2C-08D6D09205AF}"/>
              </a:ext>
            </a:extLst>
          </p:cNvPr>
          <p:cNvSpPr>
            <a:spLocks noGrp="1"/>
          </p:cNvSpPr>
          <p:nvPr>
            <p:ph idx="1"/>
          </p:nvPr>
        </p:nvSpPr>
        <p:spPr/>
        <p:txBody>
          <a:bodyPr>
            <a:normAutofit/>
          </a:bodyPr>
          <a:lstStyle/>
          <a:p>
            <a:pPr marL="0" indent="0">
              <a:buNone/>
            </a:pPr>
            <a:r>
              <a:rPr lang="fr-FR" dirty="0"/>
              <a:t>Introduction </a:t>
            </a:r>
          </a:p>
          <a:p>
            <a:pPr marL="514350" indent="-514350">
              <a:buAutoNum type="arabicPeriod"/>
            </a:pPr>
            <a:r>
              <a:rPr lang="fr-FR" dirty="0"/>
              <a:t>Collection, préparation et stockage des données dans Hadoop.</a:t>
            </a:r>
          </a:p>
          <a:p>
            <a:pPr marL="514350" indent="-514350">
              <a:buAutoNum type="arabicPeriod"/>
            </a:pPr>
            <a:r>
              <a:rPr lang="fr-FR" dirty="0"/>
              <a:t>Analyse exploratoire des données et création des modèles de classification et de prédiction.</a:t>
            </a:r>
          </a:p>
          <a:p>
            <a:pPr marL="514350" indent="-514350">
              <a:buAutoNum type="arabicPeriod"/>
            </a:pPr>
            <a:r>
              <a:rPr lang="fr-FR" dirty="0"/>
              <a:t>Mise en place d’une architecture de streaming Kafka et des programmes Producer/Consumer.</a:t>
            </a:r>
          </a:p>
          <a:p>
            <a:pPr marL="514350" indent="-514350">
              <a:buAutoNum type="arabicPeriod"/>
            </a:pPr>
            <a:r>
              <a:rPr lang="fr-FR" dirty="0"/>
              <a:t>Lecture des données depuis Kafka Stream et sauvegarde dans MongoDB à temps réel.</a:t>
            </a:r>
          </a:p>
          <a:p>
            <a:pPr marL="0" indent="0">
              <a:buNone/>
            </a:pPr>
            <a:r>
              <a:rPr lang="fr-FR" dirty="0"/>
              <a:t>Conclusion</a:t>
            </a:r>
          </a:p>
        </p:txBody>
      </p:sp>
    </p:spTree>
    <p:extLst>
      <p:ext uri="{BB962C8B-B14F-4D97-AF65-F5344CB8AC3E}">
        <p14:creationId xmlns:p14="http://schemas.microsoft.com/office/powerpoint/2010/main" val="341158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30189-49A7-4EE8-9854-CD6524C1D981}"/>
              </a:ext>
            </a:extLst>
          </p:cNvPr>
          <p:cNvSpPr>
            <a:spLocks noGrp="1"/>
          </p:cNvSpPr>
          <p:nvPr>
            <p:ph type="title"/>
          </p:nvPr>
        </p:nvSpPr>
        <p:spPr/>
        <p:txBody>
          <a:bodyPr/>
          <a:lstStyle/>
          <a:p>
            <a:r>
              <a:rPr lang="fr-FR" b="1" dirty="0"/>
              <a:t>Lecture des données depuis Kafka Stream et sauvegarde dans MongoDB à temps réel</a:t>
            </a:r>
          </a:p>
        </p:txBody>
      </p:sp>
      <p:sp>
        <p:nvSpPr>
          <p:cNvPr id="3" name="Espace réservé du contenu 2">
            <a:extLst>
              <a:ext uri="{FF2B5EF4-FFF2-40B4-BE49-F238E27FC236}">
                <a16:creationId xmlns:a16="http://schemas.microsoft.com/office/drawing/2014/main" id="{D9A21732-0D25-4F26-A74B-422D98B957F8}"/>
              </a:ext>
            </a:extLst>
          </p:cNvPr>
          <p:cNvSpPr>
            <a:spLocks noGrp="1"/>
          </p:cNvSpPr>
          <p:nvPr>
            <p:ph idx="1"/>
          </p:nvPr>
        </p:nvSpPr>
        <p:spPr/>
        <p:txBody>
          <a:bodyPr/>
          <a:lstStyle/>
          <a:p>
            <a:pPr>
              <a:buFont typeface="Wingdings" panose="05000000000000000000" pitchFamily="2" charset="2"/>
              <a:buChar char="Ø"/>
            </a:pPr>
            <a:r>
              <a:rPr lang="fr-FR" dirty="0"/>
              <a:t>Utilisation de l’architecture de streaming précédente.</a:t>
            </a:r>
          </a:p>
          <a:p>
            <a:pPr>
              <a:buFont typeface="Wingdings" panose="05000000000000000000" pitchFamily="2" charset="2"/>
              <a:buChar char="Ø"/>
            </a:pPr>
            <a:r>
              <a:rPr lang="fr-FR" dirty="0"/>
              <a:t>Modification du programme Consumer en ajoutant un import.</a:t>
            </a:r>
          </a:p>
          <a:p>
            <a:pPr marL="0" indent="0">
              <a:buNone/>
            </a:pPr>
            <a:endParaRPr lang="fr-FR" dirty="0"/>
          </a:p>
          <a:p>
            <a:pPr>
              <a:buFont typeface="Wingdings" panose="05000000000000000000" pitchFamily="2" charset="2"/>
              <a:buChar char="Ø"/>
            </a:pPr>
            <a:r>
              <a:rPr lang="fr-FR" dirty="0"/>
              <a:t>Ajout d’un client MongoDB</a:t>
            </a:r>
          </a:p>
          <a:p>
            <a:pPr>
              <a:buFont typeface="Wingdings" panose="05000000000000000000" pitchFamily="2" charset="2"/>
              <a:buChar char="Ø"/>
            </a:pPr>
            <a:endParaRPr lang="fr-FR" dirty="0"/>
          </a:p>
          <a:p>
            <a:pPr>
              <a:buFont typeface="Wingdings" panose="05000000000000000000" pitchFamily="2" charset="2"/>
              <a:buChar char="Ø"/>
            </a:pPr>
            <a:endParaRPr lang="fr-FR" dirty="0"/>
          </a:p>
          <a:p>
            <a:pPr>
              <a:buFont typeface="Wingdings" panose="05000000000000000000" pitchFamily="2" charset="2"/>
              <a:buChar char="Ø"/>
            </a:pPr>
            <a:r>
              <a:rPr lang="fr-FR" dirty="0"/>
              <a:t>Insertion dans MongoDB </a:t>
            </a:r>
          </a:p>
          <a:p>
            <a:pPr marL="0" indent="0">
              <a:buNone/>
            </a:pPr>
            <a:endParaRPr lang="fr-FR" dirty="0"/>
          </a:p>
          <a:p>
            <a:pPr>
              <a:buFont typeface="Wingdings" panose="05000000000000000000" pitchFamily="2" charset="2"/>
              <a:buChar char="Ø"/>
            </a:pPr>
            <a:endParaRPr lang="fr-FR" dirty="0"/>
          </a:p>
          <a:p>
            <a:pPr marL="0" indent="0">
              <a:buNone/>
            </a:pPr>
            <a:endParaRPr lang="fr-FR" dirty="0"/>
          </a:p>
          <a:p>
            <a:pPr marL="0" indent="0">
              <a:buNone/>
            </a:pPr>
            <a:endParaRPr lang="fr-FR" dirty="0"/>
          </a:p>
          <a:p>
            <a:pPr marL="0" indent="0">
              <a:buNone/>
            </a:pPr>
            <a:endParaRPr lang="fr-FR" dirty="0"/>
          </a:p>
        </p:txBody>
      </p:sp>
      <p:pic>
        <p:nvPicPr>
          <p:cNvPr id="4" name="Image 3">
            <a:extLst>
              <a:ext uri="{FF2B5EF4-FFF2-40B4-BE49-F238E27FC236}">
                <a16:creationId xmlns:a16="http://schemas.microsoft.com/office/drawing/2014/main" id="{01E25710-3674-437E-A579-B42EC8A534CB}"/>
              </a:ext>
            </a:extLst>
          </p:cNvPr>
          <p:cNvPicPr>
            <a:picLocks noChangeAspect="1"/>
          </p:cNvPicPr>
          <p:nvPr/>
        </p:nvPicPr>
        <p:blipFill>
          <a:blip r:embed="rId2"/>
          <a:stretch>
            <a:fillRect/>
          </a:stretch>
        </p:blipFill>
        <p:spPr>
          <a:xfrm>
            <a:off x="1217871" y="2843321"/>
            <a:ext cx="5034073" cy="495302"/>
          </a:xfrm>
          <a:prstGeom prst="rect">
            <a:avLst/>
          </a:prstGeom>
        </p:spPr>
      </p:pic>
      <p:pic>
        <p:nvPicPr>
          <p:cNvPr id="5" name="Image 4">
            <a:extLst>
              <a:ext uri="{FF2B5EF4-FFF2-40B4-BE49-F238E27FC236}">
                <a16:creationId xmlns:a16="http://schemas.microsoft.com/office/drawing/2014/main" id="{D78DA036-CCDF-4A8C-BA1B-3EBF4B1DFFB6}"/>
              </a:ext>
            </a:extLst>
          </p:cNvPr>
          <p:cNvPicPr>
            <a:picLocks noChangeAspect="1"/>
          </p:cNvPicPr>
          <p:nvPr/>
        </p:nvPicPr>
        <p:blipFill>
          <a:blip r:embed="rId3"/>
          <a:stretch>
            <a:fillRect/>
          </a:stretch>
        </p:blipFill>
        <p:spPr>
          <a:xfrm>
            <a:off x="1196606" y="3824744"/>
            <a:ext cx="5055338" cy="770939"/>
          </a:xfrm>
          <a:prstGeom prst="rect">
            <a:avLst/>
          </a:prstGeom>
        </p:spPr>
      </p:pic>
      <p:pic>
        <p:nvPicPr>
          <p:cNvPr id="6" name="Image 5">
            <a:extLst>
              <a:ext uri="{FF2B5EF4-FFF2-40B4-BE49-F238E27FC236}">
                <a16:creationId xmlns:a16="http://schemas.microsoft.com/office/drawing/2014/main" id="{A07420A9-3908-40B6-A6F3-F325BDC478C1}"/>
              </a:ext>
            </a:extLst>
          </p:cNvPr>
          <p:cNvPicPr>
            <a:picLocks noChangeAspect="1"/>
          </p:cNvPicPr>
          <p:nvPr/>
        </p:nvPicPr>
        <p:blipFill>
          <a:blip r:embed="rId4"/>
          <a:stretch>
            <a:fillRect/>
          </a:stretch>
        </p:blipFill>
        <p:spPr>
          <a:xfrm>
            <a:off x="1217871" y="5480529"/>
            <a:ext cx="5034073" cy="617758"/>
          </a:xfrm>
          <a:prstGeom prst="rect">
            <a:avLst/>
          </a:prstGeom>
        </p:spPr>
      </p:pic>
    </p:spTree>
    <p:extLst>
      <p:ext uri="{BB962C8B-B14F-4D97-AF65-F5344CB8AC3E}">
        <p14:creationId xmlns:p14="http://schemas.microsoft.com/office/powerpoint/2010/main" val="65098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30189-49A7-4EE8-9854-CD6524C1D981}"/>
              </a:ext>
            </a:extLst>
          </p:cNvPr>
          <p:cNvSpPr>
            <a:spLocks noGrp="1"/>
          </p:cNvSpPr>
          <p:nvPr>
            <p:ph type="title"/>
          </p:nvPr>
        </p:nvSpPr>
        <p:spPr/>
        <p:txBody>
          <a:bodyPr/>
          <a:lstStyle/>
          <a:p>
            <a:r>
              <a:rPr lang="fr-FR" b="1" dirty="0"/>
              <a:t>Lecture des données depuis Kafka Stream et sauvegarde dans MongoDB à temps réel</a:t>
            </a:r>
          </a:p>
        </p:txBody>
      </p:sp>
      <p:sp>
        <p:nvSpPr>
          <p:cNvPr id="3" name="Espace réservé du contenu 2">
            <a:extLst>
              <a:ext uri="{FF2B5EF4-FFF2-40B4-BE49-F238E27FC236}">
                <a16:creationId xmlns:a16="http://schemas.microsoft.com/office/drawing/2014/main" id="{D9A21732-0D25-4F26-A74B-422D98B957F8}"/>
              </a:ext>
            </a:extLst>
          </p:cNvPr>
          <p:cNvSpPr>
            <a:spLocks noGrp="1"/>
          </p:cNvSpPr>
          <p:nvPr>
            <p:ph idx="1"/>
          </p:nvPr>
        </p:nvSpPr>
        <p:spPr/>
        <p:txBody>
          <a:bodyPr/>
          <a:lstStyle/>
          <a:p>
            <a:pPr marL="0" indent="0">
              <a:buNone/>
            </a:pPr>
            <a:r>
              <a:rPr lang="fr-FR" b="1" dirty="0"/>
              <a:t>Démo Kafka-Python et MongoDB</a:t>
            </a:r>
          </a:p>
        </p:txBody>
      </p:sp>
    </p:spTree>
    <p:extLst>
      <p:ext uri="{BB962C8B-B14F-4D97-AF65-F5344CB8AC3E}">
        <p14:creationId xmlns:p14="http://schemas.microsoft.com/office/powerpoint/2010/main" val="419535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AD9EA-501B-4B5F-BCC4-38AB3B4A10A5}"/>
              </a:ext>
            </a:extLst>
          </p:cNvPr>
          <p:cNvSpPr>
            <a:spLocks noGrp="1"/>
          </p:cNvSpPr>
          <p:nvPr>
            <p:ph type="title"/>
          </p:nvPr>
        </p:nvSpPr>
        <p:spPr/>
        <p:txBody>
          <a:bodyPr/>
          <a:lstStyle/>
          <a:p>
            <a:r>
              <a:rPr lang="fr-FR" b="1" dirty="0"/>
              <a:t>Conclusion</a:t>
            </a:r>
            <a:br>
              <a:rPr lang="fr-FR" b="1" dirty="0"/>
            </a:br>
            <a:endParaRPr lang="fr-FR" b="1" dirty="0"/>
          </a:p>
        </p:txBody>
      </p:sp>
      <p:sp>
        <p:nvSpPr>
          <p:cNvPr id="3" name="Espace réservé du contenu 2">
            <a:extLst>
              <a:ext uri="{FF2B5EF4-FFF2-40B4-BE49-F238E27FC236}">
                <a16:creationId xmlns:a16="http://schemas.microsoft.com/office/drawing/2014/main" id="{5B6C0675-E184-481F-BD41-9BBFF6F1394F}"/>
              </a:ext>
            </a:extLst>
          </p:cNvPr>
          <p:cNvSpPr>
            <a:spLocks noGrp="1"/>
          </p:cNvSpPr>
          <p:nvPr>
            <p:ph idx="1"/>
          </p:nvPr>
        </p:nvSpPr>
        <p:spPr/>
        <p:txBody>
          <a:bodyPr/>
          <a:lstStyle/>
          <a:p>
            <a:pPr marL="0" indent="0">
              <a:buNone/>
            </a:pPr>
            <a:r>
              <a:rPr lang="fr-FR" dirty="0"/>
              <a:t>	Les modèles utilisés dans cette approche permettent de prédire le nombre de location de vélos pour chaque heure en tenant compte des hypothèses et des facteurs météorologiques.</a:t>
            </a:r>
          </a:p>
          <a:p>
            <a:pPr marL="0" indent="0">
              <a:buNone/>
            </a:pPr>
            <a:r>
              <a:rPr lang="fr-FR" dirty="0"/>
              <a:t>	L’architecture de streaming mise en place sert à récupérer les données relatives aux stations de vélos et les sauvegarder dans une base de données NoSQL à temps réel.</a:t>
            </a:r>
          </a:p>
          <a:p>
            <a:pPr marL="0" indent="0">
              <a:buNone/>
            </a:pPr>
            <a:r>
              <a:rPr lang="fr-FR" dirty="0"/>
              <a:t>	De nouvelles améliorations et fonctionnalités sont envisageables.</a:t>
            </a:r>
          </a:p>
        </p:txBody>
      </p:sp>
    </p:spTree>
    <p:extLst>
      <p:ext uri="{BB962C8B-B14F-4D97-AF65-F5344CB8AC3E}">
        <p14:creationId xmlns:p14="http://schemas.microsoft.com/office/powerpoint/2010/main" val="401589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D8593-1249-498D-9FEA-872E7C462021}"/>
              </a:ext>
            </a:extLst>
          </p:cNvPr>
          <p:cNvSpPr>
            <a:spLocks noGrp="1"/>
          </p:cNvSpPr>
          <p:nvPr>
            <p:ph type="title"/>
          </p:nvPr>
        </p:nvSpPr>
        <p:spPr/>
        <p:txBody>
          <a:bodyPr/>
          <a:lstStyle/>
          <a:p>
            <a:r>
              <a:rPr lang="fr-FR" b="1" dirty="0"/>
              <a:t>Introduction </a:t>
            </a:r>
          </a:p>
        </p:txBody>
      </p:sp>
      <p:sp>
        <p:nvSpPr>
          <p:cNvPr id="3" name="Espace réservé du contenu 2">
            <a:extLst>
              <a:ext uri="{FF2B5EF4-FFF2-40B4-BE49-F238E27FC236}">
                <a16:creationId xmlns:a16="http://schemas.microsoft.com/office/drawing/2014/main" id="{A0BEC547-DE26-4402-B1EC-A42DFC826202}"/>
              </a:ext>
            </a:extLst>
          </p:cNvPr>
          <p:cNvSpPr>
            <a:spLocks noGrp="1"/>
          </p:cNvSpPr>
          <p:nvPr>
            <p:ph idx="1"/>
          </p:nvPr>
        </p:nvSpPr>
        <p:spPr/>
        <p:txBody>
          <a:bodyPr/>
          <a:lstStyle/>
          <a:p>
            <a:pPr marL="0" indent="0">
              <a:buNone/>
            </a:pPr>
            <a:r>
              <a:rPr lang="fr-FR" dirty="0"/>
              <a:t>	</a:t>
            </a:r>
          </a:p>
          <a:p>
            <a:pPr marL="0" indent="0">
              <a:buNone/>
            </a:pPr>
            <a:r>
              <a:rPr lang="fr-FR" dirty="0"/>
              <a:t>	Les systèmes de partage de vélos sont un moyen de louer des vélos dans lesquels le processus d'obtention de l'adhésion, de la location et du retour des vélos est automatisé via un réseau de points de vente en kiosque dans une ville.</a:t>
            </a:r>
          </a:p>
          <a:p>
            <a:pPr marL="0" indent="0">
              <a:buNone/>
            </a:pPr>
            <a:r>
              <a:rPr lang="fr-FR" dirty="0"/>
              <a:t>	Grâce à ces systèmes, les gens peuvent louer un vélo d’un endroit à l’autre et le ramener à un endroit différent au besoin. Actuellement, il existe plus de 500 programmes de partage de vélos dans le monde.</a:t>
            </a:r>
          </a:p>
        </p:txBody>
      </p:sp>
    </p:spTree>
    <p:extLst>
      <p:ext uri="{BB962C8B-B14F-4D97-AF65-F5344CB8AC3E}">
        <p14:creationId xmlns:p14="http://schemas.microsoft.com/office/powerpoint/2010/main" val="237506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A93A7-A08A-4A56-95CC-EB8FDDBA8FDE}"/>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240720AD-65EE-4B72-A3A4-C5B4EE0E0F7B}"/>
              </a:ext>
            </a:extLst>
          </p:cNvPr>
          <p:cNvSpPr>
            <a:spLocks noGrp="1"/>
          </p:cNvSpPr>
          <p:nvPr>
            <p:ph idx="1"/>
          </p:nvPr>
        </p:nvSpPr>
        <p:spPr/>
        <p:txBody>
          <a:bodyPr/>
          <a:lstStyle/>
          <a:p>
            <a:pPr marL="0" indent="0">
              <a:buNone/>
            </a:pPr>
            <a:endParaRPr lang="fr-FR" dirty="0"/>
          </a:p>
          <a:p>
            <a:pPr marL="0" indent="0">
              <a:buNone/>
            </a:pPr>
            <a:r>
              <a:rPr lang="fr-FR" dirty="0"/>
              <a:t>	Les données générées par ces systèmes les rendent intéressants pour les chercheurs, car la durée du voyage, le lieu de départ, le lieu d'arrivée et le temps écoulé sont explicitement enregistrés.</a:t>
            </a:r>
          </a:p>
          <a:p>
            <a:pPr marL="0" indent="0">
              <a:buNone/>
            </a:pPr>
            <a:r>
              <a:rPr lang="fr-FR" dirty="0"/>
              <a:t>	Les systèmes de partage de vélos fonctionnent donc comme un réseau de capteurs, qui peut être utilisé pour étudier la mobilité en ville.</a:t>
            </a:r>
          </a:p>
        </p:txBody>
      </p:sp>
    </p:spTree>
    <p:extLst>
      <p:ext uri="{BB962C8B-B14F-4D97-AF65-F5344CB8AC3E}">
        <p14:creationId xmlns:p14="http://schemas.microsoft.com/office/powerpoint/2010/main" val="259547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DD5D8-779C-4A2F-9BC0-00B81AAE3359}"/>
              </a:ext>
            </a:extLst>
          </p:cNvPr>
          <p:cNvSpPr>
            <a:spLocks noGrp="1"/>
          </p:cNvSpPr>
          <p:nvPr>
            <p:ph type="title"/>
          </p:nvPr>
        </p:nvSpPr>
        <p:spPr/>
        <p:txBody>
          <a:bodyPr/>
          <a:lstStyle/>
          <a:p>
            <a:r>
              <a:rPr lang="fr-FR" b="1" dirty="0"/>
              <a:t>Introduction </a:t>
            </a:r>
          </a:p>
        </p:txBody>
      </p:sp>
      <p:sp>
        <p:nvSpPr>
          <p:cNvPr id="3" name="Espace réservé du contenu 2">
            <a:extLst>
              <a:ext uri="{FF2B5EF4-FFF2-40B4-BE49-F238E27FC236}">
                <a16:creationId xmlns:a16="http://schemas.microsoft.com/office/drawing/2014/main" id="{D0551986-BEFD-4B1B-8B3F-07C59DCF5455}"/>
              </a:ext>
            </a:extLst>
          </p:cNvPr>
          <p:cNvSpPr>
            <a:spLocks noGrp="1"/>
          </p:cNvSpPr>
          <p:nvPr>
            <p:ph idx="1"/>
          </p:nvPr>
        </p:nvSpPr>
        <p:spPr/>
        <p:txBody>
          <a:bodyPr>
            <a:normAutofit/>
          </a:bodyPr>
          <a:lstStyle/>
          <a:p>
            <a:pPr marL="0" indent="0">
              <a:buNone/>
            </a:pPr>
            <a:r>
              <a:rPr lang="fr-FR" b="1" dirty="0" err="1"/>
              <a:t>Dataset</a:t>
            </a:r>
            <a:endParaRPr lang="fr-FR" b="1" dirty="0"/>
          </a:p>
          <a:p>
            <a:pPr marL="0" indent="0">
              <a:buNone/>
            </a:pPr>
            <a:endParaRPr lang="fr-FR" b="1" dirty="0"/>
          </a:p>
          <a:p>
            <a:pPr>
              <a:buFont typeface="Wingdings" panose="05000000000000000000" pitchFamily="2" charset="2"/>
              <a:buChar char="Ø"/>
            </a:pPr>
            <a:r>
              <a:rPr lang="fr-FR" dirty="0"/>
              <a:t>L'ensemble de données présente les données de location horaires pour deux ans (2011 et 2012).</a:t>
            </a:r>
          </a:p>
          <a:p>
            <a:pPr>
              <a:buFont typeface="Wingdings" panose="05000000000000000000" pitchFamily="2" charset="2"/>
              <a:buChar char="Ø"/>
            </a:pPr>
            <a:r>
              <a:rPr lang="fr-FR" dirty="0"/>
              <a:t>Deux fichiers training.csv et test.csv</a:t>
            </a:r>
          </a:p>
          <a:p>
            <a:pPr>
              <a:buFont typeface="Wingdings" panose="05000000000000000000" pitchFamily="2" charset="2"/>
              <a:buChar char="Ø"/>
            </a:pPr>
            <a:r>
              <a:rPr lang="fr-FR" dirty="0"/>
              <a:t>Le jeu de données training contient 12 variables et concerne les 19 premiers jours de chaque mois.</a:t>
            </a:r>
          </a:p>
          <a:p>
            <a:pPr>
              <a:buFont typeface="Wingdings" panose="05000000000000000000" pitchFamily="2" charset="2"/>
              <a:buChar char="Ø"/>
            </a:pPr>
            <a:r>
              <a:rPr lang="fr-FR" dirty="0"/>
              <a:t>Le jeux de données test contient 9 variables et va du 20</a:t>
            </a:r>
            <a:r>
              <a:rPr lang="fr-FR" baseline="30000" dirty="0"/>
              <a:t>ème</a:t>
            </a:r>
            <a:r>
              <a:rPr lang="fr-FR" dirty="0"/>
              <a:t> jour jusqu’à la fin du mois.</a:t>
            </a:r>
          </a:p>
          <a:p>
            <a:pPr>
              <a:buFont typeface="Wingdings" panose="05000000000000000000" pitchFamily="2" charset="2"/>
              <a:buChar char="Ø"/>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54639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49FC5-1082-4DC9-9353-E59D4A144512}"/>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8D5E8B4B-946F-440A-B98D-5C360DA69E85}"/>
              </a:ext>
            </a:extLst>
          </p:cNvPr>
          <p:cNvSpPr>
            <a:spLocks noGrp="1"/>
          </p:cNvSpPr>
          <p:nvPr>
            <p:ph idx="1"/>
          </p:nvPr>
        </p:nvSpPr>
        <p:spPr/>
        <p:txBody>
          <a:bodyPr/>
          <a:lstStyle/>
          <a:p>
            <a:pPr marL="0" indent="0">
              <a:buNone/>
            </a:pPr>
            <a:r>
              <a:rPr lang="fr-FR" b="1" dirty="0" err="1"/>
              <a:t>Dataset</a:t>
            </a:r>
            <a:endParaRPr lang="fr-FR" b="1" dirty="0"/>
          </a:p>
          <a:p>
            <a:pPr marL="0" indent="0">
              <a:buNone/>
            </a:pPr>
            <a:endParaRPr lang="fr-FR" b="1" dirty="0"/>
          </a:p>
          <a:p>
            <a:pPr marL="0" indent="0">
              <a:buNone/>
            </a:pPr>
            <a:r>
              <a:rPr lang="fr-FR" dirty="0"/>
              <a:t>training.csv</a:t>
            </a:r>
          </a:p>
          <a:p>
            <a:pPr marL="0" indent="0">
              <a:buNone/>
            </a:pPr>
            <a:endParaRPr lang="fr-FR" b="1" dirty="0"/>
          </a:p>
          <a:p>
            <a:pPr marL="0" indent="0">
              <a:buNone/>
            </a:pPr>
            <a:endParaRPr lang="fr-FR" b="1" dirty="0"/>
          </a:p>
          <a:p>
            <a:pPr marL="0" indent="0">
              <a:buNone/>
            </a:pPr>
            <a:endParaRPr lang="fr-FR" b="1" dirty="0"/>
          </a:p>
          <a:p>
            <a:pPr marL="0" indent="0">
              <a:buNone/>
            </a:pPr>
            <a:endParaRPr lang="fr-FR" b="1" dirty="0"/>
          </a:p>
        </p:txBody>
      </p:sp>
      <p:pic>
        <p:nvPicPr>
          <p:cNvPr id="5" name="Image 4">
            <a:extLst>
              <a:ext uri="{FF2B5EF4-FFF2-40B4-BE49-F238E27FC236}">
                <a16:creationId xmlns:a16="http://schemas.microsoft.com/office/drawing/2014/main" id="{11B407E6-6881-4CA5-AA23-97D2E5E3662E}"/>
              </a:ext>
            </a:extLst>
          </p:cNvPr>
          <p:cNvPicPr>
            <a:picLocks noChangeAspect="1"/>
          </p:cNvPicPr>
          <p:nvPr/>
        </p:nvPicPr>
        <p:blipFill>
          <a:blip r:embed="rId2"/>
          <a:stretch>
            <a:fillRect/>
          </a:stretch>
        </p:blipFill>
        <p:spPr>
          <a:xfrm>
            <a:off x="900112" y="3512506"/>
            <a:ext cx="10391775" cy="2533650"/>
          </a:xfrm>
          <a:prstGeom prst="rect">
            <a:avLst/>
          </a:prstGeom>
        </p:spPr>
      </p:pic>
    </p:spTree>
    <p:extLst>
      <p:ext uri="{BB962C8B-B14F-4D97-AF65-F5344CB8AC3E}">
        <p14:creationId xmlns:p14="http://schemas.microsoft.com/office/powerpoint/2010/main" val="112752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B06014AA-465C-46D3-BD3B-60F289DA76E9}"/>
              </a:ext>
            </a:extLst>
          </p:cNvPr>
          <p:cNvSpPr>
            <a:spLocks noGrp="1"/>
          </p:cNvSpPr>
          <p:nvPr>
            <p:ph type="title"/>
          </p:nvPr>
        </p:nvSpPr>
        <p:spPr>
          <a:xfrm>
            <a:off x="838200" y="365125"/>
            <a:ext cx="10515600" cy="1325563"/>
          </a:xfrm>
        </p:spPr>
        <p:txBody>
          <a:bodyPr/>
          <a:lstStyle/>
          <a:p>
            <a:r>
              <a:rPr lang="fr-FR" b="1" dirty="0"/>
              <a:t>Introduction </a:t>
            </a:r>
            <a:endParaRPr lang="fr-FR" dirty="0"/>
          </a:p>
        </p:txBody>
      </p:sp>
      <p:sp>
        <p:nvSpPr>
          <p:cNvPr id="8" name="Espace réservé du contenu 2">
            <a:extLst>
              <a:ext uri="{FF2B5EF4-FFF2-40B4-BE49-F238E27FC236}">
                <a16:creationId xmlns:a16="http://schemas.microsoft.com/office/drawing/2014/main" id="{D9B8D533-3B34-473C-82A8-438072046EA8}"/>
              </a:ext>
            </a:extLst>
          </p:cNvPr>
          <p:cNvSpPr>
            <a:spLocks noGrp="1"/>
          </p:cNvSpPr>
          <p:nvPr>
            <p:ph idx="1"/>
          </p:nvPr>
        </p:nvSpPr>
        <p:spPr>
          <a:xfrm>
            <a:off x="838200" y="1825625"/>
            <a:ext cx="10515600" cy="4351338"/>
          </a:xfrm>
        </p:spPr>
        <p:txBody>
          <a:bodyPr/>
          <a:lstStyle/>
          <a:p>
            <a:pPr marL="0" indent="0">
              <a:buNone/>
            </a:pPr>
            <a:r>
              <a:rPr lang="fr-FR" b="1" dirty="0" err="1"/>
              <a:t>Dataset</a:t>
            </a:r>
            <a:endParaRPr lang="fr-FR" b="1" dirty="0"/>
          </a:p>
          <a:p>
            <a:pPr marL="0" indent="0">
              <a:buNone/>
            </a:pPr>
            <a:endParaRPr lang="fr-FR" b="1" dirty="0"/>
          </a:p>
          <a:p>
            <a:pPr marL="0" indent="0">
              <a:buNone/>
            </a:pPr>
            <a:r>
              <a:rPr lang="fr-FR" dirty="0"/>
              <a:t>test.csv</a:t>
            </a:r>
          </a:p>
          <a:p>
            <a:pPr marL="0" indent="0">
              <a:buNone/>
            </a:pPr>
            <a:endParaRPr lang="fr-FR" b="1" dirty="0"/>
          </a:p>
          <a:p>
            <a:pPr marL="0" indent="0">
              <a:buNone/>
            </a:pPr>
            <a:endParaRPr lang="fr-FR" b="1" dirty="0"/>
          </a:p>
          <a:p>
            <a:pPr marL="0" indent="0">
              <a:buNone/>
            </a:pPr>
            <a:endParaRPr lang="fr-FR" b="1" dirty="0"/>
          </a:p>
          <a:p>
            <a:pPr marL="0" indent="0">
              <a:buNone/>
            </a:pPr>
            <a:endParaRPr lang="fr-FR" b="1" dirty="0"/>
          </a:p>
        </p:txBody>
      </p:sp>
      <p:pic>
        <p:nvPicPr>
          <p:cNvPr id="12" name="Image 11">
            <a:extLst>
              <a:ext uri="{FF2B5EF4-FFF2-40B4-BE49-F238E27FC236}">
                <a16:creationId xmlns:a16="http://schemas.microsoft.com/office/drawing/2014/main" id="{2E601B5B-E0EE-4868-BEA7-66779F63C8B9}"/>
              </a:ext>
            </a:extLst>
          </p:cNvPr>
          <p:cNvPicPr>
            <a:picLocks noChangeAspect="1"/>
          </p:cNvPicPr>
          <p:nvPr/>
        </p:nvPicPr>
        <p:blipFill>
          <a:blip r:embed="rId2"/>
          <a:stretch>
            <a:fillRect/>
          </a:stretch>
        </p:blipFill>
        <p:spPr>
          <a:xfrm>
            <a:off x="918393" y="3497118"/>
            <a:ext cx="8420100" cy="2543175"/>
          </a:xfrm>
          <a:prstGeom prst="rect">
            <a:avLst/>
          </a:prstGeom>
        </p:spPr>
      </p:pic>
    </p:spTree>
    <p:extLst>
      <p:ext uri="{BB962C8B-B14F-4D97-AF65-F5344CB8AC3E}">
        <p14:creationId xmlns:p14="http://schemas.microsoft.com/office/powerpoint/2010/main" val="365932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1E130-FB2D-4B2F-A0B9-2C16A6FF7A3F}"/>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59D2F690-AEF8-48C1-B774-21801A693106}"/>
              </a:ext>
            </a:extLst>
          </p:cNvPr>
          <p:cNvSpPr>
            <a:spLocks noGrp="1"/>
          </p:cNvSpPr>
          <p:nvPr>
            <p:ph idx="1"/>
          </p:nvPr>
        </p:nvSpPr>
        <p:spPr/>
        <p:txBody>
          <a:bodyPr/>
          <a:lstStyle/>
          <a:p>
            <a:pPr marL="0" indent="0">
              <a:buNone/>
            </a:pPr>
            <a:r>
              <a:rPr lang="fr-FR" b="1" dirty="0" err="1"/>
              <a:t>Dataset</a:t>
            </a:r>
            <a:endParaRPr lang="fr-FR" b="1" dirty="0"/>
          </a:p>
          <a:p>
            <a:pPr marL="0" indent="0">
              <a:buNone/>
            </a:pPr>
            <a:endParaRPr lang="fr-FR" dirty="0"/>
          </a:p>
          <a:p>
            <a:pPr marL="0" indent="0">
              <a:buNone/>
            </a:pPr>
            <a:endParaRPr lang="fr-FR" dirty="0"/>
          </a:p>
        </p:txBody>
      </p:sp>
      <p:pic>
        <p:nvPicPr>
          <p:cNvPr id="8" name="Image 7">
            <a:extLst>
              <a:ext uri="{FF2B5EF4-FFF2-40B4-BE49-F238E27FC236}">
                <a16:creationId xmlns:a16="http://schemas.microsoft.com/office/drawing/2014/main" id="{F8C01716-5058-4BB1-9A4B-EE07B605E770}"/>
              </a:ext>
            </a:extLst>
          </p:cNvPr>
          <p:cNvPicPr>
            <a:picLocks noChangeAspect="1"/>
          </p:cNvPicPr>
          <p:nvPr/>
        </p:nvPicPr>
        <p:blipFill>
          <a:blip r:embed="rId2"/>
          <a:stretch>
            <a:fillRect/>
          </a:stretch>
        </p:blipFill>
        <p:spPr>
          <a:xfrm>
            <a:off x="893684" y="2315788"/>
            <a:ext cx="7172325" cy="3149348"/>
          </a:xfrm>
          <a:prstGeom prst="rect">
            <a:avLst/>
          </a:prstGeom>
        </p:spPr>
      </p:pic>
      <p:pic>
        <p:nvPicPr>
          <p:cNvPr id="9" name="Image 8">
            <a:extLst>
              <a:ext uri="{FF2B5EF4-FFF2-40B4-BE49-F238E27FC236}">
                <a16:creationId xmlns:a16="http://schemas.microsoft.com/office/drawing/2014/main" id="{F44938EB-0700-4899-82A4-EBD8C98F3E24}"/>
              </a:ext>
            </a:extLst>
          </p:cNvPr>
          <p:cNvPicPr>
            <a:picLocks noChangeAspect="1"/>
          </p:cNvPicPr>
          <p:nvPr/>
        </p:nvPicPr>
        <p:blipFill>
          <a:blip r:embed="rId3"/>
          <a:stretch>
            <a:fillRect/>
          </a:stretch>
        </p:blipFill>
        <p:spPr>
          <a:xfrm>
            <a:off x="898446" y="5522536"/>
            <a:ext cx="7162800" cy="962025"/>
          </a:xfrm>
          <a:prstGeom prst="rect">
            <a:avLst/>
          </a:prstGeom>
        </p:spPr>
      </p:pic>
    </p:spTree>
    <p:extLst>
      <p:ext uri="{BB962C8B-B14F-4D97-AF65-F5344CB8AC3E}">
        <p14:creationId xmlns:p14="http://schemas.microsoft.com/office/powerpoint/2010/main" val="307224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0B3AA-C453-484F-9E33-022C602156C1}"/>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1924870D-67A7-49C6-8650-6F400B443B54}"/>
              </a:ext>
            </a:extLst>
          </p:cNvPr>
          <p:cNvSpPr>
            <a:spLocks noGrp="1"/>
          </p:cNvSpPr>
          <p:nvPr>
            <p:ph idx="1"/>
          </p:nvPr>
        </p:nvSpPr>
        <p:spPr/>
        <p:txBody>
          <a:bodyPr/>
          <a:lstStyle/>
          <a:p>
            <a:pPr marL="0" indent="0">
              <a:buNone/>
            </a:pPr>
            <a:r>
              <a:rPr lang="fr-FR" b="1" dirty="0"/>
              <a:t>Objectif</a:t>
            </a:r>
          </a:p>
          <a:p>
            <a:pPr marL="0" indent="0">
              <a:buNone/>
            </a:pPr>
            <a:endParaRPr lang="fr-FR" b="1" dirty="0"/>
          </a:p>
          <a:p>
            <a:pPr>
              <a:buFont typeface="Wingdings" panose="05000000000000000000" pitchFamily="2" charset="2"/>
              <a:buChar char="Ø"/>
            </a:pPr>
            <a:r>
              <a:rPr lang="fr-FR" dirty="0"/>
              <a:t>Combiner les habitudes d'utilisation historiques avec les données météorologiques afin de prévoir la demande de location de vélos dans le cadre du programme Capital </a:t>
            </a:r>
            <a:r>
              <a:rPr lang="fr-FR" dirty="0" err="1"/>
              <a:t>Bikeshare</a:t>
            </a:r>
            <a:r>
              <a:rPr lang="fr-FR" dirty="0"/>
              <a:t> à Washington, D.C.</a:t>
            </a:r>
            <a:endParaRPr lang="fr-FR" b="1" dirty="0"/>
          </a:p>
          <a:p>
            <a:pPr marL="0" indent="0">
              <a:buNone/>
            </a:pPr>
            <a:endParaRPr lang="fr-FR" b="1" dirty="0"/>
          </a:p>
        </p:txBody>
      </p:sp>
    </p:spTree>
    <p:extLst>
      <p:ext uri="{BB962C8B-B14F-4D97-AF65-F5344CB8AC3E}">
        <p14:creationId xmlns:p14="http://schemas.microsoft.com/office/powerpoint/2010/main" val="35503001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545</Words>
  <Application>Microsoft Office PowerPoint</Application>
  <PresentationFormat>Grand écran</PresentationFormat>
  <Paragraphs>134</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Wingdings</vt:lpstr>
      <vt:lpstr>Thème Office</vt:lpstr>
      <vt:lpstr>Bike Sharing Demand </vt:lpstr>
      <vt:lpstr>Plan </vt:lpstr>
      <vt:lpstr>Introduction </vt:lpstr>
      <vt:lpstr>Introduction </vt:lpstr>
      <vt:lpstr>Introduction </vt:lpstr>
      <vt:lpstr>Introduction </vt:lpstr>
      <vt:lpstr>Introduction </vt:lpstr>
      <vt:lpstr>Introduction </vt:lpstr>
      <vt:lpstr>Introduction </vt:lpstr>
      <vt:lpstr>Collection, préparation et stockage des données dans Hadoop</vt:lpstr>
      <vt:lpstr>Collection, préparation et stockage des données dans Hadoop</vt:lpstr>
      <vt:lpstr>Collection, préparation et stockage des données dans Hadoop</vt:lpstr>
      <vt:lpstr>Analyse exploratoire des données et création des modèles de classification et de prédiction</vt:lpstr>
      <vt:lpstr>Analyse exploratoire des données et création des modèles de classification et de prédiction</vt:lpstr>
      <vt:lpstr>Mise en place d’une architecture de streaming Kafka et des programmes Producer/Consumer</vt:lpstr>
      <vt:lpstr>Mise en place d’une architecture de streaming Kafka et des programmes Producer/Consumer</vt:lpstr>
      <vt:lpstr>Mise en place d’une architecture de streaming Kafka et des programmes Producer/Consumer</vt:lpstr>
      <vt:lpstr>Mise en place d’une architecture de streaming Kafka et des programmes Producer/Consumer</vt:lpstr>
      <vt:lpstr>Mise en place d’une architecture de streaming Kafka et des programmes Producer/Consumer</vt:lpstr>
      <vt:lpstr>Lecture des données depuis Kafka Stream et sauvegarde dans MongoDB à temps réel</vt:lpstr>
      <vt:lpstr>Lecture des données depuis Kafka Stream et sauvegarde dans MongoDB à temps réel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dc:title>
  <dc:creator>Nassim TIGUENITINE</dc:creator>
  <cp:lastModifiedBy>Nassim TIGUENITINE</cp:lastModifiedBy>
  <cp:revision>60</cp:revision>
  <dcterms:created xsi:type="dcterms:W3CDTF">2019-01-21T17:57:24Z</dcterms:created>
  <dcterms:modified xsi:type="dcterms:W3CDTF">2019-01-28T15:09:50Z</dcterms:modified>
</cp:coreProperties>
</file>