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70" r:id="rId5"/>
    <p:sldId id="259" r:id="rId6"/>
    <p:sldId id="258" r:id="rId7"/>
    <p:sldId id="260" r:id="rId8"/>
    <p:sldId id="261" r:id="rId9"/>
    <p:sldId id="262" r:id="rId10"/>
    <p:sldId id="269" r:id="rId11"/>
    <p:sldId id="267" r:id="rId12"/>
    <p:sldId id="263" r:id="rId13"/>
    <p:sldId id="268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9D101-CC80-6F4F-9704-6FC3369E3327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2E43B-62ED-C24B-9900-BBD465C2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size of CMap dataset</a:t>
            </a:r>
            <a:r>
              <a:rPr lang="en-US" baseline="0" dirty="0" smtClean="0"/>
              <a:t> is huge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summly</a:t>
            </a:r>
            <a:r>
              <a:rPr lang="en-US" dirty="0" smtClean="0"/>
              <a:t> with a couple</a:t>
            </a:r>
            <a:r>
              <a:rPr lang="en-US" baseline="0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summly</a:t>
            </a:r>
            <a:r>
              <a:rPr lang="en-US" dirty="0" smtClean="0"/>
              <a:t> clustering</a:t>
            </a:r>
            <a:r>
              <a:rPr lang="en-US" baseline="0" dirty="0" smtClean="0"/>
              <a:t> by 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node is a </a:t>
            </a:r>
            <a:r>
              <a:rPr lang="en-US" dirty="0" err="1" smtClean="0"/>
              <a:t>cmap</a:t>
            </a:r>
            <a:r>
              <a:rPr lang="en-US" dirty="0" smtClean="0"/>
              <a:t> signature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edge is drawn only when a connection exists between two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node is a </a:t>
            </a:r>
            <a:r>
              <a:rPr lang="en-US" dirty="0" err="1" smtClean="0"/>
              <a:t>cmap</a:t>
            </a:r>
            <a:r>
              <a:rPr lang="en-US" dirty="0" smtClean="0"/>
              <a:t> signature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edge is drawn only when a connection exists between two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when all neighboring</a:t>
            </a:r>
            <a:r>
              <a:rPr lang="en-US" baseline="0" dirty="0" smtClean="0"/>
              <a:t> nodes are lit up is more interesting than when they are more diffuse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when all neighboring</a:t>
            </a:r>
            <a:r>
              <a:rPr lang="en-US" baseline="0" dirty="0" smtClean="0"/>
              <a:t> nodes are lit up is more interesting than when they are more diffuse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when all neighboring</a:t>
            </a:r>
            <a:r>
              <a:rPr lang="en-US" baseline="0" dirty="0" smtClean="0"/>
              <a:t> nodes are lit up is more interesting than when they are more diffuse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2E43B-62ED-C24B-9900-BBD465C2D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A352-F185-9443-BDAF-5B8EE369D778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47F2-F8D9-5D46-B3A7-4E68A091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3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web-based CMap query result </a:t>
            </a:r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 and tries to summarize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895" y="1418225"/>
            <a:ext cx="1870790" cy="13381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result</a:t>
            </a:r>
          </a:p>
          <a:p>
            <a:pPr algn="ctr"/>
            <a:r>
              <a:rPr lang="en-US" dirty="0" smtClean="0"/>
              <a:t>(subset of query space)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5895" y="3029462"/>
            <a:ext cx="1870790" cy="3550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space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696685" y="2087298"/>
            <a:ext cx="949308" cy="66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2696685" y="4272027"/>
            <a:ext cx="1126828" cy="532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645993" y="2807403"/>
            <a:ext cx="1870790" cy="13381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19906" y="2782177"/>
            <a:ext cx="1870790" cy="13381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summarized view of query in context of query space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5800" y="3390729"/>
            <a:ext cx="759755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3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the query space as a graph</a:t>
            </a:r>
            <a:endParaRPr lang="en-US" dirty="0"/>
          </a:p>
        </p:txBody>
      </p:sp>
      <p:pic>
        <p:nvPicPr>
          <p:cNvPr id="5" name="Picture 4" descr="qv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5989"/>
            <a:ext cx="4584700" cy="4152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22459" y="2177323"/>
            <a:ext cx="952529" cy="62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6326" y="1927841"/>
            <a:ext cx="256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 or perturbation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2460" y="3787635"/>
            <a:ext cx="238132" cy="1542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0930" y="5302329"/>
            <a:ext cx="172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query results onto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pic>
        <p:nvPicPr>
          <p:cNvPr id="11" name="Picture 10" descr="qvi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335"/>
            <a:ext cx="4089400" cy="4127500"/>
          </a:xfrm>
          <a:prstGeom prst="rect">
            <a:avLst/>
          </a:prstGeom>
        </p:spPr>
      </p:pic>
      <p:pic>
        <p:nvPicPr>
          <p:cNvPr id="4" name="Picture 3" descr="qviz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9"/>
          <a:stretch/>
        </p:blipFill>
        <p:spPr>
          <a:xfrm>
            <a:off x="265343" y="5507587"/>
            <a:ext cx="157837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Potentially identify </a:t>
            </a:r>
            <a:r>
              <a:rPr lang="en-US" sz="3200" dirty="0" smtClean="0"/>
              <a:t>subsets of high interconnectivity</a:t>
            </a:r>
            <a:endParaRPr lang="en-US" sz="3200" dirty="0"/>
          </a:p>
        </p:txBody>
      </p:sp>
      <p:pic>
        <p:nvPicPr>
          <p:cNvPr id="11" name="Picture 10" descr="qvi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335"/>
            <a:ext cx="4089400" cy="4127500"/>
          </a:xfrm>
          <a:prstGeom prst="rect">
            <a:avLst/>
          </a:prstGeom>
        </p:spPr>
      </p:pic>
      <p:pic>
        <p:nvPicPr>
          <p:cNvPr id="4" name="Picture 3" descr="qviz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9"/>
          <a:stretch/>
        </p:blipFill>
        <p:spPr>
          <a:xfrm>
            <a:off x="265343" y="5507587"/>
            <a:ext cx="157837" cy="17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3025" y="2807480"/>
            <a:ext cx="170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2335" y="6067019"/>
            <a:ext cx="216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so interesting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4089400" y="2992146"/>
            <a:ext cx="1353625" cy="2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457200" y="5685387"/>
            <a:ext cx="4715135" cy="56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3_Tag_Cloud_-_JSFidd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41" y="2047772"/>
            <a:ext cx="3111500" cy="3517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89400" y="3167857"/>
            <a:ext cx="1155241" cy="15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qviz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335"/>
            <a:ext cx="4089400" cy="4127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Incorporate metadata</a:t>
            </a:r>
            <a:endParaRPr lang="en-US" sz="4000" dirty="0"/>
          </a:p>
        </p:txBody>
      </p:sp>
      <p:pic>
        <p:nvPicPr>
          <p:cNvPr id="6" name="Picture 5" descr="qviz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9"/>
          <a:stretch/>
        </p:blipFill>
        <p:spPr>
          <a:xfrm>
            <a:off x="265343" y="5507587"/>
            <a:ext cx="157837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784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something new and cool</a:t>
            </a:r>
          </a:p>
          <a:p>
            <a:r>
              <a:rPr lang="en-US" dirty="0" smtClean="0"/>
              <a:t>Apply to a concrete use case</a:t>
            </a:r>
          </a:p>
          <a:p>
            <a:r>
              <a:rPr lang="en-US" dirty="0" smtClean="0"/>
              <a:t>Get your </a:t>
            </a:r>
            <a:r>
              <a:rPr lang="en-US" dirty="0" smtClean="0"/>
              <a:t>thoughts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4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something new and cool</a:t>
            </a:r>
          </a:p>
          <a:p>
            <a:r>
              <a:rPr lang="en-US" dirty="0" smtClean="0"/>
              <a:t>Apply to a concrete use case</a:t>
            </a:r>
          </a:p>
          <a:p>
            <a:r>
              <a:rPr lang="en-US" dirty="0" smtClean="0"/>
              <a:t>Get your </a:t>
            </a:r>
            <a:r>
              <a:rPr lang="en-US" dirty="0" smtClean="0"/>
              <a:t>thoughts &amp; feedback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2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CMap query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993126"/>
            <a:ext cx="1519513" cy="1689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signature</a:t>
            </a:r>
          </a:p>
          <a:p>
            <a:pPr algn="ctr"/>
            <a:r>
              <a:rPr lang="en-US" dirty="0" smtClean="0"/>
              <a:t>(ex: tumor vs. normal)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63829" y="1360830"/>
            <a:ext cx="3016343" cy="4978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of &gt;400k signatures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67287" y="2992430"/>
            <a:ext cx="1519513" cy="1689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list of connections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91" y="3901040"/>
            <a:ext cx="635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9823" y="3901040"/>
            <a:ext cx="635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CMap query…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8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get a long list of hits</a:t>
            </a:r>
            <a:endParaRPr lang="en-US" dirty="0"/>
          </a:p>
        </p:txBody>
      </p:sp>
      <p:pic>
        <p:nvPicPr>
          <p:cNvPr id="4" name="Content Placeholder 3" descr="tail_WTCS_CMAP-ERGK-001_tx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-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39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9895"/>
            <a:ext cx="8229600" cy="541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methods to address the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446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b="1" dirty="0" err="1" smtClean="0"/>
              <a:t>summly</a:t>
            </a:r>
            <a:r>
              <a:rPr lang="en-US" b="1" dirty="0" smtClean="0"/>
              <a:t>:</a:t>
            </a:r>
            <a:r>
              <a:rPr lang="en-US" dirty="0" smtClean="0"/>
              <a:t> algorithm for collapsing query results across cell lines to yield reagent-centric hit lists</a:t>
            </a:r>
          </a:p>
          <a:p>
            <a:pPr lvl="1"/>
            <a:r>
              <a:rPr lang="en-US" b="1" dirty="0" smtClean="0"/>
              <a:t>Pharmacological classes (PCLs): </a:t>
            </a:r>
            <a:r>
              <a:rPr lang="en-US" dirty="0" smtClean="0"/>
              <a:t>algorithm to identify sets of compounds with similar canonical MOA and empirical support in CMap data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08" y="3401187"/>
            <a:ext cx="6947585" cy="34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Both leverage data across many cell contexts, but what if only one context is relevant (</a:t>
            </a:r>
            <a:r>
              <a:rPr lang="en-US" dirty="0" smtClean="0"/>
              <a:t>i.e</a:t>
            </a:r>
            <a:r>
              <a:rPr lang="en-US" dirty="0" smtClean="0"/>
              <a:t>. ERG)?</a:t>
            </a:r>
          </a:p>
        </p:txBody>
      </p:sp>
    </p:spTree>
    <p:extLst>
      <p:ext uri="{BB962C8B-B14F-4D97-AF65-F5344CB8AC3E}">
        <p14:creationId xmlns:p14="http://schemas.microsoft.com/office/powerpoint/2010/main" val="148747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 that accepts </a:t>
            </a:r>
            <a:r>
              <a:rPr lang="en-US" dirty="0" smtClean="0"/>
              <a:t>an arbitrary query space </a:t>
            </a:r>
            <a:r>
              <a:rPr lang="en-US" dirty="0" smtClean="0"/>
              <a:t>as </a:t>
            </a:r>
            <a:r>
              <a:rPr lang="en-US" dirty="0" smtClean="0"/>
              <a:t>input…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676293"/>
            <a:ext cx="8229600" cy="344987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entire database</a:t>
            </a:r>
          </a:p>
          <a:p>
            <a:pPr lvl="1"/>
            <a:r>
              <a:rPr lang="en-US" dirty="0" smtClean="0"/>
              <a:t>only compound signatures</a:t>
            </a:r>
          </a:p>
          <a:p>
            <a:pPr lvl="1"/>
            <a:r>
              <a:rPr lang="en-US" dirty="0" smtClean="0"/>
              <a:t>only VCAP cell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5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340</Words>
  <Application>Microsoft Macintosh PowerPoint</Application>
  <PresentationFormat>On-screen Show (4:3)</PresentationFormat>
  <Paragraphs>64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web-based CMap query result visualizer</vt:lpstr>
      <vt:lpstr>Motivation</vt:lpstr>
      <vt:lpstr>Motivation</vt:lpstr>
      <vt:lpstr>A CMap query</vt:lpstr>
      <vt:lpstr>The problem</vt:lpstr>
      <vt:lpstr>… get a long list of hits</vt:lpstr>
      <vt:lpstr>Current methods to address the issue</vt:lpstr>
      <vt:lpstr>PowerPoint Presentation</vt:lpstr>
      <vt:lpstr>An app that accepts an arbitrary query space as input…</vt:lpstr>
      <vt:lpstr>… and tries to summarize</vt:lpstr>
      <vt:lpstr>Model the query space as a graph</vt:lpstr>
      <vt:lpstr>Project query results onto graph</vt:lpstr>
      <vt:lpstr>Potentially identify subsets of high interconnectivity</vt:lpstr>
      <vt:lpstr>Incorporate metadata</vt:lpstr>
      <vt:lpstr>D3.js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47</cp:revision>
  <dcterms:created xsi:type="dcterms:W3CDTF">2014-03-18T20:29:45Z</dcterms:created>
  <dcterms:modified xsi:type="dcterms:W3CDTF">2014-03-19T21:50:00Z</dcterms:modified>
</cp:coreProperties>
</file>