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420F-5315-E44F-ACAA-064270912B3B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213347" y="1020621"/>
            <a:ext cx="9915834" cy="3265839"/>
            <a:chOff x="-1213347" y="1020621"/>
            <a:chExt cx="9915834" cy="3265839"/>
          </a:xfrm>
        </p:grpSpPr>
        <p:sp>
          <p:nvSpPr>
            <p:cNvPr id="4" name="Rounded Rectangle 3"/>
            <p:cNvSpPr/>
            <p:nvPr/>
          </p:nvSpPr>
          <p:spPr>
            <a:xfrm>
              <a:off x="1111279" y="1735054"/>
              <a:ext cx="1814342" cy="1485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application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96537" y="1735054"/>
              <a:ext cx="1814342" cy="1485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Node.js</a:t>
              </a:r>
              <a:endParaRPr lang="en-US" dirty="0" smtClean="0"/>
            </a:p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888145" y="1735054"/>
              <a:ext cx="1814342" cy="1485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MongoDB</a:t>
              </a:r>
              <a:r>
                <a:rPr lang="en-US" dirty="0" smtClean="0"/>
                <a:t> database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213347" y="2052613"/>
              <a:ext cx="16215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1. User inputs list</a:t>
              </a:r>
            </a:p>
            <a:p>
              <a:pPr algn="ctr"/>
              <a:r>
                <a:rPr lang="en-US" dirty="0" smtClean="0"/>
                <a:t>of signatures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08221" y="2542629"/>
              <a:ext cx="61234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214099" y="2154673"/>
              <a:ext cx="4762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21510" y="1020621"/>
              <a:ext cx="13720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2. query for connectivity scores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214099" y="2801004"/>
              <a:ext cx="4762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60514" y="3086131"/>
              <a:ext cx="1372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5. query response passed to application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144718" y="2154673"/>
              <a:ext cx="4762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52129" y="1020621"/>
              <a:ext cx="13720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3. query passed to </a:t>
              </a:r>
              <a:r>
                <a:rPr lang="en-US" dirty="0" err="1" smtClean="0"/>
                <a:t>MongoDB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144718" y="2801004"/>
              <a:ext cx="4762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91133" y="3086131"/>
              <a:ext cx="1372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4. query response as JSON objects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67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57687" y="1211834"/>
            <a:ext cx="9502622" cy="4900547"/>
            <a:chOff x="-1213347" y="1211834"/>
            <a:chExt cx="9502622" cy="4900547"/>
          </a:xfrm>
        </p:grpSpPr>
        <p:grpSp>
          <p:nvGrpSpPr>
            <p:cNvPr id="25" name="Group 24"/>
            <p:cNvGrpSpPr/>
            <p:nvPr/>
          </p:nvGrpSpPr>
          <p:grpSpPr>
            <a:xfrm>
              <a:off x="-1213347" y="1211834"/>
              <a:ext cx="9502622" cy="2612940"/>
              <a:chOff x="-1213347" y="1211834"/>
              <a:chExt cx="9502622" cy="26129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111279" y="1735054"/>
                <a:ext cx="1349422" cy="115670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 application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996537" y="1735054"/>
                <a:ext cx="1367111" cy="115670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Node.js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web server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888145" y="1735054"/>
                <a:ext cx="1401130" cy="115670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MongoDB</a:t>
                </a:r>
                <a:r>
                  <a:rPr lang="en-US" dirty="0" smtClean="0"/>
                  <a:t> database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-1213347" y="2096309"/>
                <a:ext cx="16215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1. User inputs list</a:t>
                </a:r>
              </a:p>
              <a:p>
                <a:pPr algn="ctr"/>
                <a:r>
                  <a:rPr lang="en-US" sz="1400" dirty="0" smtClean="0"/>
                  <a:t>of perturbagens</a:t>
                </a:r>
                <a:endParaRPr lang="en-US" sz="1400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408221" y="2338509"/>
                <a:ext cx="61234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004318" y="2007250"/>
                <a:ext cx="4762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211233" y="1211834"/>
                <a:ext cx="19157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2. query for connectivity scores</a:t>
                </a:r>
                <a:endParaRPr lang="en-US" sz="1400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004317" y="2619529"/>
                <a:ext cx="4762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211233" y="2870667"/>
                <a:ext cx="17853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7</a:t>
                </a:r>
                <a:r>
                  <a:rPr lang="en-US" sz="1400" dirty="0" smtClean="0"/>
                  <a:t>. original query response and clique metrics passed to application</a:t>
                </a:r>
                <a:endParaRPr lang="en-US" sz="14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5906585" y="1973198"/>
                <a:ext cx="4762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316925" y="1211834"/>
                <a:ext cx="1699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3. query passed to </a:t>
                </a:r>
                <a:r>
                  <a:rPr lang="en-US" sz="1400" dirty="0" err="1" smtClean="0"/>
                  <a:t>MongoDB</a:t>
                </a:r>
                <a:endParaRPr lang="en-US" sz="1400" dirty="0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5906585" y="2619529"/>
                <a:ext cx="4762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214170" y="2891757"/>
                <a:ext cx="18490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4. query response as JSON objects</a:t>
                </a:r>
                <a:endParaRPr lang="en-US" sz="1400" dirty="0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3996537" y="4915842"/>
              <a:ext cx="1367111" cy="11965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 / </a:t>
              </a:r>
              <a:r>
                <a:rPr lang="en-US" dirty="0" err="1" smtClean="0"/>
                <a:t>igraph</a:t>
              </a:r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 rot="5400000">
              <a:off x="3836822" y="3571769"/>
              <a:ext cx="1734184" cy="646331"/>
              <a:chOff x="4652871" y="3463776"/>
              <a:chExt cx="476266" cy="646331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4652871" y="3463776"/>
                <a:ext cx="4762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652871" y="4110107"/>
                <a:ext cx="4762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5214170" y="4238805"/>
              <a:ext cx="137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5. compute clique metrics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16833" y="4238805"/>
              <a:ext cx="23749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  <a:r>
                <a:rPr lang="en-US" sz="1400" dirty="0" smtClean="0"/>
                <a:t>. insert analysis record into database and send </a:t>
              </a:r>
              <a:r>
                <a:rPr lang="en-US" sz="1400" dirty="0" err="1" smtClean="0"/>
                <a:t>analysis_id</a:t>
              </a:r>
              <a:r>
                <a:rPr lang="en-US" sz="1400" dirty="0" smtClean="0"/>
                <a:t> to Node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55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10054" y="22683"/>
            <a:ext cx="1394775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</a:t>
            </a:r>
            <a:r>
              <a:rPr lang="en-US" dirty="0"/>
              <a:t>O</a:t>
            </a:r>
            <a:r>
              <a:rPr lang="en-US" dirty="0" smtClean="0"/>
              <a:t>rder Q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81139" y="1168045"/>
            <a:ext cx="2852604" cy="13948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2. </a:t>
            </a:r>
            <a:r>
              <a:rPr lang="en-US" dirty="0"/>
              <a:t>C</a:t>
            </a:r>
            <a:r>
              <a:rPr lang="en-US" dirty="0" smtClean="0"/>
              <a:t>ompute </a:t>
            </a:r>
            <a:r>
              <a:rPr lang="en-US" dirty="0" err="1"/>
              <a:t>ES</a:t>
            </a:r>
            <a:r>
              <a:rPr lang="en-US" baseline="-25000" dirty="0" err="1"/>
              <a:t>up</a:t>
            </a:r>
            <a:r>
              <a:rPr lang="en-US" dirty="0"/>
              <a:t> as the enrichment of the n most up-regulated genes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81139" y="2817355"/>
            <a:ext cx="2852604" cy="13948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3. Compute </a:t>
            </a:r>
            <a:r>
              <a:rPr lang="en-US" dirty="0" err="1" smtClean="0"/>
              <a:t>ES</a:t>
            </a:r>
            <a:r>
              <a:rPr lang="en-US" baseline="-25000" dirty="0" err="1" smtClean="0"/>
              <a:t>dn</a:t>
            </a:r>
            <a:r>
              <a:rPr lang="en-US" dirty="0" smtClean="0"/>
              <a:t> </a:t>
            </a:r>
            <a:r>
              <a:rPr lang="en-US" dirty="0"/>
              <a:t>as the enrichment of the n most </a:t>
            </a:r>
            <a:r>
              <a:rPr lang="en-US" dirty="0" smtClean="0"/>
              <a:t>down-</a:t>
            </a:r>
            <a:r>
              <a:rPr lang="en-US" dirty="0"/>
              <a:t>regulated genes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07117" y="5323539"/>
            <a:ext cx="1558514" cy="14175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21959" y="5323539"/>
            <a:ext cx="2823568" cy="14175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(|</a:t>
            </a:r>
            <a:r>
              <a:rPr lang="en-US" dirty="0" err="1"/>
              <a:t>ES</a:t>
            </a:r>
            <a:r>
              <a:rPr lang="en-US" baseline="-25000" dirty="0" err="1"/>
              <a:t>up</a:t>
            </a:r>
            <a:r>
              <a:rPr lang="en-US" dirty="0" smtClean="0"/>
              <a:t>|+|</a:t>
            </a:r>
            <a:r>
              <a:rPr lang="en-US" dirty="0" err="1" smtClean="0"/>
              <a:t>ES</a:t>
            </a:r>
            <a:r>
              <a:rPr lang="en-US" baseline="-25000" dirty="0" err="1" smtClean="0"/>
              <a:t>dn</a:t>
            </a:r>
            <a:r>
              <a:rPr lang="en-US" dirty="0" smtClean="0"/>
              <a:t>|) / 2 </a:t>
            </a:r>
            <a:r>
              <a:rPr lang="en-US" dirty="0"/>
              <a:t>, where the resulting WTCS is given the sign of </a:t>
            </a:r>
            <a:r>
              <a:rPr lang="en-US" dirty="0" err="1"/>
              <a:t>ES</a:t>
            </a:r>
            <a:r>
              <a:rPr lang="en-US" baseline="-25000" dirty="0" err="1"/>
              <a:t>up</a:t>
            </a:r>
            <a:r>
              <a:rPr lang="en-US" dirty="0"/>
              <a:t>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07441" y="963922"/>
            <a:ext cx="1" cy="20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07441" y="2562893"/>
            <a:ext cx="0" cy="254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2786374" y="4212203"/>
            <a:ext cx="1321067" cy="1111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4107441" y="4212203"/>
            <a:ext cx="1426302" cy="1111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374207" y="5964957"/>
            <a:ext cx="198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4. Compute WTCS: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9134" y="4422687"/>
            <a:ext cx="23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</a:t>
            </a:r>
            <a:r>
              <a:rPr lang="en-US" baseline="-25000" dirty="0" err="1" smtClean="0"/>
              <a:t>up</a:t>
            </a:r>
            <a:r>
              <a:rPr lang="en-US" baseline="-25000" dirty="0" smtClean="0"/>
              <a:t> and </a:t>
            </a:r>
            <a:r>
              <a:rPr lang="en-US" dirty="0" err="1" smtClean="0"/>
              <a:t>ES</a:t>
            </a:r>
            <a:r>
              <a:rPr lang="en-US" baseline="-25000" dirty="0" err="1" smtClean="0"/>
              <a:t>dn</a:t>
            </a:r>
            <a:r>
              <a:rPr lang="en-US" dirty="0" smtClean="0"/>
              <a:t> are of the same sign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13993" y="4422687"/>
            <a:ext cx="23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</a:t>
            </a:r>
            <a:r>
              <a:rPr lang="en-US" baseline="-25000" dirty="0" err="1" smtClean="0"/>
              <a:t>up</a:t>
            </a:r>
            <a:r>
              <a:rPr lang="en-US" baseline="-25000" dirty="0" smtClean="0"/>
              <a:t> and </a:t>
            </a:r>
            <a:r>
              <a:rPr lang="en-US" dirty="0" err="1" smtClean="0"/>
              <a:t>ES</a:t>
            </a:r>
            <a:r>
              <a:rPr lang="en-US" baseline="-25000" dirty="0" err="1" smtClean="0"/>
              <a:t>dn</a:t>
            </a:r>
            <a:r>
              <a:rPr lang="en-US" dirty="0" smtClean="0"/>
              <a:t> are of different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0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00529" y="1587804"/>
            <a:ext cx="8590671" cy="2625273"/>
            <a:chOff x="200529" y="1587804"/>
            <a:chExt cx="8590671" cy="2625273"/>
          </a:xfrm>
        </p:grpSpPr>
        <p:pic>
          <p:nvPicPr>
            <p:cNvPr id="3" name="Picture 2" descr="glucocorticoid_top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1587804"/>
              <a:ext cx="1647832" cy="202638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00529" y="3689857"/>
              <a:ext cx="1398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Glucocorticoid agonist: 0.0</a:t>
              </a:r>
              <a:endParaRPr lang="en-US" sz="1400" dirty="0"/>
            </a:p>
          </p:txBody>
        </p:sp>
        <p:pic>
          <p:nvPicPr>
            <p:cNvPr id="5" name="Picture 4" descr="hmgcr_top1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077" y="1756653"/>
              <a:ext cx="1597634" cy="168869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984437" y="3689857"/>
              <a:ext cx="1398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HMGCR inhibitor: 1.2</a:t>
              </a:r>
              <a:endParaRPr lang="en-US" sz="1400" dirty="0"/>
            </a:p>
          </p:txBody>
        </p:sp>
        <p:pic>
          <p:nvPicPr>
            <p:cNvPr id="7" name="Picture 6" descr="proteasome_top1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5408" y="1756238"/>
              <a:ext cx="1609068" cy="168952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523789" y="3689857"/>
              <a:ext cx="1398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Proteasome inhibitor: 71.3</a:t>
              </a:r>
              <a:endParaRPr lang="en-US" sz="1400" dirty="0"/>
            </a:p>
          </p:txBody>
        </p:sp>
        <p:pic>
          <p:nvPicPr>
            <p:cNvPr id="9" name="Picture 8" descr="pi3k_mtor_top1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206" y="1873640"/>
              <a:ext cx="1555994" cy="145471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392840" y="3689857"/>
              <a:ext cx="1398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PI3K/MTOR inhibitor: 71.3</a:t>
              </a:r>
              <a:endParaRPr lang="en-US" sz="1400" dirty="0"/>
            </a:p>
          </p:txBody>
        </p:sp>
        <p:pic>
          <p:nvPicPr>
            <p:cNvPr id="11" name="Picture 10" descr="mek_top1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711" y="1845290"/>
              <a:ext cx="1579674" cy="151141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718025" y="3689857"/>
              <a:ext cx="1398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MEK inhibitor: 51.8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63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207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Natoli</dc:creator>
  <cp:lastModifiedBy>Ted Natoli</cp:lastModifiedBy>
  <cp:revision>33</cp:revision>
  <dcterms:created xsi:type="dcterms:W3CDTF">2013-12-04T02:51:58Z</dcterms:created>
  <dcterms:modified xsi:type="dcterms:W3CDTF">2014-08-13T02:13:52Z</dcterms:modified>
</cp:coreProperties>
</file>