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60" r:id="rId4"/>
    <p:sldId id="258" r:id="rId5"/>
    <p:sldId id="262" r:id="rId6"/>
    <p:sldId id="263" r:id="rId7"/>
    <p:sldId id="264" r:id="rId8"/>
    <p:sldId id="266" r:id="rId9"/>
    <p:sldId id="267" r:id="rId10"/>
    <p:sldId id="269" r:id="rId11"/>
    <p:sldId id="268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5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46177-262D-F542-8C39-658D1057AE70}" type="datetimeFigureOut">
              <a:rPr lang="en-US" smtClean="0"/>
              <a:t>9/25/13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5DE109-27A8-F843-A9AF-D3B759681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30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PC3</a:t>
            </a:r>
            <a:r>
              <a:rPr lang="en-US"/>
              <a:t> 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HA1E</a:t>
            </a:r>
            <a:r>
              <a:rPr lang="en-US"/>
              <a:t> 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MCF7</a:t>
            </a:r>
            <a:r>
              <a:rPr lang="en-US"/>
              <a:t> 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HCC515</a:t>
            </a:r>
            <a:r>
              <a:rPr lang="en-US"/>
              <a:t> 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VCAP</a:t>
            </a:r>
            <a:r>
              <a:rPr lang="en-US"/>
              <a:t> 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A375</a:t>
            </a:r>
            <a:r>
              <a:rPr lang="en-US"/>
              <a:t> 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HEPG2</a:t>
            </a:r>
            <a:r>
              <a:rPr lang="en-US"/>
              <a:t> 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HT29</a:t>
            </a:r>
            <a:r>
              <a:rPr lang="en-US"/>
              <a:t> 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A549</a:t>
            </a:r>
            <a:r>
              <a:rPr lang="en-US"/>
              <a:t> 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ASC</a:t>
            </a:r>
            <a:r>
              <a:rPr lang="en-US"/>
              <a:t> 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NPC</a:t>
            </a:r>
            <a:r>
              <a:rPr lang="en-US"/>
              <a:t> 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</a:t>
            </a:r>
            <a:r>
              <a:rPr lang="en-US"/>
              <a:t> 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PHH</a:t>
            </a:r>
            <a:r>
              <a:rPr lang="en-US"/>
              <a:t> 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SKB</a:t>
            </a:r>
            <a:r>
              <a:rPr lang="en-US"/>
              <a:t> 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HEK293T</a:t>
            </a:r>
            <a:r>
              <a:rPr lang="en-US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07A2E-2358-4C45-BF3E-FC3965A7FF2C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4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DE109-27A8-F843-A9AF-D3B75968177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0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DE109-27A8-F843-A9AF-D3B75968177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E3B2-6B11-FD4C-A896-734035637119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0F38-4951-4344-B446-7B55D2069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7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E3B2-6B11-FD4C-A896-734035637119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0F38-4951-4344-B446-7B55D2069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01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E3B2-6B11-FD4C-A896-734035637119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0F38-4951-4344-B446-7B55D2069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74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E3B2-6B11-FD4C-A896-734035637119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0F38-4951-4344-B446-7B55D2069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11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E3B2-6B11-FD4C-A896-734035637119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0F38-4951-4344-B446-7B55D2069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72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E3B2-6B11-FD4C-A896-734035637119}" type="datetimeFigureOut">
              <a:rPr lang="en-US" smtClean="0"/>
              <a:t>9/25/13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0F38-4951-4344-B446-7B55D2069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23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E3B2-6B11-FD4C-A896-734035637119}" type="datetimeFigureOut">
              <a:rPr lang="en-US" smtClean="0"/>
              <a:t>9/25/13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0F38-4951-4344-B446-7B55D2069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20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E3B2-6B11-FD4C-A896-734035637119}" type="datetimeFigureOut">
              <a:rPr lang="en-US" smtClean="0"/>
              <a:t>9/25/13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0F38-4951-4344-B446-7B55D2069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47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E3B2-6B11-FD4C-A896-734035637119}" type="datetimeFigureOut">
              <a:rPr lang="en-US" smtClean="0"/>
              <a:t>9/25/13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0F38-4951-4344-B446-7B55D2069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94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E3B2-6B11-FD4C-A896-734035637119}" type="datetimeFigureOut">
              <a:rPr lang="en-US" smtClean="0"/>
              <a:t>9/25/13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0F38-4951-4344-B446-7B55D2069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74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E3B2-6B11-FD4C-A896-734035637119}" type="datetimeFigureOut">
              <a:rPr lang="en-US" smtClean="0"/>
              <a:t>9/25/13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0F38-4951-4344-B446-7B55D2069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0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E3B2-6B11-FD4C-A896-734035637119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60F38-4951-4344-B446-7B55D2069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38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Refinement </a:t>
            </a:r>
            <a:r>
              <a:rPr lang="en-US" smtClean="0"/>
              <a:t>and Visualization </a:t>
            </a:r>
            <a:r>
              <a:rPr lang="en-US" dirty="0" smtClean="0"/>
              <a:t>of Connectivity Map Query Results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September 25,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701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details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 end: </a:t>
            </a:r>
            <a:r>
              <a:rPr lang="en-US" b="1" dirty="0" smtClean="0"/>
              <a:t>D3 JavaScript library</a:t>
            </a:r>
            <a:endParaRPr lang="en-US" b="1" dirty="0"/>
          </a:p>
        </p:txBody>
      </p:sp>
      <p:pic>
        <p:nvPicPr>
          <p:cNvPr id="4" name="Picture 3" descr="Word_Cloud_Generat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48" y="1814546"/>
            <a:ext cx="4670187" cy="2993709"/>
          </a:xfrm>
          <a:prstGeom prst="rect">
            <a:avLst/>
          </a:prstGeom>
        </p:spPr>
      </p:pic>
      <p:pic>
        <p:nvPicPr>
          <p:cNvPr id="5" name="Picture 4" descr="mbostock.github.io_d3_talk_20111116_force-collapsible.htm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035" y="1814546"/>
            <a:ext cx="3407390" cy="32903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83505" y="5420627"/>
            <a:ext cx="6576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capable of word cloud and graph visualizations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947654" y="6214442"/>
            <a:ext cx="1825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/>
              <a:t>http://d3js.org/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60141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end: </a:t>
            </a:r>
            <a:r>
              <a:rPr lang="en-US" b="1" dirty="0" err="1" smtClean="0"/>
              <a:t>MongoDB</a:t>
            </a:r>
            <a:r>
              <a:rPr lang="en-US" b="1" dirty="0" smtClean="0"/>
              <a:t> database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Non-relational database</a:t>
            </a:r>
          </a:p>
          <a:p>
            <a:r>
              <a:rPr lang="en-US" dirty="0" smtClean="0"/>
              <a:t>JSON format</a:t>
            </a:r>
          </a:p>
          <a:p>
            <a:endParaRPr lang="en-US" dirty="0"/>
          </a:p>
          <a:p>
            <a:r>
              <a:rPr lang="en-US" dirty="0" smtClean="0"/>
              <a:t>Will store:</a:t>
            </a:r>
          </a:p>
          <a:p>
            <a:pPr lvl="1"/>
            <a:r>
              <a:rPr lang="en-US" dirty="0" smtClean="0"/>
              <a:t>pre-computed connectivity scores</a:t>
            </a:r>
          </a:p>
          <a:p>
            <a:pPr lvl="1"/>
            <a:r>
              <a:rPr lang="en-US" dirty="0" smtClean="0"/>
              <a:t>signature annotations</a:t>
            </a:r>
            <a:endParaRPr lang="en-US" dirty="0"/>
          </a:p>
        </p:txBody>
      </p:sp>
      <p:pic>
        <p:nvPicPr>
          <p:cNvPr id="3" name="Picture 2" descr="MongoDB_Brown_Trees_1_13in_Macbook_Background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44" t="34318" r="24673" b="29146"/>
          <a:stretch/>
        </p:blipFill>
        <p:spPr>
          <a:xfrm>
            <a:off x="5369036" y="4955680"/>
            <a:ext cx="3339809" cy="13835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39129" y="6386608"/>
            <a:ext cx="3169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err="1" smtClean="0"/>
              <a:t>www.mongodb.org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07853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30318-LINCS-d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755" y="1073530"/>
            <a:ext cx="5687324" cy="53435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43693" y="203200"/>
            <a:ext cx="64566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solidFill>
                  <a:srgbClr val="000090"/>
                </a:solidFill>
                <a:latin typeface="Arial"/>
              </a:rPr>
              <a:t>Connectivity Map (CMap) Concept</a:t>
            </a:r>
            <a:endParaRPr lang="en-US" sz="3200" dirty="0">
              <a:solidFill>
                <a:srgbClr val="000090"/>
              </a:solidFill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1529" y="1243633"/>
            <a:ext cx="2222569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cultured cells perturbed with various genetic and chemical reagents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gene expression profiles collected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lookup table for functional hypothesis generation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 smtClean="0"/>
              <a:t>query with a signature and ask what is similar/dissimilar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51268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81000" y="255298"/>
            <a:ext cx="8229600" cy="90040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2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2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2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26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26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26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26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26" charset="0"/>
              </a:defRPr>
            </a:lvl9pPr>
          </a:lstStyle>
          <a:p>
            <a:pPr defTabSz="914400"/>
            <a:r>
              <a:rPr lang="en-US" sz="3200" dirty="0" smtClean="0">
                <a:solidFill>
                  <a:srgbClr val="000090"/>
                </a:solidFill>
                <a:latin typeface="Gill Sans"/>
                <a:cs typeface="Gill Sans"/>
              </a:rPr>
              <a:t>Current </a:t>
            </a:r>
            <a:r>
              <a:rPr lang="en-US" sz="3200" dirty="0" smtClean="0">
                <a:solidFill>
                  <a:srgbClr val="000090"/>
                </a:solidFill>
                <a:latin typeface="Gill Sans"/>
                <a:cs typeface="Gill Sans"/>
              </a:rPr>
              <a:t>CMa</a:t>
            </a:r>
            <a:r>
              <a:rPr lang="en-US" sz="3200" dirty="0" smtClean="0">
                <a:solidFill>
                  <a:srgbClr val="000090"/>
                </a:solidFill>
                <a:latin typeface="Gill Sans"/>
                <a:cs typeface="Gill Sans"/>
              </a:rPr>
              <a:t>p </a:t>
            </a:r>
            <a:r>
              <a:rPr lang="en-US" sz="3200" dirty="0" smtClean="0">
                <a:solidFill>
                  <a:srgbClr val="000090"/>
                </a:solidFill>
                <a:latin typeface="Gill Sans"/>
                <a:cs typeface="Gill Sans"/>
              </a:rPr>
              <a:t>Dataset</a:t>
            </a:r>
            <a:endParaRPr lang="en-US" sz="3200" b="1" dirty="0">
              <a:solidFill>
                <a:srgbClr val="000090"/>
              </a:solidFill>
              <a:latin typeface="Gill Sans"/>
              <a:cs typeface="Gill San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0" y="4191667"/>
            <a:ext cx="53340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u="sng" dirty="0">
                <a:solidFill>
                  <a:srgbClr val="000090"/>
                </a:solidFill>
                <a:latin typeface="Gill Sans" pitchFamily="26" charset="0"/>
              </a:rPr>
              <a:t>5,178  compounds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Gill Sans" pitchFamily="26" charset="0"/>
              </a:rPr>
              <a:t> 1,300 off-patent FDA-approved drugs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Gill Sans" pitchFamily="26" charset="0"/>
              </a:rPr>
              <a:t> 700 bioactive tool compounds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Gill Sans" pitchFamily="26" charset="0"/>
              </a:rPr>
              <a:t> 2,000+ screening hits (MLPCN + others)</a:t>
            </a:r>
          </a:p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u="sng" dirty="0">
                <a:solidFill>
                  <a:srgbClr val="000090"/>
                </a:solidFill>
                <a:latin typeface="Gill Sans" pitchFamily="26" charset="0"/>
              </a:rPr>
              <a:t>3,712 genes (</a:t>
            </a:r>
            <a:r>
              <a:rPr lang="en-US" u="sng" dirty="0" err="1">
                <a:solidFill>
                  <a:srgbClr val="000090"/>
                </a:solidFill>
                <a:latin typeface="Gill Sans" pitchFamily="26" charset="0"/>
              </a:rPr>
              <a:t>shRNA</a:t>
            </a:r>
            <a:r>
              <a:rPr lang="en-US" u="sng" dirty="0">
                <a:solidFill>
                  <a:srgbClr val="000090"/>
                </a:solidFill>
                <a:latin typeface="Gill Sans" pitchFamily="26" charset="0"/>
              </a:rPr>
              <a:t> + </a:t>
            </a:r>
            <a:r>
              <a:rPr lang="en-US" u="sng" dirty="0" err="1">
                <a:solidFill>
                  <a:srgbClr val="000090"/>
                </a:solidFill>
                <a:latin typeface="Gill Sans" pitchFamily="26" charset="0"/>
              </a:rPr>
              <a:t>cDNA</a:t>
            </a:r>
            <a:r>
              <a:rPr lang="en-US" u="sng" dirty="0">
                <a:solidFill>
                  <a:srgbClr val="000090"/>
                </a:solidFill>
                <a:latin typeface="Gill Sans" pitchFamily="26" charset="0"/>
              </a:rPr>
              <a:t>)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Gill Sans" pitchFamily="26" charset="0"/>
              </a:rPr>
              <a:t>targets</a:t>
            </a:r>
            <a:r>
              <a:rPr lang="en-US" dirty="0">
                <a:solidFill>
                  <a:srgbClr val="000000"/>
                </a:solidFill>
                <a:latin typeface="Gill Sans" pitchFamily="26" charset="0"/>
              </a:rPr>
              <a:t>/pathways of FDA-approved drugs (n=900)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Gill Sans" pitchFamily="26" charset="0"/>
              </a:rPr>
              <a:t>candidate disease genes (</a:t>
            </a:r>
            <a:r>
              <a:rPr lang="en-US" dirty="0" err="1">
                <a:solidFill>
                  <a:srgbClr val="000000"/>
                </a:solidFill>
                <a:latin typeface="Gill Sans" pitchFamily="26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Gill Sans" pitchFamily="26" charset="0"/>
              </a:rPr>
              <a:t>=600)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Gill Sans" pitchFamily="26" charset="0"/>
              </a:rPr>
              <a:t> community nominations (</a:t>
            </a:r>
            <a:r>
              <a:rPr lang="en-US" dirty="0" err="1">
                <a:solidFill>
                  <a:srgbClr val="000000"/>
                </a:solidFill>
                <a:latin typeface="Gill Sans" pitchFamily="26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Gill Sans" pitchFamily="26" charset="0"/>
              </a:rPr>
              <a:t>=500+)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4622555"/>
            <a:ext cx="381000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u="sng" dirty="0">
                <a:solidFill>
                  <a:srgbClr val="000090"/>
                </a:solidFill>
                <a:latin typeface="Gill Sans" pitchFamily="26" charset="0"/>
              </a:rPr>
              <a:t>15 cell types</a:t>
            </a:r>
            <a:endParaRPr lang="en-US" u="sng" dirty="0">
              <a:solidFill>
                <a:srgbClr val="000000"/>
              </a:solidFill>
              <a:latin typeface="Gill Sans" pitchFamily="26" charset="0"/>
            </a:endParaRP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Gill Sans" pitchFamily="26" charset="0"/>
              </a:rPr>
              <a:t>Banked primary cell types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Gill Sans" pitchFamily="26" charset="0"/>
              </a:rPr>
              <a:t>Cancer cell lines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Gill Sans" pitchFamily="26" charset="0"/>
              </a:rPr>
              <a:t>Primary </a:t>
            </a:r>
            <a:r>
              <a:rPr lang="en-US" dirty="0" err="1">
                <a:solidFill>
                  <a:srgbClr val="000000"/>
                </a:solidFill>
                <a:latin typeface="Gill Sans" pitchFamily="26" charset="0"/>
              </a:rPr>
              <a:t>hTERT</a:t>
            </a:r>
            <a:r>
              <a:rPr lang="en-US" dirty="0">
                <a:solidFill>
                  <a:srgbClr val="000000"/>
                </a:solidFill>
                <a:latin typeface="Gill Sans" pitchFamily="26" charset="0"/>
              </a:rPr>
              <a:t>-immortalized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Gill Sans" pitchFamily="26" charset="0"/>
              </a:rPr>
              <a:t>Patient-derived </a:t>
            </a:r>
            <a:r>
              <a:rPr lang="en-US" dirty="0" err="1">
                <a:solidFill>
                  <a:srgbClr val="000000"/>
                </a:solidFill>
                <a:latin typeface="Gill Sans" pitchFamily="26" charset="0"/>
              </a:rPr>
              <a:t>iPS</a:t>
            </a:r>
            <a:r>
              <a:rPr lang="en-US" dirty="0">
                <a:solidFill>
                  <a:srgbClr val="000000"/>
                </a:solidFill>
                <a:latin typeface="Gill Sans" pitchFamily="26" charset="0"/>
              </a:rPr>
              <a:t> cells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Gill Sans" pitchFamily="26" charset="0"/>
              </a:rPr>
              <a:t>5 community nominated</a:t>
            </a:r>
          </a:p>
        </p:txBody>
      </p:sp>
      <p:pic>
        <p:nvPicPr>
          <p:cNvPr id="7" name="Picture 6" descr="data_matrix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162" y="1558043"/>
            <a:ext cx="4673638" cy="240435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40067" y="1337846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Gill Sans" pitchFamily="26" charset="0"/>
              </a:rPr>
              <a:t>small-molecules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29200" y="1337846"/>
            <a:ext cx="20996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Gill Sans" pitchFamily="26" charset="0"/>
              </a:rPr>
              <a:t>genomic perturbagens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1000" y="1913692"/>
            <a:ext cx="20536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Gill Sans" pitchFamily="26" charset="0"/>
              </a:rPr>
              <a:t>1,000 landmark genes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6970" y="2861846"/>
            <a:ext cx="2034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Gill Sans" pitchFamily="26" charset="0"/>
              </a:rPr>
              <a:t>21,000 inferred genes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75255" y="1875592"/>
            <a:ext cx="3247278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Gill Sans" pitchFamily="26" charset="0"/>
              </a:rPr>
              <a:t>over 400,000 signatures</a:t>
            </a:r>
            <a:endParaRPr lang="en-US" sz="2000" b="1" dirty="0">
              <a:solidFill>
                <a:srgbClr val="000000"/>
              </a:solidFill>
              <a:latin typeface="Gill Sans" pitchFamily="2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100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533400" y="279053"/>
            <a:ext cx="8153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4000" dirty="0"/>
              <a:t>L</a:t>
            </a:r>
            <a:r>
              <a:rPr lang="en-US" sz="4000" dirty="0" smtClean="0"/>
              <a:t>andmark </a:t>
            </a:r>
            <a:r>
              <a:rPr lang="en-US" sz="4000" dirty="0" smtClean="0"/>
              <a:t>genes</a:t>
            </a:r>
            <a:endParaRPr lang="en-US" sz="4000" b="0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950170" y="1125031"/>
            <a:ext cx="7438254" cy="20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176213" indent="-176213">
              <a:buFontTx/>
              <a:buChar char="•"/>
            </a:pPr>
            <a:r>
              <a:rPr lang="en-US" sz="2400" dirty="0" smtClean="0"/>
              <a:t>expression of 978 </a:t>
            </a:r>
            <a:r>
              <a:rPr lang="en-US" sz="2400" i="1" dirty="0" smtClean="0"/>
              <a:t>landmark</a:t>
            </a:r>
            <a:r>
              <a:rPr lang="en-US" sz="2400" dirty="0" smtClean="0"/>
              <a:t> genes measured</a:t>
            </a:r>
          </a:p>
          <a:p>
            <a:pPr marL="628650" lvl="1" indent="-176213">
              <a:spcBef>
                <a:spcPts val="0"/>
              </a:spcBef>
              <a:spcAft>
                <a:spcPts val="0"/>
              </a:spcAft>
              <a:buFont typeface="Arial" charset="0"/>
              <a:buChar char="–"/>
            </a:pPr>
            <a:r>
              <a:rPr lang="en-US" sz="1800" dirty="0" smtClean="0"/>
              <a:t>selected from large, diverse, high-quality microarray dataset</a:t>
            </a:r>
          </a:p>
          <a:p>
            <a:pPr marL="628650" lvl="1" indent="-176213">
              <a:spcBef>
                <a:spcPts val="0"/>
              </a:spcBef>
              <a:spcAft>
                <a:spcPts val="600"/>
              </a:spcAft>
              <a:buFont typeface="Arial" charset="0"/>
              <a:buChar char="–"/>
            </a:pPr>
            <a:r>
              <a:rPr lang="en-US" sz="1800" dirty="0" smtClean="0"/>
              <a:t>orthogonal expression and validated predictive power</a:t>
            </a:r>
          </a:p>
          <a:p>
            <a:pPr marL="176213" indent="-176213">
              <a:buFontTx/>
              <a:buChar char="•"/>
            </a:pPr>
            <a:r>
              <a:rPr lang="en-US" sz="2400" dirty="0" smtClean="0"/>
              <a:t>inputs for genome-wide inference model</a:t>
            </a:r>
            <a:endParaRPr lang="en-US" sz="2400" dirty="0"/>
          </a:p>
          <a:p>
            <a:pPr marL="628650" lvl="1" indent="-176213">
              <a:spcBef>
                <a:spcPts val="0"/>
              </a:spcBef>
              <a:spcAft>
                <a:spcPts val="0"/>
              </a:spcAft>
              <a:buFont typeface="Arial" charset="0"/>
              <a:buChar char="–"/>
            </a:pPr>
            <a:r>
              <a:rPr lang="en-US" sz="1800" dirty="0" smtClean="0"/>
              <a:t>compute expression </a:t>
            </a:r>
            <a:r>
              <a:rPr lang="en-US" sz="1800" dirty="0"/>
              <a:t>of transcripts not explicitly measured</a:t>
            </a:r>
          </a:p>
          <a:p>
            <a:pPr marL="628650" lvl="1" indent="-176213">
              <a:spcBef>
                <a:spcPts val="0"/>
              </a:spcBef>
              <a:spcAft>
                <a:spcPts val="600"/>
              </a:spcAft>
              <a:buFont typeface="Arial" charset="0"/>
              <a:buChar char="–"/>
            </a:pPr>
            <a:r>
              <a:rPr lang="en-US" sz="1800" dirty="0"/>
              <a:t>flagged as </a:t>
            </a:r>
            <a:r>
              <a:rPr lang="en-US" sz="1800" i="1" dirty="0"/>
              <a:t>LM</a:t>
            </a:r>
            <a:r>
              <a:rPr lang="en-US" sz="1800" dirty="0"/>
              <a:t> </a:t>
            </a:r>
            <a:r>
              <a:rPr lang="en-US" sz="1800" dirty="0" smtClean="0"/>
              <a:t>(rather than </a:t>
            </a:r>
            <a:r>
              <a:rPr lang="en-US" sz="1800" i="1" dirty="0"/>
              <a:t>INF</a:t>
            </a:r>
            <a:r>
              <a:rPr lang="en-US" sz="1800" dirty="0"/>
              <a:t>) in output data file</a:t>
            </a:r>
          </a:p>
        </p:txBody>
      </p:sp>
      <p:pic>
        <p:nvPicPr>
          <p:cNvPr id="4" name="Picture 6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820874"/>
            <a:ext cx="2724150" cy="149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467544" y="5362337"/>
            <a:ext cx="28818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0" dirty="0" smtClean="0"/>
              <a:t>&gt;100,000 </a:t>
            </a:r>
            <a:r>
              <a:rPr lang="en-US" sz="1800" b="0" dirty="0" err="1" smtClean="0"/>
              <a:t>Affy</a:t>
            </a:r>
            <a:r>
              <a:rPr lang="en-US" sz="1800" b="0" dirty="0" smtClean="0"/>
              <a:t> U133 scans</a:t>
            </a:r>
            <a:endParaRPr lang="en-US" sz="1800" b="0" dirty="0">
              <a:cs typeface="Arial" charset="0"/>
            </a:endParaRPr>
          </a:p>
        </p:txBody>
      </p:sp>
      <p:sp>
        <p:nvSpPr>
          <p:cNvPr id="6" name="AutoShape 12"/>
          <p:cNvSpPr>
            <a:spLocks noChangeArrowheads="1"/>
          </p:cNvSpPr>
          <p:nvPr/>
        </p:nvSpPr>
        <p:spPr bwMode="auto">
          <a:xfrm>
            <a:off x="3564310" y="3993912"/>
            <a:ext cx="360362" cy="1150937"/>
          </a:xfrm>
          <a:prstGeom prst="rightArrow">
            <a:avLst>
              <a:gd name="adj1" fmla="val 40657"/>
              <a:gd name="adj2" fmla="val 58954"/>
            </a:avLst>
          </a:prstGeom>
          <a:solidFill>
            <a:schemeClr val="bg2"/>
          </a:solidFill>
          <a:ln w="2857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" name="Picture 13"/>
          <p:cNvPicPr>
            <a:picLocks noChangeAspect="1" noChangeArrowheads="1"/>
          </p:cNvPicPr>
          <p:nvPr/>
        </p:nvPicPr>
        <p:blipFill>
          <a:blip r:embed="rId3" cstate="print"/>
          <a:srcRect l="3868" t="20834" r="58440" b="43752"/>
          <a:stretch>
            <a:fillRect/>
          </a:stretch>
        </p:blipFill>
        <p:spPr bwMode="auto">
          <a:xfrm>
            <a:off x="4325095" y="3866912"/>
            <a:ext cx="1401763" cy="140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3735809" y="5363924"/>
            <a:ext cx="26166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0" dirty="0" smtClean="0"/>
              <a:t>gene </a:t>
            </a:r>
            <a:r>
              <a:rPr lang="en-US" sz="1800" b="0" dirty="0" smtClean="0">
                <a:sym typeface="Symbol"/>
              </a:rPr>
              <a:t>×</a:t>
            </a:r>
            <a:r>
              <a:rPr lang="en-US" sz="1800" b="0" dirty="0" smtClean="0">
                <a:cs typeface="Arial" charset="0"/>
              </a:rPr>
              <a:t> gene correlation</a:t>
            </a:r>
            <a:endParaRPr lang="en-US" sz="1800" b="0" dirty="0">
              <a:cs typeface="Arial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970479" y="3820875"/>
            <a:ext cx="1417945" cy="1419550"/>
            <a:chOff x="6898471" y="3573017"/>
            <a:chExt cx="1417945" cy="1419550"/>
          </a:xfrm>
        </p:grpSpPr>
        <p:pic>
          <p:nvPicPr>
            <p:cNvPr id="10" name="Picture 13"/>
            <p:cNvPicPr>
              <a:picLocks noChangeAspect="1" noChangeArrowheads="1"/>
            </p:cNvPicPr>
            <p:nvPr/>
          </p:nvPicPr>
          <p:blipFill>
            <a:blip r:embed="rId3" cstate="print">
              <a:alphaModFix amt="16000"/>
            </a:blip>
            <a:srcRect l="3868" t="20834" r="58440" b="43752"/>
            <a:stretch>
              <a:fillRect/>
            </a:stretch>
          </p:blipFill>
          <p:spPr bwMode="auto">
            <a:xfrm>
              <a:off x="6898471" y="3573017"/>
              <a:ext cx="1417945" cy="141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Rectangle 10"/>
            <p:cNvSpPr/>
            <p:nvPr/>
          </p:nvSpPr>
          <p:spPr>
            <a:xfrm>
              <a:off x="6898472" y="3578350"/>
              <a:ext cx="433943" cy="4328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330609" y="4011152"/>
              <a:ext cx="267793" cy="2620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598326" y="4275924"/>
              <a:ext cx="166956" cy="1684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766249" y="4444799"/>
              <a:ext cx="252133" cy="2470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015631" y="4695566"/>
              <a:ext cx="300785" cy="2970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087602" y="3774495"/>
              <a:ext cx="49519" cy="495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434754" y="4117888"/>
              <a:ext cx="49519" cy="495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7650683" y="4333906"/>
              <a:ext cx="49519" cy="495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7860240" y="4544794"/>
              <a:ext cx="49519" cy="495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8134016" y="4819116"/>
              <a:ext cx="49519" cy="495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 Box 14"/>
          <p:cNvSpPr txBox="1">
            <a:spLocks noChangeArrowheads="1"/>
          </p:cNvSpPr>
          <p:nvPr/>
        </p:nvSpPr>
        <p:spPr bwMode="auto">
          <a:xfrm>
            <a:off x="7034347" y="5354528"/>
            <a:ext cx="12494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0" dirty="0" smtClean="0"/>
              <a:t>landmark</a:t>
            </a:r>
            <a:r>
              <a:rPr lang="en-US" sz="1800" b="0" dirty="0"/>
              <a:t>s</a:t>
            </a:r>
            <a:endParaRPr lang="en-US" sz="1800" b="0" dirty="0">
              <a:cs typeface="Arial" charset="0"/>
            </a:endParaRPr>
          </a:p>
        </p:txBody>
      </p:sp>
      <p:sp>
        <p:nvSpPr>
          <p:cNvPr id="22" name="AutoShape 12"/>
          <p:cNvSpPr>
            <a:spLocks noChangeArrowheads="1"/>
          </p:cNvSpPr>
          <p:nvPr/>
        </p:nvSpPr>
        <p:spPr bwMode="auto">
          <a:xfrm>
            <a:off x="6155854" y="3993101"/>
            <a:ext cx="360362" cy="1150937"/>
          </a:xfrm>
          <a:prstGeom prst="rightArrow">
            <a:avLst>
              <a:gd name="adj1" fmla="val 40657"/>
              <a:gd name="adj2" fmla="val 58954"/>
            </a:avLst>
          </a:prstGeom>
          <a:solidFill>
            <a:schemeClr val="bg2"/>
          </a:solidFill>
          <a:ln w="2857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27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Size of dataset yields very long hit lists - difficult to prioritize</a:t>
            </a:r>
          </a:p>
          <a:p>
            <a:r>
              <a:rPr lang="en-US" dirty="0" smtClean="0"/>
              <a:t>Even taking top 0.1% of connections yields hundreds of hits</a:t>
            </a:r>
          </a:p>
          <a:p>
            <a:endParaRPr lang="en-US" dirty="0" smtClean="0"/>
          </a:p>
          <a:p>
            <a:r>
              <a:rPr lang="en-US" b="1" dirty="0" smtClean="0"/>
              <a:t>Need to refine hit lists into more actionable size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31967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Proposed solution</a:t>
            </a:r>
            <a:r>
              <a:rPr lang="en-US" dirty="0" smtClean="0"/>
              <a:t>: identify biological “themes” within hit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Prioritize subsets of hits based on their interconnectivity</a:t>
            </a:r>
          </a:p>
          <a:p>
            <a:pPr lvl="1"/>
            <a:r>
              <a:rPr lang="en-US" dirty="0" smtClean="0"/>
              <a:t>Is the hit list generally connected to itself?</a:t>
            </a:r>
          </a:p>
          <a:p>
            <a:pPr lvl="1"/>
            <a:r>
              <a:rPr lang="en-US" dirty="0" smtClean="0"/>
              <a:t>Are any clusters present?</a:t>
            </a:r>
          </a:p>
          <a:p>
            <a:r>
              <a:rPr lang="en-US" dirty="0" smtClean="0"/>
              <a:t>Visualize as a highlighted graph</a:t>
            </a:r>
          </a:p>
          <a:p>
            <a:r>
              <a:rPr lang="en-US" dirty="0" smtClean="0"/>
              <a:t>Word cloud of associated terms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010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web application</a:t>
            </a:r>
            <a:endParaRPr lang="en-US" dirty="0"/>
          </a:p>
        </p:txBody>
      </p:sp>
      <p:pic>
        <p:nvPicPr>
          <p:cNvPr id="7" name="Picture 6" descr="app_mocku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678" y="1626703"/>
            <a:ext cx="5957562" cy="436943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6793" y="1626703"/>
            <a:ext cx="2517399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user uploads list of signatures or query results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application visualizes and highlights them in graphical context within entire space of connections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b="1" dirty="0" smtClean="0"/>
              <a:t>computes</a:t>
            </a:r>
            <a:r>
              <a:rPr lang="en-US" dirty="0" smtClean="0"/>
              <a:t>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their interconnectivity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number of clusters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word cloud of associated terms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036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work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Graphical models used frequently in other biological contexts:</a:t>
            </a:r>
          </a:p>
          <a:p>
            <a:pPr lvl="1"/>
            <a:r>
              <a:rPr lang="en-US" dirty="0" smtClean="0"/>
              <a:t>gene regulation, protein interaction, etc.</a:t>
            </a:r>
          </a:p>
          <a:p>
            <a:r>
              <a:rPr lang="en-US" b="1" dirty="0" smtClean="0"/>
              <a:t>Other approaches to refine hit lists:</a:t>
            </a:r>
          </a:p>
          <a:p>
            <a:pPr lvl="1"/>
            <a:r>
              <a:rPr lang="en-US" b="1" dirty="0" err="1" smtClean="0"/>
              <a:t>summly</a:t>
            </a:r>
            <a:r>
              <a:rPr lang="en-US" dirty="0" smtClean="0"/>
              <a:t>: algorithm for collapsing query results across cell lines to yield reagent-centric hit lists</a:t>
            </a:r>
          </a:p>
          <a:p>
            <a:pPr lvl="1"/>
            <a:r>
              <a:rPr lang="en-US" b="1" dirty="0" smtClean="0"/>
              <a:t>gold signature designation</a:t>
            </a:r>
            <a:r>
              <a:rPr lang="en-US" dirty="0" smtClean="0"/>
              <a:t>: compute subspace of signatures whose quality metrics exceed some thresholds</a:t>
            </a:r>
          </a:p>
          <a:p>
            <a:pPr lvl="1"/>
            <a:r>
              <a:rPr lang="en-US" b="1" dirty="0" smtClean="0"/>
              <a:t>consensus signatures</a:t>
            </a:r>
            <a:r>
              <a:rPr lang="en-US" dirty="0" smtClean="0"/>
              <a:t>: collapse </a:t>
            </a:r>
            <a:r>
              <a:rPr lang="en-US" dirty="0" err="1" smtClean="0"/>
              <a:t>shRNA</a:t>
            </a:r>
            <a:r>
              <a:rPr lang="en-US" dirty="0" smtClean="0"/>
              <a:t> signatures by those that target same gene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58589" y="6373205"/>
            <a:ext cx="510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/>
              <a:t>other refinement approaches not yet published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32163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within the browser:</a:t>
            </a:r>
          </a:p>
          <a:p>
            <a:pPr lvl="1"/>
            <a:r>
              <a:rPr lang="en-US" dirty="0" smtClean="0"/>
              <a:t>visualizing large graph</a:t>
            </a:r>
          </a:p>
          <a:p>
            <a:pPr lvl="2"/>
            <a:r>
              <a:rPr lang="en-US" dirty="0" smtClean="0"/>
              <a:t>view only subset</a:t>
            </a:r>
          </a:p>
          <a:p>
            <a:pPr lvl="2"/>
            <a:r>
              <a:rPr lang="en-US" dirty="0" smtClean="0"/>
              <a:t>edge bundling / fish eye zoom</a:t>
            </a:r>
          </a:p>
          <a:p>
            <a:pPr lvl="1"/>
            <a:r>
              <a:rPr lang="en-US" dirty="0" smtClean="0"/>
              <a:t>computing hit list interconnectivity</a:t>
            </a:r>
          </a:p>
          <a:p>
            <a:pPr lvl="2"/>
            <a:r>
              <a:rPr lang="en-US" dirty="0" smtClean="0"/>
              <a:t>pre-compute/offload to backend server</a:t>
            </a:r>
          </a:p>
          <a:p>
            <a:pPr lvl="1"/>
            <a:r>
              <a:rPr lang="en-US" dirty="0" smtClean="0"/>
              <a:t>computing clusters</a:t>
            </a:r>
          </a:p>
          <a:p>
            <a:pPr lvl="2"/>
            <a:r>
              <a:rPr lang="en-US" dirty="0" smtClean="0"/>
              <a:t>pre-compute/offload to backend server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142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501</Words>
  <Application>Microsoft Macintosh PowerPoint</Application>
  <PresentationFormat>On-screen Show (4:3)</PresentationFormat>
  <Paragraphs>90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Refinement and Visualization of Connectivity Map Query Results</vt:lpstr>
      <vt:lpstr>PowerPoint Presentation</vt:lpstr>
      <vt:lpstr>PowerPoint Presentation</vt:lpstr>
      <vt:lpstr>PowerPoint Presentation</vt:lpstr>
      <vt:lpstr>The problem</vt:lpstr>
      <vt:lpstr>Proposed solution: identify biological “themes” within hit list</vt:lpstr>
      <vt:lpstr>A web application</vt:lpstr>
      <vt:lpstr>Previous work</vt:lpstr>
      <vt:lpstr>Potential challenges</vt:lpstr>
      <vt:lpstr>technical details</vt:lpstr>
      <vt:lpstr>Front end: D3 JavaScript library</vt:lpstr>
      <vt:lpstr>Back end: MongoDB database</vt:lpstr>
    </vt:vector>
  </TitlesOfParts>
  <Company>Broad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Ted Natoli</dc:creator>
  <cp:lastModifiedBy>Ted Natoli</cp:lastModifiedBy>
  <cp:revision>13</cp:revision>
  <dcterms:created xsi:type="dcterms:W3CDTF">2013-09-25T12:56:42Z</dcterms:created>
  <dcterms:modified xsi:type="dcterms:W3CDTF">2013-09-25T13:54:41Z</dcterms:modified>
</cp:coreProperties>
</file>