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5" r:id="rId2"/>
    <p:sldId id="288" r:id="rId3"/>
    <p:sldId id="507" r:id="rId4"/>
    <p:sldId id="512" r:id="rId5"/>
    <p:sldId id="557" r:id="rId6"/>
    <p:sldId id="528" r:id="rId7"/>
    <p:sldId id="556" r:id="rId8"/>
    <p:sldId id="530" r:id="rId9"/>
    <p:sldId id="532" r:id="rId10"/>
    <p:sldId id="533" r:id="rId11"/>
    <p:sldId id="511" r:id="rId12"/>
    <p:sldId id="513" r:id="rId13"/>
    <p:sldId id="534" r:id="rId14"/>
    <p:sldId id="514" r:id="rId15"/>
    <p:sldId id="515" r:id="rId16"/>
    <p:sldId id="516" r:id="rId17"/>
    <p:sldId id="517" r:id="rId18"/>
    <p:sldId id="50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DE24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2990A-8A7B-7D47-9272-772A56531270}" v="20" dt="2021-05-01T04:49:26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/>
    <p:restoredTop sz="84686" autoAdjust="0"/>
  </p:normalViewPr>
  <p:slideViewPr>
    <p:cSldViewPr>
      <p:cViewPr varScale="1">
        <p:scale>
          <a:sx n="107" d="100"/>
          <a:sy n="107" d="100"/>
        </p:scale>
        <p:origin x="16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long Ma" userId="ea51f8ca-27a7-4db8-837b-59b858595439" providerId="ADAL" clId="{5FCD55E4-6BAA-4A54-BA23-DD16DFEB4EF1}"/>
    <pc:docChg chg="addSld delSld modSld">
      <pc:chgData name="Chenglong Ma" userId="ea51f8ca-27a7-4db8-837b-59b858595439" providerId="ADAL" clId="{5FCD55E4-6BAA-4A54-BA23-DD16DFEB4EF1}" dt="2020-01-28T22:39:05.873" v="9" actId="47"/>
      <pc:docMkLst>
        <pc:docMk/>
      </pc:docMkLst>
      <pc:sldChg chg="del">
        <pc:chgData name="Chenglong Ma" userId="ea51f8ca-27a7-4db8-837b-59b858595439" providerId="ADAL" clId="{5FCD55E4-6BAA-4A54-BA23-DD16DFEB4EF1}" dt="2020-01-28T22:37:50.064" v="5" actId="47"/>
        <pc:sldMkLst>
          <pc:docMk/>
          <pc:sldMk cId="3913783753" sldId="542"/>
        </pc:sldMkLst>
      </pc:sldChg>
      <pc:sldChg chg="del">
        <pc:chgData name="Chenglong Ma" userId="ea51f8ca-27a7-4db8-837b-59b858595439" providerId="ADAL" clId="{5FCD55E4-6BAA-4A54-BA23-DD16DFEB4EF1}" dt="2020-01-28T22:39:05.873" v="9" actId="47"/>
        <pc:sldMkLst>
          <pc:docMk/>
          <pc:sldMk cId="2614038281" sldId="543"/>
        </pc:sldMkLst>
      </pc:sldChg>
      <pc:sldChg chg="del">
        <pc:chgData name="Chenglong Ma" userId="ea51f8ca-27a7-4db8-837b-59b858595439" providerId="ADAL" clId="{5FCD55E4-6BAA-4A54-BA23-DD16DFEB4EF1}" dt="2020-01-28T22:38:51.414" v="7" actId="47"/>
        <pc:sldMkLst>
          <pc:docMk/>
          <pc:sldMk cId="4040946192" sldId="544"/>
        </pc:sldMkLst>
      </pc:sldChg>
      <pc:sldChg chg="del">
        <pc:chgData name="Chenglong Ma" userId="ea51f8ca-27a7-4db8-837b-59b858595439" providerId="ADAL" clId="{5FCD55E4-6BAA-4A54-BA23-DD16DFEB4EF1}" dt="2020-01-28T22:36:56.225" v="1" actId="47"/>
        <pc:sldMkLst>
          <pc:docMk/>
          <pc:sldMk cId="1255314571" sldId="546"/>
        </pc:sldMkLst>
      </pc:sldChg>
      <pc:sldChg chg="add">
        <pc:chgData name="Chenglong Ma" userId="ea51f8ca-27a7-4db8-837b-59b858595439" providerId="ADAL" clId="{5FCD55E4-6BAA-4A54-BA23-DD16DFEB4EF1}" dt="2020-01-28T22:36:52.299" v="0"/>
        <pc:sldMkLst>
          <pc:docMk/>
          <pc:sldMk cId="1603379528" sldId="552"/>
        </pc:sldMkLst>
      </pc:sldChg>
      <pc:sldChg chg="add del">
        <pc:chgData name="Chenglong Ma" userId="ea51f8ca-27a7-4db8-837b-59b858595439" providerId="ADAL" clId="{5FCD55E4-6BAA-4A54-BA23-DD16DFEB4EF1}" dt="2020-01-28T22:37:17.432" v="3" actId="47"/>
        <pc:sldMkLst>
          <pc:docMk/>
          <pc:sldMk cId="107882658" sldId="553"/>
        </pc:sldMkLst>
      </pc:sldChg>
      <pc:sldChg chg="add">
        <pc:chgData name="Chenglong Ma" userId="ea51f8ca-27a7-4db8-837b-59b858595439" providerId="ADAL" clId="{5FCD55E4-6BAA-4A54-BA23-DD16DFEB4EF1}" dt="2020-01-28T22:37:47.308" v="4"/>
        <pc:sldMkLst>
          <pc:docMk/>
          <pc:sldMk cId="1638445640" sldId="553"/>
        </pc:sldMkLst>
      </pc:sldChg>
      <pc:sldChg chg="add">
        <pc:chgData name="Chenglong Ma" userId="ea51f8ca-27a7-4db8-837b-59b858595439" providerId="ADAL" clId="{5FCD55E4-6BAA-4A54-BA23-DD16DFEB4EF1}" dt="2020-01-28T22:38:00.910" v="6"/>
        <pc:sldMkLst>
          <pc:docMk/>
          <pc:sldMk cId="3021158013" sldId="554"/>
        </pc:sldMkLst>
      </pc:sldChg>
      <pc:sldChg chg="add">
        <pc:chgData name="Chenglong Ma" userId="ea51f8ca-27a7-4db8-837b-59b858595439" providerId="ADAL" clId="{5FCD55E4-6BAA-4A54-BA23-DD16DFEB4EF1}" dt="2020-01-28T22:39:02.649" v="8"/>
        <pc:sldMkLst>
          <pc:docMk/>
          <pc:sldMk cId="1407722103" sldId="555"/>
        </pc:sldMkLst>
      </pc:sldChg>
    </pc:docChg>
  </pc:docChgLst>
  <pc:docChgLst>
    <pc:chgData name="Yongli Ren" userId="fae1ce6f-ce14-4935-89d8-dbd389fb0330" providerId="ADAL" clId="{5B72990A-8A7B-7D47-9272-772A56531270}"/>
    <pc:docChg chg="custSel addSld modSld">
      <pc:chgData name="Yongli Ren" userId="fae1ce6f-ce14-4935-89d8-dbd389fb0330" providerId="ADAL" clId="{5B72990A-8A7B-7D47-9272-772A56531270}" dt="2021-05-01T04:50:37.526" v="450" actId="207"/>
      <pc:docMkLst>
        <pc:docMk/>
      </pc:docMkLst>
      <pc:sldChg chg="addSp modSp add">
        <pc:chgData name="Yongli Ren" userId="fae1ce6f-ce14-4935-89d8-dbd389fb0330" providerId="ADAL" clId="{5B72990A-8A7B-7D47-9272-772A56531270}" dt="2021-05-01T04:50:37.526" v="450" actId="207"/>
        <pc:sldMkLst>
          <pc:docMk/>
          <pc:sldMk cId="1794976071" sldId="556"/>
        </pc:sldMkLst>
        <pc:spChg chg="mod">
          <ac:chgData name="Yongli Ren" userId="fae1ce6f-ce14-4935-89d8-dbd389fb0330" providerId="ADAL" clId="{5B72990A-8A7B-7D47-9272-772A56531270}" dt="2021-05-01T04:44:31.663" v="29" actId="20577"/>
          <ac:spMkLst>
            <pc:docMk/>
            <pc:sldMk cId="1794976071" sldId="556"/>
            <ac:spMk id="2" creationId="{0FB43AEE-4985-7F43-9596-4E6038C19CF4}"/>
          </ac:spMkLst>
        </pc:spChg>
        <pc:spChg chg="mod">
          <ac:chgData name="Yongli Ren" userId="fae1ce6f-ce14-4935-89d8-dbd389fb0330" providerId="ADAL" clId="{5B72990A-8A7B-7D47-9272-772A56531270}" dt="2021-05-01T04:50:37.526" v="450" actId="207"/>
          <ac:spMkLst>
            <pc:docMk/>
            <pc:sldMk cId="1794976071" sldId="556"/>
            <ac:spMk id="3" creationId="{04FA0A5E-8CE6-6F4B-BC39-3BD82AC88358}"/>
          </ac:spMkLst>
        </pc:spChg>
        <pc:picChg chg="add mod">
          <ac:chgData name="Yongli Ren" userId="fae1ce6f-ce14-4935-89d8-dbd389fb0330" providerId="ADAL" clId="{5B72990A-8A7B-7D47-9272-772A56531270}" dt="2021-05-01T04:49:24.024" v="443" actId="1076"/>
          <ac:picMkLst>
            <pc:docMk/>
            <pc:sldMk cId="1794976071" sldId="556"/>
            <ac:picMk id="4" creationId="{F0C57ED1-64A2-A645-898D-BE6B08F7B3E8}"/>
          </ac:picMkLst>
        </pc:picChg>
        <pc:picChg chg="add mod">
          <ac:chgData name="Yongli Ren" userId="fae1ce6f-ce14-4935-89d8-dbd389fb0330" providerId="ADAL" clId="{5B72990A-8A7B-7D47-9272-772A56531270}" dt="2021-05-01T04:49:26.392" v="446" actId="1038"/>
          <ac:picMkLst>
            <pc:docMk/>
            <pc:sldMk cId="1794976071" sldId="556"/>
            <ac:picMk id="5" creationId="{E2D19DF3-8EEB-804F-9ED4-1669EF23144E}"/>
          </ac:picMkLst>
        </pc:picChg>
      </pc:sldChg>
    </pc:docChg>
  </pc:docChgLst>
  <pc:docChgLst>
    <pc:chgData name="Yongli Ren" userId="fae1ce6f-ce14-4935-89d8-dbd389fb0330" providerId="ADAL" clId="{306F35D4-2FFF-AE46-A19E-8A6562813C6B}"/>
    <pc:docChg chg="custSel modSld">
      <pc:chgData name="Yongli Ren" userId="fae1ce6f-ce14-4935-89d8-dbd389fb0330" providerId="ADAL" clId="{306F35D4-2FFF-AE46-A19E-8A6562813C6B}" dt="2020-08-03T00:41:22.748" v="72" actId="167"/>
      <pc:docMkLst>
        <pc:docMk/>
      </pc:docMkLst>
      <pc:sldChg chg="modSp">
        <pc:chgData name="Yongli Ren" userId="fae1ce6f-ce14-4935-89d8-dbd389fb0330" providerId="ADAL" clId="{306F35D4-2FFF-AE46-A19E-8A6562813C6B}" dt="2020-08-03T00:36:55.161" v="21" actId="207"/>
        <pc:sldMkLst>
          <pc:docMk/>
          <pc:sldMk cId="2655218222" sldId="510"/>
        </pc:sldMkLst>
        <pc:spChg chg="mod">
          <ac:chgData name="Yongli Ren" userId="fae1ce6f-ce14-4935-89d8-dbd389fb0330" providerId="ADAL" clId="{306F35D4-2FFF-AE46-A19E-8A6562813C6B}" dt="2020-08-03T00:36:55.161" v="21" actId="207"/>
          <ac:spMkLst>
            <pc:docMk/>
            <pc:sldMk cId="2655218222" sldId="510"/>
            <ac:spMk id="4" creationId="{00000000-0000-0000-0000-000000000000}"/>
          </ac:spMkLst>
        </pc:spChg>
      </pc:sldChg>
      <pc:sldChg chg="modSp">
        <pc:chgData name="Yongli Ren" userId="fae1ce6f-ce14-4935-89d8-dbd389fb0330" providerId="ADAL" clId="{306F35D4-2FFF-AE46-A19E-8A6562813C6B}" dt="2020-08-03T00:40:27.585" v="69" actId="207"/>
        <pc:sldMkLst>
          <pc:docMk/>
          <pc:sldMk cId="1942932184" sldId="512"/>
        </pc:sldMkLst>
        <pc:spChg chg="mod">
          <ac:chgData name="Yongli Ren" userId="fae1ce6f-ce14-4935-89d8-dbd389fb0330" providerId="ADAL" clId="{306F35D4-2FFF-AE46-A19E-8A6562813C6B}" dt="2020-08-03T00:40:27.585" v="69" actId="207"/>
          <ac:spMkLst>
            <pc:docMk/>
            <pc:sldMk cId="1942932184" sldId="512"/>
            <ac:spMk id="4" creationId="{00000000-0000-0000-0000-000000000000}"/>
          </ac:spMkLst>
        </pc:spChg>
      </pc:sldChg>
      <pc:sldChg chg="addSp modSp">
        <pc:chgData name="Yongli Ren" userId="fae1ce6f-ce14-4935-89d8-dbd389fb0330" providerId="ADAL" clId="{306F35D4-2FFF-AE46-A19E-8A6562813C6B}" dt="2020-08-03T00:41:22.748" v="72" actId="167"/>
        <pc:sldMkLst>
          <pc:docMk/>
          <pc:sldMk cId="2938007588" sldId="513"/>
        </pc:sldMkLst>
        <pc:spChg chg="add mod">
          <ac:chgData name="Yongli Ren" userId="fae1ce6f-ce14-4935-89d8-dbd389fb0330" providerId="ADAL" clId="{306F35D4-2FFF-AE46-A19E-8A6562813C6B}" dt="2020-08-03T00:41:22.748" v="72" actId="167"/>
          <ac:spMkLst>
            <pc:docMk/>
            <pc:sldMk cId="2938007588" sldId="513"/>
            <ac:spMk id="5" creationId="{A582E57D-674D-E844-872F-C58EAD7EAEE0}"/>
          </ac:spMkLst>
        </pc:spChg>
      </pc:sldChg>
      <pc:sldChg chg="addSp modSp">
        <pc:chgData name="Yongli Ren" userId="fae1ce6f-ce14-4935-89d8-dbd389fb0330" providerId="ADAL" clId="{306F35D4-2FFF-AE46-A19E-8A6562813C6B}" dt="2020-08-03T00:40:13.067" v="68" actId="20577"/>
        <pc:sldMkLst>
          <pc:docMk/>
          <pc:sldMk cId="2011087289" sldId="526"/>
        </pc:sldMkLst>
        <pc:spChg chg="add mod">
          <ac:chgData name="Yongli Ren" userId="fae1ce6f-ce14-4935-89d8-dbd389fb0330" providerId="ADAL" clId="{306F35D4-2FFF-AE46-A19E-8A6562813C6B}" dt="2020-08-03T00:39:45.146" v="37" actId="207"/>
          <ac:spMkLst>
            <pc:docMk/>
            <pc:sldMk cId="2011087289" sldId="526"/>
            <ac:spMk id="4" creationId="{DAC06481-3EBD-EA46-9718-559943B79322}"/>
          </ac:spMkLst>
        </pc:spChg>
        <pc:spChg chg="mod">
          <ac:chgData name="Yongli Ren" userId="fae1ce6f-ce14-4935-89d8-dbd389fb0330" providerId="ADAL" clId="{306F35D4-2FFF-AE46-A19E-8A6562813C6B}" dt="2020-08-03T00:40:13.067" v="68" actId="20577"/>
          <ac:spMkLst>
            <pc:docMk/>
            <pc:sldMk cId="2011087289" sldId="526"/>
            <ac:spMk id="5" creationId="{00000000-0000-0000-0000-000000000000}"/>
          </ac:spMkLst>
        </pc:spChg>
        <pc:spChg chg="mod">
          <ac:chgData name="Yongli Ren" userId="fae1ce6f-ce14-4935-89d8-dbd389fb0330" providerId="ADAL" clId="{306F35D4-2FFF-AE46-A19E-8A6562813C6B}" dt="2020-08-03T00:40:00.824" v="54" actId="313"/>
          <ac:spMkLst>
            <pc:docMk/>
            <pc:sldMk cId="2011087289" sldId="526"/>
            <ac:spMk id="6" creationId="{00000000-0000-0000-0000-000000000000}"/>
          </ac:spMkLst>
        </pc:spChg>
      </pc:sldChg>
      <pc:sldChg chg="addSp modSp">
        <pc:chgData name="Yongli Ren" userId="fae1ce6f-ce14-4935-89d8-dbd389fb0330" providerId="ADAL" clId="{306F35D4-2FFF-AE46-A19E-8A6562813C6B}" dt="2020-08-03T00:35:29.246" v="11" actId="1076"/>
        <pc:sldMkLst>
          <pc:docMk/>
          <pc:sldMk cId="501302601" sldId="527"/>
        </pc:sldMkLst>
        <pc:spChg chg="mod">
          <ac:chgData name="Yongli Ren" userId="fae1ce6f-ce14-4935-89d8-dbd389fb0330" providerId="ADAL" clId="{306F35D4-2FFF-AE46-A19E-8A6562813C6B}" dt="2020-08-03T00:34:43.908" v="2" actId="207"/>
          <ac:spMkLst>
            <pc:docMk/>
            <pc:sldMk cId="501302601" sldId="527"/>
            <ac:spMk id="4" creationId="{00000000-0000-0000-0000-000000000000}"/>
          </ac:spMkLst>
        </pc:spChg>
        <pc:spChg chg="add mod">
          <ac:chgData name="Yongli Ren" userId="fae1ce6f-ce14-4935-89d8-dbd389fb0330" providerId="ADAL" clId="{306F35D4-2FFF-AE46-A19E-8A6562813C6B}" dt="2020-08-03T00:35:29.246" v="11" actId="1076"/>
          <ac:spMkLst>
            <pc:docMk/>
            <pc:sldMk cId="501302601" sldId="527"/>
            <ac:spMk id="5" creationId="{D5638DCC-4B68-5249-B9DA-8739DCB56505}"/>
          </ac:spMkLst>
        </pc:spChg>
      </pc:sldChg>
      <pc:sldChg chg="addSp delSp modSp">
        <pc:chgData name="Yongli Ren" userId="fae1ce6f-ce14-4935-89d8-dbd389fb0330" providerId="ADAL" clId="{306F35D4-2FFF-AE46-A19E-8A6562813C6B}" dt="2020-08-03T00:36:42.881" v="20" actId="1076"/>
        <pc:sldMkLst>
          <pc:docMk/>
          <pc:sldMk cId="1186580726" sldId="528"/>
        </pc:sldMkLst>
        <pc:spChg chg="add del">
          <ac:chgData name="Yongli Ren" userId="fae1ce6f-ce14-4935-89d8-dbd389fb0330" providerId="ADAL" clId="{306F35D4-2FFF-AE46-A19E-8A6562813C6B}" dt="2020-08-03T00:36:32.758" v="13"/>
          <ac:spMkLst>
            <pc:docMk/>
            <pc:sldMk cId="1186580726" sldId="528"/>
            <ac:spMk id="4" creationId="{9434531D-D457-204E-BDCD-367F5FD48AA2}"/>
          </ac:spMkLst>
        </pc:spChg>
        <pc:spChg chg="add mod">
          <ac:chgData name="Yongli Ren" userId="fae1ce6f-ce14-4935-89d8-dbd389fb0330" providerId="ADAL" clId="{306F35D4-2FFF-AE46-A19E-8A6562813C6B}" dt="2020-08-03T00:36:42.881" v="20" actId="1076"/>
          <ac:spMkLst>
            <pc:docMk/>
            <pc:sldMk cId="1186580726" sldId="528"/>
            <ac:spMk id="8" creationId="{4E9D73FF-A593-BA4A-88DE-5CB5014C1CF5}"/>
          </ac:spMkLst>
        </pc:spChg>
      </pc:sldChg>
      <pc:sldChg chg="addSp modSp">
        <pc:chgData name="Yongli Ren" userId="fae1ce6f-ce14-4935-89d8-dbd389fb0330" providerId="ADAL" clId="{306F35D4-2FFF-AE46-A19E-8A6562813C6B}" dt="2020-08-03T00:38:05.366" v="28" actId="1076"/>
        <pc:sldMkLst>
          <pc:docMk/>
          <pc:sldMk cId="3059383351" sldId="550"/>
        </pc:sldMkLst>
        <pc:spChg chg="add mod">
          <ac:chgData name="Yongli Ren" userId="fae1ce6f-ce14-4935-89d8-dbd389fb0330" providerId="ADAL" clId="{306F35D4-2FFF-AE46-A19E-8A6562813C6B}" dt="2020-08-03T00:38:05.366" v="28" actId="1076"/>
          <ac:spMkLst>
            <pc:docMk/>
            <pc:sldMk cId="3059383351" sldId="550"/>
            <ac:spMk id="3" creationId="{415EA698-1E26-C848-A619-FD3E7C91C3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D21CA-1966-4E0C-BEBF-E2615037D6AF}" type="datetimeFigureOut">
              <a:rPr lang="en-AU" smtClean="0"/>
              <a:t>2/5/22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B340-DCA3-4FD9-A552-D85CDF33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50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B340-DCA3-4FD9-A552-D85CDF3398C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96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B340-DCA3-4FD9-A552-D85CDF3398C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B340-DCA3-4FD9-A552-D85CDF3398C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1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5E435C-361A-490D-B939-540DE81D4398}" type="slidenum">
              <a:rPr lang="en-A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A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6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B340-DCA3-4FD9-A552-D85CDF3398C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3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39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2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6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3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10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86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6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2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3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1" descr="core foot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fld id="{AB70819E-7750-4F16-A434-B01030C2118F}" type="datetimeFigureOut">
              <a:rPr lang="en-AU" smtClean="0"/>
              <a:pPr/>
              <a:t>2/5/22</a:t>
            </a:fld>
            <a:endParaRPr lang="en-AU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endParaRPr lang="en-AU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DB0D74F6-0928-4AFD-9A65-FF37A318508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795338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090613" indent="-16668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13906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chlicious.com/blog/amazon-five-star-ratings-system-algorithm-chang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licious.com/blog/amazon-five-star-ratings-system-algorithm-chang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/>
              <a:t>Dr.</a:t>
            </a:r>
            <a:r>
              <a:rPr lang="en-AU" dirty="0"/>
              <a:t> </a:t>
            </a:r>
            <a:r>
              <a:rPr lang="en-AU" dirty="0" err="1"/>
              <a:t>Yongli</a:t>
            </a:r>
            <a:r>
              <a:rPr lang="en-AU" dirty="0"/>
              <a:t> </a:t>
            </a:r>
            <a:r>
              <a:rPr lang="en-AU" dirty="0" err="1"/>
              <a:t>Ren</a:t>
            </a:r>
            <a:endParaRPr lang="en-AU" dirty="0"/>
          </a:p>
          <a:p>
            <a:r>
              <a:rPr lang="en-AU" dirty="0"/>
              <a:t>(yongli.ren@rmit.edu.au)</a:t>
            </a:r>
          </a:p>
          <a:p>
            <a:endParaRPr lang="en-AU" dirty="0"/>
          </a:p>
          <a:p>
            <a:r>
              <a:rPr lang="en-AU" dirty="0"/>
              <a:t>Computer Science &amp; IT</a:t>
            </a:r>
          </a:p>
          <a:p>
            <a:r>
              <a:rPr lang="en-AU" dirty="0"/>
              <a:t>School of Science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Practical Data Science:</a:t>
            </a:r>
            <a:br>
              <a:rPr lang="en-AU" dirty="0"/>
            </a:br>
            <a:r>
              <a:rPr lang="en-AU" dirty="0"/>
              <a:t>Recommender Systems</a:t>
            </a: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457200" y="897764"/>
            <a:ext cx="8305800" cy="719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Practical Data Science </a:t>
            </a:r>
            <a:r>
              <a:rPr lang="mr-IN" dirty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COSC2670</a:t>
            </a:r>
          </a:p>
        </p:txBody>
      </p:sp>
    </p:spTree>
    <p:extLst>
      <p:ext uri="{BB962C8B-B14F-4D97-AF65-F5344CB8AC3E}">
        <p14:creationId xmlns:p14="http://schemas.microsoft.com/office/powerpoint/2010/main" val="300372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Challenge: Data </a:t>
            </a:r>
            <a:r>
              <a:rPr lang="en-AU" dirty="0" err="1"/>
              <a:t>Sparsity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04" y="1431248"/>
            <a:ext cx="5791764" cy="44552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586798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MovieLens</a:t>
            </a:r>
            <a:r>
              <a:rPr lang="en-AU" dirty="0"/>
              <a:t>: 1M ratings from 6040 users on 3900 movies with a density 4.25%</a:t>
            </a:r>
          </a:p>
        </p:txBody>
      </p:sp>
    </p:spTree>
    <p:extLst>
      <p:ext uri="{BB962C8B-B14F-4D97-AF65-F5344CB8AC3E}">
        <p14:creationId xmlns:p14="http://schemas.microsoft.com/office/powerpoint/2010/main" val="24220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Do Recommendations?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Although peoples’ tastes vary, they do follow patterns, which can be used to predict such likes and dislikes. 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People tend to like things that are similar to other things they like. 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People tend to like things that similar people like.</a:t>
            </a:r>
          </a:p>
          <a:p>
            <a:r>
              <a:rPr lang="en-AU" dirty="0"/>
              <a:t>Recommendation is all about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Estimating</a:t>
            </a:r>
            <a:r>
              <a:rPr lang="en-AU" dirty="0"/>
              <a:t> these patterns of taste, and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Discovering</a:t>
            </a:r>
            <a:r>
              <a:rPr lang="en-AU" dirty="0"/>
              <a:t> new and desirable items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That people didn’t already know</a:t>
            </a:r>
            <a:r>
              <a:rPr lang="en-A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862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82E57D-674D-E844-872F-C58EAD7EAEE0}"/>
              </a:ext>
            </a:extLst>
          </p:cNvPr>
          <p:cNvSpPr/>
          <p:nvPr/>
        </p:nvSpPr>
        <p:spPr>
          <a:xfrm>
            <a:off x="25855" y="6277919"/>
            <a:ext cx="69665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>
                <a:hlinkClick r:id="rId2"/>
              </a:rPr>
              <a:t>https://www.techlicious.com/blog/amazon-five-star-ratings-system-algorithm-changes/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Do Recommendations?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Non-personalized </a:t>
            </a:r>
            <a:r>
              <a:rPr lang="en-AU" dirty="0" err="1"/>
              <a:t>vs</a:t>
            </a:r>
            <a:r>
              <a:rPr lang="en-AU" dirty="0"/>
              <a:t> personalized</a:t>
            </a:r>
          </a:p>
          <a:p>
            <a:pPr lvl="1"/>
            <a:r>
              <a:rPr lang="en-AU" dirty="0"/>
              <a:t>Non-personalized: </a:t>
            </a:r>
          </a:p>
          <a:p>
            <a:pPr lvl="2"/>
            <a:r>
              <a:rPr lang="en-AU" dirty="0">
                <a:solidFill>
                  <a:srgbClr val="0000FF"/>
                </a:solidFill>
              </a:rPr>
              <a:t>Recommended items are generated without considering a user’s rating/consuming history. </a:t>
            </a:r>
          </a:p>
          <a:p>
            <a:pPr lvl="3"/>
            <a:r>
              <a:rPr lang="en-AU" altLang="zh-CN" dirty="0" err="1">
                <a:solidFill>
                  <a:srgbClr val="FF0000"/>
                </a:solidFill>
              </a:rPr>
              <a:t>TopPop</a:t>
            </a:r>
            <a:r>
              <a:rPr lang="en-AU" altLang="zh-CN" dirty="0">
                <a:solidFill>
                  <a:srgbClr val="FF0000"/>
                </a:solidFill>
              </a:rPr>
              <a:t> </a:t>
            </a:r>
            <a:r>
              <a:rPr lang="en-AU" altLang="zh-CN" dirty="0"/>
              <a:t>(Top Popular): recommends items with the highest popularity (largest number of ratings). </a:t>
            </a:r>
          </a:p>
          <a:p>
            <a:pPr lvl="3"/>
            <a:r>
              <a:rPr lang="en-AU" altLang="zh-CN" dirty="0" err="1">
                <a:solidFill>
                  <a:srgbClr val="FF0000"/>
                </a:solidFill>
              </a:rPr>
              <a:t>MovieAvg</a:t>
            </a:r>
            <a:r>
              <a:rPr lang="en-AU" altLang="zh-CN" dirty="0">
                <a:solidFill>
                  <a:srgbClr val="FF0000"/>
                </a:solidFill>
              </a:rPr>
              <a:t> </a:t>
            </a:r>
            <a:r>
              <a:rPr lang="en-AU" altLang="zh-CN" dirty="0"/>
              <a:t>(Movie Average): recommends top-N items with the highest average rating.</a:t>
            </a:r>
          </a:p>
          <a:p>
            <a:pPr lvl="1"/>
            <a:r>
              <a:rPr lang="en-AU" dirty="0"/>
              <a:t>Personalized</a:t>
            </a:r>
          </a:p>
          <a:p>
            <a:pPr lvl="2"/>
            <a:r>
              <a:rPr lang="en-AU" dirty="0">
                <a:solidFill>
                  <a:srgbClr val="0000FF"/>
                </a:solidFill>
              </a:rPr>
              <a:t>Recommended items are generated based on a user’s rating/consuming history.</a:t>
            </a:r>
          </a:p>
          <a:p>
            <a:pPr lvl="3"/>
            <a:r>
              <a:rPr lang="en-AU" dirty="0"/>
              <a:t>Collaborative Filtering</a:t>
            </a:r>
          </a:p>
          <a:p>
            <a:pPr lvl="3"/>
            <a:r>
              <a:rPr lang="en-AU" dirty="0"/>
              <a:t>Content-based Methods</a:t>
            </a:r>
          </a:p>
          <a:p>
            <a:pPr lvl="3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C6F27-2C31-7748-B933-1510FD0E3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75"/>
          <a:stretch/>
        </p:blipFill>
        <p:spPr>
          <a:xfrm>
            <a:off x="4355976" y="4653136"/>
            <a:ext cx="4551040" cy="21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9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How to Do Recommendations?	</a:t>
            </a:r>
            <a:br>
              <a:rPr lang="en-AU" altLang="zh-CN" dirty="0"/>
            </a:br>
            <a:r>
              <a:rPr lang="en-AU" altLang="zh-CN" dirty="0"/>
              <a:t>	- Data From A Movie Recommender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AU" altLang="zh-CN" dirty="0">
                <a:solidFill>
                  <a:srgbClr val="FF0000"/>
                </a:solidFill>
                <a:hlinkClick r:id="rId2"/>
              </a:rPr>
              <a:t>New MovieLens </a:t>
            </a:r>
            <a:endParaRPr kumimoji="1" lang="en-AU" altLang="zh-CN" dirty="0"/>
          </a:p>
          <a:p>
            <a:pPr lvl="2">
              <a:buFontTx/>
              <a:buChar char="-"/>
            </a:pPr>
            <a:r>
              <a:rPr kumimoji="1" lang="en-AU" altLang="zh-CN" dirty="0"/>
              <a:t>It contains 100836 ratings and 3683 tag applications across 9742 movies. </a:t>
            </a:r>
          </a:p>
          <a:p>
            <a:pPr lvl="2">
              <a:buFontTx/>
              <a:buChar char="-"/>
            </a:pPr>
            <a:r>
              <a:rPr kumimoji="1" lang="en-AU" altLang="zh-CN" dirty="0"/>
              <a:t>These data were created by 610 users between March 29, 1996 and September 24, 2018. </a:t>
            </a:r>
          </a:p>
          <a:p>
            <a:pPr lvl="2">
              <a:buFontTx/>
              <a:buChar char="-"/>
            </a:pPr>
            <a:r>
              <a:rPr kumimoji="1" lang="en-AU" altLang="zh-CN" dirty="0"/>
              <a:t>This dataset was generated on September 26, 2018. </a:t>
            </a:r>
          </a:p>
          <a:p>
            <a:pPr lvl="2">
              <a:buFontTx/>
              <a:buChar char="-"/>
            </a:pPr>
            <a:r>
              <a:rPr kumimoji="1" lang="en-AU" altLang="zh-CN" dirty="0"/>
              <a:t>Users were selected at random for inclusion. </a:t>
            </a:r>
          </a:p>
          <a:p>
            <a:pPr lvl="2">
              <a:buFontTx/>
              <a:buChar char="-"/>
            </a:pPr>
            <a:r>
              <a:rPr kumimoji="1" lang="en-AU" altLang="zh-CN" dirty="0"/>
              <a:t>All selected users had rated at least 20 movies.</a:t>
            </a:r>
          </a:p>
        </p:txBody>
      </p:sp>
    </p:spTree>
    <p:extLst>
      <p:ext uri="{BB962C8B-B14F-4D97-AF65-F5344CB8AC3E}">
        <p14:creationId xmlns:p14="http://schemas.microsoft.com/office/powerpoint/2010/main" val="271609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Do Recommendations?	</a:t>
            </a:r>
            <a:br>
              <a:rPr lang="en-AU" dirty="0"/>
            </a:br>
            <a:r>
              <a:rPr lang="en-AU" dirty="0"/>
              <a:t>	- Personalized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Personalized</a:t>
            </a:r>
          </a:p>
          <a:p>
            <a:pPr lvl="1"/>
            <a:r>
              <a:rPr lang="en-AU" dirty="0"/>
              <a:t>According to the information used, personalized method are categorized as: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Content-based methods</a:t>
            </a:r>
          </a:p>
          <a:p>
            <a:pPr lvl="3"/>
            <a:r>
              <a:rPr lang="en-AU" dirty="0"/>
              <a:t>Estimate the rating on an unknown item based on the </a:t>
            </a:r>
            <a:r>
              <a:rPr lang="en-AU" dirty="0">
                <a:solidFill>
                  <a:srgbClr val="FF0000"/>
                </a:solidFill>
              </a:rPr>
              <a:t>content</a:t>
            </a:r>
            <a:r>
              <a:rPr lang="en-AU" dirty="0"/>
              <a:t> of that item and the contents of other rated items. 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Collaborative Filtering</a:t>
            </a:r>
          </a:p>
          <a:p>
            <a:pPr lvl="3"/>
            <a:r>
              <a:rPr lang="en-AU" dirty="0"/>
              <a:t>Predict the rating on an unknown item based on the </a:t>
            </a:r>
            <a:r>
              <a:rPr lang="en-AU" dirty="0">
                <a:solidFill>
                  <a:srgbClr val="FF0000"/>
                </a:solidFill>
              </a:rPr>
              <a:t>ratings</a:t>
            </a:r>
            <a:r>
              <a:rPr lang="en-AU" dirty="0"/>
              <a:t> on that item by other similar users. 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Hybrid Methods</a:t>
            </a:r>
          </a:p>
          <a:p>
            <a:pPr lvl="3"/>
            <a:r>
              <a:rPr lang="en-AU" dirty="0"/>
              <a:t>Make rating prediction based on both item </a:t>
            </a:r>
            <a:r>
              <a:rPr lang="en-AU" dirty="0">
                <a:solidFill>
                  <a:srgbClr val="FF0000"/>
                </a:solidFill>
              </a:rPr>
              <a:t>content and ratings</a:t>
            </a:r>
            <a:r>
              <a:rPr lang="en-AU" dirty="0"/>
              <a:t>.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625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the active user, content-based method 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estimate the rating on an unknown item based on the content of that item and the contents of other rated items.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25649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Books</a:t>
            </a:r>
          </a:p>
        </p:txBody>
      </p:sp>
      <p:pic>
        <p:nvPicPr>
          <p:cNvPr id="1030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77" y="3140968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05" y="3301346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12" y="3361436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79" y="3603424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048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34" y="3875193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01" y="4207768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66" y="4512195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36" y="4471560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156" y="3131980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84" y="3189908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45" y="3513385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45" y="3512574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78" y="3665785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84" y="3975874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34" y="4195125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bo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01" y="4071027"/>
            <a:ext cx="458011" cy="4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44008" y="2564904"/>
            <a:ext cx="395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Books rated highly by the active user</a:t>
            </a:r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96" y="3864997"/>
            <a:ext cx="450088" cy="4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899825" y="51976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Profile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6447701" y="4525176"/>
            <a:ext cx="167497" cy="528635"/>
          </a:xfrm>
          <a:prstGeom prst="downArrow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Left Arrow 27"/>
          <p:cNvSpPr/>
          <p:nvPr/>
        </p:nvSpPr>
        <p:spPr bwMode="auto">
          <a:xfrm>
            <a:off x="3419872" y="5076536"/>
            <a:ext cx="1800200" cy="242316"/>
          </a:xfrm>
          <a:prstGeom prst="leftArrow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9" grpId="0"/>
      <p:bldP spid="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term “content” refers to the descriptions of the item. </a:t>
            </a:r>
          </a:p>
          <a:p>
            <a:r>
              <a:rPr lang="en-AU" dirty="0"/>
              <a:t>For example, consider a situation where 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John has rated the movie Terminator highly.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The item description of Terminator contains similar genre keywords as other science fiction movies, such as </a:t>
            </a:r>
            <a:r>
              <a:rPr lang="en-AU" dirty="0">
                <a:solidFill>
                  <a:srgbClr val="FF0000"/>
                </a:solidFill>
              </a:rPr>
              <a:t>Alien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Predator</a:t>
            </a:r>
            <a:r>
              <a:rPr lang="en-AU" dirty="0"/>
              <a:t>. </a:t>
            </a:r>
          </a:p>
          <a:p>
            <a:pPr lvl="1"/>
            <a:r>
              <a:rPr lang="en-AU" dirty="0"/>
              <a:t>In such cases, these movies can be recommended to John. </a:t>
            </a:r>
          </a:p>
        </p:txBody>
      </p:sp>
    </p:spTree>
    <p:extLst>
      <p:ext uri="{BB962C8B-B14F-4D97-AF65-F5344CB8AC3E}">
        <p14:creationId xmlns:p14="http://schemas.microsoft.com/office/powerpoint/2010/main" val="37796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New User Problem</a:t>
            </a:r>
          </a:p>
          <a:p>
            <a:pPr lvl="1"/>
            <a:r>
              <a:rPr lang="en-AU" dirty="0"/>
              <a:t>Refers to the difficulty of making recommendations to a new user who has </a:t>
            </a:r>
            <a:r>
              <a:rPr lang="en-AU" dirty="0">
                <a:solidFill>
                  <a:srgbClr val="FF0000"/>
                </a:solidFill>
              </a:rPr>
              <a:t>no rating history</a:t>
            </a:r>
          </a:p>
          <a:p>
            <a:pPr lvl="1"/>
            <a:r>
              <a:rPr lang="en-AU" dirty="0"/>
              <a:t>This means no item content can be used to produce recommendations. </a:t>
            </a:r>
          </a:p>
          <a:p>
            <a:r>
              <a:rPr lang="en-AU" dirty="0"/>
              <a:t>Limitation in item content</a:t>
            </a:r>
          </a:p>
          <a:p>
            <a:pPr lvl="1"/>
            <a:r>
              <a:rPr lang="en-AU" dirty="0"/>
              <a:t>Extracting content from some items is much more difficult than extracting from text documents, </a:t>
            </a:r>
          </a:p>
          <a:p>
            <a:pPr lvl="2"/>
            <a:r>
              <a:rPr lang="en-AU" dirty="0"/>
              <a:t>E.g. multi-media resources (songs, videos, pictures) …</a:t>
            </a:r>
          </a:p>
        </p:txBody>
      </p:sp>
    </p:spTree>
    <p:extLst>
      <p:ext uri="{BB962C8B-B14F-4D97-AF65-F5344CB8AC3E}">
        <p14:creationId xmlns:p14="http://schemas.microsoft.com/office/powerpoint/2010/main" val="224558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941168"/>
            <a:ext cx="4269160" cy="922337"/>
          </a:xfrm>
        </p:spPr>
        <p:txBody>
          <a:bodyPr/>
          <a:lstStyle/>
          <a:p>
            <a:r>
              <a:rPr lang="en-AU" sz="6600" dirty="0"/>
              <a:t>Thanks!</a:t>
            </a:r>
            <a:endParaRPr lang="en-AU" dirty="0"/>
          </a:p>
        </p:txBody>
      </p:sp>
      <p:pic>
        <p:nvPicPr>
          <p:cNvPr id="1026" name="Picture 2" descr="Image result for data sci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60"/>
          <a:stretch/>
        </p:blipFill>
        <p:spPr bwMode="auto">
          <a:xfrm>
            <a:off x="971600" y="1628800"/>
            <a:ext cx="476614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Highlight</a:t>
            </a:r>
          </a:p>
          <a:p>
            <a:r>
              <a:rPr lang="en-US" sz="28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16919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Recommender System?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lvl="1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It is a system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Attempting to recommend products, 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which</a:t>
            </a:r>
            <a:r>
              <a:rPr lang="en-US" dirty="0"/>
              <a:t> a user probably </a:t>
            </a:r>
            <a:r>
              <a:rPr lang="en-US" dirty="0">
                <a:solidFill>
                  <a:srgbClr val="FF0000"/>
                </a:solidFill>
              </a:rPr>
              <a:t>likes</a:t>
            </a:r>
            <a:r>
              <a:rPr lang="en-US" dirty="0"/>
              <a:t>.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Recommendations are based on the </a:t>
            </a:r>
            <a:r>
              <a:rPr lang="en-US" dirty="0">
                <a:solidFill>
                  <a:srgbClr val="FF0000"/>
                </a:solidFill>
              </a:rPr>
              <a:t>user’s preference profiles </a:t>
            </a:r>
            <a:r>
              <a:rPr lang="en-US" dirty="0"/>
              <a:t>extracted from their consuming/rating history, including 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content</a:t>
            </a:r>
            <a:r>
              <a:rPr lang="en-US" dirty="0"/>
              <a:t> of consumed items; 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explicit/implicit ratings </a:t>
            </a:r>
            <a:r>
              <a:rPr lang="en-US" dirty="0"/>
              <a:t>given to those items.</a:t>
            </a:r>
          </a:p>
          <a:p>
            <a:pPr marL="490538" lvl="2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The product could be: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Movies from </a:t>
            </a:r>
            <a:r>
              <a:rPr lang="en-US" dirty="0" err="1"/>
              <a:t>IMDB</a:t>
            </a:r>
            <a:r>
              <a:rPr lang="en-US" dirty="0"/>
              <a:t>/Netflix … 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Videos from </a:t>
            </a:r>
            <a:r>
              <a:rPr lang="en-US" dirty="0" err="1"/>
              <a:t>Youtube</a:t>
            </a:r>
            <a:r>
              <a:rPr lang="en-US" dirty="0"/>
              <a:t> …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Books from Amazon …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Music… </a:t>
            </a:r>
          </a:p>
          <a:p>
            <a:pPr marL="785813" lvl="3" indent="-180975">
              <a:spcBef>
                <a:spcPct val="50000"/>
              </a:spcBef>
              <a:buFontTx/>
              <a:buChar char="•"/>
            </a:pP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68496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Recommendations?</a:t>
            </a:r>
            <a:br>
              <a:rPr lang="en-AU" dirty="0"/>
            </a:br>
            <a:r>
              <a:rPr lang="en-AU" dirty="0"/>
              <a:t>	-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Information Overload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is a term used to describe the difficulty of understanding an issue and effectively making decisions </a:t>
            </a:r>
            <a:r>
              <a:rPr lang="en-AU" dirty="0">
                <a:solidFill>
                  <a:srgbClr val="FF0000"/>
                </a:solidFill>
              </a:rPr>
              <a:t>when one has too much information about that issue</a:t>
            </a:r>
            <a:r>
              <a:rPr lang="en-AU" dirty="0"/>
              <a:t>.</a:t>
            </a:r>
          </a:p>
          <a:p>
            <a:r>
              <a:rPr lang="en-AU" dirty="0"/>
              <a:t>To discover the large volume of long-tail items. </a:t>
            </a:r>
          </a:p>
          <a:p>
            <a:r>
              <a:rPr lang="en-AU" dirty="0"/>
              <a:t>Specifically, the purpose of recommendations: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For a particular user, recommend items he/she may be interested in.</a:t>
            </a:r>
          </a:p>
          <a:p>
            <a:pPr lvl="2"/>
            <a:r>
              <a:rPr lang="en-AU" dirty="0"/>
              <a:t>Movie, book recommendations, … </a:t>
            </a:r>
          </a:p>
          <a:p>
            <a:pPr lvl="1"/>
            <a:r>
              <a:rPr lang="en-AU" dirty="0">
                <a:solidFill>
                  <a:srgbClr val="0000FF"/>
                </a:solidFill>
              </a:rPr>
              <a:t>For a particular item, identify potential users who may like it.</a:t>
            </a:r>
          </a:p>
          <a:p>
            <a:pPr lvl="2"/>
            <a:r>
              <a:rPr lang="en-AU" dirty="0"/>
              <a:t>Personalised advertising, …</a:t>
            </a:r>
          </a:p>
          <a:p>
            <a:r>
              <a:rPr lang="en-AU" dirty="0"/>
              <a:t>Recommender System is an important topic in both </a:t>
            </a:r>
          </a:p>
          <a:p>
            <a:pPr lvl="1"/>
            <a:r>
              <a:rPr lang="en-AU" dirty="0"/>
              <a:t>Academia / research:</a:t>
            </a:r>
          </a:p>
          <a:p>
            <a:pPr lvl="2"/>
            <a:r>
              <a:rPr lang="en-AU" dirty="0"/>
              <a:t>It is still young, as it emerged in the 1990s. </a:t>
            </a:r>
          </a:p>
          <a:p>
            <a:pPr lvl="1"/>
            <a:r>
              <a:rPr lang="en-AU" dirty="0"/>
              <a:t>Industry:</a:t>
            </a:r>
          </a:p>
          <a:p>
            <a:pPr lvl="2"/>
            <a:r>
              <a:rPr lang="en-AU" dirty="0"/>
              <a:t>Very practical, especially for online retailers/organizations. </a:t>
            </a:r>
          </a:p>
        </p:txBody>
      </p:sp>
      <p:sp>
        <p:nvSpPr>
          <p:cNvPr id="4" name="矩形 3"/>
          <p:cNvSpPr/>
          <p:nvPr/>
        </p:nvSpPr>
        <p:spPr>
          <a:xfrm>
            <a:off x="4566338" y="656064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https://</a:t>
            </a:r>
            <a:r>
              <a:rPr lang="en-US" altLang="zh-CN" sz="1200" dirty="0" err="1">
                <a:solidFill>
                  <a:schemeClr val="bg1"/>
                </a:solidFill>
              </a:rPr>
              <a:t>en.wikipedia.org</a:t>
            </a:r>
            <a:r>
              <a:rPr lang="en-US" altLang="zh-CN" sz="1200" dirty="0">
                <a:solidFill>
                  <a:schemeClr val="bg1"/>
                </a:solidFill>
              </a:rPr>
              <a:t>/wiki/</a:t>
            </a:r>
            <a:r>
              <a:rPr lang="en-US" altLang="zh-CN" sz="1200" dirty="0" err="1">
                <a:solidFill>
                  <a:schemeClr val="bg1"/>
                </a:solidFill>
              </a:rPr>
              <a:t>Information_overload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4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3AEE-4985-7F43-9596-4E6038C1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0A5E-8CE6-6F4B-BC39-3BD82AC8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 Information:</a:t>
            </a:r>
          </a:p>
          <a:p>
            <a:pPr lvl="1"/>
            <a:r>
              <a:rPr lang="en-US" dirty="0"/>
              <a:t>E.g. the user profile when joining one online system (e.g. 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Item</a:t>
            </a:r>
            <a:r>
              <a:rPr lang="en-US" dirty="0"/>
              <a:t> Information:</a:t>
            </a:r>
          </a:p>
          <a:p>
            <a:pPr lvl="1"/>
            <a:r>
              <a:rPr lang="en-US" dirty="0"/>
              <a:t>E.g. the characteristics about the item. </a:t>
            </a:r>
          </a:p>
          <a:p>
            <a:r>
              <a:rPr lang="en-US" dirty="0">
                <a:solidFill>
                  <a:srgbClr val="FF0000"/>
                </a:solidFill>
              </a:rPr>
              <a:t>User-item interaction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E.g. Ratings:</a:t>
            </a:r>
          </a:p>
          <a:p>
            <a:pPr lvl="2"/>
            <a:r>
              <a:rPr lang="en-US" dirty="0"/>
              <a:t>Implicit (click or not-click) </a:t>
            </a:r>
          </a:p>
          <a:p>
            <a:pPr lvl="2"/>
            <a:r>
              <a:rPr lang="en-US" dirty="0"/>
              <a:t>Explicit (give 4 out 5 for a movie). </a:t>
            </a:r>
          </a:p>
        </p:txBody>
      </p:sp>
    </p:spTree>
    <p:extLst>
      <p:ext uri="{BB962C8B-B14F-4D97-AF65-F5344CB8AC3E}">
        <p14:creationId xmlns:p14="http://schemas.microsoft.com/office/powerpoint/2010/main" val="376227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Example</a:t>
            </a:r>
            <a:br>
              <a:rPr lang="en-AU" dirty="0"/>
            </a:br>
            <a:r>
              <a:rPr lang="en-AU" dirty="0"/>
              <a:t>	- Amazon Customer Rating/Review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08327"/>
            <a:ext cx="8229600" cy="4865687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6146" name="Picture 2" descr="Image result for amazon 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08912" cy="44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395536" y="2908620"/>
            <a:ext cx="2664296" cy="2772308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03848" y="4797152"/>
            <a:ext cx="3024336" cy="648072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69B6FF-3453-0748-B886-1D54CDB3E0DA}"/>
                  </a:ext>
                </a:extLst>
              </p:cNvPr>
              <p:cNvSpPr txBox="1"/>
              <p:nvPr/>
            </p:nvSpPr>
            <p:spPr>
              <a:xfrm>
                <a:off x="1607096" y="5920215"/>
                <a:ext cx="5929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mtClean="0">
                          <a:solidFill>
                            <a:srgbClr val="FF0000"/>
                          </a:solidFill>
                        </a:rPr>
                        <m:t>5 ∗ 0.72 + 4 ∗ 0.14 + 3 ∗0.06 + 2 ∗ 0.03 + 1 ∗ 0.05</m:t>
                      </m:r>
                      <m:r>
                        <m:rPr>
                          <m:nor/>
                        </m:rPr>
                        <a:rPr lang="en-AU" b="0" i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≈4.5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69B6FF-3453-0748-B886-1D54CDB3E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096" y="5920215"/>
                <a:ext cx="5929808" cy="276999"/>
              </a:xfrm>
              <a:prstGeom prst="rect">
                <a:avLst/>
              </a:prstGeom>
              <a:blipFill>
                <a:blip r:embed="rId3"/>
                <a:stretch>
                  <a:fillRect t="-86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B3EBBAC8-4013-9841-99EC-6980F778BF9C}"/>
              </a:ext>
            </a:extLst>
          </p:cNvPr>
          <p:cNvCxnSpPr>
            <a:cxnSpLocks/>
          </p:cNvCxnSpPr>
          <p:nvPr/>
        </p:nvCxnSpPr>
        <p:spPr bwMode="auto">
          <a:xfrm>
            <a:off x="1835696" y="3717032"/>
            <a:ext cx="50405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5">
            <a:extLst>
              <a:ext uri="{FF2B5EF4-FFF2-40B4-BE49-F238E27FC236}">
                <a16:creationId xmlns:a16="http://schemas.microsoft.com/office/drawing/2014/main" id="{0EB2DF61-90B3-7144-8C48-82B3E84C88CE}"/>
              </a:ext>
            </a:extLst>
          </p:cNvPr>
          <p:cNvCxnSpPr>
            <a:cxnSpLocks/>
          </p:cNvCxnSpPr>
          <p:nvPr/>
        </p:nvCxnSpPr>
        <p:spPr bwMode="auto">
          <a:xfrm>
            <a:off x="539552" y="4005064"/>
            <a:ext cx="122413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9D73FF-A593-BA4A-88DE-5CB5014C1CF5}"/>
              </a:ext>
            </a:extLst>
          </p:cNvPr>
          <p:cNvSpPr/>
          <p:nvPr/>
        </p:nvSpPr>
        <p:spPr>
          <a:xfrm>
            <a:off x="1637928" y="6316860"/>
            <a:ext cx="69665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>
                <a:hlinkClick r:id="rId4"/>
              </a:rPr>
              <a:t>https://www.techlicious.com/blog/amazon-five-star-ratings-system-algorithm-changes/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99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3AEE-4985-7F43-9596-4E6038C1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0A5E-8CE6-6F4B-BC39-3BD82AC8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 Information:</a:t>
            </a:r>
          </a:p>
          <a:p>
            <a:pPr lvl="1"/>
            <a:r>
              <a:rPr lang="en-US" dirty="0"/>
              <a:t>E.g. the user profile when joining one online system (e.g. 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Item</a:t>
            </a:r>
            <a:r>
              <a:rPr lang="en-US" dirty="0"/>
              <a:t> Information:</a:t>
            </a:r>
          </a:p>
          <a:p>
            <a:pPr lvl="1"/>
            <a:r>
              <a:rPr lang="en-US" dirty="0"/>
              <a:t>E.g. the characteristics about the item. </a:t>
            </a:r>
          </a:p>
          <a:p>
            <a:r>
              <a:rPr lang="en-US" dirty="0">
                <a:solidFill>
                  <a:srgbClr val="FF0000"/>
                </a:solidFill>
              </a:rPr>
              <a:t>User-item interaction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E.g. Ratings:</a:t>
            </a:r>
          </a:p>
          <a:p>
            <a:pPr lvl="2"/>
            <a:r>
              <a:rPr lang="en-US" dirty="0"/>
              <a:t>Implicit (click or not-click) </a:t>
            </a:r>
          </a:p>
          <a:p>
            <a:pPr lvl="2"/>
            <a:r>
              <a:rPr lang="en-US" dirty="0"/>
              <a:t>Explicit (give 4 out 5 for a movie). </a:t>
            </a:r>
          </a:p>
        </p:txBody>
      </p:sp>
      <p:pic>
        <p:nvPicPr>
          <p:cNvPr id="4" name="内容占位符 3" descr="Screen Shot 2017-05-01 at 10.40.19 PM.png">
            <a:extLst>
              <a:ext uri="{FF2B5EF4-FFF2-40B4-BE49-F238E27FC236}">
                <a16:creationId xmlns:a16="http://schemas.microsoft.com/office/drawing/2014/main" id="{F0C57ED1-64A2-A645-898D-BE6B08F7B3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1" t="32939" r="62686" b="46720"/>
          <a:stretch/>
        </p:blipFill>
        <p:spPr bwMode="auto">
          <a:xfrm>
            <a:off x="5266424" y="4337522"/>
            <a:ext cx="3728740" cy="244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amazon rating system">
            <a:extLst>
              <a:ext uri="{FF2B5EF4-FFF2-40B4-BE49-F238E27FC236}">
                <a16:creationId xmlns:a16="http://schemas.microsoft.com/office/drawing/2014/main" id="{E2D19DF3-8EEB-804F-9ED4-1669EF23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0" y="4297702"/>
            <a:ext cx="4493576" cy="244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Representation</a:t>
            </a:r>
            <a:endParaRPr lang="en-US" dirty="0">
              <a:cs typeface="Arial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844703"/>
          </a:xfrm>
        </p:spPr>
        <p:txBody>
          <a:bodyPr/>
          <a:lstStyle/>
          <a:p>
            <a:r>
              <a:rPr lang="en-AU" dirty="0"/>
              <a:t>User-Item rating matrix.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>
                <a:solidFill>
                  <a:srgbClr val="0000FF"/>
                </a:solidFill>
              </a:rPr>
              <a:t>Users</a:t>
            </a:r>
            <a:r>
              <a:rPr lang="en-AU" dirty="0"/>
              <a:t>: </a:t>
            </a:r>
            <a:r>
              <a:rPr lang="en-AU" dirty="0">
                <a:solidFill>
                  <a:srgbClr val="0000FF"/>
                </a:solidFill>
              </a:rPr>
              <a:t>a long vector </a:t>
            </a:r>
            <a:r>
              <a:rPr lang="en-AU" dirty="0"/>
              <a:t>with each cell value representing the users’ rating on the corresponding item. </a:t>
            </a:r>
          </a:p>
          <a:p>
            <a:pPr lvl="1"/>
            <a:r>
              <a:rPr lang="en-AU" dirty="0"/>
              <a:t>E.g. there are around 500,000 movies, so users in a movie recommender system is a vector of length 500,000.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CBD-616A-4BE1-AA39-352E5E690952}" type="slidenum">
              <a:rPr lang="en-AU" smtClean="0"/>
              <a:pPr/>
              <a:t>8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5576" y="1971287"/>
          <a:ext cx="76328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Spider-Man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The Godfather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The Social</a:t>
                      </a:r>
                      <a:r>
                        <a:rPr lang="en-AU" baseline="0" dirty="0"/>
                        <a:t> Network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7794" y="3009252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4" y="3009252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52320" y="3348731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348731"/>
                <a:ext cx="38183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03045" y="374188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45" y="3741887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800533" y="2263884"/>
            <a:ext cx="928687" cy="285750"/>
          </a:xfrm>
          <a:prstGeom prst="roundRect">
            <a:avLst>
              <a:gd name="adj" fmla="val 5000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rgbClr val="2004C8"/>
                </a:solidFill>
              </a:rPr>
              <a:t>Users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707904" y="1615506"/>
            <a:ext cx="2805460" cy="285750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rgbClr val="2004C8"/>
                </a:solidFill>
              </a:rPr>
              <a:t>Items. e.g. films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5575" y="2619360"/>
            <a:ext cx="1535291" cy="14325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2290867" y="1971288"/>
            <a:ext cx="6097558" cy="6480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2638601" y="3763051"/>
            <a:ext cx="785812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2004C8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177698" y="3790653"/>
            <a:ext cx="785813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2" name="圆角矩形标注 15"/>
          <p:cNvSpPr/>
          <p:nvPr/>
        </p:nvSpPr>
        <p:spPr>
          <a:xfrm>
            <a:off x="1612663" y="4355391"/>
            <a:ext cx="1227926" cy="364408"/>
          </a:xfrm>
          <a:prstGeom prst="wedgeRoundRectCallout">
            <a:avLst>
              <a:gd name="adj1" fmla="val 50511"/>
              <a:gd name="adj2" fmla="val -13524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rating</a:t>
            </a:r>
            <a:endParaRPr lang="zh-CN" altLang="en-US" sz="1400" b="1" dirty="0"/>
          </a:p>
        </p:txBody>
      </p:sp>
      <p:sp>
        <p:nvSpPr>
          <p:cNvPr id="28" name="圆角矩形标注 15"/>
          <p:cNvSpPr/>
          <p:nvPr/>
        </p:nvSpPr>
        <p:spPr>
          <a:xfrm>
            <a:off x="3036150" y="4355391"/>
            <a:ext cx="1227926" cy="364408"/>
          </a:xfrm>
          <a:prstGeom prst="wedgeRoundRectCallout">
            <a:avLst>
              <a:gd name="adj1" fmla="val 45952"/>
              <a:gd name="adj2" fmla="val -13780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 rating</a:t>
            </a:r>
            <a:endParaRPr lang="zh-CN" altLang="en-US" sz="1400" b="1" dirty="0"/>
          </a:p>
        </p:txBody>
      </p:sp>
      <p:sp>
        <p:nvSpPr>
          <p:cNvPr id="29" name="圆角矩形标注 15"/>
          <p:cNvSpPr/>
          <p:nvPr/>
        </p:nvSpPr>
        <p:spPr>
          <a:xfrm>
            <a:off x="5508104" y="4341933"/>
            <a:ext cx="2544962" cy="671243"/>
          </a:xfrm>
          <a:prstGeom prst="wedgeRoundRectCallout">
            <a:avLst>
              <a:gd name="adj1" fmla="val -72677"/>
              <a:gd name="adj2" fmla="val -10327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David did not watch ‘2012’ ?</a:t>
            </a:r>
          </a:p>
          <a:p>
            <a:endParaRPr lang="en-US" altLang="zh-CN" sz="1400" dirty="0"/>
          </a:p>
          <a:p>
            <a:r>
              <a:rPr lang="en-US" altLang="zh-CN" sz="1400" dirty="0"/>
              <a:t>David does not like ‘2012</a:t>
            </a:r>
            <a:r>
              <a:rPr lang="en-US" altLang="zh-CN" sz="1400" b="1" dirty="0"/>
              <a:t>’ 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95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2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Challenge: Data </a:t>
            </a:r>
            <a:r>
              <a:rPr lang="en-AU" dirty="0" err="1"/>
              <a:t>Sparsity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000099"/>
                </a:solidFill>
              </a:rPr>
              <a:t>Data Sparsity </a:t>
            </a:r>
            <a:r>
              <a:rPr lang="en-AU" dirty="0"/>
              <a:t>refers to </a:t>
            </a:r>
          </a:p>
          <a:p>
            <a:pPr lvl="1"/>
            <a:r>
              <a:rPr lang="en-AU" dirty="0"/>
              <a:t>insufficient information on a user’s rating history</a:t>
            </a:r>
          </a:p>
          <a:p>
            <a:r>
              <a:rPr lang="en-AU" dirty="0"/>
              <a:t>The corresponding user-item matrix </a:t>
            </a:r>
          </a:p>
          <a:p>
            <a:pPr lvl="1"/>
            <a:r>
              <a:rPr lang="en-AU" dirty="0"/>
              <a:t>is extremely sparse </a:t>
            </a:r>
            <a:br>
              <a:rPr lang="en-AU" dirty="0"/>
            </a:br>
            <a:r>
              <a:rPr lang="en-AU" dirty="0"/>
              <a:t>(the density normally is around </a:t>
            </a:r>
            <a:r>
              <a:rPr lang="en-AU" dirty="0">
                <a:solidFill>
                  <a:srgbClr val="FF0000"/>
                </a:solidFill>
              </a:rPr>
              <a:t>1%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This is mainly because users are only able to rate a small number of available items. </a:t>
            </a:r>
          </a:p>
          <a:p>
            <a:pPr lvl="2"/>
            <a:r>
              <a:rPr lang="en-AU" altLang="zh-CN" dirty="0"/>
              <a:t>E.g. each user only watched/rated around 500 movies on average.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51759"/>
      </p:ext>
    </p:extLst>
  </p:cSld>
  <p:clrMapOvr>
    <a:masterClrMapping/>
  </p:clrMapOvr>
</p:sld>
</file>

<file path=ppt/theme/theme1.xml><?xml version="1.0" encoding="utf-8"?>
<a:theme xmlns:a="http://schemas.openxmlformats.org/drawingml/2006/main" name="RMIT ppt Theme">
  <a:themeElements>
    <a:clrScheme name="RMIT Core Presentation 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RMIT Core Presentation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MIT Core Present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17936</TotalTime>
  <Words>1105</Words>
  <Application>Microsoft Macintosh PowerPoint</Application>
  <PresentationFormat>On-screen Show (4:3)</PresentationFormat>
  <Paragraphs>174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 2</vt:lpstr>
      <vt:lpstr>RMIT ppt Theme</vt:lpstr>
      <vt:lpstr>Practical Data Science: Recommender Systems</vt:lpstr>
      <vt:lpstr>Outline</vt:lpstr>
      <vt:lpstr>What is A Recommender System? </vt:lpstr>
      <vt:lpstr>Why Recommendations?  - Purposes</vt:lpstr>
      <vt:lpstr>Data in Recommender System</vt:lpstr>
      <vt:lpstr>Data Example  - Amazon Customer Rating/Review</vt:lpstr>
      <vt:lpstr>Data in Recommender System</vt:lpstr>
      <vt:lpstr>User Representation</vt:lpstr>
      <vt:lpstr>Challenge: Data Sparsity</vt:lpstr>
      <vt:lpstr>Challenge: Data Sparsity</vt:lpstr>
      <vt:lpstr>How to Do Recommendations?</vt:lpstr>
      <vt:lpstr>How to Do Recommendations? </vt:lpstr>
      <vt:lpstr>How to Do Recommendations?   - Data From A Movie Recommender System</vt:lpstr>
      <vt:lpstr>How to Do Recommendations?   - Personalized</vt:lpstr>
      <vt:lpstr>Content-based Methods</vt:lpstr>
      <vt:lpstr>Content-based Methods</vt:lpstr>
      <vt:lpstr>Content-based Methods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Reserch data management at RMIT</dc:title>
  <dc:creator>Margie Anderson</dc:creator>
  <cp:lastModifiedBy>Yongli Ren</cp:lastModifiedBy>
  <cp:revision>1170</cp:revision>
  <dcterms:created xsi:type="dcterms:W3CDTF">2013-09-30T14:14:15Z</dcterms:created>
  <dcterms:modified xsi:type="dcterms:W3CDTF">2022-05-02T04:22:40Z</dcterms:modified>
</cp:coreProperties>
</file>