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8AFD-070A-8CFF-2E54-8B62C0635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32374C-1C10-0FF3-DA09-6119D0E092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E4A7CC-4227-18F6-F166-F527C250F8BD}"/>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5" name="Footer Placeholder 4">
            <a:extLst>
              <a:ext uri="{FF2B5EF4-FFF2-40B4-BE49-F238E27FC236}">
                <a16:creationId xmlns:a16="http://schemas.microsoft.com/office/drawing/2014/main" id="{1F1E57BE-93CE-7335-6DA1-C2DE697F39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5623E9-1F26-8841-92AB-E7B67AA1A00C}"/>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369737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29AA-9C2E-F0A9-AC7F-A7FE4FB268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B6C8D-F652-E36D-EF57-E2E04BEB01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53AC1-77D8-A076-2130-8EC9B2743BC3}"/>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5" name="Footer Placeholder 4">
            <a:extLst>
              <a:ext uri="{FF2B5EF4-FFF2-40B4-BE49-F238E27FC236}">
                <a16:creationId xmlns:a16="http://schemas.microsoft.com/office/drawing/2014/main" id="{6D708AF5-4D4F-7AF4-5326-1C3A26E61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9A6D2-E965-A7F3-DEE4-F23FEF74C187}"/>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84488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AD4B76-FFBA-ECE1-957E-6D3E74069E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763F74-6ADC-0471-04CE-A2AC9E023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AF1DCC-B295-0AEE-E024-360F769CF39F}"/>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5" name="Footer Placeholder 4">
            <a:extLst>
              <a:ext uri="{FF2B5EF4-FFF2-40B4-BE49-F238E27FC236}">
                <a16:creationId xmlns:a16="http://schemas.microsoft.com/office/drawing/2014/main" id="{1017DCBA-F2F0-62B4-E5FF-1D1F0B747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41079-5E88-67CA-8F1A-1D3CCB9419F5}"/>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108032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57EB-C9F6-DC28-BF6C-5850D757AB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D2F99B-F572-4636-9016-2DEB11493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362537-2CAC-9546-1728-534E4AB847B5}"/>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5" name="Footer Placeholder 4">
            <a:extLst>
              <a:ext uri="{FF2B5EF4-FFF2-40B4-BE49-F238E27FC236}">
                <a16:creationId xmlns:a16="http://schemas.microsoft.com/office/drawing/2014/main" id="{B2FA391E-5B0C-4AAE-65E4-D4658C638A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A620BE-F9E4-5155-2CCF-7CEF5014D68B}"/>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398808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7BDD-8594-74A3-2F4D-865624824E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51151A-E0A4-D3C4-ECB3-641CA7DC2A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D7F0BF-EDCB-87AB-6BF0-7D5431A41A36}"/>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5" name="Footer Placeholder 4">
            <a:extLst>
              <a:ext uri="{FF2B5EF4-FFF2-40B4-BE49-F238E27FC236}">
                <a16:creationId xmlns:a16="http://schemas.microsoft.com/office/drawing/2014/main" id="{12C07B71-F97D-281D-466B-23224B1B21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6C98E-4290-D815-5C4F-CBD4524EEA2C}"/>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340635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0EA1-2B12-F600-4B33-3C4BF3944F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26B19B-AC6E-97AC-34B6-EDFB270C99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5403B6-E5EB-38BC-9A0F-55964CD4AE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81A660-7423-8504-4F8A-3A43CF0BE878}"/>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6" name="Footer Placeholder 5">
            <a:extLst>
              <a:ext uri="{FF2B5EF4-FFF2-40B4-BE49-F238E27FC236}">
                <a16:creationId xmlns:a16="http://schemas.microsoft.com/office/drawing/2014/main" id="{C7029E59-5467-3063-15B3-7BEBB89879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364CB-D59E-9186-2C2F-B25E8374D0E5}"/>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46307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D9E-18F2-B41B-9831-924BBC3344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4324BB-B8D1-876F-108E-2DBCC21AC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BA68C-5AE4-6125-96C7-E399D411B3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88EA93-F713-5001-2C3D-EC838449A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721CCA-FD5E-72A7-2366-3A61E5FA4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0BC8A6-EA24-5B9F-990F-0E39C44870C6}"/>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8" name="Footer Placeholder 7">
            <a:extLst>
              <a:ext uri="{FF2B5EF4-FFF2-40B4-BE49-F238E27FC236}">
                <a16:creationId xmlns:a16="http://schemas.microsoft.com/office/drawing/2014/main" id="{2FEE6E5E-E51F-8EC0-42E4-605821B507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27E13D-6888-5008-0E3C-E17FA5D73360}"/>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16634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23DA-3CF3-967E-D239-A7FF06CBFF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0DA2AF-FE82-52E3-DA5E-B4EC9CCE5441}"/>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4" name="Footer Placeholder 3">
            <a:extLst>
              <a:ext uri="{FF2B5EF4-FFF2-40B4-BE49-F238E27FC236}">
                <a16:creationId xmlns:a16="http://schemas.microsoft.com/office/drawing/2014/main" id="{0E2C3886-C1CC-8847-1786-0FC558053F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CDD838-130C-9AE4-277B-32EDA8616215}"/>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178630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BA5DD-1416-2430-5E50-9477F315CB10}"/>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3" name="Footer Placeholder 2">
            <a:extLst>
              <a:ext uri="{FF2B5EF4-FFF2-40B4-BE49-F238E27FC236}">
                <a16:creationId xmlns:a16="http://schemas.microsoft.com/office/drawing/2014/main" id="{350C007C-66E2-5DDF-6C44-7F836203AE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EC787B-A8E1-C8B3-FB25-F26B8EF7256B}"/>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93151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3C0E-8AC3-F7BD-196A-F2C17CD22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0AB093-74B2-C69F-CDC0-FA479416B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C7E4B9-C2EF-36C1-161B-068914E64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6C99C-F58F-4F9B-89C6-3CCEBE25D087}"/>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6" name="Footer Placeholder 5">
            <a:extLst>
              <a:ext uri="{FF2B5EF4-FFF2-40B4-BE49-F238E27FC236}">
                <a16:creationId xmlns:a16="http://schemas.microsoft.com/office/drawing/2014/main" id="{9AC13A3E-B8E0-6B7A-3C52-B4BB01E975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56996F-C0E7-AB32-8770-0749DE8884DF}"/>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198233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7D30-0E4C-E393-408B-03FA485DF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FA826F-D21C-3D7C-C80A-63090882F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EAC610-16BA-3CA2-53D4-8B02A8034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6575E-351D-7E1C-E9B2-D6479E2F3ED5}"/>
              </a:ext>
            </a:extLst>
          </p:cNvPr>
          <p:cNvSpPr>
            <a:spLocks noGrp="1"/>
          </p:cNvSpPr>
          <p:nvPr>
            <p:ph type="dt" sz="half" idx="10"/>
          </p:nvPr>
        </p:nvSpPr>
        <p:spPr/>
        <p:txBody>
          <a:bodyPr/>
          <a:lstStyle/>
          <a:p>
            <a:fld id="{CA3F5638-F010-4B50-B89E-4692E97D4BE2}" type="datetimeFigureOut">
              <a:rPr lang="en-IN" smtClean="0"/>
              <a:t>07-02-2025</a:t>
            </a:fld>
            <a:endParaRPr lang="en-IN"/>
          </a:p>
        </p:txBody>
      </p:sp>
      <p:sp>
        <p:nvSpPr>
          <p:cNvPr id="6" name="Footer Placeholder 5">
            <a:extLst>
              <a:ext uri="{FF2B5EF4-FFF2-40B4-BE49-F238E27FC236}">
                <a16:creationId xmlns:a16="http://schemas.microsoft.com/office/drawing/2014/main" id="{8AE61301-C22A-C1FD-0D3C-6A86A3824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B0BFC3-4D28-CEEE-CA08-27AEA7765AB5}"/>
              </a:ext>
            </a:extLst>
          </p:cNvPr>
          <p:cNvSpPr>
            <a:spLocks noGrp="1"/>
          </p:cNvSpPr>
          <p:nvPr>
            <p:ph type="sldNum" sz="quarter" idx="12"/>
          </p:nvPr>
        </p:nvSpPr>
        <p:spPr/>
        <p:txBody>
          <a:bodyPr/>
          <a:lstStyle/>
          <a:p>
            <a:fld id="{43EBBF6A-A362-4351-89A3-1B415F72E549}" type="slidenum">
              <a:rPr lang="en-IN" smtClean="0"/>
              <a:t>‹#›</a:t>
            </a:fld>
            <a:endParaRPr lang="en-IN"/>
          </a:p>
        </p:txBody>
      </p:sp>
    </p:spTree>
    <p:extLst>
      <p:ext uri="{BB962C8B-B14F-4D97-AF65-F5344CB8AC3E}">
        <p14:creationId xmlns:p14="http://schemas.microsoft.com/office/powerpoint/2010/main" val="148291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9B39FD-AF42-A1B4-45BE-7A1A7F4AE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5E7ADE-0EF1-4AB4-BC1C-073DD5B33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9F2B6-5638-8424-50B4-078AF0681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3F5638-F010-4B50-B89E-4692E97D4BE2}" type="datetimeFigureOut">
              <a:rPr lang="en-IN" smtClean="0"/>
              <a:t>07-02-2025</a:t>
            </a:fld>
            <a:endParaRPr lang="en-IN"/>
          </a:p>
        </p:txBody>
      </p:sp>
      <p:sp>
        <p:nvSpPr>
          <p:cNvPr id="5" name="Footer Placeholder 4">
            <a:extLst>
              <a:ext uri="{FF2B5EF4-FFF2-40B4-BE49-F238E27FC236}">
                <a16:creationId xmlns:a16="http://schemas.microsoft.com/office/drawing/2014/main" id="{5CB7CD05-C406-F6FB-D3D8-FACC82BD0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D629015-BF47-7C89-1C35-57D260B97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EBBF6A-A362-4351-89A3-1B415F72E549}" type="slidenum">
              <a:rPr lang="en-IN" smtClean="0"/>
              <a:t>‹#›</a:t>
            </a:fld>
            <a:endParaRPr lang="en-IN"/>
          </a:p>
        </p:txBody>
      </p:sp>
    </p:spTree>
    <p:extLst>
      <p:ext uri="{BB962C8B-B14F-4D97-AF65-F5344CB8AC3E}">
        <p14:creationId xmlns:p14="http://schemas.microsoft.com/office/powerpoint/2010/main" val="4287107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learn.microsoft.com/en-us/azure/virtual-network/ip-services/public-ip-addresses" TargetMode="External"/><Relationship Id="rId13" Type="http://schemas.openxmlformats.org/officeDocument/2006/relationships/hyperlink" Target="https://azure.microsoft.com/en-us/products/azure-bastion" TargetMode="External"/><Relationship Id="rId18" Type="http://schemas.openxmlformats.org/officeDocument/2006/relationships/hyperlink" Target="https://learn.microsoft.com/en-us/azure/cloud-adoption-framework/" TargetMode="External"/><Relationship Id="rId3" Type="http://schemas.openxmlformats.org/officeDocument/2006/relationships/hyperlink" Target="https://azure.microsoft.com/en-in/pricing/details/virtual-machines/windows/" TargetMode="External"/><Relationship Id="rId7" Type="http://schemas.openxmlformats.org/officeDocument/2006/relationships/hyperlink" Target="https://learn.microsoft.com/en-us/azure/virtual-network/virtual-networks-faq" TargetMode="External"/><Relationship Id="rId12" Type="http://schemas.openxmlformats.org/officeDocument/2006/relationships/hyperlink" Target="https://learn.microsoft.com/en-us/azure/virtual-network/application-security-groups" TargetMode="External"/><Relationship Id="rId17" Type="http://schemas.openxmlformats.org/officeDocument/2006/relationships/hyperlink" Target="https://learn.microsoft.com/en-us/azure/firewall/overview" TargetMode="External"/><Relationship Id="rId2" Type="http://schemas.openxmlformats.org/officeDocument/2006/relationships/hyperlink" Target="https://learn.microsoft.com/en-us/azure/virtual-machines/overview" TargetMode="External"/><Relationship Id="rId16" Type="http://schemas.openxmlformats.org/officeDocument/2006/relationships/hyperlink" Target="https://learn.microsoft.com/en-us/azure/vpn-gateway/vpn-gateway-certificates-point-to-site" TargetMode="External"/><Relationship Id="rId1" Type="http://schemas.openxmlformats.org/officeDocument/2006/relationships/slideLayout" Target="../slideLayouts/slideLayout2.xml"/><Relationship Id="rId6" Type="http://schemas.openxmlformats.org/officeDocument/2006/relationships/hyperlink" Target="https://learn.microsoft.com/en-us/azure/virtual-machines/disks-types" TargetMode="External"/><Relationship Id="rId11" Type="http://schemas.openxmlformats.org/officeDocument/2006/relationships/hyperlink" Target="https://learn.microsoft.com/en-us/azure/virtual-network/network-security-groups-overview" TargetMode="External"/><Relationship Id="rId5" Type="http://schemas.openxmlformats.org/officeDocument/2006/relationships/hyperlink" Target="https://learn.microsoft.com/en-us/azure/virtual-machines/availability" TargetMode="External"/><Relationship Id="rId15" Type="http://schemas.openxmlformats.org/officeDocument/2006/relationships/hyperlink" Target="https://learn.microsoft.com/en-us/azure/vpn-gateway/vpn-gateway-about-vpngateways" TargetMode="External"/><Relationship Id="rId10" Type="http://schemas.openxmlformats.org/officeDocument/2006/relationships/hyperlink" Target="https://learn.microsoft.com/en-us/azure/virtual-network/concepts-and-best-practices" TargetMode="External"/><Relationship Id="rId4" Type="http://schemas.openxmlformats.org/officeDocument/2006/relationships/hyperlink" Target="https://learn.microsoft.com/en-us/azure/virtual-machines/availability-set-overview" TargetMode="External"/><Relationship Id="rId9" Type="http://schemas.openxmlformats.org/officeDocument/2006/relationships/hyperlink" Target="https://learn.microsoft.com/en-us/azure/virtual-network/virtual-networks-overview" TargetMode="External"/><Relationship Id="rId14" Type="http://schemas.openxmlformats.org/officeDocument/2006/relationships/hyperlink" Target="https://learn.microsoft.com/en-us/azure/virtual-network/virtual-network-peering-overview"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tech-with-geeks" TargetMode="External"/><Relationship Id="rId2" Type="http://schemas.openxmlformats.org/officeDocument/2006/relationships/hyperlink" Target="https://www.linkedin.com/in/tnaveen-kuma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0513-F809-4925-E777-A62A8F385321}"/>
              </a:ext>
            </a:extLst>
          </p:cNvPr>
          <p:cNvSpPr>
            <a:spLocks noGrp="1"/>
          </p:cNvSpPr>
          <p:nvPr>
            <p:ph type="ctrTitle"/>
          </p:nvPr>
        </p:nvSpPr>
        <p:spPr/>
        <p:txBody>
          <a:bodyPr/>
          <a:lstStyle/>
          <a:p>
            <a:r>
              <a:rPr lang="en-US" dirty="0"/>
              <a:t>Azure Virtual Machines and Networking</a:t>
            </a:r>
            <a:endParaRPr lang="en-IN" dirty="0"/>
          </a:p>
        </p:txBody>
      </p:sp>
      <p:sp>
        <p:nvSpPr>
          <p:cNvPr id="3" name="Subtitle 2">
            <a:extLst>
              <a:ext uri="{FF2B5EF4-FFF2-40B4-BE49-F238E27FC236}">
                <a16:creationId xmlns:a16="http://schemas.microsoft.com/office/drawing/2014/main" id="{872B80DF-E5DF-37A8-3F68-BBB15A8B701E}"/>
              </a:ext>
            </a:extLst>
          </p:cNvPr>
          <p:cNvSpPr>
            <a:spLocks noGrp="1"/>
          </p:cNvSpPr>
          <p:nvPr>
            <p:ph type="subTitle" idx="1"/>
          </p:nvPr>
        </p:nvSpPr>
        <p:spPr>
          <a:xfrm>
            <a:off x="6810376" y="4079875"/>
            <a:ext cx="3857624" cy="977900"/>
          </a:xfrm>
        </p:spPr>
        <p:txBody>
          <a:bodyPr/>
          <a:lstStyle/>
          <a:p>
            <a:pPr algn="l"/>
            <a:r>
              <a:rPr lang="en-US" dirty="0"/>
              <a:t>Naveen Kumar    </a:t>
            </a:r>
          </a:p>
          <a:p>
            <a:pPr algn="l"/>
            <a:r>
              <a:rPr lang="en-US" dirty="0"/>
              <a:t>Senior DevOps Engineer</a:t>
            </a:r>
          </a:p>
          <a:p>
            <a:pPr algn="l"/>
            <a:endParaRPr lang="en-IN" dirty="0"/>
          </a:p>
        </p:txBody>
      </p:sp>
    </p:spTree>
    <p:extLst>
      <p:ext uri="{BB962C8B-B14F-4D97-AF65-F5344CB8AC3E}">
        <p14:creationId xmlns:p14="http://schemas.microsoft.com/office/powerpoint/2010/main" val="1114460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8375-3B51-55B7-872C-95AC3971A4DB}"/>
              </a:ext>
            </a:extLst>
          </p:cNvPr>
          <p:cNvSpPr>
            <a:spLocks noGrp="1"/>
          </p:cNvSpPr>
          <p:nvPr>
            <p:ph type="title"/>
          </p:nvPr>
        </p:nvSpPr>
        <p:spPr/>
        <p:txBody>
          <a:bodyPr/>
          <a:lstStyle/>
          <a:p>
            <a:r>
              <a:rPr lang="en-US" dirty="0"/>
              <a:t>Simple Network</a:t>
            </a:r>
            <a:endParaRPr lang="en-IN" dirty="0"/>
          </a:p>
        </p:txBody>
      </p:sp>
      <p:pic>
        <p:nvPicPr>
          <p:cNvPr id="4" name="Content Placeholder 3">
            <a:extLst>
              <a:ext uri="{FF2B5EF4-FFF2-40B4-BE49-F238E27FC236}">
                <a16:creationId xmlns:a16="http://schemas.microsoft.com/office/drawing/2014/main" id="{2E68F5B8-2E4E-C75A-DDEA-3975FF0BC744}"/>
              </a:ext>
            </a:extLst>
          </p:cNvPr>
          <p:cNvPicPr>
            <a:picLocks noGrp="1" noChangeAspect="1"/>
          </p:cNvPicPr>
          <p:nvPr>
            <p:ph idx="1"/>
          </p:nvPr>
        </p:nvPicPr>
        <p:blipFill>
          <a:blip r:embed="rId2"/>
          <a:stretch>
            <a:fillRect/>
          </a:stretch>
        </p:blipFill>
        <p:spPr>
          <a:xfrm>
            <a:off x="1628650" y="1979988"/>
            <a:ext cx="1423443" cy="1153738"/>
          </a:xfrm>
          <a:prstGeom prst="rect">
            <a:avLst/>
          </a:prstGeom>
        </p:spPr>
      </p:pic>
      <p:pic>
        <p:nvPicPr>
          <p:cNvPr id="5" name="Content Placeholder 3">
            <a:extLst>
              <a:ext uri="{FF2B5EF4-FFF2-40B4-BE49-F238E27FC236}">
                <a16:creationId xmlns:a16="http://schemas.microsoft.com/office/drawing/2014/main" id="{491172CB-C618-4337-7E09-F1A5ACFA00A6}"/>
              </a:ext>
            </a:extLst>
          </p:cNvPr>
          <p:cNvPicPr>
            <a:picLocks noChangeAspect="1"/>
          </p:cNvPicPr>
          <p:nvPr/>
        </p:nvPicPr>
        <p:blipFill>
          <a:blip r:embed="rId2"/>
          <a:stretch>
            <a:fillRect/>
          </a:stretch>
        </p:blipFill>
        <p:spPr>
          <a:xfrm>
            <a:off x="1628650" y="4427913"/>
            <a:ext cx="1423443" cy="1153738"/>
          </a:xfrm>
          <a:prstGeom prst="rect">
            <a:avLst/>
          </a:prstGeom>
        </p:spPr>
      </p:pic>
      <p:pic>
        <p:nvPicPr>
          <p:cNvPr id="6" name="Content Placeholder 3">
            <a:extLst>
              <a:ext uri="{FF2B5EF4-FFF2-40B4-BE49-F238E27FC236}">
                <a16:creationId xmlns:a16="http://schemas.microsoft.com/office/drawing/2014/main" id="{2122F144-4D53-45B1-DD04-DB0486531623}"/>
              </a:ext>
            </a:extLst>
          </p:cNvPr>
          <p:cNvPicPr>
            <a:picLocks noChangeAspect="1"/>
          </p:cNvPicPr>
          <p:nvPr/>
        </p:nvPicPr>
        <p:blipFill>
          <a:blip r:embed="rId2"/>
          <a:stretch>
            <a:fillRect/>
          </a:stretch>
        </p:blipFill>
        <p:spPr>
          <a:xfrm>
            <a:off x="7884272" y="1979988"/>
            <a:ext cx="1423443" cy="1153738"/>
          </a:xfrm>
          <a:prstGeom prst="rect">
            <a:avLst/>
          </a:prstGeom>
        </p:spPr>
      </p:pic>
      <p:pic>
        <p:nvPicPr>
          <p:cNvPr id="7" name="Content Placeholder 3">
            <a:extLst>
              <a:ext uri="{FF2B5EF4-FFF2-40B4-BE49-F238E27FC236}">
                <a16:creationId xmlns:a16="http://schemas.microsoft.com/office/drawing/2014/main" id="{58B5476C-0A0F-00D1-57FE-760D883B013C}"/>
              </a:ext>
            </a:extLst>
          </p:cNvPr>
          <p:cNvPicPr>
            <a:picLocks noChangeAspect="1"/>
          </p:cNvPicPr>
          <p:nvPr/>
        </p:nvPicPr>
        <p:blipFill>
          <a:blip r:embed="rId2"/>
          <a:stretch>
            <a:fillRect/>
          </a:stretch>
        </p:blipFill>
        <p:spPr>
          <a:xfrm>
            <a:off x="7884271" y="4427913"/>
            <a:ext cx="1423443" cy="1153738"/>
          </a:xfrm>
          <a:prstGeom prst="rect">
            <a:avLst/>
          </a:prstGeom>
        </p:spPr>
      </p:pic>
      <p:sp>
        <p:nvSpPr>
          <p:cNvPr id="8" name="TextBox 7">
            <a:extLst>
              <a:ext uri="{FF2B5EF4-FFF2-40B4-BE49-F238E27FC236}">
                <a16:creationId xmlns:a16="http://schemas.microsoft.com/office/drawing/2014/main" id="{01DF3F27-F592-9045-0173-20EDB54E4B60}"/>
              </a:ext>
            </a:extLst>
          </p:cNvPr>
          <p:cNvSpPr txBox="1"/>
          <p:nvPr/>
        </p:nvSpPr>
        <p:spPr>
          <a:xfrm>
            <a:off x="1628650" y="3423026"/>
            <a:ext cx="1299493" cy="369332"/>
          </a:xfrm>
          <a:prstGeom prst="rect">
            <a:avLst/>
          </a:prstGeom>
          <a:noFill/>
        </p:spPr>
        <p:txBody>
          <a:bodyPr wrap="square" rtlCol="0">
            <a:spAutoFit/>
          </a:bodyPr>
          <a:lstStyle/>
          <a:p>
            <a:r>
              <a:rPr lang="en-US" dirty="0"/>
              <a:t>10.10.0.10</a:t>
            </a:r>
            <a:endParaRPr lang="en-IN" dirty="0"/>
          </a:p>
        </p:txBody>
      </p:sp>
      <p:sp>
        <p:nvSpPr>
          <p:cNvPr id="10" name="TextBox 9">
            <a:extLst>
              <a:ext uri="{FF2B5EF4-FFF2-40B4-BE49-F238E27FC236}">
                <a16:creationId xmlns:a16="http://schemas.microsoft.com/office/drawing/2014/main" id="{0D1B68DD-1517-4B0D-64D3-40438CB3EE08}"/>
              </a:ext>
            </a:extLst>
          </p:cNvPr>
          <p:cNvSpPr txBox="1"/>
          <p:nvPr/>
        </p:nvSpPr>
        <p:spPr>
          <a:xfrm>
            <a:off x="1628650" y="5857259"/>
            <a:ext cx="1571625" cy="369332"/>
          </a:xfrm>
          <a:prstGeom prst="rect">
            <a:avLst/>
          </a:prstGeom>
          <a:noFill/>
        </p:spPr>
        <p:txBody>
          <a:bodyPr wrap="square">
            <a:spAutoFit/>
          </a:bodyPr>
          <a:lstStyle/>
          <a:p>
            <a:r>
              <a:rPr lang="en-US" dirty="0"/>
              <a:t>10.10.0.11</a:t>
            </a:r>
            <a:endParaRPr lang="en-IN" dirty="0"/>
          </a:p>
        </p:txBody>
      </p:sp>
      <p:sp>
        <p:nvSpPr>
          <p:cNvPr id="11" name="TextBox 10">
            <a:extLst>
              <a:ext uri="{FF2B5EF4-FFF2-40B4-BE49-F238E27FC236}">
                <a16:creationId xmlns:a16="http://schemas.microsoft.com/office/drawing/2014/main" id="{7C7F6882-575C-8336-9FA1-944F772E05F2}"/>
              </a:ext>
            </a:extLst>
          </p:cNvPr>
          <p:cNvSpPr txBox="1"/>
          <p:nvPr/>
        </p:nvSpPr>
        <p:spPr>
          <a:xfrm>
            <a:off x="7810179" y="3219975"/>
            <a:ext cx="1571625" cy="369332"/>
          </a:xfrm>
          <a:prstGeom prst="rect">
            <a:avLst/>
          </a:prstGeom>
          <a:noFill/>
        </p:spPr>
        <p:txBody>
          <a:bodyPr wrap="square">
            <a:spAutoFit/>
          </a:bodyPr>
          <a:lstStyle/>
          <a:p>
            <a:r>
              <a:rPr lang="en-US" dirty="0"/>
              <a:t>10.10.0.12</a:t>
            </a:r>
            <a:endParaRPr lang="en-IN" dirty="0"/>
          </a:p>
        </p:txBody>
      </p:sp>
      <p:sp>
        <p:nvSpPr>
          <p:cNvPr id="12" name="TextBox 11">
            <a:extLst>
              <a:ext uri="{FF2B5EF4-FFF2-40B4-BE49-F238E27FC236}">
                <a16:creationId xmlns:a16="http://schemas.microsoft.com/office/drawing/2014/main" id="{DE2D161E-AFDD-1FC2-3208-EE458CB4E3B7}"/>
              </a:ext>
            </a:extLst>
          </p:cNvPr>
          <p:cNvSpPr txBox="1"/>
          <p:nvPr/>
        </p:nvSpPr>
        <p:spPr>
          <a:xfrm>
            <a:off x="7810179" y="5717599"/>
            <a:ext cx="1571625" cy="369332"/>
          </a:xfrm>
          <a:prstGeom prst="rect">
            <a:avLst/>
          </a:prstGeom>
          <a:noFill/>
        </p:spPr>
        <p:txBody>
          <a:bodyPr wrap="square">
            <a:spAutoFit/>
          </a:bodyPr>
          <a:lstStyle/>
          <a:p>
            <a:r>
              <a:rPr lang="en-US" dirty="0"/>
              <a:t>10.10.0.13</a:t>
            </a:r>
            <a:endParaRPr lang="en-IN" dirty="0"/>
          </a:p>
        </p:txBody>
      </p:sp>
    </p:spTree>
    <p:extLst>
      <p:ext uri="{BB962C8B-B14F-4D97-AF65-F5344CB8AC3E}">
        <p14:creationId xmlns:p14="http://schemas.microsoft.com/office/powerpoint/2010/main" val="384401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BE780-4660-1F48-78BE-D6C1847F9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73545A-56F2-F3B9-5082-65051A01279C}"/>
              </a:ext>
            </a:extLst>
          </p:cNvPr>
          <p:cNvSpPr>
            <a:spLocks noGrp="1"/>
          </p:cNvSpPr>
          <p:nvPr>
            <p:ph type="title"/>
          </p:nvPr>
        </p:nvSpPr>
        <p:spPr/>
        <p:txBody>
          <a:bodyPr/>
          <a:lstStyle/>
          <a:p>
            <a:r>
              <a:rPr lang="en-US" dirty="0"/>
              <a:t>Routing Device</a:t>
            </a:r>
            <a:endParaRPr lang="en-IN" dirty="0"/>
          </a:p>
        </p:txBody>
      </p:sp>
      <p:pic>
        <p:nvPicPr>
          <p:cNvPr id="4" name="Content Placeholder 3">
            <a:extLst>
              <a:ext uri="{FF2B5EF4-FFF2-40B4-BE49-F238E27FC236}">
                <a16:creationId xmlns:a16="http://schemas.microsoft.com/office/drawing/2014/main" id="{289011CA-C1E5-68DD-21B1-2E196ABC2DF2}"/>
              </a:ext>
            </a:extLst>
          </p:cNvPr>
          <p:cNvPicPr>
            <a:picLocks noGrp="1" noChangeAspect="1"/>
          </p:cNvPicPr>
          <p:nvPr>
            <p:ph idx="1"/>
          </p:nvPr>
        </p:nvPicPr>
        <p:blipFill>
          <a:blip r:embed="rId2"/>
          <a:stretch>
            <a:fillRect/>
          </a:stretch>
        </p:blipFill>
        <p:spPr>
          <a:xfrm>
            <a:off x="1628650" y="1979988"/>
            <a:ext cx="1423443" cy="1153738"/>
          </a:xfrm>
          <a:prstGeom prst="rect">
            <a:avLst/>
          </a:prstGeom>
        </p:spPr>
      </p:pic>
      <p:pic>
        <p:nvPicPr>
          <p:cNvPr id="5" name="Content Placeholder 3">
            <a:extLst>
              <a:ext uri="{FF2B5EF4-FFF2-40B4-BE49-F238E27FC236}">
                <a16:creationId xmlns:a16="http://schemas.microsoft.com/office/drawing/2014/main" id="{8B796675-96A3-17F7-0166-ED28108F0C52}"/>
              </a:ext>
            </a:extLst>
          </p:cNvPr>
          <p:cNvPicPr>
            <a:picLocks noChangeAspect="1"/>
          </p:cNvPicPr>
          <p:nvPr/>
        </p:nvPicPr>
        <p:blipFill>
          <a:blip r:embed="rId2"/>
          <a:stretch>
            <a:fillRect/>
          </a:stretch>
        </p:blipFill>
        <p:spPr>
          <a:xfrm>
            <a:off x="1628650" y="4427913"/>
            <a:ext cx="1423443" cy="1153738"/>
          </a:xfrm>
          <a:prstGeom prst="rect">
            <a:avLst/>
          </a:prstGeom>
        </p:spPr>
      </p:pic>
      <p:pic>
        <p:nvPicPr>
          <p:cNvPr id="6" name="Content Placeholder 3">
            <a:extLst>
              <a:ext uri="{FF2B5EF4-FFF2-40B4-BE49-F238E27FC236}">
                <a16:creationId xmlns:a16="http://schemas.microsoft.com/office/drawing/2014/main" id="{FDC795EF-9468-BCC9-8196-869FFEC531C3}"/>
              </a:ext>
            </a:extLst>
          </p:cNvPr>
          <p:cNvPicPr>
            <a:picLocks noChangeAspect="1"/>
          </p:cNvPicPr>
          <p:nvPr/>
        </p:nvPicPr>
        <p:blipFill>
          <a:blip r:embed="rId2"/>
          <a:stretch>
            <a:fillRect/>
          </a:stretch>
        </p:blipFill>
        <p:spPr>
          <a:xfrm>
            <a:off x="7884272" y="1979988"/>
            <a:ext cx="1423443" cy="1153738"/>
          </a:xfrm>
          <a:prstGeom prst="rect">
            <a:avLst/>
          </a:prstGeom>
        </p:spPr>
      </p:pic>
      <p:pic>
        <p:nvPicPr>
          <p:cNvPr id="7" name="Content Placeholder 3">
            <a:extLst>
              <a:ext uri="{FF2B5EF4-FFF2-40B4-BE49-F238E27FC236}">
                <a16:creationId xmlns:a16="http://schemas.microsoft.com/office/drawing/2014/main" id="{B8B2ED9D-F0E7-3619-A777-9277F1A9D353}"/>
              </a:ext>
            </a:extLst>
          </p:cNvPr>
          <p:cNvPicPr>
            <a:picLocks noChangeAspect="1"/>
          </p:cNvPicPr>
          <p:nvPr/>
        </p:nvPicPr>
        <p:blipFill>
          <a:blip r:embed="rId2"/>
          <a:stretch>
            <a:fillRect/>
          </a:stretch>
        </p:blipFill>
        <p:spPr>
          <a:xfrm>
            <a:off x="7884271" y="4427913"/>
            <a:ext cx="1423443" cy="1153738"/>
          </a:xfrm>
          <a:prstGeom prst="rect">
            <a:avLst/>
          </a:prstGeom>
        </p:spPr>
      </p:pic>
      <p:sp>
        <p:nvSpPr>
          <p:cNvPr id="8" name="TextBox 7">
            <a:extLst>
              <a:ext uri="{FF2B5EF4-FFF2-40B4-BE49-F238E27FC236}">
                <a16:creationId xmlns:a16="http://schemas.microsoft.com/office/drawing/2014/main" id="{3F2E3FF0-512E-B157-C476-937C5E0D072D}"/>
              </a:ext>
            </a:extLst>
          </p:cNvPr>
          <p:cNvSpPr txBox="1"/>
          <p:nvPr/>
        </p:nvSpPr>
        <p:spPr>
          <a:xfrm>
            <a:off x="1628650" y="3423026"/>
            <a:ext cx="1299493" cy="369332"/>
          </a:xfrm>
          <a:prstGeom prst="rect">
            <a:avLst/>
          </a:prstGeom>
          <a:noFill/>
        </p:spPr>
        <p:txBody>
          <a:bodyPr wrap="square" rtlCol="0">
            <a:spAutoFit/>
          </a:bodyPr>
          <a:lstStyle/>
          <a:p>
            <a:r>
              <a:rPr lang="en-US" dirty="0"/>
              <a:t>10.10.0.10</a:t>
            </a:r>
            <a:endParaRPr lang="en-IN" dirty="0"/>
          </a:p>
        </p:txBody>
      </p:sp>
      <p:sp>
        <p:nvSpPr>
          <p:cNvPr id="10" name="TextBox 9">
            <a:extLst>
              <a:ext uri="{FF2B5EF4-FFF2-40B4-BE49-F238E27FC236}">
                <a16:creationId xmlns:a16="http://schemas.microsoft.com/office/drawing/2014/main" id="{201A977B-98C8-DAE3-680E-B149317A6690}"/>
              </a:ext>
            </a:extLst>
          </p:cNvPr>
          <p:cNvSpPr txBox="1"/>
          <p:nvPr/>
        </p:nvSpPr>
        <p:spPr>
          <a:xfrm>
            <a:off x="1628650" y="5857259"/>
            <a:ext cx="1571625" cy="369332"/>
          </a:xfrm>
          <a:prstGeom prst="rect">
            <a:avLst/>
          </a:prstGeom>
          <a:noFill/>
        </p:spPr>
        <p:txBody>
          <a:bodyPr wrap="square">
            <a:spAutoFit/>
          </a:bodyPr>
          <a:lstStyle/>
          <a:p>
            <a:r>
              <a:rPr lang="en-US" dirty="0"/>
              <a:t>10.10.0.11</a:t>
            </a:r>
            <a:endParaRPr lang="en-IN" dirty="0"/>
          </a:p>
        </p:txBody>
      </p:sp>
      <p:sp>
        <p:nvSpPr>
          <p:cNvPr id="11" name="TextBox 10">
            <a:extLst>
              <a:ext uri="{FF2B5EF4-FFF2-40B4-BE49-F238E27FC236}">
                <a16:creationId xmlns:a16="http://schemas.microsoft.com/office/drawing/2014/main" id="{28CD0444-981F-1D36-8E31-23B6816B56E5}"/>
              </a:ext>
            </a:extLst>
          </p:cNvPr>
          <p:cNvSpPr txBox="1"/>
          <p:nvPr/>
        </p:nvSpPr>
        <p:spPr>
          <a:xfrm>
            <a:off x="7810179" y="3219975"/>
            <a:ext cx="1800546" cy="369332"/>
          </a:xfrm>
          <a:prstGeom prst="rect">
            <a:avLst/>
          </a:prstGeom>
          <a:noFill/>
        </p:spPr>
        <p:txBody>
          <a:bodyPr wrap="square">
            <a:spAutoFit/>
          </a:bodyPr>
          <a:lstStyle/>
          <a:p>
            <a:r>
              <a:rPr lang="en-US" dirty="0"/>
              <a:t>192.1168.0.12</a:t>
            </a:r>
            <a:endParaRPr lang="en-IN" dirty="0"/>
          </a:p>
        </p:txBody>
      </p:sp>
      <p:sp>
        <p:nvSpPr>
          <p:cNvPr id="12" name="TextBox 11">
            <a:extLst>
              <a:ext uri="{FF2B5EF4-FFF2-40B4-BE49-F238E27FC236}">
                <a16:creationId xmlns:a16="http://schemas.microsoft.com/office/drawing/2014/main" id="{576BBC13-8DF6-F402-B6BE-47533E8C5E0D}"/>
              </a:ext>
            </a:extLst>
          </p:cNvPr>
          <p:cNvSpPr txBox="1"/>
          <p:nvPr/>
        </p:nvSpPr>
        <p:spPr>
          <a:xfrm>
            <a:off x="7810179" y="5717599"/>
            <a:ext cx="1571625" cy="369332"/>
          </a:xfrm>
          <a:prstGeom prst="rect">
            <a:avLst/>
          </a:prstGeom>
          <a:noFill/>
        </p:spPr>
        <p:txBody>
          <a:bodyPr wrap="square">
            <a:spAutoFit/>
          </a:bodyPr>
          <a:lstStyle/>
          <a:p>
            <a:r>
              <a:rPr lang="en-US" dirty="0"/>
              <a:t>192.168.0.13</a:t>
            </a:r>
            <a:endParaRPr lang="en-IN" dirty="0"/>
          </a:p>
        </p:txBody>
      </p:sp>
      <p:pic>
        <p:nvPicPr>
          <p:cNvPr id="9" name="Picture 8">
            <a:extLst>
              <a:ext uri="{FF2B5EF4-FFF2-40B4-BE49-F238E27FC236}">
                <a16:creationId xmlns:a16="http://schemas.microsoft.com/office/drawing/2014/main" id="{D7DBCBAF-E291-A8D6-2D1C-6692635197E8}"/>
              </a:ext>
            </a:extLst>
          </p:cNvPr>
          <p:cNvPicPr>
            <a:picLocks noChangeAspect="1"/>
          </p:cNvPicPr>
          <p:nvPr/>
        </p:nvPicPr>
        <p:blipFill>
          <a:blip r:embed="rId3"/>
          <a:stretch>
            <a:fillRect/>
          </a:stretch>
        </p:blipFill>
        <p:spPr>
          <a:xfrm>
            <a:off x="5186907" y="2968725"/>
            <a:ext cx="1619346" cy="1647266"/>
          </a:xfrm>
          <a:prstGeom prst="rect">
            <a:avLst/>
          </a:prstGeom>
        </p:spPr>
      </p:pic>
    </p:spTree>
    <p:extLst>
      <p:ext uri="{BB962C8B-B14F-4D97-AF65-F5344CB8AC3E}">
        <p14:creationId xmlns:p14="http://schemas.microsoft.com/office/powerpoint/2010/main" val="2865068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9341-2503-EF7A-9D1E-95D2ADE3557F}"/>
              </a:ext>
            </a:extLst>
          </p:cNvPr>
          <p:cNvSpPr>
            <a:spLocks noGrp="1"/>
          </p:cNvSpPr>
          <p:nvPr>
            <p:ph type="title"/>
          </p:nvPr>
        </p:nvSpPr>
        <p:spPr/>
        <p:txBody>
          <a:bodyPr/>
          <a:lstStyle/>
          <a:p>
            <a:r>
              <a:rPr lang="en-US" dirty="0"/>
              <a:t>IP Addresses</a:t>
            </a:r>
            <a:endParaRPr lang="en-IN" dirty="0"/>
          </a:p>
        </p:txBody>
      </p:sp>
      <p:sp>
        <p:nvSpPr>
          <p:cNvPr id="3" name="Content Placeholder 2">
            <a:extLst>
              <a:ext uri="{FF2B5EF4-FFF2-40B4-BE49-F238E27FC236}">
                <a16:creationId xmlns:a16="http://schemas.microsoft.com/office/drawing/2014/main" id="{663C800A-2651-6FCB-67B3-CF7B3415DF2B}"/>
              </a:ext>
            </a:extLst>
          </p:cNvPr>
          <p:cNvSpPr>
            <a:spLocks noGrp="1"/>
          </p:cNvSpPr>
          <p:nvPr>
            <p:ph idx="1"/>
          </p:nvPr>
        </p:nvSpPr>
        <p:spPr/>
        <p:txBody>
          <a:bodyPr>
            <a:normAutofit/>
          </a:bodyPr>
          <a:lstStyle/>
          <a:p>
            <a:pPr marL="0" indent="0">
              <a:buNone/>
            </a:pPr>
            <a:r>
              <a:rPr lang="en-US" sz="2000" dirty="0"/>
              <a:t>An Internet Protocol (IP) address is a unique identifier assigned to devices connected to a network, allowing communication between them. It acts like a home address for a device, ensuring data is sent to the correct destination.</a:t>
            </a:r>
          </a:p>
          <a:p>
            <a:pPr marL="0" indent="0">
              <a:buNone/>
            </a:pPr>
            <a:endParaRPr lang="en-US" sz="2000" dirty="0"/>
          </a:p>
          <a:p>
            <a:r>
              <a:rPr lang="en-IN" sz="2000" dirty="0"/>
              <a:t>IPv4 (Internet Protocol version 4) –</a:t>
            </a:r>
          </a:p>
          <a:p>
            <a:pPr marL="457200" lvl="1" indent="0">
              <a:buNone/>
            </a:pPr>
            <a:r>
              <a:rPr lang="en-IN" sz="1600" dirty="0"/>
              <a:t>Uses a 32-bit format (e.g., 192.168.1.1).</a:t>
            </a:r>
          </a:p>
          <a:p>
            <a:pPr marL="457200" lvl="1" indent="0">
              <a:buNone/>
            </a:pPr>
            <a:r>
              <a:rPr lang="en-IN" sz="1600" dirty="0"/>
              <a:t>Limited to 4.3 billion unique addresses.</a:t>
            </a:r>
          </a:p>
          <a:p>
            <a:r>
              <a:rPr lang="en-IN" sz="2000" dirty="0"/>
              <a:t>IPv6 (Internet Protocol version 6) –</a:t>
            </a:r>
          </a:p>
          <a:p>
            <a:pPr marL="457200" lvl="1" indent="0">
              <a:buNone/>
            </a:pPr>
            <a:r>
              <a:rPr lang="en-IN" sz="1600" dirty="0"/>
              <a:t>Uses a 128-bit format (e.g., 2001:db8::ff00:42:8329).</a:t>
            </a:r>
          </a:p>
          <a:p>
            <a:pPr marL="457200" lvl="1" indent="0">
              <a:buNone/>
            </a:pPr>
            <a:r>
              <a:rPr lang="en-IN" sz="1600" dirty="0"/>
              <a:t>Provides an almost infinite number of unique addresses.</a:t>
            </a:r>
          </a:p>
        </p:txBody>
      </p:sp>
    </p:spTree>
    <p:extLst>
      <p:ext uri="{BB962C8B-B14F-4D97-AF65-F5344CB8AC3E}">
        <p14:creationId xmlns:p14="http://schemas.microsoft.com/office/powerpoint/2010/main" val="164083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AE58-559E-86BA-9715-2AAA05C74300}"/>
              </a:ext>
            </a:extLst>
          </p:cNvPr>
          <p:cNvSpPr>
            <a:spLocks noGrp="1"/>
          </p:cNvSpPr>
          <p:nvPr>
            <p:ph type="title"/>
          </p:nvPr>
        </p:nvSpPr>
        <p:spPr/>
        <p:txBody>
          <a:bodyPr/>
          <a:lstStyle/>
          <a:p>
            <a:r>
              <a:rPr lang="en-US" dirty="0"/>
              <a:t>IP Addresses (Continued)</a:t>
            </a:r>
            <a:endParaRPr lang="en-IN" dirty="0"/>
          </a:p>
        </p:txBody>
      </p:sp>
      <p:sp>
        <p:nvSpPr>
          <p:cNvPr id="3" name="Content Placeholder 2">
            <a:extLst>
              <a:ext uri="{FF2B5EF4-FFF2-40B4-BE49-F238E27FC236}">
                <a16:creationId xmlns:a16="http://schemas.microsoft.com/office/drawing/2014/main" id="{741103DB-B853-C093-F2C0-648F3BEAE9D9}"/>
              </a:ext>
            </a:extLst>
          </p:cNvPr>
          <p:cNvSpPr>
            <a:spLocks noGrp="1"/>
          </p:cNvSpPr>
          <p:nvPr>
            <p:ph idx="1"/>
          </p:nvPr>
        </p:nvSpPr>
        <p:spPr/>
        <p:txBody>
          <a:bodyPr>
            <a:normAutofit/>
          </a:bodyPr>
          <a:lstStyle/>
          <a:p>
            <a:pPr marL="0" indent="0">
              <a:buNone/>
            </a:pPr>
            <a:r>
              <a:rPr lang="en-US" sz="2000" dirty="0"/>
              <a:t>Public IP Address – Used to identify a device on the internet, assigned by an ISP (Internet Service Provider).</a:t>
            </a:r>
          </a:p>
          <a:p>
            <a:pPr marL="0" indent="0">
              <a:buNone/>
            </a:pPr>
            <a:endParaRPr lang="en-US" sz="2000" dirty="0"/>
          </a:p>
          <a:p>
            <a:pPr marL="0" indent="0">
              <a:buNone/>
            </a:pPr>
            <a:r>
              <a:rPr lang="en-US" sz="2000" dirty="0"/>
              <a:t>Private IP Address – Used within private networks (e.g., home or corporate networks) and not routable on the internet.</a:t>
            </a:r>
          </a:p>
          <a:p>
            <a:pPr marL="0" indent="0">
              <a:buNone/>
            </a:pPr>
            <a:endParaRPr lang="en-US" sz="2000" dirty="0"/>
          </a:p>
          <a:p>
            <a:pPr marL="0" indent="0">
              <a:buNone/>
            </a:pPr>
            <a:r>
              <a:rPr lang="en-US" sz="2000" dirty="0"/>
              <a:t>IP Address Range -&gt; 0.0.0.0 – 255.255.255.255</a:t>
            </a:r>
          </a:p>
          <a:p>
            <a:pPr marL="0" indent="0">
              <a:buNone/>
            </a:pPr>
            <a:endParaRPr lang="en-US" sz="2000" dirty="0"/>
          </a:p>
        </p:txBody>
      </p:sp>
    </p:spTree>
    <p:extLst>
      <p:ext uri="{BB962C8B-B14F-4D97-AF65-F5344CB8AC3E}">
        <p14:creationId xmlns:p14="http://schemas.microsoft.com/office/powerpoint/2010/main" val="3657013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D762-5AF4-27C2-0D0C-30ECC1057A7C}"/>
              </a:ext>
            </a:extLst>
          </p:cNvPr>
          <p:cNvSpPr>
            <a:spLocks noGrp="1"/>
          </p:cNvSpPr>
          <p:nvPr>
            <p:ph type="title"/>
          </p:nvPr>
        </p:nvSpPr>
        <p:spPr/>
        <p:txBody>
          <a:bodyPr/>
          <a:lstStyle/>
          <a:p>
            <a:r>
              <a:rPr lang="en-IN" dirty="0"/>
              <a:t>IP Address Classes Overview</a:t>
            </a:r>
          </a:p>
        </p:txBody>
      </p:sp>
      <p:pic>
        <p:nvPicPr>
          <p:cNvPr id="9" name="Content Placeholder 8">
            <a:extLst>
              <a:ext uri="{FF2B5EF4-FFF2-40B4-BE49-F238E27FC236}">
                <a16:creationId xmlns:a16="http://schemas.microsoft.com/office/drawing/2014/main" id="{B6C7DEDC-CB42-A806-BDEB-AAC2E82B7D19}"/>
              </a:ext>
            </a:extLst>
          </p:cNvPr>
          <p:cNvPicPr>
            <a:picLocks noGrp="1" noChangeAspect="1"/>
          </p:cNvPicPr>
          <p:nvPr>
            <p:ph idx="1"/>
          </p:nvPr>
        </p:nvPicPr>
        <p:blipFill>
          <a:blip r:embed="rId2"/>
          <a:stretch>
            <a:fillRect/>
          </a:stretch>
        </p:blipFill>
        <p:spPr>
          <a:xfrm>
            <a:off x="838200" y="2121372"/>
            <a:ext cx="9997876" cy="3304738"/>
          </a:xfrm>
        </p:spPr>
      </p:pic>
    </p:spTree>
    <p:extLst>
      <p:ext uri="{BB962C8B-B14F-4D97-AF65-F5344CB8AC3E}">
        <p14:creationId xmlns:p14="http://schemas.microsoft.com/office/powerpoint/2010/main" val="184965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9BE7-5495-EA56-DA9D-A078FC4C2E12}"/>
              </a:ext>
            </a:extLst>
          </p:cNvPr>
          <p:cNvSpPr>
            <a:spLocks noGrp="1"/>
          </p:cNvSpPr>
          <p:nvPr>
            <p:ph type="title"/>
          </p:nvPr>
        </p:nvSpPr>
        <p:spPr/>
        <p:txBody>
          <a:bodyPr/>
          <a:lstStyle/>
          <a:p>
            <a:r>
              <a:rPr lang="en-US" dirty="0"/>
              <a:t>Private IP Address Ranges Supported by Azure</a:t>
            </a:r>
            <a:endParaRPr lang="en-IN" dirty="0"/>
          </a:p>
        </p:txBody>
      </p:sp>
      <p:pic>
        <p:nvPicPr>
          <p:cNvPr id="5" name="Content Placeholder 4">
            <a:extLst>
              <a:ext uri="{FF2B5EF4-FFF2-40B4-BE49-F238E27FC236}">
                <a16:creationId xmlns:a16="http://schemas.microsoft.com/office/drawing/2014/main" id="{6FBA0729-43F8-EDC7-0501-378C4B121905}"/>
              </a:ext>
            </a:extLst>
          </p:cNvPr>
          <p:cNvPicPr>
            <a:picLocks noGrp="1" noChangeAspect="1"/>
          </p:cNvPicPr>
          <p:nvPr>
            <p:ph idx="1"/>
          </p:nvPr>
        </p:nvPicPr>
        <p:blipFill>
          <a:blip r:embed="rId2"/>
          <a:stretch>
            <a:fillRect/>
          </a:stretch>
        </p:blipFill>
        <p:spPr>
          <a:xfrm>
            <a:off x="838200" y="2259317"/>
            <a:ext cx="10647880" cy="2161958"/>
          </a:xfrm>
        </p:spPr>
      </p:pic>
    </p:spTree>
    <p:extLst>
      <p:ext uri="{BB962C8B-B14F-4D97-AF65-F5344CB8AC3E}">
        <p14:creationId xmlns:p14="http://schemas.microsoft.com/office/powerpoint/2010/main" val="161400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A2EC1-7B4C-6E8B-C11C-F49C42AFF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912188-85FD-25C3-9FFA-C517A8585ACC}"/>
              </a:ext>
            </a:extLst>
          </p:cNvPr>
          <p:cNvSpPr>
            <a:spLocks noGrp="1"/>
          </p:cNvSpPr>
          <p:nvPr>
            <p:ph type="title"/>
          </p:nvPr>
        </p:nvSpPr>
        <p:spPr>
          <a:xfrm>
            <a:off x="838200" y="2766218"/>
            <a:ext cx="10515600" cy="1325563"/>
          </a:xfrm>
        </p:spPr>
        <p:txBody>
          <a:bodyPr/>
          <a:lstStyle/>
          <a:p>
            <a:r>
              <a:rPr lang="en-US" dirty="0"/>
              <a:t>DEMO</a:t>
            </a:r>
            <a:endParaRPr lang="en-IN" dirty="0"/>
          </a:p>
        </p:txBody>
      </p:sp>
    </p:spTree>
    <p:extLst>
      <p:ext uri="{BB962C8B-B14F-4D97-AF65-F5344CB8AC3E}">
        <p14:creationId xmlns:p14="http://schemas.microsoft.com/office/powerpoint/2010/main" val="325729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71E9-478C-B9E3-C55A-FE5AC5F4B4A3}"/>
              </a:ext>
            </a:extLst>
          </p:cNvPr>
          <p:cNvSpPr>
            <a:spLocks noGrp="1"/>
          </p:cNvSpPr>
          <p:nvPr>
            <p:ph type="title"/>
          </p:nvPr>
        </p:nvSpPr>
        <p:spPr>
          <a:xfrm>
            <a:off x="838200" y="365125"/>
            <a:ext cx="10515600" cy="511175"/>
          </a:xfrm>
        </p:spPr>
        <p:txBody>
          <a:bodyPr>
            <a:normAutofit/>
          </a:bodyPr>
          <a:lstStyle/>
          <a:p>
            <a:r>
              <a:rPr lang="en-US" sz="2800" dirty="0"/>
              <a:t>Resources</a:t>
            </a:r>
            <a:endParaRPr lang="en-IN" sz="2800" dirty="0"/>
          </a:p>
        </p:txBody>
      </p:sp>
      <p:sp>
        <p:nvSpPr>
          <p:cNvPr id="3" name="Content Placeholder 2">
            <a:extLst>
              <a:ext uri="{FF2B5EF4-FFF2-40B4-BE49-F238E27FC236}">
                <a16:creationId xmlns:a16="http://schemas.microsoft.com/office/drawing/2014/main" id="{95294CB9-F17B-D10C-3B8F-A715082ED437}"/>
              </a:ext>
            </a:extLst>
          </p:cNvPr>
          <p:cNvSpPr>
            <a:spLocks noGrp="1"/>
          </p:cNvSpPr>
          <p:nvPr>
            <p:ph idx="1"/>
          </p:nvPr>
        </p:nvSpPr>
        <p:spPr>
          <a:xfrm>
            <a:off x="838200" y="1009650"/>
            <a:ext cx="10515600" cy="5167313"/>
          </a:xfrm>
        </p:spPr>
        <p:txBody>
          <a:bodyPr>
            <a:normAutofit/>
          </a:bodyPr>
          <a:lstStyle/>
          <a:p>
            <a:r>
              <a:rPr lang="en-IN" sz="1200" dirty="0">
                <a:hlinkClick r:id="rId2"/>
              </a:rPr>
              <a:t>https://learn.microsoft.com/en-us/azure/virtual-machines/overview</a:t>
            </a:r>
            <a:endParaRPr lang="en-IN" sz="1200" dirty="0"/>
          </a:p>
          <a:p>
            <a:r>
              <a:rPr lang="en-IN" sz="1200" dirty="0">
                <a:hlinkClick r:id="rId3"/>
              </a:rPr>
              <a:t>https://azure.microsoft.com/en-in/pricing/details/virtual-machines/windows/</a:t>
            </a:r>
            <a:endParaRPr lang="en-IN" sz="1200" dirty="0"/>
          </a:p>
          <a:p>
            <a:r>
              <a:rPr lang="en-IN" sz="1200" dirty="0">
                <a:hlinkClick r:id="rId4"/>
              </a:rPr>
              <a:t>https://learn.microsoft.com/en-us/azure/virtual-machines/availability-set-overview</a:t>
            </a:r>
            <a:endParaRPr lang="en-IN" sz="1200" dirty="0"/>
          </a:p>
          <a:p>
            <a:r>
              <a:rPr lang="en-IN" sz="1200" dirty="0">
                <a:hlinkClick r:id="rId5"/>
              </a:rPr>
              <a:t>https://learn.microsoft.com/en-us/azure/virtual-machines/availability</a:t>
            </a:r>
            <a:endParaRPr lang="en-IN" sz="1200" dirty="0"/>
          </a:p>
          <a:p>
            <a:r>
              <a:rPr lang="en-IN" sz="1200" dirty="0">
                <a:hlinkClick r:id="rId6"/>
              </a:rPr>
              <a:t>https://learn.microsoft.com/en-us/azure/virtual-machines/disks-types</a:t>
            </a:r>
            <a:endParaRPr lang="en-IN" sz="1200" dirty="0"/>
          </a:p>
          <a:p>
            <a:r>
              <a:rPr lang="en-IN" sz="1200" dirty="0">
                <a:hlinkClick r:id="rId7"/>
              </a:rPr>
              <a:t>https://learn.microsoft.com/en-us/azure/virtual-network/virtual-networks-faq</a:t>
            </a:r>
            <a:endParaRPr lang="en-IN" sz="1200" dirty="0"/>
          </a:p>
          <a:p>
            <a:r>
              <a:rPr lang="en-IN" sz="1200" dirty="0">
                <a:hlinkClick r:id="rId8"/>
              </a:rPr>
              <a:t>https://learn.microsoft.com/en-us/azure/virtual-network/ip-services/public-ip-addresses</a:t>
            </a:r>
            <a:endParaRPr lang="en-IN" sz="1200" dirty="0"/>
          </a:p>
          <a:p>
            <a:r>
              <a:rPr lang="en-IN" sz="1200" dirty="0">
                <a:hlinkClick r:id="rId9"/>
              </a:rPr>
              <a:t>https://learn.microsoft.com/en-us/azure/virtual-network/virtual-networks-overview</a:t>
            </a:r>
            <a:endParaRPr lang="en-IN" sz="1200" dirty="0"/>
          </a:p>
          <a:p>
            <a:r>
              <a:rPr lang="en-IN" sz="1200" dirty="0">
                <a:hlinkClick r:id="rId10"/>
              </a:rPr>
              <a:t>https://learn.microsoft.com/en-us/azure/virtual-network/concepts-and-best-practices</a:t>
            </a:r>
            <a:endParaRPr lang="en-IN" sz="1200" dirty="0"/>
          </a:p>
          <a:p>
            <a:r>
              <a:rPr lang="en-IN" sz="1200" dirty="0">
                <a:hlinkClick r:id="rId11"/>
              </a:rPr>
              <a:t>https://learn.microsoft.com/en-us/azure/virtual-network/network-security-groups-overview</a:t>
            </a:r>
            <a:endParaRPr lang="en-IN" sz="1200" dirty="0"/>
          </a:p>
          <a:p>
            <a:r>
              <a:rPr lang="en-IN" sz="1200" dirty="0">
                <a:hlinkClick r:id="rId12"/>
              </a:rPr>
              <a:t>https://learn.microsoft.com/en-us/azure/virtual-network/application-security-groups</a:t>
            </a:r>
            <a:endParaRPr lang="en-IN" sz="1200" dirty="0"/>
          </a:p>
          <a:p>
            <a:r>
              <a:rPr lang="en-IN" sz="1200" dirty="0">
                <a:hlinkClick r:id="rId13"/>
              </a:rPr>
              <a:t>https://azure.microsoft.com/en-us/products/azure-bastion</a:t>
            </a:r>
            <a:endParaRPr lang="en-IN" sz="1200" dirty="0"/>
          </a:p>
          <a:p>
            <a:r>
              <a:rPr lang="en-IN" sz="1200" dirty="0">
                <a:hlinkClick r:id="rId14"/>
              </a:rPr>
              <a:t>https://learn.microsoft.com/en-us/azure/virtual-network/virtual-network-peering-overview</a:t>
            </a:r>
            <a:endParaRPr lang="en-IN" sz="1200" dirty="0"/>
          </a:p>
          <a:p>
            <a:r>
              <a:rPr lang="en-IN" sz="1200" dirty="0">
                <a:hlinkClick r:id="rId15"/>
              </a:rPr>
              <a:t>https://learn.microsoft.com/en-us/azure/vpn-gateway/vpn-gateway-about-vpngateways</a:t>
            </a:r>
            <a:endParaRPr lang="en-IN" sz="1200" dirty="0"/>
          </a:p>
          <a:p>
            <a:r>
              <a:rPr lang="en-IN" sz="1200" dirty="0">
                <a:hlinkClick r:id="rId16"/>
              </a:rPr>
              <a:t>https://learn.microsoft.com/en-us/azure/vpn-gateway/vpn-gateway-certificates-point-to-site</a:t>
            </a:r>
            <a:endParaRPr lang="en-IN" sz="1200" dirty="0"/>
          </a:p>
          <a:p>
            <a:r>
              <a:rPr lang="en-IN" sz="1200" dirty="0">
                <a:hlinkClick r:id="rId17"/>
              </a:rPr>
              <a:t>https://learn.microsoft.com/en-us/azure/firewall/overview</a:t>
            </a:r>
            <a:endParaRPr lang="en-IN" sz="1200" dirty="0"/>
          </a:p>
          <a:p>
            <a:r>
              <a:rPr lang="en-IN" sz="1200" dirty="0">
                <a:hlinkClick r:id="rId18"/>
              </a:rPr>
              <a:t>https://learn.microsoft.com/en-us/azure/cloud-adoption-framework/</a:t>
            </a:r>
            <a:endParaRPr lang="en-IN" sz="1200" dirty="0"/>
          </a:p>
          <a:p>
            <a:endParaRPr lang="en-IN" sz="1200" dirty="0"/>
          </a:p>
        </p:txBody>
      </p:sp>
    </p:spTree>
    <p:extLst>
      <p:ext uri="{BB962C8B-B14F-4D97-AF65-F5344CB8AC3E}">
        <p14:creationId xmlns:p14="http://schemas.microsoft.com/office/powerpoint/2010/main" val="3796995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634F-B65C-5247-1EED-9667387A99DF}"/>
              </a:ext>
            </a:extLst>
          </p:cNvPr>
          <p:cNvSpPr>
            <a:spLocks noGrp="1"/>
          </p:cNvSpPr>
          <p:nvPr>
            <p:ph type="title"/>
          </p:nvPr>
        </p:nvSpPr>
        <p:spPr/>
        <p:txBody>
          <a:bodyPr/>
          <a:lstStyle/>
          <a:p>
            <a:r>
              <a:rPr lang="en-US" dirty="0"/>
              <a:t>Connect with me</a:t>
            </a:r>
            <a:endParaRPr lang="en-IN" dirty="0"/>
          </a:p>
        </p:txBody>
      </p:sp>
      <p:sp>
        <p:nvSpPr>
          <p:cNvPr id="3" name="Content Placeholder 2">
            <a:extLst>
              <a:ext uri="{FF2B5EF4-FFF2-40B4-BE49-F238E27FC236}">
                <a16:creationId xmlns:a16="http://schemas.microsoft.com/office/drawing/2014/main" id="{C2CD82CB-1A00-3AB2-C0DD-D08EDE6DFE42}"/>
              </a:ext>
            </a:extLst>
          </p:cNvPr>
          <p:cNvSpPr>
            <a:spLocks noGrp="1"/>
          </p:cNvSpPr>
          <p:nvPr>
            <p:ph idx="1"/>
          </p:nvPr>
        </p:nvSpPr>
        <p:spPr/>
        <p:txBody>
          <a:bodyPr/>
          <a:lstStyle/>
          <a:p>
            <a:pPr marL="0" indent="0">
              <a:buNone/>
            </a:pPr>
            <a:r>
              <a:rPr lang="en-IN" dirty="0">
                <a:hlinkClick r:id="rId2"/>
              </a:rPr>
              <a:t>https://www.linkedin.com/in/tnaveen-kumar/</a:t>
            </a:r>
            <a:endParaRPr lang="en-IN" dirty="0"/>
          </a:p>
          <a:p>
            <a:pPr marL="0" indent="0">
              <a:buNone/>
            </a:pPr>
            <a:endParaRPr lang="en-IN" dirty="0"/>
          </a:p>
          <a:p>
            <a:pPr marL="0" indent="0">
              <a:buNone/>
            </a:pPr>
            <a:r>
              <a:rPr lang="en-IN" dirty="0">
                <a:hlinkClick r:id="rId3"/>
              </a:rPr>
              <a:t>https://www.youtube.com/@tech-with-geeks</a:t>
            </a:r>
            <a:endParaRPr lang="en-IN" dirty="0"/>
          </a:p>
          <a:p>
            <a:pPr marL="0" indent="0">
              <a:buNone/>
            </a:pPr>
            <a:endParaRPr lang="en-IN" dirty="0"/>
          </a:p>
        </p:txBody>
      </p:sp>
    </p:spTree>
    <p:extLst>
      <p:ext uri="{BB962C8B-B14F-4D97-AF65-F5344CB8AC3E}">
        <p14:creationId xmlns:p14="http://schemas.microsoft.com/office/powerpoint/2010/main" val="69014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97DD-09A9-E1D9-4FC8-CE60D538B715}"/>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994B24E-A99E-CC29-EA99-4E5A1BF4FC7E}"/>
              </a:ext>
            </a:extLst>
          </p:cNvPr>
          <p:cNvSpPr>
            <a:spLocks noGrp="1"/>
          </p:cNvSpPr>
          <p:nvPr>
            <p:ph idx="1"/>
          </p:nvPr>
        </p:nvSpPr>
        <p:spPr>
          <a:xfrm>
            <a:off x="838200" y="1690688"/>
            <a:ext cx="10515600" cy="4486275"/>
          </a:xfrm>
        </p:spPr>
        <p:txBody>
          <a:bodyPr>
            <a:normAutofit lnSpcReduction="10000"/>
          </a:bodyPr>
          <a:lstStyle/>
          <a:p>
            <a:r>
              <a:rPr lang="en-US" sz="2400" dirty="0"/>
              <a:t>Azure Virtual Machines Overview</a:t>
            </a:r>
          </a:p>
          <a:p>
            <a:r>
              <a:rPr lang="en-US" sz="2400" dirty="0"/>
              <a:t>Disk Snapshots, Resize and few more ad-hoc topics.</a:t>
            </a:r>
          </a:p>
          <a:p>
            <a:r>
              <a:rPr lang="en-US" sz="2400" dirty="0"/>
              <a:t>Virtual Networks and Subnets</a:t>
            </a:r>
          </a:p>
          <a:p>
            <a:r>
              <a:rPr lang="en-US" sz="2400" dirty="0"/>
              <a:t>Network Security Group (NSG)</a:t>
            </a:r>
          </a:p>
          <a:p>
            <a:r>
              <a:rPr lang="en-US" sz="2400" dirty="0"/>
              <a:t>Application Security Group (ASG)</a:t>
            </a:r>
          </a:p>
          <a:p>
            <a:r>
              <a:rPr lang="en-US" sz="2400" dirty="0"/>
              <a:t>NAT Gateway</a:t>
            </a:r>
          </a:p>
          <a:p>
            <a:r>
              <a:rPr lang="en-US" sz="2400" dirty="0"/>
              <a:t>Bastion</a:t>
            </a:r>
          </a:p>
          <a:p>
            <a:r>
              <a:rPr lang="en-US" sz="2400" dirty="0"/>
              <a:t>Virtual Network Peering</a:t>
            </a:r>
          </a:p>
          <a:p>
            <a:r>
              <a:rPr lang="en-US" sz="2400" dirty="0"/>
              <a:t>Virtual Network Gateway (point to site VPN*)</a:t>
            </a:r>
          </a:p>
          <a:p>
            <a:r>
              <a:rPr lang="en-US" sz="2400" dirty="0"/>
              <a:t>Firewall**</a:t>
            </a:r>
            <a:endParaRPr lang="en-IN" sz="2400" dirty="0"/>
          </a:p>
        </p:txBody>
      </p:sp>
    </p:spTree>
    <p:extLst>
      <p:ext uri="{BB962C8B-B14F-4D97-AF65-F5344CB8AC3E}">
        <p14:creationId xmlns:p14="http://schemas.microsoft.com/office/powerpoint/2010/main" val="151704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985F-1F44-5091-A3AC-B98CDAD744E2}"/>
              </a:ext>
            </a:extLst>
          </p:cNvPr>
          <p:cNvSpPr>
            <a:spLocks noGrp="1"/>
          </p:cNvSpPr>
          <p:nvPr>
            <p:ph type="title"/>
          </p:nvPr>
        </p:nvSpPr>
        <p:spPr/>
        <p:txBody>
          <a:bodyPr/>
          <a:lstStyle/>
          <a:p>
            <a:r>
              <a:rPr lang="en-US" dirty="0"/>
              <a:t>Azure Virtual Machines Overview</a:t>
            </a:r>
            <a:endParaRPr lang="en-IN" dirty="0"/>
          </a:p>
        </p:txBody>
      </p:sp>
      <p:sp>
        <p:nvSpPr>
          <p:cNvPr id="3" name="Content Placeholder 2">
            <a:extLst>
              <a:ext uri="{FF2B5EF4-FFF2-40B4-BE49-F238E27FC236}">
                <a16:creationId xmlns:a16="http://schemas.microsoft.com/office/drawing/2014/main" id="{6F399B67-D9D2-6BCB-5D3F-811E95B8EF77}"/>
              </a:ext>
            </a:extLst>
          </p:cNvPr>
          <p:cNvSpPr>
            <a:spLocks noGrp="1"/>
          </p:cNvSpPr>
          <p:nvPr>
            <p:ph idx="1"/>
          </p:nvPr>
        </p:nvSpPr>
        <p:spPr/>
        <p:txBody>
          <a:bodyPr>
            <a:normAutofit/>
          </a:bodyPr>
          <a:lstStyle/>
          <a:p>
            <a:pPr marL="0" indent="0">
              <a:buNone/>
            </a:pPr>
            <a:r>
              <a:rPr lang="en-US" sz="2000" dirty="0"/>
              <a:t>Azure Virtual Machines (VMs) are on-demand, scalable computing resources provided by Microsoft Azure, offering users greater control over their computing environments. They are ideal for scenarios where more customization is needed compared to other Azure services.</a:t>
            </a:r>
            <a:endParaRPr lang="en-IN" sz="2000" dirty="0"/>
          </a:p>
        </p:txBody>
      </p:sp>
    </p:spTree>
    <p:extLst>
      <p:ext uri="{BB962C8B-B14F-4D97-AF65-F5344CB8AC3E}">
        <p14:creationId xmlns:p14="http://schemas.microsoft.com/office/powerpoint/2010/main" val="89145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F275-747F-5B8B-02D8-71F057257024}"/>
              </a:ext>
            </a:extLst>
          </p:cNvPr>
          <p:cNvSpPr>
            <a:spLocks noGrp="1"/>
          </p:cNvSpPr>
          <p:nvPr>
            <p:ph type="title"/>
          </p:nvPr>
        </p:nvSpPr>
        <p:spPr/>
        <p:txBody>
          <a:bodyPr/>
          <a:lstStyle/>
          <a:p>
            <a:r>
              <a:rPr lang="en-US" dirty="0"/>
              <a:t>Considerations Before Creating a VM:</a:t>
            </a:r>
            <a:endParaRPr lang="en-IN" dirty="0"/>
          </a:p>
        </p:txBody>
      </p:sp>
      <p:sp>
        <p:nvSpPr>
          <p:cNvPr id="3" name="Content Placeholder 2">
            <a:extLst>
              <a:ext uri="{FF2B5EF4-FFF2-40B4-BE49-F238E27FC236}">
                <a16:creationId xmlns:a16="http://schemas.microsoft.com/office/drawing/2014/main" id="{E6E8BB83-852D-0A26-2631-D911332DDD23}"/>
              </a:ext>
            </a:extLst>
          </p:cNvPr>
          <p:cNvSpPr>
            <a:spLocks noGrp="1"/>
          </p:cNvSpPr>
          <p:nvPr>
            <p:ph idx="1"/>
          </p:nvPr>
        </p:nvSpPr>
        <p:spPr/>
        <p:txBody>
          <a:bodyPr>
            <a:normAutofit/>
          </a:bodyPr>
          <a:lstStyle/>
          <a:p>
            <a:r>
              <a:rPr lang="en-US" sz="2000" dirty="0"/>
              <a:t>Resource Naming: Establish a consistent naming convention for easy identification and management.</a:t>
            </a:r>
          </a:p>
          <a:p>
            <a:r>
              <a:rPr lang="en-US" sz="2000" dirty="0"/>
              <a:t>Resource Location: Choose appropriate Azure regions to store your resources, considering factors like latency and compliance.</a:t>
            </a:r>
          </a:p>
          <a:p>
            <a:r>
              <a:rPr lang="en-US" sz="2000" dirty="0"/>
              <a:t>VM Size: Select VM sizes that align with your workload requirements, balancing performance and cost.</a:t>
            </a:r>
          </a:p>
          <a:p>
            <a:r>
              <a:rPr lang="en-US" sz="2000" dirty="0"/>
              <a:t>Operating System: Decide between Windows or Linux distributions based on application needs.</a:t>
            </a:r>
          </a:p>
          <a:p>
            <a:r>
              <a:rPr lang="en-US" sz="2000" dirty="0"/>
              <a:t>Post-Startup Configuration: Plan for necessary configurations and software installations after the VM is operational.</a:t>
            </a:r>
          </a:p>
          <a:p>
            <a:r>
              <a:rPr lang="en-US" sz="2000" dirty="0"/>
              <a:t>Associated Resources: Identify and provision additional resources like storage accounts, virtual networks, and network interfaces that the VM will require.</a:t>
            </a:r>
            <a:endParaRPr lang="en-IN" sz="2000" dirty="0"/>
          </a:p>
        </p:txBody>
      </p:sp>
    </p:spTree>
    <p:extLst>
      <p:ext uri="{BB962C8B-B14F-4D97-AF65-F5344CB8AC3E}">
        <p14:creationId xmlns:p14="http://schemas.microsoft.com/office/powerpoint/2010/main" val="383179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448D-74D7-0AE4-23B5-D6C62E6AC1E2}"/>
              </a:ext>
            </a:extLst>
          </p:cNvPr>
          <p:cNvSpPr>
            <a:spLocks noGrp="1"/>
          </p:cNvSpPr>
          <p:nvPr>
            <p:ph type="title"/>
          </p:nvPr>
        </p:nvSpPr>
        <p:spPr/>
        <p:txBody>
          <a:bodyPr/>
          <a:lstStyle/>
          <a:p>
            <a:r>
              <a:rPr lang="en-IN" dirty="0"/>
              <a:t>Components and Billing:</a:t>
            </a:r>
          </a:p>
        </p:txBody>
      </p:sp>
      <p:sp>
        <p:nvSpPr>
          <p:cNvPr id="3" name="Content Placeholder 2">
            <a:extLst>
              <a:ext uri="{FF2B5EF4-FFF2-40B4-BE49-F238E27FC236}">
                <a16:creationId xmlns:a16="http://schemas.microsoft.com/office/drawing/2014/main" id="{E5BF8EA9-81CA-51F0-6C4A-9A73E5536AE6}"/>
              </a:ext>
            </a:extLst>
          </p:cNvPr>
          <p:cNvSpPr>
            <a:spLocks noGrp="1"/>
          </p:cNvSpPr>
          <p:nvPr>
            <p:ph idx="1"/>
          </p:nvPr>
        </p:nvSpPr>
        <p:spPr/>
        <p:txBody>
          <a:bodyPr>
            <a:normAutofit fontScale="70000" lnSpcReduction="20000"/>
          </a:bodyPr>
          <a:lstStyle/>
          <a:p>
            <a:r>
              <a:rPr lang="en-US" dirty="0"/>
              <a:t>Virtual Network: Enables communication between your VM and other resources.</a:t>
            </a:r>
          </a:p>
          <a:p>
            <a:endParaRPr lang="en-US" dirty="0"/>
          </a:p>
          <a:p>
            <a:r>
              <a:rPr lang="en-US" dirty="0"/>
              <a:t>Network Interface Card (NIC): Connects the VM to the virtual network.</a:t>
            </a:r>
          </a:p>
          <a:p>
            <a:endParaRPr lang="en-US" dirty="0"/>
          </a:p>
          <a:p>
            <a:r>
              <a:rPr lang="en-US" dirty="0"/>
              <a:t>IP Addresses: Assigns private and, if necessary, public IPs for network communication.</a:t>
            </a:r>
          </a:p>
          <a:p>
            <a:endParaRPr lang="en-US" dirty="0"/>
          </a:p>
          <a:p>
            <a:r>
              <a:rPr lang="en-US" dirty="0"/>
              <a:t>Network Security Group (NSG): Manages inbound and outbound traffic to and from the VM.</a:t>
            </a:r>
          </a:p>
          <a:p>
            <a:endParaRPr lang="en-US" dirty="0"/>
          </a:p>
          <a:p>
            <a:r>
              <a:rPr lang="en-US" dirty="0"/>
              <a:t>Disks: Includes an OS disk and optional data disks; it's recommended to separate data from the OS disk for better management.</a:t>
            </a:r>
          </a:p>
          <a:p>
            <a:endParaRPr lang="en-US" dirty="0"/>
          </a:p>
          <a:p>
            <a:r>
              <a:rPr lang="en-US" dirty="0"/>
              <a:t>Operating System License: Depending on the OS, there might be additional licensing costs, which can be optimized using options like the Azure Hybrid Benefit.</a:t>
            </a:r>
            <a:endParaRPr lang="en-IN" dirty="0"/>
          </a:p>
        </p:txBody>
      </p:sp>
    </p:spTree>
    <p:extLst>
      <p:ext uri="{BB962C8B-B14F-4D97-AF65-F5344CB8AC3E}">
        <p14:creationId xmlns:p14="http://schemas.microsoft.com/office/powerpoint/2010/main" val="375872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7EC3-E172-B9A1-B6F0-EA795BD82349}"/>
              </a:ext>
            </a:extLst>
          </p:cNvPr>
          <p:cNvSpPr>
            <a:spLocks noGrp="1"/>
          </p:cNvSpPr>
          <p:nvPr>
            <p:ph type="title"/>
          </p:nvPr>
        </p:nvSpPr>
        <p:spPr/>
        <p:txBody>
          <a:bodyPr/>
          <a:lstStyle/>
          <a:p>
            <a:r>
              <a:rPr lang="en-IN" dirty="0"/>
              <a:t>Availability and Scalability:</a:t>
            </a:r>
          </a:p>
        </p:txBody>
      </p:sp>
      <p:sp>
        <p:nvSpPr>
          <p:cNvPr id="3" name="Content Placeholder 2">
            <a:extLst>
              <a:ext uri="{FF2B5EF4-FFF2-40B4-BE49-F238E27FC236}">
                <a16:creationId xmlns:a16="http://schemas.microsoft.com/office/drawing/2014/main" id="{E84C4260-141F-4768-A1C1-B34A31D351FE}"/>
              </a:ext>
            </a:extLst>
          </p:cNvPr>
          <p:cNvSpPr>
            <a:spLocks noGrp="1"/>
          </p:cNvSpPr>
          <p:nvPr>
            <p:ph idx="1"/>
          </p:nvPr>
        </p:nvSpPr>
        <p:spPr/>
        <p:txBody>
          <a:bodyPr>
            <a:normAutofit/>
          </a:bodyPr>
          <a:lstStyle/>
          <a:p>
            <a:r>
              <a:rPr lang="en-US" sz="2000" dirty="0"/>
              <a:t>Availability Zones: Physically separate locations within an Azure region, ensuring high availability by protecting VMs from datacenter failures.</a:t>
            </a:r>
          </a:p>
          <a:p>
            <a:endParaRPr lang="en-US" sz="2000" dirty="0"/>
          </a:p>
          <a:p>
            <a:r>
              <a:rPr lang="en-US" sz="2000" dirty="0"/>
              <a:t>Virtual Machine Scale Sets: Allow automatic scaling of VM instances based on demand, providing high availability and central management.</a:t>
            </a:r>
            <a:endParaRPr lang="en-IN" sz="2000" dirty="0"/>
          </a:p>
        </p:txBody>
      </p:sp>
    </p:spTree>
    <p:extLst>
      <p:ext uri="{BB962C8B-B14F-4D97-AF65-F5344CB8AC3E}">
        <p14:creationId xmlns:p14="http://schemas.microsoft.com/office/powerpoint/2010/main" val="68137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DF8C-5DA0-CA48-A2E9-DE972B84495B}"/>
              </a:ext>
            </a:extLst>
          </p:cNvPr>
          <p:cNvSpPr>
            <a:spLocks noGrp="1"/>
          </p:cNvSpPr>
          <p:nvPr>
            <p:ph type="title"/>
          </p:nvPr>
        </p:nvSpPr>
        <p:spPr>
          <a:xfrm>
            <a:off x="838200" y="2766218"/>
            <a:ext cx="10515600" cy="1325563"/>
          </a:xfrm>
        </p:spPr>
        <p:txBody>
          <a:bodyPr/>
          <a:lstStyle/>
          <a:p>
            <a:r>
              <a:rPr lang="en-US" dirty="0"/>
              <a:t>DEMO</a:t>
            </a:r>
            <a:endParaRPr lang="en-IN" dirty="0"/>
          </a:p>
        </p:txBody>
      </p:sp>
    </p:spTree>
    <p:extLst>
      <p:ext uri="{BB962C8B-B14F-4D97-AF65-F5344CB8AC3E}">
        <p14:creationId xmlns:p14="http://schemas.microsoft.com/office/powerpoint/2010/main" val="228534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FC35-601B-1764-3A31-79179C6DA3EE}"/>
              </a:ext>
            </a:extLst>
          </p:cNvPr>
          <p:cNvSpPr>
            <a:spLocks noGrp="1"/>
          </p:cNvSpPr>
          <p:nvPr>
            <p:ph type="title"/>
          </p:nvPr>
        </p:nvSpPr>
        <p:spPr/>
        <p:txBody>
          <a:bodyPr/>
          <a:lstStyle/>
          <a:p>
            <a:r>
              <a:rPr lang="en-US" dirty="0"/>
              <a:t>Azure Virtual Network</a:t>
            </a:r>
            <a:endParaRPr lang="en-IN" dirty="0"/>
          </a:p>
        </p:txBody>
      </p:sp>
      <p:sp>
        <p:nvSpPr>
          <p:cNvPr id="3" name="Content Placeholder 2">
            <a:extLst>
              <a:ext uri="{FF2B5EF4-FFF2-40B4-BE49-F238E27FC236}">
                <a16:creationId xmlns:a16="http://schemas.microsoft.com/office/drawing/2014/main" id="{88A44CE0-D41B-81C0-3D7F-BD91A08F9936}"/>
              </a:ext>
            </a:extLst>
          </p:cNvPr>
          <p:cNvSpPr>
            <a:spLocks noGrp="1"/>
          </p:cNvSpPr>
          <p:nvPr>
            <p:ph idx="1"/>
          </p:nvPr>
        </p:nvSpPr>
        <p:spPr/>
        <p:txBody>
          <a:bodyPr>
            <a:normAutofit/>
          </a:bodyPr>
          <a:lstStyle/>
          <a:p>
            <a:pPr marL="0" indent="0">
              <a:buNone/>
            </a:pPr>
            <a:r>
              <a:rPr lang="en-US" sz="2000" dirty="0"/>
              <a:t>Azure Virtual Network is a service that provides the fundamental building block for your private network in Azure. An instance of the service (a virtual network) enables many types of Azure resources to securely communicate with each other, the internet, and on-premises networks. These Azure resources include virtual machines (VMs).</a:t>
            </a:r>
            <a:endParaRPr lang="en-IN" sz="2000" dirty="0"/>
          </a:p>
        </p:txBody>
      </p:sp>
    </p:spTree>
    <p:extLst>
      <p:ext uri="{BB962C8B-B14F-4D97-AF65-F5344CB8AC3E}">
        <p14:creationId xmlns:p14="http://schemas.microsoft.com/office/powerpoint/2010/main" val="176691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39EB-8EA6-28A2-D09F-7922BEE9F52C}"/>
              </a:ext>
            </a:extLst>
          </p:cNvPr>
          <p:cNvSpPr>
            <a:spLocks noGrp="1"/>
          </p:cNvSpPr>
          <p:nvPr>
            <p:ph type="title"/>
          </p:nvPr>
        </p:nvSpPr>
        <p:spPr/>
        <p:txBody>
          <a:bodyPr/>
          <a:lstStyle/>
          <a:p>
            <a:r>
              <a:rPr lang="en-US" dirty="0"/>
              <a:t>Understanding a simple request from a home network</a:t>
            </a:r>
            <a:endParaRPr lang="en-IN" dirty="0"/>
          </a:p>
        </p:txBody>
      </p:sp>
      <p:pic>
        <p:nvPicPr>
          <p:cNvPr id="5" name="Content Placeholder 4">
            <a:extLst>
              <a:ext uri="{FF2B5EF4-FFF2-40B4-BE49-F238E27FC236}">
                <a16:creationId xmlns:a16="http://schemas.microsoft.com/office/drawing/2014/main" id="{56F76B4D-9901-C240-D135-6B69EB5760E0}"/>
              </a:ext>
            </a:extLst>
          </p:cNvPr>
          <p:cNvPicPr>
            <a:picLocks noGrp="1" noChangeAspect="1"/>
          </p:cNvPicPr>
          <p:nvPr>
            <p:ph idx="1"/>
          </p:nvPr>
        </p:nvPicPr>
        <p:blipFill>
          <a:blip r:embed="rId2"/>
          <a:stretch>
            <a:fillRect/>
          </a:stretch>
        </p:blipFill>
        <p:spPr>
          <a:xfrm>
            <a:off x="2281415" y="2074751"/>
            <a:ext cx="1094831" cy="1354249"/>
          </a:xfrm>
        </p:spPr>
      </p:pic>
      <p:pic>
        <p:nvPicPr>
          <p:cNvPr id="7" name="Picture 6">
            <a:extLst>
              <a:ext uri="{FF2B5EF4-FFF2-40B4-BE49-F238E27FC236}">
                <a16:creationId xmlns:a16="http://schemas.microsoft.com/office/drawing/2014/main" id="{7E4B7DC6-DACC-E4B7-4D36-C0AEBED665A8}"/>
              </a:ext>
            </a:extLst>
          </p:cNvPr>
          <p:cNvPicPr>
            <a:picLocks noChangeAspect="1"/>
          </p:cNvPicPr>
          <p:nvPr/>
        </p:nvPicPr>
        <p:blipFill>
          <a:blip r:embed="rId3"/>
          <a:stretch>
            <a:fillRect/>
          </a:stretch>
        </p:blipFill>
        <p:spPr>
          <a:xfrm>
            <a:off x="2281415" y="3949822"/>
            <a:ext cx="1518842" cy="1231061"/>
          </a:xfrm>
          <a:prstGeom prst="rect">
            <a:avLst/>
          </a:prstGeom>
        </p:spPr>
      </p:pic>
      <p:pic>
        <p:nvPicPr>
          <p:cNvPr id="8" name="Content Placeholder 4">
            <a:extLst>
              <a:ext uri="{FF2B5EF4-FFF2-40B4-BE49-F238E27FC236}">
                <a16:creationId xmlns:a16="http://schemas.microsoft.com/office/drawing/2014/main" id="{F2F0EC2F-172D-56FF-7D65-E806EED1B0EE}"/>
              </a:ext>
            </a:extLst>
          </p:cNvPr>
          <p:cNvPicPr>
            <a:picLocks noChangeAspect="1"/>
          </p:cNvPicPr>
          <p:nvPr/>
        </p:nvPicPr>
        <p:blipFill>
          <a:blip r:embed="rId2"/>
          <a:stretch>
            <a:fillRect/>
          </a:stretch>
        </p:blipFill>
        <p:spPr>
          <a:xfrm>
            <a:off x="4282712" y="4839722"/>
            <a:ext cx="1094831" cy="1354249"/>
          </a:xfrm>
          <a:prstGeom prst="rect">
            <a:avLst/>
          </a:prstGeom>
        </p:spPr>
      </p:pic>
      <p:pic>
        <p:nvPicPr>
          <p:cNvPr id="10" name="Picture 9">
            <a:extLst>
              <a:ext uri="{FF2B5EF4-FFF2-40B4-BE49-F238E27FC236}">
                <a16:creationId xmlns:a16="http://schemas.microsoft.com/office/drawing/2014/main" id="{E8CEA991-FC17-FB0E-65E8-420E33A1A4E5}"/>
              </a:ext>
            </a:extLst>
          </p:cNvPr>
          <p:cNvPicPr>
            <a:picLocks noChangeAspect="1"/>
          </p:cNvPicPr>
          <p:nvPr/>
        </p:nvPicPr>
        <p:blipFill>
          <a:blip r:embed="rId4"/>
          <a:stretch>
            <a:fillRect/>
          </a:stretch>
        </p:blipFill>
        <p:spPr>
          <a:xfrm>
            <a:off x="5327447" y="2668877"/>
            <a:ext cx="1537106" cy="1192656"/>
          </a:xfrm>
          <a:prstGeom prst="rect">
            <a:avLst/>
          </a:prstGeom>
        </p:spPr>
      </p:pic>
      <p:pic>
        <p:nvPicPr>
          <p:cNvPr id="12" name="Picture 11">
            <a:extLst>
              <a:ext uri="{FF2B5EF4-FFF2-40B4-BE49-F238E27FC236}">
                <a16:creationId xmlns:a16="http://schemas.microsoft.com/office/drawing/2014/main" id="{2E8CF734-DB79-1987-4991-92647EA57FEF}"/>
              </a:ext>
            </a:extLst>
          </p:cNvPr>
          <p:cNvPicPr>
            <a:picLocks noChangeAspect="1"/>
          </p:cNvPicPr>
          <p:nvPr/>
        </p:nvPicPr>
        <p:blipFill>
          <a:blip r:embed="rId5"/>
          <a:stretch>
            <a:fillRect/>
          </a:stretch>
        </p:blipFill>
        <p:spPr>
          <a:xfrm>
            <a:off x="7494893" y="1518268"/>
            <a:ext cx="1880219" cy="1746937"/>
          </a:xfrm>
          <a:prstGeom prst="rect">
            <a:avLst/>
          </a:prstGeom>
        </p:spPr>
      </p:pic>
      <p:pic>
        <p:nvPicPr>
          <p:cNvPr id="14" name="Picture 13">
            <a:extLst>
              <a:ext uri="{FF2B5EF4-FFF2-40B4-BE49-F238E27FC236}">
                <a16:creationId xmlns:a16="http://schemas.microsoft.com/office/drawing/2014/main" id="{A8038A9D-E591-8E7C-B162-1E87933E0BF3}"/>
              </a:ext>
            </a:extLst>
          </p:cNvPr>
          <p:cNvPicPr>
            <a:picLocks noChangeAspect="1"/>
          </p:cNvPicPr>
          <p:nvPr/>
        </p:nvPicPr>
        <p:blipFill>
          <a:blip r:embed="rId6"/>
          <a:stretch>
            <a:fillRect/>
          </a:stretch>
        </p:blipFill>
        <p:spPr>
          <a:xfrm>
            <a:off x="10276116" y="2828206"/>
            <a:ext cx="1537106" cy="2568163"/>
          </a:xfrm>
          <a:prstGeom prst="rect">
            <a:avLst/>
          </a:prstGeom>
        </p:spPr>
      </p:pic>
    </p:spTree>
    <p:extLst>
      <p:ext uri="{BB962C8B-B14F-4D97-AF65-F5344CB8AC3E}">
        <p14:creationId xmlns:p14="http://schemas.microsoft.com/office/powerpoint/2010/main" val="2218639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TotalTime>
  <Words>915</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Azure Virtual Machines and Networking</vt:lpstr>
      <vt:lpstr>Agenda</vt:lpstr>
      <vt:lpstr>Azure Virtual Machines Overview</vt:lpstr>
      <vt:lpstr>Considerations Before Creating a VM:</vt:lpstr>
      <vt:lpstr>Components and Billing:</vt:lpstr>
      <vt:lpstr>Availability and Scalability:</vt:lpstr>
      <vt:lpstr>DEMO</vt:lpstr>
      <vt:lpstr>Azure Virtual Network</vt:lpstr>
      <vt:lpstr>Understanding a simple request from a home network</vt:lpstr>
      <vt:lpstr>Simple Network</vt:lpstr>
      <vt:lpstr>Routing Device</vt:lpstr>
      <vt:lpstr>IP Addresses</vt:lpstr>
      <vt:lpstr>IP Addresses (Continued)</vt:lpstr>
      <vt:lpstr>IP Address Classes Overview</vt:lpstr>
      <vt:lpstr>Private IP Address Ranges Supported by Azure</vt:lpstr>
      <vt:lpstr>DEMO</vt:lpstr>
      <vt:lpstr>Resources</vt:lpstr>
      <vt:lpstr>Connect with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Naveen Kumar Thilagar</dc:creator>
  <cp:lastModifiedBy>Naveen Kumar Thilagar</cp:lastModifiedBy>
  <cp:revision>40</cp:revision>
  <dcterms:created xsi:type="dcterms:W3CDTF">2025-02-07T13:19:20Z</dcterms:created>
  <dcterms:modified xsi:type="dcterms:W3CDTF">2025-02-07T17:49:39Z</dcterms:modified>
</cp:coreProperties>
</file>