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999" r:id="rId1"/>
  </p:sldMasterIdLst>
  <p:notesMasterIdLst>
    <p:notesMasterId r:id="rId18"/>
  </p:notesMasterIdLst>
  <p:handoutMasterIdLst>
    <p:handoutMasterId r:id="rId19"/>
  </p:handoutMasterIdLst>
  <p:sldIdLst>
    <p:sldId id="256" r:id="rId2"/>
    <p:sldId id="259" r:id="rId3"/>
    <p:sldId id="261" r:id="rId4"/>
    <p:sldId id="272" r:id="rId5"/>
    <p:sldId id="274" r:id="rId6"/>
    <p:sldId id="267" r:id="rId7"/>
    <p:sldId id="266" r:id="rId8"/>
    <p:sldId id="271" r:id="rId9"/>
    <p:sldId id="265" r:id="rId10"/>
    <p:sldId id="269" r:id="rId11"/>
    <p:sldId id="268" r:id="rId12"/>
    <p:sldId id="273" r:id="rId13"/>
    <p:sldId id="260" r:id="rId14"/>
    <p:sldId id="264" r:id="rId15"/>
    <p:sldId id="270" r:id="rId16"/>
    <p:sldId id="275" r:id="rId17"/>
  </p:sldIdLst>
  <p:sldSz cx="9144000" cy="6858000" type="screen4x3"/>
  <p:notesSz cx="6934200" cy="9220200"/>
  <p:custDataLst>
    <p:tags r:id="rId20"/>
  </p:custDataLst>
  <p:defaultTextStyle>
    <a:defPPr>
      <a:defRPr lang="en-US"/>
    </a:defPPr>
    <a:lvl1pPr algn="l" rtl="0" eaLnBrk="0" fontAlgn="base" hangingPunct="0">
      <a:spcBef>
        <a:spcPct val="0"/>
      </a:spcBef>
      <a:spcAft>
        <a:spcPct val="0"/>
      </a:spcAft>
      <a:defRPr sz="14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14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14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GE Inspira Pitch" pitchFamily="34" charset="0"/>
        <a:ea typeface="+mn-ea"/>
        <a:cs typeface="+mn-cs"/>
      </a:defRPr>
    </a:lvl5pPr>
    <a:lvl6pPr marL="2286000" algn="l" defTabSz="914400" rtl="0" eaLnBrk="1" latinLnBrk="0" hangingPunct="1">
      <a:defRPr sz="1400" kern="1200">
        <a:solidFill>
          <a:schemeClr val="tx1"/>
        </a:solidFill>
        <a:latin typeface="GE Inspira Pitch" pitchFamily="34" charset="0"/>
        <a:ea typeface="+mn-ea"/>
        <a:cs typeface="+mn-cs"/>
      </a:defRPr>
    </a:lvl6pPr>
    <a:lvl7pPr marL="2743200" algn="l" defTabSz="914400" rtl="0" eaLnBrk="1" latinLnBrk="0" hangingPunct="1">
      <a:defRPr sz="1400" kern="1200">
        <a:solidFill>
          <a:schemeClr val="tx1"/>
        </a:solidFill>
        <a:latin typeface="GE Inspira Pitch" pitchFamily="34" charset="0"/>
        <a:ea typeface="+mn-ea"/>
        <a:cs typeface="+mn-cs"/>
      </a:defRPr>
    </a:lvl7pPr>
    <a:lvl8pPr marL="3200400" algn="l" defTabSz="914400" rtl="0" eaLnBrk="1" latinLnBrk="0" hangingPunct="1">
      <a:defRPr sz="1400" kern="1200">
        <a:solidFill>
          <a:schemeClr val="tx1"/>
        </a:solidFill>
        <a:latin typeface="GE Inspira Pitch" pitchFamily="34" charset="0"/>
        <a:ea typeface="+mn-ea"/>
        <a:cs typeface="+mn-cs"/>
      </a:defRPr>
    </a:lvl8pPr>
    <a:lvl9pPr marL="3657600" algn="l" defTabSz="914400" rtl="0" eaLnBrk="1" latinLnBrk="0" hangingPunct="1">
      <a:defRPr sz="1400" kern="1200">
        <a:solidFill>
          <a:schemeClr val="tx1"/>
        </a:solidFill>
        <a:latin typeface="GE Inspira Pitch" pitchFamily="34" charset="0"/>
        <a:ea typeface="+mn-ea"/>
        <a:cs typeface="+mn-cs"/>
      </a:defRPr>
    </a:lvl9pPr>
  </p:defaultTextStyle>
  <p:extLst>
    <p:ext uri="{521415D9-36F7-43E2-AB2F-B90AF26B5E84}">
      <p14:sectionLst xmlns:p14="http://schemas.microsoft.com/office/powerpoint/2010/main">
        <p14:section name="Default Section" id="{074D0E5A-CDE5-419E-B11C-C94D349E7679}">
          <p14:sldIdLst>
            <p14:sldId id="256"/>
            <p14:sldId id="259"/>
            <p14:sldId id="261"/>
            <p14:sldId id="272"/>
            <p14:sldId id="274"/>
            <p14:sldId id="267"/>
            <p14:sldId id="266"/>
            <p14:sldId id="271"/>
            <p14:sldId id="265"/>
            <p14:sldId id="269"/>
            <p14:sldId id="268"/>
            <p14:sldId id="273"/>
            <p14:sldId id="260"/>
            <p14:sldId id="264"/>
            <p14:sldId id="270"/>
            <p14:sldId id="275"/>
          </p14:sldIdLst>
        </p14:section>
      </p14:sectionLst>
    </p:ext>
    <p:ext uri="{EFAFB233-063F-42B5-8137-9DF3F51BA10A}">
      <p15:sldGuideLst xmlns:p15="http://schemas.microsoft.com/office/powerpoint/2012/main">
        <p15:guide id="1" orient="horz" pos="4224">
          <p15:clr>
            <a:srgbClr val="A4A3A4"/>
          </p15:clr>
        </p15:guide>
        <p15:guide id="2" orient="horz" pos="2736">
          <p15:clr>
            <a:srgbClr val="A4A3A4"/>
          </p15:clr>
        </p15:guide>
        <p15:guide id="3" orient="horz" pos="1152">
          <p15:clr>
            <a:srgbClr val="A4A3A4"/>
          </p15:clr>
        </p15:guide>
        <p15:guide id="4" orient="horz" pos="2928">
          <p15:clr>
            <a:srgbClr val="A4A3A4"/>
          </p15:clr>
        </p15:guide>
        <p15:guide id="5" pos="240">
          <p15:clr>
            <a:srgbClr val="A4A3A4"/>
          </p15:clr>
        </p15:guide>
        <p15:guide id="6" pos="4704">
          <p15:clr>
            <a:srgbClr val="A4A3A4"/>
          </p15:clr>
        </p15:guide>
        <p15:guide id="7" pos="4272">
          <p15:clr>
            <a:srgbClr val="A4A3A4"/>
          </p15:clr>
        </p15:guide>
        <p15:guide id="8" orient="horz" pos="1968">
          <p15:clr>
            <a:srgbClr val="A4A3A4"/>
          </p15:clr>
        </p15:guide>
        <p15:guide id="9" orient="horz" pos="2944">
          <p15:clr>
            <a:srgbClr val="A4A3A4"/>
          </p15:clr>
        </p15:guide>
      </p15:sldGuideLst>
    </p:ext>
    <p:ext uri="{2D200454-40CA-4A62-9FC3-DE9A4176ACB9}">
      <p15:notesGuideLst xmlns:p15="http://schemas.microsoft.com/office/powerpoint/2012/main">
        <p15:guide id="1" orient="horz" pos="2927">
          <p15:clr>
            <a:srgbClr val="A4A3A4"/>
          </p15:clr>
        </p15:guide>
        <p15:guide id="2" pos="2210">
          <p15:clr>
            <a:srgbClr val="A4A3A4"/>
          </p15:clr>
        </p15:guide>
        <p15:guide id="3" orient="horz" pos="2903">
          <p15:clr>
            <a:srgbClr val="A4A3A4"/>
          </p15:clr>
        </p15:guide>
        <p15:guide id="4" pos="218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400095"/>
    <a:srgbClr val="4F81BD"/>
    <a:srgbClr val="3C7BC7"/>
    <a:srgbClr val="C3CFE1"/>
    <a:srgbClr val="3366FF"/>
    <a:srgbClr val="D7D7D7"/>
    <a:srgbClr val="C0C0C0"/>
    <a:srgbClr val="000000"/>
    <a:srgbClr val="3618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5" autoAdjust="0"/>
    <p:restoredTop sz="98994" autoAdjust="0"/>
  </p:normalViewPr>
  <p:slideViewPr>
    <p:cSldViewPr snapToGrid="0">
      <p:cViewPr varScale="1">
        <p:scale>
          <a:sx n="106" d="100"/>
          <a:sy n="106" d="100"/>
        </p:scale>
        <p:origin x="576" y="108"/>
      </p:cViewPr>
      <p:guideLst>
        <p:guide orient="horz" pos="4224"/>
        <p:guide orient="horz" pos="2736"/>
        <p:guide orient="horz" pos="1152"/>
        <p:guide orient="horz" pos="2928"/>
        <p:guide pos="240"/>
        <p:guide pos="4704"/>
        <p:guide pos="4272"/>
        <p:guide orient="horz" pos="1968"/>
        <p:guide orient="horz" pos="29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8"/>
    </p:cViewPr>
  </p:sorterViewPr>
  <p:notesViewPr>
    <p:cSldViewPr snapToGrid="0">
      <p:cViewPr varScale="1">
        <p:scale>
          <a:sx n="53" d="100"/>
          <a:sy n="53" d="100"/>
        </p:scale>
        <p:origin x="-2796" y="-96"/>
      </p:cViewPr>
      <p:guideLst>
        <p:guide orient="horz" pos="2927"/>
        <p:guide pos="2210"/>
        <p:guide orient="horz" pos="2903"/>
        <p:guide pos="218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362"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376" y="8559825"/>
            <a:ext cx="1521949" cy="48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9" name="Text Box 22"/>
          <p:cNvSpPr txBox="1">
            <a:spLocks noChangeArrowheads="1"/>
          </p:cNvSpPr>
          <p:nvPr/>
        </p:nvSpPr>
        <p:spPr bwMode="auto">
          <a:xfrm>
            <a:off x="2772741" y="8629005"/>
            <a:ext cx="3811930" cy="39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23925">
              <a:defRPr sz="1400">
                <a:solidFill>
                  <a:schemeClr val="tx1"/>
                </a:solidFill>
                <a:latin typeface="GE Inspira Pitch" pitchFamily="34" charset="0"/>
              </a:defRPr>
            </a:lvl1pPr>
            <a:lvl2pPr marL="742950" indent="-285750" defTabSz="923925">
              <a:defRPr sz="1400">
                <a:solidFill>
                  <a:schemeClr val="tx1"/>
                </a:solidFill>
                <a:latin typeface="GE Inspira Pitch" pitchFamily="34" charset="0"/>
              </a:defRPr>
            </a:lvl2pPr>
            <a:lvl3pPr marL="1143000" indent="-228600" defTabSz="923925">
              <a:defRPr sz="1400">
                <a:solidFill>
                  <a:schemeClr val="tx1"/>
                </a:solidFill>
                <a:latin typeface="GE Inspira Pitch" pitchFamily="34" charset="0"/>
              </a:defRPr>
            </a:lvl3pPr>
            <a:lvl4pPr marL="1600200" indent="-228600" defTabSz="923925">
              <a:defRPr sz="1400">
                <a:solidFill>
                  <a:schemeClr val="tx1"/>
                </a:solidFill>
                <a:latin typeface="GE Inspira Pitch" pitchFamily="34" charset="0"/>
              </a:defRPr>
            </a:lvl4pPr>
            <a:lvl5pPr marL="2057400" indent="-228600" defTabSz="923925">
              <a:defRPr sz="1400">
                <a:solidFill>
                  <a:schemeClr val="tx1"/>
                </a:solidFill>
                <a:latin typeface="GE Inspira Pitch" pitchFamily="34" charset="0"/>
              </a:defRPr>
            </a:lvl5pPr>
            <a:lvl6pPr marL="2514600" indent="-228600" defTabSz="923925" eaLnBrk="0" fontAlgn="base" hangingPunct="0">
              <a:spcBef>
                <a:spcPct val="0"/>
              </a:spcBef>
              <a:spcAft>
                <a:spcPct val="0"/>
              </a:spcAft>
              <a:defRPr sz="1400">
                <a:solidFill>
                  <a:schemeClr val="tx1"/>
                </a:solidFill>
                <a:latin typeface="GE Inspira Pitch" pitchFamily="34" charset="0"/>
              </a:defRPr>
            </a:lvl6pPr>
            <a:lvl7pPr marL="2971800" indent="-228600" defTabSz="923925" eaLnBrk="0" fontAlgn="base" hangingPunct="0">
              <a:spcBef>
                <a:spcPct val="0"/>
              </a:spcBef>
              <a:spcAft>
                <a:spcPct val="0"/>
              </a:spcAft>
              <a:defRPr sz="1400">
                <a:solidFill>
                  <a:schemeClr val="tx1"/>
                </a:solidFill>
                <a:latin typeface="GE Inspira Pitch" pitchFamily="34" charset="0"/>
              </a:defRPr>
            </a:lvl7pPr>
            <a:lvl8pPr marL="3429000" indent="-228600" defTabSz="923925" eaLnBrk="0" fontAlgn="base" hangingPunct="0">
              <a:spcBef>
                <a:spcPct val="0"/>
              </a:spcBef>
              <a:spcAft>
                <a:spcPct val="0"/>
              </a:spcAft>
              <a:defRPr sz="1400">
                <a:solidFill>
                  <a:schemeClr val="tx1"/>
                </a:solidFill>
                <a:latin typeface="GE Inspira Pitch" pitchFamily="34" charset="0"/>
              </a:defRPr>
            </a:lvl8pPr>
            <a:lvl9pPr marL="3886200" indent="-228600" defTabSz="923925" eaLnBrk="0" fontAlgn="base" hangingPunct="0">
              <a:spcBef>
                <a:spcPct val="0"/>
              </a:spcBef>
              <a:spcAft>
                <a:spcPct val="0"/>
              </a:spcAft>
              <a:defRPr sz="1400">
                <a:solidFill>
                  <a:schemeClr val="tx1"/>
                </a:solidFill>
                <a:latin typeface="GE Inspira Pitch" pitchFamily="34" charset="0"/>
              </a:defRPr>
            </a:lvl9pPr>
          </a:lstStyle>
          <a:p>
            <a:pPr algn="r">
              <a:lnSpc>
                <a:spcPts val="1093"/>
              </a:lnSpc>
              <a:defRPr/>
            </a:pPr>
            <a:fld id="{E87DC3F6-9FC9-4057-867A-7D7951500808}" type="slidenum">
              <a:rPr lang="en-US" sz="900">
                <a:solidFill>
                  <a:srgbClr val="1E4191"/>
                </a:solidFill>
              </a:rPr>
              <a:pPr algn="r">
                <a:lnSpc>
                  <a:spcPts val="1093"/>
                </a:lnSpc>
                <a:defRPr/>
              </a:pPr>
              <a:t>‹#›</a:t>
            </a:fld>
            <a:r>
              <a:rPr lang="en-US" sz="900" dirty="0">
                <a:solidFill>
                  <a:srgbClr val="1E4191"/>
                </a:solidFill>
              </a:rPr>
              <a:t> /</a:t>
            </a:r>
          </a:p>
          <a:p>
            <a:pPr algn="r">
              <a:lnSpc>
                <a:spcPts val="1093"/>
              </a:lnSpc>
              <a:defRPr/>
            </a:pPr>
            <a:r>
              <a:rPr lang="en-US" sz="900" dirty="0">
                <a:solidFill>
                  <a:srgbClr val="1E4191"/>
                </a:solidFill>
              </a:rPr>
              <a:t>GE / </a:t>
            </a:r>
          </a:p>
          <a:p>
            <a:pPr algn="r">
              <a:defRPr/>
            </a:pPr>
            <a:endParaRPr lang="en-US" sz="900" dirty="0">
              <a:solidFill>
                <a:srgbClr val="1E4191"/>
              </a:solidFill>
            </a:endParaRPr>
          </a:p>
        </p:txBody>
      </p:sp>
    </p:spTree>
    <p:extLst>
      <p:ext uri="{BB962C8B-B14F-4D97-AF65-F5344CB8AC3E}">
        <p14:creationId xmlns:p14="http://schemas.microsoft.com/office/powerpoint/2010/main" val="855067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76" y="8559825"/>
            <a:ext cx="1521949" cy="48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4"/>
          <p:cNvSpPr>
            <a:spLocks noGrp="1" noRot="1" noChangeAspect="1" noChangeArrowheads="1" noTextEdit="1"/>
          </p:cNvSpPr>
          <p:nvPr>
            <p:ph type="sldImg" idx="2"/>
          </p:nvPr>
        </p:nvSpPr>
        <p:spPr bwMode="auto">
          <a:xfrm>
            <a:off x="830263" y="217488"/>
            <a:ext cx="5507037" cy="4132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p:cNvSpPr>
            <a:spLocks noGrp="1" noChangeArrowheads="1"/>
          </p:cNvSpPr>
          <p:nvPr>
            <p:ph type="body" sz="quarter" idx="3"/>
          </p:nvPr>
        </p:nvSpPr>
        <p:spPr bwMode="auto">
          <a:xfrm>
            <a:off x="871482" y="4457588"/>
            <a:ext cx="5429490" cy="4127391"/>
          </a:xfrm>
          <a:prstGeom prst="rect">
            <a:avLst/>
          </a:prstGeom>
          <a:noFill/>
          <a:ln w="9525">
            <a:noFill/>
            <a:miter lim="800000"/>
            <a:headEnd/>
            <a:tailEnd/>
          </a:ln>
          <a:effectLst/>
        </p:spPr>
        <p:txBody>
          <a:bodyPr vert="horz" wrap="square" lIns="95346" tIns="47671" rIns="95346" bIns="4767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7589" name="Text Box 14"/>
          <p:cNvSpPr txBox="1">
            <a:spLocks noChangeArrowheads="1"/>
          </p:cNvSpPr>
          <p:nvPr/>
        </p:nvSpPr>
        <p:spPr bwMode="auto">
          <a:xfrm>
            <a:off x="2772741" y="8629005"/>
            <a:ext cx="3811930" cy="39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23925">
              <a:defRPr sz="1400">
                <a:solidFill>
                  <a:schemeClr val="tx1"/>
                </a:solidFill>
                <a:latin typeface="GE Inspira Pitch" pitchFamily="34" charset="0"/>
              </a:defRPr>
            </a:lvl1pPr>
            <a:lvl2pPr marL="742950" indent="-285750" defTabSz="923925">
              <a:defRPr sz="1400">
                <a:solidFill>
                  <a:schemeClr val="tx1"/>
                </a:solidFill>
                <a:latin typeface="GE Inspira Pitch" pitchFamily="34" charset="0"/>
              </a:defRPr>
            </a:lvl2pPr>
            <a:lvl3pPr marL="1143000" indent="-228600" defTabSz="923925">
              <a:defRPr sz="1400">
                <a:solidFill>
                  <a:schemeClr val="tx1"/>
                </a:solidFill>
                <a:latin typeface="GE Inspira Pitch" pitchFamily="34" charset="0"/>
              </a:defRPr>
            </a:lvl3pPr>
            <a:lvl4pPr marL="1600200" indent="-228600" defTabSz="923925">
              <a:defRPr sz="1400">
                <a:solidFill>
                  <a:schemeClr val="tx1"/>
                </a:solidFill>
                <a:latin typeface="GE Inspira Pitch" pitchFamily="34" charset="0"/>
              </a:defRPr>
            </a:lvl4pPr>
            <a:lvl5pPr marL="2057400" indent="-228600" defTabSz="923925">
              <a:defRPr sz="1400">
                <a:solidFill>
                  <a:schemeClr val="tx1"/>
                </a:solidFill>
                <a:latin typeface="GE Inspira Pitch" pitchFamily="34" charset="0"/>
              </a:defRPr>
            </a:lvl5pPr>
            <a:lvl6pPr marL="2514600" indent="-228600" defTabSz="923925" eaLnBrk="0" fontAlgn="base" hangingPunct="0">
              <a:spcBef>
                <a:spcPct val="0"/>
              </a:spcBef>
              <a:spcAft>
                <a:spcPct val="0"/>
              </a:spcAft>
              <a:defRPr sz="1400">
                <a:solidFill>
                  <a:schemeClr val="tx1"/>
                </a:solidFill>
                <a:latin typeface="GE Inspira Pitch" pitchFamily="34" charset="0"/>
              </a:defRPr>
            </a:lvl6pPr>
            <a:lvl7pPr marL="2971800" indent="-228600" defTabSz="923925" eaLnBrk="0" fontAlgn="base" hangingPunct="0">
              <a:spcBef>
                <a:spcPct val="0"/>
              </a:spcBef>
              <a:spcAft>
                <a:spcPct val="0"/>
              </a:spcAft>
              <a:defRPr sz="1400">
                <a:solidFill>
                  <a:schemeClr val="tx1"/>
                </a:solidFill>
                <a:latin typeface="GE Inspira Pitch" pitchFamily="34" charset="0"/>
              </a:defRPr>
            </a:lvl7pPr>
            <a:lvl8pPr marL="3429000" indent="-228600" defTabSz="923925" eaLnBrk="0" fontAlgn="base" hangingPunct="0">
              <a:spcBef>
                <a:spcPct val="0"/>
              </a:spcBef>
              <a:spcAft>
                <a:spcPct val="0"/>
              </a:spcAft>
              <a:defRPr sz="1400">
                <a:solidFill>
                  <a:schemeClr val="tx1"/>
                </a:solidFill>
                <a:latin typeface="GE Inspira Pitch" pitchFamily="34" charset="0"/>
              </a:defRPr>
            </a:lvl8pPr>
            <a:lvl9pPr marL="3886200" indent="-228600" defTabSz="923925" eaLnBrk="0" fontAlgn="base" hangingPunct="0">
              <a:spcBef>
                <a:spcPct val="0"/>
              </a:spcBef>
              <a:spcAft>
                <a:spcPct val="0"/>
              </a:spcAft>
              <a:defRPr sz="1400">
                <a:solidFill>
                  <a:schemeClr val="tx1"/>
                </a:solidFill>
                <a:latin typeface="GE Inspira Pitch" pitchFamily="34" charset="0"/>
              </a:defRPr>
            </a:lvl9pPr>
          </a:lstStyle>
          <a:p>
            <a:pPr algn="r">
              <a:lnSpc>
                <a:spcPts val="1093"/>
              </a:lnSpc>
              <a:defRPr/>
            </a:pPr>
            <a:fld id="{8146CDD2-E6E4-4152-A978-563AE71EF354}" type="slidenum">
              <a:rPr lang="en-US" sz="900" smtClean="0">
                <a:solidFill>
                  <a:srgbClr val="1E4191"/>
                </a:solidFill>
              </a:rPr>
              <a:pPr algn="r">
                <a:lnSpc>
                  <a:spcPts val="1093"/>
                </a:lnSpc>
                <a:defRPr/>
              </a:pPr>
              <a:t>‹#›</a:t>
            </a:fld>
            <a:r>
              <a:rPr lang="en-US" sz="900" dirty="0">
                <a:solidFill>
                  <a:srgbClr val="1E4191"/>
                </a:solidFill>
              </a:rPr>
              <a:t> /</a:t>
            </a:r>
          </a:p>
          <a:p>
            <a:pPr algn="r">
              <a:lnSpc>
                <a:spcPts val="1093"/>
              </a:lnSpc>
              <a:defRPr/>
            </a:pPr>
            <a:r>
              <a:rPr lang="en-US" sz="900" dirty="0">
                <a:solidFill>
                  <a:srgbClr val="1E4191"/>
                </a:solidFill>
              </a:rPr>
              <a:t>GE / </a:t>
            </a:r>
          </a:p>
          <a:p>
            <a:pPr algn="r">
              <a:defRPr/>
            </a:pPr>
            <a:endParaRPr lang="en-US" sz="900" dirty="0">
              <a:solidFill>
                <a:srgbClr val="1E4191"/>
              </a:solidFill>
            </a:endParaRPr>
          </a:p>
        </p:txBody>
      </p:sp>
    </p:spTree>
    <p:extLst>
      <p:ext uri="{BB962C8B-B14F-4D97-AF65-F5344CB8AC3E}">
        <p14:creationId xmlns:p14="http://schemas.microsoft.com/office/powerpoint/2010/main" val="191476685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200" kern="1200">
        <a:solidFill>
          <a:srgbClr val="4157AD"/>
        </a:solidFill>
        <a:latin typeface="GE Inspira Pitch" pitchFamily="34" charset="0"/>
        <a:ea typeface="+mn-ea"/>
        <a:cs typeface="+mn-cs"/>
      </a:defRPr>
    </a:lvl1pPr>
    <a:lvl2pPr marL="457200" algn="l" rtl="0" eaLnBrk="0" fontAlgn="base" hangingPunct="0">
      <a:lnSpc>
        <a:spcPct val="90000"/>
      </a:lnSpc>
      <a:spcBef>
        <a:spcPct val="30000"/>
      </a:spcBef>
      <a:spcAft>
        <a:spcPct val="0"/>
      </a:spcAft>
      <a:defRPr sz="1200" kern="1200">
        <a:solidFill>
          <a:srgbClr val="4157AD"/>
        </a:solidFill>
        <a:latin typeface="GE Inspira Pitch" pitchFamily="34" charset="0"/>
        <a:ea typeface="+mn-ea"/>
        <a:cs typeface="+mn-cs"/>
      </a:defRPr>
    </a:lvl2pPr>
    <a:lvl3pPr marL="914400" algn="l" rtl="0" eaLnBrk="0" fontAlgn="base" hangingPunct="0">
      <a:lnSpc>
        <a:spcPct val="90000"/>
      </a:lnSpc>
      <a:spcBef>
        <a:spcPct val="30000"/>
      </a:spcBef>
      <a:spcAft>
        <a:spcPct val="0"/>
      </a:spcAft>
      <a:defRPr sz="1200" kern="1200">
        <a:solidFill>
          <a:srgbClr val="4157AD"/>
        </a:solidFill>
        <a:latin typeface="GE Inspira Pitch" pitchFamily="34" charset="0"/>
        <a:ea typeface="+mn-ea"/>
        <a:cs typeface="+mn-cs"/>
      </a:defRPr>
    </a:lvl3pPr>
    <a:lvl4pPr marL="1371600" algn="l" rtl="0" eaLnBrk="0" fontAlgn="base" hangingPunct="0">
      <a:lnSpc>
        <a:spcPct val="90000"/>
      </a:lnSpc>
      <a:spcBef>
        <a:spcPct val="30000"/>
      </a:spcBef>
      <a:spcAft>
        <a:spcPct val="0"/>
      </a:spcAft>
      <a:defRPr sz="1200" kern="1200">
        <a:solidFill>
          <a:srgbClr val="4157AD"/>
        </a:solidFill>
        <a:latin typeface="GE Inspira Pitch" pitchFamily="34" charset="0"/>
        <a:ea typeface="+mn-ea"/>
        <a:cs typeface="+mn-cs"/>
      </a:defRPr>
    </a:lvl4pPr>
    <a:lvl5pPr marL="1828800" algn="l" rtl="0" eaLnBrk="0" fontAlgn="base" hangingPunct="0">
      <a:lnSpc>
        <a:spcPct val="90000"/>
      </a:lnSpc>
      <a:spcBef>
        <a:spcPct val="30000"/>
      </a:spcBef>
      <a:spcAft>
        <a:spcPct val="0"/>
      </a:spcAft>
      <a:defRPr sz="1200" kern="1200">
        <a:solidFill>
          <a:srgbClr val="4157AD"/>
        </a:solidFill>
        <a:latin typeface="GE Inspira Pitch"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63435"/>
            <a:ext cx="7772400" cy="1452369"/>
          </a:xfrm>
        </p:spPr>
        <p:txBody>
          <a:bodyPr/>
          <a:lstStyle>
            <a:lvl1pPr algn="ctr">
              <a:defRPr>
                <a:latin typeface="Arial"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a:xfrm>
            <a:off x="457200" y="6489360"/>
            <a:ext cx="2133600" cy="365125"/>
          </a:xfrm>
        </p:spPr>
        <p:txBody>
          <a:bodyPr/>
          <a:lstStyle/>
          <a:p>
            <a:pPr>
              <a:defRPr/>
            </a:pPr>
            <a:endParaRPr lang="en-US" dirty="0"/>
          </a:p>
        </p:txBody>
      </p:sp>
      <p:sp>
        <p:nvSpPr>
          <p:cNvPr id="15" name="Slide Number Placeholder 14"/>
          <p:cNvSpPr>
            <a:spLocks noGrp="1"/>
          </p:cNvSpPr>
          <p:nvPr>
            <p:ph type="sldNum" sz="quarter" idx="12"/>
          </p:nvPr>
        </p:nvSpPr>
        <p:spPr>
          <a:xfrm>
            <a:off x="5602778" y="6489360"/>
            <a:ext cx="3084022" cy="365125"/>
          </a:xfrm>
        </p:spPr>
        <p:txBody>
          <a:bodyPr/>
          <a:lstStyle/>
          <a:p>
            <a:pPr>
              <a:defRPr/>
            </a:pPr>
            <a:r>
              <a:rPr lang="en-US" dirty="0"/>
              <a:t>Confidential | Management Science | </a:t>
            </a:r>
            <a:fld id="{05909DB7-0039-481F-AE44-B2DE0E8288BE}" type="slidenum">
              <a:rPr lang="en-US" smtClean="0"/>
              <a:pPr>
                <a:defRPr/>
              </a:pPr>
              <a:t>‹#›</a:t>
            </a:fld>
            <a:endParaRPr lang="en-US" dirty="0"/>
          </a:p>
        </p:txBody>
      </p:sp>
      <p:sp>
        <p:nvSpPr>
          <p:cNvPr id="6" name="TextBox 5"/>
          <p:cNvSpPr txBox="1"/>
          <p:nvPr userDrawn="1"/>
        </p:nvSpPr>
        <p:spPr>
          <a:xfrm rot="16200000">
            <a:off x="7990800" y="1897579"/>
            <a:ext cx="2060179" cy="246221"/>
          </a:xfrm>
          <a:prstGeom prst="rect">
            <a:avLst/>
          </a:prstGeom>
          <a:noFill/>
        </p:spPr>
        <p:txBody>
          <a:bodyPr wrap="none" rtlCol="0">
            <a:spAutoFit/>
          </a:bodyPr>
          <a:lstStyle/>
          <a:p>
            <a:r>
              <a:rPr lang="en-US" sz="1000" b="0" dirty="0">
                <a:latin typeface="+mj-lt"/>
              </a:rPr>
              <a:t>Preliminary – For discussion only</a:t>
            </a:r>
          </a:p>
        </p:txBody>
      </p:sp>
    </p:spTree>
    <p:extLst>
      <p:ext uri="{BB962C8B-B14F-4D97-AF65-F5344CB8AC3E}">
        <p14:creationId xmlns:p14="http://schemas.microsoft.com/office/powerpoint/2010/main" val="143113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03920" cy="1143000"/>
          </a:xfrm>
        </p:spPr>
        <p:txBody>
          <a:bodyPr/>
          <a:lstStyle>
            <a:lvl1pPr>
              <a:defRPr sz="2000" b="1">
                <a:solidFill>
                  <a:srgbClr val="400095"/>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41069" y="1005840"/>
            <a:ext cx="8503920" cy="5303521"/>
          </a:xfrm>
        </p:spPr>
        <p:txBody>
          <a:bodyPr/>
          <a:lstStyle>
            <a:lvl1pPr marL="274320" indent="-274320">
              <a:spcBef>
                <a:spcPts val="300"/>
              </a:spcBef>
              <a:spcAft>
                <a:spcPts val="300"/>
              </a:spcAft>
              <a:defRPr sz="1800">
                <a:solidFill>
                  <a:schemeClr val="tx1"/>
                </a:solidFill>
                <a:latin typeface="Arial" pitchFamily="34" charset="0"/>
                <a:cs typeface="Arial" pitchFamily="34" charset="0"/>
              </a:defRPr>
            </a:lvl1pPr>
            <a:lvl2pPr marL="548640" indent="-274320">
              <a:spcBef>
                <a:spcPts val="300"/>
              </a:spcBef>
              <a:spcAft>
                <a:spcPts val="300"/>
              </a:spcAft>
              <a:defRPr sz="1600">
                <a:solidFill>
                  <a:schemeClr val="tx1"/>
                </a:solidFill>
                <a:latin typeface="Arial" pitchFamily="34" charset="0"/>
                <a:cs typeface="Arial" pitchFamily="34" charset="0"/>
              </a:defRPr>
            </a:lvl2pPr>
            <a:lvl3pPr marL="822960" indent="-274320">
              <a:spcBef>
                <a:spcPts val="300"/>
              </a:spcBef>
              <a:spcAft>
                <a:spcPts val="300"/>
              </a:spcAft>
              <a:defRPr sz="1400">
                <a:solidFill>
                  <a:schemeClr val="tx1"/>
                </a:solidFill>
                <a:latin typeface="Arial" pitchFamily="34" charset="0"/>
                <a:cs typeface="Arial" pitchFamily="34" charset="0"/>
              </a:defRPr>
            </a:lvl3pPr>
            <a:lvl4pPr>
              <a:spcBef>
                <a:spcPts val="0"/>
              </a:spcBef>
              <a:spcAft>
                <a:spcPts val="300"/>
              </a:spcAft>
              <a:defRPr sz="1200">
                <a:solidFill>
                  <a:schemeClr val="tx1"/>
                </a:solidFill>
                <a:latin typeface="Arial" pitchFamily="34" charset="0"/>
                <a:cs typeface="Arial" pitchFamily="34" charset="0"/>
              </a:defRPr>
            </a:lvl4pPr>
            <a:lvl5pPr>
              <a:spcAft>
                <a:spcPts val="300"/>
              </a:spcAft>
              <a:defRPr sz="1200">
                <a:solidFill>
                  <a:schemeClr val="tx1"/>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p:txBody>
      </p:sp>
      <p:sp>
        <p:nvSpPr>
          <p:cNvPr id="7" name="Slide Number Placeholder 14"/>
          <p:cNvSpPr>
            <a:spLocks noGrp="1"/>
          </p:cNvSpPr>
          <p:nvPr>
            <p:ph type="sldNum" sz="quarter" idx="12"/>
          </p:nvPr>
        </p:nvSpPr>
        <p:spPr>
          <a:xfrm>
            <a:off x="5602778" y="6489360"/>
            <a:ext cx="3084022" cy="365125"/>
          </a:xfrm>
        </p:spPr>
        <p:txBody>
          <a:bodyPr/>
          <a:lstStyle/>
          <a:p>
            <a:pPr>
              <a:defRPr/>
            </a:pPr>
            <a:r>
              <a:rPr lang="en-US" dirty="0"/>
              <a:t>Confidential | Management Science | </a:t>
            </a:r>
            <a:fld id="{05909DB7-0039-481F-AE44-B2DE0E8288BE}" type="slidenum">
              <a:rPr lang="en-US" smtClean="0"/>
              <a:pPr>
                <a:defRPr/>
              </a:pPr>
              <a:t>‹#›</a:t>
            </a:fld>
            <a:endParaRPr lang="en-US" dirty="0"/>
          </a:p>
        </p:txBody>
      </p:sp>
      <p:sp>
        <p:nvSpPr>
          <p:cNvPr id="5" name="TextBox 4"/>
          <p:cNvSpPr txBox="1"/>
          <p:nvPr userDrawn="1"/>
        </p:nvSpPr>
        <p:spPr>
          <a:xfrm rot="16200000">
            <a:off x="7990800" y="1897579"/>
            <a:ext cx="2060179" cy="246221"/>
          </a:xfrm>
          <a:prstGeom prst="rect">
            <a:avLst/>
          </a:prstGeom>
          <a:noFill/>
        </p:spPr>
        <p:txBody>
          <a:bodyPr wrap="none" rtlCol="0">
            <a:spAutoFit/>
          </a:bodyPr>
          <a:lstStyle/>
          <a:p>
            <a:r>
              <a:rPr lang="en-US" sz="1000" b="0" dirty="0">
                <a:latin typeface="+mj-lt"/>
              </a:rPr>
              <a:t>Preliminary – For discussion only</a:t>
            </a:r>
          </a:p>
        </p:txBody>
      </p:sp>
    </p:spTree>
    <p:extLst>
      <p:ext uri="{BB962C8B-B14F-4D97-AF65-F5344CB8AC3E}">
        <p14:creationId xmlns:p14="http://schemas.microsoft.com/office/powerpoint/2010/main" val="9909340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7768596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5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pPr>
              <a:defRPr/>
            </a:pPr>
            <a:endParaRPr lang="en-US" dirty="0"/>
          </a:p>
        </p:txBody>
      </p:sp>
      <p:sp>
        <p:nvSpPr>
          <p:cNvPr id="5" name="Footer Placeholder 4"/>
          <p:cNvSpPr>
            <a:spLocks noGrp="1"/>
          </p:cNvSpPr>
          <p:nvPr>
            <p:ph type="ftr" sz="quarter" idx="3"/>
          </p:nvPr>
        </p:nvSpPr>
        <p:spPr>
          <a:xfrm>
            <a:off x="3083676" y="6356352"/>
            <a:ext cx="2976648"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pPr>
              <a:defRPr/>
            </a:pPr>
            <a:r>
              <a:rPr lang="en-US" dirty="0"/>
              <a:t>Confidential | Management Science</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pPr>
              <a:defRPr/>
            </a:pPr>
            <a:fld id="{05909DB7-0039-481F-AE44-B2DE0E8288BE}" type="slidenum">
              <a:rPr lang="en-US" smtClean="0"/>
              <a:pPr>
                <a:defRPr/>
              </a:pPr>
              <a:t>‹#›</a:t>
            </a:fld>
            <a:endParaRPr lang="en-US" dirty="0"/>
          </a:p>
        </p:txBody>
      </p:sp>
      <p:sp>
        <p:nvSpPr>
          <p:cNvPr id="8" name="TextBox 7"/>
          <p:cNvSpPr txBox="1"/>
          <p:nvPr userDrawn="1"/>
        </p:nvSpPr>
        <p:spPr>
          <a:xfrm rot="16200000">
            <a:off x="7990800" y="1897579"/>
            <a:ext cx="2060179" cy="246221"/>
          </a:xfrm>
          <a:prstGeom prst="rect">
            <a:avLst/>
          </a:prstGeom>
          <a:noFill/>
        </p:spPr>
        <p:txBody>
          <a:bodyPr wrap="none" rtlCol="0">
            <a:spAutoFit/>
          </a:bodyPr>
          <a:lstStyle/>
          <a:p>
            <a:r>
              <a:rPr lang="en-US" sz="1000" b="0" dirty="0">
                <a:latin typeface="+mj-lt"/>
              </a:rPr>
              <a:t>Preliminary – For discussion only</a:t>
            </a:r>
          </a:p>
        </p:txBody>
      </p:sp>
    </p:spTree>
  </p:cSld>
  <p:clrMap bg1="lt1" tx1="dk1" bg2="lt2" tx2="dk2" accent1="accent1" accent2="accent2" accent3="accent3" accent4="accent4" accent5="accent5" accent6="accent6" hlink="hlink" folHlink="folHlink"/>
  <p:sldLayoutIdLst>
    <p:sldLayoutId id="2147484000" r:id="rId1"/>
    <p:sldLayoutId id="2147484001" r:id="rId2"/>
  </p:sldLayoutIdLst>
  <p:hf hdr="0" dt="0"/>
  <p:txStyles>
    <p:titleStyle>
      <a:lvl1pPr algn="l" rtl="0" eaLnBrk="1" fontAlgn="base" hangingPunct="1">
        <a:spcBef>
          <a:spcPct val="0"/>
        </a:spcBef>
        <a:spcAft>
          <a:spcPct val="0"/>
        </a:spcAft>
        <a:defRPr sz="4000" b="1" kern="1200">
          <a:solidFill>
            <a:srgbClr val="400095"/>
          </a:solidFill>
          <a:latin typeface="Arial" pitchFamily="34" charset="0"/>
          <a:ea typeface="+mj-ea"/>
          <a:cs typeface="Arial" pitchFamily="34" charset="0"/>
        </a:defRPr>
      </a:lvl1pPr>
      <a:lvl2pPr algn="l" rtl="0" eaLnBrk="1" fontAlgn="base" hangingPunct="1">
        <a:spcBef>
          <a:spcPct val="0"/>
        </a:spcBef>
        <a:spcAft>
          <a:spcPct val="0"/>
        </a:spcAft>
        <a:defRPr sz="3600" b="1">
          <a:solidFill>
            <a:schemeClr val="tx1"/>
          </a:solidFill>
          <a:latin typeface="Rock Sans" pitchFamily="34" charset="0"/>
        </a:defRPr>
      </a:lvl2pPr>
      <a:lvl3pPr algn="l" rtl="0" eaLnBrk="1" fontAlgn="base" hangingPunct="1">
        <a:spcBef>
          <a:spcPct val="0"/>
        </a:spcBef>
        <a:spcAft>
          <a:spcPct val="0"/>
        </a:spcAft>
        <a:defRPr sz="3600" b="1">
          <a:solidFill>
            <a:schemeClr val="tx1"/>
          </a:solidFill>
          <a:latin typeface="Rock Sans" pitchFamily="34" charset="0"/>
        </a:defRPr>
      </a:lvl3pPr>
      <a:lvl4pPr algn="l" rtl="0" eaLnBrk="1" fontAlgn="base" hangingPunct="1">
        <a:spcBef>
          <a:spcPct val="0"/>
        </a:spcBef>
        <a:spcAft>
          <a:spcPct val="0"/>
        </a:spcAft>
        <a:defRPr sz="3600" b="1">
          <a:solidFill>
            <a:schemeClr val="tx1"/>
          </a:solidFill>
          <a:latin typeface="Rock Sans" pitchFamily="34" charset="0"/>
        </a:defRPr>
      </a:lvl4pPr>
      <a:lvl5pPr algn="l" rtl="0" eaLnBrk="1" fontAlgn="base" hangingPunct="1">
        <a:spcBef>
          <a:spcPct val="0"/>
        </a:spcBef>
        <a:spcAft>
          <a:spcPct val="0"/>
        </a:spcAft>
        <a:defRPr sz="3600" b="1">
          <a:solidFill>
            <a:schemeClr val="tx1"/>
          </a:solidFill>
          <a:latin typeface="Rock Sans" pitchFamily="34" charset="0"/>
        </a:defRPr>
      </a:lvl5pPr>
      <a:lvl6pPr marL="457200" algn="ctr" rtl="0" eaLnBrk="1" fontAlgn="base" hangingPunct="1">
        <a:spcBef>
          <a:spcPct val="0"/>
        </a:spcBef>
        <a:spcAft>
          <a:spcPct val="0"/>
        </a:spcAft>
        <a:defRPr sz="4400">
          <a:solidFill>
            <a:schemeClr val="tx1"/>
          </a:solidFill>
          <a:latin typeface="Rock Sans" pitchFamily="34" charset="0"/>
        </a:defRPr>
      </a:lvl6pPr>
      <a:lvl7pPr marL="914400" algn="ctr" rtl="0" eaLnBrk="1" fontAlgn="base" hangingPunct="1">
        <a:spcBef>
          <a:spcPct val="0"/>
        </a:spcBef>
        <a:spcAft>
          <a:spcPct val="0"/>
        </a:spcAft>
        <a:defRPr sz="4400">
          <a:solidFill>
            <a:schemeClr val="tx1"/>
          </a:solidFill>
          <a:latin typeface="Rock Sans" pitchFamily="34" charset="0"/>
        </a:defRPr>
      </a:lvl7pPr>
      <a:lvl8pPr marL="1371600" algn="ctr" rtl="0" eaLnBrk="1" fontAlgn="base" hangingPunct="1">
        <a:spcBef>
          <a:spcPct val="0"/>
        </a:spcBef>
        <a:spcAft>
          <a:spcPct val="0"/>
        </a:spcAft>
        <a:defRPr sz="4400">
          <a:solidFill>
            <a:schemeClr val="tx1"/>
          </a:solidFill>
          <a:latin typeface="Rock Sans" pitchFamily="34" charset="0"/>
        </a:defRPr>
      </a:lvl8pPr>
      <a:lvl9pPr marL="1828800" algn="ctr" rtl="0" eaLnBrk="1" fontAlgn="base" hangingPunct="1">
        <a:spcBef>
          <a:spcPct val="0"/>
        </a:spcBef>
        <a:spcAft>
          <a:spcPct val="0"/>
        </a:spcAft>
        <a:defRPr sz="4400">
          <a:solidFill>
            <a:schemeClr val="tx1"/>
          </a:solidFill>
          <a:latin typeface="Rock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CENT – Show Curve </a:t>
            </a:r>
            <a:br>
              <a:rPr lang="en-US" dirty="0"/>
            </a:br>
            <a:r>
              <a:rPr lang="en-US" dirty="0"/>
              <a:t>Clustering</a:t>
            </a:r>
          </a:p>
        </p:txBody>
      </p:sp>
      <p:sp>
        <p:nvSpPr>
          <p:cNvPr id="3" name="Subtitle 2"/>
          <p:cNvSpPr>
            <a:spLocks noGrp="1"/>
          </p:cNvSpPr>
          <p:nvPr>
            <p:ph type="subTitle" idx="1"/>
          </p:nvPr>
        </p:nvSpPr>
        <p:spPr/>
        <p:txBody>
          <a:bodyPr/>
          <a:lstStyle/>
          <a:p>
            <a:r>
              <a:rPr lang="en-US" dirty="0"/>
              <a:t>August 16, 2017</a:t>
            </a:r>
          </a:p>
        </p:txBody>
      </p:sp>
    </p:spTree>
    <p:extLst>
      <p:ext uri="{BB962C8B-B14F-4D97-AF65-F5344CB8AC3E}">
        <p14:creationId xmlns:p14="http://schemas.microsoft.com/office/powerpoint/2010/main" val="285619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31A8F6-BBF5-4DC7-9795-88E04AA86DB6}"/>
              </a:ext>
            </a:extLst>
          </p:cNvPr>
          <p:cNvSpPr>
            <a:spLocks noGrp="1"/>
          </p:cNvSpPr>
          <p:nvPr>
            <p:ph type="title"/>
          </p:nvPr>
        </p:nvSpPr>
        <p:spPr>
          <a:xfrm>
            <a:off x="228600" y="0"/>
            <a:ext cx="8305800" cy="990600"/>
          </a:xfrm>
        </p:spPr>
        <p:txBody>
          <a:bodyPr/>
          <a:lstStyle/>
          <a:p>
            <a:pPr marL="0" indent="0">
              <a:buNone/>
            </a:pPr>
            <a:r>
              <a:rPr lang="en-US" dirty="0"/>
              <a:t>There are also few patterns within clusters of S1 to S2 normalized together, but cluster 2 seems to have a more distinct </a:t>
            </a:r>
            <a:r>
              <a:rPr lang="en-US" dirty="0" smtClean="0"/>
              <a:t>trend both </a:t>
            </a:r>
            <a:r>
              <a:rPr lang="en-US" dirty="0"/>
              <a:t>as a normalized curve and in the raw data.</a:t>
            </a:r>
          </a:p>
        </p:txBody>
      </p:sp>
      <p:sp>
        <p:nvSpPr>
          <p:cNvPr id="4" name="Slide Number Placeholder 3">
            <a:extLst>
              <a:ext uri="{FF2B5EF4-FFF2-40B4-BE49-F238E27FC236}">
                <a16:creationId xmlns:a16="http://schemas.microsoft.com/office/drawing/2014/main" xmlns="" id="{F3FCFFDF-AB24-4DEB-8CD5-886253BA66BB}"/>
              </a:ext>
            </a:extLst>
          </p:cNvPr>
          <p:cNvSpPr>
            <a:spLocks noGrp="1"/>
          </p:cNvSpPr>
          <p:nvPr>
            <p:ph type="sldNum" sz="quarter" idx="12"/>
          </p:nvPr>
        </p:nvSpPr>
        <p:spPr/>
        <p:txBody>
          <a:bodyPr/>
          <a:lstStyle/>
          <a:p>
            <a:pPr>
              <a:defRPr/>
            </a:pPr>
            <a:r>
              <a:rPr lang="en-US"/>
              <a:t>Confidential | Management Science | </a:t>
            </a:r>
            <a:fld id="{05909DB7-0039-481F-AE44-B2DE0E8288BE}" type="slidenum">
              <a:rPr lang="en-US" smtClean="0"/>
              <a:pPr>
                <a:defRPr/>
              </a:pPr>
              <a:t>10</a:t>
            </a:fld>
            <a:endParaRPr lang="en-US" dirty="0"/>
          </a:p>
        </p:txBody>
      </p:sp>
      <p:sp>
        <p:nvSpPr>
          <p:cNvPr id="9" name="TextBox 8"/>
          <p:cNvSpPr txBox="1"/>
          <p:nvPr/>
        </p:nvSpPr>
        <p:spPr>
          <a:xfrm>
            <a:off x="569831" y="1124709"/>
            <a:ext cx="3485661" cy="261610"/>
          </a:xfrm>
          <a:prstGeom prst="rect">
            <a:avLst/>
          </a:prstGeom>
          <a:noFill/>
        </p:spPr>
        <p:txBody>
          <a:bodyPr wrap="square" rtlCol="0">
            <a:spAutoFit/>
          </a:bodyPr>
          <a:lstStyle/>
          <a:p>
            <a:pPr algn="ctr"/>
            <a:r>
              <a:rPr lang="en-US" sz="1100" dirty="0" smtClean="0">
                <a:latin typeface="+mj-lt"/>
              </a:rPr>
              <a:t>S1-S2 Normalized, Clustered on S1 C3 Raw</a:t>
            </a:r>
          </a:p>
        </p:txBody>
      </p:sp>
      <p:sp>
        <p:nvSpPr>
          <p:cNvPr id="10" name="TextBox 9"/>
          <p:cNvSpPr txBox="1"/>
          <p:nvPr/>
        </p:nvSpPr>
        <p:spPr>
          <a:xfrm>
            <a:off x="4125454" y="1100517"/>
            <a:ext cx="5018546" cy="261610"/>
          </a:xfrm>
          <a:prstGeom prst="rect">
            <a:avLst/>
          </a:prstGeom>
          <a:solidFill>
            <a:schemeClr val="bg1"/>
          </a:solidFill>
        </p:spPr>
        <p:txBody>
          <a:bodyPr wrap="square" rtlCol="0">
            <a:spAutoFit/>
          </a:bodyPr>
          <a:lstStyle/>
          <a:p>
            <a:pPr algn="ctr"/>
            <a:r>
              <a:rPr lang="en-US" sz="1100" dirty="0" smtClean="0">
                <a:latin typeface="+mj-lt"/>
              </a:rPr>
              <a:t>S1 &amp; S2 Raw Trends, Clustered on S1 C3 Raw</a:t>
            </a:r>
          </a:p>
        </p:txBody>
      </p:sp>
      <p:pic>
        <p:nvPicPr>
          <p:cNvPr id="14" name="Picture 13"/>
          <p:cNvPicPr>
            <a:picLocks noChangeAspect="1"/>
          </p:cNvPicPr>
          <p:nvPr/>
        </p:nvPicPr>
        <p:blipFill>
          <a:blip r:embed="rId2"/>
          <a:stretch>
            <a:fillRect/>
          </a:stretch>
        </p:blipFill>
        <p:spPr>
          <a:xfrm>
            <a:off x="4125454" y="1361875"/>
            <a:ext cx="5018546" cy="5492609"/>
          </a:xfrm>
          <a:prstGeom prst="rect">
            <a:avLst/>
          </a:prstGeom>
        </p:spPr>
      </p:pic>
      <p:pic>
        <p:nvPicPr>
          <p:cNvPr id="15" name="Picture 14"/>
          <p:cNvPicPr>
            <a:picLocks noChangeAspect="1"/>
          </p:cNvPicPr>
          <p:nvPr/>
        </p:nvPicPr>
        <p:blipFill>
          <a:blip r:embed="rId3"/>
          <a:stretch>
            <a:fillRect/>
          </a:stretch>
        </p:blipFill>
        <p:spPr>
          <a:xfrm>
            <a:off x="569832" y="1386318"/>
            <a:ext cx="3485661" cy="5387862"/>
          </a:xfrm>
          <a:prstGeom prst="rect">
            <a:avLst/>
          </a:prstGeom>
        </p:spPr>
      </p:pic>
    </p:spTree>
    <p:extLst>
      <p:ext uri="{BB962C8B-B14F-4D97-AF65-F5344CB8AC3E}">
        <p14:creationId xmlns:p14="http://schemas.microsoft.com/office/powerpoint/2010/main" val="175860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9658A-BB1D-4F9F-83ED-844AF92B0B7A}"/>
              </a:ext>
            </a:extLst>
          </p:cNvPr>
          <p:cNvSpPr>
            <a:spLocks noGrp="1"/>
          </p:cNvSpPr>
          <p:nvPr>
            <p:ph type="title"/>
          </p:nvPr>
        </p:nvSpPr>
        <p:spPr>
          <a:xfrm>
            <a:off x="228600" y="0"/>
            <a:ext cx="8503920" cy="990600"/>
          </a:xfrm>
        </p:spPr>
        <p:txBody>
          <a:bodyPr/>
          <a:lstStyle/>
          <a:p>
            <a:pPr marL="0" indent="0">
              <a:buNone/>
            </a:pPr>
            <a:r>
              <a:rPr lang="en-US" dirty="0" smtClean="0"/>
              <a:t>Including clusters may potentially improve prediction of mean </a:t>
            </a:r>
            <a:r>
              <a:rPr lang="en-US" dirty="0"/>
              <a:t>S</a:t>
            </a:r>
            <a:r>
              <a:rPr lang="en-US" dirty="0" smtClean="0"/>
              <a:t>eason </a:t>
            </a:r>
            <a:r>
              <a:rPr lang="en-US" dirty="0"/>
              <a:t>2 </a:t>
            </a:r>
            <a:r>
              <a:rPr lang="en-US" dirty="0" smtClean="0"/>
              <a:t>impressions.</a:t>
            </a:r>
            <a:endParaRPr lang="en-US" dirty="0"/>
          </a:p>
        </p:txBody>
      </p:sp>
      <p:sp>
        <p:nvSpPr>
          <p:cNvPr id="4" name="Slide Number Placeholder 3">
            <a:extLst>
              <a:ext uri="{FF2B5EF4-FFF2-40B4-BE49-F238E27FC236}">
                <a16:creationId xmlns:a16="http://schemas.microsoft.com/office/drawing/2014/main" xmlns="" id="{1DFE56FD-31C6-48B3-981F-7F3D0622B8FC}"/>
              </a:ext>
            </a:extLst>
          </p:cNvPr>
          <p:cNvSpPr>
            <a:spLocks noGrp="1"/>
          </p:cNvSpPr>
          <p:nvPr>
            <p:ph type="sldNum" sz="quarter" idx="12"/>
          </p:nvPr>
        </p:nvSpPr>
        <p:spPr/>
        <p:txBody>
          <a:bodyPr/>
          <a:lstStyle/>
          <a:p>
            <a:pPr>
              <a:defRPr/>
            </a:pPr>
            <a:r>
              <a:rPr lang="en-US"/>
              <a:t>Confidential | Management Science | </a:t>
            </a:r>
            <a:fld id="{05909DB7-0039-481F-AE44-B2DE0E8288BE}" type="slidenum">
              <a:rPr lang="en-US" smtClean="0"/>
              <a:pPr>
                <a:defRPr/>
              </a:pPr>
              <a:t>11</a:t>
            </a:fld>
            <a:endParaRPr lang="en-US" dirty="0"/>
          </a:p>
        </p:txBody>
      </p:sp>
      <p:sp>
        <p:nvSpPr>
          <p:cNvPr id="7" name="TextBox 6">
            <a:extLst>
              <a:ext uri="{FF2B5EF4-FFF2-40B4-BE49-F238E27FC236}">
                <a16:creationId xmlns:a16="http://schemas.microsoft.com/office/drawing/2014/main" xmlns="" id="{12964497-1D0F-4FBC-8A08-46F34D8B1A5E}"/>
              </a:ext>
            </a:extLst>
          </p:cNvPr>
          <p:cNvSpPr txBox="1"/>
          <p:nvPr/>
        </p:nvSpPr>
        <p:spPr>
          <a:xfrm>
            <a:off x="5606503" y="2507818"/>
            <a:ext cx="1554554" cy="307777"/>
          </a:xfrm>
          <a:prstGeom prst="rect">
            <a:avLst/>
          </a:prstGeom>
          <a:noFill/>
        </p:spPr>
        <p:txBody>
          <a:bodyPr wrap="square" rtlCol="0">
            <a:spAutoFit/>
          </a:bodyPr>
          <a:lstStyle/>
          <a:p>
            <a:pPr algn="ctr"/>
            <a:r>
              <a:rPr lang="en-US" dirty="0" smtClean="0"/>
              <a:t>Prediction Model</a:t>
            </a:r>
            <a:r>
              <a:rPr lang="en-US" dirty="0"/>
              <a:t>:</a:t>
            </a:r>
          </a:p>
        </p:txBody>
      </p:sp>
      <p:sp>
        <p:nvSpPr>
          <p:cNvPr id="8" name="TextBox 7">
            <a:extLst>
              <a:ext uri="{FF2B5EF4-FFF2-40B4-BE49-F238E27FC236}">
                <a16:creationId xmlns:a16="http://schemas.microsoft.com/office/drawing/2014/main" xmlns="" id="{69A7CC2A-6138-4946-BE85-4B8631AFA745}"/>
              </a:ext>
            </a:extLst>
          </p:cNvPr>
          <p:cNvSpPr txBox="1"/>
          <p:nvPr/>
        </p:nvSpPr>
        <p:spPr>
          <a:xfrm>
            <a:off x="5606504" y="3759665"/>
            <a:ext cx="1554553" cy="307777"/>
          </a:xfrm>
          <a:prstGeom prst="rect">
            <a:avLst/>
          </a:prstGeom>
          <a:noFill/>
        </p:spPr>
        <p:txBody>
          <a:bodyPr wrap="square" rtlCol="0">
            <a:spAutoFit/>
          </a:bodyPr>
          <a:lstStyle/>
          <a:p>
            <a:pPr algn="ctr"/>
            <a:r>
              <a:rPr lang="en-US" dirty="0"/>
              <a:t>Benchmark:</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CC7922FE-E2D8-487B-B6AA-101B8DCBD8C5}"/>
                  </a:ext>
                </a:extLst>
              </p:cNvPr>
              <p:cNvSpPr txBox="1"/>
              <p:nvPr/>
            </p:nvSpPr>
            <p:spPr>
              <a:xfrm>
                <a:off x="5713252" y="4141144"/>
                <a:ext cx="134105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𝑆h𝑜𝑤</m:t>
                      </m:r>
                      <m:r>
                        <a:rPr lang="en-US" b="0" i="1" smtClean="0">
                          <a:latin typeface="Cambria Math" panose="02040503050406030204" pitchFamily="18" charset="0"/>
                        </a:rPr>
                        <m:t> </m:t>
                      </m:r>
                      <m:r>
                        <a:rPr lang="en-US" b="0" i="1" smtClean="0">
                          <a:latin typeface="Cambria Math" panose="02040503050406030204" pitchFamily="18" charset="0"/>
                        </a:rPr>
                        <m:t>𝑁𝑎𝑚𝑒</m:t>
                      </m:r>
                    </m:oMath>
                  </m:oMathPara>
                </a14:m>
                <a:endParaRPr lang="en-US" dirty="0"/>
              </a:p>
            </p:txBody>
          </p:sp>
        </mc:Choice>
        <mc:Fallback xmlns="">
          <p:sp>
            <p:nvSpPr>
              <p:cNvPr id="9" name="TextBox 8">
                <a:extLst>
                  <a:ext uri="{FF2B5EF4-FFF2-40B4-BE49-F238E27FC236}">
                    <a16:creationId xmlns="" xmlns:a16="http://schemas.microsoft.com/office/drawing/2014/main" xmlns:a14="http://schemas.microsoft.com/office/drawing/2010/main" id="{CC7922FE-E2D8-487B-B6AA-101B8DCBD8C5}"/>
                  </a:ext>
                </a:extLst>
              </p:cNvPr>
              <p:cNvSpPr txBox="1">
                <a:spLocks noRot="1" noChangeAspect="1" noMove="1" noResize="1" noEditPoints="1" noAdjustHandles="1" noChangeArrowheads="1" noChangeShapeType="1" noTextEdit="1"/>
              </p:cNvSpPr>
              <p:nvPr/>
            </p:nvSpPr>
            <p:spPr>
              <a:xfrm>
                <a:off x="5713252" y="4141144"/>
                <a:ext cx="1341057" cy="215444"/>
              </a:xfrm>
              <a:prstGeom prst="rect">
                <a:avLst/>
              </a:prstGeom>
              <a:blipFill rotWithShape="0">
                <a:blip r:embed="rId2"/>
                <a:stretch>
                  <a:fillRect l="-455" r="-909"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2"/>
              <p:cNvSpPr txBox="1"/>
              <p:nvPr/>
            </p:nvSpPr>
            <p:spPr>
              <a:xfrm>
                <a:off x="4080760" y="2920240"/>
                <a:ext cx="4606040" cy="65800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ar-AE" sz="1400" i="1">
                          <a:latin typeface="Cambria Math" panose="02040503050406030204" pitchFamily="18" charset="0"/>
                        </a:rPr>
                        <m:t>𝐶</m:t>
                      </m:r>
                      <m:sSub>
                        <m:sSubPr>
                          <m:ctrlPr>
                            <a:rPr lang="ar-AE" sz="1400" i="1">
                              <a:latin typeface="Cambria Math" panose="02040503050406030204" pitchFamily="18" charset="0"/>
                            </a:rPr>
                          </m:ctrlPr>
                        </m:sSubPr>
                        <m:e>
                          <m:r>
                            <a:rPr lang="ar-AE" sz="1400" i="1">
                              <a:latin typeface="Cambria Math" panose="02040503050406030204" pitchFamily="18" charset="0"/>
                            </a:rPr>
                            <m:t>3</m:t>
                          </m:r>
                        </m:e>
                        <m:sub>
                          <m:r>
                            <a:rPr lang="ar-AE" sz="1400" i="1">
                              <a:latin typeface="Cambria Math" panose="02040503050406030204" pitchFamily="18" charset="0"/>
                            </a:rPr>
                            <m:t>𝐼𝑚𝑝𝑟𝑒𝑠𝑠𝑖𝑜𝑛𝑠</m:t>
                          </m:r>
                        </m:sub>
                      </m:sSub>
                      <m:r>
                        <a:rPr lang="ar-AE" sz="1400" i="1">
                          <a:latin typeface="Cambria Math" panose="02040503050406030204" pitchFamily="18" charset="0"/>
                        </a:rPr>
                        <m:t>~ </m:t>
                      </m:r>
                      <m:r>
                        <a:rPr lang="ar-AE" sz="1400" i="1">
                          <a:latin typeface="Cambria Math" panose="02040503050406030204" pitchFamily="18" charset="0"/>
                        </a:rPr>
                        <m:t>𝐵𝑟𝑜𝑎𝑑𝑐𝑎𝑠𝑡</m:t>
                      </m:r>
                      <m:r>
                        <a:rPr lang="ar-AE" sz="1400" i="1">
                          <a:latin typeface="Cambria Math" panose="02040503050406030204" pitchFamily="18" charset="0"/>
                        </a:rPr>
                        <m:t> </m:t>
                      </m:r>
                      <m:r>
                        <a:rPr lang="ar-AE" sz="1400" i="1">
                          <a:latin typeface="Cambria Math" panose="02040503050406030204" pitchFamily="18" charset="0"/>
                        </a:rPr>
                        <m:t>𝑌𝑒𝑎𝑟</m:t>
                      </m:r>
                      <m:r>
                        <a:rPr lang="ar-AE" sz="1400" i="1">
                          <a:latin typeface="Cambria Math" panose="02040503050406030204" pitchFamily="18" charset="0"/>
                        </a:rPr>
                        <m:t>+ </m:t>
                      </m:r>
                      <m:r>
                        <a:rPr lang="ar-AE" sz="1400" i="1">
                          <a:latin typeface="Cambria Math" panose="02040503050406030204" pitchFamily="18" charset="0"/>
                        </a:rPr>
                        <m:t>𝐷𝑂𝑊</m:t>
                      </m:r>
                      <m:r>
                        <a:rPr lang="ar-AE" sz="1400" i="1">
                          <a:latin typeface="Cambria Math" panose="02040503050406030204" pitchFamily="18" charset="0"/>
                        </a:rPr>
                        <m:t>+ </m:t>
                      </m:r>
                      <m:r>
                        <a:rPr lang="ar-AE" sz="1400" i="1">
                          <a:latin typeface="Cambria Math" panose="02040503050406030204" pitchFamily="18" charset="0"/>
                        </a:rPr>
                        <m:t>𝑆𝑡𝑎𝑟𝑡</m:t>
                      </m:r>
                      <m:r>
                        <a:rPr lang="ar-AE" sz="1400" i="1">
                          <a:latin typeface="Cambria Math" panose="02040503050406030204" pitchFamily="18" charset="0"/>
                        </a:rPr>
                        <m:t> </m:t>
                      </m:r>
                      <m:r>
                        <a:rPr lang="ar-AE" sz="1400" i="1">
                          <a:latin typeface="Cambria Math" panose="02040503050406030204" pitchFamily="18" charset="0"/>
                        </a:rPr>
                        <m:t>𝑇𝑖𝑚𝑒</m:t>
                      </m:r>
                      <m:r>
                        <a:rPr lang="ar-AE" sz="1400" i="1">
                          <a:latin typeface="Cambria Math" panose="02040503050406030204" pitchFamily="18" charset="0"/>
                        </a:rPr>
                        <m:t> +</m:t>
                      </m:r>
                    </m:oMath>
                  </m:oMathPara>
                </a14:m>
                <a:endParaRPr lang="ar-AE" sz="1400"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𝑢𝑛𝑖𝑞𝑢𝑒</m:t>
                      </m:r>
                      <m:r>
                        <a:rPr lang="en-US" sz="1400" b="0" i="1" smtClean="0">
                          <a:latin typeface="Cambria Math" panose="02040503050406030204" pitchFamily="18" charset="0"/>
                        </a:rPr>
                        <m:t> </m:t>
                      </m:r>
                      <m:r>
                        <a:rPr lang="en-US" sz="1400" b="0" i="1" smtClean="0">
                          <a:latin typeface="Cambria Math" panose="02040503050406030204" pitchFamily="18" charset="0"/>
                        </a:rPr>
                        <m:t>𝐷𝑂𝑊</m:t>
                      </m:r>
                      <m:r>
                        <a:rPr lang="en-US" sz="1400" b="0" i="1" smtClean="0">
                          <a:latin typeface="Cambria Math" panose="02040503050406030204" pitchFamily="18" charset="0"/>
                        </a:rPr>
                        <m:t> </m:t>
                      </m:r>
                      <m:r>
                        <a:rPr lang="en-US" sz="1400" b="0" i="1" smtClean="0">
                          <a:latin typeface="Cambria Math" panose="02040503050406030204" pitchFamily="18" charset="0"/>
                        </a:rPr>
                        <m:t>𝑠𝑒𝑎𝑠𝑜𝑛</m:t>
                      </m:r>
                      <m:r>
                        <a:rPr lang="en-US" sz="1400" b="0" i="1" smtClean="0">
                          <a:latin typeface="Cambria Math" panose="02040503050406030204" pitchFamily="18" charset="0"/>
                        </a:rPr>
                        <m:t> + </m:t>
                      </m:r>
                      <m:r>
                        <a:rPr lang="en-US" sz="1400" b="0" i="1" smtClean="0">
                          <a:latin typeface="Cambria Math" panose="02040503050406030204" pitchFamily="18" charset="0"/>
                        </a:rPr>
                        <m:t>𝑢𝑛𝑖𝑞𝑢𝑒</m:t>
                      </m:r>
                      <m:r>
                        <a:rPr lang="en-US" sz="1400" b="0" i="1" smtClean="0">
                          <a:latin typeface="Cambria Math" panose="02040503050406030204" pitchFamily="18" charset="0"/>
                        </a:rPr>
                        <m:t> </m:t>
                      </m:r>
                      <m:r>
                        <a:rPr lang="en-US" sz="1400" b="0" i="1" smtClean="0">
                          <a:latin typeface="Cambria Math" panose="02040503050406030204" pitchFamily="18" charset="0"/>
                        </a:rPr>
                        <m:t>𝑠𝑡𝑎𝑟𝑡𝑠</m:t>
                      </m:r>
                      <m:r>
                        <a:rPr lang="en-US" sz="1400" b="0" i="1" smtClean="0">
                          <a:latin typeface="Cambria Math" panose="02040503050406030204" pitchFamily="18" charset="0"/>
                        </a:rPr>
                        <m:t> </m:t>
                      </m:r>
                      <m:r>
                        <a:rPr lang="en-US" sz="1400" b="0" i="1" smtClean="0">
                          <a:latin typeface="Cambria Math" panose="02040503050406030204" pitchFamily="18" charset="0"/>
                        </a:rPr>
                        <m:t>𝑠𝑒𝑎𝑠𝑜𝑛</m:t>
                      </m:r>
                      <m:r>
                        <a:rPr lang="en-US" sz="1400" b="0" i="1" smtClean="0">
                          <a:latin typeface="Cambria Math" panose="02040503050406030204" pitchFamily="18" charset="0"/>
                        </a:rPr>
                        <m:t>+(</m:t>
                      </m:r>
                      <m:r>
                        <a:rPr lang="en-US" sz="1400" b="0" i="1" smtClean="0">
                          <a:latin typeface="Cambria Math" panose="02040503050406030204" pitchFamily="18" charset="0"/>
                        </a:rPr>
                        <m:t>1</m:t>
                      </m:r>
                      <m:r>
                        <a:rPr lang="en-US" sz="1400" b="0" i="1" smtClean="0">
                          <a:latin typeface="Cambria Math" panose="02040503050406030204" pitchFamily="18" charset="0"/>
                        </a:rPr>
                        <m:t> | </m:t>
                      </m:r>
                      <m:r>
                        <a:rPr lang="en-US" sz="1400" b="0" i="1" smtClean="0">
                          <a:latin typeface="Cambria Math" panose="02040503050406030204" pitchFamily="18" charset="0"/>
                        </a:rPr>
                        <m:t>𝑥</m:t>
                      </m:r>
                      <m:r>
                        <a:rPr lang="en-US" sz="1400" b="0" i="1" smtClean="0">
                          <a:latin typeface="Cambria Math" panose="02040503050406030204" pitchFamily="18" charset="0"/>
                        </a:rPr>
                        <m:t>)+ ( </m:t>
                      </m:r>
                      <m:r>
                        <a:rPr lang="en-US" sz="1400" b="0" i="1" smtClean="0">
                          <a:latin typeface="Cambria Math" panose="02040503050406030204" pitchFamily="18" charset="0"/>
                        </a:rPr>
                        <m:t>𝑢𝑛𝑖𝑞𝑢𝑒</m:t>
                      </m:r>
                      <m:r>
                        <a:rPr lang="en-US" sz="1400" b="0" i="1" smtClean="0">
                          <a:latin typeface="Cambria Math" panose="02040503050406030204" pitchFamily="18" charset="0"/>
                        </a:rPr>
                        <m:t>_</m:t>
                      </m:r>
                      <m:r>
                        <a:rPr lang="en-US" sz="1400" b="0" i="1" smtClean="0">
                          <a:latin typeface="Cambria Math" panose="02040503050406030204" pitchFamily="18" charset="0"/>
                        </a:rPr>
                        <m:t>𝐷𝑂𝑊𝑠</m:t>
                      </m:r>
                      <m:r>
                        <a:rPr lang="en-US" sz="1400" b="0" i="1" smtClean="0">
                          <a:latin typeface="Cambria Math" panose="02040503050406030204" pitchFamily="18" charset="0"/>
                        </a:rPr>
                        <m:t>_</m:t>
                      </m:r>
                      <m:r>
                        <a:rPr lang="en-US" sz="1400" b="0" i="1" smtClean="0">
                          <a:latin typeface="Cambria Math" panose="02040503050406030204" pitchFamily="18" charset="0"/>
                        </a:rPr>
                        <m:t>𝑠𝑒𝑎𝑠𝑜𝑛</m:t>
                      </m:r>
                      <m:r>
                        <a:rPr lang="en-US" sz="1400" b="0" i="1" smtClean="0">
                          <a:latin typeface="Cambria Math" panose="02040503050406030204" pitchFamily="18" charset="0"/>
                        </a:rPr>
                        <m:t> + </m:t>
                      </m:r>
                      <m:r>
                        <a:rPr lang="en-US" sz="1400" b="0" i="1" smtClean="0">
                          <a:latin typeface="Cambria Math" panose="02040503050406030204" pitchFamily="18" charset="0"/>
                        </a:rPr>
                        <m:t>𝑢𝑛𝑖𝑞𝑢𝑒</m:t>
                      </m:r>
                      <m:r>
                        <a:rPr lang="en-US" sz="1400" b="0" i="1" smtClean="0">
                          <a:latin typeface="Cambria Math" panose="02040503050406030204" pitchFamily="18" charset="0"/>
                        </a:rPr>
                        <m:t>_</m:t>
                      </m:r>
                      <m:r>
                        <a:rPr lang="en-US" sz="1400" b="0" i="1" smtClean="0">
                          <a:latin typeface="Cambria Math" panose="02040503050406030204" pitchFamily="18" charset="0"/>
                        </a:rPr>
                        <m:t>𝑠𝑡𝑎𝑟𝑡𝑠</m:t>
                      </m:r>
                      <m:r>
                        <a:rPr lang="en-US" sz="1400" b="0" i="1" smtClean="0">
                          <a:latin typeface="Cambria Math" panose="02040503050406030204" pitchFamily="18" charset="0"/>
                        </a:rPr>
                        <m:t>_</m:t>
                      </m:r>
                      <m:r>
                        <a:rPr lang="en-US" sz="1400" b="0" i="1" smtClean="0">
                          <a:latin typeface="Cambria Math" panose="02040503050406030204" pitchFamily="18" charset="0"/>
                        </a:rPr>
                        <m:t>𝑠𝑒𝑎𝑠𝑜𝑛</m:t>
                      </m:r>
                      <m:r>
                        <a:rPr lang="en-US" sz="1400" b="0" i="1" smtClean="0">
                          <a:latin typeface="Cambria Math" panose="02040503050406030204" pitchFamily="18" charset="0"/>
                        </a:rPr>
                        <m:t>| </m:t>
                      </m:r>
                      <m:r>
                        <a:rPr lang="en-US" sz="1400" b="0" i="1" smtClean="0">
                          <a:latin typeface="Cambria Math" panose="02040503050406030204" pitchFamily="18" charset="0"/>
                        </a:rPr>
                        <m:t>𝑥</m:t>
                      </m:r>
                      <m:r>
                        <a:rPr lang="en-US" sz="1400" b="0" i="1" smtClean="0">
                          <a:latin typeface="Cambria Math" panose="02040503050406030204" pitchFamily="18" charset="0"/>
                        </a:rPr>
                        <m:t>)</m:t>
                      </m:r>
                    </m:oMath>
                  </m:oMathPara>
                </a14:m>
                <a:endParaRPr lang="en-US" sz="1400" dirty="0"/>
              </a:p>
            </p:txBody>
          </p:sp>
        </mc:Choice>
        <mc:Fallback xmlns="">
          <p:sp>
            <p:nvSpPr>
              <p:cNvPr id="10" name="TextBox 2"/>
              <p:cNvSpPr txBox="1">
                <a:spLocks noRot="1" noChangeAspect="1" noMove="1" noResize="1" noEditPoints="1" noAdjustHandles="1" noChangeArrowheads="1" noChangeShapeType="1" noTextEdit="1"/>
              </p:cNvSpPr>
              <p:nvPr/>
            </p:nvSpPr>
            <p:spPr>
              <a:xfrm>
                <a:off x="4080760" y="2920240"/>
                <a:ext cx="4606040" cy="658001"/>
              </a:xfrm>
              <a:prstGeom prst="rect">
                <a:avLst/>
              </a:prstGeom>
              <a:blipFill rotWithShape="0">
                <a:blip r:embed="rId3"/>
                <a:stretch>
                  <a:fillRect b="-11111"/>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3136902886"/>
              </p:ext>
            </p:extLst>
          </p:nvPr>
        </p:nvGraphicFramePr>
        <p:xfrm>
          <a:off x="563579" y="1323975"/>
          <a:ext cx="3200400" cy="4210050"/>
        </p:xfrm>
        <a:graphic>
          <a:graphicData uri="http://schemas.openxmlformats.org/drawingml/2006/table">
            <a:tbl>
              <a:tblPr/>
              <a:tblGrid>
                <a:gridCol w="2400300"/>
                <a:gridCol w="800100"/>
              </a:tblGrid>
              <a:tr h="200025">
                <a:tc>
                  <a:txBody>
                    <a:bodyPr/>
                    <a:lstStyle/>
                    <a:p>
                      <a:pPr algn="l" fontAlgn="b"/>
                      <a:r>
                        <a:rPr lang="en-US" sz="1100" b="1" i="0" u="none" strike="noStrike" dirty="0">
                          <a:solidFill>
                            <a:srgbClr val="000000"/>
                          </a:solidFill>
                          <a:effectLst/>
                          <a:latin typeface="Calibri" panose="020F0502020204030204" pitchFamily="34" charset="0"/>
                        </a:rPr>
                        <a:t>Clustering Algorithm</a:t>
                      </a:r>
                    </a:p>
                  </a:txBody>
                  <a:tcPr marL="9525" marR="9525" marT="9525"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Mape</a:t>
                      </a:r>
                    </a:p>
                  </a:txBody>
                  <a:tcPr marL="9525" marR="9525" marT="9525" marB="0" anchor="b">
                    <a:lnL>
                      <a:noFill/>
                    </a:lnL>
                    <a:lnR>
                      <a:noFill/>
                    </a:lnR>
                    <a:lnT>
                      <a:noFill/>
                    </a:lnT>
                    <a:lnB w="25400" cap="flat" cmpd="dbl" algn="ctr">
                      <a:solidFill>
                        <a:srgbClr val="000000"/>
                      </a:solidFill>
                      <a:prstDash val="solid"/>
                      <a:round/>
                      <a:headEnd type="none" w="med" len="med"/>
                      <a:tailEnd type="none" w="med" len="med"/>
                    </a:lnB>
                  </a:tcPr>
                </a:tc>
              </a:tr>
              <a:tr h="200025">
                <a:tc>
                  <a:txBody>
                    <a:bodyPr/>
                    <a:lstStyle/>
                    <a:p>
                      <a:pPr algn="l" fontAlgn="b"/>
                      <a:r>
                        <a:rPr lang="en-US" sz="1100" b="0" i="0" u="none" strike="noStrike">
                          <a:solidFill>
                            <a:srgbClr val="000000"/>
                          </a:solidFill>
                          <a:effectLst/>
                          <a:latin typeface="Calibri" panose="020F0502020204030204" pitchFamily="34" charset="0"/>
                        </a:rPr>
                        <a:t>Benchmark</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solidFill>
                      <a:srgbClr val="BDD7EE"/>
                    </a:solidFill>
                  </a:tcPr>
                </a:tc>
                <a:tc>
                  <a:txBody>
                    <a:bodyPr/>
                    <a:lstStyle/>
                    <a:p>
                      <a:pPr algn="ctr" fontAlgn="b"/>
                      <a:r>
                        <a:rPr lang="en-US" sz="1100" b="0" i="0" u="none" strike="noStrike">
                          <a:solidFill>
                            <a:srgbClr val="000000"/>
                          </a:solidFill>
                          <a:effectLst/>
                          <a:latin typeface="Calibri" panose="020F0502020204030204" pitchFamily="34" charset="0"/>
                        </a:rPr>
                        <a:t>27.93427348</a:t>
                      </a:r>
                    </a:p>
                  </a:txBody>
                  <a:tcPr marL="9525" marR="9525" marT="9525" marB="0" anchor="b">
                    <a:lnL>
                      <a:noFill/>
                    </a:lnL>
                    <a:lnR>
                      <a:noFill/>
                    </a:lnR>
                    <a:lnT w="25400" cap="flat" cmpd="dbl" algn="ctr">
                      <a:solidFill>
                        <a:srgbClr val="000000"/>
                      </a:solidFill>
                      <a:prstDash val="solid"/>
                      <a:round/>
                      <a:headEnd type="none" w="med" len="med"/>
                      <a:tailEnd type="none" w="med" len="med"/>
                    </a:lnT>
                    <a:lnB>
                      <a:noFill/>
                    </a:lnB>
                    <a:solidFill>
                      <a:srgbClr val="BDD7EE"/>
                    </a:solidFill>
                  </a:tcPr>
                </a:tc>
              </a:tr>
              <a:tr h="190500">
                <a:tc>
                  <a:txBody>
                    <a:bodyPr/>
                    <a:lstStyle/>
                    <a:p>
                      <a:pPr algn="l" fontAlgn="b"/>
                      <a:r>
                        <a:rPr lang="en-US" sz="1100" b="0" i="0" u="none" strike="noStrike">
                          <a:solidFill>
                            <a:srgbClr val="000000"/>
                          </a:solidFill>
                          <a:effectLst/>
                          <a:latin typeface="Calibri" panose="020F0502020204030204" pitchFamily="34" charset="0"/>
                        </a:rPr>
                        <a:t>C3_RAW_kmeans_5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34.8191804</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C3_GROWTH_kmeans_5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30.42767911</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LS_raw_cluster (kmeans_5)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30.20099404</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LS_growth_cluster (kmeans_5)</a:t>
                      </a:r>
                    </a:p>
                  </a:txBody>
                  <a:tcPr marL="9525" marR="9525" marT="9525" marB="0" anchor="b">
                    <a:lnL>
                      <a:noFill/>
                    </a:lnL>
                    <a:lnR>
                      <a:noFill/>
                    </a:lnR>
                    <a:lnT>
                      <a:noFill/>
                    </a:lnT>
                    <a:lnB>
                      <a:noFill/>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25.29373554</a:t>
                      </a:r>
                    </a:p>
                  </a:txBody>
                  <a:tcPr marL="9525" marR="9525" marT="9525" marB="0" anchor="b">
                    <a:lnL>
                      <a:noFill/>
                    </a:lnL>
                    <a:lnR>
                      <a:noFill/>
                    </a:lnR>
                    <a:lnT>
                      <a:noFill/>
                    </a:lnT>
                    <a:lnB>
                      <a:noFill/>
                    </a:lnB>
                    <a:solidFill>
                      <a:srgbClr val="A9D08E"/>
                    </a:solidFill>
                  </a:tcPr>
                </a:tc>
              </a:tr>
              <a:tr h="190500">
                <a:tc>
                  <a:txBody>
                    <a:bodyPr/>
                    <a:lstStyle/>
                    <a:p>
                      <a:pPr algn="l" fontAlgn="b"/>
                      <a:r>
                        <a:rPr lang="en-US" sz="1100" b="0" i="0" u="none" strike="noStrike">
                          <a:solidFill>
                            <a:srgbClr val="000000"/>
                          </a:solidFill>
                          <a:effectLst/>
                          <a:latin typeface="Calibri" panose="020F0502020204030204" pitchFamily="34" charset="0"/>
                        </a:rPr>
                        <a:t>raw_growth_C3_cluster (kmeans_5)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27.99856741</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raw_growth_LS_cluster (kmeans_5)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37.21103917</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C3_LS_raw_cluster (kmeans_5)</a:t>
                      </a:r>
                    </a:p>
                  </a:txBody>
                  <a:tcPr marL="9525" marR="9525" marT="9525" marB="0" anchor="b">
                    <a:lnL>
                      <a:noFill/>
                    </a:lnL>
                    <a:lnR>
                      <a:noFill/>
                    </a:lnR>
                    <a:lnT>
                      <a:noFill/>
                    </a:lnT>
                    <a:lnB>
                      <a:noFill/>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27.83643347</a:t>
                      </a:r>
                    </a:p>
                  </a:txBody>
                  <a:tcPr marL="9525" marR="9525" marT="9525" marB="0" anchor="b">
                    <a:lnL>
                      <a:noFill/>
                    </a:lnL>
                    <a:lnR>
                      <a:noFill/>
                    </a:lnR>
                    <a:lnT>
                      <a:noFill/>
                    </a:lnT>
                    <a:lnB>
                      <a:noFill/>
                    </a:lnB>
                    <a:solidFill>
                      <a:srgbClr val="A9D08E"/>
                    </a:solidFill>
                  </a:tcPr>
                </a:tc>
              </a:tr>
              <a:tr h="190500">
                <a:tc>
                  <a:txBody>
                    <a:bodyPr/>
                    <a:lstStyle/>
                    <a:p>
                      <a:pPr algn="l" fontAlgn="b"/>
                      <a:r>
                        <a:rPr lang="en-US" sz="1100" b="0" i="0" u="none" strike="noStrike">
                          <a:solidFill>
                            <a:srgbClr val="000000"/>
                          </a:solidFill>
                          <a:effectLst/>
                          <a:latin typeface="Calibri" panose="020F0502020204030204" pitchFamily="34" charset="0"/>
                        </a:rPr>
                        <a:t>C3_LS_raw_diff_cluster (kmeans_5)</a:t>
                      </a:r>
                    </a:p>
                  </a:txBody>
                  <a:tcPr marL="9525" marR="9525" marT="9525" marB="0" anchor="b">
                    <a:lnL>
                      <a:noFill/>
                    </a:lnL>
                    <a:lnR>
                      <a:noFill/>
                    </a:lnR>
                    <a:lnT>
                      <a:noFill/>
                    </a:lnT>
                    <a:lnB>
                      <a:noFill/>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13.18674301</a:t>
                      </a:r>
                    </a:p>
                  </a:txBody>
                  <a:tcPr marL="9525" marR="9525" marT="9525" marB="0" anchor="b">
                    <a:lnL>
                      <a:noFill/>
                    </a:lnL>
                    <a:lnR>
                      <a:noFill/>
                    </a:lnR>
                    <a:lnT>
                      <a:noFill/>
                    </a:lnT>
                    <a:lnB>
                      <a:noFill/>
                    </a:lnB>
                    <a:solidFill>
                      <a:srgbClr val="A9D08E"/>
                    </a:solidFill>
                  </a:tcPr>
                </a:tc>
              </a:tr>
              <a:tr h="190500">
                <a:tc>
                  <a:txBody>
                    <a:bodyPr/>
                    <a:lstStyle/>
                    <a:p>
                      <a:pPr algn="l" fontAlgn="b"/>
                      <a:r>
                        <a:rPr lang="en-US" sz="1100" b="0" i="0" u="none" strike="noStrike">
                          <a:solidFill>
                            <a:srgbClr val="000000"/>
                          </a:solidFill>
                          <a:effectLst/>
                          <a:latin typeface="Calibri" panose="020F0502020204030204" pitchFamily="34" charset="0"/>
                        </a:rPr>
                        <a:t>C3_LS_raw_avg_cluster (kmeans_5)</a:t>
                      </a:r>
                    </a:p>
                  </a:txBody>
                  <a:tcPr marL="9525" marR="9525" marT="9525" marB="0" anchor="b">
                    <a:lnL>
                      <a:noFill/>
                    </a:lnL>
                    <a:lnR>
                      <a:noFill/>
                    </a:lnR>
                    <a:lnT>
                      <a:noFill/>
                    </a:lnT>
                    <a:lnB>
                      <a:noFill/>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21.77044543</a:t>
                      </a:r>
                    </a:p>
                  </a:txBody>
                  <a:tcPr marL="9525" marR="9525" marT="9525" marB="0" anchor="b">
                    <a:lnL>
                      <a:noFill/>
                    </a:lnL>
                    <a:lnR>
                      <a:noFill/>
                    </a:lnR>
                    <a:lnT>
                      <a:noFill/>
                    </a:lnT>
                    <a:lnB>
                      <a:noFill/>
                    </a:lnB>
                    <a:solidFill>
                      <a:srgbClr val="A9D08E"/>
                    </a:solidFill>
                  </a:tcPr>
                </a:tc>
              </a:tr>
              <a:tr h="190500">
                <a:tc>
                  <a:txBody>
                    <a:bodyPr/>
                    <a:lstStyle/>
                    <a:p>
                      <a:pPr algn="l" fontAlgn="b"/>
                      <a:r>
                        <a:rPr lang="en-US" sz="1100" b="0" i="0" u="none" strike="noStrike">
                          <a:solidFill>
                            <a:srgbClr val="000000"/>
                          </a:solidFill>
                          <a:effectLst/>
                          <a:latin typeface="Calibri" panose="020F0502020204030204" pitchFamily="34" charset="0"/>
                        </a:rPr>
                        <a:t>C3_LS_growth_cluster (kmeans_5)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28.8257007</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C3_LS_growth_diff_cluster (kmeans_5)</a:t>
                      </a:r>
                    </a:p>
                  </a:txBody>
                  <a:tcPr marL="9525" marR="9525" marT="9525" marB="0" anchor="b">
                    <a:lnL>
                      <a:noFill/>
                    </a:lnL>
                    <a:lnR>
                      <a:noFill/>
                    </a:lnR>
                    <a:lnT>
                      <a:noFill/>
                    </a:lnT>
                    <a:lnB>
                      <a:noFill/>
                    </a:lnB>
                    <a:solidFill>
                      <a:srgbClr val="A9D08E"/>
                    </a:solidFill>
                  </a:tcPr>
                </a:tc>
                <a:tc>
                  <a:txBody>
                    <a:bodyPr/>
                    <a:lstStyle/>
                    <a:p>
                      <a:pPr algn="ctr" fontAlgn="b"/>
                      <a:r>
                        <a:rPr lang="en-US" sz="1100" b="0" i="0" u="none" strike="noStrike" dirty="0">
                          <a:solidFill>
                            <a:srgbClr val="000000"/>
                          </a:solidFill>
                          <a:effectLst/>
                          <a:latin typeface="Calibri" panose="020F0502020204030204" pitchFamily="34" charset="0"/>
                        </a:rPr>
                        <a:t>27.09332053</a:t>
                      </a:r>
                    </a:p>
                  </a:txBody>
                  <a:tcPr marL="9525" marR="9525" marT="9525" marB="0" anchor="b">
                    <a:lnL>
                      <a:noFill/>
                    </a:lnL>
                    <a:lnR>
                      <a:noFill/>
                    </a:lnR>
                    <a:lnT>
                      <a:noFill/>
                    </a:lnT>
                    <a:lnB>
                      <a:noFill/>
                    </a:lnB>
                    <a:solidFill>
                      <a:srgbClr val="A9D08E"/>
                    </a:solidFill>
                  </a:tcPr>
                </a:tc>
              </a:tr>
              <a:tr h="190500">
                <a:tc>
                  <a:txBody>
                    <a:bodyPr/>
                    <a:lstStyle/>
                    <a:p>
                      <a:pPr algn="l" fontAlgn="b"/>
                      <a:r>
                        <a:rPr lang="en-US" sz="1100" b="0" i="0" u="none" strike="noStrike">
                          <a:solidFill>
                            <a:srgbClr val="000000"/>
                          </a:solidFill>
                          <a:effectLst/>
                          <a:latin typeface="Calibri" panose="020F0502020204030204" pitchFamily="34" charset="0"/>
                        </a:rPr>
                        <a:t>C3_LS_growth_avg_cluster (kmeans_5)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30.45262862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effectLst/>
                          <a:latin typeface="Calibri" panose="020F0502020204030204" pitchFamily="34" charset="0"/>
                        </a:rPr>
                        <a:t>C3_RAW_kmeans_3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32.67501298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C3_RAW_kshape_2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32.40408287</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C3_GROWTH_kmeans_4</a:t>
                      </a:r>
                    </a:p>
                  </a:txBody>
                  <a:tcPr marL="9525" marR="9525" marT="9525" marB="0" anchor="b">
                    <a:lnL>
                      <a:noFill/>
                    </a:lnL>
                    <a:lnR>
                      <a:noFill/>
                    </a:lnR>
                    <a:lnT>
                      <a:noFill/>
                    </a:lnT>
                    <a:lnB>
                      <a:noFill/>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25.93091412</a:t>
                      </a:r>
                    </a:p>
                  </a:txBody>
                  <a:tcPr marL="9525" marR="9525" marT="9525" marB="0" anchor="b">
                    <a:lnL>
                      <a:noFill/>
                    </a:lnL>
                    <a:lnR>
                      <a:noFill/>
                    </a:lnR>
                    <a:lnT>
                      <a:noFill/>
                    </a:lnT>
                    <a:lnB>
                      <a:noFill/>
                    </a:lnB>
                    <a:solidFill>
                      <a:srgbClr val="A9D08E"/>
                    </a:solidFill>
                  </a:tcPr>
                </a:tc>
              </a:tr>
              <a:tr h="190500">
                <a:tc>
                  <a:txBody>
                    <a:bodyPr/>
                    <a:lstStyle/>
                    <a:p>
                      <a:pPr algn="l" fontAlgn="b"/>
                      <a:r>
                        <a:rPr lang="en-US" sz="1100" b="0" i="0" u="none" strike="noStrike">
                          <a:solidFill>
                            <a:srgbClr val="000000"/>
                          </a:solidFill>
                          <a:effectLst/>
                          <a:latin typeface="Calibri" panose="020F0502020204030204" pitchFamily="34" charset="0"/>
                        </a:rPr>
                        <a:t>C3_GROWTH_DTW_3</a:t>
                      </a:r>
                    </a:p>
                  </a:txBody>
                  <a:tcPr marL="9525" marR="9525" marT="9525" marB="0" anchor="b">
                    <a:lnL>
                      <a:noFill/>
                    </a:lnL>
                    <a:lnR>
                      <a:noFill/>
                    </a:lnR>
                    <a:lnT>
                      <a:noFill/>
                    </a:lnT>
                    <a:lnB>
                      <a:noFill/>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24.72164244</a:t>
                      </a:r>
                    </a:p>
                  </a:txBody>
                  <a:tcPr marL="9525" marR="9525" marT="9525" marB="0" anchor="b">
                    <a:lnL>
                      <a:noFill/>
                    </a:lnL>
                    <a:lnR>
                      <a:noFill/>
                    </a:lnR>
                    <a:lnT>
                      <a:noFill/>
                    </a:lnT>
                    <a:lnB>
                      <a:noFill/>
                    </a:lnB>
                    <a:solidFill>
                      <a:srgbClr val="A9D08E"/>
                    </a:solidFill>
                  </a:tcPr>
                </a:tc>
              </a:tr>
              <a:tr h="190500">
                <a:tc>
                  <a:txBody>
                    <a:bodyPr/>
                    <a:lstStyle/>
                    <a:p>
                      <a:pPr algn="l" fontAlgn="b"/>
                      <a:r>
                        <a:rPr lang="en-US" sz="1100" b="0" i="0" u="none" strike="noStrike">
                          <a:solidFill>
                            <a:srgbClr val="000000"/>
                          </a:solidFill>
                          <a:effectLst/>
                          <a:latin typeface="Calibri" panose="020F0502020204030204" pitchFamily="34" charset="0"/>
                        </a:rPr>
                        <a:t>LS_RAW_DTW_3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40.72962699</a:t>
                      </a:r>
                    </a:p>
                  </a:txBody>
                  <a:tcPr marL="9525" marR="9525" marT="9525" marB="0" anchor="b">
                    <a:lnL>
                      <a:noFill/>
                    </a:lnL>
                    <a:lnR>
                      <a:noFill/>
                    </a:lnR>
                    <a:lnT>
                      <a:noFill/>
                    </a:lnT>
                    <a:lnB>
                      <a:noFill/>
                    </a:lnB>
                  </a:tcPr>
                </a:tc>
              </a:tr>
              <a:tr h="190500">
                <a:tc>
                  <a:txBody>
                    <a:bodyPr/>
                    <a:lstStyle/>
                    <a:p>
                      <a:pPr algn="l" fontAlgn="b"/>
                      <a:r>
                        <a:rPr lang="en-US" sz="1100" b="0" i="0" u="none" strike="noStrike">
                          <a:solidFill>
                            <a:srgbClr val="000000"/>
                          </a:solidFill>
                          <a:effectLst/>
                          <a:latin typeface="Calibri" panose="020F0502020204030204" pitchFamily="34" charset="0"/>
                        </a:rPr>
                        <a:t>LS_RAW_tadpole_5</a:t>
                      </a:r>
                    </a:p>
                  </a:txBody>
                  <a:tcPr marL="9525" marR="9525" marT="9525" marB="0" anchor="b">
                    <a:lnL>
                      <a:noFill/>
                    </a:lnL>
                    <a:lnR>
                      <a:noFill/>
                    </a:lnR>
                    <a:lnT>
                      <a:noFill/>
                    </a:lnT>
                    <a:lnB>
                      <a:noFill/>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15.13087901</a:t>
                      </a:r>
                    </a:p>
                  </a:txBody>
                  <a:tcPr marL="9525" marR="9525" marT="9525" marB="0" anchor="b">
                    <a:lnL>
                      <a:noFill/>
                    </a:lnL>
                    <a:lnR>
                      <a:noFill/>
                    </a:lnR>
                    <a:lnT>
                      <a:noFill/>
                    </a:lnT>
                    <a:lnB>
                      <a:noFill/>
                    </a:lnB>
                    <a:solidFill>
                      <a:srgbClr val="A9D08E"/>
                    </a:solidFill>
                  </a:tcPr>
                </a:tc>
              </a:tr>
              <a:tr h="190500">
                <a:tc>
                  <a:txBody>
                    <a:bodyPr/>
                    <a:lstStyle/>
                    <a:p>
                      <a:pPr algn="l" fontAlgn="b"/>
                      <a:r>
                        <a:rPr lang="en-US" sz="1100" b="0" i="0" u="none" strike="noStrike">
                          <a:solidFill>
                            <a:srgbClr val="000000"/>
                          </a:solidFill>
                          <a:effectLst/>
                          <a:latin typeface="Calibri" panose="020F0502020204030204" pitchFamily="34" charset="0"/>
                        </a:rPr>
                        <a:t>LS_GROWTH_DTW_3</a:t>
                      </a:r>
                    </a:p>
                  </a:txBody>
                  <a:tcPr marL="9525" marR="9525" marT="9525" marB="0" anchor="b">
                    <a:lnL>
                      <a:noFill/>
                    </a:lnL>
                    <a:lnR>
                      <a:noFill/>
                    </a:lnR>
                    <a:lnT>
                      <a:noFill/>
                    </a:lnT>
                    <a:lnB>
                      <a:noFill/>
                    </a:lnB>
                    <a:solidFill>
                      <a:srgbClr val="A9D08E"/>
                    </a:solidFill>
                  </a:tcPr>
                </a:tc>
                <a:tc>
                  <a:txBody>
                    <a:bodyPr/>
                    <a:lstStyle/>
                    <a:p>
                      <a:pPr algn="ctr" fontAlgn="b"/>
                      <a:r>
                        <a:rPr lang="en-US" sz="1100" b="0" i="0" u="none" strike="noStrike">
                          <a:solidFill>
                            <a:srgbClr val="000000"/>
                          </a:solidFill>
                          <a:effectLst/>
                          <a:latin typeface="Calibri" panose="020F0502020204030204" pitchFamily="34" charset="0"/>
                        </a:rPr>
                        <a:t>18.36262558</a:t>
                      </a:r>
                    </a:p>
                  </a:txBody>
                  <a:tcPr marL="9525" marR="9525" marT="9525" marB="0" anchor="b">
                    <a:lnL>
                      <a:noFill/>
                    </a:lnL>
                    <a:lnR>
                      <a:noFill/>
                    </a:lnR>
                    <a:lnT>
                      <a:noFill/>
                    </a:lnT>
                    <a:lnB>
                      <a:noFill/>
                    </a:lnB>
                    <a:solidFill>
                      <a:srgbClr val="A9D08E"/>
                    </a:solidFill>
                  </a:tcPr>
                </a:tc>
              </a:tr>
              <a:tr h="190500">
                <a:tc>
                  <a:txBody>
                    <a:bodyPr/>
                    <a:lstStyle/>
                    <a:p>
                      <a:pPr algn="l" fontAlgn="b"/>
                      <a:r>
                        <a:rPr lang="en-US" sz="1100" b="0" i="0" u="none" strike="noStrike" dirty="0">
                          <a:solidFill>
                            <a:srgbClr val="000000"/>
                          </a:solidFill>
                          <a:effectLst/>
                          <a:latin typeface="Calibri" panose="020F0502020204030204" pitchFamily="34" charset="0"/>
                        </a:rPr>
                        <a:t>LS_GROWTH_tadpole_5</a:t>
                      </a:r>
                    </a:p>
                  </a:txBody>
                  <a:tcPr marL="9525" marR="9525" marT="9525" marB="0" anchor="b">
                    <a:lnL>
                      <a:noFill/>
                    </a:lnL>
                    <a:lnR>
                      <a:noFill/>
                    </a:lnR>
                    <a:lnT>
                      <a:noFill/>
                    </a:lnT>
                    <a:lnB>
                      <a:noFill/>
                    </a:lnB>
                    <a:solidFill>
                      <a:srgbClr val="A9D08E"/>
                    </a:solidFill>
                  </a:tcPr>
                </a:tc>
                <a:tc>
                  <a:txBody>
                    <a:bodyPr/>
                    <a:lstStyle/>
                    <a:p>
                      <a:pPr algn="ctr" fontAlgn="b"/>
                      <a:r>
                        <a:rPr lang="en-US" sz="1100" b="0" i="0" u="none" strike="noStrike" dirty="0">
                          <a:solidFill>
                            <a:srgbClr val="000000"/>
                          </a:solidFill>
                          <a:effectLst/>
                          <a:latin typeface="Calibri" panose="020F0502020204030204" pitchFamily="34" charset="0"/>
                        </a:rPr>
                        <a:t>25.294778</a:t>
                      </a:r>
                    </a:p>
                  </a:txBody>
                  <a:tcPr marL="9525" marR="9525" marT="9525" marB="0" anchor="b">
                    <a:lnL>
                      <a:noFill/>
                    </a:lnL>
                    <a:lnR>
                      <a:noFill/>
                    </a:lnR>
                    <a:lnT>
                      <a:noFill/>
                    </a:lnT>
                    <a:lnB>
                      <a:noFill/>
                    </a:lnB>
                    <a:solidFill>
                      <a:srgbClr val="A9D08E"/>
                    </a:solidFill>
                  </a:tcPr>
                </a:tc>
              </a:tr>
            </a:tbl>
          </a:graphicData>
        </a:graphic>
      </p:graphicFrame>
    </p:spTree>
    <p:extLst>
      <p:ext uri="{BB962C8B-B14F-4D97-AF65-F5344CB8AC3E}">
        <p14:creationId xmlns:p14="http://schemas.microsoft.com/office/powerpoint/2010/main" val="306342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Conclusions</a:t>
            </a:r>
            <a:endParaRPr lang="en-US" dirty="0"/>
          </a:p>
        </p:txBody>
      </p:sp>
      <p:sp>
        <p:nvSpPr>
          <p:cNvPr id="7" name="Content Placeholder 6"/>
          <p:cNvSpPr>
            <a:spLocks noGrp="1"/>
          </p:cNvSpPr>
          <p:nvPr>
            <p:ph idx="1"/>
          </p:nvPr>
        </p:nvSpPr>
        <p:spPr/>
        <p:txBody>
          <a:bodyPr/>
          <a:lstStyle/>
          <a:p>
            <a:pPr marL="0" indent="0">
              <a:buNone/>
            </a:pPr>
            <a:r>
              <a:rPr lang="en-US" b="1" dirty="0" smtClean="0"/>
              <a:t>Takeaway:</a:t>
            </a:r>
          </a:p>
          <a:p>
            <a:pPr marL="0" indent="0">
              <a:buNone/>
            </a:pPr>
            <a:r>
              <a:rPr lang="en-US" dirty="0" smtClean="0"/>
              <a:t>Shows </a:t>
            </a:r>
            <a:r>
              <a:rPr lang="en-US" dirty="0"/>
              <a:t>can be clustered </a:t>
            </a:r>
            <a:r>
              <a:rPr lang="en-US" dirty="0" smtClean="0"/>
              <a:t>by </a:t>
            </a:r>
            <a:r>
              <a:rPr lang="en-US" dirty="0"/>
              <a:t>normalizing impressions in Season 1 through DCT. Though at first glance these clusters seem to offer no information about Season 2 behavior, there seems to be statistical substantiation of the opposite being true. Further study is necessary to establish what exactly these clusters are grouping together.</a:t>
            </a:r>
          </a:p>
          <a:p>
            <a:pPr marL="0" indent="0">
              <a:buNone/>
            </a:pPr>
            <a:endParaRPr lang="en-US" dirty="0" smtClean="0"/>
          </a:p>
          <a:p>
            <a:pPr marL="0" indent="0">
              <a:buNone/>
            </a:pPr>
            <a:endParaRPr lang="en-US" dirty="0"/>
          </a:p>
          <a:p>
            <a:pPr marL="0" indent="0">
              <a:buNone/>
            </a:pPr>
            <a:r>
              <a:rPr lang="en-US" b="1" dirty="0" smtClean="0"/>
              <a:t>Next Steps:</a:t>
            </a:r>
          </a:p>
          <a:p>
            <a:r>
              <a:rPr lang="en-US" dirty="0" smtClean="0"/>
              <a:t>Integrate </a:t>
            </a:r>
            <a:r>
              <a:rPr lang="en-US" dirty="0"/>
              <a:t>additional variables to clustering</a:t>
            </a:r>
          </a:p>
          <a:p>
            <a:r>
              <a:rPr lang="en-US" dirty="0" smtClean="0"/>
              <a:t>Deepen </a:t>
            </a:r>
            <a:r>
              <a:rPr lang="en-US" dirty="0"/>
              <a:t>understanding of clustering with additional metadata</a:t>
            </a:r>
          </a:p>
          <a:p>
            <a:r>
              <a:rPr lang="en-US" dirty="0" smtClean="0"/>
              <a:t>Enhance </a:t>
            </a:r>
            <a:r>
              <a:rPr lang="en-US" dirty="0"/>
              <a:t>predictive power of show-curve clusters</a:t>
            </a:r>
          </a:p>
          <a:p>
            <a:r>
              <a:rPr lang="en-US" dirty="0" smtClean="0"/>
              <a:t>Test </a:t>
            </a:r>
            <a:r>
              <a:rPr lang="en-US" dirty="0"/>
              <a:t>for clustering on splines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r>
              <a:rPr lang="en-US"/>
              <a:t>Confidential | Management Science | </a:t>
            </a:r>
            <a:fld id="{05909DB7-0039-481F-AE44-B2DE0E8288BE}" type="slidenum">
              <a:rPr lang="en-US" smtClean="0"/>
              <a:pPr/>
              <a:t>12</a:t>
            </a:fld>
            <a:endParaRPr lang="en-US" dirty="0"/>
          </a:p>
        </p:txBody>
      </p:sp>
    </p:spTree>
    <p:extLst>
      <p:ext uri="{BB962C8B-B14F-4D97-AF65-F5344CB8AC3E}">
        <p14:creationId xmlns:p14="http://schemas.microsoft.com/office/powerpoint/2010/main" val="385196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Appendix</a:t>
            </a:r>
            <a:endParaRPr lang="en-US" dirty="0"/>
          </a:p>
        </p:txBody>
      </p:sp>
    </p:spTree>
    <p:extLst>
      <p:ext uri="{BB962C8B-B14F-4D97-AF65-F5344CB8AC3E}">
        <p14:creationId xmlns:p14="http://schemas.microsoft.com/office/powerpoint/2010/main" val="254416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C3 vs LS</a:t>
            </a:r>
          </a:p>
        </p:txBody>
      </p:sp>
      <p:sp>
        <p:nvSpPr>
          <p:cNvPr id="4" name="Slide Number Placeholder 3"/>
          <p:cNvSpPr>
            <a:spLocks noGrp="1"/>
          </p:cNvSpPr>
          <p:nvPr>
            <p:ph type="sldNum" sz="quarter" idx="12"/>
          </p:nvPr>
        </p:nvSpPr>
        <p:spPr/>
        <p:txBody>
          <a:bodyPr/>
          <a:lstStyle/>
          <a:p>
            <a:r>
              <a:rPr lang="en-US"/>
              <a:t>Confidential | Management Science | </a:t>
            </a:r>
            <a:fld id="{05909DB7-0039-481F-AE44-B2DE0E8288BE}" type="slidenum">
              <a:rPr lang="en-US" smtClean="0"/>
              <a:pPr/>
              <a:t>14</a:t>
            </a:fld>
            <a:endParaRPr lang="en-US" dirty="0"/>
          </a:p>
        </p:txBody>
      </p:sp>
      <p:pic>
        <p:nvPicPr>
          <p:cNvPr id="2" name="Picture 1"/>
          <p:cNvPicPr>
            <a:picLocks noChangeAspect="1"/>
          </p:cNvPicPr>
          <p:nvPr/>
        </p:nvPicPr>
        <p:blipFill>
          <a:blip r:embed="rId2"/>
          <a:stretch>
            <a:fillRect/>
          </a:stretch>
        </p:blipFill>
        <p:spPr>
          <a:xfrm>
            <a:off x="197932" y="1103086"/>
            <a:ext cx="8748136" cy="4651828"/>
          </a:xfrm>
          <a:prstGeom prst="rect">
            <a:avLst/>
          </a:prstGeom>
        </p:spPr>
      </p:pic>
    </p:spTree>
    <p:extLst>
      <p:ext uri="{BB962C8B-B14F-4D97-AF65-F5344CB8AC3E}">
        <p14:creationId xmlns:p14="http://schemas.microsoft.com/office/powerpoint/2010/main" val="3977878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smtClean="0"/>
              <a:t>Confidential | Management Science | </a:t>
            </a:r>
            <a:fld id="{05909DB7-0039-481F-AE44-B2DE0E8288BE}" type="slidenum">
              <a:rPr lang="en-US" smtClean="0"/>
              <a:pPr>
                <a:defRPr/>
              </a:pPr>
              <a:t>15</a:t>
            </a:fld>
            <a:endParaRPr lang="en-US" dirty="0"/>
          </a:p>
        </p:txBody>
      </p:sp>
      <p:sp>
        <p:nvSpPr>
          <p:cNvPr id="12" name="Title 11"/>
          <p:cNvSpPr>
            <a:spLocks noGrp="1"/>
          </p:cNvSpPr>
          <p:nvPr>
            <p:ph type="title"/>
          </p:nvPr>
        </p:nvSpPr>
        <p:spPr/>
        <p:txBody>
          <a:bodyPr/>
          <a:lstStyle/>
          <a:p>
            <a:r>
              <a:rPr lang="en-US" dirty="0" smtClean="0"/>
              <a:t>Diagnostics</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396796639"/>
              </p:ext>
            </p:extLst>
          </p:nvPr>
        </p:nvGraphicFramePr>
        <p:xfrm>
          <a:off x="457201" y="1048187"/>
          <a:ext cx="8229599" cy="2409359"/>
        </p:xfrm>
        <a:graphic>
          <a:graphicData uri="http://schemas.openxmlformats.org/drawingml/2006/table">
            <a:tbl>
              <a:tblPr/>
              <a:tblGrid>
                <a:gridCol w="1238687"/>
                <a:gridCol w="830510"/>
                <a:gridCol w="717259"/>
                <a:gridCol w="594569"/>
                <a:gridCol w="594569"/>
                <a:gridCol w="594569"/>
                <a:gridCol w="594569"/>
                <a:gridCol w="783322"/>
                <a:gridCol w="729056"/>
                <a:gridCol w="474240"/>
                <a:gridCol w="358630"/>
                <a:gridCol w="358630"/>
                <a:gridCol w="360989"/>
              </a:tblGrid>
              <a:tr h="141727">
                <a:tc>
                  <a:txBody>
                    <a:bodyPr/>
                    <a:lstStyle/>
                    <a:p>
                      <a:pPr algn="l" fontAlgn="b"/>
                      <a:r>
                        <a:rPr lang="en-US" sz="800" b="0" i="0" u="none" strike="noStrike" dirty="0">
                          <a:solidFill>
                            <a:srgbClr val="000000"/>
                          </a:solidFill>
                          <a:effectLst/>
                          <a:latin typeface="Calibri" panose="020F0502020204030204" pitchFamily="34" charset="0"/>
                        </a:rPr>
                        <a:t>name</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average.between</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average.within</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wb.ratio</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widestgap</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dunn2</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avg.silwidth</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within.cluster.ss</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cluster.number</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algorithm</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season</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a:solidFill>
                            <a:srgbClr val="000000"/>
                          </a:solidFill>
                          <a:effectLst/>
                          <a:latin typeface="Calibri" panose="020F0502020204030204" pitchFamily="34" charset="0"/>
                        </a:rPr>
                        <a:t>stream</a:t>
                      </a:r>
                    </a:p>
                  </a:txBody>
                  <a:tcPr marL="7086" marR="7086" marT="7086" marB="0" anchor="b">
                    <a:lnL>
                      <a:noFill/>
                    </a:lnL>
                    <a:lnR>
                      <a:noFill/>
                    </a:lnR>
                    <a:lnT>
                      <a:noFill/>
                    </a:lnT>
                    <a:lnB>
                      <a:noFill/>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data</a:t>
                      </a:r>
                    </a:p>
                  </a:txBody>
                  <a:tcPr marL="7086" marR="7086" marT="7086" marB="0" anchor="b">
                    <a:lnL>
                      <a:noFill/>
                    </a:lnL>
                    <a:lnR>
                      <a:noFill/>
                    </a:lnR>
                    <a:lnT>
                      <a:noFill/>
                    </a:lnT>
                    <a:lnB>
                      <a:noFill/>
                    </a:lnB>
                    <a:solidFill>
                      <a:schemeClr val="bg1">
                        <a:lumMod val="85000"/>
                      </a:schemeClr>
                    </a:solidFill>
                  </a:tcPr>
                </a:tc>
              </a:tr>
              <a:tr h="141727">
                <a:tc>
                  <a:txBody>
                    <a:bodyPr/>
                    <a:lstStyle/>
                    <a:p>
                      <a:pPr algn="l" fontAlgn="b"/>
                      <a:r>
                        <a:rPr lang="en-US" sz="800" b="0" i="0" u="none" strike="noStrike">
                          <a:solidFill>
                            <a:srgbClr val="000000"/>
                          </a:solidFill>
                          <a:effectLst/>
                          <a:latin typeface="Calibri" panose="020F0502020204030204" pitchFamily="34" charset="0"/>
                        </a:rPr>
                        <a:t>kmeans_C3_raw_s1_3cl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11.7670037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4.03404047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0.342826481</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4.185826883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2.510994573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0.583656629</a:t>
                      </a:r>
                    </a:p>
                  </a:txBody>
                  <a:tcPr marL="7086" marR="7086" marT="7086"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574.4240912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kmeans</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raw</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kmeans_C3_raw_s1_4cl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11.36067884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3.426387718</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0.301600615</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3.58568336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2.097224187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0.578467105</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397.9161094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kmeans</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raw</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kmeans_C3_raw_s1_5cl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10.80539794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2.573760669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0.238192123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3.292793097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1.876325191</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0.557794841</a:t>
                      </a:r>
                    </a:p>
                  </a:txBody>
                  <a:tcPr marL="7086" marR="7086" marT="7086"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258.6727872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kmeans</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raw</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dtw_C3_raw_s1_3cl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11.76302592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3.963699804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0.336962601</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4.185826883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2.27529496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0.585968024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576.6152316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DTW</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raw</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kshape_C3_raw_s1_2cl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12.10532746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6.2168152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0.513560267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4.185826883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1.908391694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0.469132949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1292.585303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kshape</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raw</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pca_C3_raw_s1_3cl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11.57714946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4.318953927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0.373058493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4.185826883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1.766105988</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0.534513868</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701.4706591</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PCA</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raw</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tadpole_C3_raw_s1_3cl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11.77563592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4.718238093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0.400677987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4.185826883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2.201875077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0.534349099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705.2855652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TADpole</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raw</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tadpole_C3_raw_s1_5cl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10.51662241</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2.879198351</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0.273775956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3.292793097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1.209842389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0.503685843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319.9352336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TADpole</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raw</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kmeans_C3_growth_s1_3cl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10.91603792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4.272696985</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0.391414634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5.008263672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1.723267937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0.512969382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658.1610366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kmeans</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growth</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kmeans_C3_growth_s1_4cl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10.76422224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3.224718059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0.299577432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2.680985952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2.34374678</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0.572098447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338.2442955</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kmeans</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growth</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kmeans_C3_growth_s1_5cl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10.06443107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2.759778199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0.274211049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2.680985952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1.226895284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0.523738625</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253.9587731</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kmeans</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growth</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dtw_C3_growth_s1_3cl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11.12768126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5.106886788</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0.458935394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3.904312791</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1.796955912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0.469267236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778.409799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DTW</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growth</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kshape_C3_growth_s1_5cl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9.97809394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5.380335089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0.539214716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11.42985456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0.676550446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0.322240449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877.6482109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kshape</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growth</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pca_C3_growth_s1_3cl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10.94085486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4.729431559</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0.43227258</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5.008263672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1.619178986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0.454947846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748.8787402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PCA</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growth</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tadpole_C3_growth_s1_3cl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10.91603792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4.272696985</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0.391414634</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5.008263672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1.723267937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0.512969382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658.1610366</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TADpole</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growth</a:t>
                      </a:r>
                    </a:p>
                  </a:txBody>
                  <a:tcPr marL="7086" marR="7086" marT="7086" marB="0" anchor="b">
                    <a:lnL>
                      <a:noFill/>
                    </a:lnL>
                    <a:lnR>
                      <a:noFill/>
                    </a:lnR>
                    <a:lnT>
                      <a:noFill/>
                    </a:lnT>
                    <a:lnB>
                      <a:noFill/>
                    </a:lnB>
                  </a:tcPr>
                </a:tc>
              </a:tr>
              <a:tr h="141727">
                <a:tc>
                  <a:txBody>
                    <a:bodyPr/>
                    <a:lstStyle/>
                    <a:p>
                      <a:pPr algn="l" fontAlgn="b"/>
                      <a:r>
                        <a:rPr lang="en-US" sz="800" b="0" i="0" u="none" strike="noStrike">
                          <a:solidFill>
                            <a:srgbClr val="000000"/>
                          </a:solidFill>
                          <a:effectLst/>
                          <a:latin typeface="Calibri" panose="020F0502020204030204" pitchFamily="34" charset="0"/>
                        </a:rPr>
                        <a:t>tadpole_C3_growth_s1_5cl</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10.19769293</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3.962838778</a:t>
                      </a:r>
                    </a:p>
                  </a:txBody>
                  <a:tcPr marL="7086" marR="7086" marT="7086"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0.388601501</a:t>
                      </a:r>
                    </a:p>
                  </a:txBody>
                  <a:tcPr marL="7086" marR="7086" marT="7086"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5.008263672</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1.247632688</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0.345162165</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497.2928237</a:t>
                      </a:r>
                    </a:p>
                  </a:txBody>
                  <a:tcPr marL="7086" marR="7086" marT="7086"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TADpole</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s1</a:t>
                      </a:r>
                    </a:p>
                  </a:txBody>
                  <a:tcPr marL="7086" marR="7086" marT="7086"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C3</a:t>
                      </a:r>
                    </a:p>
                  </a:txBody>
                  <a:tcPr marL="7086" marR="7086" marT="7086"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growth</a:t>
                      </a:r>
                    </a:p>
                  </a:txBody>
                  <a:tcPr marL="7086" marR="7086" marT="7086" marB="0" anchor="b">
                    <a:lnL>
                      <a:noFill/>
                    </a:lnL>
                    <a:lnR>
                      <a:noFill/>
                    </a:lnR>
                    <a:lnT>
                      <a:noFill/>
                    </a:lnT>
                    <a:lnB>
                      <a:noFill/>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51301623"/>
              </p:ext>
            </p:extLst>
          </p:nvPr>
        </p:nvGraphicFramePr>
        <p:xfrm>
          <a:off x="457200" y="3936781"/>
          <a:ext cx="8229600" cy="2073344"/>
        </p:xfrm>
        <a:graphic>
          <a:graphicData uri="http://schemas.openxmlformats.org/drawingml/2006/table">
            <a:tbl>
              <a:tblPr/>
              <a:tblGrid>
                <a:gridCol w="403776"/>
                <a:gridCol w="648168"/>
                <a:gridCol w="403776"/>
                <a:gridCol w="903184"/>
                <a:gridCol w="852712"/>
                <a:gridCol w="980221"/>
                <a:gridCol w="701296"/>
                <a:gridCol w="765050"/>
                <a:gridCol w="563161"/>
                <a:gridCol w="626916"/>
                <a:gridCol w="1381340"/>
              </a:tblGrid>
              <a:tr h="159488">
                <a:tc>
                  <a:txBody>
                    <a:bodyPr/>
                    <a:lstStyle/>
                    <a:p>
                      <a:pPr algn="l" fontAlgn="b"/>
                      <a:r>
                        <a:rPr lang="en-US" sz="900" b="0" i="0" u="none" strike="noStrike">
                          <a:solidFill>
                            <a:srgbClr val="000000"/>
                          </a:solidFill>
                          <a:effectLst/>
                          <a:latin typeface="Calibri" panose="020F0502020204030204" pitchFamily="34" charset="0"/>
                        </a:rPr>
                        <a:t>stream</a:t>
                      </a:r>
                    </a:p>
                  </a:txBody>
                  <a:tcPr marL="7974" marR="7974" marT="7974" marB="0" anchor="b">
                    <a:lnL>
                      <a:noFill/>
                    </a:lnL>
                    <a:lnR>
                      <a:noFill/>
                    </a:lnR>
                    <a:lnT>
                      <a:noFill/>
                    </a:lnT>
                    <a:lnB>
                      <a:noFill/>
                    </a:lnB>
                    <a:solidFill>
                      <a:schemeClr val="bg1">
                        <a:lumMod val="85000"/>
                      </a:schemeClr>
                    </a:solidFill>
                  </a:tcPr>
                </a:tc>
                <a:tc>
                  <a:txBody>
                    <a:bodyPr/>
                    <a:lstStyle/>
                    <a:p>
                      <a:pPr algn="l" fontAlgn="b"/>
                      <a:r>
                        <a:rPr lang="en-US" sz="900" b="0" i="0" u="none" strike="noStrike">
                          <a:solidFill>
                            <a:srgbClr val="000000"/>
                          </a:solidFill>
                          <a:effectLst/>
                          <a:latin typeface="Calibri" panose="020F0502020204030204" pitchFamily="34" charset="0"/>
                        </a:rPr>
                        <a:t>data</a:t>
                      </a:r>
                    </a:p>
                  </a:txBody>
                  <a:tcPr marL="7974" marR="7974" marT="7974" marB="0" anchor="b">
                    <a:lnL>
                      <a:noFill/>
                    </a:lnL>
                    <a:lnR>
                      <a:noFill/>
                    </a:lnR>
                    <a:lnT>
                      <a:noFill/>
                    </a:lnT>
                    <a:lnB>
                      <a:noFill/>
                    </a:lnB>
                    <a:solidFill>
                      <a:schemeClr val="bg1">
                        <a:lumMod val="85000"/>
                      </a:schemeClr>
                    </a:solidFill>
                  </a:tcPr>
                </a:tc>
                <a:tc>
                  <a:txBody>
                    <a:bodyPr/>
                    <a:lstStyle/>
                    <a:p>
                      <a:pPr algn="l" fontAlgn="b"/>
                      <a:r>
                        <a:rPr lang="en-US" sz="900" b="0" i="0" u="none" strike="noStrike">
                          <a:solidFill>
                            <a:srgbClr val="000000"/>
                          </a:solidFill>
                          <a:effectLst/>
                          <a:latin typeface="Calibri" panose="020F0502020204030204" pitchFamily="34" charset="0"/>
                        </a:rPr>
                        <a:t>season</a:t>
                      </a:r>
                    </a:p>
                  </a:txBody>
                  <a:tcPr marL="7974" marR="7974" marT="7974" marB="0" anchor="b">
                    <a:lnL>
                      <a:noFill/>
                    </a:lnL>
                    <a:lnR>
                      <a:noFill/>
                    </a:lnR>
                    <a:lnT>
                      <a:noFill/>
                    </a:lnT>
                    <a:lnB>
                      <a:noFill/>
                    </a:lnB>
                    <a:solidFill>
                      <a:schemeClr val="bg1">
                        <a:lumMod val="85000"/>
                      </a:schemeClr>
                    </a:solidFill>
                  </a:tcPr>
                </a:tc>
                <a:tc>
                  <a:txBody>
                    <a:bodyPr/>
                    <a:lstStyle/>
                    <a:p>
                      <a:pPr algn="l" fontAlgn="b"/>
                      <a:r>
                        <a:rPr lang="en-US" sz="900" b="0" i="0" u="none" strike="noStrike">
                          <a:solidFill>
                            <a:srgbClr val="000000"/>
                          </a:solidFill>
                          <a:effectLst/>
                          <a:latin typeface="Calibri" panose="020F0502020204030204" pitchFamily="34" charset="0"/>
                        </a:rPr>
                        <a:t>largest_between</a:t>
                      </a:r>
                    </a:p>
                  </a:txBody>
                  <a:tcPr marL="7974" marR="7974" marT="7974" marB="0" anchor="b">
                    <a:lnL>
                      <a:noFill/>
                    </a:lnL>
                    <a:lnR>
                      <a:noFill/>
                    </a:lnR>
                    <a:lnT>
                      <a:noFill/>
                    </a:lnT>
                    <a:lnB>
                      <a:noFill/>
                    </a:lnB>
                    <a:solidFill>
                      <a:schemeClr val="bg1">
                        <a:lumMod val="85000"/>
                      </a:schemeClr>
                    </a:solidFill>
                  </a:tcPr>
                </a:tc>
                <a:tc>
                  <a:txBody>
                    <a:bodyPr/>
                    <a:lstStyle/>
                    <a:p>
                      <a:pPr algn="l" fontAlgn="b"/>
                      <a:r>
                        <a:rPr lang="en-US" sz="900" b="0" i="0" u="none" strike="noStrike">
                          <a:solidFill>
                            <a:srgbClr val="000000"/>
                          </a:solidFill>
                          <a:effectLst/>
                          <a:latin typeface="Calibri" panose="020F0502020204030204" pitchFamily="34" charset="0"/>
                        </a:rPr>
                        <a:t>smallest_within</a:t>
                      </a:r>
                    </a:p>
                  </a:txBody>
                  <a:tcPr marL="7974" marR="7974" marT="7974" marB="0" anchor="b">
                    <a:lnL>
                      <a:noFill/>
                    </a:lnL>
                    <a:lnR>
                      <a:noFill/>
                    </a:lnR>
                    <a:lnT>
                      <a:noFill/>
                    </a:lnT>
                    <a:lnB>
                      <a:noFill/>
                    </a:lnB>
                    <a:solidFill>
                      <a:schemeClr val="bg1">
                        <a:lumMod val="85000"/>
                      </a:schemeClr>
                    </a:solidFill>
                  </a:tcPr>
                </a:tc>
                <a:tc>
                  <a:txBody>
                    <a:bodyPr/>
                    <a:lstStyle/>
                    <a:p>
                      <a:pPr algn="l" fontAlgn="b"/>
                      <a:r>
                        <a:rPr lang="en-US" sz="900" b="0" i="0" u="none" strike="noStrike">
                          <a:solidFill>
                            <a:srgbClr val="000000"/>
                          </a:solidFill>
                          <a:effectLst/>
                          <a:latin typeface="Calibri" panose="020F0502020204030204" pitchFamily="34" charset="0"/>
                        </a:rPr>
                        <a:t>smallest_wb_ratio</a:t>
                      </a:r>
                    </a:p>
                  </a:txBody>
                  <a:tcPr marL="7974" marR="7974" marT="7974" marB="0" anchor="b">
                    <a:lnL>
                      <a:noFill/>
                    </a:lnL>
                    <a:lnR>
                      <a:noFill/>
                    </a:lnR>
                    <a:lnT>
                      <a:noFill/>
                    </a:lnT>
                    <a:lnB>
                      <a:noFill/>
                    </a:lnB>
                    <a:solidFill>
                      <a:schemeClr val="bg1">
                        <a:lumMod val="85000"/>
                      </a:schemeClr>
                    </a:solidFill>
                  </a:tcPr>
                </a:tc>
                <a:tc>
                  <a:txBody>
                    <a:bodyPr/>
                    <a:lstStyle/>
                    <a:p>
                      <a:pPr algn="l" fontAlgn="b"/>
                      <a:r>
                        <a:rPr lang="en-US" sz="900" b="0" i="0" u="none" strike="noStrike">
                          <a:solidFill>
                            <a:srgbClr val="000000"/>
                          </a:solidFill>
                          <a:effectLst/>
                          <a:latin typeface="Calibri" panose="020F0502020204030204" pitchFamily="34" charset="0"/>
                        </a:rPr>
                        <a:t>smallest_gap</a:t>
                      </a:r>
                    </a:p>
                  </a:txBody>
                  <a:tcPr marL="7974" marR="7974" marT="7974" marB="0" anchor="b">
                    <a:lnL>
                      <a:noFill/>
                    </a:lnL>
                    <a:lnR>
                      <a:noFill/>
                    </a:lnR>
                    <a:lnT>
                      <a:noFill/>
                    </a:lnT>
                    <a:lnB>
                      <a:noFill/>
                    </a:lnB>
                    <a:solidFill>
                      <a:schemeClr val="bg1">
                        <a:lumMod val="85000"/>
                      </a:schemeClr>
                    </a:solidFill>
                  </a:tcPr>
                </a:tc>
                <a:tc>
                  <a:txBody>
                    <a:bodyPr/>
                    <a:lstStyle/>
                    <a:p>
                      <a:pPr algn="l" fontAlgn="b"/>
                      <a:r>
                        <a:rPr lang="en-US" sz="900" b="0" i="0" u="none" strike="noStrike">
                          <a:solidFill>
                            <a:srgbClr val="000000"/>
                          </a:solidFill>
                          <a:effectLst/>
                          <a:latin typeface="Calibri" panose="020F0502020204030204" pitchFamily="34" charset="0"/>
                        </a:rPr>
                        <a:t>largest_dunn2</a:t>
                      </a:r>
                    </a:p>
                  </a:txBody>
                  <a:tcPr marL="7974" marR="7974" marT="7974" marB="0" anchor="b">
                    <a:lnL>
                      <a:noFill/>
                    </a:lnL>
                    <a:lnR>
                      <a:noFill/>
                    </a:lnR>
                    <a:lnT>
                      <a:noFill/>
                    </a:lnT>
                    <a:lnB>
                      <a:noFill/>
                    </a:lnB>
                    <a:solidFill>
                      <a:schemeClr val="bg1">
                        <a:lumMod val="85000"/>
                      </a:schemeClr>
                    </a:solidFill>
                  </a:tcPr>
                </a:tc>
                <a:tc>
                  <a:txBody>
                    <a:bodyPr/>
                    <a:lstStyle/>
                    <a:p>
                      <a:pPr algn="l" fontAlgn="b"/>
                      <a:r>
                        <a:rPr lang="en-US" sz="900" b="0" i="0" u="none" strike="noStrike">
                          <a:solidFill>
                            <a:srgbClr val="000000"/>
                          </a:solidFill>
                          <a:effectLst/>
                          <a:latin typeface="Calibri" panose="020F0502020204030204" pitchFamily="34" charset="0"/>
                        </a:rPr>
                        <a:t>largest_sil</a:t>
                      </a:r>
                    </a:p>
                  </a:txBody>
                  <a:tcPr marL="7974" marR="7974" marT="7974" marB="0" anchor="b">
                    <a:lnL>
                      <a:noFill/>
                    </a:lnL>
                    <a:lnR>
                      <a:noFill/>
                    </a:lnR>
                    <a:lnT>
                      <a:noFill/>
                    </a:lnT>
                    <a:lnB>
                      <a:noFill/>
                    </a:lnB>
                    <a:solidFill>
                      <a:schemeClr val="bg1">
                        <a:lumMod val="85000"/>
                      </a:schemeClr>
                    </a:solidFill>
                  </a:tcPr>
                </a:tc>
                <a:tc>
                  <a:txBody>
                    <a:bodyPr/>
                    <a:lstStyle/>
                    <a:p>
                      <a:pPr algn="l" fontAlgn="b"/>
                      <a:r>
                        <a:rPr lang="en-US" sz="900" b="0" i="0" u="none" strike="noStrike">
                          <a:solidFill>
                            <a:srgbClr val="000000"/>
                          </a:solidFill>
                          <a:effectLst/>
                          <a:latin typeface="Calibri" panose="020F0502020204030204" pitchFamily="34" charset="0"/>
                        </a:rPr>
                        <a:t>smallest_ss</a:t>
                      </a:r>
                    </a:p>
                  </a:txBody>
                  <a:tcPr marL="7974" marR="7974" marT="7974" marB="0" anchor="b">
                    <a:lnL>
                      <a:noFill/>
                    </a:lnL>
                    <a:lnR>
                      <a:noFill/>
                    </a:lnR>
                    <a:lnT>
                      <a:noFill/>
                    </a:lnT>
                    <a:lnB>
                      <a:noFill/>
                    </a:lnB>
                    <a:solidFill>
                      <a:schemeClr val="bg1">
                        <a:lumMod val="8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best</a:t>
                      </a:r>
                    </a:p>
                  </a:txBody>
                  <a:tcPr marL="7974" marR="7974" marT="7974" marB="0" anchor="b">
                    <a:lnL>
                      <a:noFill/>
                    </a:lnL>
                    <a:lnR>
                      <a:noFill/>
                    </a:lnR>
                    <a:lnT>
                      <a:noFill/>
                    </a:lnT>
                    <a:lnB>
                      <a:noFill/>
                    </a:lnB>
                    <a:solidFill>
                      <a:schemeClr val="bg1">
                        <a:lumMod val="85000"/>
                      </a:schemeClr>
                    </a:solidFill>
                  </a:tcPr>
                </a:tc>
              </a:tr>
              <a:tr h="159488">
                <a:tc>
                  <a:txBody>
                    <a:bodyPr/>
                    <a:lstStyle/>
                    <a:p>
                      <a:pPr algn="l" fontAlgn="b"/>
                      <a:r>
                        <a:rPr lang="en-US" sz="900" b="0" i="0" u="none" strike="noStrike">
                          <a:solidFill>
                            <a:srgbClr val="000000"/>
                          </a:solidFill>
                          <a:effectLst/>
                          <a:latin typeface="Calibri" panose="020F0502020204030204" pitchFamily="34" charset="0"/>
                        </a:rPr>
                        <a:t>C3</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raw</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 kshape</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DTW</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r>
              <a:tr h="159488">
                <a:tc>
                  <a:txBody>
                    <a:bodyPr/>
                    <a:lstStyle/>
                    <a:p>
                      <a:pPr algn="l" fontAlgn="b"/>
                      <a:r>
                        <a:rPr lang="en-US" sz="900" b="0" i="0" u="none" strike="noStrike">
                          <a:solidFill>
                            <a:srgbClr val="000000"/>
                          </a:solidFill>
                          <a:effectLst/>
                          <a:latin typeface="Calibri" panose="020F0502020204030204" pitchFamily="34" charset="0"/>
                        </a:rPr>
                        <a:t>C3</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growth</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DTW</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c("4 kmeans", "5 kmeans")</a:t>
                      </a:r>
                    </a:p>
                  </a:txBody>
                  <a:tcPr marL="7974" marR="7974" marT="7974" marB="0" anchor="b">
                    <a:lnL>
                      <a:noFill/>
                    </a:lnL>
                    <a:lnR>
                      <a:noFill/>
                    </a:lnR>
                    <a:lnT>
                      <a:noFill/>
                    </a:lnT>
                    <a:lnB>
                      <a:noFill/>
                    </a:lnB>
                  </a:tcPr>
                </a:tc>
              </a:tr>
              <a:tr h="159488">
                <a:tc>
                  <a:txBody>
                    <a:bodyPr/>
                    <a:lstStyle/>
                    <a:p>
                      <a:pPr algn="l" fontAlgn="b"/>
                      <a:r>
                        <a:rPr lang="en-US" sz="900" b="0" i="0" u="none" strike="noStrike">
                          <a:solidFill>
                            <a:srgbClr val="000000"/>
                          </a:solidFill>
                          <a:effectLst/>
                          <a:latin typeface="Calibri" panose="020F0502020204030204" pitchFamily="34" charset="0"/>
                        </a:rPr>
                        <a:t>C3</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raw+growth</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TADpole</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r>
              <a:tr h="159488">
                <a:tc>
                  <a:txBody>
                    <a:bodyPr/>
                    <a:lstStyle/>
                    <a:p>
                      <a:pPr algn="l" fontAlgn="b"/>
                      <a:r>
                        <a:rPr lang="en-US" sz="900" b="0" i="0" u="none" strike="noStrike">
                          <a:solidFill>
                            <a:srgbClr val="000000"/>
                          </a:solidFill>
                          <a:effectLst/>
                          <a:latin typeface="Calibri" panose="020F0502020204030204" pitchFamily="34" charset="0"/>
                        </a:rPr>
                        <a:t>LS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raw</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r>
              <a:tr h="159488">
                <a:tc>
                  <a:txBody>
                    <a:bodyPr/>
                    <a:lstStyle/>
                    <a:p>
                      <a:pPr algn="l" fontAlgn="b"/>
                      <a:r>
                        <a:rPr lang="en-US" sz="900" b="0" i="0" u="none" strike="noStrike">
                          <a:solidFill>
                            <a:srgbClr val="000000"/>
                          </a:solidFill>
                          <a:effectLst/>
                          <a:latin typeface="Calibri" panose="020F0502020204030204" pitchFamily="34" charset="0"/>
                        </a:rPr>
                        <a:t>LS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growth</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DTW</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DTW</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r>
              <a:tr h="159488">
                <a:tc>
                  <a:txBody>
                    <a:bodyPr/>
                    <a:lstStyle/>
                    <a:p>
                      <a:pPr algn="l" fontAlgn="b"/>
                      <a:r>
                        <a:rPr lang="en-US" sz="900" b="0" i="0" u="none" strike="noStrike">
                          <a:solidFill>
                            <a:srgbClr val="000000"/>
                          </a:solidFill>
                          <a:effectLst/>
                          <a:latin typeface="Calibri" panose="020F0502020204030204" pitchFamily="34" charset="0"/>
                        </a:rPr>
                        <a:t>LS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raw+growth</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TADpole</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r>
              <a:tr h="159488">
                <a:tc>
                  <a:txBody>
                    <a:bodyPr/>
                    <a:lstStyle/>
                    <a:p>
                      <a:pPr algn="l" fontAlgn="b"/>
                      <a:r>
                        <a:rPr lang="en-US" sz="900" b="0" i="0" u="none" strike="noStrike">
                          <a:solidFill>
                            <a:srgbClr val="000000"/>
                          </a:solidFill>
                          <a:effectLst/>
                          <a:latin typeface="Calibri" panose="020F0502020204030204" pitchFamily="34" charset="0"/>
                        </a:rPr>
                        <a:t>C3+LS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raw</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r>
              <a:tr h="159488">
                <a:tc>
                  <a:txBody>
                    <a:bodyPr/>
                    <a:lstStyle/>
                    <a:p>
                      <a:pPr algn="l" fontAlgn="b"/>
                      <a:r>
                        <a:rPr lang="en-US" sz="900" b="0" i="0" u="none" strike="noStrike">
                          <a:solidFill>
                            <a:srgbClr val="000000"/>
                          </a:solidFill>
                          <a:effectLst/>
                          <a:latin typeface="Calibri" panose="020F0502020204030204" pitchFamily="34" charset="0"/>
                        </a:rPr>
                        <a:t>C3+LS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growth</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 DTW</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c("4 kmeans", "5 kmeans")</a:t>
                      </a:r>
                    </a:p>
                  </a:txBody>
                  <a:tcPr marL="7974" marR="7974" marT="7974" marB="0" anchor="b">
                    <a:lnL>
                      <a:noFill/>
                    </a:lnL>
                    <a:lnR>
                      <a:noFill/>
                    </a:lnR>
                    <a:lnT>
                      <a:noFill/>
                    </a:lnT>
                    <a:lnB>
                      <a:noFill/>
                    </a:lnB>
                  </a:tcPr>
                </a:tc>
              </a:tr>
              <a:tr h="159488">
                <a:tc>
                  <a:txBody>
                    <a:bodyPr/>
                    <a:lstStyle/>
                    <a:p>
                      <a:pPr algn="l" fontAlgn="b"/>
                      <a:r>
                        <a:rPr lang="en-US" sz="900" b="0" i="0" u="none" strike="noStrike">
                          <a:solidFill>
                            <a:srgbClr val="000000"/>
                          </a:solidFill>
                          <a:effectLst/>
                          <a:latin typeface="Calibri" panose="020F0502020204030204" pitchFamily="34" charset="0"/>
                        </a:rPr>
                        <a:t>C3+LS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raw avg</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kmeans</a:t>
                      </a:r>
                    </a:p>
                  </a:txBody>
                  <a:tcPr marL="7974" marR="7974" marT="7974" marB="0" anchor="b">
                    <a:lnL>
                      <a:noFill/>
                    </a:lnL>
                    <a:lnR>
                      <a:noFill/>
                    </a:lnR>
                    <a:lnT>
                      <a:noFill/>
                    </a:lnT>
                    <a:lnB>
                      <a:noFill/>
                    </a:lnB>
                  </a:tcPr>
                </a:tc>
              </a:tr>
              <a:tr h="159488">
                <a:tc>
                  <a:txBody>
                    <a:bodyPr/>
                    <a:lstStyle/>
                    <a:p>
                      <a:pPr algn="l" fontAlgn="b"/>
                      <a:r>
                        <a:rPr lang="en-US" sz="900" b="0" i="0" u="none" strike="noStrike">
                          <a:solidFill>
                            <a:srgbClr val="000000"/>
                          </a:solidFill>
                          <a:effectLst/>
                          <a:latin typeface="Calibri" panose="020F0502020204030204" pitchFamily="34" charset="0"/>
                        </a:rPr>
                        <a:t>C3+LS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raw diff</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DTW</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DTW</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r>
              <a:tr h="159488">
                <a:tc>
                  <a:txBody>
                    <a:bodyPr/>
                    <a:lstStyle/>
                    <a:p>
                      <a:pPr algn="l" fontAlgn="b"/>
                      <a:r>
                        <a:rPr lang="en-US" sz="900" b="0" i="0" u="none" strike="noStrike">
                          <a:solidFill>
                            <a:srgbClr val="000000"/>
                          </a:solidFill>
                          <a:effectLst/>
                          <a:latin typeface="Calibri" panose="020F0502020204030204" pitchFamily="34" charset="0"/>
                        </a:rPr>
                        <a:t>C3+LS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growth avg</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TADpole</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r>
              <a:tr h="159488">
                <a:tc>
                  <a:txBody>
                    <a:bodyPr/>
                    <a:lstStyle/>
                    <a:p>
                      <a:pPr algn="l" fontAlgn="b"/>
                      <a:r>
                        <a:rPr lang="en-US" sz="900" b="0" i="0" u="none" strike="noStrike">
                          <a:solidFill>
                            <a:srgbClr val="000000"/>
                          </a:solidFill>
                          <a:effectLst/>
                          <a:latin typeface="Calibri" panose="020F0502020204030204" pitchFamily="34" charset="0"/>
                        </a:rPr>
                        <a:t>C3+LS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growth diff</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s1</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 TADpole</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kmeans</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 DTW</a:t>
                      </a:r>
                    </a:p>
                  </a:txBody>
                  <a:tcPr marL="7974" marR="7974" marT="797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5 kmeans</a:t>
                      </a:r>
                    </a:p>
                  </a:txBody>
                  <a:tcPr marL="7974" marR="7974" marT="797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5 </a:t>
                      </a:r>
                      <a:r>
                        <a:rPr lang="en-US" sz="900" b="0" i="0" u="none" strike="noStrike" dirty="0" err="1">
                          <a:solidFill>
                            <a:srgbClr val="000000"/>
                          </a:solidFill>
                          <a:effectLst/>
                          <a:latin typeface="Calibri" panose="020F0502020204030204" pitchFamily="34" charset="0"/>
                        </a:rPr>
                        <a:t>kmeans</a:t>
                      </a:r>
                      <a:endParaRPr lang="en-US" sz="900" b="0" i="0" u="none" strike="noStrike" dirty="0">
                        <a:solidFill>
                          <a:srgbClr val="000000"/>
                        </a:solidFill>
                        <a:effectLst/>
                        <a:latin typeface="Calibri" panose="020F0502020204030204" pitchFamily="34" charset="0"/>
                      </a:endParaRPr>
                    </a:p>
                  </a:txBody>
                  <a:tcPr marL="7974" marR="7974" marT="7974" marB="0" anchor="b">
                    <a:lnL>
                      <a:noFill/>
                    </a:lnL>
                    <a:lnR>
                      <a:noFill/>
                    </a:lnR>
                    <a:lnT>
                      <a:noFill/>
                    </a:lnT>
                    <a:lnB>
                      <a:noFill/>
                    </a:lnB>
                  </a:tcPr>
                </a:tc>
              </a:tr>
            </a:tbl>
          </a:graphicData>
        </a:graphic>
      </p:graphicFrame>
    </p:spTree>
    <p:extLst>
      <p:ext uri="{BB962C8B-B14F-4D97-AF65-F5344CB8AC3E}">
        <p14:creationId xmlns:p14="http://schemas.microsoft.com/office/powerpoint/2010/main" val="351425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2857500"/>
            <a:ext cx="8503920" cy="1143000"/>
          </a:xfrm>
        </p:spPr>
        <p:txBody>
          <a:bodyPr/>
          <a:lstStyle/>
          <a:p>
            <a:pPr algn="ctr"/>
            <a:r>
              <a:rPr lang="en-US" dirty="0" smtClean="0"/>
              <a:t>See dashboards and HTML files for other materials.</a:t>
            </a:r>
            <a:endParaRPr lang="en-US" dirty="0"/>
          </a:p>
        </p:txBody>
      </p:sp>
      <p:sp>
        <p:nvSpPr>
          <p:cNvPr id="4" name="Slide Number Placeholder 3"/>
          <p:cNvSpPr>
            <a:spLocks noGrp="1"/>
          </p:cNvSpPr>
          <p:nvPr>
            <p:ph type="sldNum" sz="quarter" idx="12"/>
          </p:nvPr>
        </p:nvSpPr>
        <p:spPr/>
        <p:txBody>
          <a:bodyPr/>
          <a:lstStyle/>
          <a:p>
            <a:pPr>
              <a:defRPr/>
            </a:pPr>
            <a:r>
              <a:rPr lang="en-US" smtClean="0"/>
              <a:t>Confidential | Management Science | </a:t>
            </a:r>
            <a:fld id="{05909DB7-0039-481F-AE44-B2DE0E8288BE}" type="slidenum">
              <a:rPr lang="en-US" smtClean="0"/>
              <a:pPr>
                <a:defRPr/>
              </a:pPr>
              <a:t>16</a:t>
            </a:fld>
            <a:endParaRPr lang="en-US" dirty="0"/>
          </a:p>
        </p:txBody>
      </p:sp>
    </p:spTree>
    <p:extLst>
      <p:ext uri="{BB962C8B-B14F-4D97-AF65-F5344CB8AC3E}">
        <p14:creationId xmlns:p14="http://schemas.microsoft.com/office/powerpoint/2010/main" val="422412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0"/>
            <a:ext cx="8503920" cy="990600"/>
          </a:xfrm>
        </p:spPr>
        <p:txBody>
          <a:bodyPr/>
          <a:lstStyle/>
          <a:p>
            <a:r>
              <a:rPr lang="en-US" dirty="0"/>
              <a:t>Data</a:t>
            </a:r>
          </a:p>
        </p:txBody>
      </p:sp>
      <p:sp>
        <p:nvSpPr>
          <p:cNvPr id="4" name="Slide Number Placeholder 3"/>
          <p:cNvSpPr>
            <a:spLocks noGrp="1"/>
          </p:cNvSpPr>
          <p:nvPr>
            <p:ph type="sldNum" sz="quarter" idx="12"/>
          </p:nvPr>
        </p:nvSpPr>
        <p:spPr/>
        <p:txBody>
          <a:bodyPr/>
          <a:lstStyle/>
          <a:p>
            <a:r>
              <a:rPr lang="en-US"/>
              <a:t>Confidential | Management Science | </a:t>
            </a:r>
            <a:fld id="{05909DB7-0039-481F-AE44-B2DE0E8288BE}" type="slidenum">
              <a:rPr lang="en-US" smtClean="0"/>
              <a:pPr/>
              <a:t>2</a:t>
            </a:fld>
            <a:endParaRPr lang="en-US" dirty="0"/>
          </a:p>
        </p:txBody>
      </p:sp>
      <p:graphicFrame>
        <p:nvGraphicFramePr>
          <p:cNvPr id="8" name="Table 7">
            <a:extLst>
              <a:ext uri="{FF2B5EF4-FFF2-40B4-BE49-F238E27FC236}">
                <a16:creationId xmlns:a16="http://schemas.microsoft.com/office/drawing/2014/main" xmlns="" id="{63BEF2BC-0B6A-411C-BC7F-18E33020086A}"/>
              </a:ext>
            </a:extLst>
          </p:cNvPr>
          <p:cNvGraphicFramePr>
            <a:graphicFrameLocks noGrp="1"/>
          </p:cNvGraphicFramePr>
          <p:nvPr>
            <p:extLst>
              <p:ext uri="{D42A27DB-BD31-4B8C-83A1-F6EECF244321}">
                <p14:modId xmlns:p14="http://schemas.microsoft.com/office/powerpoint/2010/main" val="649130526"/>
              </p:ext>
            </p:extLst>
          </p:nvPr>
        </p:nvGraphicFramePr>
        <p:xfrm>
          <a:off x="901872" y="1888156"/>
          <a:ext cx="7340256" cy="3081688"/>
        </p:xfrm>
        <a:graphic>
          <a:graphicData uri="http://schemas.openxmlformats.org/drawingml/2006/table">
            <a:tbl>
              <a:tblPr>
                <a:tableStyleId>{5C22544A-7EE6-4342-B048-85BDC9FD1C3A}</a:tableStyleId>
              </a:tblPr>
              <a:tblGrid>
                <a:gridCol w="4123739">
                  <a:extLst>
                    <a:ext uri="{9D8B030D-6E8A-4147-A177-3AD203B41FA5}">
                      <a16:colId xmlns:a16="http://schemas.microsoft.com/office/drawing/2014/main" xmlns="" val="20000"/>
                    </a:ext>
                  </a:extLst>
                </a:gridCol>
                <a:gridCol w="3216517">
                  <a:extLst>
                    <a:ext uri="{9D8B030D-6E8A-4147-A177-3AD203B41FA5}">
                      <a16:colId xmlns:a16="http://schemas.microsoft.com/office/drawing/2014/main" xmlns="" val="20001"/>
                    </a:ext>
                  </a:extLst>
                </a:gridCol>
              </a:tblGrid>
              <a:tr h="400307">
                <a:tc>
                  <a:txBody>
                    <a:bodyPr/>
                    <a:lstStyle/>
                    <a:p>
                      <a:pPr algn="l" fontAlgn="b"/>
                      <a:r>
                        <a:rPr lang="en-US" sz="2400" u="none" strike="noStrike" dirty="0">
                          <a:effectLst/>
                        </a:rPr>
                        <a:t>Data </a:t>
                      </a:r>
                      <a:r>
                        <a:rPr lang="en-US" sz="2400" u="none" strike="noStrike" dirty="0" smtClean="0">
                          <a:effectLst/>
                        </a:rPr>
                        <a:t>Row </a:t>
                      </a:r>
                      <a:r>
                        <a:rPr lang="en-US" sz="2400" u="none" strike="noStrike" dirty="0">
                          <a:effectLst/>
                        </a:rPr>
                        <a:t>Length</a:t>
                      </a:r>
                      <a:endParaRPr lang="en-US" sz="24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fontAlgn="b"/>
                      <a:r>
                        <a:rPr lang="en-US" sz="2400" u="none" strike="noStrike" dirty="0">
                          <a:effectLst/>
                        </a:rPr>
                        <a:t>414,733</a:t>
                      </a:r>
                      <a:endParaRPr lang="en-US" sz="2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xmlns="" val="10000"/>
                  </a:ext>
                </a:extLst>
              </a:tr>
              <a:tr h="372524">
                <a:tc>
                  <a:txBody>
                    <a:bodyPr/>
                    <a:lstStyle/>
                    <a:p>
                      <a:pPr algn="l" fontAlgn="b"/>
                      <a:r>
                        <a:rPr lang="en-US" sz="2400" u="none" strike="noStrike" dirty="0">
                          <a:effectLst/>
                        </a:rPr>
                        <a:t>Aggregation</a:t>
                      </a:r>
                      <a:endParaRPr lang="en-US" sz="24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solidFill>
                      <a:schemeClr val="bg1"/>
                    </a:solidFill>
                  </a:tcPr>
                </a:tc>
                <a:tc>
                  <a:txBody>
                    <a:bodyPr/>
                    <a:lstStyle/>
                    <a:p>
                      <a:pPr algn="ctr" fontAlgn="b"/>
                      <a:r>
                        <a:rPr lang="en-US" sz="2400" u="none" strike="noStrike" dirty="0">
                          <a:effectLst/>
                        </a:rPr>
                        <a:t>Episode level</a:t>
                      </a:r>
                      <a:endParaRPr lang="en-US" sz="2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1"/>
                  </a:ext>
                </a:extLst>
              </a:tr>
              <a:tr h="408516">
                <a:tc>
                  <a:txBody>
                    <a:bodyPr/>
                    <a:lstStyle/>
                    <a:p>
                      <a:pPr algn="l" fontAlgn="b"/>
                      <a:r>
                        <a:rPr lang="en-US" sz="2400" u="none" strike="noStrike" dirty="0">
                          <a:effectLst/>
                        </a:rPr>
                        <a:t>Aggregated Data </a:t>
                      </a:r>
                      <a:r>
                        <a:rPr lang="en-US" sz="2400" u="none" strike="noStrike" dirty="0" smtClean="0">
                          <a:effectLst/>
                        </a:rPr>
                        <a:t>Row </a:t>
                      </a:r>
                      <a:r>
                        <a:rPr lang="en-US" sz="2400" u="none" strike="noStrike" dirty="0">
                          <a:effectLst/>
                        </a:rPr>
                        <a:t>Length</a:t>
                      </a:r>
                      <a:endParaRPr lang="en-US" sz="24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algn="ctr" fontAlgn="b"/>
                      <a:r>
                        <a:rPr lang="en-US" sz="2400" u="none" strike="noStrike" dirty="0">
                          <a:effectLst/>
                        </a:rPr>
                        <a:t>8224</a:t>
                      </a:r>
                      <a:endParaRPr lang="en-US" sz="2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xmlns="" val="10002"/>
                  </a:ext>
                </a:extLst>
              </a:tr>
              <a:tr h="393031">
                <a:tc>
                  <a:txBody>
                    <a:bodyPr/>
                    <a:lstStyle/>
                    <a:p>
                      <a:pPr algn="l" fontAlgn="b"/>
                      <a:r>
                        <a:rPr lang="en-US" sz="2400" u="none" strike="noStrike" dirty="0">
                          <a:effectLst/>
                        </a:rPr>
                        <a:t>Networks</a:t>
                      </a:r>
                      <a:endParaRPr lang="en-US" sz="24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solidFill>
                      <a:schemeClr val="bg1"/>
                    </a:solidFill>
                  </a:tcPr>
                </a:tc>
                <a:tc>
                  <a:txBody>
                    <a:bodyPr/>
                    <a:lstStyle/>
                    <a:p>
                      <a:pPr algn="ctr" fontAlgn="b"/>
                      <a:r>
                        <a:rPr lang="en-US" sz="2400" u="none" strike="noStrike" dirty="0">
                          <a:effectLst/>
                        </a:rPr>
                        <a:t>Bravo, </a:t>
                      </a:r>
                      <a:r>
                        <a:rPr lang="en-US" sz="2400" u="none" strike="noStrike" dirty="0" err="1">
                          <a:effectLst/>
                        </a:rPr>
                        <a:t>Syfy</a:t>
                      </a:r>
                      <a:r>
                        <a:rPr lang="en-US" sz="2400" u="none" strike="noStrike" dirty="0">
                          <a:effectLst/>
                        </a:rPr>
                        <a:t>, USA, E!</a:t>
                      </a:r>
                      <a:endParaRPr lang="en-US" sz="2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3"/>
                  </a:ext>
                </a:extLst>
              </a:tr>
              <a:tr h="372524">
                <a:tc>
                  <a:txBody>
                    <a:bodyPr/>
                    <a:lstStyle/>
                    <a:p>
                      <a:pPr algn="l" fontAlgn="b"/>
                      <a:r>
                        <a:rPr lang="en-US" sz="2400" u="none" strike="noStrike" dirty="0">
                          <a:effectLst/>
                        </a:rPr>
                        <a:t>Years </a:t>
                      </a:r>
                      <a:endParaRPr lang="en-US" sz="24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algn="ctr" fontAlgn="b"/>
                      <a:r>
                        <a:rPr lang="en-US" sz="2400" u="none" strike="noStrike" dirty="0">
                          <a:effectLst/>
                        </a:rPr>
                        <a:t>2012 - 2017</a:t>
                      </a:r>
                      <a:endParaRPr lang="en-US" sz="2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xmlns="" val="10004"/>
                  </a:ext>
                </a:extLst>
              </a:tr>
              <a:tr h="378694">
                <a:tc>
                  <a:txBody>
                    <a:bodyPr/>
                    <a:lstStyle/>
                    <a:p>
                      <a:pPr algn="l" fontAlgn="b"/>
                      <a:r>
                        <a:rPr lang="en-US" sz="2400" u="none" strike="noStrike">
                          <a:effectLst/>
                        </a:rPr>
                        <a:t>Total Number of Shows </a:t>
                      </a:r>
                      <a:endParaRPr lang="en-US" sz="24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solidFill>
                      <a:schemeClr val="bg1"/>
                    </a:solidFill>
                  </a:tcPr>
                </a:tc>
                <a:tc>
                  <a:txBody>
                    <a:bodyPr/>
                    <a:lstStyle/>
                    <a:p>
                      <a:pPr algn="ctr" fontAlgn="b"/>
                      <a:r>
                        <a:rPr lang="en-US" sz="2400" u="none" strike="noStrike" dirty="0">
                          <a:effectLst/>
                        </a:rPr>
                        <a:t>277</a:t>
                      </a:r>
                      <a:endParaRPr lang="en-US" sz="2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10005"/>
                  </a:ext>
                </a:extLst>
              </a:tr>
              <a:tr h="368969">
                <a:tc>
                  <a:txBody>
                    <a:bodyPr/>
                    <a:lstStyle/>
                    <a:p>
                      <a:pPr algn="l" fontAlgn="b"/>
                      <a:r>
                        <a:rPr lang="en-US" sz="2400" u="none" strike="noStrike" dirty="0">
                          <a:effectLst/>
                        </a:rPr>
                        <a:t>Seasons in Subset</a:t>
                      </a:r>
                      <a:endParaRPr lang="en-US" sz="24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algn="ctr" fontAlgn="b"/>
                      <a:r>
                        <a:rPr lang="en-US" sz="2400" b="0" i="0" u="none" strike="noStrike" dirty="0">
                          <a:solidFill>
                            <a:srgbClr val="000000"/>
                          </a:solidFill>
                          <a:effectLst/>
                          <a:latin typeface="Calibri" panose="020F0502020204030204" pitchFamily="34" charset="0"/>
                        </a:rPr>
                        <a:t>S1 &amp; S2</a:t>
                      </a:r>
                    </a:p>
                  </a:txBody>
                  <a:tcPr marL="9525" marR="9525" marT="9525" marB="0" anchor="b">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xmlns="" val="10006"/>
                  </a:ext>
                </a:extLst>
              </a:tr>
              <a:tr h="368969">
                <a:tc>
                  <a:txBody>
                    <a:bodyPr/>
                    <a:lstStyle/>
                    <a:p>
                      <a:pPr algn="l" fontAlgn="b"/>
                      <a:r>
                        <a:rPr lang="en-US" sz="2400" u="none" strike="noStrike" dirty="0">
                          <a:effectLst/>
                        </a:rPr>
                        <a:t>Number of Shows in Subset</a:t>
                      </a:r>
                      <a:endParaRPr lang="en-US" sz="24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400" b="0" i="0" u="none" strike="noStrike" dirty="0" smtClean="0">
                          <a:solidFill>
                            <a:srgbClr val="000000"/>
                          </a:solidFill>
                          <a:effectLst/>
                          <a:latin typeface="Calibri" panose="020F0502020204030204" pitchFamily="34" charset="0"/>
                        </a:rPr>
                        <a:t>50</a:t>
                      </a:r>
                      <a:endParaRPr lang="en-US" sz="2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71477447"/>
                  </a:ext>
                </a:extLst>
              </a:tr>
            </a:tbl>
          </a:graphicData>
        </a:graphic>
      </p:graphicFrame>
    </p:spTree>
    <p:extLst>
      <p:ext uri="{BB962C8B-B14F-4D97-AF65-F5344CB8AC3E}">
        <p14:creationId xmlns:p14="http://schemas.microsoft.com/office/powerpoint/2010/main" val="2657069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Methodology</a:t>
            </a:r>
          </a:p>
        </p:txBody>
      </p:sp>
      <p:sp>
        <p:nvSpPr>
          <p:cNvPr id="4" name="Slide Number Placeholder 3"/>
          <p:cNvSpPr>
            <a:spLocks noGrp="1"/>
          </p:cNvSpPr>
          <p:nvPr>
            <p:ph type="sldNum" sz="quarter" idx="12"/>
          </p:nvPr>
        </p:nvSpPr>
        <p:spPr/>
        <p:txBody>
          <a:bodyPr/>
          <a:lstStyle/>
          <a:p>
            <a:r>
              <a:rPr lang="en-US"/>
              <a:t>Confidential | Management Science | </a:t>
            </a:r>
            <a:fld id="{05909DB7-0039-481F-AE44-B2DE0E8288BE}" type="slidenum">
              <a:rPr lang="en-US" smtClean="0"/>
              <a:pPr/>
              <a:t>3</a:t>
            </a:fld>
            <a:endParaRPr lang="en-US" dirty="0"/>
          </a:p>
        </p:txBody>
      </p:sp>
      <p:sp>
        <p:nvSpPr>
          <p:cNvPr id="5" name="Content Placeholder 6"/>
          <p:cNvSpPr>
            <a:spLocks noGrp="1"/>
          </p:cNvSpPr>
          <p:nvPr/>
        </p:nvSpPr>
        <p:spPr bwMode="auto">
          <a:xfrm>
            <a:off x="153749" y="787636"/>
            <a:ext cx="8787949" cy="550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4320" indent="-274320" algn="l" rtl="0" eaLnBrk="1" fontAlgn="base" hangingPunct="1">
              <a:spcBef>
                <a:spcPts val="300"/>
              </a:spcBef>
              <a:spcAft>
                <a:spcPts val="300"/>
              </a:spcAft>
              <a:buFont typeface="Arial" charset="0"/>
              <a:buChar char="•"/>
              <a:defRPr sz="1800" kern="1200">
                <a:solidFill>
                  <a:schemeClr val="tx1"/>
                </a:solidFill>
                <a:latin typeface="Arial" pitchFamily="34" charset="0"/>
                <a:ea typeface="+mn-ea"/>
                <a:cs typeface="Arial" pitchFamily="34" charset="0"/>
              </a:defRPr>
            </a:lvl1pPr>
            <a:lvl2pPr marL="548640" indent="-274320" algn="l" rtl="0" eaLnBrk="1" fontAlgn="base" hangingPunct="1">
              <a:spcBef>
                <a:spcPts val="300"/>
              </a:spcBef>
              <a:spcAft>
                <a:spcPts val="300"/>
              </a:spcAft>
              <a:buFont typeface="Arial" charset="0"/>
              <a:buChar char="–"/>
              <a:defRPr sz="1600" kern="1200">
                <a:solidFill>
                  <a:schemeClr val="tx1"/>
                </a:solidFill>
                <a:latin typeface="Arial" pitchFamily="34" charset="0"/>
                <a:ea typeface="+mn-ea"/>
                <a:cs typeface="Arial" pitchFamily="34" charset="0"/>
              </a:defRPr>
            </a:lvl2pPr>
            <a:lvl3pPr marL="822960" indent="-274320" algn="l" rtl="0" eaLnBrk="1" fontAlgn="base" hangingPunct="1">
              <a:spcBef>
                <a:spcPts val="300"/>
              </a:spcBef>
              <a:spcAft>
                <a:spcPts val="300"/>
              </a:spcAft>
              <a:buFont typeface="Arial"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ts val="0"/>
              </a:spcBef>
              <a:spcAft>
                <a:spcPts val="300"/>
              </a:spcAft>
              <a:buFont typeface="Arial" charset="0"/>
              <a:buChar char="–"/>
              <a:defRPr sz="12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ts val="30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Data normalization through Discrete Cosine Transformation (DCT) for comparison </a:t>
            </a:r>
            <a:endParaRPr lang="en-US" sz="1600" dirty="0"/>
          </a:p>
          <a:p>
            <a:r>
              <a:rPr lang="en-US" sz="1600" dirty="0" smtClean="0"/>
              <a:t>Use of different clustering algorithms:</a:t>
            </a:r>
          </a:p>
          <a:p>
            <a:pPr lvl="1"/>
            <a:r>
              <a:rPr lang="en-US" sz="1400" dirty="0" smtClean="0"/>
              <a:t>K-Means</a:t>
            </a:r>
          </a:p>
          <a:p>
            <a:pPr lvl="1"/>
            <a:r>
              <a:rPr lang="en-US" sz="1400" dirty="0" smtClean="0"/>
              <a:t>Principal Components Analysis (PCA)</a:t>
            </a:r>
            <a:endParaRPr lang="en-US" sz="1400" dirty="0"/>
          </a:p>
          <a:p>
            <a:pPr lvl="1"/>
            <a:r>
              <a:rPr lang="en-US" sz="1400" dirty="0"/>
              <a:t>Time Series Clustering:</a:t>
            </a:r>
          </a:p>
          <a:p>
            <a:pPr lvl="2"/>
            <a:r>
              <a:rPr lang="en-US" sz="1200" dirty="0" smtClean="0"/>
              <a:t>Dynamic Time Warping (DTW)</a:t>
            </a:r>
            <a:endParaRPr lang="en-US" sz="1200" dirty="0"/>
          </a:p>
          <a:p>
            <a:pPr lvl="2"/>
            <a:r>
              <a:rPr lang="en-US" sz="1200" dirty="0" smtClean="0"/>
              <a:t>K-Shape</a:t>
            </a:r>
            <a:endParaRPr lang="en-US" sz="1200" dirty="0"/>
          </a:p>
          <a:p>
            <a:pPr lvl="2"/>
            <a:r>
              <a:rPr lang="en-US" sz="1200" dirty="0" err="1" smtClean="0"/>
              <a:t>TADpole</a:t>
            </a:r>
            <a:endParaRPr lang="en-US" sz="1200" dirty="0"/>
          </a:p>
          <a:p>
            <a:r>
              <a:rPr lang="en-US" sz="1600" dirty="0" smtClean="0"/>
              <a:t>On different streams:</a:t>
            </a:r>
          </a:p>
          <a:p>
            <a:pPr lvl="1"/>
            <a:r>
              <a:rPr lang="en-US" sz="1400" dirty="0" smtClean="0"/>
              <a:t>C3, LS</a:t>
            </a:r>
          </a:p>
          <a:p>
            <a:r>
              <a:rPr lang="en-US" sz="1600" dirty="0" smtClean="0"/>
              <a:t>And different transformations:</a:t>
            </a:r>
          </a:p>
          <a:p>
            <a:pPr lvl="1"/>
            <a:r>
              <a:rPr lang="en-US" sz="1400" dirty="0" smtClean="0"/>
              <a:t>Growth, Differences, Averages</a:t>
            </a:r>
          </a:p>
          <a:p>
            <a:r>
              <a:rPr lang="en-US" sz="1600" dirty="0" smtClean="0"/>
              <a:t>And different normalization schemes:</a:t>
            </a:r>
          </a:p>
          <a:p>
            <a:pPr lvl="1"/>
            <a:r>
              <a:rPr lang="en-US" sz="1400" dirty="0" smtClean="0"/>
              <a:t>S1 alone, S2 alone, S1 &amp; S2 together, S1 &amp; S2 appended</a:t>
            </a:r>
            <a:endParaRPr lang="en-US" sz="1400" dirty="0"/>
          </a:p>
          <a:p>
            <a:r>
              <a:rPr lang="en-US" sz="1600" dirty="0" smtClean="0"/>
              <a:t>Selection of best clusters based on diagnostics:</a:t>
            </a:r>
          </a:p>
          <a:p>
            <a:pPr lvl="1"/>
            <a:r>
              <a:rPr lang="en-US" sz="1400" dirty="0" smtClean="0"/>
              <a:t>Avg. Between, Avg. Within, W.B. </a:t>
            </a:r>
            <a:r>
              <a:rPr lang="en-US" sz="1400" dirty="0"/>
              <a:t>R</a:t>
            </a:r>
            <a:r>
              <a:rPr lang="en-US" sz="1400" dirty="0" smtClean="0"/>
              <a:t>atio, Widest </a:t>
            </a:r>
            <a:r>
              <a:rPr lang="en-US" sz="1400" dirty="0"/>
              <a:t>G</a:t>
            </a:r>
            <a:r>
              <a:rPr lang="en-US" sz="1400" dirty="0" smtClean="0"/>
              <a:t>ap, Dunn Index, Silhouette Width, Within Cluster S.S.</a:t>
            </a:r>
          </a:p>
          <a:p>
            <a:r>
              <a:rPr lang="en-US" sz="1600" dirty="0" smtClean="0"/>
              <a:t>Observe behavior of clusters in S2 through visualization, T-tests, and prediction </a:t>
            </a:r>
            <a:r>
              <a:rPr lang="en-US" sz="1600" dirty="0"/>
              <a:t>i</a:t>
            </a:r>
            <a:r>
              <a:rPr lang="en-US" sz="1600" dirty="0" smtClean="0"/>
              <a:t>mprovement </a:t>
            </a:r>
          </a:p>
          <a:p>
            <a:pPr lvl="1"/>
            <a:endParaRPr lang="en-US" dirty="0" smtClean="0"/>
          </a:p>
        </p:txBody>
      </p:sp>
    </p:spTree>
    <p:extLst>
      <p:ext uri="{BB962C8B-B14F-4D97-AF65-F5344CB8AC3E}">
        <p14:creationId xmlns:p14="http://schemas.microsoft.com/office/powerpoint/2010/main" val="147730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862807"/>
          </a:xfrm>
        </p:spPr>
        <p:txBody>
          <a:bodyPr/>
          <a:lstStyle/>
          <a:p>
            <a:r>
              <a:rPr lang="en-US" dirty="0"/>
              <a:t>K-Means with 5 </a:t>
            </a:r>
            <a:r>
              <a:rPr lang="en-US" dirty="0" smtClean="0"/>
              <a:t>clusters </a:t>
            </a:r>
            <a:r>
              <a:rPr lang="en-US" dirty="0"/>
              <a:t>performed best across almost all </a:t>
            </a:r>
            <a:r>
              <a:rPr lang="en-US" dirty="0" smtClean="0"/>
              <a:t>diagnostics, with curves suggesting 5 types of show trajectories. </a:t>
            </a:r>
            <a:endParaRPr lang="en-GB" dirty="0"/>
          </a:p>
        </p:txBody>
      </p:sp>
      <p:sp>
        <p:nvSpPr>
          <p:cNvPr id="4" name="Slide Number Placeholder 3"/>
          <p:cNvSpPr>
            <a:spLocks noGrp="1"/>
          </p:cNvSpPr>
          <p:nvPr>
            <p:ph type="sldNum" sz="quarter" idx="12"/>
          </p:nvPr>
        </p:nvSpPr>
        <p:spPr/>
        <p:txBody>
          <a:bodyPr/>
          <a:lstStyle/>
          <a:p>
            <a:pPr>
              <a:defRPr/>
            </a:pPr>
            <a:r>
              <a:rPr lang="en-US" smtClean="0"/>
              <a:t>Confidential | Management Science | </a:t>
            </a:r>
            <a:fld id="{05909DB7-0039-481F-AE44-B2DE0E8288BE}" type="slidenum">
              <a:rPr lang="en-US" smtClean="0"/>
              <a:pPr>
                <a:defRPr/>
              </a:pPr>
              <a:t>4</a:t>
            </a:fld>
            <a:endParaRPr lang="en-US" dirty="0"/>
          </a:p>
        </p:txBody>
      </p:sp>
      <p:pic>
        <p:nvPicPr>
          <p:cNvPr id="8" name="Picture 7"/>
          <p:cNvPicPr>
            <a:picLocks noChangeAspect="1"/>
          </p:cNvPicPr>
          <p:nvPr/>
        </p:nvPicPr>
        <p:blipFill>
          <a:blip r:embed="rId2"/>
          <a:stretch>
            <a:fillRect/>
          </a:stretch>
        </p:blipFill>
        <p:spPr>
          <a:xfrm>
            <a:off x="2440949" y="809059"/>
            <a:ext cx="4262102" cy="5791200"/>
          </a:xfrm>
          <a:prstGeom prst="rect">
            <a:avLst/>
          </a:prstGeom>
        </p:spPr>
      </p:pic>
    </p:spTree>
    <p:extLst>
      <p:ext uri="{BB962C8B-B14F-4D97-AF65-F5344CB8AC3E}">
        <p14:creationId xmlns:p14="http://schemas.microsoft.com/office/powerpoint/2010/main" val="168047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1079500"/>
          </a:xfrm>
        </p:spPr>
        <p:txBody>
          <a:bodyPr/>
          <a:lstStyle/>
          <a:p>
            <a:r>
              <a:rPr lang="en-US" dirty="0" smtClean="0"/>
              <a:t>Shows within clusters do not appear at first glance to be related by network or genre.</a:t>
            </a:r>
            <a:endParaRPr lang="en-US" dirty="0"/>
          </a:p>
        </p:txBody>
      </p:sp>
      <p:sp>
        <p:nvSpPr>
          <p:cNvPr id="4" name="Slide Number Placeholder 3"/>
          <p:cNvSpPr>
            <a:spLocks noGrp="1"/>
          </p:cNvSpPr>
          <p:nvPr>
            <p:ph type="sldNum" sz="quarter" idx="12"/>
          </p:nvPr>
        </p:nvSpPr>
        <p:spPr/>
        <p:txBody>
          <a:bodyPr/>
          <a:lstStyle/>
          <a:p>
            <a:pPr>
              <a:defRPr/>
            </a:pPr>
            <a:r>
              <a:rPr lang="en-US" smtClean="0"/>
              <a:t>Confidential | Management Science | </a:t>
            </a:r>
            <a:fld id="{05909DB7-0039-481F-AE44-B2DE0E8288BE}" type="slidenum">
              <a:rPr lang="en-US" smtClean="0"/>
              <a:pPr>
                <a:defRPr/>
              </a:pPr>
              <a:t>5</a:t>
            </a:fld>
            <a:endParaRPr lang="en-US" dirty="0"/>
          </a:p>
        </p:txBody>
      </p:sp>
      <p:sp>
        <p:nvSpPr>
          <p:cNvPr id="6" name="TextBox 5"/>
          <p:cNvSpPr txBox="1"/>
          <p:nvPr/>
        </p:nvSpPr>
        <p:spPr>
          <a:xfrm>
            <a:off x="93899" y="1459564"/>
            <a:ext cx="1586039" cy="4832092"/>
          </a:xfrm>
          <a:prstGeom prst="rect">
            <a:avLst/>
          </a:prstGeom>
          <a:noFill/>
        </p:spPr>
        <p:txBody>
          <a:bodyPr wrap="square" rtlCol="0">
            <a:spAutoFit/>
          </a:bodyPr>
          <a:lstStyle/>
          <a:p>
            <a:r>
              <a:rPr lang="en-US" b="1" dirty="0" smtClean="0">
                <a:latin typeface="+mj-lt"/>
              </a:rPr>
              <a:t>Cluster 1:</a:t>
            </a:r>
          </a:p>
          <a:p>
            <a:endParaRPr lang="en-US" dirty="0" smtClean="0">
              <a:latin typeface="+mj-lt"/>
            </a:endParaRPr>
          </a:p>
          <a:p>
            <a:r>
              <a:rPr lang="en-US" dirty="0" smtClean="0">
                <a:latin typeface="+mj-lt"/>
              </a:rPr>
              <a:t>Burning Love</a:t>
            </a:r>
          </a:p>
          <a:p>
            <a:r>
              <a:rPr lang="en-US" dirty="0" smtClean="0">
                <a:latin typeface="+mj-lt"/>
              </a:rPr>
              <a:t>Expanse</a:t>
            </a:r>
          </a:p>
          <a:p>
            <a:r>
              <a:rPr lang="en-US" dirty="0" smtClean="0">
                <a:latin typeface="+mj-lt"/>
              </a:rPr>
              <a:t>Ladies of London</a:t>
            </a:r>
          </a:p>
          <a:p>
            <a:r>
              <a:rPr lang="en-US" dirty="0" smtClean="0">
                <a:latin typeface="+mj-lt"/>
              </a:rPr>
              <a:t>Satisfaction</a:t>
            </a:r>
          </a:p>
          <a:p>
            <a:r>
              <a:rPr lang="en-US" dirty="0" smtClean="0">
                <a:latin typeface="+mj-lt"/>
              </a:rPr>
              <a:t>Troy Street Magic</a:t>
            </a:r>
          </a:p>
          <a:p>
            <a:r>
              <a:rPr lang="en-US" dirty="0" smtClean="0">
                <a:latin typeface="+mj-lt"/>
              </a:rPr>
              <a:t>Z Nation</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r>
              <a:rPr lang="en-US" dirty="0" smtClean="0">
                <a:latin typeface="+mj-lt"/>
              </a:rPr>
              <a:t>Total #: 6</a:t>
            </a:r>
          </a:p>
        </p:txBody>
      </p:sp>
      <p:sp>
        <p:nvSpPr>
          <p:cNvPr id="7" name="TextBox 6"/>
          <p:cNvSpPr txBox="1"/>
          <p:nvPr/>
        </p:nvSpPr>
        <p:spPr>
          <a:xfrm>
            <a:off x="1724387" y="1459564"/>
            <a:ext cx="1993901" cy="4832092"/>
          </a:xfrm>
          <a:prstGeom prst="rect">
            <a:avLst/>
          </a:prstGeom>
          <a:noFill/>
        </p:spPr>
        <p:txBody>
          <a:bodyPr wrap="square" rtlCol="0">
            <a:spAutoFit/>
          </a:bodyPr>
          <a:lstStyle/>
          <a:p>
            <a:r>
              <a:rPr lang="en-US" b="1" dirty="0" smtClean="0">
                <a:latin typeface="+mj-lt"/>
              </a:rPr>
              <a:t>Cluster 2:</a:t>
            </a:r>
          </a:p>
          <a:p>
            <a:endParaRPr lang="en-US" dirty="0">
              <a:latin typeface="+mj-lt"/>
            </a:endParaRPr>
          </a:p>
          <a:p>
            <a:r>
              <a:rPr lang="en-US" dirty="0" smtClean="0">
                <a:latin typeface="+mj-lt"/>
              </a:rPr>
              <a:t>12 Monkeys</a:t>
            </a:r>
          </a:p>
          <a:p>
            <a:r>
              <a:rPr lang="en-US" dirty="0" smtClean="0">
                <a:latin typeface="+mj-lt"/>
              </a:rPr>
              <a:t>Almighty Johnsons</a:t>
            </a:r>
          </a:p>
          <a:p>
            <a:r>
              <a:rPr lang="en-US" dirty="0" smtClean="0">
                <a:latin typeface="+mj-lt"/>
              </a:rPr>
              <a:t>Blood Sweat Heels</a:t>
            </a:r>
          </a:p>
          <a:p>
            <a:r>
              <a:rPr lang="en-US" dirty="0" smtClean="0">
                <a:latin typeface="+mj-lt"/>
              </a:rPr>
              <a:t>Botched Post Op</a:t>
            </a:r>
          </a:p>
          <a:p>
            <a:r>
              <a:rPr lang="en-US" dirty="0" smtClean="0">
                <a:latin typeface="+mj-lt"/>
              </a:rPr>
              <a:t>Christina </a:t>
            </a:r>
            <a:r>
              <a:rPr lang="en-US" dirty="0" err="1" smtClean="0">
                <a:latin typeface="+mj-lt"/>
              </a:rPr>
              <a:t>Milian</a:t>
            </a:r>
            <a:endParaRPr lang="en-US" dirty="0" smtClean="0">
              <a:latin typeface="+mj-lt"/>
            </a:endParaRPr>
          </a:p>
          <a:p>
            <a:r>
              <a:rPr lang="en-US" dirty="0" smtClean="0">
                <a:latin typeface="+mj-lt"/>
              </a:rPr>
              <a:t>Colony</a:t>
            </a:r>
          </a:p>
          <a:p>
            <a:r>
              <a:rPr lang="en-US" dirty="0" smtClean="0">
                <a:latin typeface="+mj-lt"/>
              </a:rPr>
              <a:t>Defiance</a:t>
            </a:r>
          </a:p>
          <a:p>
            <a:r>
              <a:rPr lang="en-US" dirty="0" smtClean="0">
                <a:latin typeface="+mj-lt"/>
              </a:rPr>
              <a:t>Dominion</a:t>
            </a:r>
          </a:p>
          <a:p>
            <a:r>
              <a:rPr lang="en-US" dirty="0" smtClean="0">
                <a:latin typeface="+mj-lt"/>
              </a:rPr>
              <a:t>Helix</a:t>
            </a:r>
          </a:p>
          <a:p>
            <a:r>
              <a:rPr lang="en-US" dirty="0" smtClean="0">
                <a:latin typeface="+mj-lt"/>
              </a:rPr>
              <a:t>Hollywood Medium</a:t>
            </a:r>
          </a:p>
          <a:p>
            <a:r>
              <a:rPr lang="en-US" dirty="0" smtClean="0">
                <a:latin typeface="+mj-lt"/>
              </a:rPr>
              <a:t>I am </a:t>
            </a:r>
            <a:r>
              <a:rPr lang="en-US" dirty="0" err="1" smtClean="0">
                <a:latin typeface="+mj-lt"/>
              </a:rPr>
              <a:t>Cait</a:t>
            </a:r>
            <a:endParaRPr lang="en-US" dirty="0" smtClean="0">
              <a:latin typeface="+mj-lt"/>
            </a:endParaRPr>
          </a:p>
          <a:p>
            <a:r>
              <a:rPr lang="en-US" dirty="0" smtClean="0">
                <a:latin typeface="+mj-lt"/>
              </a:rPr>
              <a:t>Magicians</a:t>
            </a:r>
          </a:p>
          <a:p>
            <a:r>
              <a:rPr lang="en-US" dirty="0" err="1" smtClean="0">
                <a:latin typeface="+mj-lt"/>
              </a:rPr>
              <a:t>Manzod</a:t>
            </a:r>
            <a:r>
              <a:rPr lang="en-US" dirty="0" smtClean="0">
                <a:latin typeface="+mj-lt"/>
              </a:rPr>
              <a:t> with Children</a:t>
            </a:r>
          </a:p>
          <a:p>
            <a:r>
              <a:rPr lang="en-US" dirty="0" smtClean="0">
                <a:latin typeface="+mj-lt"/>
              </a:rPr>
              <a:t>Married to Jonas</a:t>
            </a:r>
          </a:p>
          <a:p>
            <a:r>
              <a:rPr lang="en-US" dirty="0" err="1" smtClean="0">
                <a:latin typeface="+mj-lt"/>
              </a:rPr>
              <a:t>Mr</a:t>
            </a:r>
            <a:r>
              <a:rPr lang="en-US" dirty="0">
                <a:latin typeface="+mj-lt"/>
              </a:rPr>
              <a:t> </a:t>
            </a:r>
            <a:r>
              <a:rPr lang="en-US" dirty="0" smtClean="0">
                <a:latin typeface="+mj-lt"/>
              </a:rPr>
              <a:t>Robot</a:t>
            </a:r>
          </a:p>
          <a:p>
            <a:r>
              <a:rPr lang="en-US" dirty="0" smtClean="0">
                <a:latin typeface="+mj-lt"/>
              </a:rPr>
              <a:t>Odd Mom Out</a:t>
            </a:r>
          </a:p>
          <a:p>
            <a:r>
              <a:rPr lang="en-US" dirty="0" smtClean="0">
                <a:latin typeface="+mj-lt"/>
              </a:rPr>
              <a:t>Studio E</a:t>
            </a:r>
          </a:p>
          <a:p>
            <a:r>
              <a:rPr lang="en-US" dirty="0" smtClean="0">
                <a:latin typeface="+mj-lt"/>
              </a:rPr>
              <a:t>Total Divas</a:t>
            </a:r>
          </a:p>
          <a:p>
            <a:endParaRPr lang="en-US" dirty="0">
              <a:latin typeface="+mj-lt"/>
            </a:endParaRPr>
          </a:p>
          <a:p>
            <a:r>
              <a:rPr lang="en-US" dirty="0" smtClean="0">
                <a:latin typeface="+mj-lt"/>
              </a:rPr>
              <a:t>Total #: 18</a:t>
            </a:r>
          </a:p>
        </p:txBody>
      </p:sp>
      <p:sp>
        <p:nvSpPr>
          <p:cNvPr id="8" name="TextBox 7"/>
          <p:cNvSpPr txBox="1"/>
          <p:nvPr/>
        </p:nvSpPr>
        <p:spPr>
          <a:xfrm>
            <a:off x="3560156" y="1459564"/>
            <a:ext cx="1913430" cy="4832092"/>
          </a:xfrm>
          <a:prstGeom prst="rect">
            <a:avLst/>
          </a:prstGeom>
          <a:noFill/>
        </p:spPr>
        <p:txBody>
          <a:bodyPr wrap="square" rtlCol="0">
            <a:spAutoFit/>
          </a:bodyPr>
          <a:lstStyle/>
          <a:p>
            <a:r>
              <a:rPr lang="en-US" b="1" dirty="0" smtClean="0">
                <a:latin typeface="+mj-lt"/>
              </a:rPr>
              <a:t>Cluster 3:</a:t>
            </a:r>
          </a:p>
          <a:p>
            <a:endParaRPr lang="en-US" dirty="0">
              <a:latin typeface="+mj-lt"/>
            </a:endParaRPr>
          </a:p>
          <a:p>
            <a:r>
              <a:rPr lang="en-US" dirty="0" smtClean="0">
                <a:latin typeface="+mj-lt"/>
              </a:rPr>
              <a:t>Below Deck</a:t>
            </a:r>
          </a:p>
          <a:p>
            <a:r>
              <a:rPr lang="en-US" dirty="0" err="1" smtClean="0">
                <a:latin typeface="+mj-lt"/>
              </a:rPr>
              <a:t>Chrisley</a:t>
            </a:r>
            <a:r>
              <a:rPr lang="en-US" dirty="0" smtClean="0">
                <a:latin typeface="+mj-lt"/>
              </a:rPr>
              <a:t> Knows Best</a:t>
            </a:r>
          </a:p>
          <a:p>
            <a:r>
              <a:rPr lang="en-US" dirty="0" smtClean="0">
                <a:latin typeface="+mj-lt"/>
              </a:rPr>
              <a:t>Ghost Mine</a:t>
            </a:r>
          </a:p>
          <a:p>
            <a:r>
              <a:rPr lang="en-US" dirty="0" smtClean="0">
                <a:latin typeface="+mj-lt"/>
              </a:rPr>
              <a:t>House of DVF</a:t>
            </a:r>
          </a:p>
          <a:p>
            <a:r>
              <a:rPr lang="en-US" dirty="0" smtClean="0">
                <a:latin typeface="+mj-lt"/>
              </a:rPr>
              <a:t>Killjoys</a:t>
            </a:r>
          </a:p>
          <a:p>
            <a:r>
              <a:rPr lang="en-US" dirty="0" smtClean="0">
                <a:latin typeface="+mj-lt"/>
              </a:rPr>
              <a:t>Newlyweds 1</a:t>
            </a:r>
            <a:r>
              <a:rPr lang="en-US" baseline="30000" dirty="0" smtClean="0">
                <a:latin typeface="+mj-lt"/>
              </a:rPr>
              <a:t>st</a:t>
            </a:r>
            <a:r>
              <a:rPr lang="en-US" dirty="0" smtClean="0">
                <a:latin typeface="+mj-lt"/>
              </a:rPr>
              <a:t> Year</a:t>
            </a:r>
          </a:p>
          <a:p>
            <a:r>
              <a:rPr lang="en-US" dirty="0" smtClean="0">
                <a:latin typeface="+mj-lt"/>
              </a:rPr>
              <a:t>Peoples Couch</a:t>
            </a:r>
          </a:p>
          <a:p>
            <a:r>
              <a:rPr lang="en-US" dirty="0" smtClean="0">
                <a:latin typeface="+mj-lt"/>
              </a:rPr>
              <a:t>Royals</a:t>
            </a:r>
          </a:p>
          <a:p>
            <a:r>
              <a:rPr lang="en-US" dirty="0" smtClean="0">
                <a:latin typeface="+mj-lt"/>
              </a:rPr>
              <a:t>Sirens</a:t>
            </a:r>
          </a:p>
          <a:p>
            <a:r>
              <a:rPr lang="en-US" dirty="0" smtClean="0">
                <a:latin typeface="+mj-lt"/>
              </a:rPr>
              <a:t>Southern Charm</a:t>
            </a:r>
          </a:p>
          <a:p>
            <a:r>
              <a:rPr lang="en-US" dirty="0" smtClean="0">
                <a:latin typeface="+mj-lt"/>
              </a:rPr>
              <a:t>Thicker Than Water</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en-US" dirty="0" smtClean="0">
                <a:latin typeface="+mj-lt"/>
              </a:rPr>
              <a:t>Total #: 11</a:t>
            </a:r>
          </a:p>
        </p:txBody>
      </p:sp>
      <p:sp>
        <p:nvSpPr>
          <p:cNvPr id="9" name="TextBox 8"/>
          <p:cNvSpPr txBox="1"/>
          <p:nvPr/>
        </p:nvSpPr>
        <p:spPr>
          <a:xfrm>
            <a:off x="7106689" y="1459564"/>
            <a:ext cx="1877016" cy="4832092"/>
          </a:xfrm>
          <a:prstGeom prst="rect">
            <a:avLst/>
          </a:prstGeom>
          <a:noFill/>
        </p:spPr>
        <p:txBody>
          <a:bodyPr wrap="square" rtlCol="0">
            <a:spAutoFit/>
          </a:bodyPr>
          <a:lstStyle/>
          <a:p>
            <a:r>
              <a:rPr lang="en-US" b="1" dirty="0" smtClean="0">
                <a:latin typeface="+mj-lt"/>
              </a:rPr>
              <a:t>Cluster 5:</a:t>
            </a:r>
          </a:p>
          <a:p>
            <a:endParaRPr lang="en-US" dirty="0">
              <a:latin typeface="+mj-lt"/>
            </a:endParaRPr>
          </a:p>
          <a:p>
            <a:r>
              <a:rPr lang="en-US" dirty="0" smtClean="0">
                <a:latin typeface="+mj-lt"/>
              </a:rPr>
              <a:t>Botched</a:t>
            </a:r>
          </a:p>
          <a:p>
            <a:r>
              <a:rPr lang="en-US" dirty="0" smtClean="0">
                <a:latin typeface="+mj-lt"/>
              </a:rPr>
              <a:t>Eric Jessie Game On</a:t>
            </a:r>
          </a:p>
          <a:p>
            <a:r>
              <a:rPr lang="en-US" dirty="0" smtClean="0">
                <a:latin typeface="+mj-lt"/>
              </a:rPr>
              <a:t>GGD</a:t>
            </a:r>
          </a:p>
          <a:p>
            <a:r>
              <a:rPr lang="en-US" dirty="0" smtClean="0">
                <a:latin typeface="+mj-lt"/>
              </a:rPr>
              <a:t>Graceland</a:t>
            </a:r>
          </a:p>
          <a:p>
            <a:r>
              <a:rPr lang="en-US" dirty="0" smtClean="0">
                <a:latin typeface="+mj-lt"/>
              </a:rPr>
              <a:t>Playing House</a:t>
            </a:r>
          </a:p>
          <a:p>
            <a:r>
              <a:rPr lang="en-US" dirty="0" err="1" smtClean="0">
                <a:latin typeface="+mj-lt"/>
              </a:rPr>
              <a:t>Vanderpump</a:t>
            </a:r>
            <a:r>
              <a:rPr lang="en-US" dirty="0" smtClean="0">
                <a:latin typeface="+mj-lt"/>
              </a:rPr>
              <a:t> Rules</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r>
              <a:rPr lang="en-US" dirty="0" smtClean="0">
                <a:latin typeface="+mj-lt"/>
              </a:rPr>
              <a:t>Total #: 6</a:t>
            </a:r>
          </a:p>
        </p:txBody>
      </p:sp>
      <p:sp>
        <p:nvSpPr>
          <p:cNvPr id="12" name="TextBox 11"/>
          <p:cNvSpPr txBox="1"/>
          <p:nvPr/>
        </p:nvSpPr>
        <p:spPr>
          <a:xfrm>
            <a:off x="5372253" y="1459564"/>
            <a:ext cx="1835769" cy="4832092"/>
          </a:xfrm>
          <a:prstGeom prst="rect">
            <a:avLst/>
          </a:prstGeom>
          <a:noFill/>
        </p:spPr>
        <p:txBody>
          <a:bodyPr wrap="square" rtlCol="0">
            <a:spAutoFit/>
          </a:bodyPr>
          <a:lstStyle/>
          <a:p>
            <a:r>
              <a:rPr lang="en-US" b="1" dirty="0" smtClean="0">
                <a:latin typeface="+mj-lt"/>
              </a:rPr>
              <a:t>Cluster 4:</a:t>
            </a:r>
          </a:p>
          <a:p>
            <a:endParaRPr lang="en-US" dirty="0">
              <a:latin typeface="+mj-lt"/>
            </a:endParaRPr>
          </a:p>
          <a:p>
            <a:r>
              <a:rPr lang="en-US" dirty="0" smtClean="0">
                <a:latin typeface="+mj-lt"/>
              </a:rPr>
              <a:t>Bitten</a:t>
            </a:r>
          </a:p>
          <a:p>
            <a:r>
              <a:rPr lang="en-US" dirty="0" smtClean="0">
                <a:latin typeface="+mj-lt"/>
              </a:rPr>
              <a:t>Continuum</a:t>
            </a:r>
          </a:p>
          <a:p>
            <a:r>
              <a:rPr lang="en-US" dirty="0" smtClean="0">
                <a:latin typeface="+mj-lt"/>
              </a:rPr>
              <a:t>Dark Matter</a:t>
            </a:r>
          </a:p>
          <a:p>
            <a:r>
              <a:rPr lang="en-US" dirty="0" smtClean="0">
                <a:latin typeface="+mj-lt"/>
              </a:rPr>
              <a:t>Fashion Queens</a:t>
            </a:r>
          </a:p>
          <a:p>
            <a:r>
              <a:rPr lang="en-US" dirty="0" smtClean="0">
                <a:latin typeface="+mj-lt"/>
              </a:rPr>
              <a:t>Hello Ross</a:t>
            </a:r>
          </a:p>
          <a:p>
            <a:r>
              <a:rPr lang="en-US" dirty="0" smtClean="0">
                <a:latin typeface="+mj-lt"/>
              </a:rPr>
              <a:t>Married to Med ATL</a:t>
            </a:r>
          </a:p>
          <a:p>
            <a:r>
              <a:rPr lang="en-US" dirty="0" err="1" smtClean="0">
                <a:latin typeface="+mj-lt"/>
              </a:rPr>
              <a:t>Richkids</a:t>
            </a:r>
            <a:r>
              <a:rPr lang="en-US" dirty="0" smtClean="0">
                <a:latin typeface="+mj-lt"/>
              </a:rPr>
              <a:t> of BH</a:t>
            </a:r>
          </a:p>
          <a:p>
            <a:r>
              <a:rPr lang="en-US" dirty="0" smtClean="0">
                <a:latin typeface="+mj-lt"/>
              </a:rPr>
              <a:t>Untying Knot</a:t>
            </a:r>
          </a:p>
          <a:p>
            <a:r>
              <a:rPr lang="en-US" dirty="0" smtClean="0">
                <a:latin typeface="+mj-lt"/>
              </a:rPr>
              <a:t>Wags</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r>
              <a:rPr lang="en-US" dirty="0" smtClean="0">
                <a:latin typeface="+mj-lt"/>
              </a:rPr>
              <a:t>Total #: 9</a:t>
            </a:r>
          </a:p>
        </p:txBody>
      </p:sp>
    </p:spTree>
    <p:extLst>
      <p:ext uri="{BB962C8B-B14F-4D97-AF65-F5344CB8AC3E}">
        <p14:creationId xmlns:p14="http://schemas.microsoft.com/office/powerpoint/2010/main" val="366867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6C56F-EAE8-49B2-B7E5-5EA8778C4D2B}"/>
              </a:ext>
            </a:extLst>
          </p:cNvPr>
          <p:cNvSpPr>
            <a:spLocks noGrp="1"/>
          </p:cNvSpPr>
          <p:nvPr>
            <p:ph type="title"/>
          </p:nvPr>
        </p:nvSpPr>
        <p:spPr>
          <a:xfrm>
            <a:off x="228600" y="0"/>
            <a:ext cx="7972425" cy="990600"/>
          </a:xfrm>
        </p:spPr>
        <p:txBody>
          <a:bodyPr/>
          <a:lstStyle/>
          <a:p>
            <a:pPr marL="0" indent="0">
              <a:buNone/>
            </a:pPr>
            <a:r>
              <a:rPr lang="en-US" dirty="0"/>
              <a:t>Clusters generate groups with significantly different means on C3 </a:t>
            </a:r>
            <a:r>
              <a:rPr lang="en-US" dirty="0" smtClean="0"/>
              <a:t>impressions </a:t>
            </a:r>
            <a:r>
              <a:rPr lang="en-US" dirty="0"/>
              <a:t>per episode.</a:t>
            </a:r>
          </a:p>
        </p:txBody>
      </p:sp>
      <p:sp>
        <p:nvSpPr>
          <p:cNvPr id="4" name="Slide Number Placeholder 3">
            <a:extLst>
              <a:ext uri="{FF2B5EF4-FFF2-40B4-BE49-F238E27FC236}">
                <a16:creationId xmlns:a16="http://schemas.microsoft.com/office/drawing/2014/main" xmlns="" id="{B57C73F7-F7DA-40AE-BD7D-6F0538762F67}"/>
              </a:ext>
            </a:extLst>
          </p:cNvPr>
          <p:cNvSpPr>
            <a:spLocks noGrp="1"/>
          </p:cNvSpPr>
          <p:nvPr>
            <p:ph type="sldNum" sz="quarter" idx="12"/>
          </p:nvPr>
        </p:nvSpPr>
        <p:spPr/>
        <p:txBody>
          <a:bodyPr/>
          <a:lstStyle/>
          <a:p>
            <a:pPr>
              <a:defRPr/>
            </a:pPr>
            <a:r>
              <a:rPr lang="en-US"/>
              <a:t>Confidential | Management Science | </a:t>
            </a:r>
            <a:fld id="{05909DB7-0039-481F-AE44-B2DE0E8288BE}" type="slidenum">
              <a:rPr lang="en-US" smtClean="0"/>
              <a:pPr>
                <a:defRPr/>
              </a:pPr>
              <a:t>6</a:t>
            </a:fld>
            <a:endParaRPr lang="en-US" dirty="0"/>
          </a:p>
        </p:txBody>
      </p:sp>
      <p:graphicFrame>
        <p:nvGraphicFramePr>
          <p:cNvPr id="5" name="Table 4">
            <a:extLst>
              <a:ext uri="{FF2B5EF4-FFF2-40B4-BE49-F238E27FC236}">
                <a16:creationId xmlns:a16="http://schemas.microsoft.com/office/drawing/2014/main" xmlns="" id="{2E6BF73B-3773-4417-B88F-3CAE9B703712}"/>
              </a:ext>
            </a:extLst>
          </p:cNvPr>
          <p:cNvGraphicFramePr>
            <a:graphicFrameLocks noGrp="1"/>
          </p:cNvGraphicFramePr>
          <p:nvPr>
            <p:extLst>
              <p:ext uri="{D42A27DB-BD31-4B8C-83A1-F6EECF244321}">
                <p14:modId xmlns:p14="http://schemas.microsoft.com/office/powerpoint/2010/main" val="3138334441"/>
              </p:ext>
            </p:extLst>
          </p:nvPr>
        </p:nvGraphicFramePr>
        <p:xfrm>
          <a:off x="347253" y="1396225"/>
          <a:ext cx="8397736" cy="4680585"/>
        </p:xfrm>
        <a:graphic>
          <a:graphicData uri="http://schemas.openxmlformats.org/drawingml/2006/table">
            <a:tbl>
              <a:tblPr/>
              <a:tblGrid>
                <a:gridCol w="2386550">
                  <a:extLst>
                    <a:ext uri="{9D8B030D-6E8A-4147-A177-3AD203B41FA5}">
                      <a16:colId xmlns:a16="http://schemas.microsoft.com/office/drawing/2014/main" xmlns="" val="20000"/>
                    </a:ext>
                  </a:extLst>
                </a:gridCol>
                <a:gridCol w="2552370">
                  <a:extLst>
                    <a:ext uri="{9D8B030D-6E8A-4147-A177-3AD203B41FA5}">
                      <a16:colId xmlns:a16="http://schemas.microsoft.com/office/drawing/2014/main" xmlns="" val="20001"/>
                    </a:ext>
                  </a:extLst>
                </a:gridCol>
                <a:gridCol w="3458816">
                  <a:extLst>
                    <a:ext uri="{9D8B030D-6E8A-4147-A177-3AD203B41FA5}">
                      <a16:colId xmlns:a16="http://schemas.microsoft.com/office/drawing/2014/main" xmlns="" val="20002"/>
                    </a:ext>
                  </a:extLst>
                </a:gridCol>
              </a:tblGrid>
              <a:tr h="215570">
                <a:tc>
                  <a:txBody>
                    <a:bodyPr/>
                    <a:lstStyle/>
                    <a:p>
                      <a:pPr algn="l" fontAlgn="b"/>
                      <a:r>
                        <a:rPr lang="en-US" sz="1400" b="1" i="0" u="none" strike="noStrike" dirty="0">
                          <a:solidFill>
                            <a:srgbClr val="000000"/>
                          </a:solidFill>
                          <a:effectLst/>
                          <a:latin typeface="Calibri" panose="020F0502020204030204" pitchFamily="34" charset="0"/>
                        </a:rPr>
                        <a:t>Clustering Algorithm</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Anova_pval_S1</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Anova_pval_S2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15570">
                <a:tc>
                  <a:txBody>
                    <a:bodyPr/>
                    <a:lstStyle/>
                    <a:p>
                      <a:pPr algn="l" fontAlgn="b"/>
                      <a:r>
                        <a:rPr lang="en-US" sz="1400" b="0" i="0" u="none" strike="noStrike" dirty="0" err="1">
                          <a:solidFill>
                            <a:srgbClr val="000000"/>
                          </a:solidFill>
                          <a:effectLst/>
                          <a:latin typeface="Calibri" panose="020F0502020204030204" pitchFamily="34" charset="0"/>
                        </a:rPr>
                        <a:t>LS_raw_cluster</a:t>
                      </a:r>
                      <a:endParaRPr lang="en-US" sz="14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solidFill>
                      <a:schemeClr val="bg1">
                        <a:lumMod val="95000"/>
                      </a:schemeClr>
                    </a:solidFill>
                  </a:tcPr>
                </a:tc>
                <a:extLst>
                  <a:ext uri="{0D108BD9-81ED-4DB2-BD59-A6C34878D82A}">
                    <a16:rowId xmlns:a16="http://schemas.microsoft.com/office/drawing/2014/main" xmlns="" val="10001"/>
                  </a:ext>
                </a:extLst>
              </a:tr>
              <a:tr h="215570">
                <a:tc>
                  <a:txBody>
                    <a:bodyPr/>
                    <a:lstStyle/>
                    <a:p>
                      <a:pPr algn="l" fontAlgn="b"/>
                      <a:r>
                        <a:rPr lang="en-US" sz="1400" b="0" i="0" u="none" strike="noStrike" dirty="0" err="1">
                          <a:solidFill>
                            <a:srgbClr val="000000"/>
                          </a:solidFill>
                          <a:effectLst/>
                          <a:latin typeface="Calibri" panose="020F0502020204030204" pitchFamily="34" charset="0"/>
                        </a:rPr>
                        <a:t>LS_growth_cluster</a:t>
                      </a:r>
                      <a:endParaRPr lang="en-US" sz="14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xmlns="" val="10002"/>
                  </a:ext>
                </a:extLst>
              </a:tr>
              <a:tr h="215570">
                <a:tc>
                  <a:txBody>
                    <a:bodyPr/>
                    <a:lstStyle/>
                    <a:p>
                      <a:pPr algn="l" fontAlgn="b"/>
                      <a:r>
                        <a:rPr lang="en-US" sz="1400" b="0" i="0" u="none" strike="noStrike" dirty="0">
                          <a:solidFill>
                            <a:srgbClr val="000000"/>
                          </a:solidFill>
                          <a:effectLst/>
                          <a:latin typeface="Calibri" panose="020F0502020204030204" pitchFamily="34" charset="0"/>
                        </a:rPr>
                        <a:t>raw_growth_C3_cluster</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0.032</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bg1">
                        <a:lumMod val="95000"/>
                      </a:schemeClr>
                    </a:solidFill>
                  </a:tcPr>
                </a:tc>
                <a:extLst>
                  <a:ext uri="{0D108BD9-81ED-4DB2-BD59-A6C34878D82A}">
                    <a16:rowId xmlns:a16="http://schemas.microsoft.com/office/drawing/2014/main" xmlns="" val="10003"/>
                  </a:ext>
                </a:extLst>
              </a:tr>
              <a:tr h="215570">
                <a:tc>
                  <a:txBody>
                    <a:bodyPr/>
                    <a:lstStyle/>
                    <a:p>
                      <a:pPr algn="l" fontAlgn="b"/>
                      <a:r>
                        <a:rPr lang="en-US" sz="1400" b="0" i="0" u="none" strike="noStrike" dirty="0" err="1">
                          <a:solidFill>
                            <a:srgbClr val="000000"/>
                          </a:solidFill>
                          <a:effectLst/>
                          <a:latin typeface="Calibri" panose="020F0502020204030204" pitchFamily="34" charset="0"/>
                        </a:rPr>
                        <a:t>raw_growth_LS_cluster</a:t>
                      </a:r>
                      <a:endParaRPr lang="en-US" sz="14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xmlns="" val="10004"/>
                  </a:ext>
                </a:extLst>
              </a:tr>
              <a:tr h="215570">
                <a:tc>
                  <a:txBody>
                    <a:bodyPr/>
                    <a:lstStyle/>
                    <a:p>
                      <a:pPr algn="l" fontAlgn="b"/>
                      <a:r>
                        <a:rPr lang="en-US" sz="1400" b="0" i="0" u="none" strike="noStrike" dirty="0">
                          <a:solidFill>
                            <a:srgbClr val="000000"/>
                          </a:solidFill>
                          <a:effectLst/>
                          <a:latin typeface="Calibri" panose="020F0502020204030204" pitchFamily="34" charset="0"/>
                        </a:rPr>
                        <a:t>C3_LS_raw_cluster</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bg1">
                        <a:lumMod val="95000"/>
                      </a:schemeClr>
                    </a:solidFill>
                  </a:tcPr>
                </a:tc>
                <a:extLst>
                  <a:ext uri="{0D108BD9-81ED-4DB2-BD59-A6C34878D82A}">
                    <a16:rowId xmlns:a16="http://schemas.microsoft.com/office/drawing/2014/main" xmlns="" val="10005"/>
                  </a:ext>
                </a:extLst>
              </a:tr>
              <a:tr h="215570">
                <a:tc>
                  <a:txBody>
                    <a:bodyPr/>
                    <a:lstStyle/>
                    <a:p>
                      <a:pPr algn="l" fontAlgn="b"/>
                      <a:r>
                        <a:rPr lang="en-US" sz="1400" b="0" i="0" u="none" strike="noStrike" dirty="0">
                          <a:solidFill>
                            <a:srgbClr val="000000"/>
                          </a:solidFill>
                          <a:effectLst/>
                          <a:latin typeface="Calibri" panose="020F0502020204030204" pitchFamily="34" charset="0"/>
                        </a:rPr>
                        <a:t>C3_LS_raw_diff_cluster</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xmlns="" val="10006"/>
                  </a:ext>
                </a:extLst>
              </a:tr>
              <a:tr h="215570">
                <a:tc>
                  <a:txBody>
                    <a:bodyPr/>
                    <a:lstStyle/>
                    <a:p>
                      <a:pPr algn="l" fontAlgn="b"/>
                      <a:r>
                        <a:rPr lang="en-US" sz="1400" b="0" i="0" u="none" strike="noStrike" dirty="0">
                          <a:solidFill>
                            <a:srgbClr val="000000"/>
                          </a:solidFill>
                          <a:effectLst/>
                          <a:latin typeface="Calibri" panose="020F0502020204030204" pitchFamily="34" charset="0"/>
                        </a:rPr>
                        <a:t>C3_LS_raw_avg_cluster</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bg1">
                        <a:lumMod val="95000"/>
                      </a:schemeClr>
                    </a:solidFill>
                  </a:tcPr>
                </a:tc>
                <a:extLst>
                  <a:ext uri="{0D108BD9-81ED-4DB2-BD59-A6C34878D82A}">
                    <a16:rowId xmlns:a16="http://schemas.microsoft.com/office/drawing/2014/main" xmlns="" val="10007"/>
                  </a:ext>
                </a:extLst>
              </a:tr>
              <a:tr h="215570">
                <a:tc>
                  <a:txBody>
                    <a:bodyPr/>
                    <a:lstStyle/>
                    <a:p>
                      <a:pPr algn="l" fontAlgn="b"/>
                      <a:r>
                        <a:rPr lang="en-US" sz="1400" b="0" i="0" u="none" strike="noStrike">
                          <a:solidFill>
                            <a:srgbClr val="000000"/>
                          </a:solidFill>
                          <a:effectLst/>
                          <a:latin typeface="Calibri" panose="020F0502020204030204" pitchFamily="34" charset="0"/>
                        </a:rPr>
                        <a:t>C3_LS_growth_cluster</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0.547</a:t>
                      </a:r>
                    </a:p>
                  </a:txBody>
                  <a:tcPr marL="9525" marR="9525" marT="9525" marB="0" anchor="b">
                    <a:lnL>
                      <a:noFill/>
                    </a:lnL>
                    <a:lnR>
                      <a:noFill/>
                    </a:lnR>
                    <a:lnT>
                      <a:noFill/>
                    </a:lnT>
                    <a:lnB>
                      <a:noFill/>
                    </a:lnB>
                    <a:pattFill prst="ltUpDiag">
                      <a:fgClr>
                        <a:schemeClr val="accent1"/>
                      </a:fgClr>
                      <a:bgClr>
                        <a:schemeClr val="bg1"/>
                      </a:bgClr>
                    </a:patt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xmlns="" val="10008"/>
                  </a:ext>
                </a:extLst>
              </a:tr>
              <a:tr h="215570">
                <a:tc>
                  <a:txBody>
                    <a:bodyPr/>
                    <a:lstStyle/>
                    <a:p>
                      <a:pPr algn="l" fontAlgn="b"/>
                      <a:r>
                        <a:rPr lang="en-US" sz="1400" b="0" i="0" u="none" strike="noStrike" dirty="0">
                          <a:solidFill>
                            <a:srgbClr val="000000"/>
                          </a:solidFill>
                          <a:effectLst/>
                          <a:latin typeface="Calibri" panose="020F0502020204030204" pitchFamily="34" charset="0"/>
                        </a:rPr>
                        <a:t>C3_LS_growth_diff_cluster</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smtClean="0">
                          <a:solidFill>
                            <a:srgbClr val="000000"/>
                          </a:solidFill>
                          <a:effectLst/>
                          <a:latin typeface="Calibri" panose="020F0502020204030204" pitchFamily="34" charset="0"/>
                        </a:rPr>
                        <a:t>0.010</a:t>
                      </a:r>
                      <a:endParaRPr lang="en-US" sz="14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bg1">
                        <a:lumMod val="95000"/>
                      </a:schemeClr>
                    </a:solidFill>
                  </a:tcPr>
                </a:tc>
                <a:extLst>
                  <a:ext uri="{0D108BD9-81ED-4DB2-BD59-A6C34878D82A}">
                    <a16:rowId xmlns:a16="http://schemas.microsoft.com/office/drawing/2014/main" xmlns="" val="10009"/>
                  </a:ext>
                </a:extLst>
              </a:tr>
              <a:tr h="215570">
                <a:tc>
                  <a:txBody>
                    <a:bodyPr/>
                    <a:lstStyle/>
                    <a:p>
                      <a:pPr algn="l" fontAlgn="b"/>
                      <a:r>
                        <a:rPr lang="en-US" sz="1400" b="0" i="0" u="none" strike="noStrike" dirty="0">
                          <a:solidFill>
                            <a:srgbClr val="000000"/>
                          </a:solidFill>
                          <a:effectLst/>
                          <a:latin typeface="Calibri" panose="020F0502020204030204" pitchFamily="34" charset="0"/>
                        </a:rPr>
                        <a:t>C3_LS_growth_avg_cluster</a:t>
                      </a:r>
                    </a:p>
                  </a:txBody>
                  <a:tcPr marL="9525" marR="9525" marT="9525" marB="0" anchor="b">
                    <a:lnL>
                      <a:noFill/>
                    </a:lnL>
                    <a:lnR>
                      <a:noFill/>
                    </a:lnR>
                    <a:lnT>
                      <a:noFill/>
                    </a:lnT>
                    <a:lnB>
                      <a:noFill/>
                    </a:lnB>
                  </a:tcPr>
                </a:tc>
                <a:tc>
                  <a:txBody>
                    <a:bodyPr/>
                    <a:lstStyle/>
                    <a:p>
                      <a:pPr algn="ctr" fontAlgn="b"/>
                      <a:r>
                        <a:rPr lang="en-US" sz="1400" b="0" i="0" u="none" strike="noStrike" dirty="0" smtClean="0">
                          <a:solidFill>
                            <a:srgbClr val="000000"/>
                          </a:solidFill>
                          <a:effectLst/>
                          <a:latin typeface="Calibri" panose="020F0502020204030204" pitchFamily="34" charset="0"/>
                        </a:rPr>
                        <a:t>0.328</a:t>
                      </a:r>
                      <a:endParaRPr lang="en-US" sz="14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pattFill prst="ltUpDiag">
                      <a:fgClr>
                        <a:schemeClr val="accent1"/>
                      </a:fgClr>
                      <a:bgClr>
                        <a:schemeClr val="bg1"/>
                      </a:bgClr>
                    </a:patt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xmlns="" val="10010"/>
                  </a:ext>
                </a:extLst>
              </a:tr>
              <a:tr h="215570">
                <a:tc>
                  <a:txBody>
                    <a:bodyPr/>
                    <a:lstStyle/>
                    <a:p>
                      <a:pPr algn="l" fontAlgn="b"/>
                      <a:r>
                        <a:rPr lang="en-US" sz="1400" b="0" i="0" u="none" strike="noStrike" dirty="0">
                          <a:solidFill>
                            <a:srgbClr val="000000"/>
                          </a:solidFill>
                          <a:effectLst/>
                          <a:latin typeface="Calibri" panose="020F0502020204030204" pitchFamily="34" charset="0"/>
                        </a:rPr>
                        <a:t>C3_RAW_kmeans_3</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0.062</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bg1">
                        <a:lumMod val="95000"/>
                      </a:schemeClr>
                    </a:solidFill>
                  </a:tcPr>
                </a:tc>
                <a:extLst>
                  <a:ext uri="{0D108BD9-81ED-4DB2-BD59-A6C34878D82A}">
                    <a16:rowId xmlns:a16="http://schemas.microsoft.com/office/drawing/2014/main" xmlns="" val="10011"/>
                  </a:ext>
                </a:extLst>
              </a:tr>
              <a:tr h="215570">
                <a:tc>
                  <a:txBody>
                    <a:bodyPr/>
                    <a:lstStyle/>
                    <a:p>
                      <a:pPr algn="l" fontAlgn="b"/>
                      <a:r>
                        <a:rPr lang="en-US" sz="1400" b="0" i="0" u="none" strike="noStrike">
                          <a:solidFill>
                            <a:srgbClr val="000000"/>
                          </a:solidFill>
                          <a:effectLst/>
                          <a:latin typeface="Calibri" panose="020F0502020204030204" pitchFamily="34" charset="0"/>
                        </a:rPr>
                        <a:t>C3_RAW_kmeans_5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xmlns="" val="10012"/>
                  </a:ext>
                </a:extLst>
              </a:tr>
              <a:tr h="215570">
                <a:tc>
                  <a:txBody>
                    <a:bodyPr/>
                    <a:lstStyle/>
                    <a:p>
                      <a:pPr algn="l" fontAlgn="b"/>
                      <a:r>
                        <a:rPr lang="en-US" sz="1400" b="0" i="0" u="none" strike="noStrike" dirty="0">
                          <a:solidFill>
                            <a:srgbClr val="000000"/>
                          </a:solidFill>
                          <a:effectLst/>
                          <a:latin typeface="Calibri" panose="020F0502020204030204" pitchFamily="34" charset="0"/>
                        </a:rPr>
                        <a:t>C3_RAW_kshape_2</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0.263</a:t>
                      </a:r>
                    </a:p>
                  </a:txBody>
                  <a:tcPr marL="9525" marR="9525" marT="9525" marB="0" anchor="b">
                    <a:lnL>
                      <a:noFill/>
                    </a:lnL>
                    <a:lnR>
                      <a:noFill/>
                    </a:lnR>
                    <a:lnT>
                      <a:noFill/>
                    </a:lnT>
                    <a:lnB>
                      <a:noFill/>
                    </a:lnB>
                    <a:pattFill prst="ltUpDiag">
                      <a:fgClr>
                        <a:schemeClr val="accent1"/>
                      </a:fgClr>
                      <a:bgClr>
                        <a:schemeClr val="bg1"/>
                      </a:bgClr>
                    </a:patt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bg1">
                        <a:lumMod val="95000"/>
                      </a:schemeClr>
                    </a:solidFill>
                  </a:tcPr>
                </a:tc>
                <a:extLst>
                  <a:ext uri="{0D108BD9-81ED-4DB2-BD59-A6C34878D82A}">
                    <a16:rowId xmlns:a16="http://schemas.microsoft.com/office/drawing/2014/main" xmlns="" val="10013"/>
                  </a:ext>
                </a:extLst>
              </a:tr>
              <a:tr h="215570">
                <a:tc>
                  <a:txBody>
                    <a:bodyPr/>
                    <a:lstStyle/>
                    <a:p>
                      <a:pPr algn="l" fontAlgn="b"/>
                      <a:r>
                        <a:rPr lang="en-US" sz="1400" b="0" i="0" u="none" strike="noStrike">
                          <a:solidFill>
                            <a:srgbClr val="000000"/>
                          </a:solidFill>
                          <a:effectLst/>
                          <a:latin typeface="Calibri" panose="020F0502020204030204" pitchFamily="34" charset="0"/>
                        </a:rPr>
                        <a:t>C3_GROWTH_kmeans_4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0.173</a:t>
                      </a:r>
                    </a:p>
                  </a:txBody>
                  <a:tcPr marL="9525" marR="9525" marT="9525" marB="0" anchor="b">
                    <a:lnL>
                      <a:noFill/>
                    </a:lnL>
                    <a:lnR>
                      <a:noFill/>
                    </a:lnR>
                    <a:lnT>
                      <a:noFill/>
                    </a:lnT>
                    <a:lnB>
                      <a:noFill/>
                    </a:lnB>
                    <a:pattFill prst="ltUpDiag">
                      <a:fgClr>
                        <a:schemeClr val="accent1"/>
                      </a:fgClr>
                      <a:bgClr>
                        <a:schemeClr val="bg1"/>
                      </a:bgClr>
                    </a:patt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xmlns="" val="10014"/>
                  </a:ext>
                </a:extLst>
              </a:tr>
              <a:tr h="215570">
                <a:tc>
                  <a:txBody>
                    <a:bodyPr/>
                    <a:lstStyle/>
                    <a:p>
                      <a:pPr algn="l" fontAlgn="b"/>
                      <a:r>
                        <a:rPr lang="en-US" sz="1400" b="0" i="0" u="none" strike="noStrike" dirty="0">
                          <a:solidFill>
                            <a:srgbClr val="000000"/>
                          </a:solidFill>
                          <a:effectLst/>
                          <a:latin typeface="Calibri" panose="020F0502020204030204" pitchFamily="34" charset="0"/>
                        </a:rPr>
                        <a:t>C3_GROWTH_kmeans_5</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0.002</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bg1">
                        <a:lumMod val="95000"/>
                      </a:schemeClr>
                    </a:solidFill>
                  </a:tcPr>
                </a:tc>
                <a:extLst>
                  <a:ext uri="{0D108BD9-81ED-4DB2-BD59-A6C34878D82A}">
                    <a16:rowId xmlns:a16="http://schemas.microsoft.com/office/drawing/2014/main" xmlns="" val="10015"/>
                  </a:ext>
                </a:extLst>
              </a:tr>
              <a:tr h="215570">
                <a:tc>
                  <a:txBody>
                    <a:bodyPr/>
                    <a:lstStyle/>
                    <a:p>
                      <a:pPr algn="l" fontAlgn="b"/>
                      <a:r>
                        <a:rPr lang="en-US" sz="1400" b="0" i="0" u="none" strike="noStrike">
                          <a:solidFill>
                            <a:srgbClr val="000000"/>
                          </a:solidFill>
                          <a:effectLst/>
                          <a:latin typeface="Calibri" panose="020F0502020204030204" pitchFamily="34" charset="0"/>
                        </a:rPr>
                        <a:t>C3_GROWTH_DTW_3</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xmlns="" val="10016"/>
                  </a:ext>
                </a:extLst>
              </a:tr>
              <a:tr h="215570">
                <a:tc>
                  <a:txBody>
                    <a:bodyPr/>
                    <a:lstStyle/>
                    <a:p>
                      <a:pPr algn="l" fontAlgn="b"/>
                      <a:r>
                        <a:rPr lang="en-US" sz="1400" b="0" i="0" u="none" strike="noStrike" dirty="0">
                          <a:solidFill>
                            <a:srgbClr val="000000"/>
                          </a:solidFill>
                          <a:effectLst/>
                          <a:latin typeface="Calibri" panose="020F0502020204030204" pitchFamily="34" charset="0"/>
                        </a:rPr>
                        <a:t>LS_RAW_DTW_3</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0.106</a:t>
                      </a:r>
                    </a:p>
                  </a:txBody>
                  <a:tcPr marL="9525" marR="9525" marT="9525" marB="0" anchor="b">
                    <a:lnL>
                      <a:noFill/>
                    </a:lnL>
                    <a:lnR>
                      <a:noFill/>
                    </a:lnR>
                    <a:lnT>
                      <a:noFill/>
                    </a:lnT>
                    <a:lnB>
                      <a:noFill/>
                    </a:lnB>
                    <a:pattFill prst="ltUpDiag">
                      <a:fgClr>
                        <a:schemeClr val="accent1"/>
                      </a:fgClr>
                      <a:bgClr>
                        <a:schemeClr val="bg1"/>
                      </a:bgClr>
                    </a:patt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bg1">
                        <a:lumMod val="95000"/>
                      </a:schemeClr>
                    </a:solidFill>
                  </a:tcPr>
                </a:tc>
                <a:extLst>
                  <a:ext uri="{0D108BD9-81ED-4DB2-BD59-A6C34878D82A}">
                    <a16:rowId xmlns:a16="http://schemas.microsoft.com/office/drawing/2014/main" xmlns="" val="10017"/>
                  </a:ext>
                </a:extLst>
              </a:tr>
              <a:tr h="215570">
                <a:tc>
                  <a:txBody>
                    <a:bodyPr/>
                    <a:lstStyle/>
                    <a:p>
                      <a:pPr algn="l" fontAlgn="b"/>
                      <a:r>
                        <a:rPr lang="en-US" sz="1400" b="0" i="0" u="none" strike="noStrike">
                          <a:solidFill>
                            <a:srgbClr val="000000"/>
                          </a:solidFill>
                          <a:effectLst/>
                          <a:latin typeface="Calibri" panose="020F0502020204030204" pitchFamily="34" charset="0"/>
                        </a:rPr>
                        <a:t>LS_RAW_tadpole_5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0.001</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xmlns="" val="10018"/>
                  </a:ext>
                </a:extLst>
              </a:tr>
              <a:tr h="215570">
                <a:tc>
                  <a:txBody>
                    <a:bodyPr/>
                    <a:lstStyle/>
                    <a:p>
                      <a:pPr algn="l" fontAlgn="b"/>
                      <a:r>
                        <a:rPr lang="en-US" sz="1400" b="0" i="0" u="none" strike="noStrike" dirty="0">
                          <a:solidFill>
                            <a:srgbClr val="000000"/>
                          </a:solidFill>
                          <a:effectLst/>
                          <a:latin typeface="Calibri" panose="020F0502020204030204" pitchFamily="34" charset="0"/>
                        </a:rPr>
                        <a:t>LS_GROWTH_DTW_3</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chemeClr val="bg1">
                        <a:lumMod val="95000"/>
                      </a:schemeClr>
                    </a:solidFill>
                  </a:tcPr>
                </a:tc>
                <a:tc>
                  <a:txBody>
                    <a:bodyPr/>
                    <a:lstStyle/>
                    <a:p>
                      <a:pPr algn="ctr" fontAlgn="b"/>
                      <a:r>
                        <a:rPr lang="en-US" sz="1400" b="0" i="0" u="none" strike="noStrike" dirty="0">
                          <a:solidFill>
                            <a:srgbClr val="000000"/>
                          </a:solidFill>
                          <a:effectLst/>
                          <a:latin typeface="Calibri" panose="020F0502020204030204" pitchFamily="34" charset="0"/>
                        </a:rPr>
                        <a:t>0.006</a:t>
                      </a:r>
                    </a:p>
                  </a:txBody>
                  <a:tcPr marL="9525" marR="9525" marT="9525" marB="0" anchor="b">
                    <a:lnL>
                      <a:noFill/>
                    </a:lnL>
                    <a:lnR>
                      <a:noFill/>
                    </a:lnR>
                    <a:lnT>
                      <a:noFill/>
                    </a:lnT>
                    <a:lnB>
                      <a:noFill/>
                    </a:lnB>
                    <a:solidFill>
                      <a:schemeClr val="bg1">
                        <a:lumMod val="95000"/>
                      </a:schemeClr>
                    </a:solidFill>
                  </a:tcPr>
                </a:tc>
                <a:extLst>
                  <a:ext uri="{0D108BD9-81ED-4DB2-BD59-A6C34878D82A}">
                    <a16:rowId xmlns:a16="http://schemas.microsoft.com/office/drawing/2014/main" xmlns="" val="10019"/>
                  </a:ext>
                </a:extLst>
              </a:tr>
              <a:tr h="215570">
                <a:tc>
                  <a:txBody>
                    <a:bodyPr/>
                    <a:lstStyle/>
                    <a:p>
                      <a:pPr algn="l" fontAlgn="b"/>
                      <a:r>
                        <a:rPr lang="en-US" sz="1400" b="0" i="0" u="none" strike="noStrike">
                          <a:solidFill>
                            <a:srgbClr val="000000"/>
                          </a:solidFill>
                          <a:effectLst/>
                          <a:latin typeface="Calibri" panose="020F0502020204030204" pitchFamily="34" charset="0"/>
                        </a:rPr>
                        <a:t>LS_GROWTH_tadpole_5</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xmlns="" val="10020"/>
                  </a:ext>
                </a:extLst>
              </a:tr>
            </a:tbl>
          </a:graphicData>
        </a:graphic>
      </p:graphicFrame>
    </p:spTree>
    <p:extLst>
      <p:ext uri="{BB962C8B-B14F-4D97-AF65-F5344CB8AC3E}">
        <p14:creationId xmlns:p14="http://schemas.microsoft.com/office/powerpoint/2010/main" val="337104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0"/>
            <a:ext cx="7448550" cy="1152440"/>
          </a:xfrm>
        </p:spPr>
        <p:txBody>
          <a:bodyPr/>
          <a:lstStyle/>
          <a:p>
            <a:pPr marL="0" indent="0">
              <a:buNone/>
            </a:pPr>
            <a:r>
              <a:rPr lang="en-US" dirty="0"/>
              <a:t>While cluster 1 contains only shows that begin at 10:00 PM, the clusters overall do not reflect uniqueness in schedule or other categorical variables.</a:t>
            </a:r>
          </a:p>
        </p:txBody>
      </p:sp>
      <p:sp>
        <p:nvSpPr>
          <p:cNvPr id="4" name="Slide Number Placeholder 3"/>
          <p:cNvSpPr>
            <a:spLocks noGrp="1"/>
          </p:cNvSpPr>
          <p:nvPr>
            <p:ph type="sldNum" sz="quarter" idx="12"/>
          </p:nvPr>
        </p:nvSpPr>
        <p:spPr/>
        <p:txBody>
          <a:bodyPr/>
          <a:lstStyle/>
          <a:p>
            <a:r>
              <a:rPr lang="en-US"/>
              <a:t>Confidential | Management Science | </a:t>
            </a:r>
            <a:fld id="{05909DB7-0039-481F-AE44-B2DE0E8288BE}"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147326" y="1743744"/>
            <a:ext cx="4270926" cy="4099152"/>
          </a:xfrm>
          <a:prstGeom prst="rect">
            <a:avLst/>
          </a:prstGeom>
        </p:spPr>
      </p:pic>
      <p:pic>
        <p:nvPicPr>
          <p:cNvPr id="8" name="Picture 7"/>
          <p:cNvPicPr>
            <a:picLocks noChangeAspect="1"/>
          </p:cNvPicPr>
          <p:nvPr/>
        </p:nvPicPr>
        <p:blipFill>
          <a:blip r:embed="rId3"/>
          <a:stretch>
            <a:fillRect/>
          </a:stretch>
        </p:blipFill>
        <p:spPr>
          <a:xfrm>
            <a:off x="4580500" y="1751186"/>
            <a:ext cx="4247504" cy="4091346"/>
          </a:xfrm>
          <a:prstGeom prst="rect">
            <a:avLst/>
          </a:prstGeom>
        </p:spPr>
      </p:pic>
      <p:sp>
        <p:nvSpPr>
          <p:cNvPr id="9" name="TextBox 8"/>
          <p:cNvSpPr txBox="1"/>
          <p:nvPr/>
        </p:nvSpPr>
        <p:spPr>
          <a:xfrm>
            <a:off x="147326" y="1482134"/>
            <a:ext cx="4270925" cy="261610"/>
          </a:xfrm>
          <a:prstGeom prst="rect">
            <a:avLst/>
          </a:prstGeom>
          <a:noFill/>
        </p:spPr>
        <p:txBody>
          <a:bodyPr wrap="square" rtlCol="0">
            <a:spAutoFit/>
          </a:bodyPr>
          <a:lstStyle/>
          <a:p>
            <a:pPr algn="ctr"/>
            <a:r>
              <a:rPr lang="en-US" sz="1100" dirty="0" smtClean="0">
                <a:latin typeface="+mj-lt"/>
              </a:rPr>
              <a:t>Proportions of Days of Week in S1 C3 Raw Clusters</a:t>
            </a:r>
          </a:p>
        </p:txBody>
      </p:sp>
      <p:sp>
        <p:nvSpPr>
          <p:cNvPr id="10" name="TextBox 9"/>
          <p:cNvSpPr txBox="1"/>
          <p:nvPr/>
        </p:nvSpPr>
        <p:spPr>
          <a:xfrm>
            <a:off x="4580500" y="1482134"/>
            <a:ext cx="4270925" cy="261610"/>
          </a:xfrm>
          <a:prstGeom prst="rect">
            <a:avLst/>
          </a:prstGeom>
          <a:noFill/>
        </p:spPr>
        <p:txBody>
          <a:bodyPr wrap="square" rtlCol="0">
            <a:spAutoFit/>
          </a:bodyPr>
          <a:lstStyle/>
          <a:p>
            <a:pPr algn="ctr"/>
            <a:r>
              <a:rPr lang="en-US" sz="1100" dirty="0" smtClean="0">
                <a:latin typeface="+mj-lt"/>
              </a:rPr>
              <a:t>Proportions of Start Times in S1 C3 Raw Clusters</a:t>
            </a:r>
          </a:p>
        </p:txBody>
      </p:sp>
    </p:spTree>
    <p:extLst>
      <p:ext uri="{BB962C8B-B14F-4D97-AF65-F5344CB8AC3E}">
        <p14:creationId xmlns:p14="http://schemas.microsoft.com/office/powerpoint/2010/main" val="193540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0"/>
            <a:ext cx="8503920" cy="1086136"/>
          </a:xfrm>
        </p:spPr>
        <p:txBody>
          <a:bodyPr/>
          <a:lstStyle/>
          <a:p>
            <a:pPr marL="0" indent="0">
              <a:buNone/>
            </a:pPr>
            <a:r>
              <a:rPr lang="en-US" dirty="0"/>
              <a:t>There are a couple of clusters in which the day of week or start time of shows within that cluster do not change in S1, but otherwise clusters do not reflect consistency in scheduling variables.</a:t>
            </a:r>
          </a:p>
        </p:txBody>
      </p:sp>
      <p:sp>
        <p:nvSpPr>
          <p:cNvPr id="4" name="Slide Number Placeholder 3"/>
          <p:cNvSpPr>
            <a:spLocks noGrp="1"/>
          </p:cNvSpPr>
          <p:nvPr>
            <p:ph type="sldNum" sz="quarter" idx="12"/>
          </p:nvPr>
        </p:nvSpPr>
        <p:spPr/>
        <p:txBody>
          <a:bodyPr/>
          <a:lstStyle/>
          <a:p>
            <a:r>
              <a:rPr lang="en-US"/>
              <a:t>Confidential | Management Science | </a:t>
            </a:r>
            <a:fld id="{05909DB7-0039-481F-AE44-B2DE0E8288BE}"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793019" y="2107981"/>
            <a:ext cx="7407302" cy="4079384"/>
          </a:xfrm>
          <a:prstGeom prst="rect">
            <a:avLst/>
          </a:prstGeom>
        </p:spPr>
      </p:pic>
      <p:sp>
        <p:nvSpPr>
          <p:cNvPr id="8" name="TextBox 7"/>
          <p:cNvSpPr txBox="1"/>
          <p:nvPr/>
        </p:nvSpPr>
        <p:spPr>
          <a:xfrm>
            <a:off x="793019" y="1809311"/>
            <a:ext cx="7407301" cy="261610"/>
          </a:xfrm>
          <a:prstGeom prst="rect">
            <a:avLst/>
          </a:prstGeom>
          <a:noFill/>
        </p:spPr>
        <p:txBody>
          <a:bodyPr wrap="square" rtlCol="0">
            <a:spAutoFit/>
          </a:bodyPr>
          <a:lstStyle/>
          <a:p>
            <a:pPr algn="ctr"/>
            <a:r>
              <a:rPr lang="en-US" sz="1100" dirty="0" smtClean="0">
                <a:latin typeface="+mj-lt"/>
              </a:rPr>
              <a:t>Number of DOW &amp; Start Time Changes in S1 C3 Raw Clusters</a:t>
            </a:r>
          </a:p>
        </p:txBody>
      </p:sp>
    </p:spTree>
    <p:extLst>
      <p:ext uri="{BB962C8B-B14F-4D97-AF65-F5344CB8AC3E}">
        <p14:creationId xmlns:p14="http://schemas.microsoft.com/office/powerpoint/2010/main" val="47698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0"/>
            <a:ext cx="8503920" cy="990600"/>
          </a:xfrm>
        </p:spPr>
        <p:txBody>
          <a:bodyPr/>
          <a:lstStyle/>
          <a:p>
            <a:r>
              <a:rPr lang="en-US" dirty="0" smtClean="0"/>
              <a:t>There </a:t>
            </a:r>
            <a:r>
              <a:rPr lang="en-US" dirty="0"/>
              <a:t>are no clear patterns within the clusters in S</a:t>
            </a:r>
            <a:r>
              <a:rPr lang="en-US" dirty="0" smtClean="0"/>
              <a:t>eason </a:t>
            </a:r>
            <a:r>
              <a:rPr lang="en-US" dirty="0"/>
              <a:t>2 </a:t>
            </a:r>
            <a:r>
              <a:rPr lang="en-US" dirty="0" smtClean="0"/>
              <a:t>trends.</a:t>
            </a:r>
            <a:endParaRPr lang="en-US" dirty="0"/>
          </a:p>
        </p:txBody>
      </p:sp>
      <p:sp>
        <p:nvSpPr>
          <p:cNvPr id="4" name="Slide Number Placeholder 3"/>
          <p:cNvSpPr>
            <a:spLocks noGrp="1"/>
          </p:cNvSpPr>
          <p:nvPr>
            <p:ph type="sldNum" sz="quarter" idx="12"/>
          </p:nvPr>
        </p:nvSpPr>
        <p:spPr/>
        <p:txBody>
          <a:bodyPr/>
          <a:lstStyle/>
          <a:p>
            <a:r>
              <a:rPr lang="en-US"/>
              <a:t>Confidential | Management Science | </a:t>
            </a:r>
            <a:fld id="{05909DB7-0039-481F-AE44-B2DE0E8288BE}" type="slidenum">
              <a:rPr lang="en-US" smtClean="0"/>
              <a:pPr/>
              <a:t>9</a:t>
            </a:fld>
            <a:endParaRPr lang="en-US" dirty="0"/>
          </a:p>
        </p:txBody>
      </p:sp>
      <p:sp>
        <p:nvSpPr>
          <p:cNvPr id="8" name="TextBox 7"/>
          <p:cNvSpPr txBox="1"/>
          <p:nvPr/>
        </p:nvSpPr>
        <p:spPr>
          <a:xfrm>
            <a:off x="1840939" y="1077124"/>
            <a:ext cx="3256841" cy="276999"/>
          </a:xfrm>
          <a:prstGeom prst="rect">
            <a:avLst/>
          </a:prstGeom>
          <a:noFill/>
        </p:spPr>
        <p:txBody>
          <a:bodyPr wrap="square" rtlCol="0">
            <a:spAutoFit/>
          </a:bodyPr>
          <a:lstStyle/>
          <a:p>
            <a:pPr algn="ctr"/>
            <a:r>
              <a:rPr lang="en-US" sz="1200" dirty="0" smtClean="0">
                <a:latin typeface="+mj-lt"/>
              </a:rPr>
              <a:t>S1 C3 Raw Clusters and S2 Trends</a:t>
            </a:r>
          </a:p>
        </p:txBody>
      </p:sp>
      <p:sp>
        <p:nvSpPr>
          <p:cNvPr id="9" name="TextBox 8"/>
          <p:cNvSpPr txBox="1"/>
          <p:nvPr/>
        </p:nvSpPr>
        <p:spPr>
          <a:xfrm>
            <a:off x="5270270" y="1072208"/>
            <a:ext cx="1874519" cy="276999"/>
          </a:xfrm>
          <a:prstGeom prst="rect">
            <a:avLst/>
          </a:prstGeom>
          <a:noFill/>
        </p:spPr>
        <p:txBody>
          <a:bodyPr wrap="square" rtlCol="0">
            <a:spAutoFit/>
          </a:bodyPr>
          <a:lstStyle/>
          <a:p>
            <a:pPr algn="ctr"/>
            <a:r>
              <a:rPr lang="en-US" sz="1200" dirty="0" smtClean="0">
                <a:latin typeface="+mj-lt"/>
              </a:rPr>
              <a:t>Shows in Cluster</a:t>
            </a:r>
          </a:p>
        </p:txBody>
      </p:sp>
      <p:pic>
        <p:nvPicPr>
          <p:cNvPr id="12" name="Picture 11"/>
          <p:cNvPicPr>
            <a:picLocks noChangeAspect="1"/>
          </p:cNvPicPr>
          <p:nvPr/>
        </p:nvPicPr>
        <p:blipFill>
          <a:blip r:embed="rId2"/>
          <a:stretch>
            <a:fillRect/>
          </a:stretch>
        </p:blipFill>
        <p:spPr>
          <a:xfrm>
            <a:off x="1840939" y="1367573"/>
            <a:ext cx="5810198" cy="5121787"/>
          </a:xfrm>
          <a:prstGeom prst="rect">
            <a:avLst/>
          </a:prstGeom>
        </p:spPr>
      </p:pic>
    </p:spTree>
    <p:extLst>
      <p:ext uri="{BB962C8B-B14F-4D97-AF65-F5344CB8AC3E}">
        <p14:creationId xmlns:p14="http://schemas.microsoft.com/office/powerpoint/2010/main" val="21992789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 val="Boston"/>
  <p:tag name="THINKCELLPRESENTATIONDONOTDELETE" val="&lt;?xml version=&quot;1.0&quot; encoding=&quot;UTF-16&quot; standalone=&quot;yes&quot;?&gt;&#10;&lt;root reqver=&quot;21047&quot;&gt;&lt;version val=&quot;23047&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1&lt;/m_strFormatTime&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1&quot;&gt;&lt;elem m_fUsage=&quot;1.00000000000000000000E+000&quot;&gt;&lt;m_msothmcolidx val=&quot;0&quot;/&gt;&lt;m_rgb r=&quot;ff&quot; g=&quot;bf&quot; b=&quot;f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 name="_AMO_REPORTCONTROLSVISIBLE" val="Empty"/>
  <p:tag name="_AMO_UNIQUEIDENTIFIER" val="10cdda30-9508-4f15-ba06-865415ed54c8"/>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S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j-lt"/>
          </a:defRPr>
        </a:defPPr>
      </a:lstStyle>
    </a:txDef>
  </a:objectDefaults>
  <a:extraClrSchemeLst/>
  <a:extLst>
    <a:ext uri="{05A4C25C-085E-4340-85A3-A5531E510DB2}">
      <thm15:themeFamily xmlns:thm15="http://schemas.microsoft.com/office/thememl/2012/main" name="MSI Template.potx" id="{CF20225C-14F0-463E-8C3E-CB587E0102F1}" vid="{D388DD29-C941-4CB0-97B3-573083C8E878}"/>
    </a:ext>
  </a:ext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MSI Template</Template>
  <TotalTime>0</TotalTime>
  <Words>1346</Words>
  <Application>Microsoft Office PowerPoint</Application>
  <PresentationFormat>On-screen Show (4:3)</PresentationFormat>
  <Paragraphs>667</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Cambria Math</vt:lpstr>
      <vt:lpstr>GE Inspira Pitch</vt:lpstr>
      <vt:lpstr>Rock Sans</vt:lpstr>
      <vt:lpstr>MSI Template</vt:lpstr>
      <vt:lpstr>think-cell Slide</vt:lpstr>
      <vt:lpstr>CENT – Show Curve  Clustering</vt:lpstr>
      <vt:lpstr>Data</vt:lpstr>
      <vt:lpstr>Methodology</vt:lpstr>
      <vt:lpstr>K-Means with 5 clusters performed best across almost all diagnostics, with curves suggesting 5 types of show trajectories. </vt:lpstr>
      <vt:lpstr>Shows within clusters do not appear at first glance to be related by network or genre.</vt:lpstr>
      <vt:lpstr>Clusters generate groups with significantly different means on C3 impressions per episode.</vt:lpstr>
      <vt:lpstr>While cluster 1 contains only shows that begin at 10:00 PM, the clusters overall do not reflect uniqueness in schedule or other categorical variables.</vt:lpstr>
      <vt:lpstr>There are a couple of clusters in which the day of week or start time of shows within that cluster do not change in S1, but otherwise clusters do not reflect consistency in scheduling variables.</vt:lpstr>
      <vt:lpstr>There are no clear patterns within the clusters in Season 2 trends.</vt:lpstr>
      <vt:lpstr>There are also few patterns within clusters of S1 to S2 normalized together, but cluster 2 seems to have a more distinct trend both as a normalized curve and in the raw data.</vt:lpstr>
      <vt:lpstr>Including clusters may potentially improve prediction of mean Season 2 impressions.</vt:lpstr>
      <vt:lpstr>Conclusions</vt:lpstr>
      <vt:lpstr>Appendix</vt:lpstr>
      <vt:lpstr>C3 vs LS</vt:lpstr>
      <vt:lpstr>Diagnostics</vt:lpstr>
      <vt:lpstr>See dashboards and HTML files for other materials.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2017-08-15T20:59:32Z</dcterms:created>
  <dcterms:modified xsi:type="dcterms:W3CDTF">2017-08-17T15:51:36Z</dcterms:modified>
</cp:coreProperties>
</file>