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2" r:id="rId5"/>
    <p:sldId id="263" r:id="rId6"/>
    <p:sldId id="266" r:id="rId7"/>
    <p:sldId id="264" r:id="rId8"/>
    <p:sldId id="265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25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0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A8C5-65E9-46AD-5611-95AF240C0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7911E-9F1A-B468-AC1B-B5274242A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BE49C-3B73-B974-FB47-07234F55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C96-B35E-480C-B0EC-3B1EF137D111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1233B-A5C3-FC2B-394B-8ECDE039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90A21-FC89-2310-D293-CAB7A861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26DD-15C9-42AB-A9E4-3AE0081B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2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9315-5221-DAEC-23D0-A1741DFA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3A748-F696-48C6-B1A7-109DDBFF5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965AC-3190-1BD2-A591-80BD91E9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C96-B35E-480C-B0EC-3B1EF137D111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555B2-1A35-2865-CD2D-D326AE5A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318C8-7215-9A93-AD8C-01F8ED48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26DD-15C9-42AB-A9E4-3AE0081B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1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E4A5A-AA83-EE06-4941-24B160B75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DDD59-4EFC-4956-73A0-670234B6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6D946-50EB-E3AD-2017-3DDD3F4F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C96-B35E-480C-B0EC-3B1EF137D111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60092-BC16-6AD7-CAAE-A9E65B3A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39F09-B3CC-ABA0-94D5-48B92EFC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26DD-15C9-42AB-A9E4-3AE0081B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64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3447-BDD5-0301-6FFF-7BF118AA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88F6-3962-D8BB-4235-875E7CF4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2FF74-95A4-1C28-681A-EBF847B4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C96-B35E-480C-B0EC-3B1EF137D111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AF445-799D-DF5E-E436-CFB7CE9F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422D3-A3F0-56BA-C70A-E1558F94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26DD-15C9-42AB-A9E4-3AE0081B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44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89A0-3034-49BF-3AC5-8AFE3D169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DE66-E6D7-EF78-01AD-9415C1705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16331-4B83-8A39-DCD1-C5FEAC90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C96-B35E-480C-B0EC-3B1EF137D111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A5B76-0232-81E0-6666-BED8AF22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46168-6980-39DE-4011-BA30F545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26DD-15C9-42AB-A9E4-3AE0081B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4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EFC0-65B6-8E73-2D10-762A694A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3496-C082-9D64-1F72-F5C7E3E97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E81A8-C887-5A66-532B-CBE29EE31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37F78-F25D-503C-EE43-229E313A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C96-B35E-480C-B0EC-3B1EF137D111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5904A-B520-2D36-8D2E-2C924791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D1A3E-BFB6-CBC1-99CA-213FA9CC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26DD-15C9-42AB-A9E4-3AE0081B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4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6D77-88FF-38D6-EB24-1E8E7EC3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246E7-A559-90CA-200A-26870B4B4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F7DE2-7C53-1ABC-4136-CEB53BF37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FF136-D415-F3BB-42F6-1A7B3FBE1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CD421-4FAD-A1A8-DCC2-88CEEC65E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36E53-EB93-3673-ADD1-59E89707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C96-B35E-480C-B0EC-3B1EF137D111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0F9EB0-8002-3F3D-06EE-12EB6D37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858BD-4597-2147-EC90-9ADA96B7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26DD-15C9-42AB-A9E4-3AE0081B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86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083B-93D2-993A-022D-AED4D801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51BBF-E24A-A125-E057-429F6EEC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C96-B35E-480C-B0EC-3B1EF137D111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F013D-267B-845C-7B19-3F7A92B5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FC6BB-7FB6-5D56-12F7-670F60C2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26DD-15C9-42AB-A9E4-3AE0081B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46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1A6BE-D08B-36D6-A29D-B403734C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C96-B35E-480C-B0EC-3B1EF137D111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E2B7F-D8E0-0D9D-7EB7-E1CBF9F9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08F25-7058-F755-476C-A7C39E7F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26DD-15C9-42AB-A9E4-3AE0081B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07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F597-3C9D-1D34-5EB3-76484AE9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27A6C-A7BB-B795-87C8-60DE539E9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CEF21-C34E-6F66-35ED-9920E1D1D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A3C2A-3585-0017-453B-DF65736D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C96-B35E-480C-B0EC-3B1EF137D111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F23E9-A9A1-ADC2-4289-5643DA61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5886D-10B7-C4A2-4957-4F494849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26DD-15C9-42AB-A9E4-3AE0081B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7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B1B9-9E48-5146-0425-24A46C93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880353-ECB6-CC3D-1912-D3D1801C5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B86B7-713A-245E-1FB3-D3BABBC91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88AAF-4343-034B-24E9-53503E42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C96-B35E-480C-B0EC-3B1EF137D111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DA79A-CAD0-06E5-6646-AF306F25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DE4AB-7776-DC48-EDDE-7754B03D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26DD-15C9-42AB-A9E4-3AE0081B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77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B4D7B3-FBEA-8037-FEDB-B6585A8B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8FC7E-C487-2A98-283D-77253ED07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A3915-C4EC-8119-A81E-0D72C4CE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AC96-B35E-480C-B0EC-3B1EF137D111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28D92-6B78-3142-155E-13779B5E4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217AC-E93E-BCFF-63E7-CC5F5A574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E26DD-15C9-42AB-A9E4-3AE0081B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63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194B-25FA-12E8-0316-69B9BD5D18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Modelling Anthropogenic Climate Change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9F2C2-E31B-3B82-1973-932678488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2282"/>
            <a:ext cx="9144000" cy="1655762"/>
          </a:xfrm>
        </p:spPr>
        <p:txBody>
          <a:bodyPr/>
          <a:lstStyle/>
          <a:p>
            <a:r>
              <a:rPr lang="en-GB" dirty="0"/>
              <a:t>By Thomas Davies</a:t>
            </a:r>
          </a:p>
          <a:p>
            <a:r>
              <a:rPr lang="en-GB" dirty="0"/>
              <a:t>Department of Physics | Durham University</a:t>
            </a:r>
          </a:p>
          <a:p>
            <a:r>
              <a:rPr lang="en-GB" dirty="0"/>
              <a:t>January 2024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CD40DC-AFBF-76FF-5E79-F5180794D887}"/>
              </a:ext>
            </a:extLst>
          </p:cNvPr>
          <p:cNvSpPr/>
          <p:nvPr/>
        </p:nvSpPr>
        <p:spPr>
          <a:xfrm>
            <a:off x="0" y="-1"/>
            <a:ext cx="12192000" cy="670045"/>
          </a:xfrm>
          <a:prstGeom prst="rect">
            <a:avLst/>
          </a:prstGeom>
          <a:solidFill>
            <a:srgbClr val="7025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39593-521B-AEDF-7050-F0D3D4179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586" y="-161803"/>
            <a:ext cx="1685141" cy="99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86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CD40DC-AFBF-76FF-5E79-F5180794D887}"/>
              </a:ext>
            </a:extLst>
          </p:cNvPr>
          <p:cNvSpPr/>
          <p:nvPr/>
        </p:nvSpPr>
        <p:spPr>
          <a:xfrm>
            <a:off x="0" y="0"/>
            <a:ext cx="12192000" cy="670045"/>
          </a:xfrm>
          <a:prstGeom prst="rect">
            <a:avLst/>
          </a:prstGeom>
          <a:solidFill>
            <a:srgbClr val="7025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1D EBM | Next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39593-521B-AEDF-7050-F0D3D4179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586" y="-161803"/>
            <a:ext cx="1685141" cy="99364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86390C5-9AC3-8173-DBE2-40C42ECFA98E}"/>
              </a:ext>
            </a:extLst>
          </p:cNvPr>
          <p:cNvSpPr/>
          <p:nvPr/>
        </p:nvSpPr>
        <p:spPr>
          <a:xfrm>
            <a:off x="1897808" y="1427068"/>
            <a:ext cx="7815535" cy="4197354"/>
          </a:xfrm>
          <a:prstGeom prst="roundRect">
            <a:avLst>
              <a:gd name="adj" fmla="val 9253"/>
            </a:avLst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GB" sz="2000" b="1" dirty="0">
                <a:solidFill>
                  <a:schemeClr val="tx1"/>
                </a:solidFill>
              </a:rPr>
              <a:t>Next Steps: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Investigate the albedo function to see if it can be improved in a significant way (maybe add cloud cover)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Project CO2 atmospheric concentrations into the future, under various IPCC SRES scenarios.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Use the model to simulate how the global average temperature will grow, under these different emission pathways.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Develop a strategy to extract ice sheet volume from the model, and from this, predict sea level rises for each emission pathway.</a:t>
            </a:r>
          </a:p>
        </p:txBody>
      </p:sp>
    </p:spTree>
    <p:extLst>
      <p:ext uri="{BB962C8B-B14F-4D97-AF65-F5344CB8AC3E}">
        <p14:creationId xmlns:p14="http://schemas.microsoft.com/office/powerpoint/2010/main" val="428875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CD40DC-AFBF-76FF-5E79-F5180794D887}"/>
              </a:ext>
            </a:extLst>
          </p:cNvPr>
          <p:cNvSpPr/>
          <p:nvPr/>
        </p:nvSpPr>
        <p:spPr>
          <a:xfrm>
            <a:off x="0" y="0"/>
            <a:ext cx="12192000" cy="670045"/>
          </a:xfrm>
          <a:prstGeom prst="rect">
            <a:avLst/>
          </a:prstGeom>
          <a:solidFill>
            <a:srgbClr val="7025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CO2 Atmospheric Concentration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39593-521B-AEDF-7050-F0D3D4179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586" y="-161803"/>
            <a:ext cx="1685141" cy="99364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39FB4A-52C6-087B-8C8A-0EE8E556E217}"/>
              </a:ext>
            </a:extLst>
          </p:cNvPr>
          <p:cNvSpPr/>
          <p:nvPr/>
        </p:nvSpPr>
        <p:spPr>
          <a:xfrm>
            <a:off x="586423" y="1210666"/>
            <a:ext cx="4594527" cy="1940944"/>
          </a:xfrm>
          <a:prstGeom prst="roundRect">
            <a:avLst>
              <a:gd name="adj" fmla="val 9253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GB" dirty="0">
                <a:solidFill>
                  <a:schemeClr val="tx1"/>
                </a:solidFill>
              </a:rPr>
              <a:t>The industrial revolution (circ. 1750) caused a significant increase in demand for energy, leading to the mass burning of coal, and a steady increase in atmospheric CO2 from 280ppm up to 420ppm today.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0A7795C-2075-2347-7A88-B7195DD8845F}"/>
                  </a:ext>
                </a:extLst>
              </p:cNvPr>
              <p:cNvSpPr/>
              <p:nvPr/>
            </p:nvSpPr>
            <p:spPr>
              <a:xfrm>
                <a:off x="586422" y="3706391"/>
                <a:ext cx="4594527" cy="1940944"/>
              </a:xfrm>
              <a:prstGeom prst="roundRect">
                <a:avLst>
                  <a:gd name="adj" fmla="val 9253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The insulating effect of CO2 has caused the planet’s average temperature to steadily increase by 1.5</a:t>
                </a:r>
                <a14:m>
                  <m:oMath xmlns:m="http://schemas.openxmlformats.org/officeDocument/2006/math">
                    <m:r>
                      <a:rPr lang="en-GB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GB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en-GB" dirty="0">
                    <a:solidFill>
                      <a:schemeClr val="tx1"/>
                    </a:solidFill>
                  </a:rPr>
                  <a:t>C since 1960.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0A7795C-2075-2347-7A88-B7195DD88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22" y="3706391"/>
                <a:ext cx="4594527" cy="1940944"/>
              </a:xfrm>
              <a:prstGeom prst="roundRect">
                <a:avLst>
                  <a:gd name="adj" fmla="val 9253"/>
                </a:avLst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graph of a number of years&#10;&#10;Description automatically generated with medium confidence">
            <a:extLst>
              <a:ext uri="{FF2B5EF4-FFF2-40B4-BE49-F238E27FC236}">
                <a16:creationId xmlns:a16="http://schemas.microsoft.com/office/drawing/2014/main" id="{6BB0827B-64CC-E69C-8C1E-30669E7E1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748" y="1422517"/>
            <a:ext cx="6348237" cy="435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6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CD40DC-AFBF-76FF-5E79-F5180794D887}"/>
              </a:ext>
            </a:extLst>
          </p:cNvPr>
          <p:cNvSpPr/>
          <p:nvPr/>
        </p:nvSpPr>
        <p:spPr>
          <a:xfrm>
            <a:off x="0" y="0"/>
            <a:ext cx="12192000" cy="670045"/>
          </a:xfrm>
          <a:prstGeom prst="rect">
            <a:avLst/>
          </a:prstGeom>
          <a:solidFill>
            <a:srgbClr val="7025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  Radiation Cycle &amp; Greenhouse Gases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39593-521B-AEDF-7050-F0D3D4179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586" y="-161803"/>
            <a:ext cx="1685141" cy="993648"/>
          </a:xfrm>
          <a:prstGeom prst="rect">
            <a:avLst/>
          </a:prstGeom>
        </p:spPr>
      </p:pic>
      <p:pic>
        <p:nvPicPr>
          <p:cNvPr id="7" name="Picture 2" descr="Get your Gummy Greenhouse Gases! | NASA Space Place – NASA Science for Kids">
            <a:extLst>
              <a:ext uri="{FF2B5EF4-FFF2-40B4-BE49-F238E27FC236}">
                <a16:creationId xmlns:a16="http://schemas.microsoft.com/office/drawing/2014/main" id="{7DC463DF-D3B0-D366-31C0-0187A9352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311" y="746549"/>
            <a:ext cx="5293416" cy="362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D38C71-DD51-950E-C6C3-AA774A491E17}"/>
              </a:ext>
            </a:extLst>
          </p:cNvPr>
          <p:cNvSpPr/>
          <p:nvPr/>
        </p:nvSpPr>
        <p:spPr>
          <a:xfrm>
            <a:off x="6662469" y="4594599"/>
            <a:ext cx="5374257" cy="1940944"/>
          </a:xfrm>
          <a:prstGeom prst="roundRect">
            <a:avLst>
              <a:gd name="adj" fmla="val 9253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GB" dirty="0">
                <a:solidFill>
                  <a:schemeClr val="tx1"/>
                </a:solidFill>
              </a:rPr>
              <a:t>Greenhouse gases (GHG) are strong absorbers of Infrared radiation; they prevent the energy emitted by Earth’s surface from escaping into outer-space; causing the planet’s temperature to rise. Carbon Dioxide (CO2) is the most prominent GHG in our atmosphere today.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6CA364-CFFE-54D8-6380-7C71AC2974EF}"/>
              </a:ext>
            </a:extLst>
          </p:cNvPr>
          <p:cNvSpPr/>
          <p:nvPr/>
        </p:nvSpPr>
        <p:spPr>
          <a:xfrm>
            <a:off x="364367" y="4633684"/>
            <a:ext cx="5731633" cy="1940944"/>
          </a:xfrm>
          <a:prstGeom prst="roundRect">
            <a:avLst>
              <a:gd name="adj" fmla="val 9253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GB" dirty="0">
                <a:solidFill>
                  <a:schemeClr val="tx1"/>
                </a:solidFill>
              </a:rPr>
              <a:t>The Sun emits radiation that is absorbed by Earth’s surface; this gets re-emitted (IR regime) towards outer-space/atmosphere.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Greenhouse gases absorb a fraction of this re-emitted energy, trapping it inside of the climate system.</a:t>
            </a:r>
          </a:p>
        </p:txBody>
      </p:sp>
      <p:pic>
        <p:nvPicPr>
          <p:cNvPr id="6" name="Picture 2" descr="8.1 Earth's Heat Budget – Introduction to Oceanography">
            <a:extLst>
              <a:ext uri="{FF2B5EF4-FFF2-40B4-BE49-F238E27FC236}">
                <a16:creationId xmlns:a16="http://schemas.microsoft.com/office/drawing/2014/main" id="{0556A2DC-0E61-0504-5D66-F53811D0B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67" y="746549"/>
            <a:ext cx="5731633" cy="366287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89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CD40DC-AFBF-76FF-5E79-F5180794D887}"/>
              </a:ext>
            </a:extLst>
          </p:cNvPr>
          <p:cNvSpPr/>
          <p:nvPr/>
        </p:nvSpPr>
        <p:spPr>
          <a:xfrm>
            <a:off x="0" y="0"/>
            <a:ext cx="12192000" cy="670045"/>
          </a:xfrm>
          <a:prstGeom prst="rect">
            <a:avLst/>
          </a:prstGeom>
          <a:solidFill>
            <a:srgbClr val="7025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Contemporary Climate Research | IPCC 2023 Climate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39593-521B-AEDF-7050-F0D3D4179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586" y="-161803"/>
            <a:ext cx="1685141" cy="9936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FAB2BD-8EBD-F5A6-086B-5CAC7C092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426" y="917448"/>
            <a:ext cx="5797301" cy="56571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91330FE-F743-C2B0-D117-2D0421A9C32D}"/>
                  </a:ext>
                </a:extLst>
              </p:cNvPr>
              <p:cNvSpPr/>
              <p:nvPr/>
            </p:nvSpPr>
            <p:spPr>
              <a:xfrm>
                <a:off x="281036" y="967912"/>
                <a:ext cx="5535563" cy="2654427"/>
              </a:xfrm>
              <a:prstGeom prst="roundRect">
                <a:avLst>
                  <a:gd name="adj" fmla="val 9253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r>
                  <a:rPr lang="en-GB" b="1" dirty="0">
                    <a:solidFill>
                      <a:schemeClr val="tx1"/>
                    </a:solidFill>
                  </a:rPr>
                  <a:t>A warming of 1.5</a:t>
                </a:r>
                <a14:m>
                  <m:oMath xmlns:m="http://schemas.openxmlformats.org/officeDocument/2006/math">
                    <m:r>
                      <a:rPr lang="en-GB" b="1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C is thought to cause:</a:t>
                </a: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Hottest day of year would increase by 1-2</a:t>
                </a:r>
                <a:r>
                  <a:rPr lang="en-GB" b="0" baseline="30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3% decrease in crop yields for large regions of the globe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Fishery yields to decrease by up to 30%.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Life-threatening levels of temperature/humidity for a few days of the year.</a:t>
                </a: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91330FE-F743-C2B0-D117-2D0421A9C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36" y="967912"/>
                <a:ext cx="5535563" cy="2654427"/>
              </a:xfrm>
              <a:prstGeom prst="roundRect">
                <a:avLst>
                  <a:gd name="adj" fmla="val 9253"/>
                </a:avLst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2A2FDA5-CC5A-731A-3C27-FC53E0EB678D}"/>
                  </a:ext>
                </a:extLst>
              </p:cNvPr>
              <p:cNvSpPr/>
              <p:nvPr/>
            </p:nvSpPr>
            <p:spPr>
              <a:xfrm>
                <a:off x="281037" y="3920206"/>
                <a:ext cx="5535563" cy="2654427"/>
              </a:xfrm>
              <a:prstGeom prst="roundRect">
                <a:avLst>
                  <a:gd name="adj" fmla="val 9253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r>
                  <a:rPr lang="en-GB" b="1" dirty="0">
                    <a:solidFill>
                      <a:schemeClr val="tx1"/>
                    </a:solidFill>
                  </a:rPr>
                  <a:t>A warming of 4</a:t>
                </a:r>
                <a14:m>
                  <m:oMath xmlns:m="http://schemas.openxmlformats.org/officeDocument/2006/math">
                    <m:r>
                      <a:rPr lang="en-GB" b="1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C is thought to cause:</a:t>
                </a: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Hottest day of year would increase by 7</a:t>
                </a:r>
                <a:r>
                  <a:rPr lang="en-GB" b="0" baseline="30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20% decrease in crop yields around the globe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Fishery yields to decrease by up to &gt;35%.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Life-threatening levels of temperature/humidity for large portions of the year, for regions near the equator.</a:t>
                </a: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2A2FDA5-CC5A-731A-3C27-FC53E0EB6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37" y="3920206"/>
                <a:ext cx="5535563" cy="2654427"/>
              </a:xfrm>
              <a:prstGeom prst="roundRect">
                <a:avLst>
                  <a:gd name="adj" fmla="val 9253"/>
                </a:avLst>
              </a:prstGeom>
              <a:blipFill>
                <a:blip r:embed="rId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6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CD40DC-AFBF-76FF-5E79-F5180794D887}"/>
              </a:ext>
            </a:extLst>
          </p:cNvPr>
          <p:cNvSpPr/>
          <p:nvPr/>
        </p:nvSpPr>
        <p:spPr>
          <a:xfrm>
            <a:off x="0" y="0"/>
            <a:ext cx="12192000" cy="670045"/>
          </a:xfrm>
          <a:prstGeom prst="rect">
            <a:avLst/>
          </a:prstGeom>
          <a:solidFill>
            <a:srgbClr val="7025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Climate Model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39593-521B-AEDF-7050-F0D3D4179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586" y="-161803"/>
            <a:ext cx="1685141" cy="9936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B748E9A-5724-9A1F-E682-BD6EC119A4D9}"/>
                  </a:ext>
                </a:extLst>
              </p:cNvPr>
              <p:cNvSpPr/>
              <p:nvPr/>
            </p:nvSpPr>
            <p:spPr>
              <a:xfrm>
                <a:off x="2851968" y="831845"/>
                <a:ext cx="6488064" cy="2654427"/>
              </a:xfrm>
              <a:prstGeom prst="roundRect">
                <a:avLst>
                  <a:gd name="adj" fmla="val 9253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r>
                  <a:rPr lang="en-GB" b="1" dirty="0">
                    <a:solidFill>
                      <a:schemeClr val="tx1"/>
                    </a:solidFill>
                  </a:rPr>
                  <a:t>One-Dimensional Climate Model | </a:t>
                </a:r>
                <a:r>
                  <a:rPr lang="en-GB" i="1" dirty="0">
                    <a:solidFill>
                      <a:schemeClr val="tx1"/>
                    </a:solidFill>
                  </a:rPr>
                  <a:t>1D EBM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GB" b="1" dirty="0">
                  <a:solidFill>
                    <a:schemeClr val="tx1"/>
                  </a:solidFill>
                </a:endParaRP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Simulates the surface temperature of a latitude band by considering incoming/outgoing radiation, thermal dissipation and surface albedo.</a:t>
                </a: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GB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GB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GB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GB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GB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GB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func>
                          <m:f>
                            <m:fPr>
                              <m:ctrlP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𝜕𝜆</m:t>
                              </m:r>
                            </m:den>
                          </m:f>
                        </m:e>
                      </m:d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B748E9A-5724-9A1F-E682-BD6EC119A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968" y="831845"/>
                <a:ext cx="6488064" cy="2654427"/>
              </a:xfrm>
              <a:prstGeom prst="roundRect">
                <a:avLst>
                  <a:gd name="adj" fmla="val 9253"/>
                </a:avLst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Schematic diagram of a 1D energy balance model based on Figure 3.1(b)... |  Download Scientific Diagram">
            <a:extLst>
              <a:ext uri="{FF2B5EF4-FFF2-40B4-BE49-F238E27FC236}">
                <a16:creationId xmlns:a16="http://schemas.microsoft.com/office/drawing/2014/main" id="{14FC3E23-BAE1-FABC-306A-484390A10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228" y="3695758"/>
            <a:ext cx="4048128" cy="280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99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CD40DC-AFBF-76FF-5E79-F5180794D887}"/>
              </a:ext>
            </a:extLst>
          </p:cNvPr>
          <p:cNvSpPr/>
          <p:nvPr/>
        </p:nvSpPr>
        <p:spPr>
          <a:xfrm>
            <a:off x="0" y="0"/>
            <a:ext cx="12192000" cy="670045"/>
          </a:xfrm>
          <a:prstGeom prst="rect">
            <a:avLst/>
          </a:prstGeom>
          <a:solidFill>
            <a:srgbClr val="7025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1D EBM | Solar Radiation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39593-521B-AEDF-7050-F0D3D4179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586" y="-161803"/>
            <a:ext cx="1685141" cy="9936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A879D20-34BF-5B4F-C2F1-7D65C3096311}"/>
                  </a:ext>
                </a:extLst>
              </p:cNvPr>
              <p:cNvSpPr/>
              <p:nvPr/>
            </p:nvSpPr>
            <p:spPr>
              <a:xfrm>
                <a:off x="155269" y="771458"/>
                <a:ext cx="5535563" cy="1942749"/>
              </a:xfrm>
              <a:prstGeom prst="roundRect">
                <a:avLst>
                  <a:gd name="adj" fmla="val 9253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The parameter </a:t>
                </a:r>
                <a:r>
                  <a:rPr lang="en-GB" i="1" dirty="0">
                    <a:solidFill>
                      <a:schemeClr val="tx1"/>
                    </a:solidFill>
                  </a:rPr>
                  <a:t>S represents the day-averaged solar radiation intensity [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GB" i="1" dirty="0">
                    <a:solidFill>
                      <a:schemeClr val="tx1"/>
                    </a:solidFill>
                  </a:rPr>
                  <a:t>] at a latitude band.</a:t>
                </a:r>
              </a:p>
              <a:p>
                <a:endParaRPr lang="en-GB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func>
                            <m:func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GB" i="1" dirty="0">
                  <a:solidFill>
                    <a:schemeClr val="tx1"/>
                  </a:solidFill>
                </a:endParaRPr>
              </a:p>
              <a:p>
                <a:endParaRPr lang="en-GB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A879D20-34BF-5B4F-C2F1-7D65C3096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69" y="771458"/>
                <a:ext cx="5535563" cy="1942749"/>
              </a:xfrm>
              <a:prstGeom prst="roundRect">
                <a:avLst>
                  <a:gd name="adj" fmla="val 9253"/>
                </a:avLst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674A280-822E-226C-46DA-09508FD7922F}"/>
                  </a:ext>
                </a:extLst>
              </p:cNvPr>
              <p:cNvSpPr/>
              <p:nvPr/>
            </p:nvSpPr>
            <p:spPr>
              <a:xfrm>
                <a:off x="155268" y="2802499"/>
                <a:ext cx="5535563" cy="2060880"/>
              </a:xfrm>
              <a:prstGeom prst="roundRect">
                <a:avLst>
                  <a:gd name="adj" fmla="val 9253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The quantity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GB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the amount of incoming solar radiation, per unit time/area, that arrives at Earth’s location at time t. </a:t>
                </a:r>
              </a:p>
              <a:p>
                <a:endParaRPr lang="en-GB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𝑠𝑢𝑛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𝐸𝑆</m:t>
                              </m:r>
                            </m:sub>
                            <m:sup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i="1" dirty="0">
                  <a:solidFill>
                    <a:schemeClr val="tx1"/>
                  </a:solidFill>
                </a:endParaRPr>
              </a:p>
              <a:p>
                <a:endParaRPr lang="en-GB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674A280-822E-226C-46DA-09508FD7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68" y="2802499"/>
                <a:ext cx="5535563" cy="2060880"/>
              </a:xfrm>
              <a:prstGeom prst="roundRect">
                <a:avLst>
                  <a:gd name="adj" fmla="val 9253"/>
                </a:avLst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5CA9695-7331-D80C-CC29-3DB467ECFC6E}"/>
                  </a:ext>
                </a:extLst>
              </p:cNvPr>
              <p:cNvSpPr/>
              <p:nvPr/>
            </p:nvSpPr>
            <p:spPr>
              <a:xfrm>
                <a:off x="6095994" y="754206"/>
                <a:ext cx="5535563" cy="2558337"/>
              </a:xfrm>
              <a:prstGeom prst="roundRect">
                <a:avLst>
                  <a:gd name="adj" fmla="val 9253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The Earth-Sun distance, denoted here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is calculated using elliptical geometry as to account for the true elliptical orbit of Earth around the sun.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(e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0.016)</a:t>
                </a: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The true anomaly (</a:t>
                </a:r>
                <a:r>
                  <a:rPr lang="en-GB" i="1" dirty="0">
                    <a:solidFill>
                      <a:schemeClr val="tx1"/>
                    </a:solidFill>
                  </a:rPr>
                  <a:t>f)</a:t>
                </a:r>
                <a:r>
                  <a:rPr lang="en-GB" dirty="0">
                    <a:solidFill>
                      <a:schemeClr val="tx1"/>
                    </a:solidFill>
                  </a:rPr>
                  <a:t> is approximated via a series expansion (</a:t>
                </a:r>
                <a:r>
                  <a:rPr lang="en-GB" i="1" dirty="0">
                    <a:solidFill>
                      <a:schemeClr val="tx1"/>
                    </a:solidFill>
                  </a:rPr>
                  <a:t>valid for e &lt; 0.66</a:t>
                </a:r>
                <a:r>
                  <a:rPr lang="en-GB" dirty="0">
                    <a:solidFill>
                      <a:schemeClr val="tx1"/>
                    </a:solidFill>
                  </a:rPr>
                  <a:t>), and then the definition of an ellipse is used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5CA9695-7331-D80C-CC29-3DB467ECF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4" y="754206"/>
                <a:ext cx="5535563" cy="2558337"/>
              </a:xfrm>
              <a:prstGeom prst="roundRect">
                <a:avLst>
                  <a:gd name="adj" fmla="val 9253"/>
                </a:avLst>
              </a:prstGeom>
              <a:blipFill>
                <a:blip r:embed="rId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32660206-2441-4FEB-3CC8-251CCDDB3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98" y="5013295"/>
            <a:ext cx="2716118" cy="170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0437BD-6D8D-F734-D720-17361B8B2F4C}"/>
                  </a:ext>
                </a:extLst>
              </p:cNvPr>
              <p:cNvSpPr txBox="1"/>
              <p:nvPr/>
            </p:nvSpPr>
            <p:spPr>
              <a:xfrm>
                <a:off x="3143160" y="5423739"/>
                <a:ext cx="2547671" cy="697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0437BD-6D8D-F734-D720-17361B8B2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160" y="5423739"/>
                <a:ext cx="2547671" cy="6973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graph of a function&#10;&#10;Description automatically generated">
            <a:extLst>
              <a:ext uri="{FF2B5EF4-FFF2-40B4-BE49-F238E27FC236}">
                <a16:creationId xmlns:a16="http://schemas.microsoft.com/office/drawing/2014/main" id="{3BB04C06-D21B-A48A-B9B9-DF2B4D12E3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760" y="3518327"/>
            <a:ext cx="4960362" cy="314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CD40DC-AFBF-76FF-5E79-F5180794D887}"/>
              </a:ext>
            </a:extLst>
          </p:cNvPr>
          <p:cNvSpPr/>
          <p:nvPr/>
        </p:nvSpPr>
        <p:spPr>
          <a:xfrm>
            <a:off x="0" y="0"/>
            <a:ext cx="12192000" cy="670045"/>
          </a:xfrm>
          <a:prstGeom prst="rect">
            <a:avLst/>
          </a:prstGeom>
          <a:solidFill>
            <a:srgbClr val="7025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1D EBM | Heat Capacity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39593-521B-AEDF-7050-F0D3D4179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586" y="-161803"/>
            <a:ext cx="1685141" cy="99364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6039B4-E547-D039-1744-BB939F840CEB}"/>
              </a:ext>
            </a:extLst>
          </p:cNvPr>
          <p:cNvSpPr/>
          <p:nvPr/>
        </p:nvSpPr>
        <p:spPr>
          <a:xfrm>
            <a:off x="155273" y="761372"/>
            <a:ext cx="5167264" cy="1326139"/>
          </a:xfrm>
          <a:prstGeom prst="roundRect">
            <a:avLst>
              <a:gd name="adj" fmla="val 9253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GB" dirty="0">
                <a:solidFill>
                  <a:schemeClr val="tx1"/>
                </a:solidFill>
              </a:rPr>
              <a:t>The Heat capacity (C) of a latitude band, tells us how much thermal energy is required for the band’s temperature to change by 1 degree Kelvin.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1C17419-CDA2-8660-47E4-0B216DCFF2D1}"/>
                  </a:ext>
                </a:extLst>
              </p:cNvPr>
              <p:cNvSpPr/>
              <p:nvPr/>
            </p:nvSpPr>
            <p:spPr>
              <a:xfrm>
                <a:off x="155273" y="3202640"/>
                <a:ext cx="5167264" cy="3454191"/>
              </a:xfrm>
              <a:prstGeom prst="roundRect">
                <a:avLst>
                  <a:gd name="adj" fmla="val 9253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A band’s heat capacity is taken to be the average of the land, ocean and ice heat capacities. </a:t>
                </a: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Unfrozen land/ocean have heat capacity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1.1×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</a:rPr>
                      <m:t>2.2</m:t>
                    </m:r>
                    <m:r>
                      <a:rPr lang="en-GB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m:rPr>
                        <m:nor/>
                      </m:rPr>
                      <a:rPr lang="en-GB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respectively.</a:t>
                </a: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Land/Ocean ice has the heat capacity of unfrozen land when at a temperature in the range (263K, 273K); but has a higher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5.3×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when below 263K to account for the latent heat of the liquid-solid phase transition.</a:t>
                </a: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1C17419-CDA2-8660-47E4-0B216DCFF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73" y="3202640"/>
                <a:ext cx="5167264" cy="3454191"/>
              </a:xfrm>
              <a:prstGeom prst="roundRect">
                <a:avLst>
                  <a:gd name="adj" fmla="val 9253"/>
                </a:avLst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48951CB-3AAF-49FC-6D70-512BA3D7CD84}"/>
                  </a:ext>
                </a:extLst>
              </p:cNvPr>
              <p:cNvSpPr/>
              <p:nvPr/>
            </p:nvSpPr>
            <p:spPr>
              <a:xfrm>
                <a:off x="155274" y="2178838"/>
                <a:ext cx="5167264" cy="874740"/>
              </a:xfrm>
              <a:prstGeom prst="roundRect">
                <a:avLst>
                  <a:gd name="adj" fmla="val 9253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GB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𝑙𝑎𝑛𝑑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GB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GB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𝑖𝑐𝑒</m:t>
                                  </m:r>
                                </m:sub>
                              </m:sSub>
                            </m:e>
                          </m:d>
                          <m:r>
                            <a:rPr lang="en-GB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𝑙𝑎𝑛𝑑</m:t>
                              </m:r>
                            </m:sub>
                          </m:sSub>
                          <m:r>
                            <a:rPr lang="en-GB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𝑖𝑐𝑒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𝑖𝑐𝑒</m:t>
                              </m:r>
                            </m:sub>
                          </m:sSub>
                        </m:e>
                      </m:d>
                      <m:r>
                        <a:rPr lang="en-GB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GB" sz="14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𝑜𝑐𝑒𝑎𝑛</m:t>
                          </m:r>
                        </m:sub>
                      </m:sSub>
                      <m:r>
                        <a:rPr lang="en-GB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{</m:t>
                      </m:r>
                      <m:d>
                        <m:dPr>
                          <m:ctrlPr>
                            <a:rPr lang="en-GB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𝑖𝑐𝑒</m:t>
                              </m:r>
                            </m:sub>
                          </m:sSub>
                        </m:e>
                      </m:d>
                      <m:r>
                        <a:rPr lang="en-GB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𝑜𝑐𝑒𝑎𝑛</m:t>
                          </m:r>
                        </m:sub>
                      </m:sSub>
                      <m:r>
                        <a:rPr lang="en-GB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𝑖𝑐𝑒</m:t>
                          </m:r>
                        </m:sub>
                      </m:sSub>
                      <m:r>
                        <a:rPr lang="en-GB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𝑖𝑐𝑒</m:t>
                          </m:r>
                        </m:sub>
                      </m:sSub>
                      <m:r>
                        <a:rPr lang="en-GB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GB" sz="14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48951CB-3AAF-49FC-6D70-512BA3D7C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74" y="2178838"/>
                <a:ext cx="5167264" cy="874740"/>
              </a:xfrm>
              <a:prstGeom prst="roundRect">
                <a:avLst>
                  <a:gd name="adj" fmla="val 9253"/>
                </a:avLst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978CEDB2-CB14-AB10-DFF2-6A80B2823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834" y="910280"/>
            <a:ext cx="3799888" cy="23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3E8036-2A54-9160-FBBF-CA0D42590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1102" y="798147"/>
            <a:ext cx="1777374" cy="2500324"/>
          </a:xfrm>
          <a:prstGeom prst="rect">
            <a:avLst/>
          </a:prstGeom>
        </p:spPr>
      </p:pic>
      <p:pic>
        <p:nvPicPr>
          <p:cNvPr id="3" name="Picture 2" descr="A graph of a temperature&#10;&#10;Description automatically generated">
            <a:extLst>
              <a:ext uri="{FF2B5EF4-FFF2-40B4-BE49-F238E27FC236}">
                <a16:creationId xmlns:a16="http://schemas.microsoft.com/office/drawing/2014/main" id="{A4AF2BA0-8405-1EB5-8354-0E52CEE61B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80916"/>
            <a:ext cx="5047185" cy="32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CD40DC-AFBF-76FF-5E79-F5180794D887}"/>
              </a:ext>
            </a:extLst>
          </p:cNvPr>
          <p:cNvSpPr/>
          <p:nvPr/>
        </p:nvSpPr>
        <p:spPr>
          <a:xfrm>
            <a:off x="0" y="0"/>
            <a:ext cx="12192000" cy="670045"/>
          </a:xfrm>
          <a:prstGeom prst="rect">
            <a:avLst/>
          </a:prstGeom>
          <a:solidFill>
            <a:srgbClr val="7025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1D EBM | Albedo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39593-521B-AEDF-7050-F0D3D4179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586" y="-161803"/>
            <a:ext cx="1685141" cy="9936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05ADAC7-CF9A-F0E3-6E1A-75D2A81B73C5}"/>
                  </a:ext>
                </a:extLst>
              </p:cNvPr>
              <p:cNvSpPr/>
              <p:nvPr/>
            </p:nvSpPr>
            <p:spPr>
              <a:xfrm>
                <a:off x="155272" y="881538"/>
                <a:ext cx="5167264" cy="1740288"/>
              </a:xfrm>
              <a:prstGeom prst="roundRect">
                <a:avLst>
                  <a:gd name="adj" fmla="val 9253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GB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The albedo function models the reflectivity of the land/ocean, accounting for the higher reflectivity of snow</a:t>
                </a:r>
                <a:r>
                  <a:rPr lang="en-GB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/ice that occurs at freezing temperatures.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endParaRPr lang="en-GB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=0.525−0.245 ⋅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⁡(0.2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−53.6) 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05ADAC7-CF9A-F0E3-6E1A-75D2A81B7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72" y="881538"/>
                <a:ext cx="5167264" cy="1740288"/>
              </a:xfrm>
              <a:prstGeom prst="roundRect">
                <a:avLst>
                  <a:gd name="adj" fmla="val 9253"/>
                </a:avLst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9C0B6E-F3DE-88B3-FBCB-B5CB5E4E47F6}"/>
              </a:ext>
            </a:extLst>
          </p:cNvPr>
          <p:cNvSpPr/>
          <p:nvPr/>
        </p:nvSpPr>
        <p:spPr>
          <a:xfrm>
            <a:off x="6418050" y="1007680"/>
            <a:ext cx="4589256" cy="901146"/>
          </a:xfrm>
          <a:prstGeom prst="roundRect">
            <a:avLst>
              <a:gd name="adj" fmla="val 9253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000" dirty="0">
                <a:solidFill>
                  <a:schemeClr val="tx1"/>
                </a:solidFill>
              </a:rPr>
              <a:t>A(Ice) = 0.7 (</a:t>
            </a:r>
            <a:r>
              <a:rPr lang="en-GB" sz="2000" i="1" dirty="0">
                <a:solidFill>
                  <a:schemeClr val="tx1"/>
                </a:solidFill>
              </a:rPr>
              <a:t>high reflectance</a:t>
            </a:r>
            <a:r>
              <a:rPr lang="en-GB" sz="2000" dirty="0">
                <a:solidFill>
                  <a:schemeClr val="tx1"/>
                </a:solidFill>
              </a:rPr>
              <a:t>) </a:t>
            </a:r>
          </a:p>
          <a:p>
            <a:r>
              <a:rPr lang="en-GB" sz="2000" dirty="0">
                <a:solidFill>
                  <a:schemeClr val="tx1"/>
                </a:solidFill>
              </a:rPr>
              <a:t>A(land/ocean) = 0.3 (</a:t>
            </a:r>
            <a:r>
              <a:rPr lang="en-GB" sz="2000" i="1" dirty="0">
                <a:solidFill>
                  <a:schemeClr val="tx1"/>
                </a:solidFill>
              </a:rPr>
              <a:t>low reflectance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5D7448-FEA0-BFEA-9DBE-6B20B8AA772A}"/>
              </a:ext>
            </a:extLst>
          </p:cNvPr>
          <p:cNvSpPr/>
          <p:nvPr/>
        </p:nvSpPr>
        <p:spPr>
          <a:xfrm>
            <a:off x="388185" y="2955380"/>
            <a:ext cx="4373596" cy="1080610"/>
          </a:xfrm>
          <a:prstGeom prst="roundRect">
            <a:avLst>
              <a:gd name="adj" fmla="val 9253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i="1" u="sng" dirty="0">
                <a:solidFill>
                  <a:schemeClr val="tx1"/>
                </a:solidFill>
              </a:rPr>
              <a:t>Future Work</a:t>
            </a:r>
            <a:r>
              <a:rPr lang="en-GB" dirty="0">
                <a:solidFill>
                  <a:schemeClr val="tx1"/>
                </a:solidFill>
              </a:rPr>
              <a:t>: Possible work could be done to include the effect that atmospheric cloud cover has on the albedo of a latitude band</a:t>
            </a:r>
            <a:endParaRPr lang="en-GB" u="sng" dirty="0">
              <a:solidFill>
                <a:schemeClr val="tx1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A6EA775-509D-AC75-E3B7-BB1C15B91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904" y="4236175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3215B3B2-CF37-B2EC-5B55-5DD859F76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55" y="4236175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graph of a temperature&#10;&#10;Description automatically generated">
            <a:extLst>
              <a:ext uri="{FF2B5EF4-FFF2-40B4-BE49-F238E27FC236}">
                <a16:creationId xmlns:a16="http://schemas.microsoft.com/office/drawing/2014/main" id="{D6770B0C-36D4-9ABE-4792-488CDC858F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68" y="2462644"/>
            <a:ext cx="6333064" cy="406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1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CD40DC-AFBF-76FF-5E79-F5180794D887}"/>
              </a:ext>
            </a:extLst>
          </p:cNvPr>
          <p:cNvSpPr/>
          <p:nvPr/>
        </p:nvSpPr>
        <p:spPr>
          <a:xfrm>
            <a:off x="0" y="0"/>
            <a:ext cx="12192000" cy="670045"/>
          </a:xfrm>
          <a:prstGeom prst="rect">
            <a:avLst/>
          </a:prstGeom>
          <a:solidFill>
            <a:srgbClr val="7025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1D EBM | Infrared Cooling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39593-521B-AEDF-7050-F0D3D4179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586" y="-161803"/>
            <a:ext cx="1685141" cy="99364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187FE5-348C-30A7-75C8-A65BC548F0E7}"/>
              </a:ext>
            </a:extLst>
          </p:cNvPr>
          <p:cNvSpPr/>
          <p:nvPr/>
        </p:nvSpPr>
        <p:spPr>
          <a:xfrm>
            <a:off x="276042" y="831845"/>
            <a:ext cx="5167264" cy="990394"/>
          </a:xfrm>
          <a:prstGeom prst="roundRect">
            <a:avLst>
              <a:gd name="adj" fmla="val 9253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>
                <a:solidFill>
                  <a:schemeClr val="tx1"/>
                </a:solidFill>
              </a:rPr>
              <a:t>The IR Cooling model describes the amount of (IR) radiation, emitted by Earth’s surface, that escapes into outer-space. 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65AB7C1-D387-6B62-188A-2A513A684577}"/>
                  </a:ext>
                </a:extLst>
              </p:cNvPr>
              <p:cNvSpPr/>
              <p:nvPr/>
            </p:nvSpPr>
            <p:spPr>
              <a:xfrm>
                <a:off x="276042" y="2012311"/>
                <a:ext cx="5167264" cy="3001701"/>
              </a:xfrm>
              <a:prstGeom prst="roundRect">
                <a:avLst>
                  <a:gd name="adj" fmla="val 9253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Given a latitude band at some temperature (</a:t>
                </a:r>
                <a:r>
                  <a:rPr lang="en-GB" i="1" dirty="0">
                    <a:solidFill>
                      <a:schemeClr val="tx1"/>
                    </a:solidFill>
                  </a:rPr>
                  <a:t>T)</a:t>
                </a:r>
                <a:r>
                  <a:rPr lang="en-GB" dirty="0">
                    <a:solidFill>
                      <a:schemeClr val="tx1"/>
                    </a:solidFill>
                  </a:rPr>
                  <a:t>, it’s surface will emit as a black-body according to the Steffan-Boltzman law.</a:t>
                </a: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This emitted radiation can either pass straight into outer-space, or it can get absorbed by the greenhouse gases (predominantly CO2) present within our atmosphere.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65AB7C1-D387-6B62-188A-2A513A684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42" y="2012311"/>
                <a:ext cx="5167264" cy="3001701"/>
              </a:xfrm>
              <a:prstGeom prst="roundRect">
                <a:avLst>
                  <a:gd name="adj" fmla="val 9253"/>
                </a:avLst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7D7C422-034C-E5B2-F78D-A6E997F0A02E}"/>
                  </a:ext>
                </a:extLst>
              </p:cNvPr>
              <p:cNvSpPr/>
              <p:nvPr/>
            </p:nvSpPr>
            <p:spPr>
              <a:xfrm>
                <a:off x="276042" y="5204084"/>
                <a:ext cx="5167264" cy="1290589"/>
              </a:xfrm>
              <a:prstGeom prst="roundRect">
                <a:avLst>
                  <a:gd name="adj" fmla="val 9253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𝐼𝑅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𝑐𝑜</m:t>
                                              </m:r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421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num>
                                        <m:den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273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7D7C422-034C-E5B2-F78D-A6E997F0A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42" y="5204084"/>
                <a:ext cx="5167264" cy="1290589"/>
              </a:xfrm>
              <a:prstGeom prst="roundRect">
                <a:avLst>
                  <a:gd name="adj" fmla="val 9253"/>
                </a:avLst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5B90F7F-CDF2-864C-7D36-22F5EF7D5E76}"/>
                  </a:ext>
                </a:extLst>
              </p:cNvPr>
              <p:cNvSpPr/>
              <p:nvPr/>
            </p:nvSpPr>
            <p:spPr>
              <a:xfrm>
                <a:off x="6072955" y="831845"/>
                <a:ext cx="5460562" cy="1904795"/>
              </a:xfrm>
              <a:prstGeom prst="roundRect">
                <a:avLst>
                  <a:gd name="adj" fmla="val 9253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The 1D EBM model was optimised, via gradient descent methods, to best fit to the historic climate temperature record; yielding cooling model parameters of:</a:t>
                </a: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≡0.68</m:t>
                      </m:r>
                    </m:oMath>
                  </m:oMathPara>
                </a14:m>
                <a:endParaRPr lang="en-GB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≡0.05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5B90F7F-CDF2-864C-7D36-22F5EF7D5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955" y="831845"/>
                <a:ext cx="5460562" cy="1904795"/>
              </a:xfrm>
              <a:prstGeom prst="roundRect">
                <a:avLst>
                  <a:gd name="adj" fmla="val 9253"/>
                </a:avLst>
              </a:prstGeom>
              <a:blipFill>
                <a:blip r:embed="rId5"/>
                <a:stretch>
                  <a:fillRect r="-222"/>
                </a:stretch>
              </a:blipFill>
              <a:ln w="28575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289 &#10;288 &#10;287 &#10;286 &#10;285 &#10;284 &#10;283 &#10;1960 &#10;Optimised Model &#10;Historic Record &#10;19 70 &#10;1980 &#10;1990 &#10;2000 &#10;2010 &#10;2020 ">
            <a:extLst>
              <a:ext uri="{FF2B5EF4-FFF2-40B4-BE49-F238E27FC236}">
                <a16:creationId xmlns:a16="http://schemas.microsoft.com/office/drawing/2014/main" id="{D77534B8-4B53-4E60-864C-C1C4601B6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6" t="11280" r="9126" b="6415"/>
          <a:stretch/>
        </p:blipFill>
        <p:spPr bwMode="auto">
          <a:xfrm>
            <a:off x="5779658" y="2906952"/>
            <a:ext cx="5753859" cy="38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21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913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Modelling Anthropogenic Climate Change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Anthropogenic Climate Change</dc:title>
  <dc:creator>DAVIES, THOMAS N. (Student)</dc:creator>
  <cp:lastModifiedBy>DAVIES, THOMAS N. (Student)</cp:lastModifiedBy>
  <cp:revision>63</cp:revision>
  <dcterms:created xsi:type="dcterms:W3CDTF">2024-01-24T11:14:50Z</dcterms:created>
  <dcterms:modified xsi:type="dcterms:W3CDTF">2024-01-26T13:14:19Z</dcterms:modified>
</cp:coreProperties>
</file>