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4" r:id="rId2"/>
  </p:sldMasterIdLst>
  <p:notesMasterIdLst>
    <p:notesMasterId r:id="rId36"/>
  </p:notesMasterIdLst>
  <p:sldIdLst>
    <p:sldId id="256" r:id="rId3"/>
    <p:sldId id="289" r:id="rId4"/>
    <p:sldId id="263" r:id="rId5"/>
    <p:sldId id="264" r:id="rId6"/>
    <p:sldId id="271" r:id="rId7"/>
    <p:sldId id="265" r:id="rId8"/>
    <p:sldId id="266" r:id="rId9"/>
    <p:sldId id="267" r:id="rId10"/>
    <p:sldId id="268" r:id="rId11"/>
    <p:sldId id="269" r:id="rId12"/>
    <p:sldId id="270" r:id="rId13"/>
    <p:sldId id="272" r:id="rId14"/>
    <p:sldId id="273" r:id="rId15"/>
    <p:sldId id="274" r:id="rId16"/>
    <p:sldId id="301" r:id="rId17"/>
    <p:sldId id="302" r:id="rId18"/>
    <p:sldId id="306" r:id="rId19"/>
    <p:sldId id="275" r:id="rId20"/>
    <p:sldId id="309" r:id="rId21"/>
    <p:sldId id="310" r:id="rId22"/>
    <p:sldId id="276" r:id="rId23"/>
    <p:sldId id="277" r:id="rId24"/>
    <p:sldId id="285" r:id="rId25"/>
    <p:sldId id="286" r:id="rId26"/>
    <p:sldId id="287" r:id="rId27"/>
    <p:sldId id="278" r:id="rId28"/>
    <p:sldId id="279" r:id="rId29"/>
    <p:sldId id="280" r:id="rId30"/>
    <p:sldId id="281" r:id="rId31"/>
    <p:sldId id="282" r:id="rId32"/>
    <p:sldId id="283" r:id="rId33"/>
    <p:sldId id="288" r:id="rId34"/>
    <p:sldId id="258"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2B91"/>
    <a:srgbClr val="0D5A91"/>
    <a:srgbClr val="1278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5033" autoAdjust="0"/>
  </p:normalViewPr>
  <p:slideViewPr>
    <p:cSldViewPr snapToGrid="0">
      <p:cViewPr varScale="1">
        <p:scale>
          <a:sx n="105" d="100"/>
          <a:sy n="105" d="100"/>
        </p:scale>
        <p:origin x="19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531F9A-28DA-4596-ABEE-B356C5617AF5}" type="datetimeFigureOut">
              <a:rPr lang="en-US" smtClean="0"/>
              <a:t>10/19/2023</a:t>
            </a:fld>
            <a:endParaRPr lang="en-US"/>
          </a:p>
        </p:txBody>
      </p:sp>
      <p:sp>
        <p:nvSpPr>
          <p:cNvPr id="4" name="Chỗ dành sẵn cho Hình ảnh của Bản chiế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92AD60-DB70-4695-BEA3-4CFC28489340}" type="slidenum">
              <a:rPr lang="en-US" smtClean="0"/>
              <a:t>‹#›</a:t>
            </a:fld>
            <a:endParaRPr lang="en-US"/>
          </a:p>
        </p:txBody>
      </p:sp>
    </p:spTree>
    <p:extLst>
      <p:ext uri="{BB962C8B-B14F-4D97-AF65-F5344CB8AC3E}">
        <p14:creationId xmlns:p14="http://schemas.microsoft.com/office/powerpoint/2010/main" val="761458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92AD60-DB70-4695-BEA3-4CFC28489340}" type="slidenum">
              <a:rPr lang="en-US" smtClean="0"/>
              <a:t>3</a:t>
            </a:fld>
            <a:endParaRPr lang="en-US"/>
          </a:p>
        </p:txBody>
      </p:sp>
    </p:spTree>
    <p:extLst>
      <p:ext uri="{BB962C8B-B14F-4D97-AF65-F5344CB8AC3E}">
        <p14:creationId xmlns:p14="http://schemas.microsoft.com/office/powerpoint/2010/main" val="31763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092AD60-DB70-4695-BEA3-4CFC28489340}" type="slidenum">
              <a:rPr lang="en-US" smtClean="0"/>
              <a:t>4</a:t>
            </a:fld>
            <a:endParaRPr lang="en-US"/>
          </a:p>
        </p:txBody>
      </p:sp>
    </p:spTree>
    <p:extLst>
      <p:ext uri="{BB962C8B-B14F-4D97-AF65-F5344CB8AC3E}">
        <p14:creationId xmlns:p14="http://schemas.microsoft.com/office/powerpoint/2010/main" val="151873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92AD60-DB70-4695-BEA3-4CFC28489340}" type="slidenum">
              <a:rPr lang="en-US" smtClean="0"/>
              <a:t>15</a:t>
            </a:fld>
            <a:endParaRPr lang="en-US"/>
          </a:p>
        </p:txBody>
      </p:sp>
    </p:spTree>
    <p:extLst>
      <p:ext uri="{BB962C8B-B14F-4D97-AF65-F5344CB8AC3E}">
        <p14:creationId xmlns:p14="http://schemas.microsoft.com/office/powerpoint/2010/main" val="341256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92AD60-DB70-4695-BEA3-4CFC28489340}" type="slidenum">
              <a:rPr lang="en-US" smtClean="0"/>
              <a:t>16</a:t>
            </a:fld>
            <a:endParaRPr lang="en-US"/>
          </a:p>
        </p:txBody>
      </p:sp>
    </p:spTree>
    <p:extLst>
      <p:ext uri="{BB962C8B-B14F-4D97-AF65-F5344CB8AC3E}">
        <p14:creationId xmlns:p14="http://schemas.microsoft.com/office/powerpoint/2010/main" val="3041306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92AD60-DB70-4695-BEA3-4CFC28489340}" type="slidenum">
              <a:rPr lang="en-US" smtClean="0"/>
              <a:t>17</a:t>
            </a:fld>
            <a:endParaRPr lang="en-US"/>
          </a:p>
        </p:txBody>
      </p:sp>
    </p:spTree>
    <p:extLst>
      <p:ext uri="{BB962C8B-B14F-4D97-AF65-F5344CB8AC3E}">
        <p14:creationId xmlns:p14="http://schemas.microsoft.com/office/powerpoint/2010/main" val="3090907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92AD60-DB70-4695-BEA3-4CFC28489340}" type="slidenum">
              <a:rPr lang="en-US" smtClean="0"/>
              <a:t>19</a:t>
            </a:fld>
            <a:endParaRPr lang="en-US"/>
          </a:p>
        </p:txBody>
      </p:sp>
    </p:spTree>
    <p:extLst>
      <p:ext uri="{BB962C8B-B14F-4D97-AF65-F5344CB8AC3E}">
        <p14:creationId xmlns:p14="http://schemas.microsoft.com/office/powerpoint/2010/main" val="1968387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92AD60-DB70-4695-BEA3-4CFC28489340}" type="slidenum">
              <a:rPr lang="en-US" smtClean="0"/>
              <a:t>20</a:t>
            </a:fld>
            <a:endParaRPr lang="en-US"/>
          </a:p>
        </p:txBody>
      </p:sp>
    </p:spTree>
    <p:extLst>
      <p:ext uri="{BB962C8B-B14F-4D97-AF65-F5344CB8AC3E}">
        <p14:creationId xmlns:p14="http://schemas.microsoft.com/office/powerpoint/2010/main" val="21355124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p:spTree>
      <p:nvGrpSpPr>
        <p:cNvPr id="1" name=""/>
        <p:cNvGrpSpPr/>
        <p:nvPr/>
      </p:nvGrpSpPr>
      <p:grpSpPr>
        <a:xfrm>
          <a:off x="0" y="0"/>
          <a:ext cx="0" cy="0"/>
          <a:chOff x="0" y="0"/>
          <a:chExt cx="0" cy="0"/>
        </a:xfrm>
      </p:grpSpPr>
      <p:pic>
        <p:nvPicPr>
          <p:cNvPr id="8" name="Hình ảnh 7" descr="Ảnh có chứa mẫu, Nhiều màu sắc, thiết kế, ảnh chụp màn hình&#10;&#10;Mô tả được tạo tự động">
            <a:extLst>
              <a:ext uri="{FF2B5EF4-FFF2-40B4-BE49-F238E27FC236}">
                <a16:creationId xmlns:a16="http://schemas.microsoft.com/office/drawing/2014/main" id="{DE26F48D-6A80-A8E2-0B7E-633797E9D8F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2333"/>
          <a:stretch/>
        </p:blipFill>
        <p:spPr>
          <a:xfrm flipH="1">
            <a:off x="3484880" y="0"/>
            <a:ext cx="5659120" cy="6870588"/>
          </a:xfrm>
          <a:prstGeom prst="rect">
            <a:avLst/>
          </a:prstGeom>
        </p:spPr>
      </p:pic>
      <p:pic>
        <p:nvPicPr>
          <p:cNvPr id="10" name="Hình ảnh 9" descr="Ảnh có chứa ảnh chụp màn hình, Đồ họa, Xanh điện, Phông chữ&#10;&#10;Mô tả được tạo tự động">
            <a:extLst>
              <a:ext uri="{FF2B5EF4-FFF2-40B4-BE49-F238E27FC236}">
                <a16:creationId xmlns:a16="http://schemas.microsoft.com/office/drawing/2014/main" id="{BF38EC87-2E94-05D3-B340-70D90805AB3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8436" y="214668"/>
            <a:ext cx="619588" cy="630000"/>
          </a:xfrm>
          <a:prstGeom prst="rect">
            <a:avLst/>
          </a:prstGeom>
        </p:spPr>
      </p:pic>
      <p:sp>
        <p:nvSpPr>
          <p:cNvPr id="11" name="Hộp Văn bản 10">
            <a:extLst>
              <a:ext uri="{FF2B5EF4-FFF2-40B4-BE49-F238E27FC236}">
                <a16:creationId xmlns:a16="http://schemas.microsoft.com/office/drawing/2014/main" id="{457E7AC3-8D6E-0C34-03EC-A24E41167ECB}"/>
              </a:ext>
            </a:extLst>
          </p:cNvPr>
          <p:cNvSpPr txBox="1"/>
          <p:nvPr userDrawn="1"/>
        </p:nvSpPr>
        <p:spPr>
          <a:xfrm>
            <a:off x="133093" y="1299506"/>
            <a:ext cx="2710999" cy="430887"/>
          </a:xfrm>
          <a:prstGeom prst="rect">
            <a:avLst/>
          </a:prstGeom>
          <a:noFill/>
        </p:spPr>
        <p:txBody>
          <a:bodyPr wrap="square" rtlCol="0">
            <a:spAutoFit/>
          </a:bodyPr>
          <a:lstStyle/>
          <a:p>
            <a:pPr algn="l"/>
            <a:r>
              <a:rPr lang="en-US" sz="2200" b="1" u="sng" dirty="0">
                <a:solidFill>
                  <a:srgbClr val="0D5A91"/>
                </a:solidFill>
                <a:latin typeface="Montserrat" pitchFamily="2" charset="0"/>
              </a:rPr>
              <a:t>Research Report:</a:t>
            </a:r>
          </a:p>
        </p:txBody>
      </p:sp>
      <p:sp>
        <p:nvSpPr>
          <p:cNvPr id="14" name="Tiêu đề 13">
            <a:extLst>
              <a:ext uri="{FF2B5EF4-FFF2-40B4-BE49-F238E27FC236}">
                <a16:creationId xmlns:a16="http://schemas.microsoft.com/office/drawing/2014/main" id="{170CFDEF-C20A-33E4-1CA7-150977EF94B6}"/>
              </a:ext>
            </a:extLst>
          </p:cNvPr>
          <p:cNvSpPr>
            <a:spLocks noGrp="1"/>
          </p:cNvSpPr>
          <p:nvPr>
            <p:ph type="title"/>
          </p:nvPr>
        </p:nvSpPr>
        <p:spPr>
          <a:xfrm>
            <a:off x="133093" y="1731716"/>
            <a:ext cx="7886700" cy="1509394"/>
          </a:xfrm>
        </p:spPr>
        <p:txBody>
          <a:bodyPr>
            <a:normAutofit/>
          </a:bodyPr>
          <a:lstStyle>
            <a:lvl1pPr>
              <a:defRPr sz="3000" b="1">
                <a:solidFill>
                  <a:srgbClr val="032B91"/>
                </a:solidFill>
                <a:latin typeface="Montserrat" pitchFamily="2" charset="0"/>
              </a:defRPr>
            </a:lvl1pPr>
          </a:lstStyle>
          <a:p>
            <a:r>
              <a:rPr lang="en-US"/>
              <a:t>Click to edit Master title style</a:t>
            </a:r>
          </a:p>
        </p:txBody>
      </p:sp>
      <p:sp>
        <p:nvSpPr>
          <p:cNvPr id="15" name="Hộp Văn bản 14">
            <a:extLst>
              <a:ext uri="{FF2B5EF4-FFF2-40B4-BE49-F238E27FC236}">
                <a16:creationId xmlns:a16="http://schemas.microsoft.com/office/drawing/2014/main" id="{E8EBB3AC-7198-99A7-D8DA-60D9CB067707}"/>
              </a:ext>
            </a:extLst>
          </p:cNvPr>
          <p:cNvSpPr txBox="1"/>
          <p:nvPr userDrawn="1"/>
        </p:nvSpPr>
        <p:spPr>
          <a:xfrm>
            <a:off x="133092" y="3401446"/>
            <a:ext cx="1244771" cy="369332"/>
          </a:xfrm>
          <a:prstGeom prst="rect">
            <a:avLst/>
          </a:prstGeom>
          <a:noFill/>
        </p:spPr>
        <p:txBody>
          <a:bodyPr wrap="square" rtlCol="0">
            <a:spAutoFit/>
          </a:bodyPr>
          <a:lstStyle/>
          <a:p>
            <a:pPr algn="l"/>
            <a:r>
              <a:rPr lang="en-US" sz="1800" b="1" u="sng" dirty="0">
                <a:solidFill>
                  <a:srgbClr val="0D5A91"/>
                </a:solidFill>
                <a:latin typeface="Montserrat" pitchFamily="2" charset="0"/>
              </a:rPr>
              <a:t>Authors</a:t>
            </a:r>
            <a:r>
              <a:rPr lang="en-US" sz="1800" b="1" u="none" dirty="0">
                <a:solidFill>
                  <a:srgbClr val="0D5A91"/>
                </a:solidFill>
                <a:latin typeface="Montserrat" pitchFamily="2" charset="0"/>
              </a:rPr>
              <a:t>: </a:t>
            </a:r>
            <a:endParaRPr lang="en-US" sz="1800" b="1" u="sng" dirty="0">
              <a:solidFill>
                <a:srgbClr val="0D5A91"/>
              </a:solidFill>
              <a:latin typeface="Montserrat" pitchFamily="2" charset="0"/>
            </a:endParaRPr>
          </a:p>
        </p:txBody>
      </p:sp>
      <p:sp>
        <p:nvSpPr>
          <p:cNvPr id="17" name="Chỗ dành sẵn cho Văn bản 16">
            <a:extLst>
              <a:ext uri="{FF2B5EF4-FFF2-40B4-BE49-F238E27FC236}">
                <a16:creationId xmlns:a16="http://schemas.microsoft.com/office/drawing/2014/main" id="{9363FAAE-ABB4-2E18-793D-C8555C36A37B}"/>
              </a:ext>
            </a:extLst>
          </p:cNvPr>
          <p:cNvSpPr>
            <a:spLocks noGrp="1"/>
          </p:cNvSpPr>
          <p:nvPr>
            <p:ph type="body" sz="quarter" idx="10"/>
          </p:nvPr>
        </p:nvSpPr>
        <p:spPr>
          <a:xfrm>
            <a:off x="1478353" y="3401446"/>
            <a:ext cx="6454040" cy="584775"/>
          </a:xfrm>
        </p:spPr>
        <p:txBody>
          <a:bodyPr>
            <a:normAutofit/>
          </a:bodyPr>
          <a:lstStyle>
            <a:lvl1pPr marL="0" indent="0">
              <a:buNone/>
              <a:defRPr sz="1800" b="1">
                <a:solidFill>
                  <a:srgbClr val="032B91"/>
                </a:solidFill>
                <a:latin typeface="Montserrat" pitchFamily="2" charset="0"/>
              </a:defRPr>
            </a:lvl1pPr>
          </a:lstStyle>
          <a:p>
            <a:pPr lvl="0"/>
            <a:r>
              <a:rPr lang="en-US" sz="1800">
                <a:latin typeface="Montserrat" pitchFamily="2" charset="0"/>
              </a:rPr>
              <a:t>Click to edit Master text styles</a:t>
            </a:r>
          </a:p>
          <a:p>
            <a:pPr lvl="1"/>
            <a:r>
              <a:rPr lang="en-US" sz="1800">
                <a:latin typeface="Montserrat" pitchFamily="2" charset="0"/>
              </a:rPr>
              <a:t>Second level</a:t>
            </a:r>
          </a:p>
        </p:txBody>
      </p:sp>
      <p:sp>
        <p:nvSpPr>
          <p:cNvPr id="18" name="Hộp Văn bản 17">
            <a:extLst>
              <a:ext uri="{FF2B5EF4-FFF2-40B4-BE49-F238E27FC236}">
                <a16:creationId xmlns:a16="http://schemas.microsoft.com/office/drawing/2014/main" id="{4B4319EB-9BBB-B343-8933-D98F01D4BB55}"/>
              </a:ext>
            </a:extLst>
          </p:cNvPr>
          <p:cNvSpPr txBox="1"/>
          <p:nvPr userDrawn="1"/>
        </p:nvSpPr>
        <p:spPr>
          <a:xfrm>
            <a:off x="1465545" y="4175294"/>
            <a:ext cx="6454040" cy="584775"/>
          </a:xfrm>
          <a:prstGeom prst="rect">
            <a:avLst/>
          </a:prstGeom>
          <a:noFill/>
        </p:spPr>
        <p:txBody>
          <a:bodyPr wrap="square" rtlCol="0">
            <a:spAutoFit/>
          </a:bodyPr>
          <a:lstStyle/>
          <a:p>
            <a:pPr algn="l"/>
            <a:r>
              <a:rPr lang="en-US" sz="1600" b="0" i="1" u="none" dirty="0">
                <a:solidFill>
                  <a:srgbClr val="0D5A91"/>
                </a:solidFill>
                <a:latin typeface="Montserrat" pitchFamily="2" charset="0"/>
              </a:rPr>
              <a:t>Power Electronics Research Laboratory,</a:t>
            </a:r>
          </a:p>
          <a:p>
            <a:pPr algn="l"/>
            <a:r>
              <a:rPr lang="en-US" sz="1600" b="0" i="1" u="none" dirty="0">
                <a:solidFill>
                  <a:srgbClr val="0D5A91"/>
                </a:solidFill>
                <a:latin typeface="Montserrat" pitchFamily="2" charset="0"/>
              </a:rPr>
              <a:t>Ho Chi Minh city University of Technology (HCMUT), VNUHCM</a:t>
            </a:r>
          </a:p>
        </p:txBody>
      </p:sp>
      <p:sp>
        <p:nvSpPr>
          <p:cNvPr id="19" name="Hộp Văn bản 18">
            <a:extLst>
              <a:ext uri="{FF2B5EF4-FFF2-40B4-BE49-F238E27FC236}">
                <a16:creationId xmlns:a16="http://schemas.microsoft.com/office/drawing/2014/main" id="{63DE7408-BB98-BA75-D1BF-F2A97CE0CC94}"/>
              </a:ext>
            </a:extLst>
          </p:cNvPr>
          <p:cNvSpPr txBox="1"/>
          <p:nvPr userDrawn="1"/>
        </p:nvSpPr>
        <p:spPr>
          <a:xfrm>
            <a:off x="130295" y="4972826"/>
            <a:ext cx="1435458" cy="369332"/>
          </a:xfrm>
          <a:prstGeom prst="rect">
            <a:avLst/>
          </a:prstGeom>
          <a:noFill/>
        </p:spPr>
        <p:txBody>
          <a:bodyPr wrap="square" rtlCol="0">
            <a:spAutoFit/>
          </a:bodyPr>
          <a:lstStyle/>
          <a:p>
            <a:pPr algn="l"/>
            <a:r>
              <a:rPr lang="en-US" sz="1800" b="1" u="sng" dirty="0">
                <a:solidFill>
                  <a:srgbClr val="0D5A91"/>
                </a:solidFill>
                <a:latin typeface="Montserrat" pitchFamily="2" charset="0"/>
              </a:rPr>
              <a:t>Presenter: </a:t>
            </a:r>
          </a:p>
        </p:txBody>
      </p:sp>
      <p:sp>
        <p:nvSpPr>
          <p:cNvPr id="20" name="Chỗ dành sẵn cho Văn bản 16">
            <a:extLst>
              <a:ext uri="{FF2B5EF4-FFF2-40B4-BE49-F238E27FC236}">
                <a16:creationId xmlns:a16="http://schemas.microsoft.com/office/drawing/2014/main" id="{29B81B45-990A-3A8A-63C2-8D6CAB3920DC}"/>
              </a:ext>
            </a:extLst>
          </p:cNvPr>
          <p:cNvSpPr>
            <a:spLocks noGrp="1"/>
          </p:cNvSpPr>
          <p:nvPr>
            <p:ph type="body" sz="quarter" idx="11"/>
          </p:nvPr>
        </p:nvSpPr>
        <p:spPr>
          <a:xfrm>
            <a:off x="1478353" y="4972826"/>
            <a:ext cx="6454040" cy="369332"/>
          </a:xfrm>
        </p:spPr>
        <p:txBody>
          <a:bodyPr>
            <a:normAutofit/>
          </a:bodyPr>
          <a:lstStyle>
            <a:lvl1pPr marL="0" indent="0">
              <a:buNone/>
              <a:defRPr sz="1800" b="1">
                <a:solidFill>
                  <a:srgbClr val="032B91"/>
                </a:solidFill>
                <a:latin typeface="Montserrat" pitchFamily="2" charset="0"/>
              </a:defRPr>
            </a:lvl1pPr>
          </a:lstStyle>
          <a:p>
            <a:pPr lvl="0"/>
            <a:r>
              <a:rPr lang="en-US" sz="1800">
                <a:latin typeface="Montserrat" pitchFamily="2" charset="0"/>
              </a:rPr>
              <a:t>Click to edit Master text styles</a:t>
            </a:r>
          </a:p>
          <a:p>
            <a:pPr lvl="1"/>
            <a:r>
              <a:rPr lang="en-US" sz="1800">
                <a:latin typeface="Montserrat" pitchFamily="2" charset="0"/>
              </a:rPr>
              <a:t>Second level</a:t>
            </a:r>
          </a:p>
        </p:txBody>
      </p:sp>
      <p:sp>
        <p:nvSpPr>
          <p:cNvPr id="21" name="Chỗ dành sẵn cho Ngày tháng 20">
            <a:extLst>
              <a:ext uri="{FF2B5EF4-FFF2-40B4-BE49-F238E27FC236}">
                <a16:creationId xmlns:a16="http://schemas.microsoft.com/office/drawing/2014/main" id="{EAD11468-0FCE-EB19-3ADF-2F3C8C5A2953}"/>
              </a:ext>
            </a:extLst>
          </p:cNvPr>
          <p:cNvSpPr>
            <a:spLocks noGrp="1"/>
          </p:cNvSpPr>
          <p:nvPr>
            <p:ph type="dt" sz="half" idx="12"/>
          </p:nvPr>
        </p:nvSpPr>
        <p:spPr>
          <a:xfrm>
            <a:off x="2188845" y="6356351"/>
            <a:ext cx="4766310" cy="365125"/>
          </a:xfrm>
        </p:spPr>
        <p:txBody>
          <a:bodyPr/>
          <a:lstStyle>
            <a:lvl1pPr algn="ctr">
              <a:defRPr sz="1400" b="1">
                <a:solidFill>
                  <a:srgbClr val="032B91"/>
                </a:solidFill>
                <a:latin typeface="Montserrat" pitchFamily="2" charset="0"/>
              </a:defRPr>
            </a:lvl1pPr>
          </a:lstStyle>
          <a:p>
            <a:r>
              <a:rPr lang="en-US" dirty="0"/>
              <a:t>Ho Chi Minh City, </a:t>
            </a:r>
            <a:fld id="{A10C3471-346A-400E-BDAD-95EE5B3CD65D}" type="datetime2">
              <a:rPr lang="en-US" smtClean="0"/>
              <a:t>Thursday, October 19, 2023</a:t>
            </a:fld>
            <a:endParaRPr lang="en-US" dirty="0"/>
          </a:p>
        </p:txBody>
      </p:sp>
    </p:spTree>
    <p:extLst>
      <p:ext uri="{BB962C8B-B14F-4D97-AF65-F5344CB8AC3E}">
        <p14:creationId xmlns:p14="http://schemas.microsoft.com/office/powerpoint/2010/main" val="2066415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ộ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94578A8-288F-5749-BA21-872467660D02}"/>
              </a:ext>
            </a:extLst>
          </p:cNvPr>
          <p:cNvSpPr>
            <a:spLocks noGrp="1"/>
          </p:cNvSpPr>
          <p:nvPr>
            <p:ph type="title"/>
          </p:nvPr>
        </p:nvSpPr>
        <p:spPr>
          <a:xfrm>
            <a:off x="264160" y="239969"/>
            <a:ext cx="7886700" cy="388802"/>
          </a:xfrm>
        </p:spPr>
        <p:txBody>
          <a:bodyPr>
            <a:normAutofit/>
          </a:bodyPr>
          <a:lstStyle>
            <a:lvl1pPr>
              <a:defRPr sz="1800" b="1">
                <a:solidFill>
                  <a:srgbClr val="032B91"/>
                </a:solidFill>
                <a:latin typeface="Montserrat" pitchFamily="2" charset="0"/>
              </a:defRPr>
            </a:lvl1pPr>
          </a:lstStyle>
          <a:p>
            <a:r>
              <a:rPr lang="en-US"/>
              <a:t>Click to edit Master title style</a:t>
            </a:r>
          </a:p>
        </p:txBody>
      </p:sp>
      <p:sp>
        <p:nvSpPr>
          <p:cNvPr id="5" name="Chỗ dành sẵn cho Số hiệu Bản chiếu 4">
            <a:extLst>
              <a:ext uri="{FF2B5EF4-FFF2-40B4-BE49-F238E27FC236}">
                <a16:creationId xmlns:a16="http://schemas.microsoft.com/office/drawing/2014/main" id="{7CBB205F-4D97-F47A-B34F-8C9197976EDA}"/>
              </a:ext>
            </a:extLst>
          </p:cNvPr>
          <p:cNvSpPr>
            <a:spLocks noGrp="1"/>
          </p:cNvSpPr>
          <p:nvPr>
            <p:ph type="sldNum" sz="quarter" idx="12"/>
          </p:nvPr>
        </p:nvSpPr>
        <p:spPr>
          <a:xfrm>
            <a:off x="8150860" y="6408738"/>
            <a:ext cx="444500" cy="304798"/>
          </a:xfrm>
        </p:spPr>
        <p:txBody>
          <a:bodyPr/>
          <a:lstStyle>
            <a:lvl1pPr>
              <a:defRPr sz="1300">
                <a:solidFill>
                  <a:srgbClr val="032B91"/>
                </a:solidFill>
                <a:latin typeface="Montserrat" pitchFamily="2" charset="0"/>
              </a:defRPr>
            </a:lvl1pPr>
          </a:lstStyle>
          <a:p>
            <a:fld id="{A7C31228-F5D9-4687-8725-7BFC468A4E82}" type="slidenum">
              <a:rPr lang="en-US" smtClean="0"/>
              <a:pPr/>
              <a:t>‹#›</a:t>
            </a:fld>
            <a:endParaRPr lang="en-US" dirty="0"/>
          </a:p>
        </p:txBody>
      </p:sp>
      <p:cxnSp>
        <p:nvCxnSpPr>
          <p:cNvPr id="6" name="Đường nối Thẳng 5">
            <a:extLst>
              <a:ext uri="{FF2B5EF4-FFF2-40B4-BE49-F238E27FC236}">
                <a16:creationId xmlns:a16="http://schemas.microsoft.com/office/drawing/2014/main" id="{0381C5CB-A743-221E-AE13-FF26504A31F6}"/>
              </a:ext>
            </a:extLst>
          </p:cNvPr>
          <p:cNvCxnSpPr>
            <a:cxnSpLocks/>
          </p:cNvCxnSpPr>
          <p:nvPr userDrawn="1"/>
        </p:nvCxnSpPr>
        <p:spPr>
          <a:xfrm>
            <a:off x="264160" y="822712"/>
            <a:ext cx="8636000" cy="0"/>
          </a:xfrm>
          <a:prstGeom prst="line">
            <a:avLst/>
          </a:prstGeom>
          <a:ln w="28575">
            <a:solidFill>
              <a:srgbClr val="032B91"/>
            </a:solidFill>
          </a:ln>
        </p:spPr>
        <p:style>
          <a:lnRef idx="1">
            <a:schemeClr val="accent1"/>
          </a:lnRef>
          <a:fillRef idx="0">
            <a:schemeClr val="accent1"/>
          </a:fillRef>
          <a:effectRef idx="0">
            <a:schemeClr val="accent1"/>
          </a:effectRef>
          <a:fontRef idx="minor">
            <a:schemeClr val="tx1"/>
          </a:fontRef>
        </p:style>
      </p:cxnSp>
      <p:pic>
        <p:nvPicPr>
          <p:cNvPr id="7" name="Hình ảnh 6" descr="Ảnh có chứa biểu tượng&#10;&#10;Mô tả được tạo tự động">
            <a:extLst>
              <a:ext uri="{FF2B5EF4-FFF2-40B4-BE49-F238E27FC236}">
                <a16:creationId xmlns:a16="http://schemas.microsoft.com/office/drawing/2014/main" id="{668C6CE4-DB08-FCCD-8F73-7D700C25C8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57169" y="119370"/>
            <a:ext cx="619586" cy="630000"/>
          </a:xfrm>
          <a:prstGeom prst="rect">
            <a:avLst/>
          </a:prstGeom>
        </p:spPr>
      </p:pic>
      <p:cxnSp>
        <p:nvCxnSpPr>
          <p:cNvPr id="8" name="Đường nối Thẳng 7">
            <a:extLst>
              <a:ext uri="{FF2B5EF4-FFF2-40B4-BE49-F238E27FC236}">
                <a16:creationId xmlns:a16="http://schemas.microsoft.com/office/drawing/2014/main" id="{EC511BD3-FCC3-790C-A850-F74DBC963D63}"/>
              </a:ext>
            </a:extLst>
          </p:cNvPr>
          <p:cNvCxnSpPr>
            <a:cxnSpLocks/>
          </p:cNvCxnSpPr>
          <p:nvPr userDrawn="1"/>
        </p:nvCxnSpPr>
        <p:spPr>
          <a:xfrm>
            <a:off x="264160" y="6274476"/>
            <a:ext cx="8636000" cy="0"/>
          </a:xfrm>
          <a:prstGeom prst="line">
            <a:avLst/>
          </a:prstGeom>
          <a:ln w="28575">
            <a:solidFill>
              <a:srgbClr val="032B91"/>
            </a:solidFill>
          </a:ln>
        </p:spPr>
        <p:style>
          <a:lnRef idx="1">
            <a:schemeClr val="accent1"/>
          </a:lnRef>
          <a:fillRef idx="0">
            <a:schemeClr val="accent1"/>
          </a:fillRef>
          <a:effectRef idx="0">
            <a:schemeClr val="accent1"/>
          </a:effectRef>
          <a:fontRef idx="minor">
            <a:schemeClr val="tx1"/>
          </a:fontRef>
        </p:style>
      </p:cxnSp>
      <p:sp>
        <p:nvSpPr>
          <p:cNvPr id="12" name="Chỗ dành sẵn cho Văn bản 11">
            <a:extLst>
              <a:ext uri="{FF2B5EF4-FFF2-40B4-BE49-F238E27FC236}">
                <a16:creationId xmlns:a16="http://schemas.microsoft.com/office/drawing/2014/main" id="{874259C6-5C7D-D3C3-1172-D71A10C9F1DB}"/>
              </a:ext>
            </a:extLst>
          </p:cNvPr>
          <p:cNvSpPr>
            <a:spLocks noGrp="1"/>
          </p:cNvSpPr>
          <p:nvPr>
            <p:ph type="body" sz="quarter" idx="13" hasCustomPrompt="1"/>
          </p:nvPr>
        </p:nvSpPr>
        <p:spPr>
          <a:xfrm>
            <a:off x="264159" y="6400799"/>
            <a:ext cx="1602219" cy="320676"/>
          </a:xfrm>
        </p:spPr>
        <p:txBody>
          <a:bodyPr anchor="ctr">
            <a:normAutofit/>
          </a:bodyPr>
          <a:lstStyle>
            <a:lvl1pPr marL="0" indent="0">
              <a:buNone/>
              <a:defRPr sz="1300">
                <a:solidFill>
                  <a:srgbClr val="032B91"/>
                </a:solidFill>
                <a:latin typeface="Montserrat" pitchFamily="2" charset="0"/>
              </a:defRPr>
            </a:lvl1pPr>
          </a:lstStyle>
          <a:p>
            <a:pPr lvl="0"/>
            <a:r>
              <a:rPr lang="en-US"/>
              <a:t>Conference code</a:t>
            </a:r>
          </a:p>
        </p:txBody>
      </p:sp>
      <p:sp>
        <p:nvSpPr>
          <p:cNvPr id="13" name="Chỗ dành sẵn cho Văn bản 11">
            <a:extLst>
              <a:ext uri="{FF2B5EF4-FFF2-40B4-BE49-F238E27FC236}">
                <a16:creationId xmlns:a16="http://schemas.microsoft.com/office/drawing/2014/main" id="{96BFAABE-8ABA-2EC1-B447-6E8B793B3F8D}"/>
              </a:ext>
            </a:extLst>
          </p:cNvPr>
          <p:cNvSpPr>
            <a:spLocks noGrp="1"/>
          </p:cNvSpPr>
          <p:nvPr>
            <p:ph type="body" sz="quarter" idx="14" hasCustomPrompt="1"/>
          </p:nvPr>
        </p:nvSpPr>
        <p:spPr>
          <a:xfrm>
            <a:off x="1969786" y="6400806"/>
            <a:ext cx="5946663" cy="320663"/>
          </a:xfrm>
        </p:spPr>
        <p:txBody>
          <a:bodyPr anchor="ctr">
            <a:normAutofit/>
          </a:bodyPr>
          <a:lstStyle>
            <a:lvl1pPr marL="0" indent="0" algn="ctr">
              <a:buNone/>
              <a:defRPr sz="1300">
                <a:solidFill>
                  <a:srgbClr val="032B91"/>
                </a:solidFill>
                <a:latin typeface="Montserrat" pitchFamily="2" charset="0"/>
              </a:defRPr>
            </a:lvl1pPr>
          </a:lstStyle>
          <a:p>
            <a:pPr lvl="0"/>
            <a:r>
              <a:rPr lang="en-US"/>
              <a:t>Title Report</a:t>
            </a:r>
          </a:p>
        </p:txBody>
      </p:sp>
    </p:spTree>
    <p:extLst>
      <p:ext uri="{BB962C8B-B14F-4D97-AF65-F5344CB8AC3E}">
        <p14:creationId xmlns:p14="http://schemas.microsoft.com/office/powerpoint/2010/main" val="32059800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ết thúc">
    <p:spTree>
      <p:nvGrpSpPr>
        <p:cNvPr id="1" name=""/>
        <p:cNvGrpSpPr/>
        <p:nvPr/>
      </p:nvGrpSpPr>
      <p:grpSpPr>
        <a:xfrm>
          <a:off x="0" y="0"/>
          <a:ext cx="0" cy="0"/>
          <a:chOff x="0" y="0"/>
          <a:chExt cx="0" cy="0"/>
        </a:xfrm>
      </p:grpSpPr>
      <p:pic>
        <p:nvPicPr>
          <p:cNvPr id="7" name="Hình ảnh 6" descr="Ảnh có chứa Nhiều màu sắc, nước, màu xanh lam, ảnh chụp màn hình&#10;&#10;Mô tả được tạo tự động">
            <a:extLst>
              <a:ext uri="{FF2B5EF4-FFF2-40B4-BE49-F238E27FC236}">
                <a16:creationId xmlns:a16="http://schemas.microsoft.com/office/drawing/2014/main" id="{12D6C9B8-9B50-9E64-F0E1-699E9060421B}"/>
              </a:ext>
            </a:extLst>
          </p:cNvPr>
          <p:cNvPicPr>
            <a:picLocks noChangeAspect="1"/>
          </p:cNvPicPr>
          <p:nvPr userDrawn="1"/>
        </p:nvPicPr>
        <p:blipFill rotWithShape="1">
          <a:blip r:embed="rId2">
            <a:alphaModFix amt="50000"/>
            <a:extLst>
              <a:ext uri="{28A0092B-C50C-407E-A947-70E740481C1C}">
                <a14:useLocalDpi xmlns:a14="http://schemas.microsoft.com/office/drawing/2010/main" val="0"/>
              </a:ext>
            </a:extLst>
          </a:blip>
          <a:srcRect l="8667"/>
          <a:stretch/>
        </p:blipFill>
        <p:spPr>
          <a:xfrm>
            <a:off x="0" y="0"/>
            <a:ext cx="9144000" cy="6858000"/>
          </a:xfrm>
          <a:prstGeom prst="rect">
            <a:avLst/>
          </a:prstGeom>
        </p:spPr>
      </p:pic>
      <p:sp>
        <p:nvSpPr>
          <p:cNvPr id="8" name="Hộp Văn bản 7">
            <a:extLst>
              <a:ext uri="{FF2B5EF4-FFF2-40B4-BE49-F238E27FC236}">
                <a16:creationId xmlns:a16="http://schemas.microsoft.com/office/drawing/2014/main" id="{5F03AA3F-D2A0-22D2-55B8-9442427553F0}"/>
              </a:ext>
            </a:extLst>
          </p:cNvPr>
          <p:cNvSpPr txBox="1"/>
          <p:nvPr userDrawn="1"/>
        </p:nvSpPr>
        <p:spPr>
          <a:xfrm>
            <a:off x="2277948" y="2844770"/>
            <a:ext cx="6489276" cy="1168461"/>
          </a:xfrm>
          <a:prstGeom prst="rect">
            <a:avLst/>
          </a:prstGeom>
          <a:noFill/>
        </p:spPr>
        <p:txBody>
          <a:bodyPr wrap="none" rtlCol="0">
            <a:spAutoFit/>
          </a:bodyPr>
          <a:lstStyle/>
          <a:p>
            <a:pPr algn="r"/>
            <a:r>
              <a:rPr lang="en-US" sz="3000" b="1" dirty="0">
                <a:solidFill>
                  <a:srgbClr val="0070C0"/>
                </a:solidFill>
                <a:latin typeface="Montserrat" pitchFamily="2" charset="0"/>
              </a:rPr>
              <a:t>THANK YOU FOR LISTENING TO</a:t>
            </a:r>
          </a:p>
          <a:p>
            <a:pPr algn="r">
              <a:lnSpc>
                <a:spcPct val="150000"/>
              </a:lnSpc>
            </a:pPr>
            <a:r>
              <a:rPr lang="en-US" sz="3000" b="1" dirty="0">
                <a:solidFill>
                  <a:srgbClr val="0070C0"/>
                </a:solidFill>
                <a:latin typeface="Montserrat" pitchFamily="2" charset="0"/>
              </a:rPr>
              <a:t>MY PRESENTATION</a:t>
            </a:r>
          </a:p>
        </p:txBody>
      </p:sp>
    </p:spTree>
    <p:extLst>
      <p:ext uri="{BB962C8B-B14F-4D97-AF65-F5344CB8AC3E}">
        <p14:creationId xmlns:p14="http://schemas.microsoft.com/office/powerpoint/2010/main" val="18843475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êu đề">
    <p:spTree>
      <p:nvGrpSpPr>
        <p:cNvPr id="1" name=""/>
        <p:cNvGrpSpPr/>
        <p:nvPr/>
      </p:nvGrpSpPr>
      <p:grpSpPr>
        <a:xfrm>
          <a:off x="0" y="0"/>
          <a:ext cx="0" cy="0"/>
          <a:chOff x="0" y="0"/>
          <a:chExt cx="0" cy="0"/>
        </a:xfrm>
      </p:grpSpPr>
      <p:pic>
        <p:nvPicPr>
          <p:cNvPr id="7" name="Hình ảnh 6" descr="Ảnh có chứa ảnh chụp màn hình, Đồ họa, Phông chữ, văn bản&#10;&#10;Mô tả được tạo tự động">
            <a:extLst>
              <a:ext uri="{FF2B5EF4-FFF2-40B4-BE49-F238E27FC236}">
                <a16:creationId xmlns:a16="http://schemas.microsoft.com/office/drawing/2014/main" id="{C6A6F47F-3BE1-AFA8-2914-41AB52B902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2569" y="425761"/>
            <a:ext cx="3842120" cy="540000"/>
          </a:xfrm>
          <a:prstGeom prst="rect">
            <a:avLst/>
          </a:prstGeom>
        </p:spPr>
      </p:pic>
      <p:pic>
        <p:nvPicPr>
          <p:cNvPr id="8" name="Hình ảnh 7" descr="Ảnh có chứa Phông chữ, Đồ họa, văn bản, thiết kế đồ họa&#10;&#10;Mô tả được tạo tự động">
            <a:extLst>
              <a:ext uri="{FF2B5EF4-FFF2-40B4-BE49-F238E27FC236}">
                <a16:creationId xmlns:a16="http://schemas.microsoft.com/office/drawing/2014/main" id="{11D9301C-B88B-CD59-1955-697FC22E969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91795" y="425761"/>
            <a:ext cx="2329636" cy="540000"/>
          </a:xfrm>
          <a:prstGeom prst="rect">
            <a:avLst/>
          </a:prstGeom>
        </p:spPr>
      </p:pic>
      <p:grpSp>
        <p:nvGrpSpPr>
          <p:cNvPr id="13" name="Nhóm 12">
            <a:extLst>
              <a:ext uri="{FF2B5EF4-FFF2-40B4-BE49-F238E27FC236}">
                <a16:creationId xmlns:a16="http://schemas.microsoft.com/office/drawing/2014/main" id="{03F58822-F345-3FA7-BEA5-9B8BE4DF99A6}"/>
              </a:ext>
            </a:extLst>
          </p:cNvPr>
          <p:cNvGrpSpPr/>
          <p:nvPr userDrawn="1"/>
        </p:nvGrpSpPr>
        <p:grpSpPr>
          <a:xfrm>
            <a:off x="0" y="1346468"/>
            <a:ext cx="9144000" cy="5082251"/>
            <a:chOff x="0" y="1349988"/>
            <a:chExt cx="9144000" cy="5082251"/>
          </a:xfrm>
        </p:grpSpPr>
        <p:sp>
          <p:nvSpPr>
            <p:cNvPr id="9" name="Hình chữ nhật 8">
              <a:extLst>
                <a:ext uri="{FF2B5EF4-FFF2-40B4-BE49-F238E27FC236}">
                  <a16:creationId xmlns:a16="http://schemas.microsoft.com/office/drawing/2014/main" id="{3AE995D4-E775-41EB-883D-CB949DBD0FED}"/>
                </a:ext>
              </a:extLst>
            </p:cNvPr>
            <p:cNvSpPr/>
            <p:nvPr userDrawn="1"/>
          </p:nvSpPr>
          <p:spPr>
            <a:xfrm>
              <a:off x="0" y="1349988"/>
              <a:ext cx="9144000" cy="5073445"/>
            </a:xfrm>
            <a:prstGeom prst="rect">
              <a:avLst/>
            </a:prstGeom>
            <a:solidFill>
              <a:srgbClr val="0073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0" name="Hình chữ nhật 9">
              <a:extLst>
                <a:ext uri="{FF2B5EF4-FFF2-40B4-BE49-F238E27FC236}">
                  <a16:creationId xmlns:a16="http://schemas.microsoft.com/office/drawing/2014/main" id="{EEFDCA4A-AF4C-4F4C-E493-AC8B8C0CA6B6}"/>
                </a:ext>
              </a:extLst>
            </p:cNvPr>
            <p:cNvSpPr/>
            <p:nvPr userDrawn="1"/>
          </p:nvSpPr>
          <p:spPr>
            <a:xfrm>
              <a:off x="0" y="6089137"/>
              <a:ext cx="9144000" cy="343102"/>
            </a:xfrm>
            <a:prstGeom prst="rect">
              <a:avLst/>
            </a:prstGeom>
            <a:solidFill>
              <a:srgbClr val="6AAD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 name="Hình chữ nhật 10">
              <a:extLst>
                <a:ext uri="{FF2B5EF4-FFF2-40B4-BE49-F238E27FC236}">
                  <a16:creationId xmlns:a16="http://schemas.microsoft.com/office/drawing/2014/main" id="{E3454AD0-CC9C-CA03-DB9C-9CA3902F113A}"/>
                </a:ext>
              </a:extLst>
            </p:cNvPr>
            <p:cNvSpPr/>
            <p:nvPr userDrawn="1"/>
          </p:nvSpPr>
          <p:spPr>
            <a:xfrm>
              <a:off x="0" y="5292724"/>
              <a:ext cx="9144000" cy="787606"/>
            </a:xfrm>
            <a:prstGeom prst="rect">
              <a:avLst/>
            </a:prstGeom>
            <a:solidFill>
              <a:srgbClr val="003E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sp>
        <p:nvSpPr>
          <p:cNvPr id="12" name="Tiêu đề 11">
            <a:extLst>
              <a:ext uri="{FF2B5EF4-FFF2-40B4-BE49-F238E27FC236}">
                <a16:creationId xmlns:a16="http://schemas.microsoft.com/office/drawing/2014/main" id="{7A4B1696-31E8-EB6B-D663-31C3074B0D02}"/>
              </a:ext>
            </a:extLst>
          </p:cNvPr>
          <p:cNvSpPr>
            <a:spLocks noGrp="1"/>
          </p:cNvSpPr>
          <p:nvPr>
            <p:ph type="title"/>
          </p:nvPr>
        </p:nvSpPr>
        <p:spPr>
          <a:xfrm>
            <a:off x="222569" y="3287328"/>
            <a:ext cx="8698862" cy="1325563"/>
          </a:xfrm>
        </p:spPr>
        <p:txBody>
          <a:bodyPr>
            <a:normAutofit/>
          </a:bodyPr>
          <a:lstStyle>
            <a:lvl1pPr>
              <a:defRPr sz="3500" b="1">
                <a:solidFill>
                  <a:schemeClr val="bg1"/>
                </a:solidFill>
                <a:latin typeface="+mn-lt"/>
              </a:defRPr>
            </a:lvl1pPr>
          </a:lstStyle>
          <a:p>
            <a:r>
              <a:rPr lang="vi-VN"/>
              <a:t>Bấm để sửa kiểu tiêu đề Bản cái</a:t>
            </a:r>
            <a:endParaRPr lang="en-US"/>
          </a:p>
        </p:txBody>
      </p:sp>
      <p:sp>
        <p:nvSpPr>
          <p:cNvPr id="20" name="Chỗ dành sẵn cho Văn bản 19">
            <a:extLst>
              <a:ext uri="{FF2B5EF4-FFF2-40B4-BE49-F238E27FC236}">
                <a16:creationId xmlns:a16="http://schemas.microsoft.com/office/drawing/2014/main" id="{C3EE6387-2A06-5D44-B447-327527C346EA}"/>
              </a:ext>
            </a:extLst>
          </p:cNvPr>
          <p:cNvSpPr>
            <a:spLocks noGrp="1"/>
          </p:cNvSpPr>
          <p:nvPr>
            <p:ph type="body" sz="quarter" idx="10" hasCustomPrompt="1"/>
          </p:nvPr>
        </p:nvSpPr>
        <p:spPr>
          <a:xfrm>
            <a:off x="222249" y="2339309"/>
            <a:ext cx="8699182" cy="914400"/>
          </a:xfrm>
        </p:spPr>
        <p:txBody>
          <a:bodyPr anchor="ctr"/>
          <a:lstStyle>
            <a:lvl1pPr marL="0" indent="0">
              <a:buNone/>
              <a:defRPr b="1">
                <a:solidFill>
                  <a:schemeClr val="bg1"/>
                </a:solidFill>
                <a:latin typeface="Arial" panose="020B0604020202020204" pitchFamily="34" charset="0"/>
                <a:cs typeface="Arial" panose="020B0604020202020204" pitchFamily="34" charset="0"/>
              </a:defRPr>
            </a:lvl1pPr>
          </a:lstStyle>
          <a:p>
            <a:pPr lvl="0"/>
            <a:r>
              <a:rPr lang="en-US"/>
              <a:t>Bấm để thêm tiêu đề phụ</a:t>
            </a:r>
          </a:p>
        </p:txBody>
      </p:sp>
      <p:sp>
        <p:nvSpPr>
          <p:cNvPr id="21" name="Chỗ dành sẵn cho Văn bản 19">
            <a:extLst>
              <a:ext uri="{FF2B5EF4-FFF2-40B4-BE49-F238E27FC236}">
                <a16:creationId xmlns:a16="http://schemas.microsoft.com/office/drawing/2014/main" id="{0E16B6AF-58FF-4323-619E-EF149D0B48DC}"/>
              </a:ext>
            </a:extLst>
          </p:cNvPr>
          <p:cNvSpPr>
            <a:spLocks noGrp="1"/>
          </p:cNvSpPr>
          <p:nvPr>
            <p:ph type="body" sz="quarter" idx="11" hasCustomPrompt="1"/>
          </p:nvPr>
        </p:nvSpPr>
        <p:spPr>
          <a:xfrm>
            <a:off x="222249" y="4805004"/>
            <a:ext cx="8698862" cy="384227"/>
          </a:xfrm>
        </p:spPr>
        <p:txBody>
          <a:bodyPr anchor="ctr">
            <a:normAutofit/>
          </a:bodyPr>
          <a:lstStyle>
            <a:lvl1pPr marL="0" indent="0">
              <a:buNone/>
              <a:defRPr sz="2000" b="0">
                <a:solidFill>
                  <a:schemeClr val="bg1"/>
                </a:solidFill>
                <a:latin typeface="Arial" panose="020B0604020202020204" pitchFamily="34" charset="0"/>
                <a:cs typeface="Arial" panose="020B0604020202020204" pitchFamily="34" charset="0"/>
              </a:defRPr>
            </a:lvl1pPr>
          </a:lstStyle>
          <a:p>
            <a:pPr lvl="0"/>
            <a:r>
              <a:rPr lang="en-US"/>
              <a:t>Bấm để thêm tên tác giả</a:t>
            </a:r>
          </a:p>
        </p:txBody>
      </p:sp>
      <p:sp>
        <p:nvSpPr>
          <p:cNvPr id="22" name="Chỗ dành sẵn cho Văn bản 19">
            <a:extLst>
              <a:ext uri="{FF2B5EF4-FFF2-40B4-BE49-F238E27FC236}">
                <a16:creationId xmlns:a16="http://schemas.microsoft.com/office/drawing/2014/main" id="{922EB6BA-F6F7-B4EB-8305-ABDE719AFED4}"/>
              </a:ext>
            </a:extLst>
          </p:cNvPr>
          <p:cNvSpPr>
            <a:spLocks noGrp="1"/>
          </p:cNvSpPr>
          <p:nvPr>
            <p:ph type="body" sz="quarter" idx="12" hasCustomPrompt="1"/>
          </p:nvPr>
        </p:nvSpPr>
        <p:spPr>
          <a:xfrm>
            <a:off x="222249" y="5344160"/>
            <a:ext cx="8698862" cy="675640"/>
          </a:xfrm>
        </p:spPr>
        <p:txBody>
          <a:bodyPr anchor="b">
            <a:normAutofit/>
          </a:bodyPr>
          <a:lstStyle>
            <a:lvl1pPr marL="0" indent="0">
              <a:lnSpc>
                <a:spcPct val="100000"/>
              </a:lnSpc>
              <a:buNone/>
              <a:defRPr sz="1500" b="0">
                <a:solidFill>
                  <a:schemeClr val="bg1"/>
                </a:solidFill>
                <a:latin typeface="Arial" panose="020B0604020202020204" pitchFamily="34" charset="0"/>
                <a:cs typeface="Arial" panose="020B0604020202020204" pitchFamily="34" charset="0"/>
              </a:defRPr>
            </a:lvl1pPr>
          </a:lstStyle>
          <a:p>
            <a:pPr lvl="0"/>
            <a:r>
              <a:rPr lang="en-US"/>
              <a:t>Bấm để thêm tên địa chỉ</a:t>
            </a:r>
          </a:p>
        </p:txBody>
      </p:sp>
      <p:sp>
        <p:nvSpPr>
          <p:cNvPr id="23" name="Chỗ dành sẵn cho Văn bản 19">
            <a:extLst>
              <a:ext uri="{FF2B5EF4-FFF2-40B4-BE49-F238E27FC236}">
                <a16:creationId xmlns:a16="http://schemas.microsoft.com/office/drawing/2014/main" id="{4D39E67A-7CA0-ACBA-6EAD-57B241B292C4}"/>
              </a:ext>
            </a:extLst>
          </p:cNvPr>
          <p:cNvSpPr>
            <a:spLocks noGrp="1"/>
          </p:cNvSpPr>
          <p:nvPr>
            <p:ph type="body" sz="quarter" idx="13" hasCustomPrompt="1"/>
          </p:nvPr>
        </p:nvSpPr>
        <p:spPr>
          <a:xfrm>
            <a:off x="222249" y="6106721"/>
            <a:ext cx="5972811" cy="303136"/>
          </a:xfrm>
        </p:spPr>
        <p:txBody>
          <a:bodyPr anchor="ctr">
            <a:normAutofit/>
          </a:bodyPr>
          <a:lstStyle>
            <a:lvl1pPr marL="0" indent="0">
              <a:lnSpc>
                <a:spcPct val="100000"/>
              </a:lnSpc>
              <a:buNone/>
              <a:defRPr sz="1200" b="1">
                <a:solidFill>
                  <a:schemeClr val="bg1"/>
                </a:solidFill>
                <a:latin typeface="Arial" panose="020B0604020202020204" pitchFamily="34" charset="0"/>
                <a:cs typeface="Arial" panose="020B0604020202020204" pitchFamily="34" charset="0"/>
              </a:defRPr>
            </a:lvl1pPr>
          </a:lstStyle>
          <a:p>
            <a:pPr lvl="0"/>
            <a:r>
              <a:rPr lang="en-US"/>
              <a:t>Bấm để thêm tên hội nghị</a:t>
            </a:r>
          </a:p>
        </p:txBody>
      </p:sp>
      <p:sp>
        <p:nvSpPr>
          <p:cNvPr id="29" name="Chỗ dành sẵn cho Ngày tháng 28">
            <a:extLst>
              <a:ext uri="{FF2B5EF4-FFF2-40B4-BE49-F238E27FC236}">
                <a16:creationId xmlns:a16="http://schemas.microsoft.com/office/drawing/2014/main" id="{132FB085-FDE7-24E0-3318-DC34AB01CF24}"/>
              </a:ext>
            </a:extLst>
          </p:cNvPr>
          <p:cNvSpPr>
            <a:spLocks noGrp="1"/>
          </p:cNvSpPr>
          <p:nvPr>
            <p:ph type="dt" sz="half" idx="14"/>
          </p:nvPr>
        </p:nvSpPr>
        <p:spPr>
          <a:xfrm>
            <a:off x="6863711" y="6095841"/>
            <a:ext cx="2057400" cy="313689"/>
          </a:xfrm>
        </p:spPr>
        <p:txBody>
          <a:bodyPr/>
          <a:lstStyle>
            <a:lvl1pPr algn="r">
              <a:defRPr b="1">
                <a:solidFill>
                  <a:schemeClr val="bg1"/>
                </a:solidFill>
                <a:latin typeface="Arial" panose="020B0604020202020204" pitchFamily="34" charset="0"/>
                <a:cs typeface="Arial" panose="020B0604020202020204" pitchFamily="34" charset="0"/>
              </a:defRPr>
            </a:lvl1pPr>
          </a:lstStyle>
          <a:p>
            <a:fld id="{6B2347E3-E9D4-4FF2-8DDB-F4105E3C76F2}" type="datetime2">
              <a:rPr lang="en-US" smtClean="0"/>
              <a:t>Thursday, October 19, 2023</a:t>
            </a:fld>
            <a:endParaRPr lang="en-US" dirty="0"/>
          </a:p>
        </p:txBody>
      </p:sp>
    </p:spTree>
    <p:extLst>
      <p:ext uri="{BB962C8B-B14F-4D97-AF65-F5344CB8AC3E}">
        <p14:creationId xmlns:p14="http://schemas.microsoft.com/office/powerpoint/2010/main" val="179887406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ội dung">
    <p:spTree>
      <p:nvGrpSpPr>
        <p:cNvPr id="1" name=""/>
        <p:cNvGrpSpPr/>
        <p:nvPr/>
      </p:nvGrpSpPr>
      <p:grpSpPr>
        <a:xfrm>
          <a:off x="0" y="0"/>
          <a:ext cx="0" cy="0"/>
          <a:chOff x="0" y="0"/>
          <a:chExt cx="0" cy="0"/>
        </a:xfrm>
      </p:grpSpPr>
      <p:pic>
        <p:nvPicPr>
          <p:cNvPr id="6" name="Hình ảnh 5" descr="Ảnh có chứa biểu tượng&#10;&#10;Mô tả được tạo tự động">
            <a:extLst>
              <a:ext uri="{FF2B5EF4-FFF2-40B4-BE49-F238E27FC236}">
                <a16:creationId xmlns:a16="http://schemas.microsoft.com/office/drawing/2014/main" id="{F0315EA7-5705-48A5-DA78-5F3D754813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57169" y="119370"/>
            <a:ext cx="619586" cy="630000"/>
          </a:xfrm>
          <a:prstGeom prst="rect">
            <a:avLst/>
          </a:prstGeom>
        </p:spPr>
      </p:pic>
      <p:cxnSp>
        <p:nvCxnSpPr>
          <p:cNvPr id="7" name="Đường nối Thẳng 6">
            <a:extLst>
              <a:ext uri="{FF2B5EF4-FFF2-40B4-BE49-F238E27FC236}">
                <a16:creationId xmlns:a16="http://schemas.microsoft.com/office/drawing/2014/main" id="{D4E499CD-58E8-C1E0-B089-41FF4C223776}"/>
              </a:ext>
            </a:extLst>
          </p:cNvPr>
          <p:cNvCxnSpPr>
            <a:cxnSpLocks/>
          </p:cNvCxnSpPr>
          <p:nvPr userDrawn="1"/>
        </p:nvCxnSpPr>
        <p:spPr>
          <a:xfrm>
            <a:off x="264160" y="822712"/>
            <a:ext cx="8636000" cy="0"/>
          </a:xfrm>
          <a:prstGeom prst="line">
            <a:avLst/>
          </a:prstGeom>
          <a:ln w="28575">
            <a:solidFill>
              <a:srgbClr val="0073CE"/>
            </a:solidFill>
          </a:ln>
        </p:spPr>
        <p:style>
          <a:lnRef idx="1">
            <a:schemeClr val="accent1"/>
          </a:lnRef>
          <a:fillRef idx="0">
            <a:schemeClr val="accent1"/>
          </a:fillRef>
          <a:effectRef idx="0">
            <a:schemeClr val="accent1"/>
          </a:effectRef>
          <a:fontRef idx="minor">
            <a:schemeClr val="tx1"/>
          </a:fontRef>
        </p:style>
      </p:cxnSp>
      <p:cxnSp>
        <p:nvCxnSpPr>
          <p:cNvPr id="8" name="Đường nối Thẳng 7">
            <a:extLst>
              <a:ext uri="{FF2B5EF4-FFF2-40B4-BE49-F238E27FC236}">
                <a16:creationId xmlns:a16="http://schemas.microsoft.com/office/drawing/2014/main" id="{16C13324-0800-2BAD-A8F8-A9888DF149CD}"/>
              </a:ext>
            </a:extLst>
          </p:cNvPr>
          <p:cNvCxnSpPr>
            <a:cxnSpLocks/>
          </p:cNvCxnSpPr>
          <p:nvPr userDrawn="1"/>
        </p:nvCxnSpPr>
        <p:spPr>
          <a:xfrm>
            <a:off x="264160" y="6274476"/>
            <a:ext cx="8636000" cy="0"/>
          </a:xfrm>
          <a:prstGeom prst="line">
            <a:avLst/>
          </a:prstGeom>
          <a:ln w="28575">
            <a:solidFill>
              <a:srgbClr val="0073CE"/>
            </a:solidFill>
          </a:ln>
        </p:spPr>
        <p:style>
          <a:lnRef idx="1">
            <a:schemeClr val="accent1"/>
          </a:lnRef>
          <a:fillRef idx="0">
            <a:schemeClr val="accent1"/>
          </a:fillRef>
          <a:effectRef idx="0">
            <a:schemeClr val="accent1"/>
          </a:effectRef>
          <a:fontRef idx="minor">
            <a:schemeClr val="tx1"/>
          </a:fontRef>
        </p:style>
      </p:cxnSp>
      <p:sp>
        <p:nvSpPr>
          <p:cNvPr id="9" name="Chỗ dành sẵn cho Số hiệu Bản chiếu 6">
            <a:extLst>
              <a:ext uri="{FF2B5EF4-FFF2-40B4-BE49-F238E27FC236}">
                <a16:creationId xmlns:a16="http://schemas.microsoft.com/office/drawing/2014/main" id="{6B40951C-EC17-A72A-722C-F945C989F0DC}"/>
              </a:ext>
            </a:extLst>
          </p:cNvPr>
          <p:cNvSpPr>
            <a:spLocks noGrp="1"/>
          </p:cNvSpPr>
          <p:nvPr>
            <p:ph type="sldNum" sz="quarter" idx="12"/>
          </p:nvPr>
        </p:nvSpPr>
        <p:spPr>
          <a:xfrm>
            <a:off x="7924800" y="6356351"/>
            <a:ext cx="590550" cy="365125"/>
          </a:xfrm>
        </p:spPr>
        <p:txBody>
          <a:bodyPr/>
          <a:lstStyle>
            <a:lvl1pPr>
              <a:defRPr>
                <a:solidFill>
                  <a:srgbClr val="003E71"/>
                </a:solidFill>
              </a:defRPr>
            </a:lvl1pPr>
          </a:lstStyle>
          <a:p>
            <a:fld id="{FAD54F17-A16C-4152-8843-F977C94B5258}" type="slidenum">
              <a:rPr lang="en-US" sz="1500" smtClean="0">
                <a:latin typeface="Montserrat" pitchFamily="2" charset="0"/>
              </a:rPr>
              <a:pPr/>
              <a:t>‹#›</a:t>
            </a:fld>
            <a:endParaRPr lang="en-US" sz="1500" dirty="0">
              <a:latin typeface="Montserrat" pitchFamily="2" charset="0"/>
            </a:endParaRPr>
          </a:p>
        </p:txBody>
      </p:sp>
      <p:sp>
        <p:nvSpPr>
          <p:cNvPr id="25" name="Chỗ dành sẵn cho Văn bản 24">
            <a:extLst>
              <a:ext uri="{FF2B5EF4-FFF2-40B4-BE49-F238E27FC236}">
                <a16:creationId xmlns:a16="http://schemas.microsoft.com/office/drawing/2014/main" id="{941DB0D9-DD2A-4770-1F4A-250FAEE60FA1}"/>
              </a:ext>
            </a:extLst>
          </p:cNvPr>
          <p:cNvSpPr>
            <a:spLocks noGrp="1"/>
          </p:cNvSpPr>
          <p:nvPr>
            <p:ph type="body" sz="quarter" idx="13" hasCustomPrompt="1"/>
          </p:nvPr>
        </p:nvSpPr>
        <p:spPr>
          <a:xfrm>
            <a:off x="353960" y="119370"/>
            <a:ext cx="7570839" cy="630000"/>
          </a:xfrm>
        </p:spPr>
        <p:txBody>
          <a:bodyPr anchor="ctr">
            <a:normAutofit/>
          </a:bodyPr>
          <a:lstStyle>
            <a:lvl1pPr marL="0" indent="0">
              <a:buNone/>
              <a:defRPr sz="1800" b="1">
                <a:solidFill>
                  <a:srgbClr val="003E71"/>
                </a:solidFill>
                <a:latin typeface="Arial" panose="020B0604020202020204" pitchFamily="34" charset="0"/>
                <a:cs typeface="Arial" panose="020B0604020202020204" pitchFamily="34" charset="0"/>
              </a:defRPr>
            </a:lvl1pPr>
          </a:lstStyle>
          <a:p>
            <a:pPr lvl="0"/>
            <a:r>
              <a:rPr lang="en-US"/>
              <a:t>Bấm để thêm tiêu đề bản chiếu</a:t>
            </a:r>
          </a:p>
        </p:txBody>
      </p:sp>
      <p:sp>
        <p:nvSpPr>
          <p:cNvPr id="26" name="Chỗ dành sẵn cho Văn bản 24">
            <a:extLst>
              <a:ext uri="{FF2B5EF4-FFF2-40B4-BE49-F238E27FC236}">
                <a16:creationId xmlns:a16="http://schemas.microsoft.com/office/drawing/2014/main" id="{3911126A-2970-B78B-C69A-E718B5A4406A}"/>
              </a:ext>
            </a:extLst>
          </p:cNvPr>
          <p:cNvSpPr>
            <a:spLocks noGrp="1"/>
          </p:cNvSpPr>
          <p:nvPr>
            <p:ph type="body" sz="quarter" idx="14" hasCustomPrompt="1"/>
          </p:nvPr>
        </p:nvSpPr>
        <p:spPr>
          <a:xfrm>
            <a:off x="353961" y="6356351"/>
            <a:ext cx="1189704" cy="365123"/>
          </a:xfrm>
        </p:spPr>
        <p:txBody>
          <a:bodyPr anchor="ctr">
            <a:normAutofit/>
          </a:bodyPr>
          <a:lstStyle>
            <a:lvl1pPr marL="0" indent="0" algn="ctr">
              <a:buNone/>
              <a:defRPr sz="1500" b="0">
                <a:solidFill>
                  <a:srgbClr val="003E71"/>
                </a:solidFill>
                <a:latin typeface="Arial" panose="020B0604020202020204" pitchFamily="34" charset="0"/>
                <a:cs typeface="Arial" panose="020B0604020202020204" pitchFamily="34" charset="0"/>
              </a:defRPr>
            </a:lvl1pPr>
          </a:lstStyle>
          <a:p>
            <a:pPr lvl="0"/>
            <a:r>
              <a:rPr lang="en-US"/>
              <a:t>Mã hội nghị</a:t>
            </a:r>
          </a:p>
        </p:txBody>
      </p:sp>
      <p:sp>
        <p:nvSpPr>
          <p:cNvPr id="27" name="Chỗ dành sẵn cho Văn bản 24">
            <a:extLst>
              <a:ext uri="{FF2B5EF4-FFF2-40B4-BE49-F238E27FC236}">
                <a16:creationId xmlns:a16="http://schemas.microsoft.com/office/drawing/2014/main" id="{2E2A4FBC-62B6-5C5E-AD1F-C4B602175F76}"/>
              </a:ext>
            </a:extLst>
          </p:cNvPr>
          <p:cNvSpPr>
            <a:spLocks noGrp="1"/>
          </p:cNvSpPr>
          <p:nvPr>
            <p:ph type="body" sz="quarter" idx="15" hasCustomPrompt="1"/>
          </p:nvPr>
        </p:nvSpPr>
        <p:spPr>
          <a:xfrm>
            <a:off x="1622651" y="6373507"/>
            <a:ext cx="5919018" cy="365123"/>
          </a:xfrm>
        </p:spPr>
        <p:txBody>
          <a:bodyPr anchor="ctr">
            <a:normAutofit/>
          </a:bodyPr>
          <a:lstStyle>
            <a:lvl1pPr marL="0" indent="0" algn="ctr">
              <a:buNone/>
              <a:defRPr sz="1500" b="0">
                <a:solidFill>
                  <a:srgbClr val="003E71"/>
                </a:solidFill>
                <a:latin typeface="Arial" panose="020B0604020202020204" pitchFamily="34" charset="0"/>
                <a:cs typeface="Arial" panose="020B0604020202020204" pitchFamily="34" charset="0"/>
              </a:defRPr>
            </a:lvl1pPr>
          </a:lstStyle>
          <a:p>
            <a:pPr lvl="0"/>
            <a:r>
              <a:rPr lang="en-US"/>
              <a:t>Tên ngắn gọn của đề tài</a:t>
            </a:r>
          </a:p>
        </p:txBody>
      </p:sp>
    </p:spTree>
    <p:extLst>
      <p:ext uri="{BB962C8B-B14F-4D97-AF65-F5344CB8AC3E}">
        <p14:creationId xmlns:p14="http://schemas.microsoft.com/office/powerpoint/2010/main" val="41211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ội dung 2">
    <p:spTree>
      <p:nvGrpSpPr>
        <p:cNvPr id="1" name=""/>
        <p:cNvGrpSpPr/>
        <p:nvPr/>
      </p:nvGrpSpPr>
      <p:grpSpPr>
        <a:xfrm>
          <a:off x="0" y="0"/>
          <a:ext cx="0" cy="0"/>
          <a:chOff x="0" y="0"/>
          <a:chExt cx="0" cy="0"/>
        </a:xfrm>
      </p:grpSpPr>
      <p:pic>
        <p:nvPicPr>
          <p:cNvPr id="6" name="Hình ảnh 5" descr="Ảnh có chứa biểu tượng&#10;&#10;Mô tả được tạo tự động">
            <a:extLst>
              <a:ext uri="{FF2B5EF4-FFF2-40B4-BE49-F238E27FC236}">
                <a16:creationId xmlns:a16="http://schemas.microsoft.com/office/drawing/2014/main" id="{F0315EA7-5705-48A5-DA78-5F3D754813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57169" y="119370"/>
            <a:ext cx="619586" cy="630000"/>
          </a:xfrm>
          <a:prstGeom prst="rect">
            <a:avLst/>
          </a:prstGeom>
        </p:spPr>
      </p:pic>
      <p:cxnSp>
        <p:nvCxnSpPr>
          <p:cNvPr id="8" name="Đường nối Thẳng 7">
            <a:extLst>
              <a:ext uri="{FF2B5EF4-FFF2-40B4-BE49-F238E27FC236}">
                <a16:creationId xmlns:a16="http://schemas.microsoft.com/office/drawing/2014/main" id="{16C13324-0800-2BAD-A8F8-A9888DF149CD}"/>
              </a:ext>
            </a:extLst>
          </p:cNvPr>
          <p:cNvCxnSpPr>
            <a:cxnSpLocks/>
          </p:cNvCxnSpPr>
          <p:nvPr userDrawn="1"/>
        </p:nvCxnSpPr>
        <p:spPr>
          <a:xfrm>
            <a:off x="0" y="6274476"/>
            <a:ext cx="9144000" cy="0"/>
          </a:xfrm>
          <a:prstGeom prst="line">
            <a:avLst/>
          </a:prstGeom>
          <a:ln w="57150">
            <a:solidFill>
              <a:srgbClr val="0073CE"/>
            </a:solidFill>
          </a:ln>
        </p:spPr>
        <p:style>
          <a:lnRef idx="1">
            <a:schemeClr val="accent1"/>
          </a:lnRef>
          <a:fillRef idx="0">
            <a:schemeClr val="accent1"/>
          </a:fillRef>
          <a:effectRef idx="0">
            <a:schemeClr val="accent1"/>
          </a:effectRef>
          <a:fontRef idx="minor">
            <a:schemeClr val="tx1"/>
          </a:fontRef>
        </p:style>
      </p:cxnSp>
      <p:sp>
        <p:nvSpPr>
          <p:cNvPr id="25" name="Chỗ dành sẵn cho Văn bản 24">
            <a:extLst>
              <a:ext uri="{FF2B5EF4-FFF2-40B4-BE49-F238E27FC236}">
                <a16:creationId xmlns:a16="http://schemas.microsoft.com/office/drawing/2014/main" id="{941DB0D9-DD2A-4770-1F4A-250FAEE60FA1}"/>
              </a:ext>
            </a:extLst>
          </p:cNvPr>
          <p:cNvSpPr>
            <a:spLocks noGrp="1"/>
          </p:cNvSpPr>
          <p:nvPr>
            <p:ph type="body" sz="quarter" idx="13" hasCustomPrompt="1"/>
          </p:nvPr>
        </p:nvSpPr>
        <p:spPr>
          <a:xfrm>
            <a:off x="0" y="119370"/>
            <a:ext cx="7924799" cy="630000"/>
          </a:xfrm>
        </p:spPr>
        <p:txBody>
          <a:bodyPr anchor="ctr">
            <a:normAutofit/>
          </a:bodyPr>
          <a:lstStyle>
            <a:lvl1pPr marL="108000" indent="0">
              <a:spcBef>
                <a:spcPts val="0"/>
              </a:spcBef>
              <a:buNone/>
              <a:defRPr sz="2000" b="1">
                <a:solidFill>
                  <a:srgbClr val="003E71"/>
                </a:solidFill>
                <a:latin typeface="Montserrat" pitchFamily="2" charset="0"/>
                <a:cs typeface="Arial" panose="020B0604020202020204" pitchFamily="34" charset="0"/>
              </a:defRPr>
            </a:lvl1pPr>
          </a:lstStyle>
          <a:p>
            <a:pPr lvl="0"/>
            <a:r>
              <a:rPr lang="en-US"/>
              <a:t>Bấm để thêm tiêu đề bản chiếu</a:t>
            </a:r>
          </a:p>
        </p:txBody>
      </p:sp>
      <p:sp>
        <p:nvSpPr>
          <p:cNvPr id="26" name="Chỗ dành sẵn cho Văn bản 24">
            <a:extLst>
              <a:ext uri="{FF2B5EF4-FFF2-40B4-BE49-F238E27FC236}">
                <a16:creationId xmlns:a16="http://schemas.microsoft.com/office/drawing/2014/main" id="{3911126A-2970-B78B-C69A-E718B5A4406A}"/>
              </a:ext>
            </a:extLst>
          </p:cNvPr>
          <p:cNvSpPr>
            <a:spLocks noGrp="1"/>
          </p:cNvSpPr>
          <p:nvPr>
            <p:ph type="body" sz="quarter" idx="14" hasCustomPrompt="1"/>
          </p:nvPr>
        </p:nvSpPr>
        <p:spPr>
          <a:xfrm>
            <a:off x="-9834" y="6385847"/>
            <a:ext cx="1189704" cy="365123"/>
          </a:xfrm>
        </p:spPr>
        <p:txBody>
          <a:bodyPr anchor="ctr">
            <a:normAutofit/>
          </a:bodyPr>
          <a:lstStyle>
            <a:lvl1pPr marL="0" indent="0" algn="l">
              <a:buNone/>
              <a:defRPr sz="1000" b="0">
                <a:solidFill>
                  <a:srgbClr val="003E71"/>
                </a:solidFill>
                <a:latin typeface="Arial" panose="020B0604020202020204" pitchFamily="34" charset="0"/>
                <a:cs typeface="Arial" panose="020B0604020202020204" pitchFamily="34" charset="0"/>
              </a:defRPr>
            </a:lvl1pPr>
          </a:lstStyle>
          <a:p>
            <a:pPr lvl="0"/>
            <a:r>
              <a:rPr lang="en-US"/>
              <a:t>Mã hội nghị</a:t>
            </a:r>
          </a:p>
        </p:txBody>
      </p:sp>
      <p:sp>
        <p:nvSpPr>
          <p:cNvPr id="27" name="Chỗ dành sẵn cho Văn bản 24">
            <a:extLst>
              <a:ext uri="{FF2B5EF4-FFF2-40B4-BE49-F238E27FC236}">
                <a16:creationId xmlns:a16="http://schemas.microsoft.com/office/drawing/2014/main" id="{2E2A4FBC-62B6-5C5E-AD1F-C4B602175F76}"/>
              </a:ext>
            </a:extLst>
          </p:cNvPr>
          <p:cNvSpPr>
            <a:spLocks noGrp="1"/>
          </p:cNvSpPr>
          <p:nvPr>
            <p:ph type="body" sz="quarter" idx="15" hasCustomPrompt="1"/>
          </p:nvPr>
        </p:nvSpPr>
        <p:spPr>
          <a:xfrm>
            <a:off x="1356852" y="6385847"/>
            <a:ext cx="7777643" cy="365123"/>
          </a:xfrm>
        </p:spPr>
        <p:txBody>
          <a:bodyPr anchor="ctr">
            <a:normAutofit/>
          </a:bodyPr>
          <a:lstStyle>
            <a:lvl1pPr marL="0" indent="0" algn="r">
              <a:buNone/>
              <a:defRPr sz="1000" b="0">
                <a:solidFill>
                  <a:srgbClr val="003E71"/>
                </a:solidFill>
                <a:latin typeface="Arial" panose="020B0604020202020204" pitchFamily="34" charset="0"/>
                <a:cs typeface="Arial" panose="020B0604020202020204" pitchFamily="34" charset="0"/>
              </a:defRPr>
            </a:lvl1pPr>
          </a:lstStyle>
          <a:p>
            <a:pPr lvl="0"/>
            <a:r>
              <a:rPr lang="en-US"/>
              <a:t>Tên ngắn gọn của đề tài</a:t>
            </a:r>
          </a:p>
        </p:txBody>
      </p:sp>
      <p:sp>
        <p:nvSpPr>
          <p:cNvPr id="10" name="Rectangle 7">
            <a:extLst>
              <a:ext uri="{FF2B5EF4-FFF2-40B4-BE49-F238E27FC236}">
                <a16:creationId xmlns:a16="http://schemas.microsoft.com/office/drawing/2014/main" id="{EEBD0008-E7B9-AE2B-CC4C-BB97D1C8ACAC}"/>
              </a:ext>
            </a:extLst>
          </p:cNvPr>
          <p:cNvSpPr/>
          <p:nvPr userDrawn="1"/>
        </p:nvSpPr>
        <p:spPr>
          <a:xfrm>
            <a:off x="0" y="772581"/>
            <a:ext cx="876300" cy="274638"/>
          </a:xfrm>
          <a:prstGeom prst="rect">
            <a:avLst/>
          </a:prstGeom>
          <a:solidFill>
            <a:srgbClr val="1488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7">
            <a:extLst>
              <a:ext uri="{FF2B5EF4-FFF2-40B4-BE49-F238E27FC236}">
                <a16:creationId xmlns:a16="http://schemas.microsoft.com/office/drawing/2014/main" id="{FA40AFF4-8501-913D-2C07-AB1EF3DE31E0}"/>
              </a:ext>
            </a:extLst>
          </p:cNvPr>
          <p:cNvSpPr/>
          <p:nvPr userDrawn="1"/>
        </p:nvSpPr>
        <p:spPr>
          <a:xfrm>
            <a:off x="876299" y="772581"/>
            <a:ext cx="8258195" cy="274638"/>
          </a:xfrm>
          <a:prstGeom prst="rect">
            <a:avLst/>
          </a:prstGeom>
          <a:solidFill>
            <a:srgbClr val="032B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hỗ dành sẵn cho Số hiệu Bản chiếu 6">
            <a:extLst>
              <a:ext uri="{FF2B5EF4-FFF2-40B4-BE49-F238E27FC236}">
                <a16:creationId xmlns:a16="http://schemas.microsoft.com/office/drawing/2014/main" id="{6B40951C-EC17-A72A-722C-F945C989F0DC}"/>
              </a:ext>
            </a:extLst>
          </p:cNvPr>
          <p:cNvSpPr>
            <a:spLocks noGrp="1"/>
          </p:cNvSpPr>
          <p:nvPr>
            <p:ph type="sldNum" sz="quarter" idx="12"/>
          </p:nvPr>
        </p:nvSpPr>
        <p:spPr>
          <a:xfrm>
            <a:off x="-9834" y="727337"/>
            <a:ext cx="876300" cy="365125"/>
          </a:xfrm>
        </p:spPr>
        <p:txBody>
          <a:bodyPr/>
          <a:lstStyle>
            <a:lvl1pPr>
              <a:defRPr sz="1200">
                <a:solidFill>
                  <a:schemeClr val="bg1"/>
                </a:solidFill>
              </a:defRPr>
            </a:lvl1pPr>
          </a:lstStyle>
          <a:p>
            <a:r>
              <a:rPr lang="en-US" dirty="0">
                <a:latin typeface="Montserrat" pitchFamily="2" charset="0"/>
              </a:rPr>
              <a:t> Slide </a:t>
            </a:r>
            <a:fld id="{FAD54F17-A16C-4152-8843-F977C94B5258}" type="slidenum">
              <a:rPr lang="en-US" smtClean="0">
                <a:latin typeface="Montserrat" pitchFamily="2" charset="0"/>
              </a:rPr>
              <a:pPr/>
              <a:t>‹#›</a:t>
            </a:fld>
            <a:endParaRPr lang="en-US" dirty="0">
              <a:latin typeface="Montserrat" pitchFamily="2" charset="0"/>
            </a:endParaRPr>
          </a:p>
        </p:txBody>
      </p:sp>
      <p:cxnSp>
        <p:nvCxnSpPr>
          <p:cNvPr id="13" name="Đường nối Thẳng 12">
            <a:extLst>
              <a:ext uri="{FF2B5EF4-FFF2-40B4-BE49-F238E27FC236}">
                <a16:creationId xmlns:a16="http://schemas.microsoft.com/office/drawing/2014/main" id="{84A8F130-1803-F3B5-4CCC-C92FD88E6C4B}"/>
              </a:ext>
            </a:extLst>
          </p:cNvPr>
          <p:cNvCxnSpPr/>
          <p:nvPr userDrawn="1"/>
        </p:nvCxnSpPr>
        <p:spPr>
          <a:xfrm>
            <a:off x="1261872" y="6385847"/>
            <a:ext cx="0" cy="365123"/>
          </a:xfrm>
          <a:prstGeom prst="line">
            <a:avLst/>
          </a:prstGeom>
          <a:ln w="19050">
            <a:solidFill>
              <a:srgbClr val="032B9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94111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ảm ơn">
    <p:spTree>
      <p:nvGrpSpPr>
        <p:cNvPr id="1" name=""/>
        <p:cNvGrpSpPr/>
        <p:nvPr/>
      </p:nvGrpSpPr>
      <p:grpSpPr>
        <a:xfrm>
          <a:off x="0" y="0"/>
          <a:ext cx="0" cy="0"/>
          <a:chOff x="0" y="0"/>
          <a:chExt cx="0" cy="0"/>
        </a:xfrm>
      </p:grpSpPr>
      <p:grpSp>
        <p:nvGrpSpPr>
          <p:cNvPr id="13" name="Nhóm 12">
            <a:extLst>
              <a:ext uri="{FF2B5EF4-FFF2-40B4-BE49-F238E27FC236}">
                <a16:creationId xmlns:a16="http://schemas.microsoft.com/office/drawing/2014/main" id="{435416A7-8904-BC1E-7330-CFFB2FB19D02}"/>
              </a:ext>
            </a:extLst>
          </p:cNvPr>
          <p:cNvGrpSpPr/>
          <p:nvPr userDrawn="1"/>
        </p:nvGrpSpPr>
        <p:grpSpPr>
          <a:xfrm>
            <a:off x="0" y="1346468"/>
            <a:ext cx="9144000" cy="5082251"/>
            <a:chOff x="0" y="1349988"/>
            <a:chExt cx="9144000" cy="5082251"/>
          </a:xfrm>
        </p:grpSpPr>
        <p:sp>
          <p:nvSpPr>
            <p:cNvPr id="14" name="Hình chữ nhật 13">
              <a:extLst>
                <a:ext uri="{FF2B5EF4-FFF2-40B4-BE49-F238E27FC236}">
                  <a16:creationId xmlns:a16="http://schemas.microsoft.com/office/drawing/2014/main" id="{C24A97AF-F935-F860-05AB-CFAAB7CBB832}"/>
                </a:ext>
              </a:extLst>
            </p:cNvPr>
            <p:cNvSpPr/>
            <p:nvPr userDrawn="1"/>
          </p:nvSpPr>
          <p:spPr>
            <a:xfrm>
              <a:off x="0" y="1349988"/>
              <a:ext cx="9144000" cy="5073445"/>
            </a:xfrm>
            <a:prstGeom prst="rect">
              <a:avLst/>
            </a:prstGeom>
            <a:solidFill>
              <a:srgbClr val="0073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5" name="Hình chữ nhật 14">
              <a:extLst>
                <a:ext uri="{FF2B5EF4-FFF2-40B4-BE49-F238E27FC236}">
                  <a16:creationId xmlns:a16="http://schemas.microsoft.com/office/drawing/2014/main" id="{44408BC2-E67E-A07D-38DE-A71CE8D85B8D}"/>
                </a:ext>
              </a:extLst>
            </p:cNvPr>
            <p:cNvSpPr/>
            <p:nvPr userDrawn="1"/>
          </p:nvSpPr>
          <p:spPr>
            <a:xfrm>
              <a:off x="0" y="6089137"/>
              <a:ext cx="9144000" cy="343102"/>
            </a:xfrm>
            <a:prstGeom prst="rect">
              <a:avLst/>
            </a:prstGeom>
            <a:solidFill>
              <a:srgbClr val="6AAD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6" name="Hình chữ nhật 15">
              <a:extLst>
                <a:ext uri="{FF2B5EF4-FFF2-40B4-BE49-F238E27FC236}">
                  <a16:creationId xmlns:a16="http://schemas.microsoft.com/office/drawing/2014/main" id="{8B1D86CB-DBB1-E081-5FCD-9F5C8283A035}"/>
                </a:ext>
              </a:extLst>
            </p:cNvPr>
            <p:cNvSpPr/>
            <p:nvPr userDrawn="1"/>
          </p:nvSpPr>
          <p:spPr>
            <a:xfrm>
              <a:off x="0" y="5292724"/>
              <a:ext cx="9144000" cy="787606"/>
            </a:xfrm>
            <a:prstGeom prst="rect">
              <a:avLst/>
            </a:prstGeom>
            <a:solidFill>
              <a:srgbClr val="003E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sp>
        <p:nvSpPr>
          <p:cNvPr id="10" name="Hộp Văn bản 9">
            <a:extLst>
              <a:ext uri="{FF2B5EF4-FFF2-40B4-BE49-F238E27FC236}">
                <a16:creationId xmlns:a16="http://schemas.microsoft.com/office/drawing/2014/main" id="{11200BE1-C4B1-CB8C-6862-FAE430CF7E8D}"/>
              </a:ext>
            </a:extLst>
          </p:cNvPr>
          <p:cNvSpPr txBox="1"/>
          <p:nvPr userDrawn="1"/>
        </p:nvSpPr>
        <p:spPr>
          <a:xfrm>
            <a:off x="3526033" y="3610594"/>
            <a:ext cx="5747086" cy="553998"/>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000" b="1" dirty="0">
                <a:solidFill>
                  <a:schemeClr val="bg1"/>
                </a:solidFill>
                <a:latin typeface="Arial" panose="020B0604020202020204" pitchFamily="34" charset="0"/>
                <a:cs typeface="Arial" panose="020B0604020202020204" pitchFamily="34" charset="0"/>
              </a:rPr>
              <a:t>Thank you for your </a:t>
            </a:r>
            <a:r>
              <a:rPr lang="en-US" sz="3000" b="1" dirty="0" err="1">
                <a:solidFill>
                  <a:schemeClr val="bg1"/>
                </a:solidFill>
                <a:latin typeface="Arial" panose="020B0604020202020204" pitchFamily="34" charset="0"/>
                <a:cs typeface="Arial" panose="020B0604020202020204" pitchFamily="34" charset="0"/>
              </a:rPr>
              <a:t>attendtion</a:t>
            </a:r>
            <a:r>
              <a:rPr lang="en-US" sz="3000" b="1" dirty="0">
                <a:solidFill>
                  <a:schemeClr val="bg1"/>
                </a:solidFill>
                <a:latin typeface="Arial" panose="020B0604020202020204" pitchFamily="34" charset="0"/>
                <a:cs typeface="Arial" panose="020B0604020202020204" pitchFamily="34" charset="0"/>
              </a:rPr>
              <a:t> </a:t>
            </a:r>
          </a:p>
        </p:txBody>
      </p:sp>
      <p:pic>
        <p:nvPicPr>
          <p:cNvPr id="11" name="Hình ảnh 10" descr="Ảnh có chứa ảnh chụp màn hình, Đồ họa, Phông chữ, văn bản&#10;&#10;Mô tả được tạo tự động">
            <a:extLst>
              <a:ext uri="{FF2B5EF4-FFF2-40B4-BE49-F238E27FC236}">
                <a16:creationId xmlns:a16="http://schemas.microsoft.com/office/drawing/2014/main" id="{E396AFC7-A761-F0A0-5088-C873E9F8BE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2569" y="179953"/>
            <a:ext cx="3842120" cy="540000"/>
          </a:xfrm>
          <a:prstGeom prst="rect">
            <a:avLst/>
          </a:prstGeom>
        </p:spPr>
      </p:pic>
      <p:pic>
        <p:nvPicPr>
          <p:cNvPr id="12" name="Hình ảnh 11" descr="Ảnh có chứa Phông chữ, Đồ họa, văn bản, thiết kế đồ họa&#10;&#10;Mô tả được tạo tự động">
            <a:extLst>
              <a:ext uri="{FF2B5EF4-FFF2-40B4-BE49-F238E27FC236}">
                <a16:creationId xmlns:a16="http://schemas.microsoft.com/office/drawing/2014/main" id="{845377D6-F061-2B00-928E-F331C28DF3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91795" y="179953"/>
            <a:ext cx="2329636" cy="540000"/>
          </a:xfrm>
          <a:prstGeom prst="rect">
            <a:avLst/>
          </a:prstGeom>
        </p:spPr>
      </p:pic>
    </p:spTree>
    <p:extLst>
      <p:ext uri="{BB962C8B-B14F-4D97-AF65-F5344CB8AC3E}">
        <p14:creationId xmlns:p14="http://schemas.microsoft.com/office/powerpoint/2010/main" val="9221990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FC848-AC52-48DD-B5BB-C02D32B5D7B4}" type="datetime2">
              <a:rPr lang="en-US" smtClean="0"/>
              <a:t>Thursday, October 19, 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31228-F5D9-4687-8725-7BFC468A4E82}" type="slidenum">
              <a:rPr lang="en-US" smtClean="0"/>
              <a:t>‹#›</a:t>
            </a:fld>
            <a:endParaRPr lang="en-US" dirty="0"/>
          </a:p>
        </p:txBody>
      </p:sp>
    </p:spTree>
    <p:extLst>
      <p:ext uri="{BB962C8B-B14F-4D97-AF65-F5344CB8AC3E}">
        <p14:creationId xmlns:p14="http://schemas.microsoft.com/office/powerpoint/2010/main" val="1851029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DBFF6-DC8A-4C66-B219-19B82AF53E25}" type="datetime2">
              <a:rPr lang="en-US" smtClean="0"/>
              <a:t>Thursday, October 19, 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DF167-71D0-4AE9-936B-E9A1A2BBA763}" type="slidenum">
              <a:rPr lang="en-US" smtClean="0"/>
              <a:t>‹#›</a:t>
            </a:fld>
            <a:endParaRPr lang="en-US" dirty="0"/>
          </a:p>
        </p:txBody>
      </p:sp>
    </p:spTree>
    <p:extLst>
      <p:ext uri="{BB962C8B-B14F-4D97-AF65-F5344CB8AC3E}">
        <p14:creationId xmlns:p14="http://schemas.microsoft.com/office/powerpoint/2010/main" val="357260428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8" r:id="rId3"/>
    <p:sldLayoutId id="2147483667" r:id="rId4"/>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25.wmf"/><Relationship Id="rId18" Type="http://schemas.openxmlformats.org/officeDocument/2006/relationships/oleObject" Target="../embeddings/oleObject17.bin"/><Relationship Id="rId3" Type="http://schemas.openxmlformats.org/officeDocument/2006/relationships/image" Target="../media/image20.wmf"/><Relationship Id="rId7" Type="http://schemas.openxmlformats.org/officeDocument/2006/relationships/image" Target="../media/image22.wmf"/><Relationship Id="rId12" Type="http://schemas.openxmlformats.org/officeDocument/2006/relationships/oleObject" Target="../embeddings/oleObject14.bin"/><Relationship Id="rId17" Type="http://schemas.openxmlformats.org/officeDocument/2006/relationships/image" Target="../media/image27.wmf"/><Relationship Id="rId2" Type="http://schemas.openxmlformats.org/officeDocument/2006/relationships/oleObject" Target="../embeddings/oleObject9.bin"/><Relationship Id="rId16"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1.bin"/><Relationship Id="rId11" Type="http://schemas.openxmlformats.org/officeDocument/2006/relationships/image" Target="../media/image24.wmf"/><Relationship Id="rId5" Type="http://schemas.openxmlformats.org/officeDocument/2006/relationships/image" Target="../media/image21.wmf"/><Relationship Id="rId15" Type="http://schemas.openxmlformats.org/officeDocument/2006/relationships/image" Target="../media/image26.wmf"/><Relationship Id="rId10" Type="http://schemas.openxmlformats.org/officeDocument/2006/relationships/oleObject" Target="../embeddings/oleObject13.bin"/><Relationship Id="rId19" Type="http://schemas.openxmlformats.org/officeDocument/2006/relationships/image" Target="../media/image28.wmf"/><Relationship Id="rId4" Type="http://schemas.openxmlformats.org/officeDocument/2006/relationships/oleObject" Target="../embeddings/oleObject10.bin"/><Relationship Id="rId9" Type="http://schemas.openxmlformats.org/officeDocument/2006/relationships/image" Target="../media/image23.wmf"/><Relationship Id="rId1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20.bin"/><Relationship Id="rId5" Type="http://schemas.openxmlformats.org/officeDocument/2006/relationships/image" Target="../media/image30.wmf"/><Relationship Id="rId4"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35.wmf"/></Relationships>
</file>

<file path=ppt/slides/_rels/slide13.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image" Target="../media/image37.jpg"/><Relationship Id="rId1"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oleObject" Target="../embeddings/oleObject27.bin"/><Relationship Id="rId4" Type="http://schemas.openxmlformats.org/officeDocument/2006/relationships/image" Target="../media/image38.wmf"/></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8.png"/><Relationship Id="rId7" Type="http://schemas.openxmlformats.org/officeDocument/2006/relationships/image" Target="../media/image42.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oleObject" Target="../embeddings/oleObject30.bin"/><Relationship Id="rId5" Type="http://schemas.openxmlformats.org/officeDocument/2006/relationships/image" Target="../media/image41.wmf"/><Relationship Id="rId4" Type="http://schemas.openxmlformats.org/officeDocument/2006/relationships/oleObject" Target="../embeddings/oleObject29.bin"/><Relationship Id="rId9" Type="http://schemas.openxmlformats.org/officeDocument/2006/relationships/image" Target="../media/image43.wmf"/></Relationships>
</file>

<file path=ppt/slides/_rels/slide16.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image" Target="../media/image48.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oleObject" Target="../embeddings/oleObject36.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5.wmf"/><Relationship Id="rId11" Type="http://schemas.openxmlformats.org/officeDocument/2006/relationships/image" Target="../media/image8.png"/><Relationship Id="rId5" Type="http://schemas.openxmlformats.org/officeDocument/2006/relationships/oleObject" Target="../embeddings/oleObject33.bin"/><Relationship Id="rId15" Type="http://schemas.openxmlformats.org/officeDocument/2006/relationships/image" Target="../media/image49.wmf"/><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5.bin"/><Relationship Id="rId14" Type="http://schemas.openxmlformats.org/officeDocument/2006/relationships/oleObject" Target="../embeddings/oleObject37.bin"/></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1.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oleObject" Target="../embeddings/oleObject39.bin"/><Relationship Id="rId5" Type="http://schemas.openxmlformats.org/officeDocument/2006/relationships/image" Target="../media/image50.wmf"/><Relationship Id="rId4" Type="http://schemas.openxmlformats.org/officeDocument/2006/relationships/oleObject" Target="../embeddings/oleObject38.bin"/></Relationships>
</file>

<file path=ppt/slides/_rels/slide18.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image" Target="../media/image53.png"/><Relationship Id="rId7" Type="http://schemas.openxmlformats.org/officeDocument/2006/relationships/image" Target="../media/image55.wmf"/><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oleObject" Target="../embeddings/oleObject41.bin"/><Relationship Id="rId5" Type="http://schemas.openxmlformats.org/officeDocument/2006/relationships/image" Target="../media/image54.wmf"/><Relationship Id="rId10" Type="http://schemas.openxmlformats.org/officeDocument/2006/relationships/image" Target="../media/image58.emf"/><Relationship Id="rId4" Type="http://schemas.openxmlformats.org/officeDocument/2006/relationships/oleObject" Target="../embeddings/oleObject40.bin"/><Relationship Id="rId9" Type="http://schemas.openxmlformats.org/officeDocument/2006/relationships/image" Target="../media/image57.e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image" Target="../media/image52.png"/><Relationship Id="rId7" Type="http://schemas.openxmlformats.org/officeDocument/2006/relationships/image" Target="../media/image57.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4.wmf"/><Relationship Id="rId5" Type="http://schemas.openxmlformats.org/officeDocument/2006/relationships/oleObject" Target="../embeddings/oleObject42.bin"/><Relationship Id="rId4" Type="http://schemas.openxmlformats.org/officeDocument/2006/relationships/image" Target="../media/image56.emf"/><Relationship Id="rId9" Type="http://schemas.openxmlformats.org/officeDocument/2006/relationships/image" Target="../media/image5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image" Target="../media/image56.emf"/><Relationship Id="rId7" Type="http://schemas.openxmlformats.org/officeDocument/2006/relationships/image" Target="../media/image58.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5.wmf"/><Relationship Id="rId11" Type="http://schemas.openxmlformats.org/officeDocument/2006/relationships/image" Target="../media/image61.wmf"/><Relationship Id="rId5" Type="http://schemas.openxmlformats.org/officeDocument/2006/relationships/oleObject" Target="../embeddings/oleObject44.bin"/><Relationship Id="rId10" Type="http://schemas.openxmlformats.org/officeDocument/2006/relationships/oleObject" Target="../embeddings/oleObject46.bin"/><Relationship Id="rId4" Type="http://schemas.openxmlformats.org/officeDocument/2006/relationships/image" Target="../media/image53.png"/><Relationship Id="rId9" Type="http://schemas.openxmlformats.org/officeDocument/2006/relationships/image" Target="../media/image60.wmf"/></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69.wmf"/><Relationship Id="rId3" Type="http://schemas.openxmlformats.org/officeDocument/2006/relationships/image" Target="../media/image64.png"/><Relationship Id="rId7" Type="http://schemas.openxmlformats.org/officeDocument/2006/relationships/image" Target="../media/image66.wmf"/><Relationship Id="rId12" Type="http://schemas.openxmlformats.org/officeDocument/2006/relationships/oleObject" Target="../embeddings/oleObject51.bin"/><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oleObject" Target="../embeddings/oleObject48.bin"/><Relationship Id="rId11" Type="http://schemas.openxmlformats.org/officeDocument/2006/relationships/image" Target="../media/image68.wmf"/><Relationship Id="rId5" Type="http://schemas.openxmlformats.org/officeDocument/2006/relationships/image" Target="../media/image65.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67.wmf"/><Relationship Id="rId14" Type="http://schemas.openxmlformats.org/officeDocument/2006/relationships/image" Target="../media/image57.emf"/></Relationships>
</file>

<file path=ppt/slides/_rels/slide2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70.png"/><Relationship Id="rId3" Type="http://schemas.openxmlformats.org/officeDocument/2006/relationships/image" Target="../media/image65.wmf"/><Relationship Id="rId7" Type="http://schemas.openxmlformats.org/officeDocument/2006/relationships/image" Target="../media/image67.wmf"/><Relationship Id="rId12" Type="http://schemas.openxmlformats.org/officeDocument/2006/relationships/image" Target="../media/image57.emf"/><Relationship Id="rId2" Type="http://schemas.openxmlformats.org/officeDocument/2006/relationships/oleObject" Target="../embeddings/oleObject47.bin"/><Relationship Id="rId1" Type="http://schemas.openxmlformats.org/officeDocument/2006/relationships/slideLayout" Target="../slideLayouts/slideLayout2.xml"/><Relationship Id="rId6" Type="http://schemas.openxmlformats.org/officeDocument/2006/relationships/oleObject" Target="../embeddings/oleObject49.bin"/><Relationship Id="rId11" Type="http://schemas.openxmlformats.org/officeDocument/2006/relationships/image" Target="../media/image69.wmf"/><Relationship Id="rId5" Type="http://schemas.openxmlformats.org/officeDocument/2006/relationships/image" Target="../media/image66.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68.wmf"/><Relationship Id="rId14" Type="http://schemas.openxmlformats.org/officeDocument/2006/relationships/image" Target="../media/image71.png"/></Relationships>
</file>

<file path=ppt/slides/_rels/slide2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9.wmf"/><Relationship Id="rId7" Type="http://schemas.openxmlformats.org/officeDocument/2006/relationships/oleObject" Target="../embeddings/oleObject3.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wmf"/><Relationship Id="rId10" Type="http://schemas.openxmlformats.org/officeDocument/2006/relationships/image" Target="../media/image13.wmf"/><Relationship Id="rId4" Type="http://schemas.openxmlformats.org/officeDocument/2006/relationships/oleObject" Target="../embeddings/oleObject2.bin"/><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5.wmf"/><Relationship Id="rId10" Type="http://schemas.openxmlformats.org/officeDocument/2006/relationships/image" Target="../media/image18.png"/><Relationship Id="rId4" Type="http://schemas.openxmlformats.org/officeDocument/2006/relationships/oleObject" Target="../embeddings/oleObject6.bin"/><Relationship Id="rId9" Type="http://schemas.openxmlformats.org/officeDocument/2006/relationships/image" Target="../media/image1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DB8D4E3-CF16-6F1D-0135-FA75F70EE34C}"/>
              </a:ext>
            </a:extLst>
          </p:cNvPr>
          <p:cNvSpPr>
            <a:spLocks noGrp="1"/>
          </p:cNvSpPr>
          <p:nvPr>
            <p:ph type="title"/>
          </p:nvPr>
        </p:nvSpPr>
        <p:spPr>
          <a:xfrm>
            <a:off x="133092" y="1731716"/>
            <a:ext cx="9010907" cy="1509394"/>
          </a:xfrm>
        </p:spPr>
        <p:txBody>
          <a:bodyPr/>
          <a:lstStyle/>
          <a:p>
            <a:r>
              <a:rPr lang="en-US" dirty="0"/>
              <a:t>Flexible Consensus Mechanism for Current</a:t>
            </a:r>
            <a:br>
              <a:rPr lang="en-US" dirty="0"/>
            </a:br>
            <a:r>
              <a:rPr lang="en-US" dirty="0"/>
              <a:t>Allocation in DC Microgrid</a:t>
            </a:r>
          </a:p>
        </p:txBody>
      </p:sp>
      <p:sp>
        <p:nvSpPr>
          <p:cNvPr id="3" name="Chỗ dành sẵn cho Văn bản 2">
            <a:extLst>
              <a:ext uri="{FF2B5EF4-FFF2-40B4-BE49-F238E27FC236}">
                <a16:creationId xmlns:a16="http://schemas.microsoft.com/office/drawing/2014/main" id="{C2DA5A09-1012-215E-54F0-9DA27B6E4CD1}"/>
              </a:ext>
            </a:extLst>
          </p:cNvPr>
          <p:cNvSpPr>
            <a:spLocks noGrp="1"/>
          </p:cNvSpPr>
          <p:nvPr>
            <p:ph type="body" sz="quarter" idx="10"/>
          </p:nvPr>
        </p:nvSpPr>
        <p:spPr>
          <a:xfrm>
            <a:off x="1478353" y="3455819"/>
            <a:ext cx="6454040" cy="584775"/>
          </a:xfrm>
        </p:spPr>
        <p:txBody>
          <a:bodyPr>
            <a:normAutofit lnSpcReduction="10000"/>
          </a:bodyPr>
          <a:lstStyle/>
          <a:p>
            <a:r>
              <a:rPr lang="en-US" dirty="0"/>
              <a:t>Khoa Dang Nguyen Tran, Trinh </a:t>
            </a:r>
            <a:r>
              <a:rPr lang="en-US" dirty="0" err="1"/>
              <a:t>Thi</a:t>
            </a:r>
            <a:r>
              <a:rPr lang="en-US" dirty="0"/>
              <a:t> Ly, Khoa Truong Hoang, Nhuan An Le, Hung Duc Nguyen</a:t>
            </a:r>
          </a:p>
        </p:txBody>
      </p:sp>
      <p:sp>
        <p:nvSpPr>
          <p:cNvPr id="4" name="Chỗ dành sẵn cho Văn bản 3">
            <a:extLst>
              <a:ext uri="{FF2B5EF4-FFF2-40B4-BE49-F238E27FC236}">
                <a16:creationId xmlns:a16="http://schemas.microsoft.com/office/drawing/2014/main" id="{F14EDD46-77E8-9C4C-380C-5CEC9E58963D}"/>
              </a:ext>
            </a:extLst>
          </p:cNvPr>
          <p:cNvSpPr>
            <a:spLocks noGrp="1"/>
          </p:cNvSpPr>
          <p:nvPr>
            <p:ph type="body" sz="quarter" idx="11"/>
          </p:nvPr>
        </p:nvSpPr>
        <p:spPr/>
        <p:txBody>
          <a:bodyPr/>
          <a:lstStyle/>
          <a:p>
            <a:r>
              <a:rPr lang="en-US" dirty="0"/>
              <a:t>Tran Nguyen Dang Khoa</a:t>
            </a:r>
          </a:p>
        </p:txBody>
      </p:sp>
      <p:sp>
        <p:nvSpPr>
          <p:cNvPr id="5" name="Chỗ dành sẵn cho Ngày tháng 4">
            <a:extLst>
              <a:ext uri="{FF2B5EF4-FFF2-40B4-BE49-F238E27FC236}">
                <a16:creationId xmlns:a16="http://schemas.microsoft.com/office/drawing/2014/main" id="{3BC040CC-A839-5935-7BBD-53733FEB495E}"/>
              </a:ext>
            </a:extLst>
          </p:cNvPr>
          <p:cNvSpPr>
            <a:spLocks noGrp="1"/>
          </p:cNvSpPr>
          <p:nvPr>
            <p:ph type="dt" sz="half" idx="12"/>
          </p:nvPr>
        </p:nvSpPr>
        <p:spPr/>
        <p:txBody>
          <a:bodyPr/>
          <a:lstStyle/>
          <a:p>
            <a:r>
              <a:rPr lang="en-US"/>
              <a:t>Ho Chi Minh City, </a:t>
            </a:r>
            <a:fld id="{57D8B8B1-7E37-4002-A455-7AEF4B25F486}" type="datetime2">
              <a:rPr lang="en-US" smtClean="0"/>
              <a:t>Thursday, October 19, 2023</a:t>
            </a:fld>
            <a:endParaRPr lang="en-US"/>
          </a:p>
        </p:txBody>
      </p:sp>
    </p:spTree>
    <p:extLst>
      <p:ext uri="{BB962C8B-B14F-4D97-AF65-F5344CB8AC3E}">
        <p14:creationId xmlns:p14="http://schemas.microsoft.com/office/powerpoint/2010/main" val="1263680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F27618-56FE-E8EB-E4D8-B02BAEB0D7A8}"/>
              </a:ext>
            </a:extLst>
          </p:cNvPr>
          <p:cNvSpPr>
            <a:spLocks noGrp="1"/>
          </p:cNvSpPr>
          <p:nvPr>
            <p:ph type="sldNum" sz="quarter" idx="12"/>
          </p:nvPr>
        </p:nvSpPr>
        <p:spPr/>
        <p:txBody>
          <a:bodyPr/>
          <a:lstStyle/>
          <a:p>
            <a:fld id="{A7C31228-F5D9-4687-8725-7BFC468A4E82}" type="slidenum">
              <a:rPr lang="en-US" smtClean="0"/>
              <a:pPr/>
              <a:t>10</a:t>
            </a:fld>
            <a:endParaRPr lang="en-US"/>
          </a:p>
        </p:txBody>
      </p:sp>
      <p:sp>
        <p:nvSpPr>
          <p:cNvPr id="7" name="TextBox 6">
            <a:extLst>
              <a:ext uri="{FF2B5EF4-FFF2-40B4-BE49-F238E27FC236}">
                <a16:creationId xmlns:a16="http://schemas.microsoft.com/office/drawing/2014/main" id="{610AB881-5285-1F84-3D69-EA7A618F4C97}"/>
              </a:ext>
            </a:extLst>
          </p:cNvPr>
          <p:cNvSpPr txBox="1"/>
          <p:nvPr/>
        </p:nvSpPr>
        <p:spPr>
          <a:xfrm>
            <a:off x="246379" y="959535"/>
            <a:ext cx="8651241" cy="369332"/>
          </a:xfrm>
          <a:prstGeom prst="rect">
            <a:avLst/>
          </a:prstGeom>
          <a:noFill/>
        </p:spPr>
        <p:txBody>
          <a:bodyPr wrap="square">
            <a:spAutoFit/>
          </a:bodyPr>
          <a:lstStyle/>
          <a:p>
            <a:pPr algn="just"/>
            <a:r>
              <a:rPr lang="en-US" sz="1800" dirty="0">
                <a:effectLst/>
                <a:latin typeface="Times New Roman" panose="02020603050405020304" pitchFamily="18" charset="0"/>
                <a:ea typeface="SimSun" panose="02010600030101010101" pitchFamily="2" charset="-122"/>
              </a:rPr>
              <a:t>The consensus algorithm employing the </a:t>
            </a:r>
            <a:r>
              <a:rPr lang="en-US" sz="1800" b="1" dirty="0">
                <a:effectLst/>
                <a:latin typeface="Times New Roman" panose="02020603050405020304" pitchFamily="18" charset="0"/>
                <a:ea typeface="SimSun" panose="02010600030101010101" pitchFamily="2" charset="-122"/>
              </a:rPr>
              <a:t>continuous time</a:t>
            </a:r>
            <a:r>
              <a:rPr lang="en-US" sz="1800" dirty="0">
                <a:effectLst/>
                <a:latin typeface="Times New Roman" panose="02020603050405020304" pitchFamily="18" charset="0"/>
                <a:ea typeface="SimSun" panose="02010600030101010101" pitchFamily="2" charset="-122"/>
              </a:rPr>
              <a:t> domain can be characterized as :</a:t>
            </a:r>
            <a:endParaRPr lang="en-US" dirty="0"/>
          </a:p>
        </p:txBody>
      </p:sp>
      <p:sp>
        <p:nvSpPr>
          <p:cNvPr id="8" name="Title 1">
            <a:extLst>
              <a:ext uri="{FF2B5EF4-FFF2-40B4-BE49-F238E27FC236}">
                <a16:creationId xmlns:a16="http://schemas.microsoft.com/office/drawing/2014/main" id="{C7042B4B-1BF0-8B27-CB03-D00497507758}"/>
              </a:ext>
            </a:extLst>
          </p:cNvPr>
          <p:cNvSpPr txBox="1">
            <a:spLocks/>
          </p:cNvSpPr>
          <p:nvPr/>
        </p:nvSpPr>
        <p:spPr>
          <a:xfrm>
            <a:off x="3503161" y="-119788"/>
            <a:ext cx="2425199"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Proposed method</a:t>
            </a:r>
          </a:p>
        </p:txBody>
      </p:sp>
      <p:sp>
        <p:nvSpPr>
          <p:cNvPr id="9" name="TextBox 8">
            <a:extLst>
              <a:ext uri="{FF2B5EF4-FFF2-40B4-BE49-F238E27FC236}">
                <a16:creationId xmlns:a16="http://schemas.microsoft.com/office/drawing/2014/main" id="{105E0ECA-864C-FCA4-4B61-2A36563ADC01}"/>
              </a:ext>
            </a:extLst>
          </p:cNvPr>
          <p:cNvSpPr txBox="1"/>
          <p:nvPr/>
        </p:nvSpPr>
        <p:spPr>
          <a:xfrm>
            <a:off x="3503161" y="435751"/>
            <a:ext cx="229428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Consensus Algorithm</a:t>
            </a:r>
          </a:p>
        </p:txBody>
      </p:sp>
      <p:graphicFrame>
        <p:nvGraphicFramePr>
          <p:cNvPr id="10" name="Object 9">
            <a:extLst>
              <a:ext uri="{FF2B5EF4-FFF2-40B4-BE49-F238E27FC236}">
                <a16:creationId xmlns:a16="http://schemas.microsoft.com/office/drawing/2014/main" id="{D64515E9-6D45-B3EC-0CAA-BEEF99311254}"/>
              </a:ext>
            </a:extLst>
          </p:cNvPr>
          <p:cNvGraphicFramePr>
            <a:graphicFrameLocks noChangeAspect="1"/>
          </p:cNvGraphicFramePr>
          <p:nvPr>
            <p:extLst>
              <p:ext uri="{D42A27DB-BD31-4B8C-83A1-F6EECF244321}">
                <p14:modId xmlns:p14="http://schemas.microsoft.com/office/powerpoint/2010/main" val="1484743696"/>
              </p:ext>
            </p:extLst>
          </p:nvPr>
        </p:nvGraphicFramePr>
        <p:xfrm>
          <a:off x="2959100" y="1575165"/>
          <a:ext cx="2717800" cy="571500"/>
        </p:xfrm>
        <a:graphic>
          <a:graphicData uri="http://schemas.openxmlformats.org/presentationml/2006/ole">
            <mc:AlternateContent xmlns:mc="http://schemas.openxmlformats.org/markup-compatibility/2006">
              <mc:Choice xmlns:v="urn:schemas-microsoft-com:vml" Requires="v">
                <p:oleObj name="Equation" r:id="rId2" imgW="2717640" imgH="571320" progId="Equation.DSMT4">
                  <p:embed/>
                </p:oleObj>
              </mc:Choice>
              <mc:Fallback>
                <p:oleObj name="Equation" r:id="rId2" imgW="2717640" imgH="571320" progId="Equation.DSMT4">
                  <p:embed/>
                  <p:pic>
                    <p:nvPicPr>
                      <p:cNvPr id="10" name="Object 9">
                        <a:extLst>
                          <a:ext uri="{FF2B5EF4-FFF2-40B4-BE49-F238E27FC236}">
                            <a16:creationId xmlns:a16="http://schemas.microsoft.com/office/drawing/2014/main" id="{D64515E9-6D45-B3EC-0CAA-BEEF99311254}"/>
                          </a:ext>
                        </a:extLst>
                      </p:cNvPr>
                      <p:cNvPicPr/>
                      <p:nvPr/>
                    </p:nvPicPr>
                    <p:blipFill>
                      <a:blip r:embed="rId3"/>
                      <a:stretch>
                        <a:fillRect/>
                      </a:stretch>
                    </p:blipFill>
                    <p:spPr>
                      <a:xfrm>
                        <a:off x="2959100" y="1575165"/>
                        <a:ext cx="2717800" cy="571500"/>
                      </a:xfrm>
                      <a:prstGeom prst="rect">
                        <a:avLst/>
                      </a:prstGeom>
                    </p:spPr>
                  </p:pic>
                </p:oleObj>
              </mc:Fallback>
            </mc:AlternateContent>
          </a:graphicData>
        </a:graphic>
      </p:graphicFrame>
      <p:grpSp>
        <p:nvGrpSpPr>
          <p:cNvPr id="24" name="Group 23">
            <a:extLst>
              <a:ext uri="{FF2B5EF4-FFF2-40B4-BE49-F238E27FC236}">
                <a16:creationId xmlns:a16="http://schemas.microsoft.com/office/drawing/2014/main" id="{EF42D03C-3205-480C-E8FE-3EA0937B24DE}"/>
              </a:ext>
            </a:extLst>
          </p:cNvPr>
          <p:cNvGrpSpPr/>
          <p:nvPr/>
        </p:nvGrpSpPr>
        <p:grpSpPr>
          <a:xfrm>
            <a:off x="246379" y="2186286"/>
            <a:ext cx="8440420" cy="662419"/>
            <a:chOff x="351789" y="2392963"/>
            <a:chExt cx="8440420" cy="662419"/>
          </a:xfrm>
        </p:grpSpPr>
        <p:sp>
          <p:nvSpPr>
            <p:cNvPr id="20" name="TextBox 19">
              <a:extLst>
                <a:ext uri="{FF2B5EF4-FFF2-40B4-BE49-F238E27FC236}">
                  <a16:creationId xmlns:a16="http://schemas.microsoft.com/office/drawing/2014/main" id="{E028362C-A705-A698-3DAD-AE4170AA81AE}"/>
                </a:ext>
              </a:extLst>
            </p:cNvPr>
            <p:cNvSpPr txBox="1"/>
            <p:nvPr/>
          </p:nvSpPr>
          <p:spPr>
            <a:xfrm>
              <a:off x="351789" y="2392963"/>
              <a:ext cx="8440420" cy="646331"/>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Where      is a gain that represents the connection state from distributed generation unit </a:t>
              </a:r>
              <a:r>
                <a:rPr lang="en-US" sz="1800" i="1" dirty="0" err="1">
                  <a:effectLst/>
                  <a:latin typeface="Times New Roman" panose="02020603050405020304" pitchFamily="18" charset="0"/>
                  <a:ea typeface="SimSun" panose="02010600030101010101" pitchFamily="2" charset="-122"/>
                </a:rPr>
                <a:t>i</a:t>
              </a:r>
              <a:r>
                <a:rPr lang="en-US" sz="1800" i="1" baseline="30000" dirty="0" err="1">
                  <a:effectLst/>
                  <a:latin typeface="Times New Roman" panose="02020603050405020304" pitchFamily="18" charset="0"/>
                  <a:ea typeface="SimSun" panose="02010600030101010101" pitchFamily="2" charset="-122"/>
                </a:rPr>
                <a:t>th</a:t>
              </a:r>
              <a:r>
                <a:rPr lang="en-US" sz="1800" dirty="0">
                  <a:effectLst/>
                  <a:latin typeface="Times New Roman" panose="02020603050405020304" pitchFamily="18" charset="0"/>
                  <a:ea typeface="SimSun" panose="02010600030101010101" pitchFamily="2" charset="-122"/>
                </a:rPr>
                <a:t> to </a:t>
              </a:r>
              <a:r>
                <a:rPr lang="en-US" sz="1800" i="1" dirty="0" err="1">
                  <a:effectLst/>
                  <a:latin typeface="Times New Roman" panose="02020603050405020304" pitchFamily="18" charset="0"/>
                  <a:ea typeface="SimSun" panose="02010600030101010101" pitchFamily="2" charset="-122"/>
                </a:rPr>
                <a:t>j</a:t>
              </a:r>
              <a:r>
                <a:rPr lang="en-US" sz="1800" i="1" baseline="30000" dirty="0" err="1">
                  <a:effectLst/>
                  <a:latin typeface="Times New Roman" panose="02020603050405020304" pitchFamily="18" charset="0"/>
                  <a:ea typeface="SimSun" panose="02010600030101010101" pitchFamily="2" charset="-122"/>
                </a:rPr>
                <a:t>th</a:t>
              </a:r>
              <a:r>
                <a:rPr lang="en-US" b="0" i="0" dirty="0">
                  <a:effectLst/>
                  <a:latin typeface="Times New Roman" panose="02020603050405020304" pitchFamily="18" charset="0"/>
                  <a:cs typeface="Times New Roman" panose="02020603050405020304" pitchFamily="18" charset="0"/>
                </a:rPr>
                <a:t>.             and           are the sent data in the generation unit </a:t>
              </a:r>
              <a:r>
                <a:rPr lang="en-US" sz="1800" i="1" dirty="0" err="1">
                  <a:effectLst/>
                  <a:latin typeface="Times New Roman" panose="02020603050405020304" pitchFamily="18" charset="0"/>
                  <a:ea typeface="SimSun" panose="02010600030101010101" pitchFamily="2" charset="-122"/>
                </a:rPr>
                <a:t>i</a:t>
              </a:r>
              <a:r>
                <a:rPr lang="en-US" sz="1800" i="1" baseline="30000" dirty="0" err="1">
                  <a:effectLst/>
                  <a:latin typeface="Times New Roman" panose="02020603050405020304" pitchFamily="18" charset="0"/>
                  <a:ea typeface="SimSun" panose="02010600030101010101" pitchFamily="2" charset="-122"/>
                </a:rPr>
                <a:t>th</a:t>
              </a:r>
              <a:r>
                <a:rPr lang="en-US" sz="1800" dirty="0">
                  <a:effectLst/>
                  <a:latin typeface="Times New Roman" panose="02020603050405020304" pitchFamily="18" charset="0"/>
                  <a:ea typeface="SimSun" panose="02010600030101010101" pitchFamily="2" charset="-122"/>
                </a:rPr>
                <a:t> and </a:t>
              </a:r>
              <a:r>
                <a:rPr lang="en-US" sz="1800" i="1" dirty="0" err="1">
                  <a:effectLst/>
                  <a:latin typeface="Times New Roman" panose="02020603050405020304" pitchFamily="18" charset="0"/>
                  <a:ea typeface="SimSun" panose="02010600030101010101" pitchFamily="2" charset="-122"/>
                </a:rPr>
                <a:t>j</a:t>
              </a:r>
              <a:r>
                <a:rPr lang="en-US" sz="1800" i="1" baseline="30000" dirty="0" err="1">
                  <a:effectLst/>
                  <a:latin typeface="Times New Roman" panose="02020603050405020304" pitchFamily="18" charset="0"/>
                  <a:ea typeface="SimSun" panose="02010600030101010101" pitchFamily="2" charset="-122"/>
                </a:rPr>
                <a:t>th</a:t>
              </a:r>
              <a:r>
                <a:rPr lang="en-US" b="0" i="0" dirty="0">
                  <a:effectLst/>
                  <a:latin typeface="Times New Roman" panose="02020603050405020304" pitchFamily="18" charset="0"/>
                  <a:cs typeface="Times New Roman" panose="02020603050405020304" pitchFamily="18" charset="0"/>
                </a:rPr>
                <a:t>, respectively. </a:t>
              </a:r>
              <a:endParaRPr lang="en-US" dirty="0">
                <a:latin typeface="Times New Roman" panose="02020603050405020304" pitchFamily="18" charset="0"/>
                <a:cs typeface="Times New Roman" panose="02020603050405020304" pitchFamily="18" charset="0"/>
              </a:endParaRPr>
            </a:p>
          </p:txBody>
        </p:sp>
        <p:graphicFrame>
          <p:nvGraphicFramePr>
            <p:cNvPr id="21" name="Object 20">
              <a:extLst>
                <a:ext uri="{FF2B5EF4-FFF2-40B4-BE49-F238E27FC236}">
                  <a16:creationId xmlns:a16="http://schemas.microsoft.com/office/drawing/2014/main" id="{8A956140-130E-3B36-FFCC-7E21E1037C68}"/>
                </a:ext>
              </a:extLst>
            </p:cNvPr>
            <p:cNvGraphicFramePr>
              <a:graphicFrameLocks noChangeAspect="1"/>
            </p:cNvGraphicFramePr>
            <p:nvPr>
              <p:extLst>
                <p:ext uri="{D42A27DB-BD31-4B8C-83A1-F6EECF244321}">
                  <p14:modId xmlns:p14="http://schemas.microsoft.com/office/powerpoint/2010/main" val="924025388"/>
                </p:ext>
              </p:extLst>
            </p:nvPr>
          </p:nvGraphicFramePr>
          <p:xfrm>
            <a:off x="1106543" y="2422244"/>
            <a:ext cx="254000" cy="355600"/>
          </p:xfrm>
          <a:graphic>
            <a:graphicData uri="http://schemas.openxmlformats.org/presentationml/2006/ole">
              <mc:AlternateContent xmlns:mc="http://schemas.openxmlformats.org/markup-compatibility/2006">
                <mc:Choice xmlns:v="urn:schemas-microsoft-com:vml" Requires="v">
                  <p:oleObj name="Equation" r:id="rId4" imgW="253800" imgH="355320" progId="Equation.DSMT4">
                    <p:embed/>
                  </p:oleObj>
                </mc:Choice>
                <mc:Fallback>
                  <p:oleObj name="Equation" r:id="rId4" imgW="253800" imgH="355320" progId="Equation.DSMT4">
                    <p:embed/>
                    <p:pic>
                      <p:nvPicPr>
                        <p:cNvPr id="21" name="Object 20">
                          <a:extLst>
                            <a:ext uri="{FF2B5EF4-FFF2-40B4-BE49-F238E27FC236}">
                              <a16:creationId xmlns:a16="http://schemas.microsoft.com/office/drawing/2014/main" id="{8A956140-130E-3B36-FFCC-7E21E1037C68}"/>
                            </a:ext>
                          </a:extLst>
                        </p:cNvPr>
                        <p:cNvPicPr/>
                        <p:nvPr/>
                      </p:nvPicPr>
                      <p:blipFill>
                        <a:blip r:embed="rId5"/>
                        <a:stretch>
                          <a:fillRect/>
                        </a:stretch>
                      </p:blipFill>
                      <p:spPr>
                        <a:xfrm>
                          <a:off x="1106543" y="2422244"/>
                          <a:ext cx="254000" cy="3556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62AB6F48-268F-FBDE-B9B4-9182661EA527}"/>
                </a:ext>
              </a:extLst>
            </p:cNvPr>
            <p:cNvGraphicFramePr>
              <a:graphicFrameLocks noChangeAspect="1"/>
            </p:cNvGraphicFramePr>
            <p:nvPr>
              <p:extLst>
                <p:ext uri="{D42A27DB-BD31-4B8C-83A1-F6EECF244321}">
                  <p14:modId xmlns:p14="http://schemas.microsoft.com/office/powerpoint/2010/main" val="2728732926"/>
                </p:ext>
              </p:extLst>
            </p:nvPr>
          </p:nvGraphicFramePr>
          <p:xfrm>
            <a:off x="2054972" y="2699782"/>
            <a:ext cx="520700" cy="355600"/>
          </p:xfrm>
          <a:graphic>
            <a:graphicData uri="http://schemas.openxmlformats.org/presentationml/2006/ole">
              <mc:AlternateContent xmlns:mc="http://schemas.openxmlformats.org/markup-compatibility/2006">
                <mc:Choice xmlns:v="urn:schemas-microsoft-com:vml" Requires="v">
                  <p:oleObj name="Equation" r:id="rId6" imgW="520560" imgH="355320" progId="Equation.DSMT4">
                    <p:embed/>
                  </p:oleObj>
                </mc:Choice>
                <mc:Fallback>
                  <p:oleObj name="Equation" r:id="rId6" imgW="520560" imgH="355320" progId="Equation.DSMT4">
                    <p:embed/>
                    <p:pic>
                      <p:nvPicPr>
                        <p:cNvPr id="22" name="Object 21">
                          <a:extLst>
                            <a:ext uri="{FF2B5EF4-FFF2-40B4-BE49-F238E27FC236}">
                              <a16:creationId xmlns:a16="http://schemas.microsoft.com/office/drawing/2014/main" id="{62AB6F48-268F-FBDE-B9B4-9182661EA527}"/>
                            </a:ext>
                          </a:extLst>
                        </p:cNvPr>
                        <p:cNvPicPr/>
                        <p:nvPr/>
                      </p:nvPicPr>
                      <p:blipFill>
                        <a:blip r:embed="rId7"/>
                        <a:stretch>
                          <a:fillRect/>
                        </a:stretch>
                      </p:blipFill>
                      <p:spPr>
                        <a:xfrm>
                          <a:off x="2054972" y="2699782"/>
                          <a:ext cx="520700" cy="3556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DE46E169-094A-305E-3F79-B4CCC0D64A1D}"/>
                </a:ext>
              </a:extLst>
            </p:cNvPr>
            <p:cNvGraphicFramePr>
              <a:graphicFrameLocks noChangeAspect="1"/>
            </p:cNvGraphicFramePr>
            <p:nvPr>
              <p:extLst>
                <p:ext uri="{D42A27DB-BD31-4B8C-83A1-F6EECF244321}">
                  <p14:modId xmlns:p14="http://schemas.microsoft.com/office/powerpoint/2010/main" val="128835283"/>
                </p:ext>
              </p:extLst>
            </p:nvPr>
          </p:nvGraphicFramePr>
          <p:xfrm>
            <a:off x="1065268" y="2692013"/>
            <a:ext cx="495300" cy="330200"/>
          </p:xfrm>
          <a:graphic>
            <a:graphicData uri="http://schemas.openxmlformats.org/presentationml/2006/ole">
              <mc:AlternateContent xmlns:mc="http://schemas.openxmlformats.org/markup-compatibility/2006">
                <mc:Choice xmlns:v="urn:schemas-microsoft-com:vml" Requires="v">
                  <p:oleObj name="Equation" r:id="rId8" imgW="495000" imgH="330120" progId="Equation.DSMT4">
                    <p:embed/>
                  </p:oleObj>
                </mc:Choice>
                <mc:Fallback>
                  <p:oleObj name="Equation" r:id="rId8" imgW="495000" imgH="330120" progId="Equation.DSMT4">
                    <p:embed/>
                    <p:pic>
                      <p:nvPicPr>
                        <p:cNvPr id="23" name="Object 22">
                          <a:extLst>
                            <a:ext uri="{FF2B5EF4-FFF2-40B4-BE49-F238E27FC236}">
                              <a16:creationId xmlns:a16="http://schemas.microsoft.com/office/drawing/2014/main" id="{DE46E169-094A-305E-3F79-B4CCC0D64A1D}"/>
                            </a:ext>
                          </a:extLst>
                        </p:cNvPr>
                        <p:cNvPicPr/>
                        <p:nvPr/>
                      </p:nvPicPr>
                      <p:blipFill>
                        <a:blip r:embed="rId9"/>
                        <a:stretch>
                          <a:fillRect/>
                        </a:stretch>
                      </p:blipFill>
                      <p:spPr>
                        <a:xfrm>
                          <a:off x="1065268" y="2692013"/>
                          <a:ext cx="495300" cy="330200"/>
                        </a:xfrm>
                        <a:prstGeom prst="rect">
                          <a:avLst/>
                        </a:prstGeom>
                      </p:spPr>
                    </p:pic>
                  </p:oleObj>
                </mc:Fallback>
              </mc:AlternateContent>
            </a:graphicData>
          </a:graphic>
        </p:graphicFrame>
      </p:grpSp>
      <p:sp>
        <p:nvSpPr>
          <p:cNvPr id="27" name="TextBox 26">
            <a:extLst>
              <a:ext uri="{FF2B5EF4-FFF2-40B4-BE49-F238E27FC236}">
                <a16:creationId xmlns:a16="http://schemas.microsoft.com/office/drawing/2014/main" id="{680E2615-6EBD-6CFF-915F-B4983470ED84}"/>
              </a:ext>
            </a:extLst>
          </p:cNvPr>
          <p:cNvSpPr txBox="1"/>
          <p:nvPr/>
        </p:nvSpPr>
        <p:spPr>
          <a:xfrm>
            <a:off x="107454" y="3127371"/>
            <a:ext cx="8421092" cy="618631"/>
          </a:xfrm>
          <a:prstGeom prst="rect">
            <a:avLst/>
          </a:prstGeom>
          <a:noFill/>
        </p:spPr>
        <p:txBody>
          <a:bodyPr wrap="square">
            <a:spAutoFit/>
          </a:bodyPr>
          <a:lstStyle/>
          <a:p>
            <a:pPr marL="0" marR="0" indent="182880" algn="just">
              <a:lnSpc>
                <a:spcPct val="95000"/>
              </a:lnSpc>
              <a:spcBef>
                <a:spcPts val="0"/>
              </a:spcBef>
              <a:spcAft>
                <a:spcPts val="600"/>
              </a:spcAft>
              <a:tabLst>
                <a:tab pos="182880" algn="l"/>
              </a:tabLst>
            </a:pPr>
            <a:r>
              <a:rPr lang="en-US" sz="1800" spc="-5" dirty="0">
                <a:effectLst/>
                <a:latin typeface="Times New Roman" panose="02020603050405020304" pitchFamily="18" charset="0"/>
                <a:ea typeface="SimSun" panose="02010600030101010101" pitchFamily="2" charset="-122"/>
              </a:rPr>
              <a:t>When taking the derivative of the equation </a:t>
            </a:r>
            <a:r>
              <a:rPr lang="en-US" spc="-5" dirty="0">
                <a:latin typeface="Times New Roman" panose="02020603050405020304" pitchFamily="18" charset="0"/>
                <a:ea typeface="SimSun" panose="02010600030101010101" pitchFamily="2" charset="-122"/>
              </a:rPr>
              <a:t>in </a:t>
            </a:r>
            <a:r>
              <a:rPr lang="en-US" sz="1800" spc="-5" dirty="0">
                <a:effectLst/>
                <a:latin typeface="Times New Roman" panose="02020603050405020304" pitchFamily="18" charset="0"/>
                <a:ea typeface="SimSun" panose="02010600030101010101" pitchFamily="2" charset="-122"/>
              </a:rPr>
              <a:t>continuous time domain to the discrete-time domain, the following equation is obtained:</a:t>
            </a:r>
          </a:p>
        </p:txBody>
      </p:sp>
      <p:graphicFrame>
        <p:nvGraphicFramePr>
          <p:cNvPr id="28" name="Object 27">
            <a:extLst>
              <a:ext uri="{FF2B5EF4-FFF2-40B4-BE49-F238E27FC236}">
                <a16:creationId xmlns:a16="http://schemas.microsoft.com/office/drawing/2014/main" id="{049F85C7-E48A-0331-8CD2-1A5274730080}"/>
              </a:ext>
            </a:extLst>
          </p:cNvPr>
          <p:cNvGraphicFramePr>
            <a:graphicFrameLocks noChangeAspect="1"/>
          </p:cNvGraphicFramePr>
          <p:nvPr>
            <p:extLst>
              <p:ext uri="{D42A27DB-BD31-4B8C-83A1-F6EECF244321}">
                <p14:modId xmlns:p14="http://schemas.microsoft.com/office/powerpoint/2010/main" val="3101493735"/>
              </p:ext>
            </p:extLst>
          </p:nvPr>
        </p:nvGraphicFramePr>
        <p:xfrm>
          <a:off x="384922" y="3988662"/>
          <a:ext cx="3390900" cy="812800"/>
        </p:xfrm>
        <a:graphic>
          <a:graphicData uri="http://schemas.openxmlformats.org/presentationml/2006/ole">
            <mc:AlternateContent xmlns:mc="http://schemas.openxmlformats.org/markup-compatibility/2006">
              <mc:Choice xmlns:v="urn:schemas-microsoft-com:vml" Requires="v">
                <p:oleObj name="Equation" r:id="rId10" imgW="3390840" imgH="812520" progId="Equation.DSMT4">
                  <p:embed/>
                </p:oleObj>
              </mc:Choice>
              <mc:Fallback>
                <p:oleObj name="Equation" r:id="rId10" imgW="3390840" imgH="812520" progId="Equation.DSMT4">
                  <p:embed/>
                  <p:pic>
                    <p:nvPicPr>
                      <p:cNvPr id="28" name="Object 27">
                        <a:extLst>
                          <a:ext uri="{FF2B5EF4-FFF2-40B4-BE49-F238E27FC236}">
                            <a16:creationId xmlns:a16="http://schemas.microsoft.com/office/drawing/2014/main" id="{049F85C7-E48A-0331-8CD2-1A5274730080}"/>
                          </a:ext>
                        </a:extLst>
                      </p:cNvPr>
                      <p:cNvPicPr/>
                      <p:nvPr/>
                    </p:nvPicPr>
                    <p:blipFill>
                      <a:blip r:embed="rId11"/>
                      <a:stretch>
                        <a:fillRect/>
                      </a:stretch>
                    </p:blipFill>
                    <p:spPr>
                      <a:xfrm>
                        <a:off x="384922" y="3988662"/>
                        <a:ext cx="3390900" cy="8128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87863E8C-8DF8-F348-1B61-A834F6707ED0}"/>
              </a:ext>
            </a:extLst>
          </p:cNvPr>
          <p:cNvGraphicFramePr>
            <a:graphicFrameLocks noChangeAspect="1"/>
          </p:cNvGraphicFramePr>
          <p:nvPr>
            <p:extLst>
              <p:ext uri="{D42A27DB-BD31-4B8C-83A1-F6EECF244321}">
                <p14:modId xmlns:p14="http://schemas.microsoft.com/office/powerpoint/2010/main" val="2850069512"/>
              </p:ext>
            </p:extLst>
          </p:nvPr>
        </p:nvGraphicFramePr>
        <p:xfrm>
          <a:off x="384922" y="5190759"/>
          <a:ext cx="3340100" cy="508000"/>
        </p:xfrm>
        <a:graphic>
          <a:graphicData uri="http://schemas.openxmlformats.org/presentationml/2006/ole">
            <mc:AlternateContent xmlns:mc="http://schemas.openxmlformats.org/markup-compatibility/2006">
              <mc:Choice xmlns:v="urn:schemas-microsoft-com:vml" Requires="v">
                <p:oleObj name="Equation" r:id="rId12" imgW="3340080" imgH="507960" progId="Equation.DSMT4">
                  <p:embed/>
                </p:oleObj>
              </mc:Choice>
              <mc:Fallback>
                <p:oleObj name="Equation" r:id="rId12" imgW="3340080" imgH="507960" progId="Equation.DSMT4">
                  <p:embed/>
                  <p:pic>
                    <p:nvPicPr>
                      <p:cNvPr id="29" name="Object 28">
                        <a:extLst>
                          <a:ext uri="{FF2B5EF4-FFF2-40B4-BE49-F238E27FC236}">
                            <a16:creationId xmlns:a16="http://schemas.microsoft.com/office/drawing/2014/main" id="{87863E8C-8DF8-F348-1B61-A834F6707ED0}"/>
                          </a:ext>
                        </a:extLst>
                      </p:cNvPr>
                      <p:cNvPicPr/>
                      <p:nvPr/>
                    </p:nvPicPr>
                    <p:blipFill>
                      <a:blip r:embed="rId13"/>
                      <a:stretch>
                        <a:fillRect/>
                      </a:stretch>
                    </p:blipFill>
                    <p:spPr>
                      <a:xfrm>
                        <a:off x="384922" y="5190759"/>
                        <a:ext cx="3340100" cy="508000"/>
                      </a:xfrm>
                      <a:prstGeom prst="rect">
                        <a:avLst/>
                      </a:prstGeom>
                    </p:spPr>
                  </p:pic>
                </p:oleObj>
              </mc:Fallback>
            </mc:AlternateContent>
          </a:graphicData>
        </a:graphic>
      </p:graphicFrame>
      <p:grpSp>
        <p:nvGrpSpPr>
          <p:cNvPr id="34" name="Group 33">
            <a:extLst>
              <a:ext uri="{FF2B5EF4-FFF2-40B4-BE49-F238E27FC236}">
                <a16:creationId xmlns:a16="http://schemas.microsoft.com/office/drawing/2014/main" id="{D9D15EA4-C162-1F96-67CA-9EAC876B5A51}"/>
              </a:ext>
            </a:extLst>
          </p:cNvPr>
          <p:cNvGrpSpPr/>
          <p:nvPr/>
        </p:nvGrpSpPr>
        <p:grpSpPr>
          <a:xfrm>
            <a:off x="5458676" y="4616520"/>
            <a:ext cx="3208795" cy="369332"/>
            <a:chOff x="5458676" y="3868277"/>
            <a:chExt cx="3208795" cy="369332"/>
          </a:xfrm>
        </p:grpSpPr>
        <p:sp>
          <p:nvSpPr>
            <p:cNvPr id="32" name="TextBox 31">
              <a:extLst>
                <a:ext uri="{FF2B5EF4-FFF2-40B4-BE49-F238E27FC236}">
                  <a16:creationId xmlns:a16="http://schemas.microsoft.com/office/drawing/2014/main" id="{EC1CBE8A-4152-D7AC-01D8-D697CE047DFF}"/>
                </a:ext>
              </a:extLst>
            </p:cNvPr>
            <p:cNvSpPr txBox="1"/>
            <p:nvPr/>
          </p:nvSpPr>
          <p:spPr>
            <a:xfrm>
              <a:off x="5458676" y="3868277"/>
              <a:ext cx="3208795" cy="369332"/>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    : the total number of agents</a:t>
              </a:r>
              <a:endParaRPr lang="en-US" dirty="0"/>
            </a:p>
          </p:txBody>
        </p:sp>
        <p:graphicFrame>
          <p:nvGraphicFramePr>
            <p:cNvPr id="33" name="Object 32">
              <a:extLst>
                <a:ext uri="{FF2B5EF4-FFF2-40B4-BE49-F238E27FC236}">
                  <a16:creationId xmlns:a16="http://schemas.microsoft.com/office/drawing/2014/main" id="{54AB49FB-1C0A-6BB5-A300-6B38FE18C218}"/>
                </a:ext>
              </a:extLst>
            </p:cNvPr>
            <p:cNvGraphicFramePr>
              <a:graphicFrameLocks noChangeAspect="1"/>
            </p:cNvGraphicFramePr>
            <p:nvPr>
              <p:extLst>
                <p:ext uri="{D42A27DB-BD31-4B8C-83A1-F6EECF244321}">
                  <p14:modId xmlns:p14="http://schemas.microsoft.com/office/powerpoint/2010/main" val="2768566285"/>
                </p:ext>
              </p:extLst>
            </p:nvPr>
          </p:nvGraphicFramePr>
          <p:xfrm>
            <a:off x="5458676" y="3887843"/>
            <a:ext cx="279400" cy="330200"/>
          </p:xfrm>
          <a:graphic>
            <a:graphicData uri="http://schemas.openxmlformats.org/presentationml/2006/ole">
              <mc:AlternateContent xmlns:mc="http://schemas.openxmlformats.org/markup-compatibility/2006">
                <mc:Choice xmlns:v="urn:schemas-microsoft-com:vml" Requires="v">
                  <p:oleObj name="Equation" r:id="rId14" imgW="279360" imgH="330120" progId="Equation.DSMT4">
                    <p:embed/>
                  </p:oleObj>
                </mc:Choice>
                <mc:Fallback>
                  <p:oleObj name="Equation" r:id="rId14" imgW="279360" imgH="330120" progId="Equation.DSMT4">
                    <p:embed/>
                    <p:pic>
                      <p:nvPicPr>
                        <p:cNvPr id="33" name="Object 32">
                          <a:extLst>
                            <a:ext uri="{FF2B5EF4-FFF2-40B4-BE49-F238E27FC236}">
                              <a16:creationId xmlns:a16="http://schemas.microsoft.com/office/drawing/2014/main" id="{54AB49FB-1C0A-6BB5-A300-6B38FE18C218}"/>
                            </a:ext>
                          </a:extLst>
                        </p:cNvPr>
                        <p:cNvPicPr/>
                        <p:nvPr/>
                      </p:nvPicPr>
                      <p:blipFill>
                        <a:blip r:embed="rId15"/>
                        <a:stretch>
                          <a:fillRect/>
                        </a:stretch>
                      </p:blipFill>
                      <p:spPr>
                        <a:xfrm>
                          <a:off x="5458676" y="3887843"/>
                          <a:ext cx="279400" cy="330200"/>
                        </a:xfrm>
                        <a:prstGeom prst="rect">
                          <a:avLst/>
                        </a:prstGeom>
                      </p:spPr>
                    </p:pic>
                  </p:oleObj>
                </mc:Fallback>
              </mc:AlternateContent>
            </a:graphicData>
          </a:graphic>
        </p:graphicFrame>
      </p:grpSp>
      <p:graphicFrame>
        <p:nvGraphicFramePr>
          <p:cNvPr id="35" name="Object 34">
            <a:extLst>
              <a:ext uri="{FF2B5EF4-FFF2-40B4-BE49-F238E27FC236}">
                <a16:creationId xmlns:a16="http://schemas.microsoft.com/office/drawing/2014/main" id="{44721E5E-8D00-30DA-80BC-5C7F0A23AC70}"/>
              </a:ext>
            </a:extLst>
          </p:cNvPr>
          <p:cNvGraphicFramePr>
            <a:graphicFrameLocks noChangeAspect="1"/>
          </p:cNvGraphicFramePr>
          <p:nvPr>
            <p:extLst>
              <p:ext uri="{D42A27DB-BD31-4B8C-83A1-F6EECF244321}">
                <p14:modId xmlns:p14="http://schemas.microsoft.com/office/powerpoint/2010/main" val="690711190"/>
              </p:ext>
            </p:extLst>
          </p:nvPr>
        </p:nvGraphicFramePr>
        <p:xfrm>
          <a:off x="5458676" y="4112054"/>
          <a:ext cx="1143000" cy="279400"/>
        </p:xfrm>
        <a:graphic>
          <a:graphicData uri="http://schemas.openxmlformats.org/presentationml/2006/ole">
            <mc:AlternateContent xmlns:mc="http://schemas.openxmlformats.org/markup-compatibility/2006">
              <mc:Choice xmlns:v="urn:schemas-microsoft-com:vml" Requires="v">
                <p:oleObj name="Equation" r:id="rId16" imgW="1143000" imgH="279360" progId="Equation.DSMT4">
                  <p:embed/>
                </p:oleObj>
              </mc:Choice>
              <mc:Fallback>
                <p:oleObj name="Equation" r:id="rId16" imgW="1143000" imgH="279360" progId="Equation.DSMT4">
                  <p:embed/>
                  <p:pic>
                    <p:nvPicPr>
                      <p:cNvPr id="35" name="Object 34">
                        <a:extLst>
                          <a:ext uri="{FF2B5EF4-FFF2-40B4-BE49-F238E27FC236}">
                            <a16:creationId xmlns:a16="http://schemas.microsoft.com/office/drawing/2014/main" id="{44721E5E-8D00-30DA-80BC-5C7F0A23AC70}"/>
                          </a:ext>
                        </a:extLst>
                      </p:cNvPr>
                      <p:cNvPicPr/>
                      <p:nvPr/>
                    </p:nvPicPr>
                    <p:blipFill>
                      <a:blip r:embed="rId17"/>
                      <a:stretch>
                        <a:fillRect/>
                      </a:stretch>
                    </p:blipFill>
                    <p:spPr>
                      <a:xfrm>
                        <a:off x="5458676" y="4112054"/>
                        <a:ext cx="1143000" cy="279400"/>
                      </a:xfrm>
                      <a:prstGeom prst="rect">
                        <a:avLst/>
                      </a:prstGeom>
                    </p:spPr>
                  </p:pic>
                </p:oleObj>
              </mc:Fallback>
            </mc:AlternateContent>
          </a:graphicData>
        </a:graphic>
      </p:graphicFrame>
      <p:grpSp>
        <p:nvGrpSpPr>
          <p:cNvPr id="41" name="Group 40">
            <a:extLst>
              <a:ext uri="{FF2B5EF4-FFF2-40B4-BE49-F238E27FC236}">
                <a16:creationId xmlns:a16="http://schemas.microsoft.com/office/drawing/2014/main" id="{38C85380-BEB0-389F-9715-F7CF67D1FA8C}"/>
              </a:ext>
            </a:extLst>
          </p:cNvPr>
          <p:cNvGrpSpPr/>
          <p:nvPr/>
        </p:nvGrpSpPr>
        <p:grpSpPr>
          <a:xfrm>
            <a:off x="5514804" y="5121593"/>
            <a:ext cx="2914402" cy="646331"/>
            <a:chOff x="5509476" y="5043136"/>
            <a:chExt cx="2914402" cy="646331"/>
          </a:xfrm>
        </p:grpSpPr>
        <p:sp>
          <p:nvSpPr>
            <p:cNvPr id="39" name="TextBox 38">
              <a:extLst>
                <a:ext uri="{FF2B5EF4-FFF2-40B4-BE49-F238E27FC236}">
                  <a16:creationId xmlns:a16="http://schemas.microsoft.com/office/drawing/2014/main" id="{FB2E6105-B619-E1AB-F77D-9D59BED5CBFE}"/>
                </a:ext>
              </a:extLst>
            </p:cNvPr>
            <p:cNvSpPr txBox="1"/>
            <p:nvPr/>
          </p:nvSpPr>
          <p:spPr>
            <a:xfrm>
              <a:off x="5702268" y="5043136"/>
              <a:ext cx="2721610" cy="646331"/>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 the gain of the consensus algorithm</a:t>
              </a:r>
              <a:endParaRPr lang="en-US" dirty="0"/>
            </a:p>
          </p:txBody>
        </p:sp>
        <p:graphicFrame>
          <p:nvGraphicFramePr>
            <p:cNvPr id="40" name="Object 39">
              <a:extLst>
                <a:ext uri="{FF2B5EF4-FFF2-40B4-BE49-F238E27FC236}">
                  <a16:creationId xmlns:a16="http://schemas.microsoft.com/office/drawing/2014/main" id="{0DC785D0-BFD3-716B-9976-7795EBE0DE08}"/>
                </a:ext>
              </a:extLst>
            </p:cNvPr>
            <p:cNvGraphicFramePr>
              <a:graphicFrameLocks noChangeAspect="1"/>
            </p:cNvGraphicFramePr>
            <p:nvPr>
              <p:extLst>
                <p:ext uri="{D42A27DB-BD31-4B8C-83A1-F6EECF244321}">
                  <p14:modId xmlns:p14="http://schemas.microsoft.com/office/powerpoint/2010/main" val="3672781046"/>
                </p:ext>
              </p:extLst>
            </p:nvPr>
          </p:nvGraphicFramePr>
          <p:xfrm>
            <a:off x="5509476" y="5159723"/>
            <a:ext cx="177800" cy="190500"/>
          </p:xfrm>
          <a:graphic>
            <a:graphicData uri="http://schemas.openxmlformats.org/presentationml/2006/ole">
              <mc:AlternateContent xmlns:mc="http://schemas.openxmlformats.org/markup-compatibility/2006">
                <mc:Choice xmlns:v="urn:schemas-microsoft-com:vml" Requires="v">
                  <p:oleObj name="Equation" r:id="rId18" imgW="177480" imgH="190440" progId="Equation.DSMT4">
                    <p:embed/>
                  </p:oleObj>
                </mc:Choice>
                <mc:Fallback>
                  <p:oleObj name="Equation" r:id="rId18" imgW="177480" imgH="190440" progId="Equation.DSMT4">
                    <p:embed/>
                    <p:pic>
                      <p:nvPicPr>
                        <p:cNvPr id="40" name="Object 39">
                          <a:extLst>
                            <a:ext uri="{FF2B5EF4-FFF2-40B4-BE49-F238E27FC236}">
                              <a16:creationId xmlns:a16="http://schemas.microsoft.com/office/drawing/2014/main" id="{0DC785D0-BFD3-716B-9976-7795EBE0DE08}"/>
                            </a:ext>
                          </a:extLst>
                        </p:cNvPr>
                        <p:cNvPicPr/>
                        <p:nvPr/>
                      </p:nvPicPr>
                      <p:blipFill>
                        <a:blip r:embed="rId19"/>
                        <a:stretch>
                          <a:fillRect/>
                        </a:stretch>
                      </p:blipFill>
                      <p:spPr>
                        <a:xfrm>
                          <a:off x="5509476" y="5159723"/>
                          <a:ext cx="177800" cy="190500"/>
                        </a:xfrm>
                        <a:prstGeom prst="rect">
                          <a:avLst/>
                        </a:prstGeom>
                      </p:spPr>
                    </p:pic>
                  </p:oleObj>
                </mc:Fallback>
              </mc:AlternateContent>
            </a:graphicData>
          </a:graphic>
        </p:graphicFrame>
      </p:grpSp>
      <p:sp>
        <p:nvSpPr>
          <p:cNvPr id="2" name="Chỗ dành sẵn cho Văn bản 2">
            <a:extLst>
              <a:ext uri="{FF2B5EF4-FFF2-40B4-BE49-F238E27FC236}">
                <a16:creationId xmlns:a16="http://schemas.microsoft.com/office/drawing/2014/main" id="{A8781634-8F5D-50FC-79FD-55E7362D3AF8}"/>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6" name="Chỗ dành sẵn cho Văn bản 3">
            <a:extLst>
              <a:ext uri="{FF2B5EF4-FFF2-40B4-BE49-F238E27FC236}">
                <a16:creationId xmlns:a16="http://schemas.microsoft.com/office/drawing/2014/main" id="{96BB85B6-A674-435A-9B66-4960403E46B9}"/>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
        <p:nvSpPr>
          <p:cNvPr id="4" name="TextBox 3">
            <a:extLst>
              <a:ext uri="{FF2B5EF4-FFF2-40B4-BE49-F238E27FC236}">
                <a16:creationId xmlns:a16="http://schemas.microsoft.com/office/drawing/2014/main" id="{2AAD397B-2060-F9E4-1EED-B5FDC019F530}"/>
              </a:ext>
            </a:extLst>
          </p:cNvPr>
          <p:cNvSpPr txBox="1"/>
          <p:nvPr/>
        </p:nvSpPr>
        <p:spPr>
          <a:xfrm>
            <a:off x="5808801" y="1647487"/>
            <a:ext cx="442750" cy="369332"/>
          </a:xfrm>
          <a:prstGeom prst="rect">
            <a:avLst/>
          </a:prstGeom>
          <a:noFill/>
        </p:spPr>
        <p:txBody>
          <a:bodyPr wrap="square" rtlCol="0">
            <a:spAutoFit/>
          </a:bodyPr>
          <a:lstStyle/>
          <a:p>
            <a:r>
              <a:rPr lang="en-US" dirty="0"/>
              <a:t>(4)</a:t>
            </a:r>
          </a:p>
        </p:txBody>
      </p:sp>
      <p:sp>
        <p:nvSpPr>
          <p:cNvPr id="5" name="TextBox 4">
            <a:extLst>
              <a:ext uri="{FF2B5EF4-FFF2-40B4-BE49-F238E27FC236}">
                <a16:creationId xmlns:a16="http://schemas.microsoft.com/office/drawing/2014/main" id="{7F945FDC-0958-521E-2BB8-B2BCF8EED5EF}"/>
              </a:ext>
            </a:extLst>
          </p:cNvPr>
          <p:cNvSpPr txBox="1"/>
          <p:nvPr/>
        </p:nvSpPr>
        <p:spPr>
          <a:xfrm>
            <a:off x="3875250" y="4718128"/>
            <a:ext cx="442750"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4195222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E29A23-CE78-928F-5D1F-824277F830E8}"/>
              </a:ext>
            </a:extLst>
          </p:cNvPr>
          <p:cNvSpPr>
            <a:spLocks noGrp="1"/>
          </p:cNvSpPr>
          <p:nvPr>
            <p:ph type="sldNum" sz="quarter" idx="12"/>
          </p:nvPr>
        </p:nvSpPr>
        <p:spPr/>
        <p:txBody>
          <a:bodyPr/>
          <a:lstStyle/>
          <a:p>
            <a:fld id="{A7C31228-F5D9-4687-8725-7BFC468A4E82}" type="slidenum">
              <a:rPr lang="en-US" smtClean="0"/>
              <a:pPr/>
              <a:t>11</a:t>
            </a:fld>
            <a:endParaRPr lang="en-US"/>
          </a:p>
        </p:txBody>
      </p:sp>
      <p:sp>
        <p:nvSpPr>
          <p:cNvPr id="6" name="Title 1">
            <a:extLst>
              <a:ext uri="{FF2B5EF4-FFF2-40B4-BE49-F238E27FC236}">
                <a16:creationId xmlns:a16="http://schemas.microsoft.com/office/drawing/2014/main" id="{7A772ED0-3A5F-7A20-5E43-734403BBB535}"/>
              </a:ext>
            </a:extLst>
          </p:cNvPr>
          <p:cNvSpPr txBox="1">
            <a:spLocks/>
          </p:cNvSpPr>
          <p:nvPr/>
        </p:nvSpPr>
        <p:spPr>
          <a:xfrm>
            <a:off x="3503161" y="-119788"/>
            <a:ext cx="2425199"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Proposed method</a:t>
            </a:r>
          </a:p>
        </p:txBody>
      </p:sp>
      <p:sp>
        <p:nvSpPr>
          <p:cNvPr id="7" name="TextBox 6">
            <a:extLst>
              <a:ext uri="{FF2B5EF4-FFF2-40B4-BE49-F238E27FC236}">
                <a16:creationId xmlns:a16="http://schemas.microsoft.com/office/drawing/2014/main" id="{AF04DEF3-F823-F940-D159-759EA622FB88}"/>
              </a:ext>
            </a:extLst>
          </p:cNvPr>
          <p:cNvSpPr txBox="1"/>
          <p:nvPr/>
        </p:nvSpPr>
        <p:spPr>
          <a:xfrm>
            <a:off x="3524367" y="447646"/>
            <a:ext cx="229428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Consensus Algorithm</a:t>
            </a:r>
          </a:p>
        </p:txBody>
      </p:sp>
      <p:sp>
        <p:nvSpPr>
          <p:cNvPr id="10" name="TextBox 9">
            <a:extLst>
              <a:ext uri="{FF2B5EF4-FFF2-40B4-BE49-F238E27FC236}">
                <a16:creationId xmlns:a16="http://schemas.microsoft.com/office/drawing/2014/main" id="{C5151F10-A09A-A4DE-40B6-A6BD3C2FEF10}"/>
              </a:ext>
            </a:extLst>
          </p:cNvPr>
          <p:cNvSpPr txBox="1"/>
          <p:nvPr/>
        </p:nvSpPr>
        <p:spPr>
          <a:xfrm>
            <a:off x="264159" y="1006556"/>
            <a:ext cx="8663531" cy="646331"/>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Because the communication delay for processing is inevitable, the suitable discrete time equation for the consensus control algorithm is rewritten as :</a:t>
            </a:r>
            <a:endParaRPr lang="en-US" dirty="0"/>
          </a:p>
        </p:txBody>
      </p:sp>
      <p:graphicFrame>
        <p:nvGraphicFramePr>
          <p:cNvPr id="11" name="Object 10">
            <a:extLst>
              <a:ext uri="{FF2B5EF4-FFF2-40B4-BE49-F238E27FC236}">
                <a16:creationId xmlns:a16="http://schemas.microsoft.com/office/drawing/2014/main" id="{9745E5BF-E1BE-4145-1BB7-4740DA4A5E29}"/>
              </a:ext>
            </a:extLst>
          </p:cNvPr>
          <p:cNvGraphicFramePr>
            <a:graphicFrameLocks noChangeAspect="1"/>
          </p:cNvGraphicFramePr>
          <p:nvPr>
            <p:extLst>
              <p:ext uri="{D42A27DB-BD31-4B8C-83A1-F6EECF244321}">
                <p14:modId xmlns:p14="http://schemas.microsoft.com/office/powerpoint/2010/main" val="1630234160"/>
              </p:ext>
            </p:extLst>
          </p:nvPr>
        </p:nvGraphicFramePr>
        <p:xfrm>
          <a:off x="2664710" y="1786547"/>
          <a:ext cx="4102100" cy="584200"/>
        </p:xfrm>
        <a:graphic>
          <a:graphicData uri="http://schemas.openxmlformats.org/presentationml/2006/ole">
            <mc:AlternateContent xmlns:mc="http://schemas.openxmlformats.org/markup-compatibility/2006">
              <mc:Choice xmlns:v="urn:schemas-microsoft-com:vml" Requires="v">
                <p:oleObj name="Equation" r:id="rId2" imgW="4101840" imgH="583920" progId="Equation.DSMT4">
                  <p:embed/>
                </p:oleObj>
              </mc:Choice>
              <mc:Fallback>
                <p:oleObj name="Equation" r:id="rId2" imgW="4101840" imgH="583920" progId="Equation.DSMT4">
                  <p:embed/>
                  <p:pic>
                    <p:nvPicPr>
                      <p:cNvPr id="11" name="Object 10">
                        <a:extLst>
                          <a:ext uri="{FF2B5EF4-FFF2-40B4-BE49-F238E27FC236}">
                            <a16:creationId xmlns:a16="http://schemas.microsoft.com/office/drawing/2014/main" id="{9745E5BF-E1BE-4145-1BB7-4740DA4A5E29}"/>
                          </a:ext>
                        </a:extLst>
                      </p:cNvPr>
                      <p:cNvPicPr/>
                      <p:nvPr/>
                    </p:nvPicPr>
                    <p:blipFill>
                      <a:blip r:embed="rId3"/>
                      <a:stretch>
                        <a:fillRect/>
                      </a:stretch>
                    </p:blipFill>
                    <p:spPr>
                      <a:xfrm>
                        <a:off x="2664710" y="1786547"/>
                        <a:ext cx="4102100" cy="584200"/>
                      </a:xfrm>
                      <a:prstGeom prst="rect">
                        <a:avLst/>
                      </a:prstGeom>
                    </p:spPr>
                  </p:pic>
                </p:oleObj>
              </mc:Fallback>
            </mc:AlternateContent>
          </a:graphicData>
        </a:graphic>
      </p:graphicFrame>
      <p:grpSp>
        <p:nvGrpSpPr>
          <p:cNvPr id="16" name="Group 15">
            <a:extLst>
              <a:ext uri="{FF2B5EF4-FFF2-40B4-BE49-F238E27FC236}">
                <a16:creationId xmlns:a16="http://schemas.microsoft.com/office/drawing/2014/main" id="{92A24D3B-8565-7368-80D0-C59517A5E97E}"/>
              </a:ext>
            </a:extLst>
          </p:cNvPr>
          <p:cNvGrpSpPr/>
          <p:nvPr/>
        </p:nvGrpSpPr>
        <p:grpSpPr>
          <a:xfrm>
            <a:off x="192549" y="2351181"/>
            <a:ext cx="5168900" cy="369332"/>
            <a:chOff x="585839" y="2351181"/>
            <a:chExt cx="5168900" cy="369332"/>
          </a:xfrm>
        </p:grpSpPr>
        <p:graphicFrame>
          <p:nvGraphicFramePr>
            <p:cNvPr id="12" name="Object 11">
              <a:extLst>
                <a:ext uri="{FF2B5EF4-FFF2-40B4-BE49-F238E27FC236}">
                  <a16:creationId xmlns:a16="http://schemas.microsoft.com/office/drawing/2014/main" id="{7E9D06B7-2B0D-4B9C-BE70-244E37CD1F83}"/>
                </a:ext>
              </a:extLst>
            </p:cNvPr>
            <p:cNvGraphicFramePr>
              <a:graphicFrameLocks noChangeAspect="1"/>
            </p:cNvGraphicFramePr>
            <p:nvPr>
              <p:extLst>
                <p:ext uri="{D42A27DB-BD31-4B8C-83A1-F6EECF244321}">
                  <p14:modId xmlns:p14="http://schemas.microsoft.com/office/powerpoint/2010/main" val="736615141"/>
                </p:ext>
              </p:extLst>
            </p:nvPr>
          </p:nvGraphicFramePr>
          <p:xfrm>
            <a:off x="585839" y="2370747"/>
            <a:ext cx="596900" cy="330200"/>
          </p:xfrm>
          <a:graphic>
            <a:graphicData uri="http://schemas.openxmlformats.org/presentationml/2006/ole">
              <mc:AlternateContent xmlns:mc="http://schemas.openxmlformats.org/markup-compatibility/2006">
                <mc:Choice xmlns:v="urn:schemas-microsoft-com:vml" Requires="v">
                  <p:oleObj name="Equation" r:id="rId4" imgW="596880" imgH="330120" progId="Equation.DSMT4">
                    <p:embed/>
                  </p:oleObj>
                </mc:Choice>
                <mc:Fallback>
                  <p:oleObj name="Equation" r:id="rId4" imgW="596880" imgH="330120" progId="Equation.DSMT4">
                    <p:embed/>
                    <p:pic>
                      <p:nvPicPr>
                        <p:cNvPr id="12" name="Object 11">
                          <a:extLst>
                            <a:ext uri="{FF2B5EF4-FFF2-40B4-BE49-F238E27FC236}">
                              <a16:creationId xmlns:a16="http://schemas.microsoft.com/office/drawing/2014/main" id="{7E9D06B7-2B0D-4B9C-BE70-244E37CD1F83}"/>
                            </a:ext>
                          </a:extLst>
                        </p:cNvPr>
                        <p:cNvPicPr/>
                        <p:nvPr/>
                      </p:nvPicPr>
                      <p:blipFill>
                        <a:blip r:embed="rId5"/>
                        <a:stretch>
                          <a:fillRect/>
                        </a:stretch>
                      </p:blipFill>
                      <p:spPr>
                        <a:xfrm>
                          <a:off x="585839" y="2370747"/>
                          <a:ext cx="596900" cy="330200"/>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70612E05-5D6A-95A2-DACF-8755033ECB1E}"/>
                </a:ext>
              </a:extLst>
            </p:cNvPr>
            <p:cNvSpPr txBox="1"/>
            <p:nvPr/>
          </p:nvSpPr>
          <p:spPr>
            <a:xfrm>
              <a:off x="1182739" y="2351181"/>
              <a:ext cx="4572000" cy="369332"/>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 stored data of the 1</a:t>
              </a:r>
              <a:r>
                <a:rPr lang="en-US" sz="1800" baseline="30000" dirty="0">
                  <a:effectLst/>
                  <a:latin typeface="Times New Roman" panose="02020603050405020304" pitchFamily="18" charset="0"/>
                  <a:ea typeface="SimSun" panose="02010600030101010101" pitchFamily="2" charset="-122"/>
                </a:rPr>
                <a:t>st</a:t>
              </a:r>
              <a:r>
                <a:rPr lang="en-US" sz="1800" dirty="0">
                  <a:effectLst/>
                  <a:latin typeface="Times New Roman" panose="02020603050405020304" pitchFamily="18" charset="0"/>
                  <a:ea typeface="SimSun" panose="02010600030101010101" pitchFamily="2" charset="-122"/>
                </a:rPr>
                <a:t> generation </a:t>
              </a:r>
              <a:endParaRPr lang="en-US" dirty="0"/>
            </a:p>
          </p:txBody>
        </p:sp>
      </p:grpSp>
      <p:grpSp>
        <p:nvGrpSpPr>
          <p:cNvPr id="17" name="Group 16">
            <a:extLst>
              <a:ext uri="{FF2B5EF4-FFF2-40B4-BE49-F238E27FC236}">
                <a16:creationId xmlns:a16="http://schemas.microsoft.com/office/drawing/2014/main" id="{A77C6B5A-A40E-6D9B-1029-397F3DD62C23}"/>
              </a:ext>
            </a:extLst>
          </p:cNvPr>
          <p:cNvGrpSpPr/>
          <p:nvPr/>
        </p:nvGrpSpPr>
        <p:grpSpPr>
          <a:xfrm>
            <a:off x="5361449" y="2348573"/>
            <a:ext cx="5098347" cy="369332"/>
            <a:chOff x="656392" y="2351181"/>
            <a:chExt cx="5098347" cy="369332"/>
          </a:xfrm>
        </p:grpSpPr>
        <p:graphicFrame>
          <p:nvGraphicFramePr>
            <p:cNvPr id="18" name="Object 17">
              <a:extLst>
                <a:ext uri="{FF2B5EF4-FFF2-40B4-BE49-F238E27FC236}">
                  <a16:creationId xmlns:a16="http://schemas.microsoft.com/office/drawing/2014/main" id="{F3CD9437-B94B-52CC-5C19-25AFCC375376}"/>
                </a:ext>
              </a:extLst>
            </p:cNvPr>
            <p:cNvGraphicFramePr>
              <a:graphicFrameLocks noChangeAspect="1"/>
            </p:cNvGraphicFramePr>
            <p:nvPr>
              <p:extLst>
                <p:ext uri="{D42A27DB-BD31-4B8C-83A1-F6EECF244321}">
                  <p14:modId xmlns:p14="http://schemas.microsoft.com/office/powerpoint/2010/main" val="1586641126"/>
                </p:ext>
              </p:extLst>
            </p:nvPr>
          </p:nvGraphicFramePr>
          <p:xfrm>
            <a:off x="656392" y="2370138"/>
            <a:ext cx="457200" cy="330200"/>
          </p:xfrm>
          <a:graphic>
            <a:graphicData uri="http://schemas.openxmlformats.org/presentationml/2006/ole">
              <mc:AlternateContent xmlns:mc="http://schemas.openxmlformats.org/markup-compatibility/2006">
                <mc:Choice xmlns:v="urn:schemas-microsoft-com:vml" Requires="v">
                  <p:oleObj name="Equation" r:id="rId6" imgW="457200" imgH="330120" progId="Equation.DSMT4">
                    <p:embed/>
                  </p:oleObj>
                </mc:Choice>
                <mc:Fallback>
                  <p:oleObj name="Equation" r:id="rId6" imgW="457200" imgH="330120" progId="Equation.DSMT4">
                    <p:embed/>
                    <p:pic>
                      <p:nvPicPr>
                        <p:cNvPr id="18" name="Object 17">
                          <a:extLst>
                            <a:ext uri="{FF2B5EF4-FFF2-40B4-BE49-F238E27FC236}">
                              <a16:creationId xmlns:a16="http://schemas.microsoft.com/office/drawing/2014/main" id="{F3CD9437-B94B-52CC-5C19-25AFCC375376}"/>
                            </a:ext>
                          </a:extLst>
                        </p:cNvPr>
                        <p:cNvPicPr/>
                        <p:nvPr/>
                      </p:nvPicPr>
                      <p:blipFill>
                        <a:blip r:embed="rId7"/>
                        <a:stretch>
                          <a:fillRect/>
                        </a:stretch>
                      </p:blipFill>
                      <p:spPr>
                        <a:xfrm>
                          <a:off x="656392" y="2370138"/>
                          <a:ext cx="457200" cy="330200"/>
                        </a:xfrm>
                        <a:prstGeom prst="rect">
                          <a:avLst/>
                        </a:prstGeom>
                      </p:spPr>
                    </p:pic>
                  </p:oleObj>
                </mc:Fallback>
              </mc:AlternateContent>
            </a:graphicData>
          </a:graphic>
        </p:graphicFrame>
        <p:sp>
          <p:nvSpPr>
            <p:cNvPr id="19" name="TextBox 18">
              <a:extLst>
                <a:ext uri="{FF2B5EF4-FFF2-40B4-BE49-F238E27FC236}">
                  <a16:creationId xmlns:a16="http://schemas.microsoft.com/office/drawing/2014/main" id="{5460EA5A-BD93-A841-44E8-0A7C78B33C6F}"/>
                </a:ext>
              </a:extLst>
            </p:cNvPr>
            <p:cNvSpPr txBox="1"/>
            <p:nvPr/>
          </p:nvSpPr>
          <p:spPr>
            <a:xfrm>
              <a:off x="1182739" y="2351181"/>
              <a:ext cx="4572000" cy="369332"/>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 current data to be calculated</a:t>
              </a:r>
              <a:endParaRPr lang="en-US" dirty="0"/>
            </a:p>
          </p:txBody>
        </p:sp>
      </p:grpSp>
      <p:sp>
        <p:nvSpPr>
          <p:cNvPr id="2" name="Chỗ dành sẵn cho Văn bản 2">
            <a:extLst>
              <a:ext uri="{FF2B5EF4-FFF2-40B4-BE49-F238E27FC236}">
                <a16:creationId xmlns:a16="http://schemas.microsoft.com/office/drawing/2014/main" id="{4C01F255-A39D-38E4-6CD4-2EF474640710}"/>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8" name="Chỗ dành sẵn cho Văn bản 3">
            <a:extLst>
              <a:ext uri="{FF2B5EF4-FFF2-40B4-BE49-F238E27FC236}">
                <a16:creationId xmlns:a16="http://schemas.microsoft.com/office/drawing/2014/main" id="{1B63693F-D678-5AEE-EE9A-1FAE50FBBE57}"/>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
        <p:nvSpPr>
          <p:cNvPr id="4" name="TextBox 3">
            <a:extLst>
              <a:ext uri="{FF2B5EF4-FFF2-40B4-BE49-F238E27FC236}">
                <a16:creationId xmlns:a16="http://schemas.microsoft.com/office/drawing/2014/main" id="{A0793E3A-A0C3-B12A-9FDF-8B568CAE002A}"/>
              </a:ext>
            </a:extLst>
          </p:cNvPr>
          <p:cNvSpPr txBox="1"/>
          <p:nvPr/>
        </p:nvSpPr>
        <p:spPr>
          <a:xfrm>
            <a:off x="6919366" y="1816064"/>
            <a:ext cx="442750" cy="369332"/>
          </a:xfrm>
          <a:prstGeom prst="rect">
            <a:avLst/>
          </a:prstGeom>
          <a:noFill/>
        </p:spPr>
        <p:txBody>
          <a:bodyPr wrap="none" rtlCol="0">
            <a:spAutoFit/>
          </a:bodyPr>
          <a:lstStyle/>
          <a:p>
            <a:r>
              <a:rPr lang="en-US" dirty="0"/>
              <a:t>(6)</a:t>
            </a:r>
          </a:p>
        </p:txBody>
      </p:sp>
    </p:spTree>
    <p:extLst>
      <p:ext uri="{BB962C8B-B14F-4D97-AF65-F5344CB8AC3E}">
        <p14:creationId xmlns:p14="http://schemas.microsoft.com/office/powerpoint/2010/main" val="319083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0EE46E-EEB4-19E5-FFCD-BD033C93509D}"/>
              </a:ext>
            </a:extLst>
          </p:cNvPr>
          <p:cNvSpPr>
            <a:spLocks noGrp="1"/>
          </p:cNvSpPr>
          <p:nvPr>
            <p:ph type="sldNum" sz="quarter" idx="12"/>
          </p:nvPr>
        </p:nvSpPr>
        <p:spPr/>
        <p:txBody>
          <a:bodyPr/>
          <a:lstStyle/>
          <a:p>
            <a:fld id="{A7C31228-F5D9-4687-8725-7BFC468A4E82}" type="slidenum">
              <a:rPr lang="en-US" smtClean="0"/>
              <a:pPr/>
              <a:t>12</a:t>
            </a:fld>
            <a:endParaRPr lang="en-US"/>
          </a:p>
        </p:txBody>
      </p:sp>
      <p:sp>
        <p:nvSpPr>
          <p:cNvPr id="7" name="TextBox 6">
            <a:extLst>
              <a:ext uri="{FF2B5EF4-FFF2-40B4-BE49-F238E27FC236}">
                <a16:creationId xmlns:a16="http://schemas.microsoft.com/office/drawing/2014/main" id="{B647B4D2-28D0-A9F2-B76D-B6F495F31B2C}"/>
              </a:ext>
            </a:extLst>
          </p:cNvPr>
          <p:cNvSpPr txBox="1"/>
          <p:nvPr/>
        </p:nvSpPr>
        <p:spPr>
          <a:xfrm>
            <a:off x="264159" y="1101664"/>
            <a:ext cx="8634035" cy="646331"/>
          </a:xfrm>
          <a:prstGeom prst="rect">
            <a:avLst/>
          </a:prstGeom>
          <a:noFill/>
        </p:spPr>
        <p:txBody>
          <a:bodyPr wrap="square">
            <a:spAutoFit/>
          </a:bodyPr>
          <a:lstStyle/>
          <a:p>
            <a:r>
              <a:rPr lang="en-US" b="0" i="0" dirty="0">
                <a:solidFill>
                  <a:srgbClr val="343541"/>
                </a:solidFill>
                <a:effectLst/>
                <a:latin typeface="Söhne"/>
              </a:rPr>
              <a:t>Considering a scenario where three distributed generation units are considered in the microgrid system :</a:t>
            </a:r>
            <a:endParaRPr lang="en-US" dirty="0"/>
          </a:p>
        </p:txBody>
      </p:sp>
      <p:graphicFrame>
        <p:nvGraphicFramePr>
          <p:cNvPr id="8" name="Table 7">
            <a:extLst>
              <a:ext uri="{FF2B5EF4-FFF2-40B4-BE49-F238E27FC236}">
                <a16:creationId xmlns:a16="http://schemas.microsoft.com/office/drawing/2014/main" id="{C52D9693-DD8B-A791-9BF4-BAD9805E1A38}"/>
              </a:ext>
            </a:extLst>
          </p:cNvPr>
          <p:cNvGraphicFramePr>
            <a:graphicFrameLocks noGrp="1"/>
          </p:cNvGraphicFramePr>
          <p:nvPr>
            <p:extLst>
              <p:ext uri="{D42A27DB-BD31-4B8C-83A1-F6EECF244321}">
                <p14:modId xmlns:p14="http://schemas.microsoft.com/office/powerpoint/2010/main" val="3572436951"/>
              </p:ext>
            </p:extLst>
          </p:nvPr>
        </p:nvGraphicFramePr>
        <p:xfrm>
          <a:off x="264159" y="1900730"/>
          <a:ext cx="8516047" cy="3220475"/>
        </p:xfrm>
        <a:graphic>
          <a:graphicData uri="http://schemas.openxmlformats.org/drawingml/2006/table">
            <a:tbl>
              <a:tblPr firstRow="1" bandRow="1">
                <a:tableStyleId>{7DF18680-E054-41AD-8BC1-D1AEF772440D}</a:tableStyleId>
              </a:tblPr>
              <a:tblGrid>
                <a:gridCol w="5746884">
                  <a:extLst>
                    <a:ext uri="{9D8B030D-6E8A-4147-A177-3AD203B41FA5}">
                      <a16:colId xmlns:a16="http://schemas.microsoft.com/office/drawing/2014/main" val="1906970050"/>
                    </a:ext>
                  </a:extLst>
                </a:gridCol>
                <a:gridCol w="2769163">
                  <a:extLst>
                    <a:ext uri="{9D8B030D-6E8A-4147-A177-3AD203B41FA5}">
                      <a16:colId xmlns:a16="http://schemas.microsoft.com/office/drawing/2014/main" val="1948422003"/>
                    </a:ext>
                  </a:extLst>
                </a:gridCol>
              </a:tblGrid>
              <a:tr h="644095">
                <a:tc rowSpan="3">
                  <a:txBody>
                    <a:bodyPr/>
                    <a:lstStyle/>
                    <a:p>
                      <a:pPr algn="ctr"/>
                      <a:r>
                        <a:rPr lang="en-US" dirty="0"/>
                        <a:t>Initial values</a:t>
                      </a:r>
                      <a:endParaRPr lang="en-US" dirty="0">
                        <a:latin typeface="Times New Roman" panose="02020603050405020304" pitchFamily="18" charset="0"/>
                        <a:cs typeface="Times New Roman" panose="02020603050405020304" pitchFamily="18" charset="0"/>
                      </a:endParaRPr>
                    </a:p>
                  </a:txBody>
                  <a:tcPr anchor="ct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66059774"/>
                  </a:ext>
                </a:extLst>
              </a:tr>
              <a:tr h="644095">
                <a:tc vMerge="1">
                  <a:txBody>
                    <a:bodyPr/>
                    <a:lstStyle/>
                    <a:p>
                      <a:endParaRPr lang="en-US" dirty="0"/>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9868812"/>
                  </a:ext>
                </a:extLst>
              </a:tr>
              <a:tr h="644095">
                <a:tc vMerge="1">
                  <a:txBody>
                    <a:bodyPr/>
                    <a:lstStyle/>
                    <a:p>
                      <a:endParaRPr lang="en-US" dirty="0"/>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7776594"/>
                  </a:ext>
                </a:extLst>
              </a:tr>
              <a:tr h="644095">
                <a:tc>
                  <a:txBody>
                    <a:bodyPr/>
                    <a:lstStyle/>
                    <a:p>
                      <a:pPr algn="ctr"/>
                      <a:r>
                        <a:rPr lang="en-US" b="1" dirty="0">
                          <a:solidFill>
                            <a:schemeClr val="tx1"/>
                          </a:solidFill>
                        </a:rPr>
                        <a:t>Gain coefficient</a:t>
                      </a:r>
                      <a:endParaRPr lang="en-US"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2100765"/>
                  </a:ext>
                </a:extLst>
              </a:tr>
              <a:tr h="644095">
                <a:tc>
                  <a:txBody>
                    <a:bodyPr/>
                    <a:lstStyle/>
                    <a:p>
                      <a:pPr algn="ctr"/>
                      <a:r>
                        <a:rPr lang="en-US" b="1" dirty="0">
                          <a:solidFill>
                            <a:schemeClr val="tx1"/>
                          </a:solidFill>
                        </a:rPr>
                        <a:t>Time sampling</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559221"/>
                  </a:ext>
                </a:extLst>
              </a:tr>
            </a:tbl>
          </a:graphicData>
        </a:graphic>
      </p:graphicFrame>
      <p:grpSp>
        <p:nvGrpSpPr>
          <p:cNvPr id="14" name="Group 13">
            <a:extLst>
              <a:ext uri="{FF2B5EF4-FFF2-40B4-BE49-F238E27FC236}">
                <a16:creationId xmlns:a16="http://schemas.microsoft.com/office/drawing/2014/main" id="{536212ED-3110-59F7-5201-FCD733E950DD}"/>
              </a:ext>
            </a:extLst>
          </p:cNvPr>
          <p:cNvGrpSpPr/>
          <p:nvPr/>
        </p:nvGrpSpPr>
        <p:grpSpPr>
          <a:xfrm>
            <a:off x="6954838" y="2154549"/>
            <a:ext cx="1053486" cy="2981227"/>
            <a:chOff x="6954838" y="2154549"/>
            <a:chExt cx="1053486" cy="2981227"/>
          </a:xfrm>
        </p:grpSpPr>
        <p:graphicFrame>
          <p:nvGraphicFramePr>
            <p:cNvPr id="9" name="Object 8">
              <a:extLst>
                <a:ext uri="{FF2B5EF4-FFF2-40B4-BE49-F238E27FC236}">
                  <a16:creationId xmlns:a16="http://schemas.microsoft.com/office/drawing/2014/main" id="{0364199B-0E80-2862-57B1-D70FF703AB6B}"/>
                </a:ext>
              </a:extLst>
            </p:cNvPr>
            <p:cNvGraphicFramePr>
              <a:graphicFrameLocks noChangeAspect="1"/>
            </p:cNvGraphicFramePr>
            <p:nvPr>
              <p:extLst>
                <p:ext uri="{D42A27DB-BD31-4B8C-83A1-F6EECF244321}">
                  <p14:modId xmlns:p14="http://schemas.microsoft.com/office/powerpoint/2010/main" val="53481543"/>
                </p:ext>
              </p:extLst>
            </p:nvPr>
          </p:nvGraphicFramePr>
          <p:xfrm>
            <a:off x="6966924" y="2154549"/>
            <a:ext cx="736600" cy="330200"/>
          </p:xfrm>
          <a:graphic>
            <a:graphicData uri="http://schemas.openxmlformats.org/presentationml/2006/ole">
              <mc:AlternateContent xmlns:mc="http://schemas.openxmlformats.org/markup-compatibility/2006">
                <mc:Choice xmlns:v="urn:schemas-microsoft-com:vml" Requires="v">
                  <p:oleObj name="Equation" r:id="rId2" imgW="736560" imgH="330120" progId="Equation.DSMT4">
                    <p:embed/>
                  </p:oleObj>
                </mc:Choice>
                <mc:Fallback>
                  <p:oleObj name="Equation" r:id="rId2" imgW="736560" imgH="330120" progId="Equation.DSMT4">
                    <p:embed/>
                    <p:pic>
                      <p:nvPicPr>
                        <p:cNvPr id="9" name="Object 8">
                          <a:extLst>
                            <a:ext uri="{FF2B5EF4-FFF2-40B4-BE49-F238E27FC236}">
                              <a16:creationId xmlns:a16="http://schemas.microsoft.com/office/drawing/2014/main" id="{0364199B-0E80-2862-57B1-D70FF703AB6B}"/>
                            </a:ext>
                          </a:extLst>
                        </p:cNvPr>
                        <p:cNvPicPr/>
                        <p:nvPr/>
                      </p:nvPicPr>
                      <p:blipFill>
                        <a:blip r:embed="rId3"/>
                        <a:stretch>
                          <a:fillRect/>
                        </a:stretch>
                      </p:blipFill>
                      <p:spPr>
                        <a:xfrm>
                          <a:off x="6966924" y="2154549"/>
                          <a:ext cx="736600" cy="3302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79003BDB-4442-4E12-C0BD-27DD6D7068BE}"/>
                </a:ext>
              </a:extLst>
            </p:cNvPr>
            <p:cNvGraphicFramePr>
              <a:graphicFrameLocks noChangeAspect="1"/>
            </p:cNvGraphicFramePr>
            <p:nvPr>
              <p:extLst>
                <p:ext uri="{D42A27DB-BD31-4B8C-83A1-F6EECF244321}">
                  <p14:modId xmlns:p14="http://schemas.microsoft.com/office/powerpoint/2010/main" val="2589596704"/>
                </p:ext>
              </p:extLst>
            </p:nvPr>
          </p:nvGraphicFramePr>
          <p:xfrm>
            <a:off x="6954838" y="2803525"/>
            <a:ext cx="762000" cy="330200"/>
          </p:xfrm>
          <a:graphic>
            <a:graphicData uri="http://schemas.openxmlformats.org/presentationml/2006/ole">
              <mc:AlternateContent xmlns:mc="http://schemas.openxmlformats.org/markup-compatibility/2006">
                <mc:Choice xmlns:v="urn:schemas-microsoft-com:vml" Requires="v">
                  <p:oleObj name="Equation" r:id="rId4" imgW="761760" imgH="330120" progId="Equation.DSMT4">
                    <p:embed/>
                  </p:oleObj>
                </mc:Choice>
                <mc:Fallback>
                  <p:oleObj name="Equation" r:id="rId4" imgW="761760" imgH="330120" progId="Equation.DSMT4">
                    <p:embed/>
                    <p:pic>
                      <p:nvPicPr>
                        <p:cNvPr id="10" name="Object 9">
                          <a:extLst>
                            <a:ext uri="{FF2B5EF4-FFF2-40B4-BE49-F238E27FC236}">
                              <a16:creationId xmlns:a16="http://schemas.microsoft.com/office/drawing/2014/main" id="{79003BDB-4442-4E12-C0BD-27DD6D7068BE}"/>
                            </a:ext>
                          </a:extLst>
                        </p:cNvPr>
                        <p:cNvPicPr/>
                        <p:nvPr/>
                      </p:nvPicPr>
                      <p:blipFill>
                        <a:blip r:embed="rId5"/>
                        <a:stretch>
                          <a:fillRect/>
                        </a:stretch>
                      </p:blipFill>
                      <p:spPr>
                        <a:xfrm>
                          <a:off x="6954838" y="2803525"/>
                          <a:ext cx="762000" cy="3302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4576F225-F698-CE6D-925C-D5046E8BA7B8}"/>
                </a:ext>
              </a:extLst>
            </p:cNvPr>
            <p:cNvGraphicFramePr>
              <a:graphicFrameLocks noChangeAspect="1"/>
            </p:cNvGraphicFramePr>
            <p:nvPr>
              <p:extLst>
                <p:ext uri="{D42A27DB-BD31-4B8C-83A1-F6EECF244321}">
                  <p14:modId xmlns:p14="http://schemas.microsoft.com/office/powerpoint/2010/main" val="1274762576"/>
                </p:ext>
              </p:extLst>
            </p:nvPr>
          </p:nvGraphicFramePr>
          <p:xfrm>
            <a:off x="6954838" y="3481388"/>
            <a:ext cx="762000" cy="330200"/>
          </p:xfrm>
          <a:graphic>
            <a:graphicData uri="http://schemas.openxmlformats.org/presentationml/2006/ole">
              <mc:AlternateContent xmlns:mc="http://schemas.openxmlformats.org/markup-compatibility/2006">
                <mc:Choice xmlns:v="urn:schemas-microsoft-com:vml" Requires="v">
                  <p:oleObj name="Equation" r:id="rId6" imgW="761760" imgH="330120" progId="Equation.DSMT4">
                    <p:embed/>
                  </p:oleObj>
                </mc:Choice>
                <mc:Fallback>
                  <p:oleObj name="Equation" r:id="rId6" imgW="761760" imgH="330120" progId="Equation.DSMT4">
                    <p:embed/>
                    <p:pic>
                      <p:nvPicPr>
                        <p:cNvPr id="11" name="Object 10">
                          <a:extLst>
                            <a:ext uri="{FF2B5EF4-FFF2-40B4-BE49-F238E27FC236}">
                              <a16:creationId xmlns:a16="http://schemas.microsoft.com/office/drawing/2014/main" id="{4576F225-F698-CE6D-925C-D5046E8BA7B8}"/>
                            </a:ext>
                          </a:extLst>
                        </p:cNvPr>
                        <p:cNvPicPr/>
                        <p:nvPr/>
                      </p:nvPicPr>
                      <p:blipFill>
                        <a:blip r:embed="rId7"/>
                        <a:stretch>
                          <a:fillRect/>
                        </a:stretch>
                      </p:blipFill>
                      <p:spPr>
                        <a:xfrm>
                          <a:off x="6954838" y="3481388"/>
                          <a:ext cx="762000" cy="3302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3DBEEF51-B84E-7BD1-3CA8-BE0FAFFA8A0A}"/>
                </a:ext>
              </a:extLst>
            </p:cNvPr>
            <p:cNvGraphicFramePr>
              <a:graphicFrameLocks noChangeAspect="1"/>
            </p:cNvGraphicFramePr>
            <p:nvPr>
              <p:extLst>
                <p:ext uri="{D42A27DB-BD31-4B8C-83A1-F6EECF244321}">
                  <p14:modId xmlns:p14="http://schemas.microsoft.com/office/powerpoint/2010/main" val="3711701842"/>
                </p:ext>
              </p:extLst>
            </p:nvPr>
          </p:nvGraphicFramePr>
          <p:xfrm>
            <a:off x="6966924" y="4156391"/>
            <a:ext cx="736600" cy="241300"/>
          </p:xfrm>
          <a:graphic>
            <a:graphicData uri="http://schemas.openxmlformats.org/presentationml/2006/ole">
              <mc:AlternateContent xmlns:mc="http://schemas.openxmlformats.org/markup-compatibility/2006">
                <mc:Choice xmlns:v="urn:schemas-microsoft-com:vml" Requires="v">
                  <p:oleObj name="Equation" r:id="rId8" imgW="736560" imgH="241200" progId="Equation.DSMT4">
                    <p:embed/>
                  </p:oleObj>
                </mc:Choice>
                <mc:Fallback>
                  <p:oleObj name="Equation" r:id="rId8" imgW="736560" imgH="241200" progId="Equation.DSMT4">
                    <p:embed/>
                    <p:pic>
                      <p:nvPicPr>
                        <p:cNvPr id="12" name="Object 11">
                          <a:extLst>
                            <a:ext uri="{FF2B5EF4-FFF2-40B4-BE49-F238E27FC236}">
                              <a16:creationId xmlns:a16="http://schemas.microsoft.com/office/drawing/2014/main" id="{3DBEEF51-B84E-7BD1-3CA8-BE0FAFFA8A0A}"/>
                            </a:ext>
                          </a:extLst>
                        </p:cNvPr>
                        <p:cNvPicPr/>
                        <p:nvPr/>
                      </p:nvPicPr>
                      <p:blipFill>
                        <a:blip r:embed="rId9"/>
                        <a:stretch>
                          <a:fillRect/>
                        </a:stretch>
                      </p:blipFill>
                      <p:spPr>
                        <a:xfrm>
                          <a:off x="6966924" y="4156391"/>
                          <a:ext cx="736600" cy="2413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FBA40071-064E-A1C1-7416-F79854168813}"/>
                </a:ext>
              </a:extLst>
            </p:cNvPr>
            <p:cNvGraphicFramePr>
              <a:graphicFrameLocks noChangeAspect="1"/>
            </p:cNvGraphicFramePr>
            <p:nvPr>
              <p:extLst>
                <p:ext uri="{D42A27DB-BD31-4B8C-83A1-F6EECF244321}">
                  <p14:modId xmlns:p14="http://schemas.microsoft.com/office/powerpoint/2010/main" val="2711423821"/>
                </p:ext>
              </p:extLst>
            </p:nvPr>
          </p:nvGraphicFramePr>
          <p:xfrm>
            <a:off x="6966924" y="4805576"/>
            <a:ext cx="1041400" cy="330200"/>
          </p:xfrm>
          <a:graphic>
            <a:graphicData uri="http://schemas.openxmlformats.org/presentationml/2006/ole">
              <mc:AlternateContent xmlns:mc="http://schemas.openxmlformats.org/markup-compatibility/2006">
                <mc:Choice xmlns:v="urn:schemas-microsoft-com:vml" Requires="v">
                  <p:oleObj name="Equation" r:id="rId10" imgW="1041120" imgH="330120" progId="Equation.DSMT4">
                    <p:embed/>
                  </p:oleObj>
                </mc:Choice>
                <mc:Fallback>
                  <p:oleObj name="Equation" r:id="rId10" imgW="1041120" imgH="330120" progId="Equation.DSMT4">
                    <p:embed/>
                    <p:pic>
                      <p:nvPicPr>
                        <p:cNvPr id="13" name="Object 12">
                          <a:extLst>
                            <a:ext uri="{FF2B5EF4-FFF2-40B4-BE49-F238E27FC236}">
                              <a16:creationId xmlns:a16="http://schemas.microsoft.com/office/drawing/2014/main" id="{FBA40071-064E-A1C1-7416-F79854168813}"/>
                            </a:ext>
                          </a:extLst>
                        </p:cNvPr>
                        <p:cNvPicPr/>
                        <p:nvPr/>
                      </p:nvPicPr>
                      <p:blipFill>
                        <a:blip r:embed="rId11"/>
                        <a:stretch>
                          <a:fillRect/>
                        </a:stretch>
                      </p:blipFill>
                      <p:spPr>
                        <a:xfrm>
                          <a:off x="6966924" y="4805576"/>
                          <a:ext cx="1041400" cy="330200"/>
                        </a:xfrm>
                        <a:prstGeom prst="rect">
                          <a:avLst/>
                        </a:prstGeom>
                      </p:spPr>
                    </p:pic>
                  </p:oleObj>
                </mc:Fallback>
              </mc:AlternateContent>
            </a:graphicData>
          </a:graphic>
        </p:graphicFrame>
      </p:grpSp>
      <p:sp>
        <p:nvSpPr>
          <p:cNvPr id="15" name="Title 1">
            <a:extLst>
              <a:ext uri="{FF2B5EF4-FFF2-40B4-BE49-F238E27FC236}">
                <a16:creationId xmlns:a16="http://schemas.microsoft.com/office/drawing/2014/main" id="{97DAFA1C-670C-4D7B-810D-C1794877CCF3}"/>
              </a:ext>
            </a:extLst>
          </p:cNvPr>
          <p:cNvSpPr txBox="1">
            <a:spLocks/>
          </p:cNvSpPr>
          <p:nvPr/>
        </p:nvSpPr>
        <p:spPr>
          <a:xfrm>
            <a:off x="3503161" y="-119788"/>
            <a:ext cx="2425199"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Proposed method</a:t>
            </a:r>
          </a:p>
        </p:txBody>
      </p:sp>
      <p:sp>
        <p:nvSpPr>
          <p:cNvPr id="16" name="TextBox 15">
            <a:extLst>
              <a:ext uri="{FF2B5EF4-FFF2-40B4-BE49-F238E27FC236}">
                <a16:creationId xmlns:a16="http://schemas.microsoft.com/office/drawing/2014/main" id="{59DAC6EF-8EEB-5240-8A0B-C75996A095E4}"/>
              </a:ext>
            </a:extLst>
          </p:cNvPr>
          <p:cNvSpPr txBox="1"/>
          <p:nvPr/>
        </p:nvSpPr>
        <p:spPr>
          <a:xfrm>
            <a:off x="3524367" y="447646"/>
            <a:ext cx="229428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Consensus Algorithm</a:t>
            </a:r>
          </a:p>
        </p:txBody>
      </p:sp>
      <p:sp>
        <p:nvSpPr>
          <p:cNvPr id="2" name="Chỗ dành sẵn cho Văn bản 2">
            <a:extLst>
              <a:ext uri="{FF2B5EF4-FFF2-40B4-BE49-F238E27FC236}">
                <a16:creationId xmlns:a16="http://schemas.microsoft.com/office/drawing/2014/main" id="{B35F154D-9055-BE27-BA81-60AD73BE1AC5}"/>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6" name="Chỗ dành sẵn cho Văn bản 3">
            <a:extLst>
              <a:ext uri="{FF2B5EF4-FFF2-40B4-BE49-F238E27FC236}">
                <a16:creationId xmlns:a16="http://schemas.microsoft.com/office/drawing/2014/main" id="{64EC2F1C-5E0D-B65D-B60E-A155A2E304B6}"/>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3161783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8824DE-6CF6-349C-08A3-1E4B63EFF516}"/>
              </a:ext>
            </a:extLst>
          </p:cNvPr>
          <p:cNvSpPr>
            <a:spLocks noGrp="1"/>
          </p:cNvSpPr>
          <p:nvPr>
            <p:ph type="sldNum" sz="quarter" idx="12"/>
          </p:nvPr>
        </p:nvSpPr>
        <p:spPr/>
        <p:txBody>
          <a:bodyPr/>
          <a:lstStyle/>
          <a:p>
            <a:fld id="{A7C31228-F5D9-4687-8725-7BFC468A4E82}" type="slidenum">
              <a:rPr lang="en-US" smtClean="0"/>
              <a:pPr/>
              <a:t>13</a:t>
            </a:fld>
            <a:endParaRPr lang="en-US"/>
          </a:p>
        </p:txBody>
      </p:sp>
      <p:sp>
        <p:nvSpPr>
          <p:cNvPr id="6" name="Title 1">
            <a:extLst>
              <a:ext uri="{FF2B5EF4-FFF2-40B4-BE49-F238E27FC236}">
                <a16:creationId xmlns:a16="http://schemas.microsoft.com/office/drawing/2014/main" id="{958A35B9-62D5-040A-A9D5-95477207AC3E}"/>
              </a:ext>
            </a:extLst>
          </p:cNvPr>
          <p:cNvSpPr txBox="1">
            <a:spLocks/>
          </p:cNvSpPr>
          <p:nvPr/>
        </p:nvSpPr>
        <p:spPr>
          <a:xfrm>
            <a:off x="3503161" y="-119788"/>
            <a:ext cx="2425199"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Proposed method</a:t>
            </a:r>
          </a:p>
        </p:txBody>
      </p:sp>
      <p:sp>
        <p:nvSpPr>
          <p:cNvPr id="7" name="TextBox 6">
            <a:extLst>
              <a:ext uri="{FF2B5EF4-FFF2-40B4-BE49-F238E27FC236}">
                <a16:creationId xmlns:a16="http://schemas.microsoft.com/office/drawing/2014/main" id="{7D7BF882-4BCB-32C1-72BF-F5F59939E7BD}"/>
              </a:ext>
            </a:extLst>
          </p:cNvPr>
          <p:cNvSpPr txBox="1"/>
          <p:nvPr/>
        </p:nvSpPr>
        <p:spPr>
          <a:xfrm>
            <a:off x="3524367" y="447646"/>
            <a:ext cx="229428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Consensus Algorithm</a:t>
            </a:r>
          </a:p>
        </p:txBody>
      </p:sp>
      <p:pic>
        <p:nvPicPr>
          <p:cNvPr id="9" name="Hình ảnh 2">
            <a:extLst>
              <a:ext uri="{FF2B5EF4-FFF2-40B4-BE49-F238E27FC236}">
                <a16:creationId xmlns:a16="http://schemas.microsoft.com/office/drawing/2014/main" id="{BC98FAFC-32D8-67B8-FD5C-2F43E2D72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62399"/>
            <a:ext cx="5975196" cy="4362196"/>
          </a:xfrm>
          <a:prstGeom prst="rect">
            <a:avLst/>
          </a:prstGeom>
        </p:spPr>
      </p:pic>
      <p:sp>
        <p:nvSpPr>
          <p:cNvPr id="12" name="TextBox 11">
            <a:extLst>
              <a:ext uri="{FF2B5EF4-FFF2-40B4-BE49-F238E27FC236}">
                <a16:creationId xmlns:a16="http://schemas.microsoft.com/office/drawing/2014/main" id="{498D87B1-F834-F506-C646-F5B0A3490C50}"/>
              </a:ext>
            </a:extLst>
          </p:cNvPr>
          <p:cNvSpPr txBox="1"/>
          <p:nvPr/>
        </p:nvSpPr>
        <p:spPr>
          <a:xfrm>
            <a:off x="19665" y="5472435"/>
            <a:ext cx="5648321" cy="646331"/>
          </a:xfrm>
          <a:prstGeom prst="rect">
            <a:avLst/>
          </a:prstGeom>
          <a:noFill/>
        </p:spPr>
        <p:txBody>
          <a:bodyPr wrap="square">
            <a:spAutoFit/>
          </a:bodyPr>
          <a:lstStyle/>
          <a:p>
            <a:pPr algn="ctr"/>
            <a:r>
              <a:rPr lang="en-US" sz="1800" b="1" i="1" dirty="0">
                <a:solidFill>
                  <a:schemeClr val="bg2">
                    <a:lumMod val="50000"/>
                  </a:schemeClr>
                </a:solidFill>
                <a:effectLst/>
                <a:latin typeface="Times New Roman" panose="02020603050405020304" pitchFamily="18" charset="0"/>
                <a:ea typeface="SimSun" panose="02010600030101010101" pitchFamily="2" charset="-122"/>
              </a:rPr>
              <a:t>Fig. 7</a:t>
            </a:r>
            <a:r>
              <a:rPr lang="vi-VN" sz="18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Simulation example of data convergence in the consensus algorithm</a:t>
            </a:r>
            <a:endParaRPr lang="en-US" b="1" i="1" dirty="0">
              <a:solidFill>
                <a:schemeClr val="bg2">
                  <a:lumMod val="50000"/>
                </a:schemeClr>
              </a:solidFill>
            </a:endParaRPr>
          </a:p>
        </p:txBody>
      </p:sp>
      <p:grpSp>
        <p:nvGrpSpPr>
          <p:cNvPr id="27" name="Group 26">
            <a:extLst>
              <a:ext uri="{FF2B5EF4-FFF2-40B4-BE49-F238E27FC236}">
                <a16:creationId xmlns:a16="http://schemas.microsoft.com/office/drawing/2014/main" id="{46C79DB9-645C-F70B-FDD3-0F99275539A5}"/>
              </a:ext>
            </a:extLst>
          </p:cNvPr>
          <p:cNvGrpSpPr/>
          <p:nvPr/>
        </p:nvGrpSpPr>
        <p:grpSpPr>
          <a:xfrm>
            <a:off x="6220999" y="1725004"/>
            <a:ext cx="2853159" cy="4197559"/>
            <a:chOff x="5975195" y="1725004"/>
            <a:chExt cx="2853159" cy="4197559"/>
          </a:xfrm>
        </p:grpSpPr>
        <p:sp>
          <p:nvSpPr>
            <p:cNvPr id="21" name="TextBox 20">
              <a:extLst>
                <a:ext uri="{FF2B5EF4-FFF2-40B4-BE49-F238E27FC236}">
                  <a16:creationId xmlns:a16="http://schemas.microsoft.com/office/drawing/2014/main" id="{1EACC786-FC0F-ABDE-4335-3C58455CB09D}"/>
                </a:ext>
              </a:extLst>
            </p:cNvPr>
            <p:cNvSpPr txBox="1"/>
            <p:nvPr/>
          </p:nvSpPr>
          <p:spPr>
            <a:xfrm>
              <a:off x="5975195" y="1725004"/>
              <a:ext cx="2853159" cy="4197559"/>
            </a:xfrm>
            <a:prstGeom prst="rect">
              <a:avLst/>
            </a:prstGeom>
            <a:noFill/>
          </p:spPr>
          <p:txBody>
            <a:bodyPr wrap="square">
              <a:spAutoFit/>
            </a:bodyPr>
            <a:lstStyle/>
            <a:p>
              <a:pPr>
                <a:lnSpc>
                  <a:spcPct val="150000"/>
                </a:lnSpc>
              </a:pPr>
              <a:r>
                <a:rPr lang="en-US" b="0" i="0" dirty="0">
                  <a:solidFill>
                    <a:srgbClr val="343541"/>
                  </a:solidFill>
                  <a:effectLst/>
                  <a:latin typeface="Times New Roman" panose="02020603050405020304" pitchFamily="18" charset="0"/>
                  <a:cs typeface="Times New Roman" panose="02020603050405020304" pitchFamily="18" charset="0"/>
                </a:rPr>
                <a:t>After a convergence time of 0.3s, the three variables      , ,    </a:t>
              </a:r>
              <a:r>
                <a:rPr lang="en-US" dirty="0">
                  <a:solidFill>
                    <a:srgbClr val="343541"/>
                  </a:solidFill>
                  <a:latin typeface="Times New Roman" panose="02020603050405020304" pitchFamily="18" charset="0"/>
                  <a:cs typeface="Times New Roman" panose="02020603050405020304" pitchFamily="18" charset="0"/>
                </a:rPr>
                <a:t> </a:t>
              </a:r>
              <a:r>
                <a:rPr lang="en-US" b="0" i="0" dirty="0">
                  <a:solidFill>
                    <a:srgbClr val="343541"/>
                  </a:solidFill>
                  <a:effectLst/>
                  <a:latin typeface="Times New Roman" panose="02020603050405020304" pitchFamily="18" charset="0"/>
                  <a:cs typeface="Times New Roman" panose="02020603050405020304" pitchFamily="18" charset="0"/>
                </a:rPr>
                <a:t>and     converge to the </a:t>
              </a:r>
              <a:r>
                <a:rPr lang="en-US" b="1" i="0" dirty="0">
                  <a:solidFill>
                    <a:srgbClr val="343541"/>
                  </a:solidFill>
                  <a:effectLst/>
                  <a:latin typeface="Times New Roman" panose="02020603050405020304" pitchFamily="18" charset="0"/>
                  <a:cs typeface="Times New Roman" panose="02020603050405020304" pitchFamily="18" charset="0"/>
                </a:rPr>
                <a:t>average value </a:t>
              </a:r>
              <a:r>
                <a:rPr lang="en-US" b="0" i="0" dirty="0">
                  <a:solidFill>
                    <a:srgbClr val="343541"/>
                  </a:solidFill>
                  <a:effectLst/>
                  <a:latin typeface="Times New Roman" panose="02020603050405020304" pitchFamily="18" charset="0"/>
                  <a:cs typeface="Times New Roman" panose="02020603050405020304" pitchFamily="18" charset="0"/>
                </a:rPr>
                <a:t>. </a:t>
              </a:r>
            </a:p>
            <a:p>
              <a:pPr>
                <a:lnSpc>
                  <a:spcPct val="150000"/>
                </a:lnSpc>
              </a:pPr>
              <a:r>
                <a:rPr lang="en-US" b="0" i="0" dirty="0">
                  <a:solidFill>
                    <a:srgbClr val="343541"/>
                  </a:solidFill>
                  <a:effectLst/>
                  <a:latin typeface="Times New Roman" panose="02020603050405020304" pitchFamily="18" charset="0"/>
                  <a:cs typeface="Times New Roman" panose="02020603050405020304" pitchFamily="18" charset="0"/>
                </a:rPr>
                <a:t>These variables change gradually until they approach the convergent value, and their performance is maintained </a:t>
              </a:r>
              <a:r>
                <a:rPr lang="en-US" b="1" i="0" dirty="0">
                  <a:solidFill>
                    <a:srgbClr val="343541"/>
                  </a:solidFill>
                  <a:effectLst/>
                  <a:latin typeface="Times New Roman" panose="02020603050405020304" pitchFamily="18" charset="0"/>
                  <a:cs typeface="Times New Roman" panose="02020603050405020304" pitchFamily="18" charset="0"/>
                </a:rPr>
                <a:t>in a steady state.</a:t>
              </a:r>
              <a:endParaRPr lang="en-US" b="1" dirty="0">
                <a:latin typeface="Times New Roman" panose="02020603050405020304" pitchFamily="18" charset="0"/>
                <a:cs typeface="Times New Roman" panose="02020603050405020304" pitchFamily="18" charset="0"/>
              </a:endParaRPr>
            </a:p>
          </p:txBody>
        </p:sp>
        <p:graphicFrame>
          <p:nvGraphicFramePr>
            <p:cNvPr id="22" name="Object 21">
              <a:extLst>
                <a:ext uri="{FF2B5EF4-FFF2-40B4-BE49-F238E27FC236}">
                  <a16:creationId xmlns:a16="http://schemas.microsoft.com/office/drawing/2014/main" id="{E92E5BA8-3671-E144-2691-EBC195440C8F}"/>
                </a:ext>
              </a:extLst>
            </p:cNvPr>
            <p:cNvGraphicFramePr>
              <a:graphicFrameLocks noChangeAspect="1"/>
            </p:cNvGraphicFramePr>
            <p:nvPr>
              <p:extLst>
                <p:ext uri="{D42A27DB-BD31-4B8C-83A1-F6EECF244321}">
                  <p14:modId xmlns:p14="http://schemas.microsoft.com/office/powerpoint/2010/main" val="1523181086"/>
                </p:ext>
              </p:extLst>
            </p:nvPr>
          </p:nvGraphicFramePr>
          <p:xfrm>
            <a:off x="8310880" y="2245015"/>
            <a:ext cx="215900" cy="330200"/>
          </p:xfrm>
          <a:graphic>
            <a:graphicData uri="http://schemas.openxmlformats.org/presentationml/2006/ole">
              <mc:AlternateContent xmlns:mc="http://schemas.openxmlformats.org/markup-compatibility/2006">
                <mc:Choice xmlns:v="urn:schemas-microsoft-com:vml" Requires="v">
                  <p:oleObj name="Equation" r:id="rId3" imgW="215640" imgH="330120" progId="Equation.DSMT4">
                    <p:embed/>
                  </p:oleObj>
                </mc:Choice>
                <mc:Fallback>
                  <p:oleObj name="Equation" r:id="rId3" imgW="215640" imgH="330120" progId="Equation.DSMT4">
                    <p:embed/>
                    <p:pic>
                      <p:nvPicPr>
                        <p:cNvPr id="22" name="Object 21">
                          <a:extLst>
                            <a:ext uri="{FF2B5EF4-FFF2-40B4-BE49-F238E27FC236}">
                              <a16:creationId xmlns:a16="http://schemas.microsoft.com/office/drawing/2014/main" id="{E92E5BA8-3671-E144-2691-EBC195440C8F}"/>
                            </a:ext>
                          </a:extLst>
                        </p:cNvPr>
                        <p:cNvPicPr/>
                        <p:nvPr/>
                      </p:nvPicPr>
                      <p:blipFill>
                        <a:blip r:embed="rId4"/>
                        <a:stretch>
                          <a:fillRect/>
                        </a:stretch>
                      </p:blipFill>
                      <p:spPr>
                        <a:xfrm>
                          <a:off x="8310880" y="2245015"/>
                          <a:ext cx="215900" cy="3302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780E624F-B980-B401-976D-7C3092673AA6}"/>
                </a:ext>
              </a:extLst>
            </p:cNvPr>
            <p:cNvGraphicFramePr>
              <a:graphicFrameLocks noChangeAspect="1"/>
            </p:cNvGraphicFramePr>
            <p:nvPr>
              <p:extLst>
                <p:ext uri="{D42A27DB-BD31-4B8C-83A1-F6EECF244321}">
                  <p14:modId xmlns:p14="http://schemas.microsoft.com/office/powerpoint/2010/main" val="4165066827"/>
                </p:ext>
              </p:extLst>
            </p:nvPr>
          </p:nvGraphicFramePr>
          <p:xfrm>
            <a:off x="6138863" y="2667000"/>
            <a:ext cx="241300" cy="330200"/>
          </p:xfrm>
          <a:graphic>
            <a:graphicData uri="http://schemas.openxmlformats.org/presentationml/2006/ole">
              <mc:AlternateContent xmlns:mc="http://schemas.openxmlformats.org/markup-compatibility/2006">
                <mc:Choice xmlns:v="urn:schemas-microsoft-com:vml" Requires="v">
                  <p:oleObj name="Equation" r:id="rId5" imgW="241200" imgH="330120" progId="Equation.DSMT4">
                    <p:embed/>
                  </p:oleObj>
                </mc:Choice>
                <mc:Fallback>
                  <p:oleObj name="Equation" r:id="rId5" imgW="241200" imgH="330120" progId="Equation.DSMT4">
                    <p:embed/>
                    <p:pic>
                      <p:nvPicPr>
                        <p:cNvPr id="23" name="Object 22">
                          <a:extLst>
                            <a:ext uri="{FF2B5EF4-FFF2-40B4-BE49-F238E27FC236}">
                              <a16:creationId xmlns:a16="http://schemas.microsoft.com/office/drawing/2014/main" id="{780E624F-B980-B401-976D-7C3092673AA6}"/>
                            </a:ext>
                          </a:extLst>
                        </p:cNvPr>
                        <p:cNvPicPr/>
                        <p:nvPr/>
                      </p:nvPicPr>
                      <p:blipFill>
                        <a:blip r:embed="rId6"/>
                        <a:stretch>
                          <a:fillRect/>
                        </a:stretch>
                      </p:blipFill>
                      <p:spPr>
                        <a:xfrm>
                          <a:off x="6138863" y="2667000"/>
                          <a:ext cx="241300" cy="330200"/>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C5A2A800-A310-D83E-11C7-9B528076C89B}"/>
                </a:ext>
              </a:extLst>
            </p:cNvPr>
            <p:cNvGraphicFramePr>
              <a:graphicFrameLocks noChangeAspect="1"/>
            </p:cNvGraphicFramePr>
            <p:nvPr>
              <p:extLst>
                <p:ext uri="{D42A27DB-BD31-4B8C-83A1-F6EECF244321}">
                  <p14:modId xmlns:p14="http://schemas.microsoft.com/office/powerpoint/2010/main" val="1543197945"/>
                </p:ext>
              </p:extLst>
            </p:nvPr>
          </p:nvGraphicFramePr>
          <p:xfrm>
            <a:off x="6788150" y="2667000"/>
            <a:ext cx="228600" cy="330200"/>
          </p:xfrm>
          <a:graphic>
            <a:graphicData uri="http://schemas.openxmlformats.org/presentationml/2006/ole">
              <mc:AlternateContent xmlns:mc="http://schemas.openxmlformats.org/markup-compatibility/2006">
                <mc:Choice xmlns:v="urn:schemas-microsoft-com:vml" Requires="v">
                  <p:oleObj name="Equation" r:id="rId7" imgW="228600" imgH="330120" progId="Equation.DSMT4">
                    <p:embed/>
                  </p:oleObj>
                </mc:Choice>
                <mc:Fallback>
                  <p:oleObj name="Equation" r:id="rId7" imgW="228600" imgH="330120" progId="Equation.DSMT4">
                    <p:embed/>
                    <p:pic>
                      <p:nvPicPr>
                        <p:cNvPr id="26" name="Object 25">
                          <a:extLst>
                            <a:ext uri="{FF2B5EF4-FFF2-40B4-BE49-F238E27FC236}">
                              <a16:creationId xmlns:a16="http://schemas.microsoft.com/office/drawing/2014/main" id="{C5A2A800-A310-D83E-11C7-9B528076C89B}"/>
                            </a:ext>
                          </a:extLst>
                        </p:cNvPr>
                        <p:cNvPicPr/>
                        <p:nvPr/>
                      </p:nvPicPr>
                      <p:blipFill>
                        <a:blip r:embed="rId8"/>
                        <a:stretch>
                          <a:fillRect/>
                        </a:stretch>
                      </p:blipFill>
                      <p:spPr>
                        <a:xfrm>
                          <a:off x="6788150" y="2667000"/>
                          <a:ext cx="228600" cy="330200"/>
                        </a:xfrm>
                        <a:prstGeom prst="rect">
                          <a:avLst/>
                        </a:prstGeom>
                      </p:spPr>
                    </p:pic>
                  </p:oleObj>
                </mc:Fallback>
              </mc:AlternateContent>
            </a:graphicData>
          </a:graphic>
        </p:graphicFrame>
      </p:grpSp>
      <p:sp>
        <p:nvSpPr>
          <p:cNvPr id="2" name="Chỗ dành sẵn cho Văn bản 2">
            <a:extLst>
              <a:ext uri="{FF2B5EF4-FFF2-40B4-BE49-F238E27FC236}">
                <a16:creationId xmlns:a16="http://schemas.microsoft.com/office/drawing/2014/main" id="{99521711-69CF-83F1-4509-AFC965702B08}"/>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8" name="Chỗ dành sẵn cho Văn bản 3">
            <a:extLst>
              <a:ext uri="{FF2B5EF4-FFF2-40B4-BE49-F238E27FC236}">
                <a16:creationId xmlns:a16="http://schemas.microsoft.com/office/drawing/2014/main" id="{EFC5C839-7405-B13E-9590-1F39260D3DD4}"/>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1621373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A37859-EDEF-06AA-ABD7-734BB04FC5B0}"/>
              </a:ext>
            </a:extLst>
          </p:cNvPr>
          <p:cNvSpPr>
            <a:spLocks noGrp="1"/>
          </p:cNvSpPr>
          <p:nvPr>
            <p:ph type="sldNum" sz="quarter" idx="12"/>
          </p:nvPr>
        </p:nvSpPr>
        <p:spPr/>
        <p:txBody>
          <a:bodyPr/>
          <a:lstStyle/>
          <a:p>
            <a:fld id="{A7C31228-F5D9-4687-8725-7BFC468A4E82}" type="slidenum">
              <a:rPr lang="en-US" smtClean="0"/>
              <a:pPr/>
              <a:t>14</a:t>
            </a:fld>
            <a:endParaRPr lang="en-US"/>
          </a:p>
        </p:txBody>
      </p:sp>
      <p:sp>
        <p:nvSpPr>
          <p:cNvPr id="6" name="Title 1">
            <a:extLst>
              <a:ext uri="{FF2B5EF4-FFF2-40B4-BE49-F238E27FC236}">
                <a16:creationId xmlns:a16="http://schemas.microsoft.com/office/drawing/2014/main" id="{68B4B290-F3E3-A0FA-4874-42B692ECCBFB}"/>
              </a:ext>
            </a:extLst>
          </p:cNvPr>
          <p:cNvSpPr txBox="1">
            <a:spLocks/>
          </p:cNvSpPr>
          <p:nvPr/>
        </p:nvSpPr>
        <p:spPr>
          <a:xfrm>
            <a:off x="3503161" y="-119788"/>
            <a:ext cx="2425199"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Proposed method</a:t>
            </a:r>
          </a:p>
        </p:txBody>
      </p:sp>
      <p:sp>
        <p:nvSpPr>
          <p:cNvPr id="7" name="TextBox 6">
            <a:extLst>
              <a:ext uri="{FF2B5EF4-FFF2-40B4-BE49-F238E27FC236}">
                <a16:creationId xmlns:a16="http://schemas.microsoft.com/office/drawing/2014/main" id="{FE8DC490-3B19-0BDD-1764-C18D3F7159E7}"/>
              </a:ext>
            </a:extLst>
          </p:cNvPr>
          <p:cNvSpPr txBox="1"/>
          <p:nvPr/>
        </p:nvSpPr>
        <p:spPr>
          <a:xfrm>
            <a:off x="2014668" y="396130"/>
            <a:ext cx="5402184" cy="369332"/>
          </a:xfrm>
          <a:prstGeom prst="rect">
            <a:avLst/>
          </a:prstGeom>
          <a:noFill/>
        </p:spPr>
        <p:txBody>
          <a:bodyPr wrap="none" rtlCol="0">
            <a:spAutoFit/>
          </a:bodyPr>
          <a:lstStyle/>
          <a:p>
            <a:r>
              <a:rPr lang="fr-FR" b="1" dirty="0">
                <a:latin typeface="Times New Roman" panose="02020603050405020304" pitchFamily="18" charset="0"/>
                <a:cs typeface="Times New Roman" panose="02020603050405020304" pitchFamily="18" charset="0"/>
              </a:rPr>
              <a:t>Combination </a:t>
            </a:r>
            <a:r>
              <a:rPr lang="fr-FR" b="1" dirty="0" err="1">
                <a:latin typeface="Times New Roman" panose="02020603050405020304" pitchFamily="18" charset="0"/>
                <a:cs typeface="Times New Roman" panose="02020603050405020304" pitchFamily="18" charset="0"/>
              </a:rPr>
              <a:t>Droop</a:t>
            </a:r>
            <a:r>
              <a:rPr lang="fr-FR" b="1" dirty="0">
                <a:latin typeface="Times New Roman" panose="02020603050405020304" pitchFamily="18" charset="0"/>
                <a:cs typeface="Times New Roman" panose="02020603050405020304" pitchFamily="18" charset="0"/>
              </a:rPr>
              <a:t> Control &amp; Consensus </a:t>
            </a:r>
            <a:r>
              <a:rPr lang="fr-FR" b="1" dirty="0" err="1">
                <a:latin typeface="Times New Roman" panose="02020603050405020304" pitchFamily="18" charset="0"/>
                <a:cs typeface="Times New Roman" panose="02020603050405020304" pitchFamily="18" charset="0"/>
              </a:rPr>
              <a:t>Algorithm</a:t>
            </a:r>
            <a:endParaRPr lang="fr-FR" b="1" dirty="0">
              <a:latin typeface="Times New Roman" panose="02020603050405020304" pitchFamily="18" charset="0"/>
              <a:cs typeface="Times New Roman" panose="02020603050405020304" pitchFamily="18" charset="0"/>
            </a:endParaRPr>
          </a:p>
        </p:txBody>
      </p:sp>
      <p:pic>
        <p:nvPicPr>
          <p:cNvPr id="8" name="Picture 7" descr="A diagram of a solar panel&#10;&#10;Description automatically generated">
            <a:extLst>
              <a:ext uri="{FF2B5EF4-FFF2-40B4-BE49-F238E27FC236}">
                <a16:creationId xmlns:a16="http://schemas.microsoft.com/office/drawing/2014/main" id="{653DD66B-327E-0A12-801D-6ADD1FA2A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22" y="1203614"/>
            <a:ext cx="9046878" cy="4639316"/>
          </a:xfrm>
          <a:prstGeom prst="rect">
            <a:avLst/>
          </a:prstGeom>
        </p:spPr>
      </p:pic>
      <p:sp>
        <p:nvSpPr>
          <p:cNvPr id="9" name="TextBox 8">
            <a:extLst>
              <a:ext uri="{FF2B5EF4-FFF2-40B4-BE49-F238E27FC236}">
                <a16:creationId xmlns:a16="http://schemas.microsoft.com/office/drawing/2014/main" id="{292F42C6-48CD-A39A-BE0D-F48D5C43FD5F}"/>
              </a:ext>
            </a:extLst>
          </p:cNvPr>
          <p:cNvSpPr txBox="1"/>
          <p:nvPr/>
        </p:nvSpPr>
        <p:spPr>
          <a:xfrm>
            <a:off x="1377367" y="5842930"/>
            <a:ext cx="7328146" cy="369332"/>
          </a:xfrm>
          <a:prstGeom prst="rect">
            <a:avLst/>
          </a:prstGeom>
          <a:noFill/>
        </p:spPr>
        <p:txBody>
          <a:bodyPr wrap="square">
            <a:spAutoFit/>
          </a:bodyPr>
          <a:lstStyle/>
          <a:p>
            <a:pPr marL="228600" marR="0" indent="-228600" algn="just">
              <a:spcBef>
                <a:spcPts val="400"/>
              </a:spcBef>
              <a:spcAft>
                <a:spcPts val="1000"/>
              </a:spcAft>
              <a:tabLst>
                <a:tab pos="338455" algn="l"/>
              </a:tabLst>
            </a:pPr>
            <a:r>
              <a:rPr lang="en-US" sz="1800" b="1" i="1" dirty="0">
                <a:solidFill>
                  <a:schemeClr val="bg2">
                    <a:lumMod val="50000"/>
                  </a:schemeClr>
                </a:solidFill>
                <a:effectLst/>
                <a:latin typeface="Times New Roman" panose="02020603050405020304" pitchFamily="18" charset="0"/>
                <a:ea typeface="SimSun" panose="02010600030101010101" pitchFamily="2" charset="-122"/>
              </a:rPr>
              <a:t>Fig. 8</a:t>
            </a:r>
            <a:r>
              <a:rPr lang="vi-VN" sz="18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Block diagram of the combined Consensus-Droop control loop.</a:t>
            </a:r>
            <a:endParaRPr lang="en-US" sz="1600" b="1" i="1" dirty="0">
              <a:solidFill>
                <a:schemeClr val="bg2">
                  <a:lumMod val="50000"/>
                </a:schemeClr>
              </a:solidFill>
              <a:effectLst/>
              <a:latin typeface="Times New Roman" panose="02020603050405020304" pitchFamily="18" charset="0"/>
              <a:ea typeface="SimSun" panose="02010600030101010101" pitchFamily="2" charset="-122"/>
            </a:endParaRPr>
          </a:p>
        </p:txBody>
      </p:sp>
      <p:sp>
        <p:nvSpPr>
          <p:cNvPr id="2" name="Chỗ dành sẵn cho Văn bản 2">
            <a:extLst>
              <a:ext uri="{FF2B5EF4-FFF2-40B4-BE49-F238E27FC236}">
                <a16:creationId xmlns:a16="http://schemas.microsoft.com/office/drawing/2014/main" id="{23030DAB-DA04-4444-93D5-F46654F49C95}"/>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10" name="Chỗ dành sẵn cho Văn bản 3">
            <a:extLst>
              <a:ext uri="{FF2B5EF4-FFF2-40B4-BE49-F238E27FC236}">
                <a16:creationId xmlns:a16="http://schemas.microsoft.com/office/drawing/2014/main" id="{8AB17680-6FDD-AEF1-CE89-CCA914EB7AB9}"/>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926735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A37859-EDEF-06AA-ABD7-734BB04FC5B0}"/>
              </a:ext>
            </a:extLst>
          </p:cNvPr>
          <p:cNvSpPr>
            <a:spLocks noGrp="1"/>
          </p:cNvSpPr>
          <p:nvPr>
            <p:ph type="sldNum" sz="quarter" idx="12"/>
          </p:nvPr>
        </p:nvSpPr>
        <p:spPr/>
        <p:txBody>
          <a:bodyPr/>
          <a:lstStyle/>
          <a:p>
            <a:fld id="{A7C31228-F5D9-4687-8725-7BFC468A4E82}" type="slidenum">
              <a:rPr lang="en-US" smtClean="0"/>
              <a:pPr/>
              <a:t>15</a:t>
            </a:fld>
            <a:endParaRPr lang="en-US"/>
          </a:p>
        </p:txBody>
      </p:sp>
      <p:sp>
        <p:nvSpPr>
          <p:cNvPr id="6" name="Title 1">
            <a:extLst>
              <a:ext uri="{FF2B5EF4-FFF2-40B4-BE49-F238E27FC236}">
                <a16:creationId xmlns:a16="http://schemas.microsoft.com/office/drawing/2014/main" id="{68B4B290-F3E3-A0FA-4874-42B692ECCBFB}"/>
              </a:ext>
            </a:extLst>
          </p:cNvPr>
          <p:cNvSpPr txBox="1">
            <a:spLocks/>
          </p:cNvSpPr>
          <p:nvPr/>
        </p:nvSpPr>
        <p:spPr>
          <a:xfrm>
            <a:off x="3503161" y="-119788"/>
            <a:ext cx="2425199"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Proposed method</a:t>
            </a:r>
          </a:p>
        </p:txBody>
      </p:sp>
      <p:sp>
        <p:nvSpPr>
          <p:cNvPr id="7" name="TextBox 6">
            <a:extLst>
              <a:ext uri="{FF2B5EF4-FFF2-40B4-BE49-F238E27FC236}">
                <a16:creationId xmlns:a16="http://schemas.microsoft.com/office/drawing/2014/main" id="{FE8DC490-3B19-0BDD-1764-C18D3F7159E7}"/>
              </a:ext>
            </a:extLst>
          </p:cNvPr>
          <p:cNvSpPr txBox="1"/>
          <p:nvPr/>
        </p:nvSpPr>
        <p:spPr>
          <a:xfrm>
            <a:off x="2014668" y="396130"/>
            <a:ext cx="5402184" cy="369332"/>
          </a:xfrm>
          <a:prstGeom prst="rect">
            <a:avLst/>
          </a:prstGeom>
          <a:noFill/>
        </p:spPr>
        <p:txBody>
          <a:bodyPr wrap="none" rtlCol="0">
            <a:spAutoFit/>
          </a:bodyPr>
          <a:lstStyle/>
          <a:p>
            <a:r>
              <a:rPr lang="fr-FR" b="1" dirty="0">
                <a:latin typeface="Times New Roman" panose="02020603050405020304" pitchFamily="18" charset="0"/>
                <a:cs typeface="Times New Roman" panose="02020603050405020304" pitchFamily="18" charset="0"/>
              </a:rPr>
              <a:t>Combination </a:t>
            </a:r>
            <a:r>
              <a:rPr lang="fr-FR" b="1" dirty="0" err="1">
                <a:latin typeface="Times New Roman" panose="02020603050405020304" pitchFamily="18" charset="0"/>
                <a:cs typeface="Times New Roman" panose="02020603050405020304" pitchFamily="18" charset="0"/>
              </a:rPr>
              <a:t>Droop</a:t>
            </a:r>
            <a:r>
              <a:rPr lang="fr-FR" b="1" dirty="0">
                <a:latin typeface="Times New Roman" panose="02020603050405020304" pitchFamily="18" charset="0"/>
                <a:cs typeface="Times New Roman" panose="02020603050405020304" pitchFamily="18" charset="0"/>
              </a:rPr>
              <a:t> Control &amp; Consensus </a:t>
            </a:r>
            <a:r>
              <a:rPr lang="fr-FR" b="1" dirty="0" err="1">
                <a:latin typeface="Times New Roman" panose="02020603050405020304" pitchFamily="18" charset="0"/>
                <a:cs typeface="Times New Roman" panose="02020603050405020304" pitchFamily="18" charset="0"/>
              </a:rPr>
              <a:t>Algorithm</a:t>
            </a:r>
            <a:endParaRPr lang="fr-FR"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92F42C6-48CD-A39A-BE0D-F48D5C43FD5F}"/>
              </a:ext>
            </a:extLst>
          </p:cNvPr>
          <p:cNvSpPr txBox="1"/>
          <p:nvPr/>
        </p:nvSpPr>
        <p:spPr>
          <a:xfrm>
            <a:off x="0" y="5842930"/>
            <a:ext cx="8705513" cy="369332"/>
          </a:xfrm>
          <a:prstGeom prst="rect">
            <a:avLst/>
          </a:prstGeom>
          <a:noFill/>
        </p:spPr>
        <p:txBody>
          <a:bodyPr wrap="square">
            <a:spAutoFit/>
          </a:bodyPr>
          <a:lstStyle/>
          <a:p>
            <a:pPr marL="228600" marR="0" indent="-228600" algn="just">
              <a:spcBef>
                <a:spcPts val="400"/>
              </a:spcBef>
              <a:spcAft>
                <a:spcPts val="1000"/>
              </a:spcAft>
              <a:tabLst>
                <a:tab pos="338455" algn="l"/>
              </a:tabLst>
            </a:pPr>
            <a:r>
              <a:rPr lang="en-US" sz="1800" b="1" i="1" dirty="0">
                <a:solidFill>
                  <a:schemeClr val="bg2">
                    <a:lumMod val="50000"/>
                  </a:schemeClr>
                </a:solidFill>
                <a:effectLst/>
                <a:latin typeface="Times New Roman" panose="02020603050405020304" pitchFamily="18" charset="0"/>
                <a:ea typeface="SimSun" panose="02010600030101010101" pitchFamily="2" charset="-122"/>
              </a:rPr>
              <a:t>Fig. 8</a:t>
            </a:r>
            <a:r>
              <a:rPr lang="vi-VN" sz="1800" b="1" i="1" dirty="0">
                <a:solidFill>
                  <a:schemeClr val="bg2">
                    <a:lumMod val="50000"/>
                  </a:schemeClr>
                </a:solidFill>
                <a:effectLst/>
                <a:latin typeface="Times New Roman" panose="02020603050405020304" pitchFamily="18" charset="0"/>
                <a:ea typeface="SimSun" panose="02010600030101010101" pitchFamily="2" charset="-122"/>
              </a:rPr>
              <a:t>.</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1</a:t>
            </a:r>
            <a:r>
              <a:rPr lang="vi-VN" sz="18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Block diagram of the combined Consensus-Droop control loop – External control</a:t>
            </a:r>
            <a:endParaRPr lang="en-US" sz="1600" b="1" i="1" dirty="0">
              <a:solidFill>
                <a:schemeClr val="bg2">
                  <a:lumMod val="50000"/>
                </a:schemeClr>
              </a:solidFill>
              <a:effectLst/>
              <a:latin typeface="Times New Roman" panose="02020603050405020304" pitchFamily="18" charset="0"/>
              <a:ea typeface="SimSun" panose="02010600030101010101" pitchFamily="2" charset="-122"/>
            </a:endParaRPr>
          </a:p>
        </p:txBody>
      </p:sp>
      <p:sp>
        <p:nvSpPr>
          <p:cNvPr id="2" name="Chỗ dành sẵn cho Văn bản 2">
            <a:extLst>
              <a:ext uri="{FF2B5EF4-FFF2-40B4-BE49-F238E27FC236}">
                <a16:creationId xmlns:a16="http://schemas.microsoft.com/office/drawing/2014/main" id="{23030DAB-DA04-4444-93D5-F46654F49C95}"/>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10" name="Chỗ dành sẵn cho Văn bản 3">
            <a:extLst>
              <a:ext uri="{FF2B5EF4-FFF2-40B4-BE49-F238E27FC236}">
                <a16:creationId xmlns:a16="http://schemas.microsoft.com/office/drawing/2014/main" id="{8AB17680-6FDD-AEF1-CE89-CCA914EB7AB9}"/>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grpSp>
        <p:nvGrpSpPr>
          <p:cNvPr id="5" name="Group 4">
            <a:extLst>
              <a:ext uri="{FF2B5EF4-FFF2-40B4-BE49-F238E27FC236}">
                <a16:creationId xmlns:a16="http://schemas.microsoft.com/office/drawing/2014/main" id="{FCDFC82D-5458-DBBC-DB63-25759D2C9BB8}"/>
              </a:ext>
            </a:extLst>
          </p:cNvPr>
          <p:cNvGrpSpPr/>
          <p:nvPr/>
        </p:nvGrpSpPr>
        <p:grpSpPr>
          <a:xfrm>
            <a:off x="72719" y="1030086"/>
            <a:ext cx="4894238" cy="4718572"/>
            <a:chOff x="186676" y="1030086"/>
            <a:chExt cx="4894238" cy="4718572"/>
          </a:xfrm>
        </p:grpSpPr>
        <p:pic>
          <p:nvPicPr>
            <p:cNvPr id="8" name="Picture 7" descr="A diagram of a solar panel&#10;&#10;Description automatically generated">
              <a:extLst>
                <a:ext uri="{FF2B5EF4-FFF2-40B4-BE49-F238E27FC236}">
                  <a16:creationId xmlns:a16="http://schemas.microsoft.com/office/drawing/2014/main" id="{653DD66B-327E-0A12-801D-6ADD1FA2AF0C}"/>
                </a:ext>
              </a:extLst>
            </p:cNvPr>
            <p:cNvPicPr>
              <a:picLocks noChangeAspect="1"/>
            </p:cNvPicPr>
            <p:nvPr/>
          </p:nvPicPr>
          <p:blipFill rotWithShape="1">
            <a:blip r:embed="rId3">
              <a:extLst>
                <a:ext uri="{28A0092B-C50C-407E-A947-70E740481C1C}">
                  <a14:useLocalDpi xmlns:a14="http://schemas.microsoft.com/office/drawing/2010/main" val="0"/>
                </a:ext>
              </a:extLst>
            </a:blip>
            <a:srcRect t="18797" r="57814"/>
            <a:stretch/>
          </p:blipFill>
          <p:spPr>
            <a:xfrm>
              <a:off x="186676" y="1030086"/>
              <a:ext cx="4780281" cy="4718572"/>
            </a:xfrm>
            <a:prstGeom prst="rect">
              <a:avLst/>
            </a:prstGeom>
          </p:spPr>
        </p:pic>
        <p:sp>
          <p:nvSpPr>
            <p:cNvPr id="4" name="TextBox 3">
              <a:extLst>
                <a:ext uri="{FF2B5EF4-FFF2-40B4-BE49-F238E27FC236}">
                  <a16:creationId xmlns:a16="http://schemas.microsoft.com/office/drawing/2014/main" id="{908B49AB-1B93-E20A-BDE3-8241BC7985E2}"/>
                </a:ext>
              </a:extLst>
            </p:cNvPr>
            <p:cNvSpPr txBox="1"/>
            <p:nvPr/>
          </p:nvSpPr>
          <p:spPr>
            <a:xfrm>
              <a:off x="4625340" y="4907280"/>
              <a:ext cx="455574" cy="369332"/>
            </a:xfrm>
            <a:prstGeom prst="rect">
              <a:avLst/>
            </a:prstGeom>
            <a:noFill/>
          </p:spPr>
          <p:txBody>
            <a:bodyPr wrap="none" rtlCol="0">
              <a:spAutoFit/>
            </a:bodyPr>
            <a:lstStyle/>
            <a:p>
              <a:r>
                <a:rPr lang="en-US" dirty="0" err="1">
                  <a:solidFill>
                    <a:srgbClr val="0070C0"/>
                  </a:solidFill>
                </a:rPr>
                <a:t>I</a:t>
              </a:r>
              <a:r>
                <a:rPr lang="en-US" baseline="-25000" dirty="0" err="1">
                  <a:solidFill>
                    <a:srgbClr val="0070C0"/>
                  </a:solidFill>
                </a:rPr>
                <a:t>out</a:t>
              </a:r>
              <a:endParaRPr lang="en-US" baseline="-25000" dirty="0">
                <a:solidFill>
                  <a:srgbClr val="0070C0"/>
                </a:solidFill>
              </a:endParaRPr>
            </a:p>
          </p:txBody>
        </p:sp>
      </p:grpSp>
      <p:graphicFrame>
        <p:nvGraphicFramePr>
          <p:cNvPr id="11" name="Object 10">
            <a:extLst>
              <a:ext uri="{FF2B5EF4-FFF2-40B4-BE49-F238E27FC236}">
                <a16:creationId xmlns:a16="http://schemas.microsoft.com/office/drawing/2014/main" id="{C7929B42-E0E2-DB6D-639E-E2B849BD5990}"/>
              </a:ext>
            </a:extLst>
          </p:cNvPr>
          <p:cNvGraphicFramePr>
            <a:graphicFrameLocks noChangeAspect="1"/>
          </p:cNvGraphicFramePr>
          <p:nvPr/>
        </p:nvGraphicFramePr>
        <p:xfrm>
          <a:off x="5623560" y="3653774"/>
          <a:ext cx="2527300" cy="330200"/>
        </p:xfrm>
        <a:graphic>
          <a:graphicData uri="http://schemas.openxmlformats.org/presentationml/2006/ole">
            <mc:AlternateContent xmlns:mc="http://schemas.openxmlformats.org/markup-compatibility/2006">
              <mc:Choice xmlns:v="urn:schemas-microsoft-com:vml" Requires="v">
                <p:oleObj name="Equation" r:id="rId4" imgW="2527200" imgH="330120" progId="Equation.DSMT4">
                  <p:embed/>
                </p:oleObj>
              </mc:Choice>
              <mc:Fallback>
                <p:oleObj name="Equation" r:id="rId4" imgW="2527200" imgH="330120" progId="Equation.DSMT4">
                  <p:embed/>
                  <p:pic>
                    <p:nvPicPr>
                      <p:cNvPr id="11" name="Object 10">
                        <a:extLst>
                          <a:ext uri="{FF2B5EF4-FFF2-40B4-BE49-F238E27FC236}">
                            <a16:creationId xmlns:a16="http://schemas.microsoft.com/office/drawing/2014/main" id="{C7929B42-E0E2-DB6D-639E-E2B849BD5990}"/>
                          </a:ext>
                        </a:extLst>
                      </p:cNvPr>
                      <p:cNvPicPr/>
                      <p:nvPr/>
                    </p:nvPicPr>
                    <p:blipFill>
                      <a:blip r:embed="rId5"/>
                      <a:stretch>
                        <a:fillRect/>
                      </a:stretch>
                    </p:blipFill>
                    <p:spPr>
                      <a:xfrm>
                        <a:off x="5623560" y="3653774"/>
                        <a:ext cx="2527300" cy="330200"/>
                      </a:xfrm>
                      <a:prstGeom prst="rect">
                        <a:avLst/>
                      </a:prstGeom>
                    </p:spPr>
                  </p:pic>
                </p:oleObj>
              </mc:Fallback>
            </mc:AlternateContent>
          </a:graphicData>
        </a:graphic>
      </p:graphicFrame>
      <p:grpSp>
        <p:nvGrpSpPr>
          <p:cNvPr id="18" name="Group 17">
            <a:extLst>
              <a:ext uri="{FF2B5EF4-FFF2-40B4-BE49-F238E27FC236}">
                <a16:creationId xmlns:a16="http://schemas.microsoft.com/office/drawing/2014/main" id="{19615501-E9AD-2C89-5225-88A972D88CA5}"/>
              </a:ext>
            </a:extLst>
          </p:cNvPr>
          <p:cNvGrpSpPr/>
          <p:nvPr/>
        </p:nvGrpSpPr>
        <p:grpSpPr>
          <a:xfrm>
            <a:off x="4966957" y="1030086"/>
            <a:ext cx="4104324" cy="1477328"/>
            <a:chOff x="4966957" y="1030086"/>
            <a:chExt cx="4104324" cy="1477328"/>
          </a:xfrm>
        </p:grpSpPr>
        <p:sp>
          <p:nvSpPr>
            <p:cNvPr id="14" name="TextBox 13">
              <a:extLst>
                <a:ext uri="{FF2B5EF4-FFF2-40B4-BE49-F238E27FC236}">
                  <a16:creationId xmlns:a16="http://schemas.microsoft.com/office/drawing/2014/main" id="{0893B766-41A1-02C6-C32C-F8364A5F72F2}"/>
                </a:ext>
              </a:extLst>
            </p:cNvPr>
            <p:cNvSpPr txBox="1"/>
            <p:nvPr/>
          </p:nvSpPr>
          <p:spPr>
            <a:xfrm>
              <a:off x="4966957" y="1030086"/>
              <a:ext cx="4104324"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first part is the external controller, which is calculated using the consensus algorithm. The sent data is                   , and the consensus output variable is defined as                       .</a:t>
              </a:r>
            </a:p>
          </p:txBody>
        </p:sp>
        <p:grpSp>
          <p:nvGrpSpPr>
            <p:cNvPr id="17" name="Group 16">
              <a:extLst>
                <a:ext uri="{FF2B5EF4-FFF2-40B4-BE49-F238E27FC236}">
                  <a16:creationId xmlns:a16="http://schemas.microsoft.com/office/drawing/2014/main" id="{75DDD4A8-8924-F557-AE26-B071D96A2162}"/>
                </a:ext>
              </a:extLst>
            </p:cNvPr>
            <p:cNvGrpSpPr/>
            <p:nvPr/>
          </p:nvGrpSpPr>
          <p:grpSpPr>
            <a:xfrm>
              <a:off x="6036310" y="1619525"/>
              <a:ext cx="2340569" cy="887889"/>
              <a:chOff x="6036310" y="1619525"/>
              <a:chExt cx="2340569" cy="887889"/>
            </a:xfrm>
          </p:grpSpPr>
          <p:graphicFrame>
            <p:nvGraphicFramePr>
              <p:cNvPr id="15" name="Object 14">
                <a:extLst>
                  <a:ext uri="{FF2B5EF4-FFF2-40B4-BE49-F238E27FC236}">
                    <a16:creationId xmlns:a16="http://schemas.microsoft.com/office/drawing/2014/main" id="{1F258820-9C57-E8ED-BB0C-33BEDBC7D675}"/>
                  </a:ext>
                </a:extLst>
              </p:cNvPr>
              <p:cNvGraphicFramePr>
                <a:graphicFrameLocks noChangeAspect="1"/>
              </p:cNvGraphicFramePr>
              <p:nvPr/>
            </p:nvGraphicFramePr>
            <p:xfrm>
              <a:off x="7551379" y="1619525"/>
              <a:ext cx="825500" cy="355600"/>
            </p:xfrm>
            <a:graphic>
              <a:graphicData uri="http://schemas.openxmlformats.org/presentationml/2006/ole">
                <mc:AlternateContent xmlns:mc="http://schemas.openxmlformats.org/markup-compatibility/2006">
                  <mc:Choice xmlns:v="urn:schemas-microsoft-com:vml" Requires="v">
                    <p:oleObj name="Equation" r:id="rId6" imgW="825480" imgH="355320" progId="Equation.DSMT4">
                      <p:embed/>
                    </p:oleObj>
                  </mc:Choice>
                  <mc:Fallback>
                    <p:oleObj name="Equation" r:id="rId6" imgW="825480" imgH="355320" progId="Equation.DSMT4">
                      <p:embed/>
                      <p:pic>
                        <p:nvPicPr>
                          <p:cNvPr id="15" name="Object 14">
                            <a:extLst>
                              <a:ext uri="{FF2B5EF4-FFF2-40B4-BE49-F238E27FC236}">
                                <a16:creationId xmlns:a16="http://schemas.microsoft.com/office/drawing/2014/main" id="{1F258820-9C57-E8ED-BB0C-33BEDBC7D675}"/>
                              </a:ext>
                            </a:extLst>
                          </p:cNvPr>
                          <p:cNvPicPr/>
                          <p:nvPr/>
                        </p:nvPicPr>
                        <p:blipFill>
                          <a:blip r:embed="rId7"/>
                          <a:stretch>
                            <a:fillRect/>
                          </a:stretch>
                        </p:blipFill>
                        <p:spPr>
                          <a:xfrm>
                            <a:off x="7551379" y="1619525"/>
                            <a:ext cx="825500" cy="35560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EA0D7878-2897-B2FE-D2EC-4960F597CBA7}"/>
                  </a:ext>
                </a:extLst>
              </p:cNvPr>
              <p:cNvGraphicFramePr>
                <a:graphicFrameLocks noChangeAspect="1"/>
              </p:cNvGraphicFramePr>
              <p:nvPr/>
            </p:nvGraphicFramePr>
            <p:xfrm>
              <a:off x="6036310" y="2151814"/>
              <a:ext cx="1701800" cy="355600"/>
            </p:xfrm>
            <a:graphic>
              <a:graphicData uri="http://schemas.openxmlformats.org/presentationml/2006/ole">
                <mc:AlternateContent xmlns:mc="http://schemas.openxmlformats.org/markup-compatibility/2006">
                  <mc:Choice xmlns:v="urn:schemas-microsoft-com:vml" Requires="v">
                    <p:oleObj name="Equation" r:id="rId8" imgW="1701720" imgH="355320" progId="Equation.DSMT4">
                      <p:embed/>
                    </p:oleObj>
                  </mc:Choice>
                  <mc:Fallback>
                    <p:oleObj name="Equation" r:id="rId8" imgW="1701720" imgH="355320" progId="Equation.DSMT4">
                      <p:embed/>
                      <p:pic>
                        <p:nvPicPr>
                          <p:cNvPr id="16" name="Object 15">
                            <a:extLst>
                              <a:ext uri="{FF2B5EF4-FFF2-40B4-BE49-F238E27FC236}">
                                <a16:creationId xmlns:a16="http://schemas.microsoft.com/office/drawing/2014/main" id="{EA0D7878-2897-B2FE-D2EC-4960F597CBA7}"/>
                              </a:ext>
                            </a:extLst>
                          </p:cNvPr>
                          <p:cNvPicPr/>
                          <p:nvPr/>
                        </p:nvPicPr>
                        <p:blipFill>
                          <a:blip r:embed="rId9"/>
                          <a:stretch>
                            <a:fillRect/>
                          </a:stretch>
                        </p:blipFill>
                        <p:spPr>
                          <a:xfrm>
                            <a:off x="6036310" y="2151814"/>
                            <a:ext cx="1701800" cy="355600"/>
                          </a:xfrm>
                          <a:prstGeom prst="rect">
                            <a:avLst/>
                          </a:prstGeom>
                        </p:spPr>
                      </p:pic>
                    </p:oleObj>
                  </mc:Fallback>
                </mc:AlternateContent>
              </a:graphicData>
            </a:graphic>
          </p:graphicFrame>
        </p:grpSp>
      </p:grpSp>
      <p:sp>
        <p:nvSpPr>
          <p:cNvPr id="21" name="TextBox 20">
            <a:extLst>
              <a:ext uri="{FF2B5EF4-FFF2-40B4-BE49-F238E27FC236}">
                <a16:creationId xmlns:a16="http://schemas.microsoft.com/office/drawing/2014/main" id="{BDE1FE37-721A-08B7-0F5E-D5F00F72EE1D}"/>
              </a:ext>
            </a:extLst>
          </p:cNvPr>
          <p:cNvSpPr txBox="1"/>
          <p:nvPr/>
        </p:nvSpPr>
        <p:spPr>
          <a:xfrm>
            <a:off x="4995226" y="2684103"/>
            <a:ext cx="4104324" cy="923330"/>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By applying the consensus algorithm, the current error in the external controller is calculated as : </a:t>
            </a:r>
            <a:endParaRPr lang="en-US" dirty="0"/>
          </a:p>
        </p:txBody>
      </p:sp>
      <p:sp>
        <p:nvSpPr>
          <p:cNvPr id="12" name="TextBox 11">
            <a:extLst>
              <a:ext uri="{FF2B5EF4-FFF2-40B4-BE49-F238E27FC236}">
                <a16:creationId xmlns:a16="http://schemas.microsoft.com/office/drawing/2014/main" id="{B4B9F8E6-BFCB-1540-5B53-5F68C8711331}"/>
              </a:ext>
            </a:extLst>
          </p:cNvPr>
          <p:cNvSpPr txBox="1"/>
          <p:nvPr/>
        </p:nvSpPr>
        <p:spPr>
          <a:xfrm>
            <a:off x="8373985" y="3701705"/>
            <a:ext cx="442750"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2416978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A37859-EDEF-06AA-ABD7-734BB04FC5B0}"/>
              </a:ext>
            </a:extLst>
          </p:cNvPr>
          <p:cNvSpPr>
            <a:spLocks noGrp="1"/>
          </p:cNvSpPr>
          <p:nvPr>
            <p:ph type="sldNum" sz="quarter" idx="12"/>
          </p:nvPr>
        </p:nvSpPr>
        <p:spPr/>
        <p:txBody>
          <a:bodyPr/>
          <a:lstStyle/>
          <a:p>
            <a:fld id="{A7C31228-F5D9-4687-8725-7BFC468A4E82}" type="slidenum">
              <a:rPr lang="en-US" smtClean="0"/>
              <a:pPr/>
              <a:t>16</a:t>
            </a:fld>
            <a:endParaRPr lang="en-US"/>
          </a:p>
        </p:txBody>
      </p:sp>
      <p:sp>
        <p:nvSpPr>
          <p:cNvPr id="6" name="Title 1">
            <a:extLst>
              <a:ext uri="{FF2B5EF4-FFF2-40B4-BE49-F238E27FC236}">
                <a16:creationId xmlns:a16="http://schemas.microsoft.com/office/drawing/2014/main" id="{68B4B290-F3E3-A0FA-4874-42B692ECCBFB}"/>
              </a:ext>
            </a:extLst>
          </p:cNvPr>
          <p:cNvSpPr txBox="1">
            <a:spLocks/>
          </p:cNvSpPr>
          <p:nvPr/>
        </p:nvSpPr>
        <p:spPr>
          <a:xfrm>
            <a:off x="3503161" y="-119788"/>
            <a:ext cx="2425199"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Proposed method</a:t>
            </a:r>
          </a:p>
        </p:txBody>
      </p:sp>
      <p:sp>
        <p:nvSpPr>
          <p:cNvPr id="7" name="TextBox 6">
            <a:extLst>
              <a:ext uri="{FF2B5EF4-FFF2-40B4-BE49-F238E27FC236}">
                <a16:creationId xmlns:a16="http://schemas.microsoft.com/office/drawing/2014/main" id="{FE8DC490-3B19-0BDD-1764-C18D3F7159E7}"/>
              </a:ext>
            </a:extLst>
          </p:cNvPr>
          <p:cNvSpPr txBox="1"/>
          <p:nvPr/>
        </p:nvSpPr>
        <p:spPr>
          <a:xfrm>
            <a:off x="2014668" y="396130"/>
            <a:ext cx="5402184" cy="369332"/>
          </a:xfrm>
          <a:prstGeom prst="rect">
            <a:avLst/>
          </a:prstGeom>
          <a:noFill/>
        </p:spPr>
        <p:txBody>
          <a:bodyPr wrap="none" rtlCol="0">
            <a:spAutoFit/>
          </a:bodyPr>
          <a:lstStyle/>
          <a:p>
            <a:r>
              <a:rPr lang="fr-FR" b="1" dirty="0">
                <a:latin typeface="Times New Roman" panose="02020603050405020304" pitchFamily="18" charset="0"/>
                <a:cs typeface="Times New Roman" panose="02020603050405020304" pitchFamily="18" charset="0"/>
              </a:rPr>
              <a:t>Combination </a:t>
            </a:r>
            <a:r>
              <a:rPr lang="fr-FR" b="1" dirty="0" err="1">
                <a:latin typeface="Times New Roman" panose="02020603050405020304" pitchFamily="18" charset="0"/>
                <a:cs typeface="Times New Roman" panose="02020603050405020304" pitchFamily="18" charset="0"/>
              </a:rPr>
              <a:t>Droop</a:t>
            </a:r>
            <a:r>
              <a:rPr lang="fr-FR" b="1" dirty="0">
                <a:latin typeface="Times New Roman" panose="02020603050405020304" pitchFamily="18" charset="0"/>
                <a:cs typeface="Times New Roman" panose="02020603050405020304" pitchFamily="18" charset="0"/>
              </a:rPr>
              <a:t> Control &amp; Consensus </a:t>
            </a:r>
            <a:r>
              <a:rPr lang="fr-FR" b="1" dirty="0" err="1">
                <a:latin typeface="Times New Roman" panose="02020603050405020304" pitchFamily="18" charset="0"/>
                <a:cs typeface="Times New Roman" panose="02020603050405020304" pitchFamily="18" charset="0"/>
              </a:rPr>
              <a:t>Algorithm</a:t>
            </a:r>
            <a:endParaRPr lang="fr-FR"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92F42C6-48CD-A39A-BE0D-F48D5C43FD5F}"/>
              </a:ext>
            </a:extLst>
          </p:cNvPr>
          <p:cNvSpPr txBox="1"/>
          <p:nvPr/>
        </p:nvSpPr>
        <p:spPr>
          <a:xfrm>
            <a:off x="172964" y="5853517"/>
            <a:ext cx="8870451" cy="369332"/>
          </a:xfrm>
          <a:prstGeom prst="rect">
            <a:avLst/>
          </a:prstGeom>
          <a:noFill/>
        </p:spPr>
        <p:txBody>
          <a:bodyPr wrap="square">
            <a:spAutoFit/>
          </a:bodyPr>
          <a:lstStyle/>
          <a:p>
            <a:pPr marL="228600" marR="0" indent="-228600" algn="just">
              <a:spcBef>
                <a:spcPts val="400"/>
              </a:spcBef>
              <a:spcAft>
                <a:spcPts val="1000"/>
              </a:spcAft>
              <a:tabLst>
                <a:tab pos="338455" algn="l"/>
              </a:tabLst>
            </a:pPr>
            <a:r>
              <a:rPr lang="en-US" sz="1800" b="1" i="1" dirty="0">
                <a:solidFill>
                  <a:schemeClr val="bg2">
                    <a:lumMod val="50000"/>
                  </a:schemeClr>
                </a:solidFill>
                <a:effectLst/>
                <a:latin typeface="Times New Roman" panose="02020603050405020304" pitchFamily="18" charset="0"/>
                <a:ea typeface="SimSun" panose="02010600030101010101" pitchFamily="2" charset="-122"/>
              </a:rPr>
              <a:t>Fig. 8</a:t>
            </a:r>
            <a:r>
              <a:rPr lang="vi-VN" sz="1800" b="1" i="1" dirty="0">
                <a:solidFill>
                  <a:schemeClr val="bg2">
                    <a:lumMod val="50000"/>
                  </a:schemeClr>
                </a:solidFill>
                <a:effectLst/>
                <a:latin typeface="Times New Roman" panose="02020603050405020304" pitchFamily="18" charset="0"/>
                <a:ea typeface="SimSun" panose="02010600030101010101" pitchFamily="2" charset="-122"/>
              </a:rPr>
              <a:t>.</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2</a:t>
            </a:r>
            <a:r>
              <a:rPr lang="vi-VN" sz="18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Block diagram of the combined Consensus-Droop control loop – Droop controller.</a:t>
            </a:r>
            <a:endParaRPr lang="en-US" sz="1600" b="1" i="1" dirty="0">
              <a:solidFill>
                <a:schemeClr val="bg2">
                  <a:lumMod val="50000"/>
                </a:schemeClr>
              </a:solidFill>
              <a:effectLst/>
              <a:latin typeface="Times New Roman" panose="02020603050405020304" pitchFamily="18" charset="0"/>
              <a:ea typeface="SimSun" panose="02010600030101010101" pitchFamily="2" charset="-122"/>
            </a:endParaRPr>
          </a:p>
        </p:txBody>
      </p:sp>
      <p:sp>
        <p:nvSpPr>
          <p:cNvPr id="2" name="Chỗ dành sẵn cho Văn bản 2">
            <a:extLst>
              <a:ext uri="{FF2B5EF4-FFF2-40B4-BE49-F238E27FC236}">
                <a16:creationId xmlns:a16="http://schemas.microsoft.com/office/drawing/2014/main" id="{23030DAB-DA04-4444-93D5-F46654F49C95}"/>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10" name="Chỗ dành sẵn cho Văn bản 3">
            <a:extLst>
              <a:ext uri="{FF2B5EF4-FFF2-40B4-BE49-F238E27FC236}">
                <a16:creationId xmlns:a16="http://schemas.microsoft.com/office/drawing/2014/main" id="{8AB17680-6FDD-AEF1-CE89-CCA914EB7AB9}"/>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grpSp>
        <p:nvGrpSpPr>
          <p:cNvPr id="17" name="Group 16">
            <a:extLst>
              <a:ext uri="{FF2B5EF4-FFF2-40B4-BE49-F238E27FC236}">
                <a16:creationId xmlns:a16="http://schemas.microsoft.com/office/drawing/2014/main" id="{C295B446-5973-70BA-BD9A-5AE284869B9A}"/>
              </a:ext>
            </a:extLst>
          </p:cNvPr>
          <p:cNvGrpSpPr/>
          <p:nvPr/>
        </p:nvGrpSpPr>
        <p:grpSpPr>
          <a:xfrm>
            <a:off x="3392849" y="943593"/>
            <a:ext cx="5751151" cy="1676741"/>
            <a:chOff x="3392848" y="972356"/>
            <a:chExt cx="5751151" cy="1676741"/>
          </a:xfrm>
        </p:grpSpPr>
        <p:sp>
          <p:nvSpPr>
            <p:cNvPr id="12" name="TextBox 11">
              <a:extLst>
                <a:ext uri="{FF2B5EF4-FFF2-40B4-BE49-F238E27FC236}">
                  <a16:creationId xmlns:a16="http://schemas.microsoft.com/office/drawing/2014/main" id="{53B693F5-D214-1E6A-6AC0-C6EAC8792A59}"/>
                </a:ext>
              </a:extLst>
            </p:cNvPr>
            <p:cNvSpPr txBox="1"/>
            <p:nvPr/>
          </p:nvSpPr>
          <p:spPr>
            <a:xfrm>
              <a:off x="3392848" y="972356"/>
              <a:ext cx="5751151" cy="1676741"/>
            </a:xfrm>
            <a:prstGeom prst="rect">
              <a:avLst/>
            </a:prstGeom>
            <a:noFill/>
          </p:spPr>
          <p:txBody>
            <a:bodyPr wrap="square">
              <a:spAutoFit/>
            </a:bodyPr>
            <a:lstStyle/>
            <a:p>
              <a:pPr>
                <a:lnSpc>
                  <a:spcPct val="200000"/>
                </a:lnSpc>
              </a:pPr>
              <a:r>
                <a:rPr lang="en-US" dirty="0"/>
                <a:t>The second part is the modified Droop control,              where                  from the external controller is added to the droop constant                       to generate the modified</a:t>
              </a:r>
            </a:p>
          </p:txBody>
        </p:sp>
        <p:grpSp>
          <p:nvGrpSpPr>
            <p:cNvPr id="16" name="Group 15">
              <a:extLst>
                <a:ext uri="{FF2B5EF4-FFF2-40B4-BE49-F238E27FC236}">
                  <a16:creationId xmlns:a16="http://schemas.microsoft.com/office/drawing/2014/main" id="{F1CAC68A-C581-1842-AACC-C9489204F854}"/>
                </a:ext>
              </a:extLst>
            </p:cNvPr>
            <p:cNvGrpSpPr/>
            <p:nvPr/>
          </p:nvGrpSpPr>
          <p:grpSpPr>
            <a:xfrm>
              <a:off x="4148646" y="1733508"/>
              <a:ext cx="4977637" cy="915589"/>
              <a:chOff x="4148646" y="1733508"/>
              <a:chExt cx="4977637" cy="915589"/>
            </a:xfrm>
          </p:grpSpPr>
          <p:graphicFrame>
            <p:nvGraphicFramePr>
              <p:cNvPr id="13" name="Object 12">
                <a:extLst>
                  <a:ext uri="{FF2B5EF4-FFF2-40B4-BE49-F238E27FC236}">
                    <a16:creationId xmlns:a16="http://schemas.microsoft.com/office/drawing/2014/main" id="{B59A8BBE-906A-0112-F797-07005210F1E1}"/>
                  </a:ext>
                </a:extLst>
              </p:cNvPr>
              <p:cNvGraphicFramePr>
                <a:graphicFrameLocks noChangeAspect="1"/>
              </p:cNvGraphicFramePr>
              <p:nvPr/>
            </p:nvGraphicFramePr>
            <p:xfrm>
              <a:off x="4148646" y="1733508"/>
              <a:ext cx="774700" cy="368300"/>
            </p:xfrm>
            <a:graphic>
              <a:graphicData uri="http://schemas.openxmlformats.org/presentationml/2006/ole">
                <mc:AlternateContent xmlns:mc="http://schemas.openxmlformats.org/markup-compatibility/2006">
                  <mc:Choice xmlns:v="urn:schemas-microsoft-com:vml" Requires="v">
                    <p:oleObj name="Equation" r:id="rId3" imgW="774360" imgH="368280" progId="Equation.DSMT4">
                      <p:embed/>
                    </p:oleObj>
                  </mc:Choice>
                  <mc:Fallback>
                    <p:oleObj name="Equation" r:id="rId3" imgW="774360" imgH="368280" progId="Equation.DSMT4">
                      <p:embed/>
                      <p:pic>
                        <p:nvPicPr>
                          <p:cNvPr id="13" name="Object 12">
                            <a:extLst>
                              <a:ext uri="{FF2B5EF4-FFF2-40B4-BE49-F238E27FC236}">
                                <a16:creationId xmlns:a16="http://schemas.microsoft.com/office/drawing/2014/main" id="{B59A8BBE-906A-0112-F797-07005210F1E1}"/>
                              </a:ext>
                            </a:extLst>
                          </p:cNvPr>
                          <p:cNvPicPr/>
                          <p:nvPr/>
                        </p:nvPicPr>
                        <p:blipFill>
                          <a:blip r:embed="rId4"/>
                          <a:stretch>
                            <a:fillRect/>
                          </a:stretch>
                        </p:blipFill>
                        <p:spPr>
                          <a:xfrm>
                            <a:off x="4148646" y="1733508"/>
                            <a:ext cx="774700" cy="36830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34AB0A3F-8ADD-529D-FDA1-6CC3305517E5}"/>
                  </a:ext>
                </a:extLst>
              </p:cNvPr>
              <p:cNvGraphicFramePr>
                <a:graphicFrameLocks noChangeAspect="1"/>
              </p:cNvGraphicFramePr>
              <p:nvPr/>
            </p:nvGraphicFramePr>
            <p:xfrm>
              <a:off x="4995720" y="2280797"/>
              <a:ext cx="1066800" cy="368300"/>
            </p:xfrm>
            <a:graphic>
              <a:graphicData uri="http://schemas.openxmlformats.org/presentationml/2006/ole">
                <mc:AlternateContent xmlns:mc="http://schemas.openxmlformats.org/markup-compatibility/2006">
                  <mc:Choice xmlns:v="urn:schemas-microsoft-com:vml" Requires="v">
                    <p:oleObj name="Equation" r:id="rId5" imgW="1066680" imgH="368280" progId="Equation.DSMT4">
                      <p:embed/>
                    </p:oleObj>
                  </mc:Choice>
                  <mc:Fallback>
                    <p:oleObj name="Equation" r:id="rId5" imgW="1066680" imgH="368280" progId="Equation.DSMT4">
                      <p:embed/>
                      <p:pic>
                        <p:nvPicPr>
                          <p:cNvPr id="14" name="Object 13">
                            <a:extLst>
                              <a:ext uri="{FF2B5EF4-FFF2-40B4-BE49-F238E27FC236}">
                                <a16:creationId xmlns:a16="http://schemas.microsoft.com/office/drawing/2014/main" id="{34AB0A3F-8ADD-529D-FDA1-6CC3305517E5}"/>
                              </a:ext>
                            </a:extLst>
                          </p:cNvPr>
                          <p:cNvPicPr/>
                          <p:nvPr/>
                        </p:nvPicPr>
                        <p:blipFill>
                          <a:blip r:embed="rId6"/>
                          <a:stretch>
                            <a:fillRect/>
                          </a:stretch>
                        </p:blipFill>
                        <p:spPr>
                          <a:xfrm>
                            <a:off x="4995720" y="2280797"/>
                            <a:ext cx="1066800" cy="3683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391E9C5D-1CF5-27AC-25CF-DA85E1CB27BA}"/>
                  </a:ext>
                </a:extLst>
              </p:cNvPr>
              <p:cNvGraphicFramePr>
                <a:graphicFrameLocks noChangeAspect="1"/>
              </p:cNvGraphicFramePr>
              <p:nvPr/>
            </p:nvGraphicFramePr>
            <p:xfrm>
              <a:off x="8491283" y="2280797"/>
              <a:ext cx="635000" cy="368300"/>
            </p:xfrm>
            <a:graphic>
              <a:graphicData uri="http://schemas.openxmlformats.org/presentationml/2006/ole">
                <mc:AlternateContent xmlns:mc="http://schemas.openxmlformats.org/markup-compatibility/2006">
                  <mc:Choice xmlns:v="urn:schemas-microsoft-com:vml" Requires="v">
                    <p:oleObj name="Equation" r:id="rId7" imgW="634680" imgH="368280" progId="Equation.DSMT4">
                      <p:embed/>
                    </p:oleObj>
                  </mc:Choice>
                  <mc:Fallback>
                    <p:oleObj name="Equation" r:id="rId7" imgW="634680" imgH="368280" progId="Equation.DSMT4">
                      <p:embed/>
                      <p:pic>
                        <p:nvPicPr>
                          <p:cNvPr id="15" name="Object 14">
                            <a:extLst>
                              <a:ext uri="{FF2B5EF4-FFF2-40B4-BE49-F238E27FC236}">
                                <a16:creationId xmlns:a16="http://schemas.microsoft.com/office/drawing/2014/main" id="{391E9C5D-1CF5-27AC-25CF-DA85E1CB27BA}"/>
                              </a:ext>
                            </a:extLst>
                          </p:cNvPr>
                          <p:cNvPicPr/>
                          <p:nvPr/>
                        </p:nvPicPr>
                        <p:blipFill>
                          <a:blip r:embed="rId8"/>
                          <a:stretch>
                            <a:fillRect/>
                          </a:stretch>
                        </p:blipFill>
                        <p:spPr>
                          <a:xfrm>
                            <a:off x="8491283" y="2280797"/>
                            <a:ext cx="635000" cy="368300"/>
                          </a:xfrm>
                          <a:prstGeom prst="rect">
                            <a:avLst/>
                          </a:prstGeom>
                        </p:spPr>
                      </p:pic>
                    </p:oleObj>
                  </mc:Fallback>
                </mc:AlternateContent>
              </a:graphicData>
            </a:graphic>
          </p:graphicFrame>
        </p:grpSp>
      </p:grpSp>
      <p:graphicFrame>
        <p:nvGraphicFramePr>
          <p:cNvPr id="18" name="Object 17">
            <a:extLst>
              <a:ext uri="{FF2B5EF4-FFF2-40B4-BE49-F238E27FC236}">
                <a16:creationId xmlns:a16="http://schemas.microsoft.com/office/drawing/2014/main" id="{E3F3F232-AACC-1612-A4D9-16EE218A8E49}"/>
              </a:ext>
            </a:extLst>
          </p:cNvPr>
          <p:cNvGraphicFramePr>
            <a:graphicFrameLocks noChangeAspect="1"/>
          </p:cNvGraphicFramePr>
          <p:nvPr/>
        </p:nvGraphicFramePr>
        <p:xfrm>
          <a:off x="4572000" y="2798465"/>
          <a:ext cx="2921000" cy="368300"/>
        </p:xfrm>
        <a:graphic>
          <a:graphicData uri="http://schemas.openxmlformats.org/presentationml/2006/ole">
            <mc:AlternateContent xmlns:mc="http://schemas.openxmlformats.org/markup-compatibility/2006">
              <mc:Choice xmlns:v="urn:schemas-microsoft-com:vml" Requires="v">
                <p:oleObj name="Equation" r:id="rId9" imgW="2920680" imgH="368280" progId="Equation.DSMT4">
                  <p:embed/>
                </p:oleObj>
              </mc:Choice>
              <mc:Fallback>
                <p:oleObj name="Equation" r:id="rId9" imgW="2920680" imgH="368280" progId="Equation.DSMT4">
                  <p:embed/>
                  <p:pic>
                    <p:nvPicPr>
                      <p:cNvPr id="18" name="Object 17">
                        <a:extLst>
                          <a:ext uri="{FF2B5EF4-FFF2-40B4-BE49-F238E27FC236}">
                            <a16:creationId xmlns:a16="http://schemas.microsoft.com/office/drawing/2014/main" id="{E3F3F232-AACC-1612-A4D9-16EE218A8E49}"/>
                          </a:ext>
                        </a:extLst>
                      </p:cNvPr>
                      <p:cNvPicPr/>
                      <p:nvPr/>
                    </p:nvPicPr>
                    <p:blipFill>
                      <a:blip r:embed="rId10"/>
                      <a:stretch>
                        <a:fillRect/>
                      </a:stretch>
                    </p:blipFill>
                    <p:spPr>
                      <a:xfrm>
                        <a:off x="4572000" y="2798465"/>
                        <a:ext cx="2921000" cy="368300"/>
                      </a:xfrm>
                      <a:prstGeom prst="rect">
                        <a:avLst/>
                      </a:prstGeom>
                    </p:spPr>
                  </p:pic>
                </p:oleObj>
              </mc:Fallback>
            </mc:AlternateContent>
          </a:graphicData>
        </a:graphic>
      </p:graphicFrame>
      <p:pic>
        <p:nvPicPr>
          <p:cNvPr id="19" name="Picture 18" descr="A diagram of a solar panel&#10;&#10;Description automatically generated">
            <a:extLst>
              <a:ext uri="{FF2B5EF4-FFF2-40B4-BE49-F238E27FC236}">
                <a16:creationId xmlns:a16="http://schemas.microsoft.com/office/drawing/2014/main" id="{0918289C-1856-69C0-B195-86E58752CEFB}"/>
              </a:ext>
            </a:extLst>
          </p:cNvPr>
          <p:cNvPicPr>
            <a:picLocks noChangeAspect="1"/>
          </p:cNvPicPr>
          <p:nvPr/>
        </p:nvPicPr>
        <p:blipFill rotWithShape="1">
          <a:blip r:embed="rId11">
            <a:extLst>
              <a:ext uri="{28A0092B-C50C-407E-A947-70E740481C1C}">
                <a14:useLocalDpi xmlns:a14="http://schemas.microsoft.com/office/drawing/2010/main" val="0"/>
              </a:ext>
            </a:extLst>
          </a:blip>
          <a:srcRect l="36430" t="34601" r="44270" b="7685"/>
          <a:stretch/>
        </p:blipFill>
        <p:spPr>
          <a:xfrm>
            <a:off x="172965" y="954000"/>
            <a:ext cx="2779487" cy="4262200"/>
          </a:xfrm>
          <a:prstGeom prst="rect">
            <a:avLst/>
          </a:prstGeom>
        </p:spPr>
      </p:pic>
      <p:sp>
        <p:nvSpPr>
          <p:cNvPr id="4" name="TextBox 3">
            <a:extLst>
              <a:ext uri="{FF2B5EF4-FFF2-40B4-BE49-F238E27FC236}">
                <a16:creationId xmlns:a16="http://schemas.microsoft.com/office/drawing/2014/main" id="{332BCE36-F8F0-A8BA-79DF-5F6AB291A25A}"/>
              </a:ext>
            </a:extLst>
          </p:cNvPr>
          <p:cNvSpPr txBox="1"/>
          <p:nvPr/>
        </p:nvSpPr>
        <p:spPr>
          <a:xfrm>
            <a:off x="2611528" y="2767236"/>
            <a:ext cx="455574" cy="369332"/>
          </a:xfrm>
          <a:prstGeom prst="rect">
            <a:avLst/>
          </a:prstGeom>
          <a:noFill/>
        </p:spPr>
        <p:txBody>
          <a:bodyPr wrap="none" rtlCol="0">
            <a:spAutoFit/>
          </a:bodyPr>
          <a:lstStyle/>
          <a:p>
            <a:r>
              <a:rPr lang="en-US" dirty="0" err="1">
                <a:solidFill>
                  <a:srgbClr val="0070C0"/>
                </a:solidFill>
                <a:latin typeface="Times New Roman" panose="02020603050405020304" pitchFamily="18" charset="0"/>
                <a:cs typeface="Times New Roman" panose="02020603050405020304" pitchFamily="18" charset="0"/>
              </a:rPr>
              <a:t>I</a:t>
            </a:r>
            <a:r>
              <a:rPr lang="en-US" baseline="-25000" dirty="0" err="1">
                <a:solidFill>
                  <a:srgbClr val="0070C0"/>
                </a:solidFill>
                <a:latin typeface="Times New Roman" panose="02020603050405020304" pitchFamily="18" charset="0"/>
                <a:cs typeface="Times New Roman" panose="02020603050405020304" pitchFamily="18" charset="0"/>
              </a:rPr>
              <a:t>out</a:t>
            </a:r>
            <a:endParaRPr lang="en-US" baseline="-25000"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48EE9DF-08AF-23AC-D75A-4D94AE5F8C6A}"/>
              </a:ext>
            </a:extLst>
          </p:cNvPr>
          <p:cNvSpPr txBox="1"/>
          <p:nvPr/>
        </p:nvSpPr>
        <p:spPr>
          <a:xfrm>
            <a:off x="2285781" y="1520079"/>
            <a:ext cx="1107068" cy="369332"/>
          </a:xfrm>
          <a:prstGeom prst="rect">
            <a:avLst/>
          </a:prstGeom>
          <a:solidFill>
            <a:schemeClr val="bg1"/>
          </a:solidFill>
          <a:ln w="3175">
            <a:solidFill>
              <a:schemeClr val="tx1"/>
            </a:solidFill>
          </a:ln>
        </p:spPr>
        <p:txBody>
          <a:bodyPr wrap="square" rtlCol="0">
            <a:spAutoFit/>
          </a:bodyPr>
          <a:lstStyle/>
          <a:p>
            <a:r>
              <a:rPr lang="en-US" dirty="0" err="1"/>
              <a:t>R</a:t>
            </a:r>
            <a:r>
              <a:rPr lang="en-US" baseline="-25000" dirty="0" err="1"/>
              <a:t>droop_const</a:t>
            </a:r>
            <a:endParaRPr lang="en-US" baseline="-25000" dirty="0"/>
          </a:p>
        </p:txBody>
      </p:sp>
      <p:sp>
        <p:nvSpPr>
          <p:cNvPr id="22" name="TextBox 21">
            <a:extLst>
              <a:ext uri="{FF2B5EF4-FFF2-40B4-BE49-F238E27FC236}">
                <a16:creationId xmlns:a16="http://schemas.microsoft.com/office/drawing/2014/main" id="{B8220EE6-59C1-0762-C29B-113983ED1397}"/>
              </a:ext>
            </a:extLst>
          </p:cNvPr>
          <p:cNvSpPr txBox="1"/>
          <p:nvPr/>
        </p:nvSpPr>
        <p:spPr>
          <a:xfrm>
            <a:off x="3503161" y="3219839"/>
            <a:ext cx="5713276" cy="646331"/>
          </a:xfrm>
          <a:prstGeom prst="rect">
            <a:avLst/>
          </a:prstGeom>
          <a:noFill/>
        </p:spPr>
        <p:txBody>
          <a:bodyPr wrap="square">
            <a:spAutoFit/>
          </a:bodyPr>
          <a:lstStyle/>
          <a:p>
            <a:r>
              <a:rPr lang="en-US" dirty="0">
                <a:latin typeface="Times New Roman" panose="02020603050405020304" pitchFamily="18" charset="0"/>
                <a:ea typeface="SimSun" panose="02010600030101010101" pitchFamily="2" charset="-122"/>
              </a:rPr>
              <a:t>V</a:t>
            </a:r>
            <a:r>
              <a:rPr lang="en-US" sz="1800" dirty="0">
                <a:effectLst/>
                <a:latin typeface="Times New Roman" panose="02020603050405020304" pitchFamily="18" charset="0"/>
                <a:ea typeface="SimSun" panose="02010600030101010101" pitchFamily="2" charset="-122"/>
              </a:rPr>
              <a:t>irtual voltage drop on the droop resistor, as defined in the following equation:</a:t>
            </a:r>
            <a:endParaRPr lang="en-US" dirty="0"/>
          </a:p>
        </p:txBody>
      </p:sp>
      <p:graphicFrame>
        <p:nvGraphicFramePr>
          <p:cNvPr id="23" name="Object 22">
            <a:extLst>
              <a:ext uri="{FF2B5EF4-FFF2-40B4-BE49-F238E27FC236}">
                <a16:creationId xmlns:a16="http://schemas.microsoft.com/office/drawing/2014/main" id="{07ADB860-A415-E584-40DA-D33724030171}"/>
              </a:ext>
            </a:extLst>
          </p:cNvPr>
          <p:cNvGraphicFramePr>
            <a:graphicFrameLocks noChangeAspect="1"/>
          </p:cNvGraphicFramePr>
          <p:nvPr/>
        </p:nvGraphicFramePr>
        <p:xfrm>
          <a:off x="4593384" y="4013682"/>
          <a:ext cx="1714500" cy="355600"/>
        </p:xfrm>
        <a:graphic>
          <a:graphicData uri="http://schemas.openxmlformats.org/presentationml/2006/ole">
            <mc:AlternateContent xmlns:mc="http://schemas.openxmlformats.org/markup-compatibility/2006">
              <mc:Choice xmlns:v="urn:schemas-microsoft-com:vml" Requires="v">
                <p:oleObj name="Equation" r:id="rId12" imgW="1714320" imgH="355320" progId="Equation.DSMT4">
                  <p:embed/>
                </p:oleObj>
              </mc:Choice>
              <mc:Fallback>
                <p:oleObj name="Equation" r:id="rId12" imgW="1714320" imgH="355320" progId="Equation.DSMT4">
                  <p:embed/>
                  <p:pic>
                    <p:nvPicPr>
                      <p:cNvPr id="23" name="Object 22">
                        <a:extLst>
                          <a:ext uri="{FF2B5EF4-FFF2-40B4-BE49-F238E27FC236}">
                            <a16:creationId xmlns:a16="http://schemas.microsoft.com/office/drawing/2014/main" id="{07ADB860-A415-E584-40DA-D33724030171}"/>
                          </a:ext>
                        </a:extLst>
                      </p:cNvPr>
                      <p:cNvPicPr/>
                      <p:nvPr/>
                    </p:nvPicPr>
                    <p:blipFill>
                      <a:blip r:embed="rId13"/>
                      <a:stretch>
                        <a:fillRect/>
                      </a:stretch>
                    </p:blipFill>
                    <p:spPr>
                      <a:xfrm>
                        <a:off x="4593384" y="4013682"/>
                        <a:ext cx="1714500" cy="3556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29AC1971-65F2-587C-82D0-AEA72679E8F8}"/>
              </a:ext>
            </a:extLst>
          </p:cNvPr>
          <p:cNvGraphicFramePr>
            <a:graphicFrameLocks noChangeAspect="1"/>
          </p:cNvGraphicFramePr>
          <p:nvPr/>
        </p:nvGraphicFramePr>
        <p:xfrm>
          <a:off x="4593854" y="4516794"/>
          <a:ext cx="2146300" cy="381000"/>
        </p:xfrm>
        <a:graphic>
          <a:graphicData uri="http://schemas.openxmlformats.org/presentationml/2006/ole">
            <mc:AlternateContent xmlns:mc="http://schemas.openxmlformats.org/markup-compatibility/2006">
              <mc:Choice xmlns:v="urn:schemas-microsoft-com:vml" Requires="v">
                <p:oleObj name="Equation" r:id="rId14" imgW="2145960" imgH="380880" progId="Equation.DSMT4">
                  <p:embed/>
                </p:oleObj>
              </mc:Choice>
              <mc:Fallback>
                <p:oleObj name="Equation" r:id="rId14" imgW="2145960" imgH="380880" progId="Equation.DSMT4">
                  <p:embed/>
                  <p:pic>
                    <p:nvPicPr>
                      <p:cNvPr id="24" name="Object 23">
                        <a:extLst>
                          <a:ext uri="{FF2B5EF4-FFF2-40B4-BE49-F238E27FC236}">
                            <a16:creationId xmlns:a16="http://schemas.microsoft.com/office/drawing/2014/main" id="{29AC1971-65F2-587C-82D0-AEA72679E8F8}"/>
                          </a:ext>
                        </a:extLst>
                      </p:cNvPr>
                      <p:cNvPicPr/>
                      <p:nvPr/>
                    </p:nvPicPr>
                    <p:blipFill>
                      <a:blip r:embed="rId15"/>
                      <a:stretch>
                        <a:fillRect/>
                      </a:stretch>
                    </p:blipFill>
                    <p:spPr>
                      <a:xfrm>
                        <a:off x="4593854" y="4516794"/>
                        <a:ext cx="2146300" cy="381000"/>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A46C4379-A3F6-10CB-8488-4F0234153B0B}"/>
              </a:ext>
            </a:extLst>
          </p:cNvPr>
          <p:cNvSpPr txBox="1"/>
          <p:nvPr/>
        </p:nvSpPr>
        <p:spPr>
          <a:xfrm>
            <a:off x="7600959" y="2824432"/>
            <a:ext cx="442750" cy="369332"/>
          </a:xfrm>
          <a:prstGeom prst="rect">
            <a:avLst/>
          </a:prstGeom>
          <a:noFill/>
        </p:spPr>
        <p:txBody>
          <a:bodyPr wrap="none" rtlCol="0">
            <a:spAutoFit/>
          </a:bodyPr>
          <a:lstStyle/>
          <a:p>
            <a:r>
              <a:rPr lang="en-US" dirty="0"/>
              <a:t>(8)</a:t>
            </a:r>
          </a:p>
        </p:txBody>
      </p:sp>
      <p:sp>
        <p:nvSpPr>
          <p:cNvPr id="11" name="TextBox 10">
            <a:extLst>
              <a:ext uri="{FF2B5EF4-FFF2-40B4-BE49-F238E27FC236}">
                <a16:creationId xmlns:a16="http://schemas.microsoft.com/office/drawing/2014/main" id="{C0D32FD3-A0A9-FC5B-3829-A99610D2B0E5}"/>
              </a:ext>
            </a:extLst>
          </p:cNvPr>
          <p:cNvSpPr txBox="1"/>
          <p:nvPr/>
        </p:nvSpPr>
        <p:spPr>
          <a:xfrm>
            <a:off x="7521379" y="4213858"/>
            <a:ext cx="442750" cy="369332"/>
          </a:xfrm>
          <a:prstGeom prst="rect">
            <a:avLst/>
          </a:prstGeom>
          <a:noFill/>
        </p:spPr>
        <p:txBody>
          <a:bodyPr wrap="none" rtlCol="0">
            <a:spAutoFit/>
          </a:bodyPr>
          <a:lstStyle/>
          <a:p>
            <a:r>
              <a:rPr lang="en-US" dirty="0"/>
              <a:t>(9)</a:t>
            </a:r>
          </a:p>
        </p:txBody>
      </p:sp>
    </p:spTree>
    <p:extLst>
      <p:ext uri="{BB962C8B-B14F-4D97-AF65-F5344CB8AC3E}">
        <p14:creationId xmlns:p14="http://schemas.microsoft.com/office/powerpoint/2010/main" val="2675676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A37859-EDEF-06AA-ABD7-734BB04FC5B0}"/>
              </a:ext>
            </a:extLst>
          </p:cNvPr>
          <p:cNvSpPr>
            <a:spLocks noGrp="1"/>
          </p:cNvSpPr>
          <p:nvPr>
            <p:ph type="sldNum" sz="quarter" idx="12"/>
          </p:nvPr>
        </p:nvSpPr>
        <p:spPr/>
        <p:txBody>
          <a:bodyPr/>
          <a:lstStyle/>
          <a:p>
            <a:fld id="{A7C31228-F5D9-4687-8725-7BFC468A4E82}" type="slidenum">
              <a:rPr lang="en-US" smtClean="0"/>
              <a:pPr/>
              <a:t>17</a:t>
            </a:fld>
            <a:endParaRPr lang="en-US"/>
          </a:p>
        </p:txBody>
      </p:sp>
      <p:sp>
        <p:nvSpPr>
          <p:cNvPr id="6" name="Title 1">
            <a:extLst>
              <a:ext uri="{FF2B5EF4-FFF2-40B4-BE49-F238E27FC236}">
                <a16:creationId xmlns:a16="http://schemas.microsoft.com/office/drawing/2014/main" id="{68B4B290-F3E3-A0FA-4874-42B692ECCBFB}"/>
              </a:ext>
            </a:extLst>
          </p:cNvPr>
          <p:cNvSpPr txBox="1">
            <a:spLocks/>
          </p:cNvSpPr>
          <p:nvPr/>
        </p:nvSpPr>
        <p:spPr>
          <a:xfrm>
            <a:off x="3503161" y="-119788"/>
            <a:ext cx="2425199"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Proposed method</a:t>
            </a:r>
          </a:p>
        </p:txBody>
      </p:sp>
      <p:sp>
        <p:nvSpPr>
          <p:cNvPr id="7" name="TextBox 6">
            <a:extLst>
              <a:ext uri="{FF2B5EF4-FFF2-40B4-BE49-F238E27FC236}">
                <a16:creationId xmlns:a16="http://schemas.microsoft.com/office/drawing/2014/main" id="{FE8DC490-3B19-0BDD-1764-C18D3F7159E7}"/>
              </a:ext>
            </a:extLst>
          </p:cNvPr>
          <p:cNvSpPr txBox="1"/>
          <p:nvPr/>
        </p:nvSpPr>
        <p:spPr>
          <a:xfrm>
            <a:off x="2014668" y="396130"/>
            <a:ext cx="5402184" cy="369332"/>
          </a:xfrm>
          <a:prstGeom prst="rect">
            <a:avLst/>
          </a:prstGeom>
          <a:noFill/>
        </p:spPr>
        <p:txBody>
          <a:bodyPr wrap="none" rtlCol="0">
            <a:spAutoFit/>
          </a:bodyPr>
          <a:lstStyle/>
          <a:p>
            <a:r>
              <a:rPr lang="fr-FR" b="1" dirty="0">
                <a:latin typeface="Times New Roman" panose="02020603050405020304" pitchFamily="18" charset="0"/>
                <a:cs typeface="Times New Roman" panose="02020603050405020304" pitchFamily="18" charset="0"/>
              </a:rPr>
              <a:t>Combination </a:t>
            </a:r>
            <a:r>
              <a:rPr lang="fr-FR" b="1" dirty="0" err="1">
                <a:latin typeface="Times New Roman" panose="02020603050405020304" pitchFamily="18" charset="0"/>
                <a:cs typeface="Times New Roman" panose="02020603050405020304" pitchFamily="18" charset="0"/>
              </a:rPr>
              <a:t>Droop</a:t>
            </a:r>
            <a:r>
              <a:rPr lang="fr-FR" b="1" dirty="0">
                <a:latin typeface="Times New Roman" panose="02020603050405020304" pitchFamily="18" charset="0"/>
                <a:cs typeface="Times New Roman" panose="02020603050405020304" pitchFamily="18" charset="0"/>
              </a:rPr>
              <a:t> Control &amp; Consensus </a:t>
            </a:r>
            <a:r>
              <a:rPr lang="fr-FR" b="1" dirty="0" err="1">
                <a:latin typeface="Times New Roman" panose="02020603050405020304" pitchFamily="18" charset="0"/>
                <a:cs typeface="Times New Roman" panose="02020603050405020304" pitchFamily="18" charset="0"/>
              </a:rPr>
              <a:t>Algorithm</a:t>
            </a:r>
            <a:endParaRPr lang="fr-FR" b="1" dirty="0">
              <a:latin typeface="Times New Roman" panose="02020603050405020304" pitchFamily="18" charset="0"/>
              <a:cs typeface="Times New Roman" panose="02020603050405020304" pitchFamily="18" charset="0"/>
            </a:endParaRPr>
          </a:p>
        </p:txBody>
      </p:sp>
      <p:pic>
        <p:nvPicPr>
          <p:cNvPr id="8" name="Picture 7" descr="A diagram of a solar panel&#10;&#10;Description automatically generated">
            <a:extLst>
              <a:ext uri="{FF2B5EF4-FFF2-40B4-BE49-F238E27FC236}">
                <a16:creationId xmlns:a16="http://schemas.microsoft.com/office/drawing/2014/main" id="{653DD66B-327E-0A12-801D-6ADD1FA2AF0C}"/>
              </a:ext>
            </a:extLst>
          </p:cNvPr>
          <p:cNvPicPr>
            <a:picLocks noChangeAspect="1"/>
          </p:cNvPicPr>
          <p:nvPr/>
        </p:nvPicPr>
        <p:blipFill rotWithShape="1">
          <a:blip r:embed="rId3">
            <a:extLst>
              <a:ext uri="{28A0092B-C50C-407E-A947-70E740481C1C}">
                <a14:useLocalDpi xmlns:a14="http://schemas.microsoft.com/office/drawing/2010/main" val="0"/>
              </a:ext>
            </a:extLst>
          </a:blip>
          <a:srcRect l="48655" t="36733" r="909" b="6306"/>
          <a:stretch/>
        </p:blipFill>
        <p:spPr>
          <a:xfrm>
            <a:off x="1738371" y="953999"/>
            <a:ext cx="6412489" cy="3713847"/>
          </a:xfrm>
          <a:prstGeom prst="rect">
            <a:avLst/>
          </a:prstGeom>
        </p:spPr>
      </p:pic>
      <p:sp>
        <p:nvSpPr>
          <p:cNvPr id="9" name="TextBox 8">
            <a:extLst>
              <a:ext uri="{FF2B5EF4-FFF2-40B4-BE49-F238E27FC236}">
                <a16:creationId xmlns:a16="http://schemas.microsoft.com/office/drawing/2014/main" id="{292F42C6-48CD-A39A-BE0D-F48D5C43FD5F}"/>
              </a:ext>
            </a:extLst>
          </p:cNvPr>
          <p:cNvSpPr txBox="1"/>
          <p:nvPr/>
        </p:nvSpPr>
        <p:spPr>
          <a:xfrm>
            <a:off x="326377" y="4780883"/>
            <a:ext cx="9079992" cy="369332"/>
          </a:xfrm>
          <a:prstGeom prst="rect">
            <a:avLst/>
          </a:prstGeom>
          <a:noFill/>
        </p:spPr>
        <p:txBody>
          <a:bodyPr wrap="square">
            <a:spAutoFit/>
          </a:bodyPr>
          <a:lstStyle/>
          <a:p>
            <a:pPr marL="228600" marR="0" indent="-228600" algn="just">
              <a:spcBef>
                <a:spcPts val="400"/>
              </a:spcBef>
              <a:spcAft>
                <a:spcPts val="1000"/>
              </a:spcAft>
              <a:tabLst>
                <a:tab pos="338455" algn="l"/>
              </a:tabLst>
            </a:pPr>
            <a:r>
              <a:rPr lang="en-US" sz="1800" b="1" i="1" dirty="0">
                <a:solidFill>
                  <a:schemeClr val="bg2">
                    <a:lumMod val="50000"/>
                  </a:schemeClr>
                </a:solidFill>
                <a:effectLst/>
                <a:latin typeface="Times New Roman" panose="02020603050405020304" pitchFamily="18" charset="0"/>
                <a:ea typeface="SimSun" panose="02010600030101010101" pitchFamily="2" charset="-122"/>
              </a:rPr>
              <a:t>Fig. 8</a:t>
            </a:r>
            <a:r>
              <a:rPr lang="vi-VN" sz="1800" b="1" i="1" dirty="0">
                <a:solidFill>
                  <a:schemeClr val="bg2">
                    <a:lumMod val="50000"/>
                  </a:schemeClr>
                </a:solidFill>
                <a:effectLst/>
                <a:latin typeface="Times New Roman" panose="02020603050405020304" pitchFamily="18" charset="0"/>
                <a:ea typeface="SimSun" panose="02010600030101010101" pitchFamily="2" charset="-122"/>
              </a:rPr>
              <a:t>.</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3</a:t>
            </a:r>
            <a:r>
              <a:rPr lang="vi-VN" sz="18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Block diagram of the combined Consensus-Droop control loop</a:t>
            </a:r>
            <a:r>
              <a:rPr lang="en-US" b="1" i="1" dirty="0">
                <a:solidFill>
                  <a:schemeClr val="bg2">
                    <a:lumMod val="50000"/>
                  </a:schemeClr>
                </a:solidFill>
                <a:latin typeface="Times New Roman" panose="02020603050405020304" pitchFamily="18" charset="0"/>
                <a:ea typeface="SimSun" panose="02010600030101010101" pitchFamily="2" charset="-122"/>
              </a:rPr>
              <a:t> – primary controller</a:t>
            </a:r>
            <a:endParaRPr lang="en-US" sz="1600" b="1" i="1" dirty="0">
              <a:solidFill>
                <a:schemeClr val="bg2">
                  <a:lumMod val="50000"/>
                </a:schemeClr>
              </a:solidFill>
              <a:effectLst/>
              <a:latin typeface="Times New Roman" panose="02020603050405020304" pitchFamily="18" charset="0"/>
              <a:ea typeface="SimSun" panose="02010600030101010101" pitchFamily="2" charset="-122"/>
            </a:endParaRPr>
          </a:p>
        </p:txBody>
      </p:sp>
      <p:sp>
        <p:nvSpPr>
          <p:cNvPr id="2" name="Chỗ dành sẵn cho Văn bản 2">
            <a:extLst>
              <a:ext uri="{FF2B5EF4-FFF2-40B4-BE49-F238E27FC236}">
                <a16:creationId xmlns:a16="http://schemas.microsoft.com/office/drawing/2014/main" id="{23030DAB-DA04-4444-93D5-F46654F49C95}"/>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10" name="Chỗ dành sẵn cho Văn bản 3">
            <a:extLst>
              <a:ext uri="{FF2B5EF4-FFF2-40B4-BE49-F238E27FC236}">
                <a16:creationId xmlns:a16="http://schemas.microsoft.com/office/drawing/2014/main" id="{8AB17680-6FDD-AEF1-CE89-CCA914EB7AB9}"/>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grpSp>
        <p:nvGrpSpPr>
          <p:cNvPr id="13" name="Group 12">
            <a:extLst>
              <a:ext uri="{FF2B5EF4-FFF2-40B4-BE49-F238E27FC236}">
                <a16:creationId xmlns:a16="http://schemas.microsoft.com/office/drawing/2014/main" id="{586E5614-8DE0-EF68-2E9B-77140290E597}"/>
              </a:ext>
            </a:extLst>
          </p:cNvPr>
          <p:cNvGrpSpPr/>
          <p:nvPr/>
        </p:nvGrpSpPr>
        <p:grpSpPr>
          <a:xfrm>
            <a:off x="210363" y="5263085"/>
            <a:ext cx="9144000" cy="923330"/>
            <a:chOff x="143760" y="4793723"/>
            <a:chExt cx="9144000" cy="923330"/>
          </a:xfrm>
        </p:grpSpPr>
        <p:sp>
          <p:nvSpPr>
            <p:cNvPr id="5" name="TextBox 4">
              <a:extLst>
                <a:ext uri="{FF2B5EF4-FFF2-40B4-BE49-F238E27FC236}">
                  <a16:creationId xmlns:a16="http://schemas.microsoft.com/office/drawing/2014/main" id="{E98597E8-71B0-B20B-C8AE-175EB23260F7}"/>
                </a:ext>
              </a:extLst>
            </p:cNvPr>
            <p:cNvSpPr txBox="1"/>
            <p:nvPr/>
          </p:nvSpPr>
          <p:spPr>
            <a:xfrm>
              <a:off x="143760" y="4793723"/>
              <a:ext cx="9144000" cy="923330"/>
            </a:xfrm>
            <a:prstGeom prst="rect">
              <a:avLst/>
            </a:prstGeom>
            <a:noFill/>
          </p:spPr>
          <p:txBody>
            <a:bodyPr wrap="square">
              <a:spAutoFit/>
            </a:bodyPr>
            <a:lstStyle/>
            <a:p>
              <a:r>
                <a:rPr lang="en-US" dirty="0"/>
                <a:t>To control the output voltage according to the droop voltage, the primary controller is applied. The deviation between the desired voltage             and           is fed into the inner loop of the primary controller. Then the output PWM duty is generated to control the DC-DC converter.</a:t>
              </a:r>
            </a:p>
          </p:txBody>
        </p:sp>
        <p:graphicFrame>
          <p:nvGraphicFramePr>
            <p:cNvPr id="11" name="Object 10">
              <a:extLst>
                <a:ext uri="{FF2B5EF4-FFF2-40B4-BE49-F238E27FC236}">
                  <a16:creationId xmlns:a16="http://schemas.microsoft.com/office/drawing/2014/main" id="{C9341765-543E-421E-C1DD-B30C06E659DE}"/>
                </a:ext>
              </a:extLst>
            </p:cNvPr>
            <p:cNvGraphicFramePr>
              <a:graphicFrameLocks noChangeAspect="1"/>
            </p:cNvGraphicFramePr>
            <p:nvPr/>
          </p:nvGraphicFramePr>
          <p:xfrm>
            <a:off x="4265930" y="5105020"/>
            <a:ext cx="520700" cy="355600"/>
          </p:xfrm>
          <a:graphic>
            <a:graphicData uri="http://schemas.openxmlformats.org/presentationml/2006/ole">
              <mc:AlternateContent xmlns:mc="http://schemas.openxmlformats.org/markup-compatibility/2006">
                <mc:Choice xmlns:v="urn:schemas-microsoft-com:vml" Requires="v">
                  <p:oleObj name="Equation" r:id="rId4" imgW="520560" imgH="355320" progId="Equation.DSMT4">
                    <p:embed/>
                  </p:oleObj>
                </mc:Choice>
                <mc:Fallback>
                  <p:oleObj name="Equation" r:id="rId4" imgW="520560" imgH="355320" progId="Equation.DSMT4">
                    <p:embed/>
                    <p:pic>
                      <p:nvPicPr>
                        <p:cNvPr id="11" name="Object 10">
                          <a:extLst>
                            <a:ext uri="{FF2B5EF4-FFF2-40B4-BE49-F238E27FC236}">
                              <a16:creationId xmlns:a16="http://schemas.microsoft.com/office/drawing/2014/main" id="{C9341765-543E-421E-C1DD-B30C06E659DE}"/>
                            </a:ext>
                          </a:extLst>
                        </p:cNvPr>
                        <p:cNvPicPr/>
                        <p:nvPr/>
                      </p:nvPicPr>
                      <p:blipFill>
                        <a:blip r:embed="rId5"/>
                        <a:stretch>
                          <a:fillRect/>
                        </a:stretch>
                      </p:blipFill>
                      <p:spPr>
                        <a:xfrm>
                          <a:off x="4265930" y="5105020"/>
                          <a:ext cx="520700" cy="3556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EE517E9F-7FEF-AF05-CDDA-C5598021244E}"/>
                </a:ext>
              </a:extLst>
            </p:cNvPr>
            <p:cNvGraphicFramePr>
              <a:graphicFrameLocks noChangeAspect="1"/>
            </p:cNvGraphicFramePr>
            <p:nvPr/>
          </p:nvGraphicFramePr>
          <p:xfrm>
            <a:off x="5311394" y="5105020"/>
            <a:ext cx="368300" cy="330200"/>
          </p:xfrm>
          <a:graphic>
            <a:graphicData uri="http://schemas.openxmlformats.org/presentationml/2006/ole">
              <mc:AlternateContent xmlns:mc="http://schemas.openxmlformats.org/markup-compatibility/2006">
                <mc:Choice xmlns:v="urn:schemas-microsoft-com:vml" Requires="v">
                  <p:oleObj name="Equation" r:id="rId6" imgW="368280" imgH="330120" progId="Equation.DSMT4">
                    <p:embed/>
                  </p:oleObj>
                </mc:Choice>
                <mc:Fallback>
                  <p:oleObj name="Equation" r:id="rId6" imgW="368280" imgH="330120" progId="Equation.DSMT4">
                    <p:embed/>
                    <p:pic>
                      <p:nvPicPr>
                        <p:cNvPr id="12" name="Object 11">
                          <a:extLst>
                            <a:ext uri="{FF2B5EF4-FFF2-40B4-BE49-F238E27FC236}">
                              <a16:creationId xmlns:a16="http://schemas.microsoft.com/office/drawing/2014/main" id="{EE517E9F-7FEF-AF05-CDDA-C5598021244E}"/>
                            </a:ext>
                          </a:extLst>
                        </p:cNvPr>
                        <p:cNvPicPr/>
                        <p:nvPr/>
                      </p:nvPicPr>
                      <p:blipFill>
                        <a:blip r:embed="rId7"/>
                        <a:stretch>
                          <a:fillRect/>
                        </a:stretch>
                      </p:blipFill>
                      <p:spPr>
                        <a:xfrm>
                          <a:off x="5311394" y="5105020"/>
                          <a:ext cx="368300" cy="330200"/>
                        </a:xfrm>
                        <a:prstGeom prst="rect">
                          <a:avLst/>
                        </a:prstGeom>
                      </p:spPr>
                    </p:pic>
                  </p:oleObj>
                </mc:Fallback>
              </mc:AlternateContent>
            </a:graphicData>
          </a:graphic>
        </p:graphicFrame>
      </p:grpSp>
    </p:spTree>
    <p:extLst>
      <p:ext uri="{BB962C8B-B14F-4D97-AF65-F5344CB8AC3E}">
        <p14:creationId xmlns:p14="http://schemas.microsoft.com/office/powerpoint/2010/main" val="445522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F719173-C81B-06F2-B667-012EC44EB4F5}"/>
              </a:ext>
            </a:extLst>
          </p:cNvPr>
          <p:cNvSpPr>
            <a:spLocks noGrp="1"/>
          </p:cNvSpPr>
          <p:nvPr>
            <p:ph type="sldNum" sz="quarter" idx="12"/>
          </p:nvPr>
        </p:nvSpPr>
        <p:spPr/>
        <p:txBody>
          <a:bodyPr/>
          <a:lstStyle/>
          <a:p>
            <a:fld id="{A7C31228-F5D9-4687-8725-7BFC468A4E82}" type="slidenum">
              <a:rPr lang="en-US" smtClean="0"/>
              <a:pPr/>
              <a:t>18</a:t>
            </a:fld>
            <a:endParaRPr lang="en-US"/>
          </a:p>
        </p:txBody>
      </p:sp>
      <p:sp>
        <p:nvSpPr>
          <p:cNvPr id="6" name="Title 1">
            <a:extLst>
              <a:ext uri="{FF2B5EF4-FFF2-40B4-BE49-F238E27FC236}">
                <a16:creationId xmlns:a16="http://schemas.microsoft.com/office/drawing/2014/main" id="{21EDBF7D-0CB0-6AD3-7015-7AC10AAC6D9C}"/>
              </a:ext>
            </a:extLst>
          </p:cNvPr>
          <p:cNvSpPr txBox="1">
            <a:spLocks/>
          </p:cNvSpPr>
          <p:nvPr/>
        </p:nvSpPr>
        <p:spPr>
          <a:xfrm>
            <a:off x="3503161" y="-119788"/>
            <a:ext cx="2425199"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Simulation Results</a:t>
            </a:r>
          </a:p>
        </p:txBody>
      </p:sp>
      <p:sp>
        <p:nvSpPr>
          <p:cNvPr id="7" name="TextBox 6">
            <a:extLst>
              <a:ext uri="{FF2B5EF4-FFF2-40B4-BE49-F238E27FC236}">
                <a16:creationId xmlns:a16="http://schemas.microsoft.com/office/drawing/2014/main" id="{5C9FE72E-2F0F-C9F0-0EE9-09A9EC732078}"/>
              </a:ext>
            </a:extLst>
          </p:cNvPr>
          <p:cNvSpPr txBox="1"/>
          <p:nvPr/>
        </p:nvSpPr>
        <p:spPr>
          <a:xfrm>
            <a:off x="2616467" y="396130"/>
            <a:ext cx="419858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Consensus Simulation Only with PLECS</a:t>
            </a:r>
          </a:p>
        </p:txBody>
      </p:sp>
      <p:pic>
        <p:nvPicPr>
          <p:cNvPr id="10" name="Hình ảnh 4" descr="Ảnh có chứa văn bản, hàng, biểu đồ, Sơ đồ&#10;&#10;Mô tả được tạo tự động">
            <a:extLst>
              <a:ext uri="{FF2B5EF4-FFF2-40B4-BE49-F238E27FC236}">
                <a16:creationId xmlns:a16="http://schemas.microsoft.com/office/drawing/2014/main" id="{864A654B-785F-B4BC-61F9-CB1296208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006" y="894094"/>
            <a:ext cx="5069812" cy="2534906"/>
          </a:xfrm>
          <a:prstGeom prst="rect">
            <a:avLst/>
          </a:prstGeom>
        </p:spPr>
      </p:pic>
      <p:pic>
        <p:nvPicPr>
          <p:cNvPr id="11" name="Hình ảnh 5" descr="Ảnh có chứa văn bản, hàng, Sơ đồ, biểu đồ&#10;&#10;Mô tả được tạo tự động">
            <a:extLst>
              <a:ext uri="{FF2B5EF4-FFF2-40B4-BE49-F238E27FC236}">
                <a16:creationId xmlns:a16="http://schemas.microsoft.com/office/drawing/2014/main" id="{B567682F-2B5B-ECEC-8D36-44A88B02F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1940" y="3731964"/>
            <a:ext cx="4849962" cy="2424981"/>
          </a:xfrm>
          <a:prstGeom prst="rect">
            <a:avLst/>
          </a:prstGeom>
        </p:spPr>
      </p:pic>
      <p:graphicFrame>
        <p:nvGraphicFramePr>
          <p:cNvPr id="14" name="Object 13">
            <a:extLst>
              <a:ext uri="{FF2B5EF4-FFF2-40B4-BE49-F238E27FC236}">
                <a16:creationId xmlns:a16="http://schemas.microsoft.com/office/drawing/2014/main" id="{9447B59C-74D9-B8A3-75E2-A530EAAB817D}"/>
              </a:ext>
            </a:extLst>
          </p:cNvPr>
          <p:cNvGraphicFramePr>
            <a:graphicFrameLocks noChangeAspect="1"/>
          </p:cNvGraphicFramePr>
          <p:nvPr>
            <p:extLst>
              <p:ext uri="{D42A27DB-BD31-4B8C-83A1-F6EECF244321}">
                <p14:modId xmlns:p14="http://schemas.microsoft.com/office/powerpoint/2010/main" val="2379830442"/>
              </p:ext>
            </p:extLst>
          </p:nvPr>
        </p:nvGraphicFramePr>
        <p:xfrm>
          <a:off x="7648468" y="2713171"/>
          <a:ext cx="863600" cy="241300"/>
        </p:xfrm>
        <a:graphic>
          <a:graphicData uri="http://schemas.openxmlformats.org/presentationml/2006/ole">
            <mc:AlternateContent xmlns:mc="http://schemas.openxmlformats.org/markup-compatibility/2006">
              <mc:Choice xmlns:v="urn:schemas-microsoft-com:vml" Requires="v">
                <p:oleObj name="Equation" r:id="rId4" imgW="863280" imgH="241200" progId="Equation.DSMT4">
                  <p:embed/>
                </p:oleObj>
              </mc:Choice>
              <mc:Fallback>
                <p:oleObj name="Equation" r:id="rId4" imgW="863280" imgH="241200" progId="Equation.DSMT4">
                  <p:embed/>
                  <p:pic>
                    <p:nvPicPr>
                      <p:cNvPr id="14" name="Object 13">
                        <a:extLst>
                          <a:ext uri="{FF2B5EF4-FFF2-40B4-BE49-F238E27FC236}">
                            <a16:creationId xmlns:a16="http://schemas.microsoft.com/office/drawing/2014/main" id="{9447B59C-74D9-B8A3-75E2-A530EAAB817D}"/>
                          </a:ext>
                        </a:extLst>
                      </p:cNvPr>
                      <p:cNvPicPr/>
                      <p:nvPr/>
                    </p:nvPicPr>
                    <p:blipFill>
                      <a:blip r:embed="rId5"/>
                      <a:stretch>
                        <a:fillRect/>
                      </a:stretch>
                    </p:blipFill>
                    <p:spPr>
                      <a:xfrm>
                        <a:off x="7648468" y="2713171"/>
                        <a:ext cx="863600" cy="2413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DB84291C-BD7C-8F4D-B77E-CB1026C383BA}"/>
              </a:ext>
            </a:extLst>
          </p:cNvPr>
          <p:cNvGraphicFramePr>
            <a:graphicFrameLocks noChangeAspect="1"/>
          </p:cNvGraphicFramePr>
          <p:nvPr>
            <p:extLst>
              <p:ext uri="{D42A27DB-BD31-4B8C-83A1-F6EECF244321}">
                <p14:modId xmlns:p14="http://schemas.microsoft.com/office/powerpoint/2010/main" val="955579527"/>
              </p:ext>
            </p:extLst>
          </p:nvPr>
        </p:nvGraphicFramePr>
        <p:xfrm>
          <a:off x="7470775" y="5513388"/>
          <a:ext cx="990600" cy="241300"/>
        </p:xfrm>
        <a:graphic>
          <a:graphicData uri="http://schemas.openxmlformats.org/presentationml/2006/ole">
            <mc:AlternateContent xmlns:mc="http://schemas.openxmlformats.org/markup-compatibility/2006">
              <mc:Choice xmlns:v="urn:schemas-microsoft-com:vml" Requires="v">
                <p:oleObj name="Equation" r:id="rId6" imgW="990360" imgH="241200" progId="Equation.DSMT4">
                  <p:embed/>
                </p:oleObj>
              </mc:Choice>
              <mc:Fallback>
                <p:oleObj name="Equation" r:id="rId6" imgW="990360" imgH="241200" progId="Equation.DSMT4">
                  <p:embed/>
                  <p:pic>
                    <p:nvPicPr>
                      <p:cNvPr id="15" name="Object 14">
                        <a:extLst>
                          <a:ext uri="{FF2B5EF4-FFF2-40B4-BE49-F238E27FC236}">
                            <a16:creationId xmlns:a16="http://schemas.microsoft.com/office/drawing/2014/main" id="{DB84291C-BD7C-8F4D-B77E-CB1026C383BA}"/>
                          </a:ext>
                        </a:extLst>
                      </p:cNvPr>
                      <p:cNvPicPr/>
                      <p:nvPr/>
                    </p:nvPicPr>
                    <p:blipFill>
                      <a:blip r:embed="rId7"/>
                      <a:stretch>
                        <a:fillRect/>
                      </a:stretch>
                    </p:blipFill>
                    <p:spPr>
                      <a:xfrm>
                        <a:off x="7470775" y="5513388"/>
                        <a:ext cx="990600" cy="241300"/>
                      </a:xfrm>
                      <a:prstGeom prst="rect">
                        <a:avLst/>
                      </a:prstGeom>
                    </p:spPr>
                  </p:pic>
                </p:oleObj>
              </mc:Fallback>
            </mc:AlternateContent>
          </a:graphicData>
        </a:graphic>
      </p:graphicFrame>
      <p:pic>
        <p:nvPicPr>
          <p:cNvPr id="19" name="Picture 18">
            <a:extLst>
              <a:ext uri="{FF2B5EF4-FFF2-40B4-BE49-F238E27FC236}">
                <a16:creationId xmlns:a16="http://schemas.microsoft.com/office/drawing/2014/main" id="{ED9C84DC-1FC1-75EF-93F0-9C4C83D36E5D}"/>
              </a:ext>
            </a:extLst>
          </p:cNvPr>
          <p:cNvPicPr>
            <a:picLocks noChangeAspect="1"/>
          </p:cNvPicPr>
          <p:nvPr/>
        </p:nvPicPr>
        <p:blipFill>
          <a:blip r:embed="rId8"/>
          <a:stretch>
            <a:fillRect/>
          </a:stretch>
        </p:blipFill>
        <p:spPr>
          <a:xfrm>
            <a:off x="0" y="1607561"/>
            <a:ext cx="4233078" cy="3536901"/>
          </a:xfrm>
          <a:prstGeom prst="rect">
            <a:avLst/>
          </a:prstGeom>
        </p:spPr>
      </p:pic>
      <p:pic>
        <p:nvPicPr>
          <p:cNvPr id="21" name="Picture 20">
            <a:extLst>
              <a:ext uri="{FF2B5EF4-FFF2-40B4-BE49-F238E27FC236}">
                <a16:creationId xmlns:a16="http://schemas.microsoft.com/office/drawing/2014/main" id="{1E50BE61-832F-C91B-7838-D28929CF86B6}"/>
              </a:ext>
            </a:extLst>
          </p:cNvPr>
          <p:cNvPicPr>
            <a:picLocks noChangeAspect="1"/>
          </p:cNvPicPr>
          <p:nvPr/>
        </p:nvPicPr>
        <p:blipFill>
          <a:blip r:embed="rId9"/>
          <a:stretch>
            <a:fillRect/>
          </a:stretch>
        </p:blipFill>
        <p:spPr>
          <a:xfrm>
            <a:off x="6888358" y="2358851"/>
            <a:ext cx="858870" cy="708639"/>
          </a:xfrm>
          <a:prstGeom prst="rect">
            <a:avLst/>
          </a:prstGeom>
        </p:spPr>
      </p:pic>
      <p:pic>
        <p:nvPicPr>
          <p:cNvPr id="23" name="Picture 22">
            <a:extLst>
              <a:ext uri="{FF2B5EF4-FFF2-40B4-BE49-F238E27FC236}">
                <a16:creationId xmlns:a16="http://schemas.microsoft.com/office/drawing/2014/main" id="{4D1CBDD0-AE98-DEDF-C0D5-434CE6E11B99}"/>
              </a:ext>
            </a:extLst>
          </p:cNvPr>
          <p:cNvPicPr>
            <a:picLocks noChangeAspect="1"/>
          </p:cNvPicPr>
          <p:nvPr/>
        </p:nvPicPr>
        <p:blipFill>
          <a:blip r:embed="rId10"/>
          <a:stretch>
            <a:fillRect/>
          </a:stretch>
        </p:blipFill>
        <p:spPr>
          <a:xfrm>
            <a:off x="6815052" y="5142906"/>
            <a:ext cx="864437" cy="713232"/>
          </a:xfrm>
          <a:prstGeom prst="rect">
            <a:avLst/>
          </a:prstGeom>
        </p:spPr>
      </p:pic>
      <p:sp>
        <p:nvSpPr>
          <p:cNvPr id="2" name="Chỗ dành sẵn cho Văn bản 2">
            <a:extLst>
              <a:ext uri="{FF2B5EF4-FFF2-40B4-BE49-F238E27FC236}">
                <a16:creationId xmlns:a16="http://schemas.microsoft.com/office/drawing/2014/main" id="{1E39FCBE-12FE-6E4B-69B7-567704D06B51}"/>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8" name="Chỗ dành sẵn cho Văn bản 3">
            <a:extLst>
              <a:ext uri="{FF2B5EF4-FFF2-40B4-BE49-F238E27FC236}">
                <a16:creationId xmlns:a16="http://schemas.microsoft.com/office/drawing/2014/main" id="{20206D8D-3BCD-8C92-4C1D-B62503EEBC3A}"/>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
        <p:nvSpPr>
          <p:cNvPr id="9" name="TextBox 8">
            <a:extLst>
              <a:ext uri="{FF2B5EF4-FFF2-40B4-BE49-F238E27FC236}">
                <a16:creationId xmlns:a16="http://schemas.microsoft.com/office/drawing/2014/main" id="{1E5909E9-4E1B-E91E-149B-5A8FE51A2E19}"/>
              </a:ext>
            </a:extLst>
          </p:cNvPr>
          <p:cNvSpPr txBox="1"/>
          <p:nvPr/>
        </p:nvSpPr>
        <p:spPr>
          <a:xfrm>
            <a:off x="19665" y="5472435"/>
            <a:ext cx="3933341" cy="923330"/>
          </a:xfrm>
          <a:prstGeom prst="rect">
            <a:avLst/>
          </a:prstGeom>
          <a:noFill/>
        </p:spPr>
        <p:txBody>
          <a:bodyPr wrap="square">
            <a:spAutoFit/>
          </a:bodyPr>
          <a:lstStyle/>
          <a:p>
            <a:pPr algn="ctr"/>
            <a:r>
              <a:rPr lang="en-US" sz="1800" b="1" i="1" dirty="0">
                <a:solidFill>
                  <a:schemeClr val="bg2">
                    <a:lumMod val="50000"/>
                  </a:schemeClr>
                </a:solidFill>
                <a:effectLst/>
                <a:latin typeface="Times New Roman" panose="02020603050405020304" pitchFamily="18" charset="0"/>
                <a:ea typeface="SimSun" panose="02010600030101010101" pitchFamily="2" charset="-122"/>
              </a:rPr>
              <a:t>Fig. </a:t>
            </a:r>
            <a:r>
              <a:rPr lang="en-US" b="1" i="1" dirty="0">
                <a:solidFill>
                  <a:schemeClr val="bg2">
                    <a:lumMod val="50000"/>
                  </a:schemeClr>
                </a:solidFill>
                <a:latin typeface="Times New Roman" panose="02020603050405020304" pitchFamily="18" charset="0"/>
                <a:ea typeface="SimSun" panose="02010600030101010101" pitchFamily="2" charset="-122"/>
              </a:rPr>
              <a:t>9</a:t>
            </a:r>
            <a:r>
              <a:rPr lang="vi-VN" sz="18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Consensus Simulation Only Input const with PLECS</a:t>
            </a:r>
          </a:p>
          <a:p>
            <a:pPr algn="ctr"/>
            <a:endParaRPr lang="en-US" b="1" i="1" dirty="0">
              <a:solidFill>
                <a:schemeClr val="bg2">
                  <a:lumMod val="50000"/>
                </a:schemeClr>
              </a:solidFill>
            </a:endParaRPr>
          </a:p>
        </p:txBody>
      </p:sp>
    </p:spTree>
    <p:extLst>
      <p:ext uri="{BB962C8B-B14F-4D97-AF65-F5344CB8AC3E}">
        <p14:creationId xmlns:p14="http://schemas.microsoft.com/office/powerpoint/2010/main" val="891370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Hình ảnh 4" descr="Ảnh có chứa văn bản, hàng, biểu đồ, Sơ đồ&#10;&#10;Mô tả được tạo tự động">
            <a:extLst>
              <a:ext uri="{FF2B5EF4-FFF2-40B4-BE49-F238E27FC236}">
                <a16:creationId xmlns:a16="http://schemas.microsoft.com/office/drawing/2014/main" id="{15F8CAB9-F31B-14B7-64A3-1932E01E9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3006" y="894094"/>
            <a:ext cx="5069812" cy="2534906"/>
          </a:xfrm>
          <a:prstGeom prst="rect">
            <a:avLst/>
          </a:prstGeom>
        </p:spPr>
      </p:pic>
      <p:pic>
        <p:nvPicPr>
          <p:cNvPr id="17" name="Picture 16">
            <a:extLst>
              <a:ext uri="{FF2B5EF4-FFF2-40B4-BE49-F238E27FC236}">
                <a16:creationId xmlns:a16="http://schemas.microsoft.com/office/drawing/2014/main" id="{A8D39B6D-8AEF-8476-6B42-57E6148319C0}"/>
              </a:ext>
            </a:extLst>
          </p:cNvPr>
          <p:cNvPicPr>
            <a:picLocks noChangeAspect="1"/>
          </p:cNvPicPr>
          <p:nvPr/>
        </p:nvPicPr>
        <p:blipFill>
          <a:blip r:embed="rId4"/>
          <a:stretch>
            <a:fillRect/>
          </a:stretch>
        </p:blipFill>
        <p:spPr>
          <a:xfrm>
            <a:off x="0" y="1607561"/>
            <a:ext cx="4233078" cy="3536901"/>
          </a:xfrm>
          <a:prstGeom prst="rect">
            <a:avLst/>
          </a:prstGeom>
        </p:spPr>
      </p:pic>
      <p:sp>
        <p:nvSpPr>
          <p:cNvPr id="18" name="TextBox 17">
            <a:extLst>
              <a:ext uri="{FF2B5EF4-FFF2-40B4-BE49-F238E27FC236}">
                <a16:creationId xmlns:a16="http://schemas.microsoft.com/office/drawing/2014/main" id="{3B000945-D5B1-DDA4-046F-FCA0CE8865FB}"/>
              </a:ext>
            </a:extLst>
          </p:cNvPr>
          <p:cNvSpPr txBox="1"/>
          <p:nvPr/>
        </p:nvSpPr>
        <p:spPr>
          <a:xfrm>
            <a:off x="19665" y="5472435"/>
            <a:ext cx="3933341" cy="923330"/>
          </a:xfrm>
          <a:prstGeom prst="rect">
            <a:avLst/>
          </a:prstGeom>
          <a:noFill/>
        </p:spPr>
        <p:txBody>
          <a:bodyPr wrap="square">
            <a:spAutoFit/>
          </a:bodyPr>
          <a:lstStyle/>
          <a:p>
            <a:pPr algn="ctr"/>
            <a:r>
              <a:rPr lang="en-US" sz="1800" b="1" i="1" dirty="0">
                <a:solidFill>
                  <a:schemeClr val="bg2">
                    <a:lumMod val="50000"/>
                  </a:schemeClr>
                </a:solidFill>
                <a:effectLst/>
                <a:latin typeface="Times New Roman" panose="02020603050405020304" pitchFamily="18" charset="0"/>
                <a:ea typeface="SimSun" panose="02010600030101010101" pitchFamily="2" charset="-122"/>
              </a:rPr>
              <a:t>Fig. </a:t>
            </a:r>
            <a:r>
              <a:rPr lang="en-US" b="1" i="1" dirty="0">
                <a:solidFill>
                  <a:schemeClr val="bg2">
                    <a:lumMod val="50000"/>
                  </a:schemeClr>
                </a:solidFill>
                <a:latin typeface="Times New Roman" panose="02020603050405020304" pitchFamily="18" charset="0"/>
                <a:ea typeface="SimSun" panose="02010600030101010101" pitchFamily="2" charset="-122"/>
              </a:rPr>
              <a:t>9</a:t>
            </a:r>
            <a:r>
              <a:rPr lang="vi-VN" sz="1800" b="1" i="1" dirty="0">
                <a:solidFill>
                  <a:schemeClr val="bg2">
                    <a:lumMod val="50000"/>
                  </a:schemeClr>
                </a:solidFill>
                <a:effectLst/>
                <a:latin typeface="Times New Roman" panose="02020603050405020304" pitchFamily="18" charset="0"/>
                <a:ea typeface="SimSun" panose="02010600030101010101" pitchFamily="2" charset="-122"/>
              </a:rPr>
              <a:t>.</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1</a:t>
            </a:r>
            <a:r>
              <a:rPr lang="vi-VN" sz="18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Consensus Simulation Only Input const with PLECS – 0.05 gain</a:t>
            </a:r>
          </a:p>
          <a:p>
            <a:pPr algn="ctr"/>
            <a:endParaRPr lang="en-US" b="1" i="1" dirty="0">
              <a:solidFill>
                <a:schemeClr val="bg2">
                  <a:lumMod val="50000"/>
                </a:schemeClr>
              </a:solidFill>
            </a:endParaRPr>
          </a:p>
        </p:txBody>
      </p:sp>
      <p:graphicFrame>
        <p:nvGraphicFramePr>
          <p:cNvPr id="26" name="Object 25">
            <a:extLst>
              <a:ext uri="{FF2B5EF4-FFF2-40B4-BE49-F238E27FC236}">
                <a16:creationId xmlns:a16="http://schemas.microsoft.com/office/drawing/2014/main" id="{CB0A7D99-28A5-3D68-F423-7B49BC250CBA}"/>
              </a:ext>
            </a:extLst>
          </p:cNvPr>
          <p:cNvGraphicFramePr>
            <a:graphicFrameLocks noChangeAspect="1"/>
          </p:cNvGraphicFramePr>
          <p:nvPr/>
        </p:nvGraphicFramePr>
        <p:xfrm>
          <a:off x="7648468" y="2713171"/>
          <a:ext cx="863600" cy="241300"/>
        </p:xfrm>
        <a:graphic>
          <a:graphicData uri="http://schemas.openxmlformats.org/presentationml/2006/ole">
            <mc:AlternateContent xmlns:mc="http://schemas.openxmlformats.org/markup-compatibility/2006">
              <mc:Choice xmlns:v="urn:schemas-microsoft-com:vml" Requires="v">
                <p:oleObj name="Equation" r:id="rId5" imgW="863280" imgH="241200" progId="Equation.DSMT4">
                  <p:embed/>
                </p:oleObj>
              </mc:Choice>
              <mc:Fallback>
                <p:oleObj name="Equation" r:id="rId5" imgW="863280" imgH="241200" progId="Equation.DSMT4">
                  <p:embed/>
                  <p:pic>
                    <p:nvPicPr>
                      <p:cNvPr id="26" name="Object 25">
                        <a:extLst>
                          <a:ext uri="{FF2B5EF4-FFF2-40B4-BE49-F238E27FC236}">
                            <a16:creationId xmlns:a16="http://schemas.microsoft.com/office/drawing/2014/main" id="{CB0A7D99-28A5-3D68-F423-7B49BC250CBA}"/>
                          </a:ext>
                        </a:extLst>
                      </p:cNvPr>
                      <p:cNvPicPr/>
                      <p:nvPr/>
                    </p:nvPicPr>
                    <p:blipFill>
                      <a:blip r:embed="rId6"/>
                      <a:stretch>
                        <a:fillRect/>
                      </a:stretch>
                    </p:blipFill>
                    <p:spPr>
                      <a:xfrm>
                        <a:off x="7648468" y="2713171"/>
                        <a:ext cx="863600" cy="241300"/>
                      </a:xfrm>
                      <a:prstGeom prst="rect">
                        <a:avLst/>
                      </a:prstGeom>
                    </p:spPr>
                  </p:pic>
                </p:oleObj>
              </mc:Fallback>
            </mc:AlternateContent>
          </a:graphicData>
        </a:graphic>
      </p:graphicFrame>
      <p:pic>
        <p:nvPicPr>
          <p:cNvPr id="27" name="Picture 26">
            <a:extLst>
              <a:ext uri="{FF2B5EF4-FFF2-40B4-BE49-F238E27FC236}">
                <a16:creationId xmlns:a16="http://schemas.microsoft.com/office/drawing/2014/main" id="{0E5D3314-DD19-54CA-B85B-CD5CB4D2B19C}"/>
              </a:ext>
            </a:extLst>
          </p:cNvPr>
          <p:cNvPicPr>
            <a:picLocks noChangeAspect="1"/>
          </p:cNvPicPr>
          <p:nvPr/>
        </p:nvPicPr>
        <p:blipFill>
          <a:blip r:embed="rId7"/>
          <a:stretch>
            <a:fillRect/>
          </a:stretch>
        </p:blipFill>
        <p:spPr>
          <a:xfrm>
            <a:off x="6888358" y="2358851"/>
            <a:ext cx="858870" cy="708639"/>
          </a:xfrm>
          <a:prstGeom prst="rect">
            <a:avLst/>
          </a:prstGeom>
        </p:spPr>
      </p:pic>
      <p:grpSp>
        <p:nvGrpSpPr>
          <p:cNvPr id="31" name="Group 30">
            <a:extLst>
              <a:ext uri="{FF2B5EF4-FFF2-40B4-BE49-F238E27FC236}">
                <a16:creationId xmlns:a16="http://schemas.microsoft.com/office/drawing/2014/main" id="{38B21BD1-7DAD-92A2-6A44-591DA3B77593}"/>
              </a:ext>
            </a:extLst>
          </p:cNvPr>
          <p:cNvGrpSpPr/>
          <p:nvPr/>
        </p:nvGrpSpPr>
        <p:grpSpPr>
          <a:xfrm>
            <a:off x="4341948" y="3870904"/>
            <a:ext cx="4782387" cy="2031325"/>
            <a:chOff x="4341948" y="3870904"/>
            <a:chExt cx="4782387" cy="2031325"/>
          </a:xfrm>
        </p:grpSpPr>
        <p:sp>
          <p:nvSpPr>
            <p:cNvPr id="29" name="TextBox 28">
              <a:extLst>
                <a:ext uri="{FF2B5EF4-FFF2-40B4-BE49-F238E27FC236}">
                  <a16:creationId xmlns:a16="http://schemas.microsoft.com/office/drawing/2014/main" id="{06861D66-1B13-475D-98F2-8EE8787E3474}"/>
                </a:ext>
              </a:extLst>
            </p:cNvPr>
            <p:cNvSpPr txBox="1"/>
            <p:nvPr/>
          </p:nvSpPr>
          <p:spPr>
            <a:xfrm>
              <a:off x="4341948" y="3870904"/>
              <a:ext cx="4782387" cy="2031325"/>
            </a:xfrm>
            <a:prstGeom prst="rect">
              <a:avLst/>
            </a:prstGeom>
            <a:noFill/>
          </p:spPr>
          <p:txBody>
            <a:bodyPr wrap="square">
              <a:spAutoFit/>
            </a:bodyPr>
            <a:lstStyle/>
            <a:p>
              <a:r>
                <a:rPr lang="en-US" dirty="0"/>
                <a:t>In Fig. 9.1, the convergence performance of the Consensus algorithm is illustrated when                 . With the adoption of the Consensus algorithm, the control variables are gradually updated over time. After 30 steps (0.3s), these variables converge to their average values, indicating that a consensus is achieved among the generators.</a:t>
              </a:r>
            </a:p>
          </p:txBody>
        </p:sp>
        <p:graphicFrame>
          <p:nvGraphicFramePr>
            <p:cNvPr id="30" name="Object 29">
              <a:extLst>
                <a:ext uri="{FF2B5EF4-FFF2-40B4-BE49-F238E27FC236}">
                  <a16:creationId xmlns:a16="http://schemas.microsoft.com/office/drawing/2014/main" id="{5F57823C-AD9F-D61A-BE9F-7BFFFBEE438D}"/>
                </a:ext>
              </a:extLst>
            </p:cNvPr>
            <p:cNvGraphicFramePr>
              <a:graphicFrameLocks noChangeAspect="1"/>
            </p:cNvGraphicFramePr>
            <p:nvPr/>
          </p:nvGraphicFramePr>
          <p:xfrm>
            <a:off x="8150074" y="4201035"/>
            <a:ext cx="863600" cy="241300"/>
          </p:xfrm>
          <a:graphic>
            <a:graphicData uri="http://schemas.openxmlformats.org/presentationml/2006/ole">
              <mc:AlternateContent xmlns:mc="http://schemas.openxmlformats.org/markup-compatibility/2006">
                <mc:Choice xmlns:v="urn:schemas-microsoft-com:vml" Requires="v">
                  <p:oleObj name="Equation" r:id="rId8" imgW="863280" imgH="241200" progId="Equation.DSMT4">
                    <p:embed/>
                  </p:oleObj>
                </mc:Choice>
                <mc:Fallback>
                  <p:oleObj name="Equation" r:id="rId8" imgW="863280" imgH="241200" progId="Equation.DSMT4">
                    <p:embed/>
                    <p:pic>
                      <p:nvPicPr>
                        <p:cNvPr id="30" name="Object 29">
                          <a:extLst>
                            <a:ext uri="{FF2B5EF4-FFF2-40B4-BE49-F238E27FC236}">
                              <a16:creationId xmlns:a16="http://schemas.microsoft.com/office/drawing/2014/main" id="{5F57823C-AD9F-D61A-BE9F-7BFFFBEE438D}"/>
                            </a:ext>
                          </a:extLst>
                        </p:cNvPr>
                        <p:cNvPicPr/>
                        <p:nvPr/>
                      </p:nvPicPr>
                      <p:blipFill>
                        <a:blip r:embed="rId9"/>
                        <a:stretch>
                          <a:fillRect/>
                        </a:stretch>
                      </p:blipFill>
                      <p:spPr>
                        <a:xfrm>
                          <a:off x="8150074" y="4201035"/>
                          <a:ext cx="863600" cy="241300"/>
                        </a:xfrm>
                        <a:prstGeom prst="rect">
                          <a:avLst/>
                        </a:prstGeom>
                      </p:spPr>
                    </p:pic>
                  </p:oleObj>
                </mc:Fallback>
              </mc:AlternateContent>
            </a:graphicData>
          </a:graphic>
        </p:graphicFrame>
      </p:grpSp>
      <p:sp>
        <p:nvSpPr>
          <p:cNvPr id="2" name="Title 1">
            <a:extLst>
              <a:ext uri="{FF2B5EF4-FFF2-40B4-BE49-F238E27FC236}">
                <a16:creationId xmlns:a16="http://schemas.microsoft.com/office/drawing/2014/main" id="{630FB4EA-AA63-6723-4A16-FC5E01E7ACFA}"/>
              </a:ext>
            </a:extLst>
          </p:cNvPr>
          <p:cNvSpPr txBox="1">
            <a:spLocks/>
          </p:cNvSpPr>
          <p:nvPr/>
        </p:nvSpPr>
        <p:spPr>
          <a:xfrm>
            <a:off x="3503161" y="-119788"/>
            <a:ext cx="2425199"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Simulation Results</a:t>
            </a:r>
          </a:p>
        </p:txBody>
      </p:sp>
      <p:sp>
        <p:nvSpPr>
          <p:cNvPr id="3" name="TextBox 2">
            <a:extLst>
              <a:ext uri="{FF2B5EF4-FFF2-40B4-BE49-F238E27FC236}">
                <a16:creationId xmlns:a16="http://schemas.microsoft.com/office/drawing/2014/main" id="{59167672-F4F2-B73E-9493-56DA6BBBE5FF}"/>
              </a:ext>
            </a:extLst>
          </p:cNvPr>
          <p:cNvSpPr txBox="1"/>
          <p:nvPr/>
        </p:nvSpPr>
        <p:spPr>
          <a:xfrm>
            <a:off x="2616467" y="396130"/>
            <a:ext cx="419858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Consensus Simulation Only with PLECS</a:t>
            </a:r>
          </a:p>
        </p:txBody>
      </p:sp>
      <p:sp>
        <p:nvSpPr>
          <p:cNvPr id="4" name="Chỗ dành sẵn cho Văn bản 2">
            <a:extLst>
              <a:ext uri="{FF2B5EF4-FFF2-40B4-BE49-F238E27FC236}">
                <a16:creationId xmlns:a16="http://schemas.microsoft.com/office/drawing/2014/main" id="{7D30C367-45BC-1BD9-9991-E6909478CDC9}"/>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6" name="Chỗ dành sẵn cho Văn bản 3">
            <a:extLst>
              <a:ext uri="{FF2B5EF4-FFF2-40B4-BE49-F238E27FC236}">
                <a16:creationId xmlns:a16="http://schemas.microsoft.com/office/drawing/2014/main" id="{13A1418D-5123-1749-A59A-8A92BCE68353}"/>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167090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37A89AE-90F5-AA35-FA9E-1B014A505808}"/>
              </a:ext>
            </a:extLst>
          </p:cNvPr>
          <p:cNvSpPr>
            <a:spLocks noGrp="1"/>
          </p:cNvSpPr>
          <p:nvPr>
            <p:ph type="title"/>
          </p:nvPr>
        </p:nvSpPr>
        <p:spPr>
          <a:xfrm>
            <a:off x="3732533" y="201558"/>
            <a:ext cx="2749290" cy="388802"/>
          </a:xfrm>
        </p:spPr>
        <p:txBody>
          <a:bodyPr>
            <a:noAutofit/>
          </a:bodyPr>
          <a:lstStyle/>
          <a:p>
            <a:r>
              <a:rPr lang="en-US" sz="2000" dirty="0"/>
              <a:t>Table of Contents</a:t>
            </a:r>
          </a:p>
        </p:txBody>
      </p:sp>
      <p:sp>
        <p:nvSpPr>
          <p:cNvPr id="3" name="Chỗ dành sẵn cho Văn bản 2">
            <a:extLst>
              <a:ext uri="{FF2B5EF4-FFF2-40B4-BE49-F238E27FC236}">
                <a16:creationId xmlns:a16="http://schemas.microsoft.com/office/drawing/2014/main" id="{FE955133-9294-62C6-25C7-B6F6F2F4E046}"/>
              </a:ext>
            </a:extLst>
          </p:cNvPr>
          <p:cNvSpPr>
            <a:spLocks noGrp="1"/>
          </p:cNvSpPr>
          <p:nvPr>
            <p:ph type="body" sz="quarter" idx="13"/>
          </p:nvPr>
        </p:nvSpPr>
        <p:spPr/>
        <p:txBody>
          <a:bodyPr/>
          <a:lstStyle/>
          <a:p>
            <a:r>
              <a:rPr lang="en-US" dirty="0"/>
              <a:t>ISEE 2023</a:t>
            </a:r>
          </a:p>
        </p:txBody>
      </p:sp>
      <p:sp>
        <p:nvSpPr>
          <p:cNvPr id="4" name="Chỗ dành sẵn cho Văn bản 3">
            <a:extLst>
              <a:ext uri="{FF2B5EF4-FFF2-40B4-BE49-F238E27FC236}">
                <a16:creationId xmlns:a16="http://schemas.microsoft.com/office/drawing/2014/main" id="{4A49F154-E300-2A19-7D76-78C5F5D823CC}"/>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
        <p:nvSpPr>
          <p:cNvPr id="5" name="Chỗ dành sẵn cho Số hiệu Bản chiếu 4">
            <a:extLst>
              <a:ext uri="{FF2B5EF4-FFF2-40B4-BE49-F238E27FC236}">
                <a16:creationId xmlns:a16="http://schemas.microsoft.com/office/drawing/2014/main" id="{4BE148E6-04EE-9214-B359-BBCD4275B861}"/>
              </a:ext>
            </a:extLst>
          </p:cNvPr>
          <p:cNvSpPr>
            <a:spLocks noGrp="1"/>
          </p:cNvSpPr>
          <p:nvPr>
            <p:ph type="sldNum" sz="quarter" idx="12"/>
          </p:nvPr>
        </p:nvSpPr>
        <p:spPr/>
        <p:txBody>
          <a:bodyPr/>
          <a:lstStyle/>
          <a:p>
            <a:fld id="{A7C31228-F5D9-4687-8725-7BFC468A4E82}" type="slidenum">
              <a:rPr lang="en-US" smtClean="0"/>
              <a:pPr/>
              <a:t>2</a:t>
            </a:fld>
            <a:endParaRPr lang="en-US" dirty="0"/>
          </a:p>
        </p:txBody>
      </p:sp>
      <p:sp>
        <p:nvSpPr>
          <p:cNvPr id="6" name="Content Placeholder 8">
            <a:extLst>
              <a:ext uri="{FF2B5EF4-FFF2-40B4-BE49-F238E27FC236}">
                <a16:creationId xmlns:a16="http://schemas.microsoft.com/office/drawing/2014/main" id="{CF3F966A-0B4A-01EC-C3F4-D8F19A4D17DF}"/>
              </a:ext>
            </a:extLst>
          </p:cNvPr>
          <p:cNvSpPr txBox="1">
            <a:spLocks/>
          </p:cNvSpPr>
          <p:nvPr/>
        </p:nvSpPr>
        <p:spPr>
          <a:xfrm>
            <a:off x="264159" y="1417833"/>
            <a:ext cx="8323375" cy="41554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a:solidFill>
                  <a:schemeClr val="tx1">
                    <a:lumMod val="95000"/>
                    <a:lumOff val="5000"/>
                  </a:schemeClr>
                </a:solidFill>
                <a:latin typeface="Montserrat" panose="00000500000000000000" pitchFamily="2" charset="0"/>
              </a:rPr>
              <a:t>1. Motivation &amp; Problems</a:t>
            </a:r>
          </a:p>
          <a:p>
            <a:pPr marL="0" indent="0">
              <a:lnSpc>
                <a:spcPct val="150000"/>
              </a:lnSpc>
              <a:buFont typeface="Arial" panose="020B0604020202020204" pitchFamily="34" charset="0"/>
              <a:buNone/>
            </a:pPr>
            <a:r>
              <a:rPr lang="en-US" sz="2400" dirty="0">
                <a:solidFill>
                  <a:schemeClr val="tx1">
                    <a:lumMod val="95000"/>
                    <a:lumOff val="5000"/>
                  </a:schemeClr>
                </a:solidFill>
                <a:latin typeface="Montserrat" panose="00000500000000000000" pitchFamily="2" charset="0"/>
              </a:rPr>
              <a:t>2. Proposed method &amp; Consensus Algorithm</a:t>
            </a:r>
          </a:p>
          <a:p>
            <a:pPr marL="0" indent="0">
              <a:lnSpc>
                <a:spcPct val="150000"/>
              </a:lnSpc>
              <a:buFont typeface="Arial" panose="020B0604020202020204" pitchFamily="34" charset="0"/>
              <a:buNone/>
            </a:pPr>
            <a:r>
              <a:rPr lang="en-US" sz="2400" dirty="0">
                <a:solidFill>
                  <a:schemeClr val="tx1">
                    <a:lumMod val="95000"/>
                    <a:lumOff val="5000"/>
                  </a:schemeClr>
                </a:solidFill>
                <a:latin typeface="Montserrat" panose="00000500000000000000" pitchFamily="2" charset="0"/>
              </a:rPr>
              <a:t>3. Simulation Results</a:t>
            </a:r>
          </a:p>
          <a:p>
            <a:pPr marL="0" indent="0">
              <a:lnSpc>
                <a:spcPct val="150000"/>
              </a:lnSpc>
              <a:buFont typeface="Arial" panose="020B0604020202020204" pitchFamily="34" charset="0"/>
              <a:buNone/>
            </a:pPr>
            <a:r>
              <a:rPr lang="en-US" sz="2400" dirty="0">
                <a:solidFill>
                  <a:schemeClr val="tx1">
                    <a:lumMod val="95000"/>
                    <a:lumOff val="5000"/>
                  </a:schemeClr>
                </a:solidFill>
                <a:latin typeface="Montserrat" panose="00000500000000000000" pitchFamily="2" charset="0"/>
              </a:rPr>
              <a:t>4. Conclusions</a:t>
            </a:r>
          </a:p>
          <a:p>
            <a:pPr marL="0" indent="0">
              <a:lnSpc>
                <a:spcPct val="150000"/>
              </a:lnSpc>
              <a:buFont typeface="Arial" panose="020B0604020202020204" pitchFamily="34" charset="0"/>
              <a:buNone/>
            </a:pPr>
            <a:r>
              <a:rPr lang="en-US" sz="2400" dirty="0">
                <a:solidFill>
                  <a:schemeClr val="tx1">
                    <a:lumMod val="95000"/>
                    <a:lumOff val="5000"/>
                  </a:schemeClr>
                </a:solidFill>
                <a:latin typeface="Montserrat" panose="00000500000000000000" pitchFamily="2" charset="0"/>
              </a:rPr>
              <a:t>5. Acknowledgement</a:t>
            </a:r>
          </a:p>
          <a:p>
            <a:pPr marL="0" indent="0">
              <a:lnSpc>
                <a:spcPct val="150000"/>
              </a:lnSpc>
              <a:buFont typeface="Arial" panose="020B0604020202020204" pitchFamily="34" charset="0"/>
              <a:buNone/>
            </a:pPr>
            <a:r>
              <a:rPr lang="en-US" sz="2400" dirty="0">
                <a:solidFill>
                  <a:schemeClr val="tx1">
                    <a:lumMod val="95000"/>
                    <a:lumOff val="5000"/>
                  </a:schemeClr>
                </a:solidFill>
                <a:latin typeface="Montserrat" panose="00000500000000000000" pitchFamily="2" charset="0"/>
              </a:rPr>
              <a:t>6. References</a:t>
            </a:r>
          </a:p>
          <a:p>
            <a:pPr marL="0" indent="0">
              <a:lnSpc>
                <a:spcPct val="150000"/>
              </a:lnSpc>
              <a:buFont typeface="Arial" panose="020B0604020202020204" pitchFamily="34" charset="0"/>
              <a:buNone/>
            </a:pPr>
            <a:endParaRPr lang="en-US" dirty="0">
              <a:solidFill>
                <a:schemeClr val="tx1">
                  <a:lumMod val="95000"/>
                  <a:lumOff val="5000"/>
                </a:schemeClr>
              </a:solidFill>
            </a:endParaRPr>
          </a:p>
        </p:txBody>
      </p:sp>
    </p:spTree>
    <p:extLst>
      <p:ext uri="{BB962C8B-B14F-4D97-AF65-F5344CB8AC3E}">
        <p14:creationId xmlns:p14="http://schemas.microsoft.com/office/powerpoint/2010/main" val="2771552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8390A0-5887-84C4-EE61-CE3A4EFF6967}"/>
              </a:ext>
            </a:extLst>
          </p:cNvPr>
          <p:cNvPicPr>
            <a:picLocks noChangeAspect="1"/>
          </p:cNvPicPr>
          <p:nvPr/>
        </p:nvPicPr>
        <p:blipFill>
          <a:blip r:embed="rId3"/>
          <a:stretch>
            <a:fillRect/>
          </a:stretch>
        </p:blipFill>
        <p:spPr>
          <a:xfrm>
            <a:off x="0" y="1607561"/>
            <a:ext cx="4233078" cy="3536901"/>
          </a:xfrm>
          <a:prstGeom prst="rect">
            <a:avLst/>
          </a:prstGeom>
        </p:spPr>
      </p:pic>
      <p:grpSp>
        <p:nvGrpSpPr>
          <p:cNvPr id="8" name="Group 7">
            <a:extLst>
              <a:ext uri="{FF2B5EF4-FFF2-40B4-BE49-F238E27FC236}">
                <a16:creationId xmlns:a16="http://schemas.microsoft.com/office/drawing/2014/main" id="{4DDD5EE2-D199-6D47-F32B-3CD91632C211}"/>
              </a:ext>
            </a:extLst>
          </p:cNvPr>
          <p:cNvGrpSpPr/>
          <p:nvPr/>
        </p:nvGrpSpPr>
        <p:grpSpPr>
          <a:xfrm>
            <a:off x="4162509" y="1004019"/>
            <a:ext cx="4849962" cy="2424981"/>
            <a:chOff x="4091940" y="3731964"/>
            <a:chExt cx="4849962" cy="2424981"/>
          </a:xfrm>
        </p:grpSpPr>
        <p:pic>
          <p:nvPicPr>
            <p:cNvPr id="2" name="Hình ảnh 5" descr="Ảnh có chứa văn bản, hàng, Sơ đồ, biểu đồ&#10;&#10;Mô tả được tạo tự động">
              <a:extLst>
                <a:ext uri="{FF2B5EF4-FFF2-40B4-BE49-F238E27FC236}">
                  <a16:creationId xmlns:a16="http://schemas.microsoft.com/office/drawing/2014/main" id="{15788A5E-1F7B-EAFB-DC8C-D30CC7AFF6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1940" y="3731964"/>
              <a:ext cx="4849962" cy="2424981"/>
            </a:xfrm>
            <a:prstGeom prst="rect">
              <a:avLst/>
            </a:prstGeom>
          </p:spPr>
        </p:pic>
        <p:graphicFrame>
          <p:nvGraphicFramePr>
            <p:cNvPr id="3" name="Object 2">
              <a:extLst>
                <a:ext uri="{FF2B5EF4-FFF2-40B4-BE49-F238E27FC236}">
                  <a16:creationId xmlns:a16="http://schemas.microsoft.com/office/drawing/2014/main" id="{78D59C96-3298-8B67-134B-484AA7C134FA}"/>
                </a:ext>
              </a:extLst>
            </p:cNvPr>
            <p:cNvGraphicFramePr>
              <a:graphicFrameLocks noChangeAspect="1"/>
            </p:cNvGraphicFramePr>
            <p:nvPr/>
          </p:nvGraphicFramePr>
          <p:xfrm>
            <a:off x="7470775" y="5513388"/>
            <a:ext cx="990600" cy="241300"/>
          </p:xfrm>
          <a:graphic>
            <a:graphicData uri="http://schemas.openxmlformats.org/presentationml/2006/ole">
              <mc:AlternateContent xmlns:mc="http://schemas.openxmlformats.org/markup-compatibility/2006">
                <mc:Choice xmlns:v="urn:schemas-microsoft-com:vml" Requires="v">
                  <p:oleObj name="Equation" r:id="rId5" imgW="990360" imgH="241200" progId="Equation.DSMT4">
                    <p:embed/>
                  </p:oleObj>
                </mc:Choice>
                <mc:Fallback>
                  <p:oleObj name="Equation" r:id="rId5" imgW="990360" imgH="241200" progId="Equation.DSMT4">
                    <p:embed/>
                    <p:pic>
                      <p:nvPicPr>
                        <p:cNvPr id="3" name="Object 2">
                          <a:extLst>
                            <a:ext uri="{FF2B5EF4-FFF2-40B4-BE49-F238E27FC236}">
                              <a16:creationId xmlns:a16="http://schemas.microsoft.com/office/drawing/2014/main" id="{78D59C96-3298-8B67-134B-484AA7C134FA}"/>
                            </a:ext>
                          </a:extLst>
                        </p:cNvPr>
                        <p:cNvPicPr/>
                        <p:nvPr/>
                      </p:nvPicPr>
                      <p:blipFill>
                        <a:blip r:embed="rId6"/>
                        <a:stretch>
                          <a:fillRect/>
                        </a:stretch>
                      </p:blipFill>
                      <p:spPr>
                        <a:xfrm>
                          <a:off x="7470775" y="5513388"/>
                          <a:ext cx="990600" cy="241300"/>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6F4C9AC2-F37B-EB67-E53A-2A12BF807A87}"/>
                </a:ext>
              </a:extLst>
            </p:cNvPr>
            <p:cNvPicPr>
              <a:picLocks noChangeAspect="1"/>
            </p:cNvPicPr>
            <p:nvPr/>
          </p:nvPicPr>
          <p:blipFill>
            <a:blip r:embed="rId7"/>
            <a:stretch>
              <a:fillRect/>
            </a:stretch>
          </p:blipFill>
          <p:spPr>
            <a:xfrm>
              <a:off x="6815052" y="5142906"/>
              <a:ext cx="864437" cy="713232"/>
            </a:xfrm>
            <a:prstGeom prst="rect">
              <a:avLst/>
            </a:prstGeom>
          </p:spPr>
        </p:pic>
      </p:grpSp>
      <p:sp>
        <p:nvSpPr>
          <p:cNvPr id="7" name="TextBox 6">
            <a:extLst>
              <a:ext uri="{FF2B5EF4-FFF2-40B4-BE49-F238E27FC236}">
                <a16:creationId xmlns:a16="http://schemas.microsoft.com/office/drawing/2014/main" id="{4164063F-AB32-73E4-98BB-4F71CF7401DA}"/>
              </a:ext>
            </a:extLst>
          </p:cNvPr>
          <p:cNvSpPr txBox="1"/>
          <p:nvPr/>
        </p:nvSpPr>
        <p:spPr>
          <a:xfrm>
            <a:off x="-70569" y="5371851"/>
            <a:ext cx="4233078" cy="1200329"/>
          </a:xfrm>
          <a:prstGeom prst="rect">
            <a:avLst/>
          </a:prstGeom>
          <a:noFill/>
        </p:spPr>
        <p:txBody>
          <a:bodyPr wrap="square">
            <a:spAutoFit/>
          </a:bodyPr>
          <a:lstStyle/>
          <a:p>
            <a:pPr algn="ctr"/>
            <a:r>
              <a:rPr lang="en-US" sz="1800" b="1" i="1" dirty="0">
                <a:solidFill>
                  <a:schemeClr val="bg2">
                    <a:lumMod val="50000"/>
                  </a:schemeClr>
                </a:solidFill>
                <a:effectLst/>
                <a:latin typeface="Times New Roman" panose="02020603050405020304" pitchFamily="18" charset="0"/>
                <a:ea typeface="SimSun" panose="02010600030101010101" pitchFamily="2" charset="-122"/>
              </a:rPr>
              <a:t>Fig. </a:t>
            </a:r>
            <a:r>
              <a:rPr lang="en-US" b="1" i="1" dirty="0">
                <a:solidFill>
                  <a:schemeClr val="bg2">
                    <a:lumMod val="50000"/>
                  </a:schemeClr>
                </a:solidFill>
                <a:latin typeface="Times New Roman" panose="02020603050405020304" pitchFamily="18" charset="0"/>
                <a:ea typeface="SimSun" panose="02010600030101010101" pitchFamily="2" charset="-122"/>
              </a:rPr>
              <a:t>9</a:t>
            </a:r>
            <a:r>
              <a:rPr lang="vi-VN" sz="1800" b="1" i="1" dirty="0">
                <a:solidFill>
                  <a:schemeClr val="bg2">
                    <a:lumMod val="50000"/>
                  </a:schemeClr>
                </a:solidFill>
                <a:effectLst/>
                <a:latin typeface="Times New Roman" panose="02020603050405020304" pitchFamily="18" charset="0"/>
                <a:ea typeface="SimSun" panose="02010600030101010101" pitchFamily="2" charset="-122"/>
              </a:rPr>
              <a:t>.</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2</a:t>
            </a:r>
            <a:r>
              <a:rPr lang="vi-VN" sz="18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Consensus Simulation Only Input const with PLECS – gain 0.005 – not all connected </a:t>
            </a:r>
          </a:p>
          <a:p>
            <a:pPr algn="ctr"/>
            <a:endParaRPr lang="en-US" b="1" i="1" dirty="0">
              <a:solidFill>
                <a:schemeClr val="bg2">
                  <a:lumMod val="50000"/>
                </a:schemeClr>
              </a:solidFill>
            </a:endParaRPr>
          </a:p>
        </p:txBody>
      </p:sp>
      <p:grpSp>
        <p:nvGrpSpPr>
          <p:cNvPr id="23" name="Group 22">
            <a:extLst>
              <a:ext uri="{FF2B5EF4-FFF2-40B4-BE49-F238E27FC236}">
                <a16:creationId xmlns:a16="http://schemas.microsoft.com/office/drawing/2014/main" id="{5D515C46-F9AE-363F-0B43-F613FE9D754B}"/>
              </a:ext>
            </a:extLst>
          </p:cNvPr>
          <p:cNvGrpSpPr/>
          <p:nvPr/>
        </p:nvGrpSpPr>
        <p:grpSpPr>
          <a:xfrm>
            <a:off x="4278630" y="3824279"/>
            <a:ext cx="4688289" cy="2031325"/>
            <a:chOff x="4233078" y="3602058"/>
            <a:chExt cx="4688289" cy="2031325"/>
          </a:xfrm>
        </p:grpSpPr>
        <p:sp>
          <p:nvSpPr>
            <p:cNvPr id="20" name="TextBox 19">
              <a:extLst>
                <a:ext uri="{FF2B5EF4-FFF2-40B4-BE49-F238E27FC236}">
                  <a16:creationId xmlns:a16="http://schemas.microsoft.com/office/drawing/2014/main" id="{4A8A4F5E-8F38-54FE-F269-36FA8D540226}"/>
                </a:ext>
              </a:extLst>
            </p:cNvPr>
            <p:cNvSpPr txBox="1"/>
            <p:nvPr/>
          </p:nvSpPr>
          <p:spPr>
            <a:xfrm>
              <a:off x="4233078" y="3602058"/>
              <a:ext cx="4617720" cy="2031325"/>
            </a:xfrm>
            <a:prstGeom prst="rect">
              <a:avLst/>
            </a:prstGeom>
            <a:noFill/>
          </p:spPr>
          <p:txBody>
            <a:bodyPr wrap="square">
              <a:spAutoFit/>
            </a:bodyPr>
            <a:lstStyle/>
            <a:p>
              <a:r>
                <a:rPr lang="en-US" dirty="0"/>
                <a:t>In Fig. 9.2, the convergence performance of the Consensus algorithm is depicted when               . In this specific scenario, DG1 is assumed to have superior infrastructure investment and minimal errors during surveys. Furthermore, there is no exchange of information between DG2 and DG3 (                         ).</a:t>
              </a:r>
            </a:p>
          </p:txBody>
        </p:sp>
        <p:graphicFrame>
          <p:nvGraphicFramePr>
            <p:cNvPr id="21" name="Object 20">
              <a:extLst>
                <a:ext uri="{FF2B5EF4-FFF2-40B4-BE49-F238E27FC236}">
                  <a16:creationId xmlns:a16="http://schemas.microsoft.com/office/drawing/2014/main" id="{A91B8EFE-F83D-760B-AD97-ADDA3B347E91}"/>
                </a:ext>
              </a:extLst>
            </p:cNvPr>
            <p:cNvGraphicFramePr>
              <a:graphicFrameLocks noChangeAspect="1"/>
            </p:cNvGraphicFramePr>
            <p:nvPr/>
          </p:nvGraphicFramePr>
          <p:xfrm>
            <a:off x="7930767" y="3926970"/>
            <a:ext cx="990600" cy="241300"/>
          </p:xfrm>
          <a:graphic>
            <a:graphicData uri="http://schemas.openxmlformats.org/presentationml/2006/ole">
              <mc:AlternateContent xmlns:mc="http://schemas.openxmlformats.org/markup-compatibility/2006">
                <mc:Choice xmlns:v="urn:schemas-microsoft-com:vml" Requires="v">
                  <p:oleObj name="Equation" r:id="rId8" imgW="990360" imgH="241200" progId="Equation.DSMT4">
                    <p:embed/>
                  </p:oleObj>
                </mc:Choice>
                <mc:Fallback>
                  <p:oleObj name="Equation" r:id="rId8" imgW="990360" imgH="241200" progId="Equation.DSMT4">
                    <p:embed/>
                    <p:pic>
                      <p:nvPicPr>
                        <p:cNvPr id="21" name="Object 20">
                          <a:extLst>
                            <a:ext uri="{FF2B5EF4-FFF2-40B4-BE49-F238E27FC236}">
                              <a16:creationId xmlns:a16="http://schemas.microsoft.com/office/drawing/2014/main" id="{A91B8EFE-F83D-760B-AD97-ADDA3B347E91}"/>
                            </a:ext>
                          </a:extLst>
                        </p:cNvPr>
                        <p:cNvPicPr/>
                        <p:nvPr/>
                      </p:nvPicPr>
                      <p:blipFill>
                        <a:blip r:embed="rId9"/>
                        <a:stretch>
                          <a:fillRect/>
                        </a:stretch>
                      </p:blipFill>
                      <p:spPr>
                        <a:xfrm>
                          <a:off x="7930767" y="3926970"/>
                          <a:ext cx="990600" cy="2413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9712E549-EE12-D932-3AA2-6FD26DA28D61}"/>
                </a:ext>
              </a:extLst>
            </p:cNvPr>
            <p:cNvGraphicFramePr>
              <a:graphicFrameLocks noChangeAspect="1"/>
            </p:cNvGraphicFramePr>
            <p:nvPr/>
          </p:nvGraphicFramePr>
          <p:xfrm>
            <a:off x="5747512" y="5303183"/>
            <a:ext cx="1270000" cy="330200"/>
          </p:xfrm>
          <a:graphic>
            <a:graphicData uri="http://schemas.openxmlformats.org/presentationml/2006/ole">
              <mc:AlternateContent xmlns:mc="http://schemas.openxmlformats.org/markup-compatibility/2006">
                <mc:Choice xmlns:v="urn:schemas-microsoft-com:vml" Requires="v">
                  <p:oleObj name="Equation" r:id="rId10" imgW="1269720" imgH="330120" progId="Equation.DSMT4">
                    <p:embed/>
                  </p:oleObj>
                </mc:Choice>
                <mc:Fallback>
                  <p:oleObj name="Equation" r:id="rId10" imgW="1269720" imgH="330120" progId="Equation.DSMT4">
                    <p:embed/>
                    <p:pic>
                      <p:nvPicPr>
                        <p:cNvPr id="22" name="Object 21">
                          <a:extLst>
                            <a:ext uri="{FF2B5EF4-FFF2-40B4-BE49-F238E27FC236}">
                              <a16:creationId xmlns:a16="http://schemas.microsoft.com/office/drawing/2014/main" id="{9712E549-EE12-D932-3AA2-6FD26DA28D61}"/>
                            </a:ext>
                          </a:extLst>
                        </p:cNvPr>
                        <p:cNvPicPr/>
                        <p:nvPr/>
                      </p:nvPicPr>
                      <p:blipFill>
                        <a:blip r:embed="rId11"/>
                        <a:stretch>
                          <a:fillRect/>
                        </a:stretch>
                      </p:blipFill>
                      <p:spPr>
                        <a:xfrm>
                          <a:off x="5747512" y="5303183"/>
                          <a:ext cx="1270000" cy="330200"/>
                        </a:xfrm>
                        <a:prstGeom prst="rect">
                          <a:avLst/>
                        </a:prstGeom>
                      </p:spPr>
                    </p:pic>
                  </p:oleObj>
                </mc:Fallback>
              </mc:AlternateContent>
            </a:graphicData>
          </a:graphic>
        </p:graphicFrame>
      </p:grpSp>
      <p:sp>
        <p:nvSpPr>
          <p:cNvPr id="5" name="Title 1">
            <a:extLst>
              <a:ext uri="{FF2B5EF4-FFF2-40B4-BE49-F238E27FC236}">
                <a16:creationId xmlns:a16="http://schemas.microsoft.com/office/drawing/2014/main" id="{B1E7A0D4-8ECE-1C4A-6049-C0875E4C6A76}"/>
              </a:ext>
            </a:extLst>
          </p:cNvPr>
          <p:cNvSpPr txBox="1">
            <a:spLocks/>
          </p:cNvSpPr>
          <p:nvPr/>
        </p:nvSpPr>
        <p:spPr>
          <a:xfrm>
            <a:off x="3503161" y="-119788"/>
            <a:ext cx="2425199"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Simulation Results</a:t>
            </a:r>
          </a:p>
        </p:txBody>
      </p:sp>
      <p:sp>
        <p:nvSpPr>
          <p:cNvPr id="9" name="TextBox 8">
            <a:extLst>
              <a:ext uri="{FF2B5EF4-FFF2-40B4-BE49-F238E27FC236}">
                <a16:creationId xmlns:a16="http://schemas.microsoft.com/office/drawing/2014/main" id="{4C44B627-513C-5DD2-693C-8951AA1F16FE}"/>
              </a:ext>
            </a:extLst>
          </p:cNvPr>
          <p:cNvSpPr txBox="1"/>
          <p:nvPr/>
        </p:nvSpPr>
        <p:spPr>
          <a:xfrm>
            <a:off x="2616467" y="396130"/>
            <a:ext cx="4198585"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Consensus Simulation Only with PLECS</a:t>
            </a:r>
          </a:p>
        </p:txBody>
      </p:sp>
      <p:sp>
        <p:nvSpPr>
          <p:cNvPr id="10" name="Chỗ dành sẵn cho Văn bản 2">
            <a:extLst>
              <a:ext uri="{FF2B5EF4-FFF2-40B4-BE49-F238E27FC236}">
                <a16:creationId xmlns:a16="http://schemas.microsoft.com/office/drawing/2014/main" id="{5DEAD389-DFFD-D202-1C8B-A6A5557EBE70}"/>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11" name="Chỗ dành sẵn cho Văn bản 3">
            <a:extLst>
              <a:ext uri="{FF2B5EF4-FFF2-40B4-BE49-F238E27FC236}">
                <a16:creationId xmlns:a16="http://schemas.microsoft.com/office/drawing/2014/main" id="{640CB0AA-590A-775D-576C-35B6D79C098C}"/>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2332104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7DA66B-E116-6A66-7A44-099ED9CAC55F}"/>
              </a:ext>
            </a:extLst>
          </p:cNvPr>
          <p:cNvSpPr>
            <a:spLocks noGrp="1"/>
          </p:cNvSpPr>
          <p:nvPr>
            <p:ph type="sldNum" sz="quarter" idx="12"/>
          </p:nvPr>
        </p:nvSpPr>
        <p:spPr/>
        <p:txBody>
          <a:bodyPr/>
          <a:lstStyle/>
          <a:p>
            <a:fld id="{A7C31228-F5D9-4687-8725-7BFC468A4E82}" type="slidenum">
              <a:rPr lang="en-US" smtClean="0"/>
              <a:pPr/>
              <a:t>21</a:t>
            </a:fld>
            <a:endParaRPr lang="en-US" dirty="0"/>
          </a:p>
        </p:txBody>
      </p:sp>
      <p:sp>
        <p:nvSpPr>
          <p:cNvPr id="6" name="Title 1">
            <a:extLst>
              <a:ext uri="{FF2B5EF4-FFF2-40B4-BE49-F238E27FC236}">
                <a16:creationId xmlns:a16="http://schemas.microsoft.com/office/drawing/2014/main" id="{971BE643-F1F7-43EC-6CC3-092CBD91C26B}"/>
              </a:ext>
            </a:extLst>
          </p:cNvPr>
          <p:cNvSpPr txBox="1">
            <a:spLocks/>
          </p:cNvSpPr>
          <p:nvPr/>
        </p:nvSpPr>
        <p:spPr>
          <a:xfrm>
            <a:off x="3503161" y="-119788"/>
            <a:ext cx="2868142"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Simulation Results</a:t>
            </a:r>
          </a:p>
        </p:txBody>
      </p:sp>
      <p:sp>
        <p:nvSpPr>
          <p:cNvPr id="7" name="TextBox 6">
            <a:extLst>
              <a:ext uri="{FF2B5EF4-FFF2-40B4-BE49-F238E27FC236}">
                <a16:creationId xmlns:a16="http://schemas.microsoft.com/office/drawing/2014/main" id="{21890725-5FE0-D6EE-82A1-64B66CB5A35E}"/>
              </a:ext>
            </a:extLst>
          </p:cNvPr>
          <p:cNvSpPr txBox="1"/>
          <p:nvPr/>
        </p:nvSpPr>
        <p:spPr>
          <a:xfrm>
            <a:off x="1655120" y="396130"/>
            <a:ext cx="626132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Combined Consensus-Droop Control Simulation with PLECS</a:t>
            </a:r>
          </a:p>
        </p:txBody>
      </p:sp>
      <p:pic>
        <p:nvPicPr>
          <p:cNvPr id="9" name="Hình ảnh 5">
            <a:extLst>
              <a:ext uri="{FF2B5EF4-FFF2-40B4-BE49-F238E27FC236}">
                <a16:creationId xmlns:a16="http://schemas.microsoft.com/office/drawing/2014/main" id="{99C44897-74FD-2CB7-DF64-189CF36E8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18" y="1188971"/>
            <a:ext cx="3837736" cy="2360473"/>
          </a:xfrm>
          <a:prstGeom prst="rect">
            <a:avLst/>
          </a:prstGeom>
        </p:spPr>
      </p:pic>
      <p:sp>
        <p:nvSpPr>
          <p:cNvPr id="12" name="TextBox 11">
            <a:extLst>
              <a:ext uri="{FF2B5EF4-FFF2-40B4-BE49-F238E27FC236}">
                <a16:creationId xmlns:a16="http://schemas.microsoft.com/office/drawing/2014/main" id="{7F33E168-0BE2-C779-6DF5-5D350DC285B4}"/>
              </a:ext>
            </a:extLst>
          </p:cNvPr>
          <p:cNvSpPr txBox="1"/>
          <p:nvPr/>
        </p:nvSpPr>
        <p:spPr>
          <a:xfrm>
            <a:off x="-77949" y="3788287"/>
            <a:ext cx="3888654" cy="646331"/>
          </a:xfrm>
          <a:prstGeom prst="rect">
            <a:avLst/>
          </a:prstGeom>
          <a:noFill/>
        </p:spPr>
        <p:txBody>
          <a:bodyPr wrap="square">
            <a:spAutoFit/>
          </a:bodyPr>
          <a:lstStyle/>
          <a:p>
            <a:pPr marL="228600" marR="0" indent="-228600" algn="ctr">
              <a:spcBef>
                <a:spcPts val="300"/>
              </a:spcBef>
              <a:spcAft>
                <a:spcPts val="300"/>
              </a:spcAft>
              <a:tabLst>
                <a:tab pos="338455" algn="l"/>
              </a:tabLst>
            </a:pPr>
            <a:r>
              <a:rPr lang="en-US" sz="1800" b="1" i="1" dirty="0">
                <a:solidFill>
                  <a:schemeClr val="bg2">
                    <a:lumMod val="50000"/>
                  </a:schemeClr>
                </a:solidFill>
                <a:effectLst/>
                <a:latin typeface="Times New Roman" panose="02020603050405020304" pitchFamily="18" charset="0"/>
                <a:ea typeface="SimSun" panose="02010600030101010101" pitchFamily="2" charset="-122"/>
              </a:rPr>
              <a:t>Fig. 10</a:t>
            </a:r>
            <a:r>
              <a:rPr lang="vi-VN" sz="18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Detail schematic of load connection at DC bus.</a:t>
            </a:r>
            <a:endParaRPr lang="en-US" sz="1600" b="1" i="1" dirty="0">
              <a:solidFill>
                <a:schemeClr val="bg2">
                  <a:lumMod val="50000"/>
                </a:schemeClr>
              </a:solidFill>
              <a:effectLst/>
              <a:latin typeface="Times New Roman" panose="02020603050405020304" pitchFamily="18" charset="0"/>
              <a:ea typeface="SimSun" panose="02010600030101010101" pitchFamily="2" charset="-122"/>
            </a:endParaRPr>
          </a:p>
        </p:txBody>
      </p:sp>
      <p:sp>
        <p:nvSpPr>
          <p:cNvPr id="14" name="TextBox 13">
            <a:extLst>
              <a:ext uri="{FF2B5EF4-FFF2-40B4-BE49-F238E27FC236}">
                <a16:creationId xmlns:a16="http://schemas.microsoft.com/office/drawing/2014/main" id="{22298D38-01BA-FFCD-64AE-254E5B634075}"/>
              </a:ext>
            </a:extLst>
          </p:cNvPr>
          <p:cNvSpPr txBox="1"/>
          <p:nvPr/>
        </p:nvSpPr>
        <p:spPr>
          <a:xfrm>
            <a:off x="4445897" y="2072116"/>
            <a:ext cx="3850811" cy="1477328"/>
          </a:xfrm>
          <a:prstGeom prst="rect">
            <a:avLst/>
          </a:prstGeom>
          <a:noFill/>
        </p:spPr>
        <p:txBody>
          <a:bodyPr wrap="square">
            <a:spAutoFit/>
          </a:bodyPr>
          <a:lstStyle/>
          <a:p>
            <a:pPr algn="just"/>
            <a:r>
              <a:rPr lang="en-US" b="0" i="0" dirty="0">
                <a:solidFill>
                  <a:srgbClr val="343541"/>
                </a:solidFill>
                <a:effectLst/>
                <a:latin typeface="Söhne"/>
              </a:rPr>
              <a:t>Load 1 remains connected to the DC bus throughout the simulation, while Load 2 is connected to the DC bus at 0.3 seconds to investigate the system stability characteristics</a:t>
            </a:r>
            <a:endParaRPr lang="en-US" dirty="0"/>
          </a:p>
        </p:txBody>
      </p:sp>
      <p:sp>
        <p:nvSpPr>
          <p:cNvPr id="2" name="Chỗ dành sẵn cho Văn bản 2">
            <a:extLst>
              <a:ext uri="{FF2B5EF4-FFF2-40B4-BE49-F238E27FC236}">
                <a16:creationId xmlns:a16="http://schemas.microsoft.com/office/drawing/2014/main" id="{BC4B4841-47BB-814A-4DE7-0A7D6DC21110}"/>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8" name="Chỗ dành sẵn cho Văn bản 3">
            <a:extLst>
              <a:ext uri="{FF2B5EF4-FFF2-40B4-BE49-F238E27FC236}">
                <a16:creationId xmlns:a16="http://schemas.microsoft.com/office/drawing/2014/main" id="{FB30DF82-4C5B-FBC7-B03A-AE73F8607CBE}"/>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1607149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0B5CBF-EF0D-9075-2039-78E0A804B709}"/>
              </a:ext>
            </a:extLst>
          </p:cNvPr>
          <p:cNvSpPr>
            <a:spLocks noGrp="1"/>
          </p:cNvSpPr>
          <p:nvPr>
            <p:ph type="sldNum" sz="quarter" idx="12"/>
          </p:nvPr>
        </p:nvSpPr>
        <p:spPr/>
        <p:txBody>
          <a:bodyPr/>
          <a:lstStyle/>
          <a:p>
            <a:fld id="{A7C31228-F5D9-4687-8725-7BFC468A4E82}" type="slidenum">
              <a:rPr lang="en-US" smtClean="0"/>
              <a:pPr/>
              <a:t>22</a:t>
            </a:fld>
            <a:endParaRPr lang="en-US" dirty="0"/>
          </a:p>
        </p:txBody>
      </p:sp>
      <p:sp>
        <p:nvSpPr>
          <p:cNvPr id="6" name="TextBox 5">
            <a:extLst>
              <a:ext uri="{FF2B5EF4-FFF2-40B4-BE49-F238E27FC236}">
                <a16:creationId xmlns:a16="http://schemas.microsoft.com/office/drawing/2014/main" id="{952579DA-8301-6841-B494-EF3601307BD2}"/>
              </a:ext>
            </a:extLst>
          </p:cNvPr>
          <p:cNvSpPr txBox="1"/>
          <p:nvPr/>
        </p:nvSpPr>
        <p:spPr>
          <a:xfrm>
            <a:off x="264159" y="912048"/>
            <a:ext cx="108234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DC Bus :</a:t>
            </a:r>
          </a:p>
        </p:txBody>
      </p:sp>
      <p:sp>
        <p:nvSpPr>
          <p:cNvPr id="7" name="Title 1">
            <a:extLst>
              <a:ext uri="{FF2B5EF4-FFF2-40B4-BE49-F238E27FC236}">
                <a16:creationId xmlns:a16="http://schemas.microsoft.com/office/drawing/2014/main" id="{54AC623D-9DA4-5371-994C-146552691290}"/>
              </a:ext>
            </a:extLst>
          </p:cNvPr>
          <p:cNvSpPr txBox="1">
            <a:spLocks/>
          </p:cNvSpPr>
          <p:nvPr/>
        </p:nvSpPr>
        <p:spPr>
          <a:xfrm>
            <a:off x="3503161" y="-119788"/>
            <a:ext cx="2868142"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Simulation Results</a:t>
            </a:r>
          </a:p>
        </p:txBody>
      </p:sp>
      <p:sp>
        <p:nvSpPr>
          <p:cNvPr id="8" name="TextBox 7">
            <a:extLst>
              <a:ext uri="{FF2B5EF4-FFF2-40B4-BE49-F238E27FC236}">
                <a16:creationId xmlns:a16="http://schemas.microsoft.com/office/drawing/2014/main" id="{56CEB0C3-5D3B-2624-0882-3DE7CB9A58C6}"/>
              </a:ext>
            </a:extLst>
          </p:cNvPr>
          <p:cNvSpPr txBox="1"/>
          <p:nvPr/>
        </p:nvSpPr>
        <p:spPr>
          <a:xfrm>
            <a:off x="1655120" y="396130"/>
            <a:ext cx="626132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Combined Consensus-Droop Control Simulation with PLECS</a:t>
            </a:r>
          </a:p>
        </p:txBody>
      </p:sp>
      <p:graphicFrame>
        <p:nvGraphicFramePr>
          <p:cNvPr id="13" name="Table 12">
            <a:extLst>
              <a:ext uri="{FF2B5EF4-FFF2-40B4-BE49-F238E27FC236}">
                <a16:creationId xmlns:a16="http://schemas.microsoft.com/office/drawing/2014/main" id="{4929D6B6-AC96-30D0-9D7A-DAADAE5E4015}"/>
              </a:ext>
            </a:extLst>
          </p:cNvPr>
          <p:cNvGraphicFramePr>
            <a:graphicFrameLocks noGrp="1"/>
          </p:cNvGraphicFramePr>
          <p:nvPr>
            <p:extLst>
              <p:ext uri="{D42A27DB-BD31-4B8C-83A1-F6EECF244321}">
                <p14:modId xmlns:p14="http://schemas.microsoft.com/office/powerpoint/2010/main" val="2871220554"/>
              </p:ext>
            </p:extLst>
          </p:nvPr>
        </p:nvGraphicFramePr>
        <p:xfrm>
          <a:off x="46924" y="2767433"/>
          <a:ext cx="3826059" cy="3099907"/>
        </p:xfrm>
        <a:graphic>
          <a:graphicData uri="http://schemas.openxmlformats.org/drawingml/2006/table">
            <a:tbl>
              <a:tblPr firstRow="1" bandRow="1">
                <a:tableStyleId>{5C22544A-7EE6-4342-B048-85BDC9FD1C3A}</a:tableStyleId>
              </a:tblPr>
              <a:tblGrid>
                <a:gridCol w="2386174">
                  <a:extLst>
                    <a:ext uri="{9D8B030D-6E8A-4147-A177-3AD203B41FA5}">
                      <a16:colId xmlns:a16="http://schemas.microsoft.com/office/drawing/2014/main" val="747548102"/>
                    </a:ext>
                  </a:extLst>
                </a:gridCol>
                <a:gridCol w="1439885">
                  <a:extLst>
                    <a:ext uri="{9D8B030D-6E8A-4147-A177-3AD203B41FA5}">
                      <a16:colId xmlns:a16="http://schemas.microsoft.com/office/drawing/2014/main" val="1575337022"/>
                    </a:ext>
                  </a:extLst>
                </a:gridCol>
              </a:tblGrid>
              <a:tr h="370840">
                <a:tc>
                  <a:txBody>
                    <a:bodyPr/>
                    <a:lstStyle/>
                    <a:p>
                      <a:r>
                        <a:rPr lang="en-US" dirty="0"/>
                        <a:t>Parameters</a:t>
                      </a:r>
                    </a:p>
                  </a:txBody>
                  <a:tcPr/>
                </a:tc>
                <a:tc>
                  <a:txBody>
                    <a:bodyPr/>
                    <a:lstStyle/>
                    <a:p>
                      <a:r>
                        <a:rPr lang="en-US" dirty="0"/>
                        <a:t>Value</a:t>
                      </a:r>
                    </a:p>
                  </a:txBody>
                  <a:tcPr/>
                </a:tc>
                <a:extLst>
                  <a:ext uri="{0D108BD9-81ED-4DB2-BD59-A6C34878D82A}">
                    <a16:rowId xmlns:a16="http://schemas.microsoft.com/office/drawing/2014/main" val="3402050870"/>
                  </a:ext>
                </a:extLst>
              </a:tr>
              <a:tr h="1245707">
                <a:tc>
                  <a:txBody>
                    <a:bodyPr/>
                    <a:lstStyle/>
                    <a:p>
                      <a:pPr marL="0" marR="0" algn="ctr">
                        <a:spcBef>
                          <a:spcPts val="0"/>
                        </a:spcBef>
                        <a:spcAft>
                          <a:spcPts val="0"/>
                        </a:spcAft>
                      </a:pPr>
                      <a:r>
                        <a:rPr lang="en-US" sz="1400" b="0" dirty="0">
                          <a:effectLst/>
                          <a:latin typeface="Times New Roman" panose="02020603050405020304" pitchFamily="18" charset="0"/>
                          <a:ea typeface="SimSun" panose="02010600030101010101" pitchFamily="2" charset="-122"/>
                        </a:rPr>
                        <a:t>Line Resistors</a:t>
                      </a:r>
                    </a:p>
                  </a:txBody>
                  <a:tcPr marL="68580" marR="68580" marT="0" marB="0" anchor="ctr"/>
                </a:tc>
                <a:tc>
                  <a:txBody>
                    <a:bodyPr/>
                    <a:lstStyle/>
                    <a:p>
                      <a:endParaRPr lang="en-US" dirty="0"/>
                    </a:p>
                  </a:txBody>
                  <a:tcPr/>
                </a:tc>
                <a:extLst>
                  <a:ext uri="{0D108BD9-81ED-4DB2-BD59-A6C34878D82A}">
                    <a16:rowId xmlns:a16="http://schemas.microsoft.com/office/drawing/2014/main" val="2955015801"/>
                  </a:ext>
                </a:extLst>
              </a:tr>
              <a:tr h="370840">
                <a:tc>
                  <a:txBody>
                    <a:bodyPr/>
                    <a:lstStyle/>
                    <a:p>
                      <a:pPr marL="0" marR="0" algn="ctr">
                        <a:spcBef>
                          <a:spcPts val="0"/>
                        </a:spcBef>
                        <a:spcAft>
                          <a:spcPts val="0"/>
                        </a:spcAft>
                      </a:pPr>
                      <a:r>
                        <a:rPr lang="en-US" sz="1400" b="0" dirty="0">
                          <a:effectLst/>
                          <a:latin typeface="Times New Roman" panose="02020603050405020304" pitchFamily="18" charset="0"/>
                          <a:ea typeface="SimSun" panose="02010600030101010101" pitchFamily="2" charset="-122"/>
                        </a:rPr>
                        <a:t>DC source of DG1, DG2, DG3</a:t>
                      </a:r>
                    </a:p>
                  </a:txBody>
                  <a:tcPr marL="68580" marR="68580" marT="0" marB="0" anchor="ctr"/>
                </a:tc>
                <a:tc>
                  <a:txBody>
                    <a:bodyPr/>
                    <a:lstStyle/>
                    <a:p>
                      <a:endParaRPr lang="en-US" dirty="0"/>
                    </a:p>
                  </a:txBody>
                  <a:tcPr/>
                </a:tc>
                <a:extLst>
                  <a:ext uri="{0D108BD9-81ED-4DB2-BD59-A6C34878D82A}">
                    <a16:rowId xmlns:a16="http://schemas.microsoft.com/office/drawing/2014/main" val="3766571229"/>
                  </a:ext>
                </a:extLst>
              </a:tr>
              <a:tr h="370840">
                <a:tc>
                  <a:txBody>
                    <a:bodyPr/>
                    <a:lstStyle/>
                    <a:p>
                      <a:pPr marL="0" marR="0" algn="ctr">
                        <a:spcBef>
                          <a:spcPts val="0"/>
                        </a:spcBef>
                        <a:spcAft>
                          <a:spcPts val="0"/>
                        </a:spcAft>
                      </a:pPr>
                      <a:r>
                        <a:rPr lang="en-US" sz="1400" b="0" dirty="0">
                          <a:effectLst/>
                          <a:latin typeface="Times New Roman" panose="02020603050405020304" pitchFamily="18" charset="0"/>
                          <a:ea typeface="SimSun" panose="02010600030101010101" pitchFamily="2" charset="-122"/>
                        </a:rPr>
                        <a:t>Desired Voltage</a:t>
                      </a:r>
                    </a:p>
                  </a:txBody>
                  <a:tcPr marL="68580" marR="68580" marT="0" marB="0" anchor="ctr"/>
                </a:tc>
                <a:tc>
                  <a:txBody>
                    <a:bodyPr/>
                    <a:lstStyle/>
                    <a:p>
                      <a:endParaRPr lang="en-US" dirty="0"/>
                    </a:p>
                  </a:txBody>
                  <a:tcPr/>
                </a:tc>
                <a:extLst>
                  <a:ext uri="{0D108BD9-81ED-4DB2-BD59-A6C34878D82A}">
                    <a16:rowId xmlns:a16="http://schemas.microsoft.com/office/drawing/2014/main" val="2087820699"/>
                  </a:ext>
                </a:extLst>
              </a:tr>
              <a:tr h="370840">
                <a:tc>
                  <a:txBody>
                    <a:bodyPr/>
                    <a:lstStyle/>
                    <a:p>
                      <a:pPr marL="0" marR="0" algn="ctr">
                        <a:spcBef>
                          <a:spcPts val="0"/>
                        </a:spcBef>
                        <a:spcAft>
                          <a:spcPts val="0"/>
                        </a:spcAft>
                      </a:pPr>
                      <a:r>
                        <a:rPr lang="en-US" sz="1400" b="0" dirty="0">
                          <a:effectLst/>
                          <a:latin typeface="Times New Roman" panose="02020603050405020304" pitchFamily="18" charset="0"/>
                          <a:ea typeface="SimSun" panose="02010600030101010101" pitchFamily="2" charset="-122"/>
                        </a:rPr>
                        <a:t>Resistor of Load 1</a:t>
                      </a:r>
                    </a:p>
                  </a:txBody>
                  <a:tcPr marL="68580" marR="68580" marT="0" marB="0" anchor="ctr"/>
                </a:tc>
                <a:tc>
                  <a:txBody>
                    <a:bodyPr/>
                    <a:lstStyle/>
                    <a:p>
                      <a:endParaRPr lang="en-US" dirty="0"/>
                    </a:p>
                  </a:txBody>
                  <a:tcPr/>
                </a:tc>
                <a:extLst>
                  <a:ext uri="{0D108BD9-81ED-4DB2-BD59-A6C34878D82A}">
                    <a16:rowId xmlns:a16="http://schemas.microsoft.com/office/drawing/2014/main" val="267252071"/>
                  </a:ext>
                </a:extLst>
              </a:tr>
              <a:tr h="370840">
                <a:tc>
                  <a:txBody>
                    <a:bodyPr/>
                    <a:lstStyle/>
                    <a:p>
                      <a:pPr marL="0" marR="0" algn="ctr">
                        <a:spcBef>
                          <a:spcPts val="0"/>
                        </a:spcBef>
                        <a:spcAft>
                          <a:spcPts val="0"/>
                        </a:spcAft>
                      </a:pPr>
                      <a:r>
                        <a:rPr lang="en-US" sz="1400" b="0" dirty="0">
                          <a:effectLst/>
                          <a:latin typeface="Times New Roman" panose="02020603050405020304" pitchFamily="18" charset="0"/>
                          <a:ea typeface="SimSun" panose="02010600030101010101" pitchFamily="2" charset="-122"/>
                        </a:rPr>
                        <a:t>Resistor of Load 2</a:t>
                      </a:r>
                    </a:p>
                  </a:txBody>
                  <a:tcPr marL="68580" marR="68580" marT="0" marB="0" anchor="ctr"/>
                </a:tc>
                <a:tc>
                  <a:txBody>
                    <a:bodyPr/>
                    <a:lstStyle/>
                    <a:p>
                      <a:endParaRPr lang="en-US" dirty="0"/>
                    </a:p>
                  </a:txBody>
                  <a:tcPr/>
                </a:tc>
                <a:extLst>
                  <a:ext uri="{0D108BD9-81ED-4DB2-BD59-A6C34878D82A}">
                    <a16:rowId xmlns:a16="http://schemas.microsoft.com/office/drawing/2014/main" val="3733393819"/>
                  </a:ext>
                </a:extLst>
              </a:tr>
            </a:tbl>
          </a:graphicData>
        </a:graphic>
      </p:graphicFrame>
      <p:pic>
        <p:nvPicPr>
          <p:cNvPr id="15" name="Hình ảnh 2" descr="Ảnh có chứa văn bản, hàng, Sơ đồ, biểu đồ&#10;&#10;Mô tả được tạo tự động">
            <a:extLst>
              <a:ext uri="{FF2B5EF4-FFF2-40B4-BE49-F238E27FC236}">
                <a16:creationId xmlns:a16="http://schemas.microsoft.com/office/drawing/2014/main" id="{5E4963C9-579B-B599-32A5-A44BBAF47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155" y="972735"/>
            <a:ext cx="4682686" cy="2322765"/>
          </a:xfrm>
          <a:prstGeom prst="rect">
            <a:avLst/>
          </a:prstGeom>
        </p:spPr>
      </p:pic>
      <p:pic>
        <p:nvPicPr>
          <p:cNvPr id="16" name="Hình ảnh 2" descr="Ảnh có chứa văn bản, hàng, biểu đồ, Sơ đồ&#10;&#10;Mô tả được tạo tự động">
            <a:extLst>
              <a:ext uri="{FF2B5EF4-FFF2-40B4-BE49-F238E27FC236}">
                <a16:creationId xmlns:a16="http://schemas.microsoft.com/office/drawing/2014/main" id="{0FDAEEC9-598A-6179-7966-956CF07CFE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9401" y="3532658"/>
            <a:ext cx="4680440" cy="2322576"/>
          </a:xfrm>
          <a:prstGeom prst="rect">
            <a:avLst/>
          </a:prstGeom>
        </p:spPr>
      </p:pic>
      <p:sp>
        <p:nvSpPr>
          <p:cNvPr id="22" name="TextBox 21">
            <a:extLst>
              <a:ext uri="{FF2B5EF4-FFF2-40B4-BE49-F238E27FC236}">
                <a16:creationId xmlns:a16="http://schemas.microsoft.com/office/drawing/2014/main" id="{34052F1A-440D-4C45-3F07-F3EB28BF0A7D}"/>
              </a:ext>
            </a:extLst>
          </p:cNvPr>
          <p:cNvSpPr txBox="1"/>
          <p:nvPr/>
        </p:nvSpPr>
        <p:spPr>
          <a:xfrm>
            <a:off x="4109885" y="3257699"/>
            <a:ext cx="5049496" cy="276999"/>
          </a:xfrm>
          <a:prstGeom prst="rect">
            <a:avLst/>
          </a:prstGeom>
          <a:noFill/>
        </p:spPr>
        <p:txBody>
          <a:bodyPr wrap="square">
            <a:spAutoFit/>
          </a:bodyPr>
          <a:lstStyle/>
          <a:p>
            <a:pPr marL="228600" marR="0" indent="-228600" algn="just">
              <a:spcBef>
                <a:spcPts val="100"/>
              </a:spcBef>
              <a:spcAft>
                <a:spcPts val="200"/>
              </a:spcAft>
              <a:tabLst>
                <a:tab pos="338455" algn="l"/>
              </a:tabLst>
            </a:pPr>
            <a:r>
              <a:rPr lang="en-US" sz="1200" b="1" i="1" dirty="0">
                <a:solidFill>
                  <a:schemeClr val="bg2">
                    <a:lumMod val="50000"/>
                  </a:schemeClr>
                </a:solidFill>
                <a:effectLst/>
                <a:latin typeface="Times New Roman" panose="02020603050405020304" pitchFamily="18" charset="0"/>
                <a:ea typeface="SimSun" panose="02010600030101010101" pitchFamily="2" charset="-122"/>
              </a:rPr>
              <a:t>Fig. 11</a:t>
            </a:r>
            <a:r>
              <a:rPr lang="vi-VN" sz="12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200" b="1" i="1" dirty="0">
                <a:solidFill>
                  <a:schemeClr val="bg2">
                    <a:lumMod val="50000"/>
                  </a:schemeClr>
                </a:solidFill>
                <a:effectLst/>
                <a:latin typeface="Times New Roman" panose="02020603050405020304" pitchFamily="18" charset="0"/>
                <a:ea typeface="SimSun" panose="02010600030101010101" pitchFamily="2" charset="-122"/>
              </a:rPr>
              <a:t>Voltage and Current output at the DC bus during the system startup.</a:t>
            </a:r>
          </a:p>
        </p:txBody>
      </p:sp>
      <p:sp>
        <p:nvSpPr>
          <p:cNvPr id="25" name="TextBox 24">
            <a:extLst>
              <a:ext uri="{FF2B5EF4-FFF2-40B4-BE49-F238E27FC236}">
                <a16:creationId xmlns:a16="http://schemas.microsoft.com/office/drawing/2014/main" id="{957B30AC-AED1-26AC-3262-A9B71A5BE5DB}"/>
              </a:ext>
            </a:extLst>
          </p:cNvPr>
          <p:cNvSpPr txBox="1"/>
          <p:nvPr/>
        </p:nvSpPr>
        <p:spPr>
          <a:xfrm>
            <a:off x="3872983" y="5922783"/>
            <a:ext cx="5946663" cy="276999"/>
          </a:xfrm>
          <a:prstGeom prst="rect">
            <a:avLst/>
          </a:prstGeom>
          <a:noFill/>
        </p:spPr>
        <p:txBody>
          <a:bodyPr wrap="square">
            <a:spAutoFit/>
          </a:bodyPr>
          <a:lstStyle/>
          <a:p>
            <a:pPr marL="228600" marR="0" indent="-228600" algn="just">
              <a:spcBef>
                <a:spcPts val="100"/>
              </a:spcBef>
              <a:spcAft>
                <a:spcPts val="200"/>
              </a:spcAft>
              <a:tabLst>
                <a:tab pos="338455" algn="l"/>
              </a:tabLst>
            </a:pPr>
            <a:r>
              <a:rPr lang="en-US" sz="1200" b="1" i="1" dirty="0">
                <a:solidFill>
                  <a:schemeClr val="bg2">
                    <a:lumMod val="50000"/>
                  </a:schemeClr>
                </a:solidFill>
                <a:effectLst/>
                <a:latin typeface="Times New Roman" panose="02020603050405020304" pitchFamily="18" charset="0"/>
                <a:ea typeface="SimSun" panose="02010600030101010101" pitchFamily="2" charset="-122"/>
              </a:rPr>
              <a:t>Fig. 12</a:t>
            </a:r>
            <a:r>
              <a:rPr lang="vi-VN" sz="12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200" b="1" i="1" dirty="0">
                <a:solidFill>
                  <a:schemeClr val="bg2">
                    <a:lumMod val="50000"/>
                  </a:schemeClr>
                </a:solidFill>
                <a:effectLst/>
                <a:latin typeface="Times New Roman" panose="02020603050405020304" pitchFamily="18" charset="0"/>
                <a:ea typeface="SimSun" panose="02010600030101010101" pitchFamily="2" charset="-122"/>
              </a:rPr>
              <a:t>Voltage and Current output at the DC bus during the load change period.</a:t>
            </a:r>
          </a:p>
        </p:txBody>
      </p:sp>
      <p:grpSp>
        <p:nvGrpSpPr>
          <p:cNvPr id="31" name="Group 30">
            <a:extLst>
              <a:ext uri="{FF2B5EF4-FFF2-40B4-BE49-F238E27FC236}">
                <a16:creationId xmlns:a16="http://schemas.microsoft.com/office/drawing/2014/main" id="{70849759-2535-85C5-D936-6170EE7EF7C6}"/>
              </a:ext>
            </a:extLst>
          </p:cNvPr>
          <p:cNvGrpSpPr/>
          <p:nvPr/>
        </p:nvGrpSpPr>
        <p:grpSpPr>
          <a:xfrm>
            <a:off x="2459448" y="3206089"/>
            <a:ext cx="1356595" cy="2631204"/>
            <a:chOff x="2469280" y="1731246"/>
            <a:chExt cx="1356595" cy="2631204"/>
          </a:xfrm>
        </p:grpSpPr>
        <p:graphicFrame>
          <p:nvGraphicFramePr>
            <p:cNvPr id="26" name="Object 25">
              <a:extLst>
                <a:ext uri="{FF2B5EF4-FFF2-40B4-BE49-F238E27FC236}">
                  <a16:creationId xmlns:a16="http://schemas.microsoft.com/office/drawing/2014/main" id="{F53F5922-FADA-3BF5-1965-ED782320E1FD}"/>
                </a:ext>
              </a:extLst>
            </p:cNvPr>
            <p:cNvGraphicFramePr>
              <a:graphicFrameLocks noChangeAspect="1"/>
            </p:cNvGraphicFramePr>
            <p:nvPr>
              <p:extLst>
                <p:ext uri="{D42A27DB-BD31-4B8C-83A1-F6EECF244321}">
                  <p14:modId xmlns:p14="http://schemas.microsoft.com/office/powerpoint/2010/main" val="1270561345"/>
                </p:ext>
              </p:extLst>
            </p:nvPr>
          </p:nvGraphicFramePr>
          <p:xfrm>
            <a:off x="2469280" y="1731246"/>
            <a:ext cx="1333500" cy="1117600"/>
          </p:xfrm>
          <a:graphic>
            <a:graphicData uri="http://schemas.openxmlformats.org/presentationml/2006/ole">
              <mc:AlternateContent xmlns:mc="http://schemas.openxmlformats.org/markup-compatibility/2006">
                <mc:Choice xmlns:v="urn:schemas-microsoft-com:vml" Requires="v">
                  <p:oleObj name="Equation" r:id="rId4" imgW="1333440" imgH="1117440" progId="Equation.DSMT4">
                    <p:embed/>
                  </p:oleObj>
                </mc:Choice>
                <mc:Fallback>
                  <p:oleObj name="Equation" r:id="rId4" imgW="1333440" imgH="1117440" progId="Equation.DSMT4">
                    <p:embed/>
                    <p:pic>
                      <p:nvPicPr>
                        <p:cNvPr id="26" name="Object 25">
                          <a:extLst>
                            <a:ext uri="{FF2B5EF4-FFF2-40B4-BE49-F238E27FC236}">
                              <a16:creationId xmlns:a16="http://schemas.microsoft.com/office/drawing/2014/main" id="{F53F5922-FADA-3BF5-1965-ED782320E1FD}"/>
                            </a:ext>
                          </a:extLst>
                        </p:cNvPr>
                        <p:cNvPicPr/>
                        <p:nvPr/>
                      </p:nvPicPr>
                      <p:blipFill>
                        <a:blip r:embed="rId5"/>
                        <a:stretch>
                          <a:fillRect/>
                        </a:stretch>
                      </p:blipFill>
                      <p:spPr>
                        <a:xfrm>
                          <a:off x="2469280" y="1731246"/>
                          <a:ext cx="1333500" cy="1117600"/>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861FF160-2A6E-EB1A-64EE-7DEE7F4300D7}"/>
                </a:ext>
              </a:extLst>
            </p:cNvPr>
            <p:cNvGraphicFramePr>
              <a:graphicFrameLocks noChangeAspect="1"/>
            </p:cNvGraphicFramePr>
            <p:nvPr>
              <p:extLst>
                <p:ext uri="{D42A27DB-BD31-4B8C-83A1-F6EECF244321}">
                  <p14:modId xmlns:p14="http://schemas.microsoft.com/office/powerpoint/2010/main" val="1033446156"/>
                </p:ext>
              </p:extLst>
            </p:nvPr>
          </p:nvGraphicFramePr>
          <p:xfrm>
            <a:off x="2515985" y="2914587"/>
            <a:ext cx="1016000" cy="330200"/>
          </p:xfrm>
          <a:graphic>
            <a:graphicData uri="http://schemas.openxmlformats.org/presentationml/2006/ole">
              <mc:AlternateContent xmlns:mc="http://schemas.openxmlformats.org/markup-compatibility/2006">
                <mc:Choice xmlns:v="urn:schemas-microsoft-com:vml" Requires="v">
                  <p:oleObj name="Equation" r:id="rId6" imgW="1015920" imgH="330120" progId="Equation.DSMT4">
                    <p:embed/>
                  </p:oleObj>
                </mc:Choice>
                <mc:Fallback>
                  <p:oleObj name="Equation" r:id="rId6" imgW="1015920" imgH="330120" progId="Equation.DSMT4">
                    <p:embed/>
                    <p:pic>
                      <p:nvPicPr>
                        <p:cNvPr id="27" name="Object 26">
                          <a:extLst>
                            <a:ext uri="{FF2B5EF4-FFF2-40B4-BE49-F238E27FC236}">
                              <a16:creationId xmlns:a16="http://schemas.microsoft.com/office/drawing/2014/main" id="{861FF160-2A6E-EB1A-64EE-7DEE7F4300D7}"/>
                            </a:ext>
                          </a:extLst>
                        </p:cNvPr>
                        <p:cNvPicPr/>
                        <p:nvPr/>
                      </p:nvPicPr>
                      <p:blipFill>
                        <a:blip r:embed="rId7"/>
                        <a:stretch>
                          <a:fillRect/>
                        </a:stretch>
                      </p:blipFill>
                      <p:spPr>
                        <a:xfrm>
                          <a:off x="2515985" y="2914587"/>
                          <a:ext cx="1016000" cy="330200"/>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761EABA6-731B-B4DD-8B16-D614F711A3D4}"/>
                </a:ext>
              </a:extLst>
            </p:cNvPr>
            <p:cNvGraphicFramePr>
              <a:graphicFrameLocks noChangeAspect="1"/>
            </p:cNvGraphicFramePr>
            <p:nvPr>
              <p:extLst>
                <p:ext uri="{D42A27DB-BD31-4B8C-83A1-F6EECF244321}">
                  <p14:modId xmlns:p14="http://schemas.microsoft.com/office/powerpoint/2010/main" val="2834330116"/>
                </p:ext>
              </p:extLst>
            </p:nvPr>
          </p:nvGraphicFramePr>
          <p:xfrm>
            <a:off x="2515985" y="3259617"/>
            <a:ext cx="1308100" cy="381000"/>
          </p:xfrm>
          <a:graphic>
            <a:graphicData uri="http://schemas.openxmlformats.org/presentationml/2006/ole">
              <mc:AlternateContent xmlns:mc="http://schemas.openxmlformats.org/markup-compatibility/2006">
                <mc:Choice xmlns:v="urn:schemas-microsoft-com:vml" Requires="v">
                  <p:oleObj name="Equation" r:id="rId8" imgW="1307880" imgH="380880" progId="Equation.DSMT4">
                    <p:embed/>
                  </p:oleObj>
                </mc:Choice>
                <mc:Fallback>
                  <p:oleObj name="Equation" r:id="rId8" imgW="1307880" imgH="380880" progId="Equation.DSMT4">
                    <p:embed/>
                    <p:pic>
                      <p:nvPicPr>
                        <p:cNvPr id="28" name="Object 27">
                          <a:extLst>
                            <a:ext uri="{FF2B5EF4-FFF2-40B4-BE49-F238E27FC236}">
                              <a16:creationId xmlns:a16="http://schemas.microsoft.com/office/drawing/2014/main" id="{761EABA6-731B-B4DD-8B16-D614F711A3D4}"/>
                            </a:ext>
                          </a:extLst>
                        </p:cNvPr>
                        <p:cNvPicPr/>
                        <p:nvPr/>
                      </p:nvPicPr>
                      <p:blipFill>
                        <a:blip r:embed="rId9"/>
                        <a:stretch>
                          <a:fillRect/>
                        </a:stretch>
                      </p:blipFill>
                      <p:spPr>
                        <a:xfrm>
                          <a:off x="2515985" y="3259617"/>
                          <a:ext cx="1308100" cy="3810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5ECCA28E-3C66-3642-236E-6DB72DEA5D77}"/>
                </a:ext>
              </a:extLst>
            </p:cNvPr>
            <p:cNvGraphicFramePr>
              <a:graphicFrameLocks noChangeAspect="1"/>
            </p:cNvGraphicFramePr>
            <p:nvPr>
              <p:extLst>
                <p:ext uri="{D42A27DB-BD31-4B8C-83A1-F6EECF244321}">
                  <p14:modId xmlns:p14="http://schemas.microsoft.com/office/powerpoint/2010/main" val="958219487"/>
                </p:ext>
              </p:extLst>
            </p:nvPr>
          </p:nvGraphicFramePr>
          <p:xfrm>
            <a:off x="2492375" y="4032250"/>
            <a:ext cx="1333500" cy="330200"/>
          </p:xfrm>
          <a:graphic>
            <a:graphicData uri="http://schemas.openxmlformats.org/presentationml/2006/ole">
              <mc:AlternateContent xmlns:mc="http://schemas.openxmlformats.org/markup-compatibility/2006">
                <mc:Choice xmlns:v="urn:schemas-microsoft-com:vml" Requires="v">
                  <p:oleObj name="Equation" r:id="rId10" imgW="1333440" imgH="330120" progId="Equation.DSMT4">
                    <p:embed/>
                  </p:oleObj>
                </mc:Choice>
                <mc:Fallback>
                  <p:oleObj name="Equation" r:id="rId10" imgW="1333440" imgH="330120" progId="Equation.DSMT4">
                    <p:embed/>
                    <p:pic>
                      <p:nvPicPr>
                        <p:cNvPr id="29" name="Object 28">
                          <a:extLst>
                            <a:ext uri="{FF2B5EF4-FFF2-40B4-BE49-F238E27FC236}">
                              <a16:creationId xmlns:a16="http://schemas.microsoft.com/office/drawing/2014/main" id="{5ECCA28E-3C66-3642-236E-6DB72DEA5D77}"/>
                            </a:ext>
                          </a:extLst>
                        </p:cNvPr>
                        <p:cNvPicPr/>
                        <p:nvPr/>
                      </p:nvPicPr>
                      <p:blipFill>
                        <a:blip r:embed="rId11"/>
                        <a:stretch>
                          <a:fillRect/>
                        </a:stretch>
                      </p:blipFill>
                      <p:spPr>
                        <a:xfrm>
                          <a:off x="2492375" y="4032250"/>
                          <a:ext cx="1333500" cy="330200"/>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FC104C60-47D6-4832-C976-5A1A0923588B}"/>
                </a:ext>
              </a:extLst>
            </p:cNvPr>
            <p:cNvGraphicFramePr>
              <a:graphicFrameLocks noChangeAspect="1"/>
            </p:cNvGraphicFramePr>
            <p:nvPr>
              <p:extLst>
                <p:ext uri="{D42A27DB-BD31-4B8C-83A1-F6EECF244321}">
                  <p14:modId xmlns:p14="http://schemas.microsoft.com/office/powerpoint/2010/main" val="1893134440"/>
                </p:ext>
              </p:extLst>
            </p:nvPr>
          </p:nvGraphicFramePr>
          <p:xfrm>
            <a:off x="2507380" y="3669132"/>
            <a:ext cx="1295400" cy="330200"/>
          </p:xfrm>
          <a:graphic>
            <a:graphicData uri="http://schemas.openxmlformats.org/presentationml/2006/ole">
              <mc:AlternateContent xmlns:mc="http://schemas.openxmlformats.org/markup-compatibility/2006">
                <mc:Choice xmlns:v="urn:schemas-microsoft-com:vml" Requires="v">
                  <p:oleObj name="Equation" r:id="rId12" imgW="1295280" imgH="330120" progId="Equation.DSMT4">
                    <p:embed/>
                  </p:oleObj>
                </mc:Choice>
                <mc:Fallback>
                  <p:oleObj name="Equation" r:id="rId12" imgW="1295280" imgH="330120" progId="Equation.DSMT4">
                    <p:embed/>
                    <p:pic>
                      <p:nvPicPr>
                        <p:cNvPr id="30" name="Object 29">
                          <a:extLst>
                            <a:ext uri="{FF2B5EF4-FFF2-40B4-BE49-F238E27FC236}">
                              <a16:creationId xmlns:a16="http://schemas.microsoft.com/office/drawing/2014/main" id="{FC104C60-47D6-4832-C976-5A1A0923588B}"/>
                            </a:ext>
                          </a:extLst>
                        </p:cNvPr>
                        <p:cNvPicPr/>
                        <p:nvPr/>
                      </p:nvPicPr>
                      <p:blipFill>
                        <a:blip r:embed="rId13"/>
                        <a:stretch>
                          <a:fillRect/>
                        </a:stretch>
                      </p:blipFill>
                      <p:spPr>
                        <a:xfrm>
                          <a:off x="2507380" y="3669132"/>
                          <a:ext cx="1295400" cy="330200"/>
                        </a:xfrm>
                        <a:prstGeom prst="rect">
                          <a:avLst/>
                        </a:prstGeom>
                      </p:spPr>
                    </p:pic>
                  </p:oleObj>
                </mc:Fallback>
              </mc:AlternateContent>
            </a:graphicData>
          </a:graphic>
        </p:graphicFrame>
      </p:grpSp>
      <p:pic>
        <p:nvPicPr>
          <p:cNvPr id="32" name="Picture 31">
            <a:extLst>
              <a:ext uri="{FF2B5EF4-FFF2-40B4-BE49-F238E27FC236}">
                <a16:creationId xmlns:a16="http://schemas.microsoft.com/office/drawing/2014/main" id="{2D3878D8-24FE-7BC0-2585-EB8C1680F855}"/>
              </a:ext>
            </a:extLst>
          </p:cNvPr>
          <p:cNvPicPr>
            <a:picLocks noChangeAspect="1"/>
          </p:cNvPicPr>
          <p:nvPr/>
        </p:nvPicPr>
        <p:blipFill>
          <a:blip r:embed="rId14"/>
          <a:stretch>
            <a:fillRect/>
          </a:stretch>
        </p:blipFill>
        <p:spPr>
          <a:xfrm>
            <a:off x="1889358" y="1355893"/>
            <a:ext cx="1186370" cy="978854"/>
          </a:xfrm>
          <a:prstGeom prst="rect">
            <a:avLst/>
          </a:prstGeom>
          <a:ln>
            <a:solidFill>
              <a:schemeClr val="accent1">
                <a:lumMod val="60000"/>
                <a:lumOff val="40000"/>
              </a:schemeClr>
            </a:solidFill>
          </a:ln>
        </p:spPr>
      </p:pic>
      <p:sp>
        <p:nvSpPr>
          <p:cNvPr id="33" name="TextBox 32">
            <a:extLst>
              <a:ext uri="{FF2B5EF4-FFF2-40B4-BE49-F238E27FC236}">
                <a16:creationId xmlns:a16="http://schemas.microsoft.com/office/drawing/2014/main" id="{9D809D79-3151-7B5D-FCA3-283579C6E753}"/>
              </a:ext>
            </a:extLst>
          </p:cNvPr>
          <p:cNvSpPr txBox="1"/>
          <p:nvPr/>
        </p:nvSpPr>
        <p:spPr>
          <a:xfrm>
            <a:off x="1461855" y="920820"/>
            <a:ext cx="1980029" cy="369332"/>
          </a:xfrm>
          <a:prstGeom prst="rect">
            <a:avLst/>
          </a:prstGeom>
          <a:noFill/>
          <a:ln>
            <a:solidFill>
              <a:schemeClr val="accent1">
                <a:lumMod val="60000"/>
                <a:lumOff val="40000"/>
              </a:schemeClr>
            </a:solidFill>
          </a:ln>
        </p:spPr>
        <p:txBody>
          <a:bodyPr wrap="none" rtlCol="0">
            <a:spAutoFit/>
          </a:bodyPr>
          <a:lstStyle/>
          <a:p>
            <a:r>
              <a:rPr lang="en-US" dirty="0">
                <a:solidFill>
                  <a:srgbClr val="0070C0"/>
                </a:solidFill>
                <a:latin typeface="Times New Roman" panose="02020603050405020304" pitchFamily="18" charset="0"/>
                <a:cs typeface="Times New Roman" panose="02020603050405020304" pitchFamily="18" charset="0"/>
              </a:rPr>
              <a:t>Connection of DGs</a:t>
            </a:r>
          </a:p>
        </p:txBody>
      </p:sp>
      <p:sp>
        <p:nvSpPr>
          <p:cNvPr id="34" name="TextBox 33">
            <a:extLst>
              <a:ext uri="{FF2B5EF4-FFF2-40B4-BE49-F238E27FC236}">
                <a16:creationId xmlns:a16="http://schemas.microsoft.com/office/drawing/2014/main" id="{9B02AE1D-DBAC-5CFF-0ADF-E5A367E5E37D}"/>
              </a:ext>
            </a:extLst>
          </p:cNvPr>
          <p:cNvSpPr txBox="1"/>
          <p:nvPr/>
        </p:nvSpPr>
        <p:spPr>
          <a:xfrm>
            <a:off x="0" y="2479533"/>
            <a:ext cx="3960443" cy="338554"/>
          </a:xfrm>
          <a:prstGeom prst="rect">
            <a:avLst/>
          </a:prstGeom>
          <a:noFill/>
        </p:spPr>
        <p:txBody>
          <a:bodyPr wrap="none" rtlCol="0">
            <a:spAutoFit/>
          </a:bodyPr>
          <a:lstStyle/>
          <a:p>
            <a:r>
              <a:rPr lang="en-US" sz="1600" b="1" dirty="0">
                <a:solidFill>
                  <a:srgbClr val="032B91"/>
                </a:solidFill>
                <a:latin typeface="Times New Roman" panose="02020603050405020304" pitchFamily="18" charset="0"/>
                <a:cs typeface="Times New Roman" panose="02020603050405020304" pitchFamily="18" charset="0"/>
              </a:rPr>
              <a:t>TABLE I. PARAMETER INFORMATION</a:t>
            </a:r>
          </a:p>
        </p:txBody>
      </p:sp>
      <p:sp>
        <p:nvSpPr>
          <p:cNvPr id="2" name="Chỗ dành sẵn cho Văn bản 2">
            <a:extLst>
              <a:ext uri="{FF2B5EF4-FFF2-40B4-BE49-F238E27FC236}">
                <a16:creationId xmlns:a16="http://schemas.microsoft.com/office/drawing/2014/main" id="{773B7732-5A8D-7D31-246F-3EF52574616C}"/>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9" name="Chỗ dành sẵn cho Văn bản 3">
            <a:extLst>
              <a:ext uri="{FF2B5EF4-FFF2-40B4-BE49-F238E27FC236}">
                <a16:creationId xmlns:a16="http://schemas.microsoft.com/office/drawing/2014/main" id="{F2893022-3CAF-981A-3323-BBBB38A45DCA}"/>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3499041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C421A7-F67F-7A57-A64F-023FA162F6EF}"/>
              </a:ext>
            </a:extLst>
          </p:cNvPr>
          <p:cNvSpPr>
            <a:spLocks noGrp="1"/>
          </p:cNvSpPr>
          <p:nvPr>
            <p:ph type="sldNum" sz="quarter" idx="12"/>
          </p:nvPr>
        </p:nvSpPr>
        <p:spPr/>
        <p:txBody>
          <a:bodyPr/>
          <a:lstStyle/>
          <a:p>
            <a:fld id="{A7C31228-F5D9-4687-8725-7BFC468A4E82}" type="slidenum">
              <a:rPr lang="en-US" smtClean="0"/>
              <a:pPr/>
              <a:t>23</a:t>
            </a:fld>
            <a:endParaRPr lang="en-US" dirty="0"/>
          </a:p>
        </p:txBody>
      </p:sp>
      <p:pic>
        <p:nvPicPr>
          <p:cNvPr id="6" name="Hình ảnh 2" descr="Ảnh có chứa văn bản, hàng, Sơ đồ, biểu đồ&#10;&#10;Mô tả được tạo tự động">
            <a:extLst>
              <a:ext uri="{FF2B5EF4-FFF2-40B4-BE49-F238E27FC236}">
                <a16:creationId xmlns:a16="http://schemas.microsoft.com/office/drawing/2014/main" id="{C5E856C1-F713-A063-ECDC-955B24E90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367" y="942274"/>
            <a:ext cx="7553743" cy="3746903"/>
          </a:xfrm>
          <a:prstGeom prst="rect">
            <a:avLst/>
          </a:prstGeom>
        </p:spPr>
      </p:pic>
      <p:sp>
        <p:nvSpPr>
          <p:cNvPr id="7" name="TextBox 6">
            <a:extLst>
              <a:ext uri="{FF2B5EF4-FFF2-40B4-BE49-F238E27FC236}">
                <a16:creationId xmlns:a16="http://schemas.microsoft.com/office/drawing/2014/main" id="{AA42F71F-1B00-F792-E033-F869F9E2C8ED}"/>
              </a:ext>
            </a:extLst>
          </p:cNvPr>
          <p:cNvSpPr txBox="1"/>
          <p:nvPr/>
        </p:nvSpPr>
        <p:spPr>
          <a:xfrm>
            <a:off x="1367487" y="4735257"/>
            <a:ext cx="6750082" cy="338554"/>
          </a:xfrm>
          <a:prstGeom prst="rect">
            <a:avLst/>
          </a:prstGeom>
          <a:noFill/>
        </p:spPr>
        <p:txBody>
          <a:bodyPr wrap="square">
            <a:spAutoFit/>
          </a:bodyPr>
          <a:lstStyle/>
          <a:p>
            <a:pPr marL="228600" marR="0" indent="-228600" algn="just">
              <a:spcBef>
                <a:spcPts val="100"/>
              </a:spcBef>
              <a:spcAft>
                <a:spcPts val="200"/>
              </a:spcAft>
              <a:tabLst>
                <a:tab pos="338455" algn="l"/>
              </a:tabLst>
            </a:pPr>
            <a:r>
              <a:rPr lang="en-US" sz="1600" b="1" i="1" dirty="0">
                <a:solidFill>
                  <a:schemeClr val="bg2">
                    <a:lumMod val="50000"/>
                  </a:schemeClr>
                </a:solidFill>
                <a:effectLst/>
                <a:latin typeface="Times New Roman" panose="02020603050405020304" pitchFamily="18" charset="0"/>
                <a:ea typeface="SimSun" panose="02010600030101010101" pitchFamily="2" charset="-122"/>
              </a:rPr>
              <a:t>Fig. 11</a:t>
            </a:r>
            <a:r>
              <a:rPr lang="vi-VN" sz="16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600" b="1" i="1" dirty="0">
                <a:solidFill>
                  <a:schemeClr val="bg2">
                    <a:lumMod val="50000"/>
                  </a:schemeClr>
                </a:solidFill>
                <a:effectLst/>
                <a:latin typeface="Times New Roman" panose="02020603050405020304" pitchFamily="18" charset="0"/>
                <a:ea typeface="SimSun" panose="02010600030101010101" pitchFamily="2" charset="-122"/>
              </a:rPr>
              <a:t>Voltage and Current output at the DC bus during the system startup.</a:t>
            </a:r>
          </a:p>
        </p:txBody>
      </p:sp>
      <p:sp>
        <p:nvSpPr>
          <p:cNvPr id="10" name="TextBox 9">
            <a:extLst>
              <a:ext uri="{FF2B5EF4-FFF2-40B4-BE49-F238E27FC236}">
                <a16:creationId xmlns:a16="http://schemas.microsoft.com/office/drawing/2014/main" id="{42FD5481-03D2-0ADF-2B84-88DE10D742CA}"/>
              </a:ext>
            </a:extLst>
          </p:cNvPr>
          <p:cNvSpPr txBox="1"/>
          <p:nvPr/>
        </p:nvSpPr>
        <p:spPr>
          <a:xfrm>
            <a:off x="336412" y="5275637"/>
            <a:ext cx="8519652" cy="923330"/>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During the startup process, both the DC bus voltage and current reach a steady state within a short transient period of 0.015 seconds. Notably, there are no oscillations or overshoots observed during the startup, indicating a stable initial state</a:t>
            </a:r>
            <a:endParaRPr lang="en-US" dirty="0"/>
          </a:p>
        </p:txBody>
      </p:sp>
      <p:sp>
        <p:nvSpPr>
          <p:cNvPr id="11" name="Title 1">
            <a:extLst>
              <a:ext uri="{FF2B5EF4-FFF2-40B4-BE49-F238E27FC236}">
                <a16:creationId xmlns:a16="http://schemas.microsoft.com/office/drawing/2014/main" id="{C6AB18C7-420B-FBC7-CA06-17447F582E3F}"/>
              </a:ext>
            </a:extLst>
          </p:cNvPr>
          <p:cNvSpPr txBox="1">
            <a:spLocks/>
          </p:cNvSpPr>
          <p:nvPr/>
        </p:nvSpPr>
        <p:spPr>
          <a:xfrm>
            <a:off x="3414672" y="-119788"/>
            <a:ext cx="2868142"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Simulation Results</a:t>
            </a:r>
          </a:p>
        </p:txBody>
      </p:sp>
      <p:sp>
        <p:nvSpPr>
          <p:cNvPr id="12" name="TextBox 11">
            <a:extLst>
              <a:ext uri="{FF2B5EF4-FFF2-40B4-BE49-F238E27FC236}">
                <a16:creationId xmlns:a16="http://schemas.microsoft.com/office/drawing/2014/main" id="{FC01E0B5-1A79-2C9A-4656-257426ECAD18}"/>
              </a:ext>
            </a:extLst>
          </p:cNvPr>
          <p:cNvSpPr txBox="1"/>
          <p:nvPr/>
        </p:nvSpPr>
        <p:spPr>
          <a:xfrm>
            <a:off x="1566631" y="396130"/>
            <a:ext cx="626132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Combined Consensus-Droop Control Simulation with PLECS</a:t>
            </a:r>
          </a:p>
        </p:txBody>
      </p:sp>
      <p:sp>
        <p:nvSpPr>
          <p:cNvPr id="2" name="Chỗ dành sẵn cho Văn bản 2">
            <a:extLst>
              <a:ext uri="{FF2B5EF4-FFF2-40B4-BE49-F238E27FC236}">
                <a16:creationId xmlns:a16="http://schemas.microsoft.com/office/drawing/2014/main" id="{0FE63A4E-97C9-DA24-947B-99C3B1169338}"/>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8" name="Chỗ dành sẵn cho Văn bản 3">
            <a:extLst>
              <a:ext uri="{FF2B5EF4-FFF2-40B4-BE49-F238E27FC236}">
                <a16:creationId xmlns:a16="http://schemas.microsoft.com/office/drawing/2014/main" id="{1F0099C2-A61E-D066-9D8D-AF3589D1624E}"/>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169979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8E018F-FB5E-E6EF-4723-0F5BCA789142}"/>
              </a:ext>
            </a:extLst>
          </p:cNvPr>
          <p:cNvSpPr>
            <a:spLocks noGrp="1"/>
          </p:cNvSpPr>
          <p:nvPr>
            <p:ph type="sldNum" sz="quarter" idx="12"/>
          </p:nvPr>
        </p:nvSpPr>
        <p:spPr/>
        <p:txBody>
          <a:bodyPr/>
          <a:lstStyle/>
          <a:p>
            <a:fld id="{A7C31228-F5D9-4687-8725-7BFC468A4E82}" type="slidenum">
              <a:rPr lang="en-US" smtClean="0"/>
              <a:pPr/>
              <a:t>24</a:t>
            </a:fld>
            <a:endParaRPr lang="en-US" dirty="0"/>
          </a:p>
        </p:txBody>
      </p:sp>
      <p:pic>
        <p:nvPicPr>
          <p:cNvPr id="6" name="Hình ảnh 2" descr="Ảnh có chứa văn bản, hàng, biểu đồ, Sơ đồ&#10;&#10;Mô tả được tạo tự động">
            <a:extLst>
              <a:ext uri="{FF2B5EF4-FFF2-40B4-BE49-F238E27FC236}">
                <a16:creationId xmlns:a16="http://schemas.microsoft.com/office/drawing/2014/main" id="{FA7CCCE6-CD31-ECE5-5B8D-CDCE1F991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687" y="1029324"/>
            <a:ext cx="7663249" cy="3802736"/>
          </a:xfrm>
          <a:prstGeom prst="rect">
            <a:avLst/>
          </a:prstGeom>
        </p:spPr>
      </p:pic>
      <p:sp>
        <p:nvSpPr>
          <p:cNvPr id="7" name="TextBox 6">
            <a:extLst>
              <a:ext uri="{FF2B5EF4-FFF2-40B4-BE49-F238E27FC236}">
                <a16:creationId xmlns:a16="http://schemas.microsoft.com/office/drawing/2014/main" id="{56D3ADC9-2B4F-0603-F9EE-59559FD096B6}"/>
              </a:ext>
            </a:extLst>
          </p:cNvPr>
          <p:cNvSpPr txBox="1"/>
          <p:nvPr/>
        </p:nvSpPr>
        <p:spPr>
          <a:xfrm>
            <a:off x="1213915" y="4945423"/>
            <a:ext cx="7228021" cy="338554"/>
          </a:xfrm>
          <a:prstGeom prst="rect">
            <a:avLst/>
          </a:prstGeom>
          <a:noFill/>
        </p:spPr>
        <p:txBody>
          <a:bodyPr wrap="square">
            <a:spAutoFit/>
          </a:bodyPr>
          <a:lstStyle/>
          <a:p>
            <a:pPr marL="228600" marR="0" indent="-228600" algn="just">
              <a:spcBef>
                <a:spcPts val="100"/>
              </a:spcBef>
              <a:spcAft>
                <a:spcPts val="200"/>
              </a:spcAft>
              <a:tabLst>
                <a:tab pos="338455" algn="l"/>
              </a:tabLst>
            </a:pPr>
            <a:r>
              <a:rPr lang="en-US" sz="1600" b="1" i="1" dirty="0">
                <a:solidFill>
                  <a:schemeClr val="bg2">
                    <a:lumMod val="50000"/>
                  </a:schemeClr>
                </a:solidFill>
                <a:effectLst/>
                <a:latin typeface="Times New Roman" panose="02020603050405020304" pitchFamily="18" charset="0"/>
                <a:ea typeface="SimSun" panose="02010600030101010101" pitchFamily="2" charset="-122"/>
              </a:rPr>
              <a:t>Fig. 12</a:t>
            </a:r>
            <a:r>
              <a:rPr lang="vi-VN" sz="16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600" b="1" i="1" dirty="0">
                <a:solidFill>
                  <a:schemeClr val="bg2">
                    <a:lumMod val="50000"/>
                  </a:schemeClr>
                </a:solidFill>
                <a:effectLst/>
                <a:latin typeface="Times New Roman" panose="02020603050405020304" pitchFamily="18" charset="0"/>
                <a:ea typeface="SimSun" panose="02010600030101010101" pitchFamily="2" charset="-122"/>
              </a:rPr>
              <a:t>Voltage and Current output at the DC bus during the load change period.</a:t>
            </a:r>
          </a:p>
        </p:txBody>
      </p:sp>
      <p:sp>
        <p:nvSpPr>
          <p:cNvPr id="10" name="TextBox 9">
            <a:extLst>
              <a:ext uri="{FF2B5EF4-FFF2-40B4-BE49-F238E27FC236}">
                <a16:creationId xmlns:a16="http://schemas.microsoft.com/office/drawing/2014/main" id="{6F9F945A-3193-A8D3-8846-CEC5EB161CA3}"/>
              </a:ext>
            </a:extLst>
          </p:cNvPr>
          <p:cNvSpPr txBox="1"/>
          <p:nvPr/>
        </p:nvSpPr>
        <p:spPr>
          <a:xfrm>
            <a:off x="107277" y="5353915"/>
            <a:ext cx="9144001" cy="646331"/>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At 0.3 seconds, when Load 2 is connected to the system, there is a slight voltage drop; however, this drop quickly diminishes after 0.05 seconds. </a:t>
            </a:r>
            <a:endParaRPr lang="en-US" dirty="0"/>
          </a:p>
        </p:txBody>
      </p:sp>
      <p:sp>
        <p:nvSpPr>
          <p:cNvPr id="11" name="Title 1">
            <a:extLst>
              <a:ext uri="{FF2B5EF4-FFF2-40B4-BE49-F238E27FC236}">
                <a16:creationId xmlns:a16="http://schemas.microsoft.com/office/drawing/2014/main" id="{87BBEDA1-F54A-8D12-8768-F8EC6760A98A}"/>
              </a:ext>
            </a:extLst>
          </p:cNvPr>
          <p:cNvSpPr txBox="1">
            <a:spLocks/>
          </p:cNvSpPr>
          <p:nvPr/>
        </p:nvSpPr>
        <p:spPr>
          <a:xfrm>
            <a:off x="3434337" y="-119788"/>
            <a:ext cx="2868142"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Simulation Results</a:t>
            </a:r>
          </a:p>
        </p:txBody>
      </p:sp>
      <p:sp>
        <p:nvSpPr>
          <p:cNvPr id="12" name="TextBox 11">
            <a:extLst>
              <a:ext uri="{FF2B5EF4-FFF2-40B4-BE49-F238E27FC236}">
                <a16:creationId xmlns:a16="http://schemas.microsoft.com/office/drawing/2014/main" id="{C193B328-D851-1ED2-BEE4-DB5B0C57F66D}"/>
              </a:ext>
            </a:extLst>
          </p:cNvPr>
          <p:cNvSpPr txBox="1"/>
          <p:nvPr/>
        </p:nvSpPr>
        <p:spPr>
          <a:xfrm>
            <a:off x="1586296" y="396130"/>
            <a:ext cx="626132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Combined Consensus-Droop Control Simulation with PLECS</a:t>
            </a:r>
          </a:p>
        </p:txBody>
      </p:sp>
      <p:sp>
        <p:nvSpPr>
          <p:cNvPr id="2" name="Chỗ dành sẵn cho Văn bản 2">
            <a:extLst>
              <a:ext uri="{FF2B5EF4-FFF2-40B4-BE49-F238E27FC236}">
                <a16:creationId xmlns:a16="http://schemas.microsoft.com/office/drawing/2014/main" id="{32550634-36E4-EF9E-EE7D-B78F3290115F}"/>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8" name="Chỗ dành sẵn cho Văn bản 3">
            <a:extLst>
              <a:ext uri="{FF2B5EF4-FFF2-40B4-BE49-F238E27FC236}">
                <a16:creationId xmlns:a16="http://schemas.microsoft.com/office/drawing/2014/main" id="{9A3A4285-1E05-3CC7-98C6-4887B47AC729}"/>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3395495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863DF94-FB18-3DEF-8C9C-D3628AD9512B}"/>
              </a:ext>
            </a:extLst>
          </p:cNvPr>
          <p:cNvSpPr>
            <a:spLocks noGrp="1"/>
          </p:cNvSpPr>
          <p:nvPr>
            <p:ph type="sldNum" sz="quarter" idx="12"/>
          </p:nvPr>
        </p:nvSpPr>
        <p:spPr/>
        <p:txBody>
          <a:bodyPr/>
          <a:lstStyle/>
          <a:p>
            <a:fld id="{A7C31228-F5D9-4687-8725-7BFC468A4E82}" type="slidenum">
              <a:rPr lang="en-US" smtClean="0"/>
              <a:pPr/>
              <a:t>25</a:t>
            </a:fld>
            <a:endParaRPr lang="en-US" dirty="0"/>
          </a:p>
        </p:txBody>
      </p:sp>
      <p:sp>
        <p:nvSpPr>
          <p:cNvPr id="7" name="TextBox 6">
            <a:extLst>
              <a:ext uri="{FF2B5EF4-FFF2-40B4-BE49-F238E27FC236}">
                <a16:creationId xmlns:a16="http://schemas.microsoft.com/office/drawing/2014/main" id="{CD30E465-C807-B45D-B22E-49D2BCCC9DA1}"/>
              </a:ext>
            </a:extLst>
          </p:cNvPr>
          <p:cNvSpPr txBox="1"/>
          <p:nvPr/>
        </p:nvSpPr>
        <p:spPr>
          <a:xfrm>
            <a:off x="263586" y="1266270"/>
            <a:ext cx="8616828" cy="1200329"/>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Based on the results presented in Figs. 11 and 12, it can be concluded that the combination of the consensus algorithm and droop control has effectively maintained the quality of the DC bus voltage and supported the load demand without significant disturbances or deviations</a:t>
            </a:r>
            <a:endParaRPr lang="en-US" dirty="0"/>
          </a:p>
        </p:txBody>
      </p:sp>
      <p:sp>
        <p:nvSpPr>
          <p:cNvPr id="8" name="Title 1">
            <a:extLst>
              <a:ext uri="{FF2B5EF4-FFF2-40B4-BE49-F238E27FC236}">
                <a16:creationId xmlns:a16="http://schemas.microsoft.com/office/drawing/2014/main" id="{9ED27582-1CBB-FCD8-B46F-C2C725A8A2A3}"/>
              </a:ext>
            </a:extLst>
          </p:cNvPr>
          <p:cNvSpPr txBox="1">
            <a:spLocks/>
          </p:cNvSpPr>
          <p:nvPr/>
        </p:nvSpPr>
        <p:spPr>
          <a:xfrm>
            <a:off x="3375343" y="-119788"/>
            <a:ext cx="2868142"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Simulation Results</a:t>
            </a:r>
          </a:p>
        </p:txBody>
      </p:sp>
      <p:sp>
        <p:nvSpPr>
          <p:cNvPr id="9" name="TextBox 8">
            <a:extLst>
              <a:ext uri="{FF2B5EF4-FFF2-40B4-BE49-F238E27FC236}">
                <a16:creationId xmlns:a16="http://schemas.microsoft.com/office/drawing/2014/main" id="{85F069CB-E4DD-39A4-96E2-2CE12E4A5DA6}"/>
              </a:ext>
            </a:extLst>
          </p:cNvPr>
          <p:cNvSpPr txBox="1"/>
          <p:nvPr/>
        </p:nvSpPr>
        <p:spPr>
          <a:xfrm>
            <a:off x="1527302" y="396130"/>
            <a:ext cx="626132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Combined Consensus-Droop Control Simulation with PLECS</a:t>
            </a:r>
          </a:p>
        </p:txBody>
      </p:sp>
      <p:sp>
        <p:nvSpPr>
          <p:cNvPr id="2" name="Chỗ dành sẵn cho Văn bản 2">
            <a:extLst>
              <a:ext uri="{FF2B5EF4-FFF2-40B4-BE49-F238E27FC236}">
                <a16:creationId xmlns:a16="http://schemas.microsoft.com/office/drawing/2014/main" id="{7750506D-5DFA-E22F-6D28-BC225B6AD15F}"/>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6" name="Chỗ dành sẵn cho Văn bản 3">
            <a:extLst>
              <a:ext uri="{FF2B5EF4-FFF2-40B4-BE49-F238E27FC236}">
                <a16:creationId xmlns:a16="http://schemas.microsoft.com/office/drawing/2014/main" id="{AEECE7C8-181B-8C9B-1EA3-41A088FF4F61}"/>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3519467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2562E0-835B-B89A-AB7F-EFF5EE8E9E05}"/>
              </a:ext>
            </a:extLst>
          </p:cNvPr>
          <p:cNvSpPr>
            <a:spLocks noGrp="1"/>
          </p:cNvSpPr>
          <p:nvPr>
            <p:ph type="sldNum" sz="quarter" idx="12"/>
          </p:nvPr>
        </p:nvSpPr>
        <p:spPr/>
        <p:txBody>
          <a:bodyPr/>
          <a:lstStyle/>
          <a:p>
            <a:fld id="{A7C31228-F5D9-4687-8725-7BFC468A4E82}" type="slidenum">
              <a:rPr lang="en-US" smtClean="0"/>
              <a:pPr/>
              <a:t>26</a:t>
            </a:fld>
            <a:endParaRPr lang="en-US" dirty="0"/>
          </a:p>
        </p:txBody>
      </p:sp>
      <p:sp>
        <p:nvSpPr>
          <p:cNvPr id="6" name="TextBox 5">
            <a:extLst>
              <a:ext uri="{FF2B5EF4-FFF2-40B4-BE49-F238E27FC236}">
                <a16:creationId xmlns:a16="http://schemas.microsoft.com/office/drawing/2014/main" id="{0E32EEDD-1497-E993-C80B-9F0BBAFB3F27}"/>
              </a:ext>
            </a:extLst>
          </p:cNvPr>
          <p:cNvSpPr txBox="1"/>
          <p:nvPr/>
        </p:nvSpPr>
        <p:spPr>
          <a:xfrm>
            <a:off x="264159" y="912048"/>
            <a:ext cx="323900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Output Current of DGs :</a:t>
            </a:r>
          </a:p>
        </p:txBody>
      </p:sp>
      <p:sp>
        <p:nvSpPr>
          <p:cNvPr id="7" name="Title 1">
            <a:extLst>
              <a:ext uri="{FF2B5EF4-FFF2-40B4-BE49-F238E27FC236}">
                <a16:creationId xmlns:a16="http://schemas.microsoft.com/office/drawing/2014/main" id="{DEC674D4-46D5-78E8-2BA8-57F5AFDA64D9}"/>
              </a:ext>
            </a:extLst>
          </p:cNvPr>
          <p:cNvSpPr txBox="1">
            <a:spLocks/>
          </p:cNvSpPr>
          <p:nvPr/>
        </p:nvSpPr>
        <p:spPr>
          <a:xfrm>
            <a:off x="3503161" y="-119788"/>
            <a:ext cx="2868142"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Simulation Results</a:t>
            </a:r>
          </a:p>
        </p:txBody>
      </p:sp>
      <p:sp>
        <p:nvSpPr>
          <p:cNvPr id="8" name="TextBox 7">
            <a:extLst>
              <a:ext uri="{FF2B5EF4-FFF2-40B4-BE49-F238E27FC236}">
                <a16:creationId xmlns:a16="http://schemas.microsoft.com/office/drawing/2014/main" id="{3B52C773-255D-187B-7C10-8500AF565D92}"/>
              </a:ext>
            </a:extLst>
          </p:cNvPr>
          <p:cNvSpPr txBox="1"/>
          <p:nvPr/>
        </p:nvSpPr>
        <p:spPr>
          <a:xfrm>
            <a:off x="1655120" y="396130"/>
            <a:ext cx="626132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Combined Consensus-Droop Control Simulation with PLECS</a:t>
            </a:r>
          </a:p>
        </p:txBody>
      </p:sp>
      <p:graphicFrame>
        <p:nvGraphicFramePr>
          <p:cNvPr id="2" name="Table 1">
            <a:extLst>
              <a:ext uri="{FF2B5EF4-FFF2-40B4-BE49-F238E27FC236}">
                <a16:creationId xmlns:a16="http://schemas.microsoft.com/office/drawing/2014/main" id="{45A41FED-C323-1AAD-429F-74A368893B04}"/>
              </a:ext>
            </a:extLst>
          </p:cNvPr>
          <p:cNvGraphicFramePr>
            <a:graphicFrameLocks noGrp="1"/>
          </p:cNvGraphicFramePr>
          <p:nvPr>
            <p:extLst>
              <p:ext uri="{D42A27DB-BD31-4B8C-83A1-F6EECF244321}">
                <p14:modId xmlns:p14="http://schemas.microsoft.com/office/powerpoint/2010/main" val="1119836892"/>
              </p:ext>
            </p:extLst>
          </p:nvPr>
        </p:nvGraphicFramePr>
        <p:xfrm>
          <a:off x="46924" y="2767433"/>
          <a:ext cx="3826059" cy="3099907"/>
        </p:xfrm>
        <a:graphic>
          <a:graphicData uri="http://schemas.openxmlformats.org/drawingml/2006/table">
            <a:tbl>
              <a:tblPr firstRow="1" bandRow="1">
                <a:tableStyleId>{5C22544A-7EE6-4342-B048-85BDC9FD1C3A}</a:tableStyleId>
              </a:tblPr>
              <a:tblGrid>
                <a:gridCol w="2386174">
                  <a:extLst>
                    <a:ext uri="{9D8B030D-6E8A-4147-A177-3AD203B41FA5}">
                      <a16:colId xmlns:a16="http://schemas.microsoft.com/office/drawing/2014/main" val="747548102"/>
                    </a:ext>
                  </a:extLst>
                </a:gridCol>
                <a:gridCol w="1439885">
                  <a:extLst>
                    <a:ext uri="{9D8B030D-6E8A-4147-A177-3AD203B41FA5}">
                      <a16:colId xmlns:a16="http://schemas.microsoft.com/office/drawing/2014/main" val="1575337022"/>
                    </a:ext>
                  </a:extLst>
                </a:gridCol>
              </a:tblGrid>
              <a:tr h="370840">
                <a:tc>
                  <a:txBody>
                    <a:bodyPr/>
                    <a:lstStyle/>
                    <a:p>
                      <a:r>
                        <a:rPr lang="en-US" dirty="0"/>
                        <a:t>Parameters</a:t>
                      </a:r>
                    </a:p>
                  </a:txBody>
                  <a:tcPr/>
                </a:tc>
                <a:tc>
                  <a:txBody>
                    <a:bodyPr/>
                    <a:lstStyle/>
                    <a:p>
                      <a:r>
                        <a:rPr lang="en-US" dirty="0"/>
                        <a:t>Value</a:t>
                      </a:r>
                    </a:p>
                  </a:txBody>
                  <a:tcPr/>
                </a:tc>
                <a:extLst>
                  <a:ext uri="{0D108BD9-81ED-4DB2-BD59-A6C34878D82A}">
                    <a16:rowId xmlns:a16="http://schemas.microsoft.com/office/drawing/2014/main" val="3402050870"/>
                  </a:ext>
                </a:extLst>
              </a:tr>
              <a:tr h="1245707">
                <a:tc>
                  <a:txBody>
                    <a:bodyPr/>
                    <a:lstStyle/>
                    <a:p>
                      <a:pPr marL="0" marR="0" algn="ctr">
                        <a:spcBef>
                          <a:spcPts val="0"/>
                        </a:spcBef>
                        <a:spcAft>
                          <a:spcPts val="0"/>
                        </a:spcAft>
                      </a:pPr>
                      <a:r>
                        <a:rPr lang="en-US" sz="1400" b="0" dirty="0">
                          <a:effectLst/>
                          <a:latin typeface="Times New Roman" panose="02020603050405020304" pitchFamily="18" charset="0"/>
                          <a:ea typeface="SimSun" panose="02010600030101010101" pitchFamily="2" charset="-122"/>
                        </a:rPr>
                        <a:t>Line Resistors</a:t>
                      </a:r>
                    </a:p>
                  </a:txBody>
                  <a:tcPr marL="68580" marR="68580" marT="0" marB="0" anchor="ctr"/>
                </a:tc>
                <a:tc>
                  <a:txBody>
                    <a:bodyPr/>
                    <a:lstStyle/>
                    <a:p>
                      <a:endParaRPr lang="en-US" dirty="0"/>
                    </a:p>
                  </a:txBody>
                  <a:tcPr/>
                </a:tc>
                <a:extLst>
                  <a:ext uri="{0D108BD9-81ED-4DB2-BD59-A6C34878D82A}">
                    <a16:rowId xmlns:a16="http://schemas.microsoft.com/office/drawing/2014/main" val="2955015801"/>
                  </a:ext>
                </a:extLst>
              </a:tr>
              <a:tr h="370840">
                <a:tc>
                  <a:txBody>
                    <a:bodyPr/>
                    <a:lstStyle/>
                    <a:p>
                      <a:pPr marL="0" marR="0" algn="ctr">
                        <a:spcBef>
                          <a:spcPts val="0"/>
                        </a:spcBef>
                        <a:spcAft>
                          <a:spcPts val="0"/>
                        </a:spcAft>
                      </a:pPr>
                      <a:r>
                        <a:rPr lang="en-US" sz="1400" b="0" dirty="0">
                          <a:effectLst/>
                          <a:latin typeface="Times New Roman" panose="02020603050405020304" pitchFamily="18" charset="0"/>
                          <a:ea typeface="SimSun" panose="02010600030101010101" pitchFamily="2" charset="-122"/>
                        </a:rPr>
                        <a:t>DC source of DG1, DG2, DG3</a:t>
                      </a:r>
                    </a:p>
                  </a:txBody>
                  <a:tcPr marL="68580" marR="68580" marT="0" marB="0" anchor="ctr"/>
                </a:tc>
                <a:tc>
                  <a:txBody>
                    <a:bodyPr/>
                    <a:lstStyle/>
                    <a:p>
                      <a:endParaRPr lang="en-US" dirty="0"/>
                    </a:p>
                  </a:txBody>
                  <a:tcPr/>
                </a:tc>
                <a:extLst>
                  <a:ext uri="{0D108BD9-81ED-4DB2-BD59-A6C34878D82A}">
                    <a16:rowId xmlns:a16="http://schemas.microsoft.com/office/drawing/2014/main" val="3766571229"/>
                  </a:ext>
                </a:extLst>
              </a:tr>
              <a:tr h="370840">
                <a:tc>
                  <a:txBody>
                    <a:bodyPr/>
                    <a:lstStyle/>
                    <a:p>
                      <a:pPr marL="0" marR="0" algn="ctr">
                        <a:spcBef>
                          <a:spcPts val="0"/>
                        </a:spcBef>
                        <a:spcAft>
                          <a:spcPts val="0"/>
                        </a:spcAft>
                      </a:pPr>
                      <a:r>
                        <a:rPr lang="en-US" sz="1400" b="0" dirty="0">
                          <a:effectLst/>
                          <a:latin typeface="Times New Roman" panose="02020603050405020304" pitchFamily="18" charset="0"/>
                          <a:ea typeface="SimSun" panose="02010600030101010101" pitchFamily="2" charset="-122"/>
                        </a:rPr>
                        <a:t>Desired Voltage</a:t>
                      </a:r>
                    </a:p>
                  </a:txBody>
                  <a:tcPr marL="68580" marR="68580" marT="0" marB="0" anchor="ctr"/>
                </a:tc>
                <a:tc>
                  <a:txBody>
                    <a:bodyPr/>
                    <a:lstStyle/>
                    <a:p>
                      <a:endParaRPr lang="en-US" dirty="0"/>
                    </a:p>
                  </a:txBody>
                  <a:tcPr/>
                </a:tc>
                <a:extLst>
                  <a:ext uri="{0D108BD9-81ED-4DB2-BD59-A6C34878D82A}">
                    <a16:rowId xmlns:a16="http://schemas.microsoft.com/office/drawing/2014/main" val="2087820699"/>
                  </a:ext>
                </a:extLst>
              </a:tr>
              <a:tr h="370840">
                <a:tc>
                  <a:txBody>
                    <a:bodyPr/>
                    <a:lstStyle/>
                    <a:p>
                      <a:pPr marL="0" marR="0" algn="ctr">
                        <a:spcBef>
                          <a:spcPts val="0"/>
                        </a:spcBef>
                        <a:spcAft>
                          <a:spcPts val="0"/>
                        </a:spcAft>
                      </a:pPr>
                      <a:r>
                        <a:rPr lang="en-US" sz="1400" b="0" dirty="0">
                          <a:effectLst/>
                          <a:latin typeface="Times New Roman" panose="02020603050405020304" pitchFamily="18" charset="0"/>
                          <a:ea typeface="SimSun" panose="02010600030101010101" pitchFamily="2" charset="-122"/>
                        </a:rPr>
                        <a:t>Resistor of Load 1</a:t>
                      </a:r>
                    </a:p>
                  </a:txBody>
                  <a:tcPr marL="68580" marR="68580" marT="0" marB="0" anchor="ctr"/>
                </a:tc>
                <a:tc>
                  <a:txBody>
                    <a:bodyPr/>
                    <a:lstStyle/>
                    <a:p>
                      <a:endParaRPr lang="en-US" dirty="0"/>
                    </a:p>
                  </a:txBody>
                  <a:tcPr/>
                </a:tc>
                <a:extLst>
                  <a:ext uri="{0D108BD9-81ED-4DB2-BD59-A6C34878D82A}">
                    <a16:rowId xmlns:a16="http://schemas.microsoft.com/office/drawing/2014/main" val="267252071"/>
                  </a:ext>
                </a:extLst>
              </a:tr>
              <a:tr h="370840">
                <a:tc>
                  <a:txBody>
                    <a:bodyPr/>
                    <a:lstStyle/>
                    <a:p>
                      <a:pPr marL="0" marR="0" algn="ctr">
                        <a:spcBef>
                          <a:spcPts val="0"/>
                        </a:spcBef>
                        <a:spcAft>
                          <a:spcPts val="0"/>
                        </a:spcAft>
                      </a:pPr>
                      <a:r>
                        <a:rPr lang="en-US" sz="1400" b="0" dirty="0">
                          <a:effectLst/>
                          <a:latin typeface="Times New Roman" panose="02020603050405020304" pitchFamily="18" charset="0"/>
                          <a:ea typeface="SimSun" panose="02010600030101010101" pitchFamily="2" charset="-122"/>
                        </a:rPr>
                        <a:t>Resistor of Load 2</a:t>
                      </a:r>
                    </a:p>
                  </a:txBody>
                  <a:tcPr marL="68580" marR="68580" marT="0" marB="0" anchor="ctr"/>
                </a:tc>
                <a:tc>
                  <a:txBody>
                    <a:bodyPr/>
                    <a:lstStyle/>
                    <a:p>
                      <a:endParaRPr lang="en-US" dirty="0"/>
                    </a:p>
                  </a:txBody>
                  <a:tcPr/>
                </a:tc>
                <a:extLst>
                  <a:ext uri="{0D108BD9-81ED-4DB2-BD59-A6C34878D82A}">
                    <a16:rowId xmlns:a16="http://schemas.microsoft.com/office/drawing/2014/main" val="3733393819"/>
                  </a:ext>
                </a:extLst>
              </a:tr>
            </a:tbl>
          </a:graphicData>
        </a:graphic>
      </p:graphicFrame>
      <p:grpSp>
        <p:nvGrpSpPr>
          <p:cNvPr id="9" name="Group 8">
            <a:extLst>
              <a:ext uri="{FF2B5EF4-FFF2-40B4-BE49-F238E27FC236}">
                <a16:creationId xmlns:a16="http://schemas.microsoft.com/office/drawing/2014/main" id="{EDA42263-5D17-6C05-13C7-5857210355CD}"/>
              </a:ext>
            </a:extLst>
          </p:cNvPr>
          <p:cNvGrpSpPr/>
          <p:nvPr/>
        </p:nvGrpSpPr>
        <p:grpSpPr>
          <a:xfrm>
            <a:off x="2459448" y="3206089"/>
            <a:ext cx="1356595" cy="2631204"/>
            <a:chOff x="2469280" y="1731246"/>
            <a:chExt cx="1356595" cy="2631204"/>
          </a:xfrm>
        </p:grpSpPr>
        <p:graphicFrame>
          <p:nvGraphicFramePr>
            <p:cNvPr id="10" name="Object 9">
              <a:extLst>
                <a:ext uri="{FF2B5EF4-FFF2-40B4-BE49-F238E27FC236}">
                  <a16:creationId xmlns:a16="http://schemas.microsoft.com/office/drawing/2014/main" id="{E0BE4978-44D5-1962-CBD9-9D5F124D96BE}"/>
                </a:ext>
              </a:extLst>
            </p:cNvPr>
            <p:cNvGraphicFramePr>
              <a:graphicFrameLocks noChangeAspect="1"/>
            </p:cNvGraphicFramePr>
            <p:nvPr>
              <p:extLst>
                <p:ext uri="{D42A27DB-BD31-4B8C-83A1-F6EECF244321}">
                  <p14:modId xmlns:p14="http://schemas.microsoft.com/office/powerpoint/2010/main" val="4294335268"/>
                </p:ext>
              </p:extLst>
            </p:nvPr>
          </p:nvGraphicFramePr>
          <p:xfrm>
            <a:off x="2469280" y="1731246"/>
            <a:ext cx="1333500" cy="1117600"/>
          </p:xfrm>
          <a:graphic>
            <a:graphicData uri="http://schemas.openxmlformats.org/presentationml/2006/ole">
              <mc:AlternateContent xmlns:mc="http://schemas.openxmlformats.org/markup-compatibility/2006">
                <mc:Choice xmlns:v="urn:schemas-microsoft-com:vml" Requires="v">
                  <p:oleObj name="Equation" r:id="rId2" imgW="1333440" imgH="1117440" progId="Equation.DSMT4">
                    <p:embed/>
                  </p:oleObj>
                </mc:Choice>
                <mc:Fallback>
                  <p:oleObj name="Equation" r:id="rId2" imgW="1333440" imgH="1117440" progId="Equation.DSMT4">
                    <p:embed/>
                    <p:pic>
                      <p:nvPicPr>
                        <p:cNvPr id="26" name="Object 25">
                          <a:extLst>
                            <a:ext uri="{FF2B5EF4-FFF2-40B4-BE49-F238E27FC236}">
                              <a16:creationId xmlns:a16="http://schemas.microsoft.com/office/drawing/2014/main" id="{F53F5922-FADA-3BF5-1965-ED782320E1FD}"/>
                            </a:ext>
                          </a:extLst>
                        </p:cNvPr>
                        <p:cNvPicPr/>
                        <p:nvPr/>
                      </p:nvPicPr>
                      <p:blipFill>
                        <a:blip r:embed="rId3"/>
                        <a:stretch>
                          <a:fillRect/>
                        </a:stretch>
                      </p:blipFill>
                      <p:spPr>
                        <a:xfrm>
                          <a:off x="2469280" y="1731246"/>
                          <a:ext cx="1333500" cy="11176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9CA83B23-166C-AAC3-0014-6B4BFC225412}"/>
                </a:ext>
              </a:extLst>
            </p:cNvPr>
            <p:cNvGraphicFramePr>
              <a:graphicFrameLocks noChangeAspect="1"/>
            </p:cNvGraphicFramePr>
            <p:nvPr>
              <p:extLst>
                <p:ext uri="{D42A27DB-BD31-4B8C-83A1-F6EECF244321}">
                  <p14:modId xmlns:p14="http://schemas.microsoft.com/office/powerpoint/2010/main" val="3594840866"/>
                </p:ext>
              </p:extLst>
            </p:nvPr>
          </p:nvGraphicFramePr>
          <p:xfrm>
            <a:off x="2515985" y="2914587"/>
            <a:ext cx="1016000" cy="330200"/>
          </p:xfrm>
          <a:graphic>
            <a:graphicData uri="http://schemas.openxmlformats.org/presentationml/2006/ole">
              <mc:AlternateContent xmlns:mc="http://schemas.openxmlformats.org/markup-compatibility/2006">
                <mc:Choice xmlns:v="urn:schemas-microsoft-com:vml" Requires="v">
                  <p:oleObj name="Equation" r:id="rId4" imgW="1015920" imgH="330120" progId="Equation.DSMT4">
                    <p:embed/>
                  </p:oleObj>
                </mc:Choice>
                <mc:Fallback>
                  <p:oleObj name="Equation" r:id="rId4" imgW="1015920" imgH="330120" progId="Equation.DSMT4">
                    <p:embed/>
                    <p:pic>
                      <p:nvPicPr>
                        <p:cNvPr id="27" name="Object 26">
                          <a:extLst>
                            <a:ext uri="{FF2B5EF4-FFF2-40B4-BE49-F238E27FC236}">
                              <a16:creationId xmlns:a16="http://schemas.microsoft.com/office/drawing/2014/main" id="{861FF160-2A6E-EB1A-64EE-7DEE7F4300D7}"/>
                            </a:ext>
                          </a:extLst>
                        </p:cNvPr>
                        <p:cNvPicPr/>
                        <p:nvPr/>
                      </p:nvPicPr>
                      <p:blipFill>
                        <a:blip r:embed="rId5"/>
                        <a:stretch>
                          <a:fillRect/>
                        </a:stretch>
                      </p:blipFill>
                      <p:spPr>
                        <a:xfrm>
                          <a:off x="2515985" y="2914587"/>
                          <a:ext cx="1016000" cy="3302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661CB850-7B09-5E57-1170-92D3176E3306}"/>
                </a:ext>
              </a:extLst>
            </p:cNvPr>
            <p:cNvGraphicFramePr>
              <a:graphicFrameLocks noChangeAspect="1"/>
            </p:cNvGraphicFramePr>
            <p:nvPr>
              <p:extLst>
                <p:ext uri="{D42A27DB-BD31-4B8C-83A1-F6EECF244321}">
                  <p14:modId xmlns:p14="http://schemas.microsoft.com/office/powerpoint/2010/main" val="3730864238"/>
                </p:ext>
              </p:extLst>
            </p:nvPr>
          </p:nvGraphicFramePr>
          <p:xfrm>
            <a:off x="2515985" y="3259617"/>
            <a:ext cx="1308100" cy="381000"/>
          </p:xfrm>
          <a:graphic>
            <a:graphicData uri="http://schemas.openxmlformats.org/presentationml/2006/ole">
              <mc:AlternateContent xmlns:mc="http://schemas.openxmlformats.org/markup-compatibility/2006">
                <mc:Choice xmlns:v="urn:schemas-microsoft-com:vml" Requires="v">
                  <p:oleObj name="Equation" r:id="rId6" imgW="1307880" imgH="380880" progId="Equation.DSMT4">
                    <p:embed/>
                  </p:oleObj>
                </mc:Choice>
                <mc:Fallback>
                  <p:oleObj name="Equation" r:id="rId6" imgW="1307880" imgH="380880" progId="Equation.DSMT4">
                    <p:embed/>
                    <p:pic>
                      <p:nvPicPr>
                        <p:cNvPr id="28" name="Object 27">
                          <a:extLst>
                            <a:ext uri="{FF2B5EF4-FFF2-40B4-BE49-F238E27FC236}">
                              <a16:creationId xmlns:a16="http://schemas.microsoft.com/office/drawing/2014/main" id="{761EABA6-731B-B4DD-8B16-D614F711A3D4}"/>
                            </a:ext>
                          </a:extLst>
                        </p:cNvPr>
                        <p:cNvPicPr/>
                        <p:nvPr/>
                      </p:nvPicPr>
                      <p:blipFill>
                        <a:blip r:embed="rId7"/>
                        <a:stretch>
                          <a:fillRect/>
                        </a:stretch>
                      </p:blipFill>
                      <p:spPr>
                        <a:xfrm>
                          <a:off x="2515985" y="3259617"/>
                          <a:ext cx="1308100" cy="3810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A7052194-E212-7FAD-0F82-7FD5C5FFB277}"/>
                </a:ext>
              </a:extLst>
            </p:cNvPr>
            <p:cNvGraphicFramePr>
              <a:graphicFrameLocks noChangeAspect="1"/>
            </p:cNvGraphicFramePr>
            <p:nvPr>
              <p:extLst>
                <p:ext uri="{D42A27DB-BD31-4B8C-83A1-F6EECF244321}">
                  <p14:modId xmlns:p14="http://schemas.microsoft.com/office/powerpoint/2010/main" val="3826995146"/>
                </p:ext>
              </p:extLst>
            </p:nvPr>
          </p:nvGraphicFramePr>
          <p:xfrm>
            <a:off x="2492375" y="4032250"/>
            <a:ext cx="1333500" cy="330200"/>
          </p:xfrm>
          <a:graphic>
            <a:graphicData uri="http://schemas.openxmlformats.org/presentationml/2006/ole">
              <mc:AlternateContent xmlns:mc="http://schemas.openxmlformats.org/markup-compatibility/2006">
                <mc:Choice xmlns:v="urn:schemas-microsoft-com:vml" Requires="v">
                  <p:oleObj name="Equation" r:id="rId8" imgW="1333440" imgH="330120" progId="Equation.DSMT4">
                    <p:embed/>
                  </p:oleObj>
                </mc:Choice>
                <mc:Fallback>
                  <p:oleObj name="Equation" r:id="rId8" imgW="1333440" imgH="330120" progId="Equation.DSMT4">
                    <p:embed/>
                    <p:pic>
                      <p:nvPicPr>
                        <p:cNvPr id="29" name="Object 28">
                          <a:extLst>
                            <a:ext uri="{FF2B5EF4-FFF2-40B4-BE49-F238E27FC236}">
                              <a16:creationId xmlns:a16="http://schemas.microsoft.com/office/drawing/2014/main" id="{5ECCA28E-3C66-3642-236E-6DB72DEA5D77}"/>
                            </a:ext>
                          </a:extLst>
                        </p:cNvPr>
                        <p:cNvPicPr/>
                        <p:nvPr/>
                      </p:nvPicPr>
                      <p:blipFill>
                        <a:blip r:embed="rId9"/>
                        <a:stretch>
                          <a:fillRect/>
                        </a:stretch>
                      </p:blipFill>
                      <p:spPr>
                        <a:xfrm>
                          <a:off x="2492375" y="4032250"/>
                          <a:ext cx="1333500" cy="33020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E438D2D7-D452-B288-99A4-AD67138CBD99}"/>
                </a:ext>
              </a:extLst>
            </p:cNvPr>
            <p:cNvGraphicFramePr>
              <a:graphicFrameLocks noChangeAspect="1"/>
            </p:cNvGraphicFramePr>
            <p:nvPr>
              <p:extLst>
                <p:ext uri="{D42A27DB-BD31-4B8C-83A1-F6EECF244321}">
                  <p14:modId xmlns:p14="http://schemas.microsoft.com/office/powerpoint/2010/main" val="2328049116"/>
                </p:ext>
              </p:extLst>
            </p:nvPr>
          </p:nvGraphicFramePr>
          <p:xfrm>
            <a:off x="2507380" y="3669132"/>
            <a:ext cx="1295400" cy="330200"/>
          </p:xfrm>
          <a:graphic>
            <a:graphicData uri="http://schemas.openxmlformats.org/presentationml/2006/ole">
              <mc:AlternateContent xmlns:mc="http://schemas.openxmlformats.org/markup-compatibility/2006">
                <mc:Choice xmlns:v="urn:schemas-microsoft-com:vml" Requires="v">
                  <p:oleObj name="Equation" r:id="rId10" imgW="1295280" imgH="330120" progId="Equation.DSMT4">
                    <p:embed/>
                  </p:oleObj>
                </mc:Choice>
                <mc:Fallback>
                  <p:oleObj name="Equation" r:id="rId10" imgW="1295280" imgH="330120" progId="Equation.DSMT4">
                    <p:embed/>
                    <p:pic>
                      <p:nvPicPr>
                        <p:cNvPr id="30" name="Object 29">
                          <a:extLst>
                            <a:ext uri="{FF2B5EF4-FFF2-40B4-BE49-F238E27FC236}">
                              <a16:creationId xmlns:a16="http://schemas.microsoft.com/office/drawing/2014/main" id="{FC104C60-47D6-4832-C976-5A1A0923588B}"/>
                            </a:ext>
                          </a:extLst>
                        </p:cNvPr>
                        <p:cNvPicPr/>
                        <p:nvPr/>
                      </p:nvPicPr>
                      <p:blipFill>
                        <a:blip r:embed="rId11"/>
                        <a:stretch>
                          <a:fillRect/>
                        </a:stretch>
                      </p:blipFill>
                      <p:spPr>
                        <a:xfrm>
                          <a:off x="2507380" y="3669132"/>
                          <a:ext cx="1295400" cy="330200"/>
                        </a:xfrm>
                        <a:prstGeom prst="rect">
                          <a:avLst/>
                        </a:prstGeom>
                      </p:spPr>
                    </p:pic>
                  </p:oleObj>
                </mc:Fallback>
              </mc:AlternateContent>
            </a:graphicData>
          </a:graphic>
        </p:graphicFrame>
      </p:grpSp>
      <p:pic>
        <p:nvPicPr>
          <p:cNvPr id="15" name="Picture 14">
            <a:extLst>
              <a:ext uri="{FF2B5EF4-FFF2-40B4-BE49-F238E27FC236}">
                <a16:creationId xmlns:a16="http://schemas.microsoft.com/office/drawing/2014/main" id="{EA8344BA-53E2-3A89-5835-66BF664809F8}"/>
              </a:ext>
            </a:extLst>
          </p:cNvPr>
          <p:cNvPicPr>
            <a:picLocks noChangeAspect="1"/>
          </p:cNvPicPr>
          <p:nvPr/>
        </p:nvPicPr>
        <p:blipFill>
          <a:blip r:embed="rId12"/>
          <a:stretch>
            <a:fillRect/>
          </a:stretch>
        </p:blipFill>
        <p:spPr>
          <a:xfrm>
            <a:off x="2121582" y="1327665"/>
            <a:ext cx="1186370" cy="978854"/>
          </a:xfrm>
          <a:prstGeom prst="rect">
            <a:avLst/>
          </a:prstGeom>
          <a:ln>
            <a:solidFill>
              <a:schemeClr val="accent1">
                <a:lumMod val="60000"/>
                <a:lumOff val="40000"/>
              </a:schemeClr>
            </a:solidFill>
          </a:ln>
        </p:spPr>
      </p:pic>
      <p:sp>
        <p:nvSpPr>
          <p:cNvPr id="16" name="TextBox 15">
            <a:extLst>
              <a:ext uri="{FF2B5EF4-FFF2-40B4-BE49-F238E27FC236}">
                <a16:creationId xmlns:a16="http://schemas.microsoft.com/office/drawing/2014/main" id="{26012DC1-92A4-42C4-BE89-66E0DB1C2252}"/>
              </a:ext>
            </a:extLst>
          </p:cNvPr>
          <p:cNvSpPr txBox="1"/>
          <p:nvPr/>
        </p:nvSpPr>
        <p:spPr>
          <a:xfrm>
            <a:off x="75253" y="1326458"/>
            <a:ext cx="1980029" cy="369332"/>
          </a:xfrm>
          <a:prstGeom prst="rect">
            <a:avLst/>
          </a:prstGeom>
          <a:noFill/>
          <a:ln>
            <a:solidFill>
              <a:schemeClr val="accent1">
                <a:lumMod val="60000"/>
                <a:lumOff val="40000"/>
              </a:schemeClr>
            </a:solidFill>
          </a:ln>
        </p:spPr>
        <p:txBody>
          <a:bodyPr wrap="none" rtlCol="0">
            <a:spAutoFit/>
          </a:bodyPr>
          <a:lstStyle/>
          <a:p>
            <a:r>
              <a:rPr lang="en-US" dirty="0">
                <a:solidFill>
                  <a:srgbClr val="0070C0"/>
                </a:solidFill>
                <a:latin typeface="Times New Roman" panose="02020603050405020304" pitchFamily="18" charset="0"/>
                <a:cs typeface="Times New Roman" panose="02020603050405020304" pitchFamily="18" charset="0"/>
              </a:rPr>
              <a:t>Connection of DGs</a:t>
            </a:r>
          </a:p>
        </p:txBody>
      </p:sp>
      <p:sp>
        <p:nvSpPr>
          <p:cNvPr id="17" name="TextBox 16">
            <a:extLst>
              <a:ext uri="{FF2B5EF4-FFF2-40B4-BE49-F238E27FC236}">
                <a16:creationId xmlns:a16="http://schemas.microsoft.com/office/drawing/2014/main" id="{7CBBF954-B5B2-7081-69BB-6C8D6EDE0C87}"/>
              </a:ext>
            </a:extLst>
          </p:cNvPr>
          <p:cNvSpPr txBox="1"/>
          <p:nvPr/>
        </p:nvSpPr>
        <p:spPr>
          <a:xfrm>
            <a:off x="0" y="2479533"/>
            <a:ext cx="3960443" cy="338554"/>
          </a:xfrm>
          <a:prstGeom prst="rect">
            <a:avLst/>
          </a:prstGeom>
          <a:noFill/>
        </p:spPr>
        <p:txBody>
          <a:bodyPr wrap="none" rtlCol="0">
            <a:spAutoFit/>
          </a:bodyPr>
          <a:lstStyle/>
          <a:p>
            <a:r>
              <a:rPr lang="en-US" sz="1600" b="1" dirty="0">
                <a:solidFill>
                  <a:srgbClr val="032B91"/>
                </a:solidFill>
                <a:latin typeface="Times New Roman" panose="02020603050405020304" pitchFamily="18" charset="0"/>
                <a:cs typeface="Times New Roman" panose="02020603050405020304" pitchFamily="18" charset="0"/>
              </a:rPr>
              <a:t>TABLE I. PARAMETER INFORMATION</a:t>
            </a:r>
          </a:p>
        </p:txBody>
      </p:sp>
      <p:pic>
        <p:nvPicPr>
          <p:cNvPr id="18" name="Hình ảnh 3" descr="Ảnh có chứa văn bản, hàng, Sơ đồ, biểu đồ&#10;&#10;Mô tả được tạo tự động">
            <a:extLst>
              <a:ext uri="{FF2B5EF4-FFF2-40B4-BE49-F238E27FC236}">
                <a16:creationId xmlns:a16="http://schemas.microsoft.com/office/drawing/2014/main" id="{CE39DC28-517A-8BCC-8D51-E726AD82197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92181" y="898445"/>
            <a:ext cx="4791389" cy="2377440"/>
          </a:xfrm>
          <a:prstGeom prst="rect">
            <a:avLst/>
          </a:prstGeom>
        </p:spPr>
      </p:pic>
      <p:pic>
        <p:nvPicPr>
          <p:cNvPr id="19" name="Hình ảnh 7" descr="Ảnh có chứa văn bản, hàng, biểu đồ, Sơ đồ&#10;&#10;Mô tả được tạo tự động">
            <a:extLst>
              <a:ext uri="{FF2B5EF4-FFF2-40B4-BE49-F238E27FC236}">
                <a16:creationId xmlns:a16="http://schemas.microsoft.com/office/drawing/2014/main" id="{08422B79-EFE0-F44A-6AE6-676194BE8AE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296440" y="3683862"/>
            <a:ext cx="4587130" cy="2275693"/>
          </a:xfrm>
          <a:prstGeom prst="rect">
            <a:avLst/>
          </a:prstGeom>
        </p:spPr>
      </p:pic>
      <p:sp>
        <p:nvSpPr>
          <p:cNvPr id="21" name="TextBox 20">
            <a:extLst>
              <a:ext uri="{FF2B5EF4-FFF2-40B4-BE49-F238E27FC236}">
                <a16:creationId xmlns:a16="http://schemas.microsoft.com/office/drawing/2014/main" id="{301064D7-52A8-24C0-F3A2-B20E5AB12AA7}"/>
              </a:ext>
            </a:extLst>
          </p:cNvPr>
          <p:cNvSpPr txBox="1"/>
          <p:nvPr/>
        </p:nvSpPr>
        <p:spPr>
          <a:xfrm>
            <a:off x="4113327" y="3208802"/>
            <a:ext cx="4865949" cy="461665"/>
          </a:xfrm>
          <a:prstGeom prst="rect">
            <a:avLst/>
          </a:prstGeom>
          <a:noFill/>
        </p:spPr>
        <p:txBody>
          <a:bodyPr wrap="square">
            <a:spAutoFit/>
          </a:bodyPr>
          <a:lstStyle/>
          <a:p>
            <a:pPr marL="228600" marR="0" indent="-228600" algn="just">
              <a:spcBef>
                <a:spcPts val="100"/>
              </a:spcBef>
              <a:spcAft>
                <a:spcPts val="200"/>
              </a:spcAft>
              <a:tabLst>
                <a:tab pos="338455" algn="l"/>
              </a:tabLst>
            </a:pPr>
            <a:r>
              <a:rPr lang="en-US" sz="1200" b="1" i="1" dirty="0">
                <a:solidFill>
                  <a:schemeClr val="bg2">
                    <a:lumMod val="50000"/>
                  </a:schemeClr>
                </a:solidFill>
                <a:effectLst/>
                <a:latin typeface="Times New Roman" panose="02020603050405020304" pitchFamily="18" charset="0"/>
                <a:ea typeface="SimSun" panose="02010600030101010101" pitchFamily="2" charset="-122"/>
              </a:rPr>
              <a:t>Fig. 13</a:t>
            </a:r>
            <a:r>
              <a:rPr lang="vi-VN" sz="12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200" b="1" i="1" dirty="0">
                <a:solidFill>
                  <a:schemeClr val="bg2">
                    <a:lumMod val="50000"/>
                  </a:schemeClr>
                </a:solidFill>
                <a:effectLst/>
                <a:latin typeface="Times New Roman" panose="02020603050405020304" pitchFamily="18" charset="0"/>
                <a:ea typeface="SimSun" panose="02010600030101010101" pitchFamily="2" charset="-122"/>
              </a:rPr>
              <a:t>The waveforms of the output currents during the start-up transient period.</a:t>
            </a:r>
          </a:p>
        </p:txBody>
      </p:sp>
      <p:sp>
        <p:nvSpPr>
          <p:cNvPr id="24" name="TextBox 23">
            <a:extLst>
              <a:ext uri="{FF2B5EF4-FFF2-40B4-BE49-F238E27FC236}">
                <a16:creationId xmlns:a16="http://schemas.microsoft.com/office/drawing/2014/main" id="{B16CC2D9-571E-3BA2-F634-27BF11966036}"/>
              </a:ext>
            </a:extLst>
          </p:cNvPr>
          <p:cNvSpPr txBox="1"/>
          <p:nvPr/>
        </p:nvSpPr>
        <p:spPr>
          <a:xfrm>
            <a:off x="4113327" y="5939141"/>
            <a:ext cx="5128996" cy="276999"/>
          </a:xfrm>
          <a:prstGeom prst="rect">
            <a:avLst/>
          </a:prstGeom>
          <a:noFill/>
        </p:spPr>
        <p:txBody>
          <a:bodyPr wrap="square">
            <a:spAutoFit/>
          </a:bodyPr>
          <a:lstStyle/>
          <a:p>
            <a:r>
              <a:rPr lang="en-US" sz="1200" b="1" i="1" dirty="0">
                <a:solidFill>
                  <a:schemeClr val="bg2">
                    <a:lumMod val="50000"/>
                  </a:schemeClr>
                </a:solidFill>
                <a:effectLst/>
                <a:latin typeface="Times New Roman" panose="02020603050405020304" pitchFamily="18" charset="0"/>
                <a:ea typeface="SimSun" panose="02010600030101010101" pitchFamily="2" charset="-122"/>
              </a:rPr>
              <a:t>Fig. 14</a:t>
            </a:r>
            <a:r>
              <a:rPr lang="vi-VN" sz="1200" b="1" i="1" dirty="0">
                <a:solidFill>
                  <a:schemeClr val="bg2">
                    <a:lumMod val="50000"/>
                  </a:schemeClr>
                </a:solidFill>
                <a:effectLst/>
                <a:latin typeface="Times New Roman" panose="02020603050405020304" pitchFamily="18" charset="0"/>
                <a:ea typeface="SimSun" panose="02010600030101010101" pitchFamily="2" charset="-122"/>
              </a:rPr>
              <a:t>. The </a:t>
            </a:r>
            <a:r>
              <a:rPr lang="vi-VN" sz="1200" b="1" i="1" dirty="0" err="1">
                <a:solidFill>
                  <a:schemeClr val="bg2">
                    <a:lumMod val="50000"/>
                  </a:schemeClr>
                </a:solidFill>
                <a:effectLst/>
                <a:latin typeface="Times New Roman" panose="02020603050405020304" pitchFamily="18" charset="0"/>
                <a:ea typeface="SimSun" panose="02010600030101010101" pitchFamily="2" charset="-122"/>
              </a:rPr>
              <a:t>waveforms</a:t>
            </a:r>
            <a:r>
              <a:rPr lang="vi-VN" sz="1200" b="1" i="1" dirty="0">
                <a:solidFill>
                  <a:schemeClr val="bg2">
                    <a:lumMod val="50000"/>
                  </a:schemeClr>
                </a:solidFill>
                <a:effectLst/>
                <a:latin typeface="Times New Roman" panose="02020603050405020304" pitchFamily="18" charset="0"/>
                <a:ea typeface="SimSun" panose="02010600030101010101" pitchFamily="2" charset="-122"/>
              </a:rPr>
              <a:t> </a:t>
            </a:r>
            <a:r>
              <a:rPr lang="vi-VN" sz="1200" b="1" i="1" dirty="0" err="1">
                <a:solidFill>
                  <a:schemeClr val="bg2">
                    <a:lumMod val="50000"/>
                  </a:schemeClr>
                </a:solidFill>
                <a:effectLst/>
                <a:latin typeface="Times New Roman" panose="02020603050405020304" pitchFamily="18" charset="0"/>
                <a:ea typeface="SimSun" panose="02010600030101010101" pitchFamily="2" charset="-122"/>
              </a:rPr>
              <a:t>of</a:t>
            </a:r>
            <a:r>
              <a:rPr lang="vi-VN" sz="1200" b="1" i="1" dirty="0">
                <a:solidFill>
                  <a:schemeClr val="bg2">
                    <a:lumMod val="50000"/>
                  </a:schemeClr>
                </a:solidFill>
                <a:effectLst/>
                <a:latin typeface="Times New Roman" panose="02020603050405020304" pitchFamily="18" charset="0"/>
                <a:ea typeface="SimSun" panose="02010600030101010101" pitchFamily="2" charset="-122"/>
              </a:rPr>
              <a:t> the </a:t>
            </a:r>
            <a:r>
              <a:rPr lang="vi-VN" sz="1200" b="1" i="1" dirty="0" err="1">
                <a:solidFill>
                  <a:schemeClr val="bg2">
                    <a:lumMod val="50000"/>
                  </a:schemeClr>
                </a:solidFill>
                <a:effectLst/>
                <a:latin typeface="Times New Roman" panose="02020603050405020304" pitchFamily="18" charset="0"/>
                <a:ea typeface="SimSun" panose="02010600030101010101" pitchFamily="2" charset="-122"/>
              </a:rPr>
              <a:t>output</a:t>
            </a:r>
            <a:r>
              <a:rPr lang="vi-VN" sz="1200" b="1" i="1" dirty="0">
                <a:solidFill>
                  <a:schemeClr val="bg2">
                    <a:lumMod val="50000"/>
                  </a:schemeClr>
                </a:solidFill>
                <a:effectLst/>
                <a:latin typeface="Times New Roman" panose="02020603050405020304" pitchFamily="18" charset="0"/>
                <a:ea typeface="SimSun" panose="02010600030101010101" pitchFamily="2" charset="-122"/>
              </a:rPr>
              <a:t> </a:t>
            </a:r>
            <a:r>
              <a:rPr lang="vi-VN" sz="1200" b="1" i="1" dirty="0" err="1">
                <a:solidFill>
                  <a:schemeClr val="bg2">
                    <a:lumMod val="50000"/>
                  </a:schemeClr>
                </a:solidFill>
                <a:effectLst/>
                <a:latin typeface="Times New Roman" panose="02020603050405020304" pitchFamily="18" charset="0"/>
                <a:ea typeface="SimSun" panose="02010600030101010101" pitchFamily="2" charset="-122"/>
              </a:rPr>
              <a:t>currents</a:t>
            </a:r>
            <a:r>
              <a:rPr lang="vi-VN" sz="12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200" b="1" i="1" dirty="0">
                <a:solidFill>
                  <a:schemeClr val="bg2">
                    <a:lumMod val="50000"/>
                  </a:schemeClr>
                </a:solidFill>
                <a:effectLst/>
                <a:latin typeface="Times New Roman" panose="02020603050405020304" pitchFamily="18" charset="0"/>
                <a:ea typeface="SimSun" panose="02010600030101010101" pitchFamily="2" charset="-122"/>
              </a:rPr>
              <a:t>during the load change period</a:t>
            </a:r>
            <a:endParaRPr lang="en-US" sz="1200" b="1" i="1" dirty="0">
              <a:solidFill>
                <a:schemeClr val="bg2">
                  <a:lumMod val="50000"/>
                </a:schemeClr>
              </a:solidFill>
            </a:endParaRPr>
          </a:p>
        </p:txBody>
      </p:sp>
      <p:sp>
        <p:nvSpPr>
          <p:cNvPr id="20" name="Chỗ dành sẵn cho Văn bản 2">
            <a:extLst>
              <a:ext uri="{FF2B5EF4-FFF2-40B4-BE49-F238E27FC236}">
                <a16:creationId xmlns:a16="http://schemas.microsoft.com/office/drawing/2014/main" id="{79FD1D9E-19C5-6CE0-45EB-8F7DA5732553}"/>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22" name="Chỗ dành sẵn cho Văn bản 3">
            <a:extLst>
              <a:ext uri="{FF2B5EF4-FFF2-40B4-BE49-F238E27FC236}">
                <a16:creationId xmlns:a16="http://schemas.microsoft.com/office/drawing/2014/main" id="{27F23454-1E18-8412-B965-B478A14EC6FF}"/>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3675639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25949F-6F3A-50CC-1BC7-EC3BBAE55B9A}"/>
              </a:ext>
            </a:extLst>
          </p:cNvPr>
          <p:cNvSpPr>
            <a:spLocks noGrp="1"/>
          </p:cNvSpPr>
          <p:nvPr>
            <p:ph type="sldNum" sz="quarter" idx="12"/>
          </p:nvPr>
        </p:nvSpPr>
        <p:spPr/>
        <p:txBody>
          <a:bodyPr/>
          <a:lstStyle/>
          <a:p>
            <a:fld id="{A7C31228-F5D9-4687-8725-7BFC468A4E82}" type="slidenum">
              <a:rPr lang="en-US" smtClean="0"/>
              <a:pPr/>
              <a:t>27</a:t>
            </a:fld>
            <a:endParaRPr lang="en-US" dirty="0"/>
          </a:p>
        </p:txBody>
      </p:sp>
      <p:pic>
        <p:nvPicPr>
          <p:cNvPr id="6" name="Hình ảnh 3" descr="Ảnh có chứa văn bản, hàng, Sơ đồ, biểu đồ&#10;&#10;Mô tả được tạo tự động">
            <a:extLst>
              <a:ext uri="{FF2B5EF4-FFF2-40B4-BE49-F238E27FC236}">
                <a16:creationId xmlns:a16="http://schemas.microsoft.com/office/drawing/2014/main" id="{B3405F04-0922-F408-11EF-297F82835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858" y="1032842"/>
            <a:ext cx="6828872" cy="3388419"/>
          </a:xfrm>
          <a:prstGeom prst="rect">
            <a:avLst/>
          </a:prstGeom>
        </p:spPr>
      </p:pic>
      <p:sp>
        <p:nvSpPr>
          <p:cNvPr id="8" name="TextBox 7">
            <a:extLst>
              <a:ext uri="{FF2B5EF4-FFF2-40B4-BE49-F238E27FC236}">
                <a16:creationId xmlns:a16="http://schemas.microsoft.com/office/drawing/2014/main" id="{FCEA37A9-CBAD-E6ED-4E2E-2693EC71BB72}"/>
              </a:ext>
            </a:extLst>
          </p:cNvPr>
          <p:cNvSpPr txBox="1"/>
          <p:nvPr/>
        </p:nvSpPr>
        <p:spPr>
          <a:xfrm>
            <a:off x="264159" y="4901828"/>
            <a:ext cx="8772883" cy="923330"/>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The current sharing mismatch caused by line impedance mismatches has been resolved using the consensus algorithm combined with droop control. All three output currents reach the same established value after approximately 0.25 seconds.</a:t>
            </a: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D4C31D8-69F5-3AE3-27DD-DB148D1D7795}"/>
              </a:ext>
            </a:extLst>
          </p:cNvPr>
          <p:cNvSpPr txBox="1"/>
          <p:nvPr/>
        </p:nvSpPr>
        <p:spPr>
          <a:xfrm>
            <a:off x="1065268" y="4417677"/>
            <a:ext cx="8345341" cy="338554"/>
          </a:xfrm>
          <a:prstGeom prst="rect">
            <a:avLst/>
          </a:prstGeom>
          <a:noFill/>
        </p:spPr>
        <p:txBody>
          <a:bodyPr wrap="square">
            <a:spAutoFit/>
          </a:bodyPr>
          <a:lstStyle/>
          <a:p>
            <a:pPr marL="228600" marR="0" indent="-228600" algn="just">
              <a:spcBef>
                <a:spcPts val="100"/>
              </a:spcBef>
              <a:spcAft>
                <a:spcPts val="200"/>
              </a:spcAft>
              <a:tabLst>
                <a:tab pos="338455" algn="l"/>
              </a:tabLst>
            </a:pPr>
            <a:r>
              <a:rPr lang="en-US" sz="1600" b="1" i="1" dirty="0">
                <a:solidFill>
                  <a:schemeClr val="bg2">
                    <a:lumMod val="50000"/>
                  </a:schemeClr>
                </a:solidFill>
                <a:effectLst/>
                <a:latin typeface="Times New Roman" panose="02020603050405020304" pitchFamily="18" charset="0"/>
                <a:ea typeface="SimSun" panose="02010600030101010101" pitchFamily="2" charset="-122"/>
              </a:rPr>
              <a:t>Fig. 13</a:t>
            </a:r>
            <a:r>
              <a:rPr lang="vi-VN" sz="16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600" b="1" i="1" dirty="0">
                <a:solidFill>
                  <a:schemeClr val="bg2">
                    <a:lumMod val="50000"/>
                  </a:schemeClr>
                </a:solidFill>
                <a:effectLst/>
                <a:latin typeface="Times New Roman" panose="02020603050405020304" pitchFamily="18" charset="0"/>
                <a:ea typeface="SimSun" panose="02010600030101010101" pitchFamily="2" charset="-122"/>
              </a:rPr>
              <a:t>The waveforms of the output currents during the start-up transient period.</a:t>
            </a:r>
          </a:p>
        </p:txBody>
      </p:sp>
      <p:sp>
        <p:nvSpPr>
          <p:cNvPr id="10" name="Title 1">
            <a:extLst>
              <a:ext uri="{FF2B5EF4-FFF2-40B4-BE49-F238E27FC236}">
                <a16:creationId xmlns:a16="http://schemas.microsoft.com/office/drawing/2014/main" id="{31B67C42-77A3-6C77-456A-AD754739E79F}"/>
              </a:ext>
            </a:extLst>
          </p:cNvPr>
          <p:cNvSpPr txBox="1">
            <a:spLocks/>
          </p:cNvSpPr>
          <p:nvPr/>
        </p:nvSpPr>
        <p:spPr>
          <a:xfrm>
            <a:off x="3503161" y="-119788"/>
            <a:ext cx="2868142"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Simulation Results</a:t>
            </a:r>
          </a:p>
        </p:txBody>
      </p:sp>
      <p:sp>
        <p:nvSpPr>
          <p:cNvPr id="11" name="TextBox 10">
            <a:extLst>
              <a:ext uri="{FF2B5EF4-FFF2-40B4-BE49-F238E27FC236}">
                <a16:creationId xmlns:a16="http://schemas.microsoft.com/office/drawing/2014/main" id="{6177577F-C42D-509F-43E1-408634D412C6}"/>
              </a:ext>
            </a:extLst>
          </p:cNvPr>
          <p:cNvSpPr txBox="1"/>
          <p:nvPr/>
        </p:nvSpPr>
        <p:spPr>
          <a:xfrm>
            <a:off x="1655120" y="396130"/>
            <a:ext cx="626132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Combined Consensus-Droop Control Simulation with PLECS</a:t>
            </a:r>
          </a:p>
        </p:txBody>
      </p:sp>
      <p:sp>
        <p:nvSpPr>
          <p:cNvPr id="2" name="Chỗ dành sẵn cho Văn bản 2">
            <a:extLst>
              <a:ext uri="{FF2B5EF4-FFF2-40B4-BE49-F238E27FC236}">
                <a16:creationId xmlns:a16="http://schemas.microsoft.com/office/drawing/2014/main" id="{78BD1617-AE53-174D-964E-FB1D13B12B8C}"/>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7" name="Chỗ dành sẵn cho Văn bản 3">
            <a:extLst>
              <a:ext uri="{FF2B5EF4-FFF2-40B4-BE49-F238E27FC236}">
                <a16:creationId xmlns:a16="http://schemas.microsoft.com/office/drawing/2014/main" id="{205DA864-9CEF-BDE7-19E6-7BFE1FA50802}"/>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725507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38071E-4726-FC11-6895-B736E5DC2928}"/>
              </a:ext>
            </a:extLst>
          </p:cNvPr>
          <p:cNvSpPr>
            <a:spLocks noGrp="1"/>
          </p:cNvSpPr>
          <p:nvPr>
            <p:ph type="sldNum" sz="quarter" idx="12"/>
          </p:nvPr>
        </p:nvSpPr>
        <p:spPr/>
        <p:txBody>
          <a:bodyPr/>
          <a:lstStyle/>
          <a:p>
            <a:fld id="{A7C31228-F5D9-4687-8725-7BFC468A4E82}" type="slidenum">
              <a:rPr lang="en-US" smtClean="0"/>
              <a:pPr/>
              <a:t>28</a:t>
            </a:fld>
            <a:endParaRPr lang="en-US" dirty="0"/>
          </a:p>
        </p:txBody>
      </p:sp>
      <p:pic>
        <p:nvPicPr>
          <p:cNvPr id="6" name="Hình ảnh 7" descr="Ảnh có chứa văn bản, hàng, biểu đồ, Sơ đồ&#10;&#10;Mô tả được tạo tự động">
            <a:extLst>
              <a:ext uri="{FF2B5EF4-FFF2-40B4-BE49-F238E27FC236}">
                <a16:creationId xmlns:a16="http://schemas.microsoft.com/office/drawing/2014/main" id="{DA9C894E-3AD1-47F4-64F3-55037BEAF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255" y="885130"/>
            <a:ext cx="6881194" cy="3413787"/>
          </a:xfrm>
          <a:prstGeom prst="rect">
            <a:avLst/>
          </a:prstGeom>
        </p:spPr>
      </p:pic>
      <p:sp>
        <p:nvSpPr>
          <p:cNvPr id="7" name="TextBox 6">
            <a:extLst>
              <a:ext uri="{FF2B5EF4-FFF2-40B4-BE49-F238E27FC236}">
                <a16:creationId xmlns:a16="http://schemas.microsoft.com/office/drawing/2014/main" id="{6B3C63B3-7111-5936-36A6-8E53788CEB42}"/>
              </a:ext>
            </a:extLst>
          </p:cNvPr>
          <p:cNvSpPr txBox="1"/>
          <p:nvPr/>
        </p:nvSpPr>
        <p:spPr>
          <a:xfrm>
            <a:off x="1339037" y="4385999"/>
            <a:ext cx="6721565" cy="338554"/>
          </a:xfrm>
          <a:prstGeom prst="rect">
            <a:avLst/>
          </a:prstGeom>
          <a:noFill/>
        </p:spPr>
        <p:txBody>
          <a:bodyPr wrap="square">
            <a:spAutoFit/>
          </a:bodyPr>
          <a:lstStyle/>
          <a:p>
            <a:r>
              <a:rPr lang="en-US" sz="1600" b="1" i="1" dirty="0">
                <a:solidFill>
                  <a:schemeClr val="bg2">
                    <a:lumMod val="50000"/>
                  </a:schemeClr>
                </a:solidFill>
                <a:effectLst/>
                <a:latin typeface="Times New Roman" panose="02020603050405020304" pitchFamily="18" charset="0"/>
                <a:ea typeface="SimSun" panose="02010600030101010101" pitchFamily="2" charset="-122"/>
              </a:rPr>
              <a:t>Fig. 14</a:t>
            </a:r>
            <a:r>
              <a:rPr lang="vi-VN" sz="1600" b="1" i="1" dirty="0">
                <a:solidFill>
                  <a:schemeClr val="bg2">
                    <a:lumMod val="50000"/>
                  </a:schemeClr>
                </a:solidFill>
                <a:effectLst/>
                <a:latin typeface="Times New Roman" panose="02020603050405020304" pitchFamily="18" charset="0"/>
                <a:ea typeface="SimSun" panose="02010600030101010101" pitchFamily="2" charset="-122"/>
              </a:rPr>
              <a:t>. The </a:t>
            </a:r>
            <a:r>
              <a:rPr lang="vi-VN" sz="1600" b="1" i="1" dirty="0" err="1">
                <a:solidFill>
                  <a:schemeClr val="bg2">
                    <a:lumMod val="50000"/>
                  </a:schemeClr>
                </a:solidFill>
                <a:effectLst/>
                <a:latin typeface="Times New Roman" panose="02020603050405020304" pitchFamily="18" charset="0"/>
                <a:ea typeface="SimSun" panose="02010600030101010101" pitchFamily="2" charset="-122"/>
              </a:rPr>
              <a:t>waveforms</a:t>
            </a:r>
            <a:r>
              <a:rPr lang="vi-VN" sz="1600" b="1" i="1" dirty="0">
                <a:solidFill>
                  <a:schemeClr val="bg2">
                    <a:lumMod val="50000"/>
                  </a:schemeClr>
                </a:solidFill>
                <a:effectLst/>
                <a:latin typeface="Times New Roman" panose="02020603050405020304" pitchFamily="18" charset="0"/>
                <a:ea typeface="SimSun" panose="02010600030101010101" pitchFamily="2" charset="-122"/>
              </a:rPr>
              <a:t> </a:t>
            </a:r>
            <a:r>
              <a:rPr lang="vi-VN" sz="1600" b="1" i="1" dirty="0" err="1">
                <a:solidFill>
                  <a:schemeClr val="bg2">
                    <a:lumMod val="50000"/>
                  </a:schemeClr>
                </a:solidFill>
                <a:effectLst/>
                <a:latin typeface="Times New Roman" panose="02020603050405020304" pitchFamily="18" charset="0"/>
                <a:ea typeface="SimSun" panose="02010600030101010101" pitchFamily="2" charset="-122"/>
              </a:rPr>
              <a:t>of</a:t>
            </a:r>
            <a:r>
              <a:rPr lang="vi-VN" sz="1600" b="1" i="1" dirty="0">
                <a:solidFill>
                  <a:schemeClr val="bg2">
                    <a:lumMod val="50000"/>
                  </a:schemeClr>
                </a:solidFill>
                <a:effectLst/>
                <a:latin typeface="Times New Roman" panose="02020603050405020304" pitchFamily="18" charset="0"/>
                <a:ea typeface="SimSun" panose="02010600030101010101" pitchFamily="2" charset="-122"/>
              </a:rPr>
              <a:t> the </a:t>
            </a:r>
            <a:r>
              <a:rPr lang="vi-VN" sz="1600" b="1" i="1" dirty="0" err="1">
                <a:solidFill>
                  <a:schemeClr val="bg2">
                    <a:lumMod val="50000"/>
                  </a:schemeClr>
                </a:solidFill>
                <a:effectLst/>
                <a:latin typeface="Times New Roman" panose="02020603050405020304" pitchFamily="18" charset="0"/>
                <a:ea typeface="SimSun" panose="02010600030101010101" pitchFamily="2" charset="-122"/>
              </a:rPr>
              <a:t>output</a:t>
            </a:r>
            <a:r>
              <a:rPr lang="vi-VN" sz="1600" b="1" i="1" dirty="0">
                <a:solidFill>
                  <a:schemeClr val="bg2">
                    <a:lumMod val="50000"/>
                  </a:schemeClr>
                </a:solidFill>
                <a:effectLst/>
                <a:latin typeface="Times New Roman" panose="02020603050405020304" pitchFamily="18" charset="0"/>
                <a:ea typeface="SimSun" panose="02010600030101010101" pitchFamily="2" charset="-122"/>
              </a:rPr>
              <a:t> </a:t>
            </a:r>
            <a:r>
              <a:rPr lang="vi-VN" sz="1600" b="1" i="1" dirty="0" err="1">
                <a:solidFill>
                  <a:schemeClr val="bg2">
                    <a:lumMod val="50000"/>
                  </a:schemeClr>
                </a:solidFill>
                <a:effectLst/>
                <a:latin typeface="Times New Roman" panose="02020603050405020304" pitchFamily="18" charset="0"/>
                <a:ea typeface="SimSun" panose="02010600030101010101" pitchFamily="2" charset="-122"/>
              </a:rPr>
              <a:t>currents</a:t>
            </a:r>
            <a:r>
              <a:rPr lang="vi-VN" sz="16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600" b="1" i="1" dirty="0">
                <a:solidFill>
                  <a:schemeClr val="bg2">
                    <a:lumMod val="50000"/>
                  </a:schemeClr>
                </a:solidFill>
                <a:effectLst/>
                <a:latin typeface="Times New Roman" panose="02020603050405020304" pitchFamily="18" charset="0"/>
                <a:ea typeface="SimSun" panose="02010600030101010101" pitchFamily="2" charset="-122"/>
              </a:rPr>
              <a:t>during the load change period</a:t>
            </a:r>
            <a:endParaRPr lang="en-US" sz="1600" b="1" i="1" dirty="0">
              <a:solidFill>
                <a:schemeClr val="bg2">
                  <a:lumMod val="50000"/>
                </a:schemeClr>
              </a:solidFill>
            </a:endParaRPr>
          </a:p>
        </p:txBody>
      </p:sp>
      <p:sp>
        <p:nvSpPr>
          <p:cNvPr id="9" name="TextBox 8">
            <a:extLst>
              <a:ext uri="{FF2B5EF4-FFF2-40B4-BE49-F238E27FC236}">
                <a16:creationId xmlns:a16="http://schemas.microsoft.com/office/drawing/2014/main" id="{CA6B50A3-D582-FB90-FCC1-6E2E4AAB5ED3}"/>
              </a:ext>
            </a:extLst>
          </p:cNvPr>
          <p:cNvSpPr txBox="1"/>
          <p:nvPr/>
        </p:nvSpPr>
        <p:spPr>
          <a:xfrm>
            <a:off x="1" y="4805464"/>
            <a:ext cx="9143999" cy="1477328"/>
          </a:xfrm>
          <a:prstGeom prst="rect">
            <a:avLst/>
          </a:prstGeom>
          <a:noFill/>
        </p:spPr>
        <p:txBody>
          <a:bodyPr wrap="square">
            <a:spAutoFit/>
          </a:bodyPr>
          <a:lstStyle/>
          <a:p>
            <a:r>
              <a:rPr lang="en-US" b="0" i="0" dirty="0">
                <a:solidFill>
                  <a:srgbClr val="343541"/>
                </a:solidFill>
                <a:effectLst/>
                <a:latin typeface="Söhne"/>
              </a:rPr>
              <a:t>Upon connecting Load 2 to the system at 0.3 seconds, a small current overshoot occurs in the generators to compensate for the load change. Importantly, it should be noted that the overshoot current remains within the maximum allowable current limit of the system, as illustrated in Fig. 14. Subsequently, a minor current sharing mismatch persists after 0.35 seconds.</a:t>
            </a:r>
            <a:endParaRPr lang="en-US" dirty="0"/>
          </a:p>
        </p:txBody>
      </p:sp>
      <p:sp>
        <p:nvSpPr>
          <p:cNvPr id="10" name="Title 1">
            <a:extLst>
              <a:ext uri="{FF2B5EF4-FFF2-40B4-BE49-F238E27FC236}">
                <a16:creationId xmlns:a16="http://schemas.microsoft.com/office/drawing/2014/main" id="{2EDB75E8-68AC-CEA5-5CFF-FBFFB35264DB}"/>
              </a:ext>
            </a:extLst>
          </p:cNvPr>
          <p:cNvSpPr txBox="1">
            <a:spLocks/>
          </p:cNvSpPr>
          <p:nvPr/>
        </p:nvSpPr>
        <p:spPr>
          <a:xfrm>
            <a:off x="3247522" y="-119788"/>
            <a:ext cx="2868142"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Simulation Results</a:t>
            </a:r>
          </a:p>
        </p:txBody>
      </p:sp>
      <p:sp>
        <p:nvSpPr>
          <p:cNvPr id="11" name="TextBox 10">
            <a:extLst>
              <a:ext uri="{FF2B5EF4-FFF2-40B4-BE49-F238E27FC236}">
                <a16:creationId xmlns:a16="http://schemas.microsoft.com/office/drawing/2014/main" id="{807D6D7F-212B-BA4D-F263-1AB7ED48DFCD}"/>
              </a:ext>
            </a:extLst>
          </p:cNvPr>
          <p:cNvSpPr txBox="1"/>
          <p:nvPr/>
        </p:nvSpPr>
        <p:spPr>
          <a:xfrm>
            <a:off x="1399481" y="396130"/>
            <a:ext cx="626132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Combined Consensus-Droop Control Simulation with PLECS</a:t>
            </a:r>
          </a:p>
        </p:txBody>
      </p:sp>
      <p:sp>
        <p:nvSpPr>
          <p:cNvPr id="2" name="Chỗ dành sẵn cho Văn bản 2">
            <a:extLst>
              <a:ext uri="{FF2B5EF4-FFF2-40B4-BE49-F238E27FC236}">
                <a16:creationId xmlns:a16="http://schemas.microsoft.com/office/drawing/2014/main" id="{104515D9-4215-AB2E-3F57-006B7093511D}"/>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8" name="Chỗ dành sẵn cho Văn bản 3">
            <a:extLst>
              <a:ext uri="{FF2B5EF4-FFF2-40B4-BE49-F238E27FC236}">
                <a16:creationId xmlns:a16="http://schemas.microsoft.com/office/drawing/2014/main" id="{53C04F31-08F5-3184-B95F-2FFE6567D89C}"/>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4019178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E988B3-F638-1148-43B9-7943CEE31777}"/>
              </a:ext>
            </a:extLst>
          </p:cNvPr>
          <p:cNvSpPr>
            <a:spLocks noGrp="1"/>
          </p:cNvSpPr>
          <p:nvPr>
            <p:ph type="sldNum" sz="quarter" idx="12"/>
          </p:nvPr>
        </p:nvSpPr>
        <p:spPr/>
        <p:txBody>
          <a:bodyPr/>
          <a:lstStyle/>
          <a:p>
            <a:fld id="{A7C31228-F5D9-4687-8725-7BFC468A4E82}" type="slidenum">
              <a:rPr lang="en-US" smtClean="0"/>
              <a:pPr/>
              <a:t>29</a:t>
            </a:fld>
            <a:endParaRPr lang="en-US" dirty="0"/>
          </a:p>
        </p:txBody>
      </p:sp>
      <p:sp>
        <p:nvSpPr>
          <p:cNvPr id="8" name="TextBox 7">
            <a:extLst>
              <a:ext uri="{FF2B5EF4-FFF2-40B4-BE49-F238E27FC236}">
                <a16:creationId xmlns:a16="http://schemas.microsoft.com/office/drawing/2014/main" id="{E49A1952-A745-D744-1E4D-E4DD21BD94DF}"/>
              </a:ext>
            </a:extLst>
          </p:cNvPr>
          <p:cNvSpPr txBox="1"/>
          <p:nvPr/>
        </p:nvSpPr>
        <p:spPr>
          <a:xfrm>
            <a:off x="171408" y="1280644"/>
            <a:ext cx="8801183" cy="1144929"/>
          </a:xfrm>
          <a:prstGeom prst="rect">
            <a:avLst/>
          </a:prstGeom>
          <a:noFill/>
        </p:spPr>
        <p:txBody>
          <a:bodyPr wrap="square">
            <a:spAutoFit/>
          </a:bodyPr>
          <a:lstStyle/>
          <a:p>
            <a:pPr marL="0" marR="0" indent="182880" algn="just">
              <a:lnSpc>
                <a:spcPct val="95000"/>
              </a:lnSpc>
              <a:spcBef>
                <a:spcPts val="0"/>
              </a:spcBef>
              <a:spcAft>
                <a:spcPts val="600"/>
              </a:spcAft>
              <a:tabLst>
                <a:tab pos="182880" algn="l"/>
              </a:tabLst>
            </a:pPr>
            <a:r>
              <a:rPr lang="en-US" sz="1800" spc="-5" dirty="0">
                <a:effectLst/>
                <a:latin typeface="Times New Roman" panose="02020603050405020304" pitchFamily="18" charset="0"/>
                <a:ea typeface="SimSun" panose="02010600030101010101" pitchFamily="2" charset="-122"/>
              </a:rPr>
              <a:t>Based on the results depicted in Fig. 13 and 14, it is evident that the proposed method effectively mitigates current sharing errors in the microgrid. Furthermore, its performance remains stable even under load condition changes, demonstrating its suitability for maintaining power-sharing accuracy in practical scenarios.</a:t>
            </a:r>
          </a:p>
        </p:txBody>
      </p:sp>
      <p:sp>
        <p:nvSpPr>
          <p:cNvPr id="9" name="Title 1">
            <a:extLst>
              <a:ext uri="{FF2B5EF4-FFF2-40B4-BE49-F238E27FC236}">
                <a16:creationId xmlns:a16="http://schemas.microsoft.com/office/drawing/2014/main" id="{9200FA26-FD5A-3C9B-2D1F-E6ACA024DC00}"/>
              </a:ext>
            </a:extLst>
          </p:cNvPr>
          <p:cNvSpPr txBox="1">
            <a:spLocks/>
          </p:cNvSpPr>
          <p:nvPr/>
        </p:nvSpPr>
        <p:spPr>
          <a:xfrm>
            <a:off x="3434337" y="-119788"/>
            <a:ext cx="2868142"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Simulation Results</a:t>
            </a:r>
          </a:p>
        </p:txBody>
      </p:sp>
      <p:sp>
        <p:nvSpPr>
          <p:cNvPr id="10" name="TextBox 9">
            <a:extLst>
              <a:ext uri="{FF2B5EF4-FFF2-40B4-BE49-F238E27FC236}">
                <a16:creationId xmlns:a16="http://schemas.microsoft.com/office/drawing/2014/main" id="{81D4AE03-DE0C-3AF1-32FA-D25364F00664}"/>
              </a:ext>
            </a:extLst>
          </p:cNvPr>
          <p:cNvSpPr txBox="1"/>
          <p:nvPr/>
        </p:nvSpPr>
        <p:spPr>
          <a:xfrm>
            <a:off x="1586296" y="396130"/>
            <a:ext cx="626132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Combined Consensus-Droop Control Simulation with PLECS</a:t>
            </a:r>
          </a:p>
        </p:txBody>
      </p:sp>
      <p:sp>
        <p:nvSpPr>
          <p:cNvPr id="2" name="Chỗ dành sẵn cho Văn bản 2">
            <a:extLst>
              <a:ext uri="{FF2B5EF4-FFF2-40B4-BE49-F238E27FC236}">
                <a16:creationId xmlns:a16="http://schemas.microsoft.com/office/drawing/2014/main" id="{E5667F81-F414-8A74-13C0-490C599C238C}"/>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6" name="Chỗ dành sẵn cho Văn bản 3">
            <a:extLst>
              <a:ext uri="{FF2B5EF4-FFF2-40B4-BE49-F238E27FC236}">
                <a16:creationId xmlns:a16="http://schemas.microsoft.com/office/drawing/2014/main" id="{CC478ACA-3329-AF39-AFC5-81415FC8ED25}"/>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34876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6EBC-F6AD-A1D5-0B26-9DFDE8E5FE5F}"/>
              </a:ext>
            </a:extLst>
          </p:cNvPr>
          <p:cNvSpPr>
            <a:spLocks noGrp="1"/>
          </p:cNvSpPr>
          <p:nvPr>
            <p:ph type="title"/>
          </p:nvPr>
        </p:nvSpPr>
        <p:spPr>
          <a:xfrm>
            <a:off x="3296610" y="251228"/>
            <a:ext cx="2926909" cy="388802"/>
          </a:xfrm>
        </p:spPr>
        <p:txBody>
          <a:bodyPr>
            <a:normAutofit/>
          </a:bodyPr>
          <a:lstStyle/>
          <a:p>
            <a:r>
              <a:rPr lang="en-US" dirty="0"/>
              <a:t>Motivation &amp; Problems</a:t>
            </a:r>
          </a:p>
        </p:txBody>
      </p:sp>
      <p:sp>
        <p:nvSpPr>
          <p:cNvPr id="3" name="Slide Number Placeholder 2">
            <a:extLst>
              <a:ext uri="{FF2B5EF4-FFF2-40B4-BE49-F238E27FC236}">
                <a16:creationId xmlns:a16="http://schemas.microsoft.com/office/drawing/2014/main" id="{96671DEA-E3A5-26DF-94AE-49C22F6108A3}"/>
              </a:ext>
            </a:extLst>
          </p:cNvPr>
          <p:cNvSpPr>
            <a:spLocks noGrp="1"/>
          </p:cNvSpPr>
          <p:nvPr>
            <p:ph type="sldNum" sz="quarter" idx="12"/>
          </p:nvPr>
        </p:nvSpPr>
        <p:spPr/>
        <p:txBody>
          <a:bodyPr/>
          <a:lstStyle/>
          <a:p>
            <a:fld id="{A7C31228-F5D9-4687-8725-7BFC468A4E82}" type="slidenum">
              <a:rPr lang="en-US" smtClean="0"/>
              <a:pPr/>
              <a:t>3</a:t>
            </a:fld>
            <a:endParaRPr lang="en-US" dirty="0"/>
          </a:p>
        </p:txBody>
      </p:sp>
      <p:pic>
        <p:nvPicPr>
          <p:cNvPr id="8" name="Picture 7">
            <a:extLst>
              <a:ext uri="{FF2B5EF4-FFF2-40B4-BE49-F238E27FC236}">
                <a16:creationId xmlns:a16="http://schemas.microsoft.com/office/drawing/2014/main" id="{033B103D-9315-A952-8955-0BC6B0DE93C8}"/>
              </a:ext>
            </a:extLst>
          </p:cNvPr>
          <p:cNvPicPr>
            <a:picLocks noChangeAspect="1"/>
          </p:cNvPicPr>
          <p:nvPr/>
        </p:nvPicPr>
        <p:blipFill>
          <a:blip r:embed="rId3"/>
          <a:stretch>
            <a:fillRect/>
          </a:stretch>
        </p:blipFill>
        <p:spPr>
          <a:xfrm>
            <a:off x="112607" y="905786"/>
            <a:ext cx="5824830" cy="5046427"/>
          </a:xfrm>
          <a:prstGeom prst="rect">
            <a:avLst/>
          </a:prstGeom>
        </p:spPr>
      </p:pic>
      <p:sp>
        <p:nvSpPr>
          <p:cNvPr id="9" name="TextBox 8">
            <a:extLst>
              <a:ext uri="{FF2B5EF4-FFF2-40B4-BE49-F238E27FC236}">
                <a16:creationId xmlns:a16="http://schemas.microsoft.com/office/drawing/2014/main" id="{71787043-4DFC-04C9-5A75-0DAF3D4D2026}"/>
              </a:ext>
            </a:extLst>
          </p:cNvPr>
          <p:cNvSpPr txBox="1"/>
          <p:nvPr/>
        </p:nvSpPr>
        <p:spPr>
          <a:xfrm>
            <a:off x="1969786" y="5952213"/>
            <a:ext cx="2541080" cy="276999"/>
          </a:xfrm>
          <a:prstGeom prst="rect">
            <a:avLst/>
          </a:prstGeom>
          <a:noFill/>
        </p:spPr>
        <p:txBody>
          <a:bodyPr wrap="none" rtlCol="0">
            <a:spAutoFit/>
          </a:bodyPr>
          <a:lstStyle/>
          <a:p>
            <a:r>
              <a:rPr lang="en-US" sz="1200" b="0" i="1" dirty="0">
                <a:effectLst/>
                <a:latin typeface="Montserrat" panose="00000500000000000000" pitchFamily="2" charset="0"/>
              </a:rPr>
              <a:t>Global-Electricity-Review-2023</a:t>
            </a:r>
            <a:endParaRPr lang="en-US" sz="1200" i="1" dirty="0">
              <a:latin typeface="Montserrat" panose="00000500000000000000" pitchFamily="2" charset="0"/>
            </a:endParaRPr>
          </a:p>
        </p:txBody>
      </p:sp>
      <p:sp>
        <p:nvSpPr>
          <p:cNvPr id="6" name="Rectangle 5">
            <a:extLst>
              <a:ext uri="{FF2B5EF4-FFF2-40B4-BE49-F238E27FC236}">
                <a16:creationId xmlns:a16="http://schemas.microsoft.com/office/drawing/2014/main" id="{9AC73BFF-5B0F-161F-6FD3-F9422583C90B}"/>
              </a:ext>
            </a:extLst>
          </p:cNvPr>
          <p:cNvSpPr/>
          <p:nvPr/>
        </p:nvSpPr>
        <p:spPr>
          <a:xfrm>
            <a:off x="112607" y="1474237"/>
            <a:ext cx="3160853" cy="31523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94A51DD-8969-EA17-8232-9944BA7DF46B}"/>
              </a:ext>
            </a:extLst>
          </p:cNvPr>
          <p:cNvSpPr txBox="1"/>
          <p:nvPr/>
        </p:nvSpPr>
        <p:spPr>
          <a:xfrm>
            <a:off x="6060812" y="2921104"/>
            <a:ext cx="3078865" cy="2540888"/>
          </a:xfrm>
          <a:prstGeom prst="rect">
            <a:avLst/>
          </a:prstGeom>
          <a:noFill/>
        </p:spPr>
        <p:txBody>
          <a:bodyPr wrap="square">
            <a:spAutoFit/>
          </a:bodyPr>
          <a:lstStyle/>
          <a:p>
            <a:pPr>
              <a:lnSpc>
                <a:spcPct val="150000"/>
              </a:lnSpc>
            </a:pPr>
            <a:r>
              <a:rPr lang="en-US" sz="1800" dirty="0">
                <a:effectLst/>
                <a:latin typeface="Times New Roman" panose="02020603050405020304" pitchFamily="18" charset="0"/>
                <a:ea typeface="SimSun" panose="02010600030101010101" pitchFamily="2" charset="-122"/>
              </a:rPr>
              <a:t>Renewable energy sources (RESs) like Solar, Wind or Hydro have become the predominant trend in the development of energy systems in many countries.</a:t>
            </a:r>
            <a:endParaRPr lang="en-US" dirty="0"/>
          </a:p>
        </p:txBody>
      </p:sp>
      <p:sp>
        <p:nvSpPr>
          <p:cNvPr id="14" name="Chỗ dành sẵn cho Văn bản 2">
            <a:extLst>
              <a:ext uri="{FF2B5EF4-FFF2-40B4-BE49-F238E27FC236}">
                <a16:creationId xmlns:a16="http://schemas.microsoft.com/office/drawing/2014/main" id="{3FBA2F86-BAD1-FBCC-B769-E6A2DDFF4D11}"/>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15" name="Chỗ dành sẵn cho Văn bản 3">
            <a:extLst>
              <a:ext uri="{FF2B5EF4-FFF2-40B4-BE49-F238E27FC236}">
                <a16:creationId xmlns:a16="http://schemas.microsoft.com/office/drawing/2014/main" id="{ED2D0137-B995-C062-A4C9-5016E5A208D5}"/>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2964442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C7340-86EC-4D2B-D620-A0D12170F7E6}"/>
              </a:ext>
            </a:extLst>
          </p:cNvPr>
          <p:cNvSpPr>
            <a:spLocks noGrp="1"/>
          </p:cNvSpPr>
          <p:nvPr>
            <p:ph type="title"/>
          </p:nvPr>
        </p:nvSpPr>
        <p:spPr>
          <a:xfrm>
            <a:off x="3902095" y="136531"/>
            <a:ext cx="1593449" cy="540125"/>
          </a:xfrm>
        </p:spPr>
        <p:txBody>
          <a:bodyPr>
            <a:normAutofit fontScale="90000"/>
          </a:bodyPr>
          <a:lstStyle/>
          <a:p>
            <a:r>
              <a:rPr lang="en-US" dirty="0"/>
              <a:t>Conclusions</a:t>
            </a:r>
          </a:p>
        </p:txBody>
      </p:sp>
      <p:sp>
        <p:nvSpPr>
          <p:cNvPr id="3" name="Slide Number Placeholder 2">
            <a:extLst>
              <a:ext uri="{FF2B5EF4-FFF2-40B4-BE49-F238E27FC236}">
                <a16:creationId xmlns:a16="http://schemas.microsoft.com/office/drawing/2014/main" id="{14069646-868C-94D0-DB8C-07C4F0FBDA4F}"/>
              </a:ext>
            </a:extLst>
          </p:cNvPr>
          <p:cNvSpPr>
            <a:spLocks noGrp="1"/>
          </p:cNvSpPr>
          <p:nvPr>
            <p:ph type="sldNum" sz="quarter" idx="12"/>
          </p:nvPr>
        </p:nvSpPr>
        <p:spPr/>
        <p:txBody>
          <a:bodyPr/>
          <a:lstStyle/>
          <a:p>
            <a:fld id="{A7C31228-F5D9-4687-8725-7BFC468A4E82}" type="slidenum">
              <a:rPr lang="en-US" smtClean="0"/>
              <a:pPr/>
              <a:t>30</a:t>
            </a:fld>
            <a:endParaRPr lang="en-US" dirty="0"/>
          </a:p>
        </p:txBody>
      </p:sp>
      <p:sp>
        <p:nvSpPr>
          <p:cNvPr id="10" name="TextBox 9">
            <a:extLst>
              <a:ext uri="{FF2B5EF4-FFF2-40B4-BE49-F238E27FC236}">
                <a16:creationId xmlns:a16="http://schemas.microsoft.com/office/drawing/2014/main" id="{470831D7-6097-8E90-E5ED-B28FBCB785B3}"/>
              </a:ext>
            </a:extLst>
          </p:cNvPr>
          <p:cNvSpPr txBox="1"/>
          <p:nvPr/>
        </p:nvSpPr>
        <p:spPr>
          <a:xfrm>
            <a:off x="73742" y="1111588"/>
            <a:ext cx="8996516" cy="4772268"/>
          </a:xfrm>
          <a:prstGeom prst="rect">
            <a:avLst/>
          </a:prstGeom>
          <a:noFill/>
        </p:spPr>
        <p:txBody>
          <a:bodyPr wrap="square">
            <a:spAutoFit/>
          </a:bodyPr>
          <a:lstStyle/>
          <a:p>
            <a:pPr marL="285750" marR="0" indent="-285750" algn="just">
              <a:lnSpc>
                <a:spcPct val="150000"/>
              </a:lnSpc>
              <a:spcBef>
                <a:spcPts val="0"/>
              </a:spcBef>
              <a:spcAft>
                <a:spcPts val="600"/>
              </a:spcAft>
              <a:buFont typeface="Wingdings" panose="05000000000000000000" pitchFamily="2" charset="2"/>
              <a:buChar char="Ø"/>
              <a:tabLst>
                <a:tab pos="182880" algn="l"/>
              </a:tabLst>
            </a:pPr>
            <a:r>
              <a:rPr lang="en-US" spc="-5" dirty="0">
                <a:latin typeface="Times New Roman" panose="02020603050405020304" pitchFamily="18" charset="0"/>
                <a:ea typeface="SimSun" panose="02010600030101010101" pitchFamily="2" charset="-122"/>
              </a:rPr>
              <a:t>T</a:t>
            </a:r>
            <a:r>
              <a:rPr lang="x-none" sz="1800" spc="-5" dirty="0">
                <a:effectLst/>
                <a:latin typeface="Times New Roman" panose="02020603050405020304" pitchFamily="18" charset="0"/>
                <a:ea typeface="SimSun" panose="02010600030101010101" pitchFamily="2" charset="-122"/>
              </a:rPr>
              <a:t>his paper proposes a</a:t>
            </a:r>
            <a:r>
              <a:rPr lang="en-US" sz="1800" spc="-5" dirty="0">
                <a:effectLst/>
                <a:latin typeface="Times New Roman" panose="02020603050405020304" pitchFamily="18" charset="0"/>
                <a:ea typeface="SimSun" panose="02010600030101010101" pitchFamily="2" charset="-122"/>
              </a:rPr>
              <a:t>n improved </a:t>
            </a:r>
            <a:r>
              <a:rPr lang="x-none" sz="1800" spc="-5" dirty="0">
                <a:effectLst/>
                <a:latin typeface="Times New Roman" panose="02020603050405020304" pitchFamily="18" charset="0"/>
                <a:ea typeface="SimSun" panose="02010600030101010101" pitchFamily="2" charset="-122"/>
              </a:rPr>
              <a:t>approach that combines droop control with a consensus algorithm to tackle current sharing mismatches and enhance synchronization among distributed generation units. By integrating these two techniques, we </a:t>
            </a:r>
            <a:r>
              <a:rPr lang="en-US" sz="1800" spc="-5" dirty="0">
                <a:effectLst/>
                <a:latin typeface="Times New Roman" panose="02020603050405020304" pitchFamily="18" charset="0"/>
                <a:ea typeface="SimSun" panose="02010600030101010101" pitchFamily="2" charset="-122"/>
              </a:rPr>
              <a:t>have</a:t>
            </a:r>
            <a:r>
              <a:rPr lang="x-none" sz="1800" spc="-5" dirty="0">
                <a:effectLst/>
                <a:latin typeface="Times New Roman" panose="02020603050405020304" pitchFamily="18" charset="0"/>
                <a:ea typeface="SimSun" panose="02010600030101010101" pitchFamily="2" charset="-122"/>
              </a:rPr>
              <a:t> address</a:t>
            </a:r>
            <a:r>
              <a:rPr lang="en-US" sz="1800" spc="-5" dirty="0">
                <a:effectLst/>
                <a:latin typeface="Times New Roman" panose="02020603050405020304" pitchFamily="18" charset="0"/>
                <a:ea typeface="SimSun" panose="02010600030101010101" pitchFamily="2" charset="-122"/>
              </a:rPr>
              <a:t>ed</a:t>
            </a:r>
            <a:r>
              <a:rPr lang="x-none" sz="1800" spc="-5" dirty="0">
                <a:effectLst/>
                <a:latin typeface="Times New Roman" panose="02020603050405020304" pitchFamily="18" charset="0"/>
                <a:ea typeface="SimSun" panose="02010600030101010101" pitchFamily="2" charset="-122"/>
              </a:rPr>
              <a:t> the single point of failure issue often encountered in conventional methods.</a:t>
            </a:r>
            <a:endParaRPr lang="en-US" sz="1800" spc="-5" dirty="0">
              <a:effectLst/>
              <a:latin typeface="Times New Roman" panose="02020603050405020304" pitchFamily="18" charset="0"/>
              <a:ea typeface="SimSun" panose="02010600030101010101" pitchFamily="2" charset="-122"/>
            </a:endParaRPr>
          </a:p>
          <a:p>
            <a:pPr marL="285750" marR="0" indent="-285750" algn="just">
              <a:lnSpc>
                <a:spcPct val="150000"/>
              </a:lnSpc>
              <a:spcBef>
                <a:spcPts val="0"/>
              </a:spcBef>
              <a:spcAft>
                <a:spcPts val="600"/>
              </a:spcAft>
              <a:buFont typeface="Wingdings" panose="05000000000000000000" pitchFamily="2" charset="2"/>
              <a:buChar char="Ø"/>
              <a:tabLst>
                <a:tab pos="182880" algn="l"/>
              </a:tabLst>
            </a:pPr>
            <a:r>
              <a:rPr lang="x-none" sz="1800" spc="-5" dirty="0">
                <a:effectLst/>
                <a:latin typeface="Times New Roman" panose="02020603050405020304" pitchFamily="18" charset="0"/>
                <a:ea typeface="SimSun" panose="02010600030101010101" pitchFamily="2" charset="-122"/>
              </a:rPr>
              <a:t>The consensus algorithm plays a crucial role in achieving convergence of the control variables, even in the presence of diverse communication network configurations. Through simulations conducted under various scenarios, the effectiveness of the z-domain discrete-time consensus algorithm has been demonstrated.</a:t>
            </a:r>
            <a:endParaRPr lang="en-US" spc="-5" dirty="0">
              <a:latin typeface="Times New Roman" panose="02020603050405020304" pitchFamily="18" charset="0"/>
              <a:ea typeface="SimSun" panose="02010600030101010101" pitchFamily="2" charset="-122"/>
            </a:endParaRPr>
          </a:p>
          <a:p>
            <a:pPr marL="285750" marR="0" indent="-285750" algn="just">
              <a:lnSpc>
                <a:spcPct val="150000"/>
              </a:lnSpc>
              <a:spcBef>
                <a:spcPts val="0"/>
              </a:spcBef>
              <a:spcAft>
                <a:spcPts val="600"/>
              </a:spcAft>
              <a:buFont typeface="Wingdings" panose="05000000000000000000" pitchFamily="2" charset="2"/>
              <a:buChar char="Ø"/>
              <a:tabLst>
                <a:tab pos="182880" algn="l"/>
              </a:tabLst>
            </a:pPr>
            <a:r>
              <a:rPr lang="en-US" sz="1800" dirty="0">
                <a:effectLst/>
                <a:latin typeface="Times New Roman" panose="02020603050405020304" pitchFamily="18" charset="0"/>
                <a:ea typeface="SimSun" panose="02010600030101010101" pitchFamily="2" charset="-122"/>
              </a:rPr>
              <a:t>This combined method offers a promising solution for improving power-sharing accuracy and maintaining synchronization in microgrids. Further research and Hardware-in-the-loop implementations will be valuable to validate and extend the effectiveness of this study</a:t>
            </a:r>
            <a:endParaRPr lang="en-US" dirty="0"/>
          </a:p>
        </p:txBody>
      </p:sp>
      <p:sp>
        <p:nvSpPr>
          <p:cNvPr id="6" name="Chỗ dành sẵn cho Văn bản 2">
            <a:extLst>
              <a:ext uri="{FF2B5EF4-FFF2-40B4-BE49-F238E27FC236}">
                <a16:creationId xmlns:a16="http://schemas.microsoft.com/office/drawing/2014/main" id="{7F4EA67E-4331-B8EB-D788-4862BA6679BB}"/>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7" name="Chỗ dành sẵn cho Văn bản 3">
            <a:extLst>
              <a:ext uri="{FF2B5EF4-FFF2-40B4-BE49-F238E27FC236}">
                <a16:creationId xmlns:a16="http://schemas.microsoft.com/office/drawing/2014/main" id="{976AD2A0-8797-3A78-52B1-8E7DC2D06359}"/>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608786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6019B-1DDA-AFDC-B28C-83DE860176E7}"/>
              </a:ext>
            </a:extLst>
          </p:cNvPr>
          <p:cNvSpPr>
            <a:spLocks noGrp="1"/>
          </p:cNvSpPr>
          <p:nvPr>
            <p:ph type="title"/>
          </p:nvPr>
        </p:nvSpPr>
        <p:spPr>
          <a:xfrm>
            <a:off x="3194828" y="136531"/>
            <a:ext cx="2754343" cy="388802"/>
          </a:xfrm>
        </p:spPr>
        <p:txBody>
          <a:bodyPr>
            <a:normAutofit/>
          </a:bodyPr>
          <a:lstStyle/>
          <a:p>
            <a:r>
              <a:rPr lang="en-US" dirty="0"/>
              <a:t>Acknowledgement</a:t>
            </a:r>
          </a:p>
        </p:txBody>
      </p:sp>
      <p:sp>
        <p:nvSpPr>
          <p:cNvPr id="3" name="Slide Number Placeholder 2">
            <a:extLst>
              <a:ext uri="{FF2B5EF4-FFF2-40B4-BE49-F238E27FC236}">
                <a16:creationId xmlns:a16="http://schemas.microsoft.com/office/drawing/2014/main" id="{578B0373-8292-DE49-B1CA-C5237D2CA284}"/>
              </a:ext>
            </a:extLst>
          </p:cNvPr>
          <p:cNvSpPr>
            <a:spLocks noGrp="1"/>
          </p:cNvSpPr>
          <p:nvPr>
            <p:ph type="sldNum" sz="quarter" idx="12"/>
          </p:nvPr>
        </p:nvSpPr>
        <p:spPr/>
        <p:txBody>
          <a:bodyPr/>
          <a:lstStyle/>
          <a:p>
            <a:fld id="{A7C31228-F5D9-4687-8725-7BFC468A4E82}" type="slidenum">
              <a:rPr lang="en-US" smtClean="0"/>
              <a:pPr/>
              <a:t>31</a:t>
            </a:fld>
            <a:endParaRPr lang="en-US" dirty="0"/>
          </a:p>
        </p:txBody>
      </p:sp>
      <p:sp>
        <p:nvSpPr>
          <p:cNvPr id="8" name="TextBox 7">
            <a:extLst>
              <a:ext uri="{FF2B5EF4-FFF2-40B4-BE49-F238E27FC236}">
                <a16:creationId xmlns:a16="http://schemas.microsoft.com/office/drawing/2014/main" id="{DB16834C-4166-00E6-FDD9-23FBE3E8DA18}"/>
              </a:ext>
            </a:extLst>
          </p:cNvPr>
          <p:cNvSpPr txBox="1"/>
          <p:nvPr/>
        </p:nvSpPr>
        <p:spPr>
          <a:xfrm>
            <a:off x="49816" y="1166164"/>
            <a:ext cx="8545544" cy="646331"/>
          </a:xfrm>
          <a:prstGeom prst="rect">
            <a:avLst/>
          </a:prstGeom>
          <a:noFill/>
        </p:spPr>
        <p:txBody>
          <a:bodyPr wrap="square">
            <a:spAutoFit/>
          </a:bodyPr>
          <a:lstStyle/>
          <a:p>
            <a:pPr marL="0" marR="0" indent="180340" algn="just">
              <a:spcBef>
                <a:spcPts val="0"/>
              </a:spcBef>
              <a:spcAft>
                <a:spcPts val="0"/>
              </a:spcAft>
            </a:pPr>
            <a:r>
              <a:rPr lang="x-none" sz="1800" spc="-5" dirty="0">
                <a:effectLst/>
                <a:latin typeface="Times New Roman" panose="02020603050405020304" pitchFamily="18" charset="0"/>
                <a:ea typeface="SimSun" panose="02010600030101010101" pitchFamily="2" charset="-122"/>
              </a:rPr>
              <a:t>We acknowledge Ho Chi Minh City University of Technology (HCMUT), VNU-HCM for supporting this study. </a:t>
            </a:r>
            <a:endParaRPr lang="en-US" sz="1800" dirty="0">
              <a:effectLst/>
              <a:latin typeface="Times New Roman" panose="02020603050405020304" pitchFamily="18" charset="0"/>
              <a:ea typeface="SimSun" panose="02010600030101010101" pitchFamily="2" charset="-122"/>
            </a:endParaRPr>
          </a:p>
        </p:txBody>
      </p:sp>
      <p:sp>
        <p:nvSpPr>
          <p:cNvPr id="6" name="Chỗ dành sẵn cho Văn bản 2">
            <a:extLst>
              <a:ext uri="{FF2B5EF4-FFF2-40B4-BE49-F238E27FC236}">
                <a16:creationId xmlns:a16="http://schemas.microsoft.com/office/drawing/2014/main" id="{58D96DCC-A852-2A8B-01BD-9B0B5911A6C2}"/>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7" name="Chỗ dành sẵn cho Văn bản 3">
            <a:extLst>
              <a:ext uri="{FF2B5EF4-FFF2-40B4-BE49-F238E27FC236}">
                <a16:creationId xmlns:a16="http://schemas.microsoft.com/office/drawing/2014/main" id="{168BC4F3-685E-A50B-9958-A5E79A74929A}"/>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1083590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6019B-1DDA-AFDC-B28C-83DE860176E7}"/>
              </a:ext>
            </a:extLst>
          </p:cNvPr>
          <p:cNvSpPr>
            <a:spLocks noGrp="1"/>
          </p:cNvSpPr>
          <p:nvPr>
            <p:ph type="title"/>
          </p:nvPr>
        </p:nvSpPr>
        <p:spPr>
          <a:xfrm>
            <a:off x="3844052" y="154190"/>
            <a:ext cx="2754343" cy="388802"/>
          </a:xfrm>
        </p:spPr>
        <p:txBody>
          <a:bodyPr>
            <a:normAutofit/>
          </a:bodyPr>
          <a:lstStyle/>
          <a:p>
            <a:r>
              <a:rPr lang="en-US" dirty="0"/>
              <a:t>References</a:t>
            </a:r>
          </a:p>
        </p:txBody>
      </p:sp>
      <p:sp>
        <p:nvSpPr>
          <p:cNvPr id="3" name="Slide Number Placeholder 2">
            <a:extLst>
              <a:ext uri="{FF2B5EF4-FFF2-40B4-BE49-F238E27FC236}">
                <a16:creationId xmlns:a16="http://schemas.microsoft.com/office/drawing/2014/main" id="{578B0373-8292-DE49-B1CA-C5237D2CA284}"/>
              </a:ext>
            </a:extLst>
          </p:cNvPr>
          <p:cNvSpPr>
            <a:spLocks noGrp="1"/>
          </p:cNvSpPr>
          <p:nvPr>
            <p:ph type="sldNum" sz="quarter" idx="12"/>
          </p:nvPr>
        </p:nvSpPr>
        <p:spPr/>
        <p:txBody>
          <a:bodyPr/>
          <a:lstStyle/>
          <a:p>
            <a:fld id="{A7C31228-F5D9-4687-8725-7BFC468A4E82}" type="slidenum">
              <a:rPr lang="en-US" smtClean="0"/>
              <a:pPr/>
              <a:t>32</a:t>
            </a:fld>
            <a:endParaRPr lang="en-US" dirty="0"/>
          </a:p>
        </p:txBody>
      </p:sp>
      <p:sp>
        <p:nvSpPr>
          <p:cNvPr id="9" name="TextBox 8">
            <a:extLst>
              <a:ext uri="{FF2B5EF4-FFF2-40B4-BE49-F238E27FC236}">
                <a16:creationId xmlns:a16="http://schemas.microsoft.com/office/drawing/2014/main" id="{2F013670-4C77-2A38-8F3A-CB69A59D114F}"/>
              </a:ext>
            </a:extLst>
          </p:cNvPr>
          <p:cNvSpPr txBox="1"/>
          <p:nvPr/>
        </p:nvSpPr>
        <p:spPr>
          <a:xfrm>
            <a:off x="171727" y="1137820"/>
            <a:ext cx="8800546" cy="5262979"/>
          </a:xfrm>
          <a:prstGeom prst="rect">
            <a:avLst/>
          </a:prstGeom>
          <a:noFill/>
        </p:spPr>
        <p:txBody>
          <a:bodyPr wrap="square">
            <a:spAutoFit/>
          </a:bodyPr>
          <a:lstStyle/>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rPr>
              <a:t>[1]	V. K. Garg and S. Sharma, “Overview on Microgrid System,” in </a:t>
            </a:r>
            <a:r>
              <a:rPr lang="en-US" sz="1200" i="1" dirty="0">
                <a:effectLst/>
                <a:latin typeface="Times New Roman" panose="02020603050405020304" pitchFamily="18" charset="0"/>
                <a:ea typeface="SimSun" panose="02010600030101010101" pitchFamily="2" charset="-122"/>
              </a:rPr>
              <a:t>2018 Fifth International Conference on Parallel, Distributed and Grid Computing (PDGC)</a:t>
            </a:r>
            <a:r>
              <a:rPr lang="en-US" sz="1200" dirty="0">
                <a:effectLst/>
                <a:latin typeface="Times New Roman" panose="02020603050405020304" pitchFamily="18" charset="0"/>
                <a:ea typeface="SimSun" panose="02010600030101010101" pitchFamily="2" charset="-122"/>
              </a:rPr>
              <a:t>, Solan Himachal Pradesh, India: IEEE, Dec. 2018, pp. 694–699. </a:t>
            </a:r>
            <a:r>
              <a:rPr lang="en-US" sz="1200" dirty="0" err="1">
                <a:effectLst/>
                <a:latin typeface="Times New Roman" panose="02020603050405020304" pitchFamily="18" charset="0"/>
                <a:ea typeface="SimSun" panose="02010600030101010101" pitchFamily="2" charset="-122"/>
              </a:rPr>
              <a:t>doi</a:t>
            </a:r>
            <a:r>
              <a:rPr lang="en-US" sz="1200" dirty="0">
                <a:effectLst/>
                <a:latin typeface="Times New Roman" panose="02020603050405020304" pitchFamily="18" charset="0"/>
                <a:ea typeface="SimSun" panose="02010600030101010101" pitchFamily="2" charset="-122"/>
              </a:rPr>
              <a:t>: 10.1109/PDGC.2018.8745849.</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rPr>
              <a:t>[2]	S. K. Sahoo, A. K. Sinha, and N. K. Kishore, “Control Techniques in AC, DC, and Hybrid AC–DC Microgrid: A Review,” </a:t>
            </a:r>
            <a:r>
              <a:rPr lang="en-US" sz="1200" i="1" dirty="0">
                <a:effectLst/>
                <a:latin typeface="Times New Roman" panose="02020603050405020304" pitchFamily="18" charset="0"/>
                <a:ea typeface="SimSun" panose="02010600030101010101" pitchFamily="2" charset="-122"/>
              </a:rPr>
              <a:t>IEEE J. </a:t>
            </a:r>
            <a:r>
              <a:rPr lang="en-US" sz="1200" i="1" dirty="0" err="1">
                <a:effectLst/>
                <a:latin typeface="Times New Roman" panose="02020603050405020304" pitchFamily="18" charset="0"/>
                <a:ea typeface="SimSun" panose="02010600030101010101" pitchFamily="2" charset="-122"/>
              </a:rPr>
              <a:t>Emerg</a:t>
            </a:r>
            <a:r>
              <a:rPr lang="en-US" sz="1200" i="1" dirty="0">
                <a:effectLst/>
                <a:latin typeface="Times New Roman" panose="02020603050405020304" pitchFamily="18" charset="0"/>
                <a:ea typeface="SimSun" panose="02010600030101010101" pitchFamily="2" charset="-122"/>
              </a:rPr>
              <a:t>. Sel. Top. Power Electron.</a:t>
            </a:r>
            <a:r>
              <a:rPr lang="en-US" sz="1200" dirty="0">
                <a:effectLst/>
                <a:latin typeface="Times New Roman" panose="02020603050405020304" pitchFamily="18" charset="0"/>
                <a:ea typeface="SimSun" panose="02010600030101010101" pitchFamily="2" charset="-122"/>
              </a:rPr>
              <a:t>, vol. 6, no. 2, pp. 738–759, Jun. 2018, </a:t>
            </a:r>
            <a:r>
              <a:rPr lang="en-US" sz="1200" dirty="0" err="1">
                <a:effectLst/>
                <a:latin typeface="Times New Roman" panose="02020603050405020304" pitchFamily="18" charset="0"/>
                <a:ea typeface="SimSun" panose="02010600030101010101" pitchFamily="2" charset="-122"/>
              </a:rPr>
              <a:t>doi</a:t>
            </a:r>
            <a:r>
              <a:rPr lang="en-US" sz="1200" dirty="0">
                <a:effectLst/>
                <a:latin typeface="Times New Roman" panose="02020603050405020304" pitchFamily="18" charset="0"/>
                <a:ea typeface="SimSun" panose="02010600030101010101" pitchFamily="2" charset="-122"/>
              </a:rPr>
              <a:t>: 10.1109/JESTPE.2017.2786588.</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rPr>
              <a:t>[3]	K. M. Bhargavi, N. S. Jayalakshmi, D. N. Gaonkar, A. Shrivastava, and V. K. </a:t>
            </a:r>
            <a:r>
              <a:rPr lang="en-US" sz="1200" dirty="0" err="1">
                <a:effectLst/>
                <a:latin typeface="Times New Roman" panose="02020603050405020304" pitchFamily="18" charset="0"/>
                <a:ea typeface="SimSun" panose="02010600030101010101" pitchFamily="2" charset="-122"/>
              </a:rPr>
              <a:t>Jadoun</a:t>
            </a:r>
            <a:r>
              <a:rPr lang="en-US" sz="1200" dirty="0">
                <a:effectLst/>
                <a:latin typeface="Times New Roman" panose="02020603050405020304" pitchFamily="18" charset="0"/>
                <a:ea typeface="SimSun" panose="02010600030101010101" pitchFamily="2" charset="-122"/>
              </a:rPr>
              <a:t>, “A Comprehensive Review on Control Techniques for Power Management of Isolated DC Microgrid System Operation,” </a:t>
            </a:r>
            <a:r>
              <a:rPr lang="en-US" sz="1200" i="1" dirty="0">
                <a:effectLst/>
                <a:latin typeface="Times New Roman" panose="02020603050405020304" pitchFamily="18" charset="0"/>
                <a:ea typeface="SimSun" panose="02010600030101010101" pitchFamily="2" charset="-122"/>
              </a:rPr>
              <a:t>IEEE Access</a:t>
            </a:r>
            <a:r>
              <a:rPr lang="en-US" sz="1200" dirty="0">
                <a:effectLst/>
                <a:latin typeface="Times New Roman" panose="02020603050405020304" pitchFamily="18" charset="0"/>
                <a:ea typeface="SimSun" panose="02010600030101010101" pitchFamily="2" charset="-122"/>
              </a:rPr>
              <a:t>, vol. 9, pp. 32196–32228, 2021, </a:t>
            </a:r>
            <a:r>
              <a:rPr lang="en-US" sz="1200" dirty="0" err="1">
                <a:effectLst/>
                <a:latin typeface="Times New Roman" panose="02020603050405020304" pitchFamily="18" charset="0"/>
                <a:ea typeface="SimSun" panose="02010600030101010101" pitchFamily="2" charset="-122"/>
              </a:rPr>
              <a:t>doi</a:t>
            </a:r>
            <a:r>
              <a:rPr lang="en-US" sz="1200" dirty="0">
                <a:effectLst/>
                <a:latin typeface="Times New Roman" panose="02020603050405020304" pitchFamily="18" charset="0"/>
                <a:ea typeface="SimSun" panose="02010600030101010101" pitchFamily="2" charset="-122"/>
              </a:rPr>
              <a:t>: 10.1109/ACCESS.2021.3060504.</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rPr>
              <a:t>[4]	O. </a:t>
            </a:r>
            <a:r>
              <a:rPr lang="en-US" sz="1200" dirty="0" err="1">
                <a:effectLst/>
                <a:latin typeface="Times New Roman" panose="02020603050405020304" pitchFamily="18" charset="0"/>
                <a:ea typeface="SimSun" panose="02010600030101010101" pitchFamily="2" charset="-122"/>
              </a:rPr>
              <a:t>Ouramdane</a:t>
            </a:r>
            <a:r>
              <a:rPr lang="en-US" sz="1200" dirty="0">
                <a:effectLst/>
                <a:latin typeface="Times New Roman" panose="02020603050405020304" pitchFamily="18" charset="0"/>
                <a:ea typeface="SimSun" panose="02010600030101010101" pitchFamily="2" charset="-122"/>
              </a:rPr>
              <a:t>, E. </a:t>
            </a:r>
            <a:r>
              <a:rPr lang="en-US" sz="1200" dirty="0" err="1">
                <a:effectLst/>
                <a:latin typeface="Times New Roman" panose="02020603050405020304" pitchFamily="18" charset="0"/>
                <a:ea typeface="SimSun" panose="02010600030101010101" pitchFamily="2" charset="-122"/>
              </a:rPr>
              <a:t>Elbouchikhi</a:t>
            </a:r>
            <a:r>
              <a:rPr lang="en-US" sz="1200" dirty="0">
                <a:effectLst/>
                <a:latin typeface="Times New Roman" panose="02020603050405020304" pitchFamily="18" charset="0"/>
                <a:ea typeface="SimSun" panose="02010600030101010101" pitchFamily="2" charset="-122"/>
              </a:rPr>
              <a:t>, Y. </a:t>
            </a:r>
            <a:r>
              <a:rPr lang="en-US" sz="1200" dirty="0" err="1">
                <a:effectLst/>
                <a:latin typeface="Times New Roman" panose="02020603050405020304" pitchFamily="18" charset="0"/>
                <a:ea typeface="SimSun" panose="02010600030101010101" pitchFamily="2" charset="-122"/>
              </a:rPr>
              <a:t>Amirat</a:t>
            </a:r>
            <a:r>
              <a:rPr lang="en-US" sz="1200" dirty="0">
                <a:effectLst/>
                <a:latin typeface="Times New Roman" panose="02020603050405020304" pitchFamily="18" charset="0"/>
                <a:ea typeface="SimSun" panose="02010600030101010101" pitchFamily="2" charset="-122"/>
              </a:rPr>
              <a:t>, and E. </a:t>
            </a:r>
            <a:r>
              <a:rPr lang="en-US" sz="1200" dirty="0" err="1">
                <a:effectLst/>
                <a:latin typeface="Times New Roman" panose="02020603050405020304" pitchFamily="18" charset="0"/>
                <a:ea typeface="SimSun" panose="02010600030101010101" pitchFamily="2" charset="-122"/>
              </a:rPr>
              <a:t>Sedgh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Gooya</a:t>
            </a:r>
            <a:r>
              <a:rPr lang="en-US" sz="1200" dirty="0">
                <a:effectLst/>
                <a:latin typeface="Times New Roman" panose="02020603050405020304" pitchFamily="18" charset="0"/>
                <a:ea typeface="SimSun" panose="02010600030101010101" pitchFamily="2" charset="-122"/>
              </a:rPr>
              <a:t>, “Optimal Sizing and Energy Management of Microgrids with Vehicle-to-Grid Technology: A Critical Review and Future Trends,” </a:t>
            </a:r>
            <a:r>
              <a:rPr lang="en-US" sz="1200" i="1" dirty="0">
                <a:effectLst/>
                <a:latin typeface="Times New Roman" panose="02020603050405020304" pitchFamily="18" charset="0"/>
                <a:ea typeface="SimSun" panose="02010600030101010101" pitchFamily="2" charset="-122"/>
              </a:rPr>
              <a:t>Energies</a:t>
            </a:r>
            <a:r>
              <a:rPr lang="en-US" sz="1200" dirty="0">
                <a:effectLst/>
                <a:latin typeface="Times New Roman" panose="02020603050405020304" pitchFamily="18" charset="0"/>
                <a:ea typeface="SimSun" panose="02010600030101010101" pitchFamily="2" charset="-122"/>
              </a:rPr>
              <a:t>, vol. 14, no. 14, p. 4166, Jul. 2021, </a:t>
            </a:r>
            <a:r>
              <a:rPr lang="en-US" sz="1200" dirty="0" err="1">
                <a:effectLst/>
                <a:latin typeface="Times New Roman" panose="02020603050405020304" pitchFamily="18" charset="0"/>
                <a:ea typeface="SimSun" panose="02010600030101010101" pitchFamily="2" charset="-122"/>
              </a:rPr>
              <a:t>doi</a:t>
            </a:r>
            <a:r>
              <a:rPr lang="en-US" sz="1200" dirty="0">
                <a:effectLst/>
                <a:latin typeface="Times New Roman" panose="02020603050405020304" pitchFamily="18" charset="0"/>
                <a:ea typeface="SimSun" panose="02010600030101010101" pitchFamily="2" charset="-122"/>
              </a:rPr>
              <a:t>: 10.3390/en14144166.</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rPr>
              <a:t>[5]	J. M. Guerrero, J. C. Vasquez, J. Matas, L. G. De Vicuna, and M. Castilla, “Hierarchical Control of Droop-Controlled AC and DC Microgrids—A General Approach Toward Standardization,” </a:t>
            </a:r>
            <a:r>
              <a:rPr lang="en-US" sz="1200" i="1" dirty="0">
                <a:effectLst/>
                <a:latin typeface="Times New Roman" panose="02020603050405020304" pitchFamily="18" charset="0"/>
                <a:ea typeface="SimSun" panose="02010600030101010101" pitchFamily="2" charset="-122"/>
              </a:rPr>
              <a:t>IEEE Trans. Ind. Electron.</a:t>
            </a:r>
            <a:r>
              <a:rPr lang="en-US" sz="1200" dirty="0">
                <a:effectLst/>
                <a:latin typeface="Times New Roman" panose="02020603050405020304" pitchFamily="18" charset="0"/>
                <a:ea typeface="SimSun" panose="02010600030101010101" pitchFamily="2" charset="-122"/>
              </a:rPr>
              <a:t>, vol. 58, no. 1, pp. 158–172, Jan. 2011, </a:t>
            </a:r>
            <a:r>
              <a:rPr lang="en-US" sz="1200" dirty="0" err="1">
                <a:effectLst/>
                <a:latin typeface="Times New Roman" panose="02020603050405020304" pitchFamily="18" charset="0"/>
                <a:ea typeface="SimSun" panose="02010600030101010101" pitchFamily="2" charset="-122"/>
              </a:rPr>
              <a:t>doi</a:t>
            </a:r>
            <a:r>
              <a:rPr lang="en-US" sz="1200" dirty="0">
                <a:effectLst/>
                <a:latin typeface="Times New Roman" panose="02020603050405020304" pitchFamily="18" charset="0"/>
                <a:ea typeface="SimSun" panose="02010600030101010101" pitchFamily="2" charset="-122"/>
              </a:rPr>
              <a:t>: 10.1109/TIE.2010.2066534.</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rPr>
              <a:t>[6]	Y. Huang and C. K. </a:t>
            </a:r>
            <a:r>
              <a:rPr lang="en-US" sz="1200" dirty="0" err="1">
                <a:effectLst/>
                <a:latin typeface="Times New Roman" panose="02020603050405020304" pitchFamily="18" charset="0"/>
                <a:ea typeface="SimSun" panose="02010600030101010101" pitchFamily="2" charset="-122"/>
              </a:rPr>
              <a:t>Tse</a:t>
            </a:r>
            <a:r>
              <a:rPr lang="en-US" sz="1200" dirty="0">
                <a:effectLst/>
                <a:latin typeface="Times New Roman" panose="02020603050405020304" pitchFamily="18" charset="0"/>
                <a:ea typeface="SimSun" panose="02010600030101010101" pitchFamily="2" charset="-122"/>
              </a:rPr>
              <a:t>, “Circuit Theoretic Classification of Parallel Connected </a:t>
            </a:r>
            <a:r>
              <a:rPr lang="en-US" sz="1200" dirty="0" err="1">
                <a:effectLst/>
                <a:latin typeface="Times New Roman" panose="02020603050405020304" pitchFamily="18" charset="0"/>
                <a:ea typeface="SimSun" panose="02010600030101010101" pitchFamily="2" charset="-122"/>
              </a:rPr>
              <a:t>DC&amp;ndash;DC</a:t>
            </a:r>
            <a:r>
              <a:rPr lang="en-US" sz="1200" dirty="0">
                <a:effectLst/>
                <a:latin typeface="Times New Roman" panose="02020603050405020304" pitchFamily="18" charset="0"/>
                <a:ea typeface="SimSun" panose="02010600030101010101" pitchFamily="2" charset="-122"/>
              </a:rPr>
              <a:t> Converters,” </a:t>
            </a:r>
            <a:r>
              <a:rPr lang="en-US" sz="1200" i="1" dirty="0">
                <a:effectLst/>
                <a:latin typeface="Times New Roman" panose="02020603050405020304" pitchFamily="18" charset="0"/>
                <a:ea typeface="SimSun" panose="02010600030101010101" pitchFamily="2" charset="-122"/>
              </a:rPr>
              <a:t>IEEE Trans. Circuits Syst. </a:t>
            </a:r>
            <a:r>
              <a:rPr lang="en-US" sz="1200" i="1" dirty="0" err="1">
                <a:effectLst/>
                <a:latin typeface="Times New Roman" panose="02020603050405020304" pitchFamily="18" charset="0"/>
                <a:ea typeface="SimSun" panose="02010600030101010101" pitchFamily="2" charset="-122"/>
              </a:rPr>
              <a:t>Regul</a:t>
            </a:r>
            <a:r>
              <a:rPr lang="en-US" sz="1200" i="1" dirty="0">
                <a:effectLst/>
                <a:latin typeface="Times New Roman" panose="02020603050405020304" pitchFamily="18" charset="0"/>
                <a:ea typeface="SimSun" panose="02010600030101010101" pitchFamily="2" charset="-122"/>
              </a:rPr>
              <a:t>. Pap.</a:t>
            </a:r>
            <a:r>
              <a:rPr lang="en-US" sz="1200" dirty="0">
                <a:effectLst/>
                <a:latin typeface="Times New Roman" panose="02020603050405020304" pitchFamily="18" charset="0"/>
                <a:ea typeface="SimSun" panose="02010600030101010101" pitchFamily="2" charset="-122"/>
              </a:rPr>
              <a:t>, vol. 54, no. 5, pp. 1099–1108, May 2007, </a:t>
            </a:r>
            <a:r>
              <a:rPr lang="en-US" sz="1200" dirty="0" err="1">
                <a:effectLst/>
                <a:latin typeface="Times New Roman" panose="02020603050405020304" pitchFamily="18" charset="0"/>
                <a:ea typeface="SimSun" panose="02010600030101010101" pitchFamily="2" charset="-122"/>
              </a:rPr>
              <a:t>doi</a:t>
            </a:r>
            <a:r>
              <a:rPr lang="en-US" sz="1200" dirty="0">
                <a:effectLst/>
                <a:latin typeface="Times New Roman" panose="02020603050405020304" pitchFamily="18" charset="0"/>
                <a:ea typeface="SimSun" panose="02010600030101010101" pitchFamily="2" charset="-122"/>
              </a:rPr>
              <a:t>: 10.1109/TCSI.2007.890631.</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rPr>
              <a:t>[7]	</a:t>
            </a:r>
            <a:r>
              <a:rPr lang="en-US" sz="1200" dirty="0" err="1">
                <a:effectLst/>
                <a:latin typeface="Times New Roman" panose="02020603050405020304" pitchFamily="18" charset="0"/>
                <a:ea typeface="SimSun" panose="02010600030101010101" pitchFamily="2" charset="-122"/>
              </a:rPr>
              <a:t>Shiguo</a:t>
            </a:r>
            <a:r>
              <a:rPr lang="en-US" sz="1200" dirty="0">
                <a:effectLst/>
                <a:latin typeface="Times New Roman" panose="02020603050405020304" pitchFamily="18" charset="0"/>
                <a:ea typeface="SimSun" panose="02010600030101010101" pitchFamily="2" charset="-122"/>
              </a:rPr>
              <a:t> Luo, </a:t>
            </a:r>
            <a:r>
              <a:rPr lang="en-US" sz="1200" dirty="0" err="1">
                <a:effectLst/>
                <a:latin typeface="Times New Roman" panose="02020603050405020304" pitchFamily="18" charset="0"/>
                <a:ea typeface="SimSun" panose="02010600030101010101" pitchFamily="2" charset="-122"/>
              </a:rPr>
              <a:t>Zhihong</a:t>
            </a:r>
            <a:r>
              <a:rPr lang="en-US" sz="1200" dirty="0">
                <a:effectLst/>
                <a:latin typeface="Times New Roman" panose="02020603050405020304" pitchFamily="18" charset="0"/>
                <a:ea typeface="SimSun" panose="02010600030101010101" pitchFamily="2" charset="-122"/>
              </a:rPr>
              <a:t> Ye, Ray-Lee Lin, and F. C. Lee, “A classification and evaluation of paralleling methods for power supply modules,” in </a:t>
            </a:r>
            <a:r>
              <a:rPr lang="en-US" sz="1200" i="1" dirty="0">
                <a:effectLst/>
                <a:latin typeface="Times New Roman" panose="02020603050405020304" pitchFamily="18" charset="0"/>
                <a:ea typeface="SimSun" panose="02010600030101010101" pitchFamily="2" charset="-122"/>
              </a:rPr>
              <a:t>30th Annual IEEE Power Electronics Specialists Conference. Record. (Cat. No.99CH36321)</a:t>
            </a:r>
            <a:r>
              <a:rPr lang="en-US" sz="1200" dirty="0">
                <a:effectLst/>
                <a:latin typeface="Times New Roman" panose="02020603050405020304" pitchFamily="18" charset="0"/>
                <a:ea typeface="SimSun" panose="02010600030101010101" pitchFamily="2" charset="-122"/>
              </a:rPr>
              <a:t>, Charleston, SC, USA: IEEE, 1999, pp. 901–908. </a:t>
            </a:r>
            <a:r>
              <a:rPr lang="en-US" sz="1200" dirty="0" err="1">
                <a:effectLst/>
                <a:latin typeface="Times New Roman" panose="02020603050405020304" pitchFamily="18" charset="0"/>
                <a:ea typeface="SimSun" panose="02010600030101010101" pitchFamily="2" charset="-122"/>
              </a:rPr>
              <a:t>doi</a:t>
            </a:r>
            <a:r>
              <a:rPr lang="en-US" sz="1200" dirty="0">
                <a:effectLst/>
                <a:latin typeface="Times New Roman" panose="02020603050405020304" pitchFamily="18" charset="0"/>
                <a:ea typeface="SimSun" panose="02010600030101010101" pitchFamily="2" charset="-122"/>
              </a:rPr>
              <a:t>: 10.1109/PESC.1999.785618.</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rPr>
              <a:t>[8]	J. C. Vasquez and J. M. Guerrero, “Modeling, Analysis, and Design of Stationary Reference Frame Droop Controlled Parallel Three- Phase Voltage Source Inverters,” 2011.</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rPr>
              <a:t>[9]	R. Majumder, B. Chaudhuri, A. Ghosh, R. Majumder, G. </a:t>
            </a:r>
            <a:r>
              <a:rPr lang="en-US" sz="1200" dirty="0" err="1">
                <a:effectLst/>
                <a:latin typeface="Times New Roman" panose="02020603050405020304" pitchFamily="18" charset="0"/>
                <a:ea typeface="SimSun" panose="02010600030101010101" pitchFamily="2" charset="-122"/>
              </a:rPr>
              <a:t>Ledwich</a:t>
            </a:r>
            <a:r>
              <a:rPr lang="en-US" sz="1200" dirty="0">
                <a:effectLst/>
                <a:latin typeface="Times New Roman" panose="02020603050405020304" pitchFamily="18" charset="0"/>
                <a:ea typeface="SimSun" panose="02010600030101010101" pitchFamily="2" charset="-122"/>
              </a:rPr>
              <a:t>, and F. </a:t>
            </a:r>
            <a:r>
              <a:rPr lang="en-US" sz="1200" dirty="0" err="1">
                <a:effectLst/>
                <a:latin typeface="Times New Roman" panose="02020603050405020304" pitchFamily="18" charset="0"/>
                <a:ea typeface="SimSun" panose="02010600030101010101" pitchFamily="2" charset="-122"/>
              </a:rPr>
              <a:t>Zare</a:t>
            </a:r>
            <a:r>
              <a:rPr lang="en-US" sz="1200" dirty="0">
                <a:effectLst/>
                <a:latin typeface="Times New Roman" panose="02020603050405020304" pitchFamily="18" charset="0"/>
                <a:ea typeface="SimSun" panose="02010600030101010101" pitchFamily="2" charset="-122"/>
              </a:rPr>
              <a:t>, “Improvement of Stability and Load Sharing in an Autonomous Microgrid Using Supplementary Droop Control Loop,” </a:t>
            </a:r>
            <a:r>
              <a:rPr lang="en-US" sz="1200" i="1" dirty="0">
                <a:effectLst/>
                <a:latin typeface="Times New Roman" panose="02020603050405020304" pitchFamily="18" charset="0"/>
                <a:ea typeface="SimSun" panose="02010600030101010101" pitchFamily="2" charset="-122"/>
              </a:rPr>
              <a:t>IEEE Trans. Power Syst.</a:t>
            </a:r>
            <a:r>
              <a:rPr lang="en-US" sz="1200" dirty="0">
                <a:effectLst/>
                <a:latin typeface="Times New Roman" panose="02020603050405020304" pitchFamily="18" charset="0"/>
                <a:ea typeface="SimSun" panose="02010600030101010101" pitchFamily="2" charset="-122"/>
              </a:rPr>
              <a:t>, vol. 25, no. 2, pp. 796–808, May 2010, </a:t>
            </a:r>
            <a:r>
              <a:rPr lang="en-US" sz="1200" dirty="0" err="1">
                <a:effectLst/>
                <a:latin typeface="Times New Roman" panose="02020603050405020304" pitchFamily="18" charset="0"/>
                <a:ea typeface="SimSun" panose="02010600030101010101" pitchFamily="2" charset="-122"/>
              </a:rPr>
              <a:t>doi</a:t>
            </a:r>
            <a:r>
              <a:rPr lang="en-US" sz="1200" dirty="0">
                <a:effectLst/>
                <a:latin typeface="Times New Roman" panose="02020603050405020304" pitchFamily="18" charset="0"/>
                <a:ea typeface="SimSun" panose="02010600030101010101" pitchFamily="2" charset="-122"/>
              </a:rPr>
              <a:t>: 10.1109/TPWRS.2009.2032049.</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rPr>
              <a:t>[10]	R. </a:t>
            </a:r>
            <a:r>
              <a:rPr lang="en-US" sz="1200" dirty="0" err="1">
                <a:effectLst/>
                <a:latin typeface="Times New Roman" panose="02020603050405020304" pitchFamily="18" charset="0"/>
                <a:ea typeface="SimSun" panose="02010600030101010101" pitchFamily="2" charset="-122"/>
              </a:rPr>
              <a:t>Olfati</a:t>
            </a:r>
            <a:r>
              <a:rPr lang="en-US" sz="1200" dirty="0">
                <a:effectLst/>
                <a:latin typeface="Times New Roman" panose="02020603050405020304" pitchFamily="18" charset="0"/>
                <a:ea typeface="SimSun" panose="02010600030101010101" pitchFamily="2" charset="-122"/>
              </a:rPr>
              <a:t>-Saber and R. M. Murray, “Consensus Problems in Networks of Agents With Switching Topology and Time-Delays,” </a:t>
            </a:r>
            <a:r>
              <a:rPr lang="en-US" sz="1200" i="1" dirty="0">
                <a:effectLst/>
                <a:latin typeface="Times New Roman" panose="02020603050405020304" pitchFamily="18" charset="0"/>
                <a:ea typeface="SimSun" panose="02010600030101010101" pitchFamily="2" charset="-122"/>
              </a:rPr>
              <a:t>IEEE Trans. </a:t>
            </a:r>
            <a:r>
              <a:rPr lang="en-US" sz="1200" i="1" dirty="0" err="1">
                <a:effectLst/>
                <a:latin typeface="Times New Roman" panose="02020603050405020304" pitchFamily="18" charset="0"/>
                <a:ea typeface="SimSun" panose="02010600030101010101" pitchFamily="2" charset="-122"/>
              </a:rPr>
              <a:t>Autom</a:t>
            </a:r>
            <a:r>
              <a:rPr lang="en-US" sz="1200" i="1" dirty="0">
                <a:effectLst/>
                <a:latin typeface="Times New Roman" panose="02020603050405020304" pitchFamily="18" charset="0"/>
                <a:ea typeface="SimSun" panose="02010600030101010101" pitchFamily="2" charset="-122"/>
              </a:rPr>
              <a:t>. Control</a:t>
            </a:r>
            <a:r>
              <a:rPr lang="en-US" sz="1200" dirty="0">
                <a:effectLst/>
                <a:latin typeface="Times New Roman" panose="02020603050405020304" pitchFamily="18" charset="0"/>
                <a:ea typeface="SimSun" panose="02010600030101010101" pitchFamily="2" charset="-122"/>
              </a:rPr>
              <a:t>, vol. 49, no. 9, pp. 1520–1533, Sep. 2004, </a:t>
            </a:r>
            <a:r>
              <a:rPr lang="en-US" sz="1200" dirty="0" err="1">
                <a:effectLst/>
                <a:latin typeface="Times New Roman" panose="02020603050405020304" pitchFamily="18" charset="0"/>
                <a:ea typeface="SimSun" panose="02010600030101010101" pitchFamily="2" charset="-122"/>
              </a:rPr>
              <a:t>doi</a:t>
            </a:r>
            <a:r>
              <a:rPr lang="en-US" sz="1200" dirty="0">
                <a:effectLst/>
                <a:latin typeface="Times New Roman" panose="02020603050405020304" pitchFamily="18" charset="0"/>
                <a:ea typeface="SimSun" panose="02010600030101010101" pitchFamily="2" charset="-122"/>
              </a:rPr>
              <a:t>: 10.1109/TAC.2004.834113.</a:t>
            </a:r>
          </a:p>
          <a:p>
            <a:pPr marL="0" marR="0" algn="just">
              <a:spcBef>
                <a:spcPts val="0"/>
              </a:spcBef>
              <a:spcAft>
                <a:spcPts val="0"/>
              </a:spcAft>
            </a:pPr>
            <a:r>
              <a:rPr lang="en-US" sz="1200" dirty="0">
                <a:effectLst/>
                <a:latin typeface="Times New Roman" panose="02020603050405020304" pitchFamily="18" charset="0"/>
                <a:ea typeface="SimSun" panose="02010600030101010101" pitchFamily="2" charset="-122"/>
              </a:rPr>
              <a:t>[11]	N. Yang, B. Nahid-</a:t>
            </a:r>
            <a:r>
              <a:rPr lang="en-US" sz="1200" dirty="0" err="1">
                <a:effectLst/>
                <a:latin typeface="Times New Roman" panose="02020603050405020304" pitchFamily="18" charset="0"/>
                <a:ea typeface="SimSun" panose="02010600030101010101" pitchFamily="2" charset="-122"/>
              </a:rPr>
              <a:t>Mobarakeh</a:t>
            </a:r>
            <a:r>
              <a:rPr lang="en-US" sz="1200" dirty="0">
                <a:effectLst/>
                <a:latin typeface="Times New Roman" panose="02020603050405020304" pitchFamily="18" charset="0"/>
                <a:ea typeface="SimSun" panose="02010600030101010101" pitchFamily="2" charset="-122"/>
              </a:rPr>
              <a:t>, F. Gao, D. </a:t>
            </a:r>
            <a:r>
              <a:rPr lang="en-US" sz="1200" dirty="0" err="1">
                <a:effectLst/>
                <a:latin typeface="Times New Roman" panose="02020603050405020304" pitchFamily="18" charset="0"/>
                <a:ea typeface="SimSun" panose="02010600030101010101" pitchFamily="2" charset="-122"/>
              </a:rPr>
              <a:t>Paire</a:t>
            </a:r>
            <a:r>
              <a:rPr lang="en-US" sz="1200" dirty="0">
                <a:effectLst/>
                <a:latin typeface="Times New Roman" panose="02020603050405020304" pitchFamily="18" charset="0"/>
                <a:ea typeface="SimSun" panose="02010600030101010101" pitchFamily="2" charset="-122"/>
              </a:rPr>
              <a:t>, A. </a:t>
            </a:r>
            <a:r>
              <a:rPr lang="en-US" sz="1200" dirty="0" err="1">
                <a:effectLst/>
                <a:latin typeface="Times New Roman" panose="02020603050405020304" pitchFamily="18" charset="0"/>
                <a:ea typeface="SimSun" panose="02010600030101010101" pitchFamily="2" charset="-122"/>
              </a:rPr>
              <a:t>Miraoui</a:t>
            </a:r>
            <a:r>
              <a:rPr lang="en-US" sz="1200" dirty="0">
                <a:effectLst/>
                <a:latin typeface="Times New Roman" panose="02020603050405020304" pitchFamily="18" charset="0"/>
                <a:ea typeface="SimSun" panose="02010600030101010101" pitchFamily="2" charset="-122"/>
              </a:rPr>
              <a:t>, and W. Liu, “Modeling and stability analysis of multi-time scale DC microgrid,” </a:t>
            </a:r>
            <a:r>
              <a:rPr lang="en-US" sz="1200" i="1" dirty="0" err="1">
                <a:effectLst/>
                <a:latin typeface="Times New Roman" panose="02020603050405020304" pitchFamily="18" charset="0"/>
                <a:ea typeface="SimSun" panose="02010600030101010101" pitchFamily="2" charset="-122"/>
              </a:rPr>
              <a:t>Electr</a:t>
            </a:r>
            <a:r>
              <a:rPr lang="en-US" sz="1200" i="1" dirty="0">
                <a:effectLst/>
                <a:latin typeface="Times New Roman" panose="02020603050405020304" pitchFamily="18" charset="0"/>
                <a:ea typeface="SimSun" panose="02010600030101010101" pitchFamily="2" charset="-122"/>
              </a:rPr>
              <a:t>. Power Syst. Res.</a:t>
            </a:r>
            <a:r>
              <a:rPr lang="en-US" sz="1200" dirty="0">
                <a:effectLst/>
                <a:latin typeface="Times New Roman" panose="02020603050405020304" pitchFamily="18" charset="0"/>
                <a:ea typeface="SimSun" panose="02010600030101010101" pitchFamily="2" charset="-122"/>
              </a:rPr>
              <a:t>, vol. 140, pp. 906–916, Nov. 2016, </a:t>
            </a:r>
            <a:r>
              <a:rPr lang="en-US" sz="1200" dirty="0" err="1">
                <a:effectLst/>
                <a:latin typeface="Times New Roman" panose="02020603050405020304" pitchFamily="18" charset="0"/>
                <a:ea typeface="SimSun" panose="02010600030101010101" pitchFamily="2" charset="-122"/>
              </a:rPr>
              <a:t>doi</a:t>
            </a:r>
            <a:r>
              <a:rPr lang="en-US" sz="1200" dirty="0">
                <a:effectLst/>
                <a:latin typeface="Times New Roman" panose="02020603050405020304" pitchFamily="18" charset="0"/>
                <a:ea typeface="SimSun" panose="02010600030101010101" pitchFamily="2" charset="-122"/>
              </a:rPr>
              <a:t>: 10.1016/j.epsr.2016.04.014.</a:t>
            </a:r>
          </a:p>
          <a:p>
            <a:br>
              <a:rPr lang="x-none" sz="1200" b="1" spc="-5" dirty="0">
                <a:solidFill>
                  <a:srgbClr val="FFFFFF"/>
                </a:solidFill>
                <a:effectLst/>
                <a:latin typeface="Times New Roman" panose="02020603050405020304" pitchFamily="18" charset="0"/>
                <a:ea typeface="SimSun" panose="02010600030101010101" pitchFamily="2" charset="-122"/>
              </a:rPr>
            </a:br>
            <a:endParaRPr lang="en-US" sz="1200" dirty="0"/>
          </a:p>
        </p:txBody>
      </p:sp>
      <p:sp>
        <p:nvSpPr>
          <p:cNvPr id="10" name="Chỗ dành sẵn cho Văn bản 2">
            <a:extLst>
              <a:ext uri="{FF2B5EF4-FFF2-40B4-BE49-F238E27FC236}">
                <a16:creationId xmlns:a16="http://schemas.microsoft.com/office/drawing/2014/main" id="{83E1EB5D-1677-2CD2-5783-02198F885958}"/>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11" name="Chỗ dành sẵn cho Văn bản 3">
            <a:extLst>
              <a:ext uri="{FF2B5EF4-FFF2-40B4-BE49-F238E27FC236}">
                <a16:creationId xmlns:a16="http://schemas.microsoft.com/office/drawing/2014/main" id="{3284BE02-4FAC-DA2F-A646-376B72CB561E}"/>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2753776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23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7806695-36BA-4DC1-1902-66C2BD79D382}"/>
              </a:ext>
            </a:extLst>
          </p:cNvPr>
          <p:cNvSpPr>
            <a:spLocks noGrp="1"/>
          </p:cNvSpPr>
          <p:nvPr>
            <p:ph type="sldNum" sz="quarter" idx="12"/>
          </p:nvPr>
        </p:nvSpPr>
        <p:spPr/>
        <p:txBody>
          <a:bodyPr/>
          <a:lstStyle/>
          <a:p>
            <a:fld id="{A7C31228-F5D9-4687-8725-7BFC468A4E82}" type="slidenum">
              <a:rPr lang="en-US" smtClean="0"/>
              <a:pPr/>
              <a:t>4</a:t>
            </a:fld>
            <a:endParaRPr lang="en-US"/>
          </a:p>
        </p:txBody>
      </p:sp>
      <p:sp>
        <p:nvSpPr>
          <p:cNvPr id="7" name="Title 1">
            <a:extLst>
              <a:ext uri="{FF2B5EF4-FFF2-40B4-BE49-F238E27FC236}">
                <a16:creationId xmlns:a16="http://schemas.microsoft.com/office/drawing/2014/main" id="{E303CA9D-05BE-D0BD-B815-ED1CC72C2700}"/>
              </a:ext>
            </a:extLst>
          </p:cNvPr>
          <p:cNvSpPr>
            <a:spLocks noGrp="1"/>
          </p:cNvSpPr>
          <p:nvPr>
            <p:ph type="title"/>
          </p:nvPr>
        </p:nvSpPr>
        <p:spPr>
          <a:xfrm>
            <a:off x="3308185" y="295623"/>
            <a:ext cx="2926909" cy="388802"/>
          </a:xfrm>
        </p:spPr>
        <p:txBody>
          <a:bodyPr>
            <a:normAutofit/>
          </a:bodyPr>
          <a:lstStyle/>
          <a:p>
            <a:r>
              <a:rPr lang="en-US" dirty="0"/>
              <a:t>Motivation &amp; Problems</a:t>
            </a:r>
          </a:p>
        </p:txBody>
      </p:sp>
      <p:pic>
        <p:nvPicPr>
          <p:cNvPr id="10" name="Picture 9" descr="A diagram of a power supply system&#10;&#10;Description automatically generated">
            <a:extLst>
              <a:ext uri="{FF2B5EF4-FFF2-40B4-BE49-F238E27FC236}">
                <a16:creationId xmlns:a16="http://schemas.microsoft.com/office/drawing/2014/main" id="{5EF77452-CF4B-EA5B-F8D7-7B1FA9F07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555" y="832037"/>
            <a:ext cx="7360074" cy="4030627"/>
          </a:xfrm>
          <a:prstGeom prst="rect">
            <a:avLst/>
          </a:prstGeom>
        </p:spPr>
      </p:pic>
      <p:sp>
        <p:nvSpPr>
          <p:cNvPr id="13" name="TextBox 12">
            <a:extLst>
              <a:ext uri="{FF2B5EF4-FFF2-40B4-BE49-F238E27FC236}">
                <a16:creationId xmlns:a16="http://schemas.microsoft.com/office/drawing/2014/main" id="{D37BA390-8035-684A-52E4-B5021EE2B32E}"/>
              </a:ext>
            </a:extLst>
          </p:cNvPr>
          <p:cNvSpPr txBox="1"/>
          <p:nvPr/>
        </p:nvSpPr>
        <p:spPr>
          <a:xfrm>
            <a:off x="264159" y="5379615"/>
            <a:ext cx="8725384" cy="873572"/>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To coordinate RESs, microgrids have emerged as an efficient and optimal solution. However, the microgrid is facing the problem of inaccurate power sharing between the generators</a:t>
            </a:r>
          </a:p>
        </p:txBody>
      </p:sp>
      <p:sp>
        <p:nvSpPr>
          <p:cNvPr id="6" name="TextBox 5">
            <a:extLst>
              <a:ext uri="{FF2B5EF4-FFF2-40B4-BE49-F238E27FC236}">
                <a16:creationId xmlns:a16="http://schemas.microsoft.com/office/drawing/2014/main" id="{32F1F84E-93FD-2A3A-AC83-FBA1DF13E3C2}"/>
              </a:ext>
            </a:extLst>
          </p:cNvPr>
          <p:cNvSpPr txBox="1"/>
          <p:nvPr/>
        </p:nvSpPr>
        <p:spPr>
          <a:xfrm>
            <a:off x="1402042" y="4901988"/>
            <a:ext cx="6769100" cy="369332"/>
          </a:xfrm>
          <a:prstGeom prst="rect">
            <a:avLst/>
          </a:prstGeom>
          <a:noFill/>
        </p:spPr>
        <p:txBody>
          <a:bodyPr wrap="square">
            <a:spAutoFit/>
          </a:bodyPr>
          <a:lstStyle/>
          <a:p>
            <a:pPr marL="0" marR="0" indent="0" algn="just">
              <a:spcBef>
                <a:spcPts val="600"/>
              </a:spcBef>
              <a:spcAft>
                <a:spcPts val="600"/>
              </a:spcAft>
              <a:tabLst>
                <a:tab pos="338455" algn="l"/>
                <a:tab pos="457200" algn="l"/>
              </a:tabLst>
            </a:pPr>
            <a:r>
              <a:rPr lang="en-US" sz="1800" b="1" i="1" dirty="0">
                <a:solidFill>
                  <a:schemeClr val="bg2">
                    <a:lumMod val="50000"/>
                  </a:schemeClr>
                </a:solidFill>
                <a:effectLst/>
                <a:latin typeface="Times New Roman" panose="02020603050405020304" pitchFamily="18" charset="0"/>
                <a:ea typeface="SimSun" panose="02010600030101010101" pitchFamily="2" charset="-122"/>
              </a:rPr>
              <a:t>Fig. 1</a:t>
            </a:r>
            <a:r>
              <a:rPr lang="vi-VN" sz="18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Simplified diagram of Microgrid with communication link.</a:t>
            </a:r>
            <a:endParaRPr lang="en-US" sz="1600" b="1" i="1" dirty="0">
              <a:solidFill>
                <a:schemeClr val="bg2">
                  <a:lumMod val="50000"/>
                </a:schemeClr>
              </a:solidFill>
              <a:effectLst/>
              <a:latin typeface="Times New Roman" panose="02020603050405020304" pitchFamily="18" charset="0"/>
              <a:ea typeface="SimSun" panose="02010600030101010101" pitchFamily="2" charset="-122"/>
            </a:endParaRPr>
          </a:p>
        </p:txBody>
      </p:sp>
      <p:sp>
        <p:nvSpPr>
          <p:cNvPr id="12" name="Chỗ dành sẵn cho Văn bản 2">
            <a:extLst>
              <a:ext uri="{FF2B5EF4-FFF2-40B4-BE49-F238E27FC236}">
                <a16:creationId xmlns:a16="http://schemas.microsoft.com/office/drawing/2014/main" id="{752ACEBE-8661-BD76-397E-EB2B2F68DF68}"/>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14" name="Chỗ dành sẵn cho Văn bản 3">
            <a:extLst>
              <a:ext uri="{FF2B5EF4-FFF2-40B4-BE49-F238E27FC236}">
                <a16:creationId xmlns:a16="http://schemas.microsoft.com/office/drawing/2014/main" id="{609FB231-B288-8E1D-72D1-4309865AD4F1}"/>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645707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119D-C151-FF79-C283-B46475EE76B6}"/>
              </a:ext>
            </a:extLst>
          </p:cNvPr>
          <p:cNvSpPr>
            <a:spLocks noGrp="1"/>
          </p:cNvSpPr>
          <p:nvPr>
            <p:ph type="title"/>
          </p:nvPr>
        </p:nvSpPr>
        <p:spPr>
          <a:xfrm>
            <a:off x="3503161" y="111704"/>
            <a:ext cx="2425199" cy="700584"/>
          </a:xfrm>
        </p:spPr>
        <p:txBody>
          <a:bodyPr>
            <a:normAutofit/>
          </a:bodyPr>
          <a:lstStyle/>
          <a:p>
            <a:r>
              <a:rPr lang="en-US" dirty="0"/>
              <a:t>Proposed method</a:t>
            </a:r>
          </a:p>
        </p:txBody>
      </p:sp>
      <p:sp>
        <p:nvSpPr>
          <p:cNvPr id="3" name="Slide Number Placeholder 2">
            <a:extLst>
              <a:ext uri="{FF2B5EF4-FFF2-40B4-BE49-F238E27FC236}">
                <a16:creationId xmlns:a16="http://schemas.microsoft.com/office/drawing/2014/main" id="{64C551E7-036B-0156-991C-3C6E27FED6E6}"/>
              </a:ext>
            </a:extLst>
          </p:cNvPr>
          <p:cNvSpPr>
            <a:spLocks noGrp="1"/>
          </p:cNvSpPr>
          <p:nvPr>
            <p:ph type="sldNum" sz="quarter" idx="12"/>
          </p:nvPr>
        </p:nvSpPr>
        <p:spPr/>
        <p:txBody>
          <a:bodyPr/>
          <a:lstStyle/>
          <a:p>
            <a:fld id="{A7C31228-F5D9-4687-8725-7BFC468A4E82}" type="slidenum">
              <a:rPr lang="en-US" smtClean="0"/>
              <a:pPr/>
              <a:t>5</a:t>
            </a:fld>
            <a:endParaRPr lang="en-US"/>
          </a:p>
        </p:txBody>
      </p:sp>
      <p:pic>
        <p:nvPicPr>
          <p:cNvPr id="8" name="Picture 7" descr="A diagram of a solar panel&#10;&#10;Description automatically generated">
            <a:extLst>
              <a:ext uri="{FF2B5EF4-FFF2-40B4-BE49-F238E27FC236}">
                <a16:creationId xmlns:a16="http://schemas.microsoft.com/office/drawing/2014/main" id="{BD1AF176-3E99-FA0A-B6D9-EEAB23039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222" y="867588"/>
            <a:ext cx="8531395" cy="4374972"/>
          </a:xfrm>
          <a:prstGeom prst="rect">
            <a:avLst/>
          </a:prstGeom>
        </p:spPr>
      </p:pic>
      <p:sp>
        <p:nvSpPr>
          <p:cNvPr id="11" name="TextBox 10">
            <a:extLst>
              <a:ext uri="{FF2B5EF4-FFF2-40B4-BE49-F238E27FC236}">
                <a16:creationId xmlns:a16="http://schemas.microsoft.com/office/drawing/2014/main" id="{7EC4ED8C-DDBC-85BD-2F3D-90A3D0A5412A}"/>
              </a:ext>
            </a:extLst>
          </p:cNvPr>
          <p:cNvSpPr txBox="1"/>
          <p:nvPr/>
        </p:nvSpPr>
        <p:spPr>
          <a:xfrm>
            <a:off x="3422238" y="5868077"/>
            <a:ext cx="2182383" cy="369332"/>
          </a:xfrm>
          <a:prstGeom prst="rect">
            <a:avLst/>
          </a:prstGeom>
          <a:noFill/>
        </p:spPr>
        <p:txBody>
          <a:bodyPr wrap="square" rtlCol="0">
            <a:spAutoFit/>
          </a:bodyPr>
          <a:lstStyle/>
          <a:p>
            <a:r>
              <a:rPr lang="en-US" dirty="0"/>
              <a:t>Consensus Algorithm</a:t>
            </a:r>
          </a:p>
        </p:txBody>
      </p:sp>
      <p:sp>
        <p:nvSpPr>
          <p:cNvPr id="12" name="TextBox 11">
            <a:extLst>
              <a:ext uri="{FF2B5EF4-FFF2-40B4-BE49-F238E27FC236}">
                <a16:creationId xmlns:a16="http://schemas.microsoft.com/office/drawing/2014/main" id="{D8098239-FACE-0071-9CC3-699A54FAB710}"/>
              </a:ext>
            </a:extLst>
          </p:cNvPr>
          <p:cNvSpPr txBox="1"/>
          <p:nvPr/>
        </p:nvSpPr>
        <p:spPr>
          <a:xfrm>
            <a:off x="1167018" y="5893824"/>
            <a:ext cx="1515223" cy="369332"/>
          </a:xfrm>
          <a:prstGeom prst="rect">
            <a:avLst/>
          </a:prstGeom>
          <a:noFill/>
        </p:spPr>
        <p:txBody>
          <a:bodyPr wrap="none" rtlCol="0">
            <a:spAutoFit/>
          </a:bodyPr>
          <a:lstStyle/>
          <a:p>
            <a:r>
              <a:rPr lang="en-US" dirty="0"/>
              <a:t>Droop Control</a:t>
            </a:r>
          </a:p>
        </p:txBody>
      </p:sp>
      <p:sp>
        <p:nvSpPr>
          <p:cNvPr id="13" name="TextBox 12">
            <a:extLst>
              <a:ext uri="{FF2B5EF4-FFF2-40B4-BE49-F238E27FC236}">
                <a16:creationId xmlns:a16="http://schemas.microsoft.com/office/drawing/2014/main" id="{9DF163B8-BF3D-7DED-D2EC-BCA13756E325}"/>
              </a:ext>
            </a:extLst>
          </p:cNvPr>
          <p:cNvSpPr txBox="1"/>
          <p:nvPr/>
        </p:nvSpPr>
        <p:spPr>
          <a:xfrm>
            <a:off x="6335283" y="5641404"/>
            <a:ext cx="2880360" cy="646331"/>
          </a:xfrm>
          <a:prstGeom prst="rect">
            <a:avLst/>
          </a:prstGeom>
          <a:noFill/>
        </p:spPr>
        <p:txBody>
          <a:bodyPr wrap="square" rtlCol="0">
            <a:spAutoFit/>
          </a:bodyPr>
          <a:lstStyle/>
          <a:p>
            <a:r>
              <a:rPr lang="en-US" dirty="0"/>
              <a:t>Combination Droop Control &amp; Consensus Algorithm</a:t>
            </a:r>
          </a:p>
        </p:txBody>
      </p:sp>
      <p:sp>
        <p:nvSpPr>
          <p:cNvPr id="14" name="Arrow: Right 13">
            <a:extLst>
              <a:ext uri="{FF2B5EF4-FFF2-40B4-BE49-F238E27FC236}">
                <a16:creationId xmlns:a16="http://schemas.microsoft.com/office/drawing/2014/main" id="{3AB2571E-6524-D0EB-984F-DFD6ACCDD147}"/>
              </a:ext>
            </a:extLst>
          </p:cNvPr>
          <p:cNvSpPr/>
          <p:nvPr/>
        </p:nvSpPr>
        <p:spPr>
          <a:xfrm>
            <a:off x="2682241" y="5993404"/>
            <a:ext cx="670560" cy="181260"/>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5" name="Arrow: Right 14">
            <a:extLst>
              <a:ext uri="{FF2B5EF4-FFF2-40B4-BE49-F238E27FC236}">
                <a16:creationId xmlns:a16="http://schemas.microsoft.com/office/drawing/2014/main" id="{ED8AD9A5-FA2B-0F93-384E-309BD2CE4AE2}"/>
              </a:ext>
            </a:extLst>
          </p:cNvPr>
          <p:cNvSpPr/>
          <p:nvPr/>
        </p:nvSpPr>
        <p:spPr>
          <a:xfrm>
            <a:off x="5593080" y="5993404"/>
            <a:ext cx="670560" cy="181260"/>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CD275C3-D1A7-8716-84DC-DE48E3246484}"/>
              </a:ext>
            </a:extLst>
          </p:cNvPr>
          <p:cNvSpPr txBox="1"/>
          <p:nvPr/>
        </p:nvSpPr>
        <p:spPr>
          <a:xfrm>
            <a:off x="205339" y="5543278"/>
            <a:ext cx="2182382" cy="369332"/>
          </a:xfrm>
          <a:prstGeom prst="rect">
            <a:avLst/>
          </a:prstGeom>
          <a:noFill/>
        </p:spPr>
        <p:txBody>
          <a:bodyPr wrap="square">
            <a:spAutoFit/>
          </a:bodyPr>
          <a:lstStyle/>
          <a:p>
            <a:r>
              <a:rPr lang="en-US" b="1" dirty="0">
                <a:solidFill>
                  <a:srgbClr val="00B0F0"/>
                </a:solidFill>
                <a:latin typeface="Times New Roman" panose="02020603050405020304" pitchFamily="18" charset="0"/>
                <a:cs typeface="Times New Roman" panose="02020603050405020304" pitchFamily="18" charset="0"/>
              </a:rPr>
              <a:t>Order of analysis :</a:t>
            </a:r>
          </a:p>
        </p:txBody>
      </p:sp>
      <p:sp>
        <p:nvSpPr>
          <p:cNvPr id="20" name="TextBox 19">
            <a:extLst>
              <a:ext uri="{FF2B5EF4-FFF2-40B4-BE49-F238E27FC236}">
                <a16:creationId xmlns:a16="http://schemas.microsoft.com/office/drawing/2014/main" id="{A73994CF-92FC-2502-E060-0D280C542FA8}"/>
              </a:ext>
            </a:extLst>
          </p:cNvPr>
          <p:cNvSpPr txBox="1"/>
          <p:nvPr/>
        </p:nvSpPr>
        <p:spPr>
          <a:xfrm>
            <a:off x="1279044" y="5159190"/>
            <a:ext cx="7328146" cy="369332"/>
          </a:xfrm>
          <a:prstGeom prst="rect">
            <a:avLst/>
          </a:prstGeom>
          <a:noFill/>
        </p:spPr>
        <p:txBody>
          <a:bodyPr wrap="square">
            <a:spAutoFit/>
          </a:bodyPr>
          <a:lstStyle/>
          <a:p>
            <a:pPr marL="228600" marR="0" indent="-228600" algn="just">
              <a:spcBef>
                <a:spcPts val="400"/>
              </a:spcBef>
              <a:spcAft>
                <a:spcPts val="1000"/>
              </a:spcAft>
              <a:tabLst>
                <a:tab pos="338455" algn="l"/>
              </a:tabLst>
            </a:pPr>
            <a:r>
              <a:rPr lang="en-US" sz="1800" b="1" i="1" dirty="0">
                <a:solidFill>
                  <a:schemeClr val="bg2">
                    <a:lumMod val="50000"/>
                  </a:schemeClr>
                </a:solidFill>
                <a:effectLst/>
                <a:latin typeface="Times New Roman" panose="02020603050405020304" pitchFamily="18" charset="0"/>
                <a:ea typeface="SimSun" panose="02010600030101010101" pitchFamily="2" charset="-122"/>
              </a:rPr>
              <a:t>Fig. 2</a:t>
            </a:r>
            <a:r>
              <a:rPr lang="vi-VN" sz="18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Block diagram of the combined Consensus-Droop control loop.</a:t>
            </a:r>
            <a:endParaRPr lang="en-US" sz="1600" b="1" i="1" dirty="0">
              <a:solidFill>
                <a:schemeClr val="bg2">
                  <a:lumMod val="50000"/>
                </a:schemeClr>
              </a:solidFill>
              <a:effectLst/>
              <a:latin typeface="Times New Roman" panose="02020603050405020304" pitchFamily="18" charset="0"/>
              <a:ea typeface="SimSun" panose="02010600030101010101" pitchFamily="2" charset="-122"/>
            </a:endParaRPr>
          </a:p>
        </p:txBody>
      </p:sp>
      <p:sp>
        <p:nvSpPr>
          <p:cNvPr id="6" name="Chỗ dành sẵn cho Văn bản 2">
            <a:extLst>
              <a:ext uri="{FF2B5EF4-FFF2-40B4-BE49-F238E27FC236}">
                <a16:creationId xmlns:a16="http://schemas.microsoft.com/office/drawing/2014/main" id="{9168C0F3-582A-E774-33CF-0213536AC7AE}"/>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7" name="Chỗ dành sẵn cho Văn bản 3">
            <a:extLst>
              <a:ext uri="{FF2B5EF4-FFF2-40B4-BE49-F238E27FC236}">
                <a16:creationId xmlns:a16="http://schemas.microsoft.com/office/drawing/2014/main" id="{CE999E89-0CB3-6408-58CB-EDBB54928299}"/>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3854756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C551E7-036B-0156-991C-3C6E27FED6E6}"/>
              </a:ext>
            </a:extLst>
          </p:cNvPr>
          <p:cNvSpPr>
            <a:spLocks noGrp="1"/>
          </p:cNvSpPr>
          <p:nvPr>
            <p:ph type="sldNum" sz="quarter" idx="12"/>
          </p:nvPr>
        </p:nvSpPr>
        <p:spPr/>
        <p:txBody>
          <a:bodyPr/>
          <a:lstStyle/>
          <a:p>
            <a:fld id="{A7C31228-F5D9-4687-8725-7BFC468A4E82}" type="slidenum">
              <a:rPr lang="en-US" smtClean="0"/>
              <a:pPr/>
              <a:t>6</a:t>
            </a:fld>
            <a:endParaRPr lang="en-US"/>
          </a:p>
        </p:txBody>
      </p:sp>
      <p:sp>
        <p:nvSpPr>
          <p:cNvPr id="11" name="Title 1">
            <a:extLst>
              <a:ext uri="{FF2B5EF4-FFF2-40B4-BE49-F238E27FC236}">
                <a16:creationId xmlns:a16="http://schemas.microsoft.com/office/drawing/2014/main" id="{4AC4501B-1074-5227-7D65-29C59DED1181}"/>
              </a:ext>
            </a:extLst>
          </p:cNvPr>
          <p:cNvSpPr txBox="1">
            <a:spLocks/>
          </p:cNvSpPr>
          <p:nvPr/>
        </p:nvSpPr>
        <p:spPr>
          <a:xfrm>
            <a:off x="3503161" y="-119788"/>
            <a:ext cx="2425199"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Proposed method</a:t>
            </a:r>
          </a:p>
        </p:txBody>
      </p:sp>
      <p:sp>
        <p:nvSpPr>
          <p:cNvPr id="12" name="Slide Number Placeholder 2">
            <a:extLst>
              <a:ext uri="{FF2B5EF4-FFF2-40B4-BE49-F238E27FC236}">
                <a16:creationId xmlns:a16="http://schemas.microsoft.com/office/drawing/2014/main" id="{09F949A1-CE7F-94F9-644B-6F3CF1B46819}"/>
              </a:ext>
            </a:extLst>
          </p:cNvPr>
          <p:cNvSpPr txBox="1">
            <a:spLocks/>
          </p:cNvSpPr>
          <p:nvPr/>
        </p:nvSpPr>
        <p:spPr>
          <a:xfrm>
            <a:off x="8150860" y="6408738"/>
            <a:ext cx="444500" cy="304798"/>
          </a:xfrm>
          <a:prstGeom prst="rect">
            <a:avLst/>
          </a:prstGeom>
        </p:spPr>
        <p:txBody>
          <a:bodyPr vert="horz" lIns="91440" tIns="45720" rIns="91440" bIns="45720" rtlCol="0" anchor="ctr"/>
          <a:lstStyle>
            <a:defPPr>
              <a:defRPr lang="en-US"/>
            </a:defPPr>
            <a:lvl1pPr marL="0" algn="r" defTabSz="457200" rtl="0" eaLnBrk="1" latinLnBrk="0" hangingPunct="1">
              <a:defRPr sz="1300" kern="1200">
                <a:solidFill>
                  <a:srgbClr val="032B91"/>
                </a:solidFill>
                <a:latin typeface="Montserrat"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7C31228-F5D9-4687-8725-7BFC468A4E82}" type="slidenum">
              <a:rPr lang="en-US" smtClean="0"/>
              <a:pPr/>
              <a:t>6</a:t>
            </a:fld>
            <a:endParaRPr lang="en-US"/>
          </a:p>
        </p:txBody>
      </p:sp>
      <p:sp>
        <p:nvSpPr>
          <p:cNvPr id="15" name="TextBox 14">
            <a:extLst>
              <a:ext uri="{FF2B5EF4-FFF2-40B4-BE49-F238E27FC236}">
                <a16:creationId xmlns:a16="http://schemas.microsoft.com/office/drawing/2014/main" id="{C5A28F14-5AB3-4AD6-8F9F-8AFD46997F26}"/>
              </a:ext>
            </a:extLst>
          </p:cNvPr>
          <p:cNvSpPr txBox="1"/>
          <p:nvPr/>
        </p:nvSpPr>
        <p:spPr>
          <a:xfrm>
            <a:off x="3878731" y="442692"/>
            <a:ext cx="163185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Droop Control</a:t>
            </a:r>
          </a:p>
        </p:txBody>
      </p:sp>
      <p:sp>
        <p:nvSpPr>
          <p:cNvPr id="24" name="TextBox 23">
            <a:extLst>
              <a:ext uri="{FF2B5EF4-FFF2-40B4-BE49-F238E27FC236}">
                <a16:creationId xmlns:a16="http://schemas.microsoft.com/office/drawing/2014/main" id="{08CC1571-2D8C-7004-BEF8-5B6CCEABF136}"/>
              </a:ext>
            </a:extLst>
          </p:cNvPr>
          <p:cNvSpPr txBox="1"/>
          <p:nvPr/>
        </p:nvSpPr>
        <p:spPr>
          <a:xfrm>
            <a:off x="101278" y="956232"/>
            <a:ext cx="8941443" cy="646331"/>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To analyze the characteristics of the droop control method, the Microgrid circuit with Thevenin transformation is established as : </a:t>
            </a:r>
            <a:endParaRPr lang="en-US" dirty="0"/>
          </a:p>
        </p:txBody>
      </p:sp>
      <p:graphicFrame>
        <p:nvGraphicFramePr>
          <p:cNvPr id="35" name="Object 34">
            <a:extLst>
              <a:ext uri="{FF2B5EF4-FFF2-40B4-BE49-F238E27FC236}">
                <a16:creationId xmlns:a16="http://schemas.microsoft.com/office/drawing/2014/main" id="{D5091F36-5588-DCC9-1B63-69FB07BE1C6A}"/>
              </a:ext>
            </a:extLst>
          </p:cNvPr>
          <p:cNvGraphicFramePr>
            <a:graphicFrameLocks noChangeAspect="1"/>
          </p:cNvGraphicFramePr>
          <p:nvPr>
            <p:extLst>
              <p:ext uri="{D42A27DB-BD31-4B8C-83A1-F6EECF244321}">
                <p14:modId xmlns:p14="http://schemas.microsoft.com/office/powerpoint/2010/main" val="4231085725"/>
              </p:ext>
            </p:extLst>
          </p:nvPr>
        </p:nvGraphicFramePr>
        <p:xfrm>
          <a:off x="6188710" y="5360329"/>
          <a:ext cx="2184400" cy="787400"/>
        </p:xfrm>
        <a:graphic>
          <a:graphicData uri="http://schemas.openxmlformats.org/presentationml/2006/ole">
            <mc:AlternateContent xmlns:mc="http://schemas.openxmlformats.org/markup-compatibility/2006">
              <mc:Choice xmlns:v="urn:schemas-microsoft-com:vml" Requires="v">
                <p:oleObj name="Equation" r:id="rId2" imgW="2184120" imgH="787320" progId="Equation.DSMT4">
                  <p:embed/>
                </p:oleObj>
              </mc:Choice>
              <mc:Fallback>
                <p:oleObj name="Equation" r:id="rId2" imgW="2184120" imgH="787320" progId="Equation.DSMT4">
                  <p:embed/>
                  <p:pic>
                    <p:nvPicPr>
                      <p:cNvPr id="35" name="Object 34">
                        <a:extLst>
                          <a:ext uri="{FF2B5EF4-FFF2-40B4-BE49-F238E27FC236}">
                            <a16:creationId xmlns:a16="http://schemas.microsoft.com/office/drawing/2014/main" id="{D5091F36-5588-DCC9-1B63-69FB07BE1C6A}"/>
                          </a:ext>
                        </a:extLst>
                      </p:cNvPr>
                      <p:cNvPicPr/>
                      <p:nvPr/>
                    </p:nvPicPr>
                    <p:blipFill>
                      <a:blip r:embed="rId3"/>
                      <a:stretch>
                        <a:fillRect/>
                      </a:stretch>
                    </p:blipFill>
                    <p:spPr>
                      <a:xfrm>
                        <a:off x="6188710" y="5360329"/>
                        <a:ext cx="2184400" cy="787400"/>
                      </a:xfrm>
                      <a:prstGeom prst="rect">
                        <a:avLst/>
                      </a:prstGeom>
                    </p:spPr>
                  </p:pic>
                </p:oleObj>
              </mc:Fallback>
            </mc:AlternateContent>
          </a:graphicData>
        </a:graphic>
      </p:graphicFrame>
      <p:cxnSp>
        <p:nvCxnSpPr>
          <p:cNvPr id="37" name="Straight Connector 36">
            <a:extLst>
              <a:ext uri="{FF2B5EF4-FFF2-40B4-BE49-F238E27FC236}">
                <a16:creationId xmlns:a16="http://schemas.microsoft.com/office/drawing/2014/main" id="{FA522368-6753-03DD-87EE-3EEC9F6D660B}"/>
              </a:ext>
            </a:extLst>
          </p:cNvPr>
          <p:cNvCxnSpPr>
            <a:cxnSpLocks/>
          </p:cNvCxnSpPr>
          <p:nvPr/>
        </p:nvCxnSpPr>
        <p:spPr>
          <a:xfrm flipH="1">
            <a:off x="4829342" y="5114368"/>
            <a:ext cx="6817" cy="89460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4B671F6-1B87-A47B-B230-3F0E63F15B4B}"/>
              </a:ext>
            </a:extLst>
          </p:cNvPr>
          <p:cNvSpPr txBox="1"/>
          <p:nvPr/>
        </p:nvSpPr>
        <p:spPr>
          <a:xfrm>
            <a:off x="2140806" y="3924009"/>
            <a:ext cx="5390705" cy="369332"/>
          </a:xfrm>
          <a:prstGeom prst="rect">
            <a:avLst/>
          </a:prstGeom>
          <a:noFill/>
        </p:spPr>
        <p:txBody>
          <a:bodyPr wrap="square">
            <a:spAutoFit/>
          </a:bodyPr>
          <a:lstStyle/>
          <a:p>
            <a:r>
              <a:rPr lang="en-US" sz="1800" b="1" i="1" dirty="0">
                <a:solidFill>
                  <a:schemeClr val="bg2">
                    <a:lumMod val="50000"/>
                  </a:schemeClr>
                </a:solidFill>
                <a:effectLst/>
                <a:latin typeface="Times New Roman" panose="02020603050405020304" pitchFamily="18" charset="0"/>
                <a:ea typeface="SimSun" panose="02010600030101010101" pitchFamily="2" charset="-122"/>
              </a:rPr>
              <a:t>Fig. 3</a:t>
            </a:r>
            <a:r>
              <a:rPr lang="vi-VN" sz="18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Microgrid </a:t>
            </a:r>
            <a:r>
              <a:rPr lang="en-US" sz="1800" b="1" i="1" dirty="0" err="1">
                <a:solidFill>
                  <a:schemeClr val="bg2">
                    <a:lumMod val="50000"/>
                  </a:schemeClr>
                </a:solidFill>
                <a:effectLst/>
                <a:latin typeface="Times New Roman" panose="02020603050405020304" pitchFamily="18" charset="0"/>
                <a:ea typeface="SimSun" panose="02010600030101010101" pitchFamily="2" charset="-122"/>
              </a:rPr>
              <a:t>ciruit</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 with </a:t>
            </a:r>
            <a:r>
              <a:rPr lang="en-US" sz="1800" b="1" i="1" dirty="0" err="1">
                <a:solidFill>
                  <a:schemeClr val="bg2">
                    <a:lumMod val="50000"/>
                  </a:schemeClr>
                </a:solidFill>
                <a:effectLst/>
                <a:latin typeface="Times New Roman" panose="02020603050405020304" pitchFamily="18" charset="0"/>
                <a:ea typeface="SimSun" panose="02010600030101010101" pitchFamily="2" charset="-122"/>
              </a:rPr>
              <a:t>thevenin</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 transformation</a:t>
            </a:r>
            <a:endParaRPr lang="en-US" b="1" i="1" dirty="0">
              <a:solidFill>
                <a:schemeClr val="bg2">
                  <a:lumMod val="50000"/>
                </a:schemeClr>
              </a:solidFill>
            </a:endParaRPr>
          </a:p>
        </p:txBody>
      </p:sp>
      <p:graphicFrame>
        <p:nvGraphicFramePr>
          <p:cNvPr id="34" name="Object 33">
            <a:extLst>
              <a:ext uri="{FF2B5EF4-FFF2-40B4-BE49-F238E27FC236}">
                <a16:creationId xmlns:a16="http://schemas.microsoft.com/office/drawing/2014/main" id="{E632D1F1-C3FC-555A-C57E-C930908BF37A}"/>
              </a:ext>
            </a:extLst>
          </p:cNvPr>
          <p:cNvGraphicFramePr>
            <a:graphicFrameLocks noChangeAspect="1"/>
          </p:cNvGraphicFramePr>
          <p:nvPr>
            <p:extLst>
              <p:ext uri="{D42A27DB-BD31-4B8C-83A1-F6EECF244321}">
                <p14:modId xmlns:p14="http://schemas.microsoft.com/office/powerpoint/2010/main" val="2920844423"/>
              </p:ext>
            </p:extLst>
          </p:nvPr>
        </p:nvGraphicFramePr>
        <p:xfrm>
          <a:off x="579325" y="5683237"/>
          <a:ext cx="3886200" cy="419100"/>
        </p:xfrm>
        <a:graphic>
          <a:graphicData uri="http://schemas.openxmlformats.org/presentationml/2006/ole">
            <mc:AlternateContent xmlns:mc="http://schemas.openxmlformats.org/markup-compatibility/2006">
              <mc:Choice xmlns:v="urn:schemas-microsoft-com:vml" Requires="v">
                <p:oleObj name="Equation" r:id="rId4" imgW="3886200" imgH="419040" progId="Equation.DSMT4">
                  <p:embed/>
                </p:oleObj>
              </mc:Choice>
              <mc:Fallback>
                <p:oleObj name="Equation" r:id="rId4" imgW="3886200" imgH="419040" progId="Equation.DSMT4">
                  <p:embed/>
                  <p:pic>
                    <p:nvPicPr>
                      <p:cNvPr id="34" name="Object 33">
                        <a:extLst>
                          <a:ext uri="{FF2B5EF4-FFF2-40B4-BE49-F238E27FC236}">
                            <a16:creationId xmlns:a16="http://schemas.microsoft.com/office/drawing/2014/main" id="{E632D1F1-C3FC-555A-C57E-C930908BF37A}"/>
                          </a:ext>
                        </a:extLst>
                      </p:cNvPr>
                      <p:cNvPicPr/>
                      <p:nvPr/>
                    </p:nvPicPr>
                    <p:blipFill>
                      <a:blip r:embed="rId5"/>
                      <a:stretch>
                        <a:fillRect/>
                      </a:stretch>
                    </p:blipFill>
                    <p:spPr>
                      <a:xfrm>
                        <a:off x="579325" y="5683237"/>
                        <a:ext cx="3886200" cy="419100"/>
                      </a:xfrm>
                      <a:prstGeom prst="rect">
                        <a:avLst/>
                      </a:prstGeom>
                    </p:spPr>
                  </p:pic>
                </p:oleObj>
              </mc:Fallback>
            </mc:AlternateContent>
          </a:graphicData>
        </a:graphic>
      </p:graphicFrame>
      <p:pic>
        <p:nvPicPr>
          <p:cNvPr id="40" name="Picture 39" descr="A diagram of a circuit&#10;&#10;Description automatically generated">
            <a:extLst>
              <a:ext uri="{FF2B5EF4-FFF2-40B4-BE49-F238E27FC236}">
                <a16:creationId xmlns:a16="http://schemas.microsoft.com/office/drawing/2014/main" id="{D55AC509-C439-C928-4436-D473324A21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6378" y="1561512"/>
            <a:ext cx="5601600" cy="2340000"/>
          </a:xfrm>
          <a:prstGeom prst="rect">
            <a:avLst/>
          </a:prstGeom>
        </p:spPr>
      </p:pic>
      <p:grpSp>
        <p:nvGrpSpPr>
          <p:cNvPr id="7" name="Group 6">
            <a:extLst>
              <a:ext uri="{FF2B5EF4-FFF2-40B4-BE49-F238E27FC236}">
                <a16:creationId xmlns:a16="http://schemas.microsoft.com/office/drawing/2014/main" id="{17F2B430-3175-4DC3-1FF8-0BBF5FD7DCE1}"/>
              </a:ext>
            </a:extLst>
          </p:cNvPr>
          <p:cNvGrpSpPr/>
          <p:nvPr/>
        </p:nvGrpSpPr>
        <p:grpSpPr>
          <a:xfrm>
            <a:off x="139308" y="4356112"/>
            <a:ext cx="8827213" cy="1221787"/>
            <a:chOff x="215508" y="4356112"/>
            <a:chExt cx="8827213" cy="1221787"/>
          </a:xfrm>
        </p:grpSpPr>
        <p:sp>
          <p:nvSpPr>
            <p:cNvPr id="32" name="TextBox 31">
              <a:extLst>
                <a:ext uri="{FF2B5EF4-FFF2-40B4-BE49-F238E27FC236}">
                  <a16:creationId xmlns:a16="http://schemas.microsoft.com/office/drawing/2014/main" id="{32A3A64D-969F-67F8-593F-0D99F3343351}"/>
                </a:ext>
              </a:extLst>
            </p:cNvPr>
            <p:cNvSpPr txBox="1"/>
            <p:nvPr/>
          </p:nvSpPr>
          <p:spPr>
            <a:xfrm>
              <a:off x="215508" y="4377570"/>
              <a:ext cx="8827213" cy="1200329"/>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Where                         are the control parameters, and                 represent the sensor feedback values.</a:t>
              </a:r>
            </a:p>
            <a:p>
              <a:r>
                <a:rPr lang="en-US" sz="1800" dirty="0">
                  <a:effectLst/>
                  <a:latin typeface="Times New Roman" panose="02020603050405020304" pitchFamily="18" charset="0"/>
                  <a:ea typeface="SimSun" panose="02010600030101010101" pitchFamily="2" charset="-122"/>
                </a:rPr>
                <a:t>In the conventional droop control, the relationship between voltage and current at the output of each generator is expressed as follows:</a:t>
              </a:r>
              <a:endParaRPr lang="en-US" dirty="0"/>
            </a:p>
          </p:txBody>
        </p:sp>
        <p:graphicFrame>
          <p:nvGraphicFramePr>
            <p:cNvPr id="2" name="Object 1">
              <a:extLst>
                <a:ext uri="{FF2B5EF4-FFF2-40B4-BE49-F238E27FC236}">
                  <a16:creationId xmlns:a16="http://schemas.microsoft.com/office/drawing/2014/main" id="{21382D35-198B-58AA-4BF9-044F35AA296B}"/>
                </a:ext>
              </a:extLst>
            </p:cNvPr>
            <p:cNvGraphicFramePr>
              <a:graphicFrameLocks noChangeAspect="1"/>
            </p:cNvGraphicFramePr>
            <p:nvPr>
              <p:extLst>
                <p:ext uri="{D42A27DB-BD31-4B8C-83A1-F6EECF244321}">
                  <p14:modId xmlns:p14="http://schemas.microsoft.com/office/powerpoint/2010/main" val="2270892518"/>
                </p:ext>
              </p:extLst>
            </p:nvPr>
          </p:nvGraphicFramePr>
          <p:xfrm>
            <a:off x="1065268" y="4356112"/>
            <a:ext cx="1181100" cy="368300"/>
          </p:xfrm>
          <a:graphic>
            <a:graphicData uri="http://schemas.openxmlformats.org/presentationml/2006/ole">
              <mc:AlternateContent xmlns:mc="http://schemas.openxmlformats.org/markup-compatibility/2006">
                <mc:Choice xmlns:v="urn:schemas-microsoft-com:vml" Requires="v">
                  <p:oleObj name="Equation" r:id="rId7" imgW="1180800" imgH="368280" progId="Equation.DSMT4">
                    <p:embed/>
                  </p:oleObj>
                </mc:Choice>
                <mc:Fallback>
                  <p:oleObj name="Equation" r:id="rId7" imgW="1180800" imgH="368280" progId="Equation.DSMT4">
                    <p:embed/>
                    <p:pic>
                      <p:nvPicPr>
                        <p:cNvPr id="2" name="Object 1">
                          <a:extLst>
                            <a:ext uri="{FF2B5EF4-FFF2-40B4-BE49-F238E27FC236}">
                              <a16:creationId xmlns:a16="http://schemas.microsoft.com/office/drawing/2014/main" id="{21382D35-198B-58AA-4BF9-044F35AA296B}"/>
                            </a:ext>
                          </a:extLst>
                        </p:cNvPr>
                        <p:cNvPicPr/>
                        <p:nvPr/>
                      </p:nvPicPr>
                      <p:blipFill>
                        <a:blip r:embed="rId8"/>
                        <a:stretch>
                          <a:fillRect/>
                        </a:stretch>
                      </p:blipFill>
                      <p:spPr>
                        <a:xfrm>
                          <a:off x="1065268" y="4356112"/>
                          <a:ext cx="1181100" cy="3683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AFF070C4-2F82-328D-A078-B0A410017C36}"/>
                </a:ext>
              </a:extLst>
            </p:cNvPr>
            <p:cNvGraphicFramePr>
              <a:graphicFrameLocks noChangeAspect="1"/>
            </p:cNvGraphicFramePr>
            <p:nvPr>
              <p:extLst>
                <p:ext uri="{D42A27DB-BD31-4B8C-83A1-F6EECF244321}">
                  <p14:modId xmlns:p14="http://schemas.microsoft.com/office/powerpoint/2010/main" val="22187325"/>
                </p:ext>
              </p:extLst>
            </p:nvPr>
          </p:nvGraphicFramePr>
          <p:xfrm>
            <a:off x="5238144" y="4388562"/>
            <a:ext cx="812800" cy="330200"/>
          </p:xfrm>
          <a:graphic>
            <a:graphicData uri="http://schemas.openxmlformats.org/presentationml/2006/ole">
              <mc:AlternateContent xmlns:mc="http://schemas.openxmlformats.org/markup-compatibility/2006">
                <mc:Choice xmlns:v="urn:schemas-microsoft-com:vml" Requires="v">
                  <p:oleObj name="Equation" r:id="rId9" imgW="812520" imgH="330120" progId="Equation.DSMT4">
                    <p:embed/>
                  </p:oleObj>
                </mc:Choice>
                <mc:Fallback>
                  <p:oleObj name="Equation" r:id="rId9" imgW="812520" imgH="330120" progId="Equation.DSMT4">
                    <p:embed/>
                    <p:pic>
                      <p:nvPicPr>
                        <p:cNvPr id="6" name="Object 5">
                          <a:extLst>
                            <a:ext uri="{FF2B5EF4-FFF2-40B4-BE49-F238E27FC236}">
                              <a16:creationId xmlns:a16="http://schemas.microsoft.com/office/drawing/2014/main" id="{AFF070C4-2F82-328D-A078-B0A410017C36}"/>
                            </a:ext>
                          </a:extLst>
                        </p:cNvPr>
                        <p:cNvPicPr/>
                        <p:nvPr/>
                      </p:nvPicPr>
                      <p:blipFill>
                        <a:blip r:embed="rId10"/>
                        <a:stretch>
                          <a:fillRect/>
                        </a:stretch>
                      </p:blipFill>
                      <p:spPr>
                        <a:xfrm>
                          <a:off x="5238144" y="4388562"/>
                          <a:ext cx="812800" cy="330200"/>
                        </a:xfrm>
                        <a:prstGeom prst="rect">
                          <a:avLst/>
                        </a:prstGeom>
                      </p:spPr>
                    </p:pic>
                  </p:oleObj>
                </mc:Fallback>
              </mc:AlternateContent>
            </a:graphicData>
          </a:graphic>
        </p:graphicFrame>
      </p:grpSp>
      <p:sp>
        <p:nvSpPr>
          <p:cNvPr id="8" name="Chỗ dành sẵn cho Văn bản 2">
            <a:extLst>
              <a:ext uri="{FF2B5EF4-FFF2-40B4-BE49-F238E27FC236}">
                <a16:creationId xmlns:a16="http://schemas.microsoft.com/office/drawing/2014/main" id="{6EF5B9D4-6088-48D5-B8A2-9FE279959DA8}"/>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9" name="Chỗ dành sẵn cho Văn bản 3">
            <a:extLst>
              <a:ext uri="{FF2B5EF4-FFF2-40B4-BE49-F238E27FC236}">
                <a16:creationId xmlns:a16="http://schemas.microsoft.com/office/drawing/2014/main" id="{8F3854EA-0186-4496-6D8D-F9AB9263C407}"/>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
        <p:nvSpPr>
          <p:cNvPr id="4" name="TextBox 3">
            <a:extLst>
              <a:ext uri="{FF2B5EF4-FFF2-40B4-BE49-F238E27FC236}">
                <a16:creationId xmlns:a16="http://schemas.microsoft.com/office/drawing/2014/main" id="{10418734-32DE-DDEF-5D87-4C6D3451565F}"/>
              </a:ext>
            </a:extLst>
          </p:cNvPr>
          <p:cNvSpPr txBox="1"/>
          <p:nvPr/>
        </p:nvSpPr>
        <p:spPr>
          <a:xfrm>
            <a:off x="4370178" y="5952809"/>
            <a:ext cx="442750" cy="369332"/>
          </a:xfrm>
          <a:prstGeom prst="rect">
            <a:avLst/>
          </a:prstGeom>
          <a:noFill/>
        </p:spPr>
        <p:txBody>
          <a:bodyPr wrap="none" rtlCol="0">
            <a:spAutoFit/>
          </a:bodyPr>
          <a:lstStyle/>
          <a:p>
            <a:r>
              <a:rPr lang="en-US" dirty="0"/>
              <a:t>(1)</a:t>
            </a:r>
          </a:p>
        </p:txBody>
      </p:sp>
      <p:sp>
        <p:nvSpPr>
          <p:cNvPr id="5" name="TextBox 4">
            <a:extLst>
              <a:ext uri="{FF2B5EF4-FFF2-40B4-BE49-F238E27FC236}">
                <a16:creationId xmlns:a16="http://schemas.microsoft.com/office/drawing/2014/main" id="{9E118986-DD72-7653-A396-175669A479A1}"/>
              </a:ext>
            </a:extLst>
          </p:cNvPr>
          <p:cNvSpPr txBox="1"/>
          <p:nvPr/>
        </p:nvSpPr>
        <p:spPr>
          <a:xfrm>
            <a:off x="8382406" y="5917671"/>
            <a:ext cx="442750" cy="369332"/>
          </a:xfrm>
          <a:prstGeom prst="rect">
            <a:avLst/>
          </a:prstGeom>
          <a:noFill/>
        </p:spPr>
        <p:txBody>
          <a:bodyPr wrap="none" rtlCol="0">
            <a:spAutoFit/>
          </a:bodyPr>
          <a:lstStyle/>
          <a:p>
            <a:r>
              <a:rPr lang="en-US" dirty="0"/>
              <a:t>(2)</a:t>
            </a:r>
          </a:p>
        </p:txBody>
      </p:sp>
    </p:spTree>
    <p:extLst>
      <p:ext uri="{BB962C8B-B14F-4D97-AF65-F5344CB8AC3E}">
        <p14:creationId xmlns:p14="http://schemas.microsoft.com/office/powerpoint/2010/main" val="713643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73F4C7-8063-97CF-F6A1-F6664F36F41D}"/>
              </a:ext>
            </a:extLst>
          </p:cNvPr>
          <p:cNvSpPr>
            <a:spLocks noGrp="1"/>
          </p:cNvSpPr>
          <p:nvPr>
            <p:ph type="sldNum" sz="quarter" idx="12"/>
          </p:nvPr>
        </p:nvSpPr>
        <p:spPr/>
        <p:txBody>
          <a:bodyPr/>
          <a:lstStyle/>
          <a:p>
            <a:fld id="{A7C31228-F5D9-4687-8725-7BFC468A4E82}" type="slidenum">
              <a:rPr lang="en-US" smtClean="0"/>
              <a:pPr/>
              <a:t>7</a:t>
            </a:fld>
            <a:endParaRPr lang="en-US"/>
          </a:p>
        </p:txBody>
      </p:sp>
      <p:sp>
        <p:nvSpPr>
          <p:cNvPr id="7" name="Title 1">
            <a:extLst>
              <a:ext uri="{FF2B5EF4-FFF2-40B4-BE49-F238E27FC236}">
                <a16:creationId xmlns:a16="http://schemas.microsoft.com/office/drawing/2014/main" id="{7CE90834-DDB4-9D46-A088-C1FD42800E9E}"/>
              </a:ext>
            </a:extLst>
          </p:cNvPr>
          <p:cNvSpPr txBox="1">
            <a:spLocks/>
          </p:cNvSpPr>
          <p:nvPr/>
        </p:nvSpPr>
        <p:spPr>
          <a:xfrm>
            <a:off x="3503161" y="-110644"/>
            <a:ext cx="2425199"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Proposed method</a:t>
            </a:r>
          </a:p>
        </p:txBody>
      </p:sp>
      <p:sp>
        <p:nvSpPr>
          <p:cNvPr id="8" name="TextBox 7">
            <a:extLst>
              <a:ext uri="{FF2B5EF4-FFF2-40B4-BE49-F238E27FC236}">
                <a16:creationId xmlns:a16="http://schemas.microsoft.com/office/drawing/2014/main" id="{AA34E857-4B43-594B-5B54-D556C84210CC}"/>
              </a:ext>
            </a:extLst>
          </p:cNvPr>
          <p:cNvSpPr txBox="1"/>
          <p:nvPr/>
        </p:nvSpPr>
        <p:spPr>
          <a:xfrm>
            <a:off x="3874180" y="418664"/>
            <a:ext cx="163185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Droop Control</a:t>
            </a:r>
          </a:p>
        </p:txBody>
      </p:sp>
      <p:grpSp>
        <p:nvGrpSpPr>
          <p:cNvPr id="16" name="Group 15">
            <a:extLst>
              <a:ext uri="{FF2B5EF4-FFF2-40B4-BE49-F238E27FC236}">
                <a16:creationId xmlns:a16="http://schemas.microsoft.com/office/drawing/2014/main" id="{B105025E-9345-D1D2-32BD-1225F9A7BD13}"/>
              </a:ext>
            </a:extLst>
          </p:cNvPr>
          <p:cNvGrpSpPr/>
          <p:nvPr/>
        </p:nvGrpSpPr>
        <p:grpSpPr>
          <a:xfrm>
            <a:off x="72406" y="5662076"/>
            <a:ext cx="9090660" cy="646331"/>
            <a:chOff x="53340" y="5008514"/>
            <a:chExt cx="9090660" cy="646331"/>
          </a:xfrm>
        </p:grpSpPr>
        <p:grpSp>
          <p:nvGrpSpPr>
            <p:cNvPr id="15" name="Group 14">
              <a:extLst>
                <a:ext uri="{FF2B5EF4-FFF2-40B4-BE49-F238E27FC236}">
                  <a16:creationId xmlns:a16="http://schemas.microsoft.com/office/drawing/2014/main" id="{759C221C-3A85-AB6A-04E2-171CA5F35E88}"/>
                </a:ext>
              </a:extLst>
            </p:cNvPr>
            <p:cNvGrpSpPr/>
            <p:nvPr/>
          </p:nvGrpSpPr>
          <p:grpSpPr>
            <a:xfrm>
              <a:off x="53340" y="5008514"/>
              <a:ext cx="9090660" cy="646331"/>
              <a:chOff x="53340" y="5008514"/>
              <a:chExt cx="9090660" cy="646331"/>
            </a:xfrm>
          </p:grpSpPr>
          <p:sp>
            <p:nvSpPr>
              <p:cNvPr id="12" name="TextBox 11">
                <a:extLst>
                  <a:ext uri="{FF2B5EF4-FFF2-40B4-BE49-F238E27FC236}">
                    <a16:creationId xmlns:a16="http://schemas.microsoft.com/office/drawing/2014/main" id="{728DB297-A78C-71EB-E832-1703FF2B3AB6}"/>
                  </a:ext>
                </a:extLst>
              </p:cNvPr>
              <p:cNvSpPr txBox="1"/>
              <p:nvPr/>
            </p:nvSpPr>
            <p:spPr>
              <a:xfrm>
                <a:off x="53340" y="5008514"/>
                <a:ext cx="9090660" cy="646331"/>
              </a:xfrm>
              <a:prstGeom prst="rect">
                <a:avLst/>
              </a:prstGeom>
              <a:noFill/>
            </p:spPr>
            <p:txBody>
              <a:bodyPr wrap="square">
                <a:spAutoFit/>
              </a:bodyPr>
              <a:lstStyle/>
              <a:p>
                <a:r>
                  <a:rPr lang="en-US" dirty="0"/>
                  <a:t>Where          is the maximum current that the source converter can provide, and                  is the maximum voltage deviation.</a:t>
                </a:r>
              </a:p>
            </p:txBody>
          </p:sp>
          <p:graphicFrame>
            <p:nvGraphicFramePr>
              <p:cNvPr id="13" name="Object 12">
                <a:extLst>
                  <a:ext uri="{FF2B5EF4-FFF2-40B4-BE49-F238E27FC236}">
                    <a16:creationId xmlns:a16="http://schemas.microsoft.com/office/drawing/2014/main" id="{854DD7B3-C21F-C7C6-A281-9BA6FE10CE69}"/>
                  </a:ext>
                </a:extLst>
              </p:cNvPr>
              <p:cNvGraphicFramePr>
                <a:graphicFrameLocks noChangeAspect="1"/>
              </p:cNvGraphicFramePr>
              <p:nvPr>
                <p:extLst>
                  <p:ext uri="{D42A27DB-BD31-4B8C-83A1-F6EECF244321}">
                    <p14:modId xmlns:p14="http://schemas.microsoft.com/office/powerpoint/2010/main" val="2149560831"/>
                  </p:ext>
                </p:extLst>
              </p:nvPr>
            </p:nvGraphicFramePr>
            <p:xfrm>
              <a:off x="881118" y="5008514"/>
              <a:ext cx="368300" cy="381000"/>
            </p:xfrm>
            <a:graphic>
              <a:graphicData uri="http://schemas.openxmlformats.org/presentationml/2006/ole">
                <mc:AlternateContent xmlns:mc="http://schemas.openxmlformats.org/markup-compatibility/2006">
                  <mc:Choice xmlns:v="urn:schemas-microsoft-com:vml" Requires="v">
                    <p:oleObj name="Equation" r:id="rId2" imgW="368280" imgH="380880" progId="Equation.DSMT4">
                      <p:embed/>
                    </p:oleObj>
                  </mc:Choice>
                  <mc:Fallback>
                    <p:oleObj name="Equation" r:id="rId2" imgW="368280" imgH="380880" progId="Equation.DSMT4">
                      <p:embed/>
                      <p:pic>
                        <p:nvPicPr>
                          <p:cNvPr id="13" name="Object 12">
                            <a:extLst>
                              <a:ext uri="{FF2B5EF4-FFF2-40B4-BE49-F238E27FC236}">
                                <a16:creationId xmlns:a16="http://schemas.microsoft.com/office/drawing/2014/main" id="{854DD7B3-C21F-C7C6-A281-9BA6FE10CE69}"/>
                              </a:ext>
                            </a:extLst>
                          </p:cNvPr>
                          <p:cNvPicPr/>
                          <p:nvPr/>
                        </p:nvPicPr>
                        <p:blipFill>
                          <a:blip r:embed="rId3"/>
                          <a:stretch>
                            <a:fillRect/>
                          </a:stretch>
                        </p:blipFill>
                        <p:spPr>
                          <a:xfrm>
                            <a:off x="881118" y="5008514"/>
                            <a:ext cx="368300" cy="381000"/>
                          </a:xfrm>
                          <a:prstGeom prst="rect">
                            <a:avLst/>
                          </a:prstGeom>
                        </p:spPr>
                      </p:pic>
                    </p:oleObj>
                  </mc:Fallback>
                </mc:AlternateContent>
              </a:graphicData>
            </a:graphic>
          </p:graphicFrame>
        </p:grpSp>
        <p:graphicFrame>
          <p:nvGraphicFramePr>
            <p:cNvPr id="14" name="Object 13">
              <a:extLst>
                <a:ext uri="{FF2B5EF4-FFF2-40B4-BE49-F238E27FC236}">
                  <a16:creationId xmlns:a16="http://schemas.microsoft.com/office/drawing/2014/main" id="{31E65A0E-661C-EC1E-7C20-536E65BBD94C}"/>
                </a:ext>
              </a:extLst>
            </p:cNvPr>
            <p:cNvGraphicFramePr>
              <a:graphicFrameLocks noChangeAspect="1"/>
            </p:cNvGraphicFramePr>
            <p:nvPr>
              <p:extLst>
                <p:ext uri="{D42A27DB-BD31-4B8C-83A1-F6EECF244321}">
                  <p14:modId xmlns:p14="http://schemas.microsoft.com/office/powerpoint/2010/main" val="4180284176"/>
                </p:ext>
              </p:extLst>
            </p:nvPr>
          </p:nvGraphicFramePr>
          <p:xfrm>
            <a:off x="7573549" y="5033914"/>
            <a:ext cx="838200" cy="355600"/>
          </p:xfrm>
          <a:graphic>
            <a:graphicData uri="http://schemas.openxmlformats.org/presentationml/2006/ole">
              <mc:AlternateContent xmlns:mc="http://schemas.openxmlformats.org/markup-compatibility/2006">
                <mc:Choice xmlns:v="urn:schemas-microsoft-com:vml" Requires="v">
                  <p:oleObj name="Equation" r:id="rId4" imgW="838080" imgH="355320" progId="Equation.DSMT4">
                    <p:embed/>
                  </p:oleObj>
                </mc:Choice>
                <mc:Fallback>
                  <p:oleObj name="Equation" r:id="rId4" imgW="838080" imgH="355320" progId="Equation.DSMT4">
                    <p:embed/>
                    <p:pic>
                      <p:nvPicPr>
                        <p:cNvPr id="14" name="Object 13">
                          <a:extLst>
                            <a:ext uri="{FF2B5EF4-FFF2-40B4-BE49-F238E27FC236}">
                              <a16:creationId xmlns:a16="http://schemas.microsoft.com/office/drawing/2014/main" id="{31E65A0E-661C-EC1E-7C20-536E65BBD94C}"/>
                            </a:ext>
                          </a:extLst>
                        </p:cNvPr>
                        <p:cNvPicPr/>
                        <p:nvPr/>
                      </p:nvPicPr>
                      <p:blipFill>
                        <a:blip r:embed="rId5"/>
                        <a:stretch>
                          <a:fillRect/>
                        </a:stretch>
                      </p:blipFill>
                      <p:spPr>
                        <a:xfrm>
                          <a:off x="7573549" y="5033914"/>
                          <a:ext cx="838200" cy="355600"/>
                        </a:xfrm>
                        <a:prstGeom prst="rect">
                          <a:avLst/>
                        </a:prstGeom>
                      </p:spPr>
                    </p:pic>
                  </p:oleObj>
                </mc:Fallback>
              </mc:AlternateContent>
            </a:graphicData>
          </a:graphic>
        </p:graphicFrame>
      </p:grpSp>
      <p:grpSp>
        <p:nvGrpSpPr>
          <p:cNvPr id="21" name="Group 20">
            <a:extLst>
              <a:ext uri="{FF2B5EF4-FFF2-40B4-BE49-F238E27FC236}">
                <a16:creationId xmlns:a16="http://schemas.microsoft.com/office/drawing/2014/main" id="{3E47D981-0B8A-636C-47BE-476BC84AC531}"/>
              </a:ext>
            </a:extLst>
          </p:cNvPr>
          <p:cNvGrpSpPr/>
          <p:nvPr/>
        </p:nvGrpSpPr>
        <p:grpSpPr>
          <a:xfrm>
            <a:off x="5745377" y="1597704"/>
            <a:ext cx="3350998" cy="1516971"/>
            <a:chOff x="5679440" y="2386804"/>
            <a:chExt cx="3350998" cy="1516971"/>
          </a:xfrm>
        </p:grpSpPr>
        <p:graphicFrame>
          <p:nvGraphicFramePr>
            <p:cNvPr id="17" name="Object 16">
              <a:extLst>
                <a:ext uri="{FF2B5EF4-FFF2-40B4-BE49-F238E27FC236}">
                  <a16:creationId xmlns:a16="http://schemas.microsoft.com/office/drawing/2014/main" id="{090E2E19-38B7-816F-0CA0-8F9A6ABFEF54}"/>
                </a:ext>
              </a:extLst>
            </p:cNvPr>
            <p:cNvGraphicFramePr>
              <a:graphicFrameLocks noChangeAspect="1"/>
            </p:cNvGraphicFramePr>
            <p:nvPr>
              <p:extLst>
                <p:ext uri="{D42A27DB-BD31-4B8C-83A1-F6EECF244321}">
                  <p14:modId xmlns:p14="http://schemas.microsoft.com/office/powerpoint/2010/main" val="2396984345"/>
                </p:ext>
              </p:extLst>
            </p:nvPr>
          </p:nvGraphicFramePr>
          <p:xfrm>
            <a:off x="6017795" y="2386804"/>
            <a:ext cx="1803400" cy="723900"/>
          </p:xfrm>
          <a:graphic>
            <a:graphicData uri="http://schemas.openxmlformats.org/presentationml/2006/ole">
              <mc:AlternateContent xmlns:mc="http://schemas.openxmlformats.org/markup-compatibility/2006">
                <mc:Choice xmlns:v="urn:schemas-microsoft-com:vml" Requires="v">
                  <p:oleObj name="Equation" r:id="rId6" imgW="1803240" imgH="723600" progId="Equation.DSMT4">
                    <p:embed/>
                  </p:oleObj>
                </mc:Choice>
                <mc:Fallback>
                  <p:oleObj name="Equation" r:id="rId6" imgW="1803240" imgH="723600" progId="Equation.DSMT4">
                    <p:embed/>
                    <p:pic>
                      <p:nvPicPr>
                        <p:cNvPr id="17" name="Object 16">
                          <a:extLst>
                            <a:ext uri="{FF2B5EF4-FFF2-40B4-BE49-F238E27FC236}">
                              <a16:creationId xmlns:a16="http://schemas.microsoft.com/office/drawing/2014/main" id="{090E2E19-38B7-816F-0CA0-8F9A6ABFEF54}"/>
                            </a:ext>
                          </a:extLst>
                        </p:cNvPr>
                        <p:cNvPicPr/>
                        <p:nvPr/>
                      </p:nvPicPr>
                      <p:blipFill>
                        <a:blip r:embed="rId7"/>
                        <a:stretch>
                          <a:fillRect/>
                        </a:stretch>
                      </p:blipFill>
                      <p:spPr>
                        <a:xfrm>
                          <a:off x="6017795" y="2386804"/>
                          <a:ext cx="1803400" cy="72390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ADCE2FD3-51F7-37F1-D621-19700FA347AF}"/>
                </a:ext>
              </a:extLst>
            </p:cNvPr>
            <p:cNvGraphicFramePr>
              <a:graphicFrameLocks noChangeAspect="1"/>
            </p:cNvGraphicFramePr>
            <p:nvPr>
              <p:extLst>
                <p:ext uri="{D42A27DB-BD31-4B8C-83A1-F6EECF244321}">
                  <p14:modId xmlns:p14="http://schemas.microsoft.com/office/powerpoint/2010/main" val="441006345"/>
                </p:ext>
              </p:extLst>
            </p:nvPr>
          </p:nvGraphicFramePr>
          <p:xfrm>
            <a:off x="5995138" y="3471975"/>
            <a:ext cx="3035300" cy="431800"/>
          </p:xfrm>
          <a:graphic>
            <a:graphicData uri="http://schemas.openxmlformats.org/presentationml/2006/ole">
              <mc:AlternateContent xmlns:mc="http://schemas.openxmlformats.org/markup-compatibility/2006">
                <mc:Choice xmlns:v="urn:schemas-microsoft-com:vml" Requires="v">
                  <p:oleObj name="Equation" r:id="rId8" imgW="3035160" imgH="431640" progId="Equation.DSMT4">
                    <p:embed/>
                  </p:oleObj>
                </mc:Choice>
                <mc:Fallback>
                  <p:oleObj name="Equation" r:id="rId8" imgW="3035160" imgH="431640" progId="Equation.DSMT4">
                    <p:embed/>
                    <p:pic>
                      <p:nvPicPr>
                        <p:cNvPr id="18" name="Object 17">
                          <a:extLst>
                            <a:ext uri="{FF2B5EF4-FFF2-40B4-BE49-F238E27FC236}">
                              <a16:creationId xmlns:a16="http://schemas.microsoft.com/office/drawing/2014/main" id="{ADCE2FD3-51F7-37F1-D621-19700FA347AF}"/>
                            </a:ext>
                          </a:extLst>
                        </p:cNvPr>
                        <p:cNvPicPr/>
                        <p:nvPr/>
                      </p:nvPicPr>
                      <p:blipFill>
                        <a:blip r:embed="rId9"/>
                        <a:stretch>
                          <a:fillRect/>
                        </a:stretch>
                      </p:blipFill>
                      <p:spPr>
                        <a:xfrm>
                          <a:off x="5995138" y="3471975"/>
                          <a:ext cx="3035300" cy="431800"/>
                        </a:xfrm>
                        <a:prstGeom prst="rect">
                          <a:avLst/>
                        </a:prstGeom>
                      </p:spPr>
                    </p:pic>
                  </p:oleObj>
                </mc:Fallback>
              </mc:AlternateContent>
            </a:graphicData>
          </a:graphic>
        </p:graphicFrame>
        <p:sp>
          <p:nvSpPr>
            <p:cNvPr id="20" name="Left Brace 19">
              <a:extLst>
                <a:ext uri="{FF2B5EF4-FFF2-40B4-BE49-F238E27FC236}">
                  <a16:creationId xmlns:a16="http://schemas.microsoft.com/office/drawing/2014/main" id="{8C0E03FA-0DAB-C4DB-1389-F6C80C30CA53}"/>
                </a:ext>
              </a:extLst>
            </p:cNvPr>
            <p:cNvSpPr/>
            <p:nvPr/>
          </p:nvSpPr>
          <p:spPr>
            <a:xfrm>
              <a:off x="5679440" y="2722880"/>
              <a:ext cx="248920" cy="96520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4" name="TextBox 23">
            <a:extLst>
              <a:ext uri="{FF2B5EF4-FFF2-40B4-BE49-F238E27FC236}">
                <a16:creationId xmlns:a16="http://schemas.microsoft.com/office/drawing/2014/main" id="{3D88757A-0A07-61D5-3090-F9F2EF79C273}"/>
              </a:ext>
            </a:extLst>
          </p:cNvPr>
          <p:cNvSpPr txBox="1"/>
          <p:nvPr/>
        </p:nvSpPr>
        <p:spPr>
          <a:xfrm>
            <a:off x="264159" y="925583"/>
            <a:ext cx="8851901" cy="646331"/>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Autonomous power sharing is achieved by regulating the power output of each generator according to its deviation from the operating point, which is expressed as</a:t>
            </a:r>
            <a:endParaRPr lang="en-US" dirty="0"/>
          </a:p>
        </p:txBody>
      </p:sp>
      <p:sp>
        <p:nvSpPr>
          <p:cNvPr id="27" name="TextBox 26">
            <a:extLst>
              <a:ext uri="{FF2B5EF4-FFF2-40B4-BE49-F238E27FC236}">
                <a16:creationId xmlns:a16="http://schemas.microsoft.com/office/drawing/2014/main" id="{72DA0838-6233-9A5C-F763-7BA53AF1BDC1}"/>
              </a:ext>
            </a:extLst>
          </p:cNvPr>
          <p:cNvSpPr txBox="1"/>
          <p:nvPr/>
        </p:nvSpPr>
        <p:spPr>
          <a:xfrm>
            <a:off x="178783" y="4993211"/>
            <a:ext cx="5514084" cy="646331"/>
          </a:xfrm>
          <a:prstGeom prst="rect">
            <a:avLst/>
          </a:prstGeom>
          <a:noFill/>
        </p:spPr>
        <p:txBody>
          <a:bodyPr wrap="square">
            <a:spAutoFit/>
          </a:bodyPr>
          <a:lstStyle/>
          <a:p>
            <a:pPr marL="228600" marR="0" indent="-228600" algn="just">
              <a:spcBef>
                <a:spcPts val="0"/>
              </a:spcBef>
              <a:spcAft>
                <a:spcPts val="300"/>
              </a:spcAft>
              <a:tabLst>
                <a:tab pos="338455" algn="l"/>
              </a:tabLst>
            </a:pPr>
            <a:r>
              <a:rPr lang="en-US" sz="1800" b="1" i="1" dirty="0">
                <a:solidFill>
                  <a:schemeClr val="bg2">
                    <a:lumMod val="50000"/>
                  </a:schemeClr>
                </a:solidFill>
                <a:effectLst/>
                <a:latin typeface="Times New Roman" panose="02020603050405020304" pitchFamily="18" charset="0"/>
                <a:ea typeface="SimSun" panose="02010600030101010101" pitchFamily="2" charset="-122"/>
              </a:rPr>
              <a:t>Fig. 4</a:t>
            </a:r>
            <a:r>
              <a:rPr lang="vi-VN" sz="1800" b="1" i="1" dirty="0">
                <a:solidFill>
                  <a:schemeClr val="bg2">
                    <a:lumMod val="50000"/>
                  </a:schemeClr>
                </a:solidFill>
                <a:effectLst/>
                <a:latin typeface="Times New Roman" panose="02020603050405020304" pitchFamily="18" charset="0"/>
                <a:ea typeface="SimSun" panose="02010600030101010101" pitchFamily="2" charset="-122"/>
              </a:rPr>
              <a:t>. </a:t>
            </a:r>
            <a:r>
              <a:rPr lang="en-US" sz="1800" b="1" i="1" dirty="0">
                <a:solidFill>
                  <a:schemeClr val="bg2">
                    <a:lumMod val="50000"/>
                  </a:schemeClr>
                </a:solidFill>
                <a:effectLst/>
                <a:latin typeface="Times New Roman" panose="02020603050405020304" pitchFamily="18" charset="0"/>
                <a:ea typeface="SimSun" panose="02010600030101010101" pitchFamily="2" charset="-122"/>
              </a:rPr>
              <a:t>Droop curve in a DC microgrids with conventional Droop controller. </a:t>
            </a:r>
            <a:endParaRPr lang="en-US" sz="1600" b="1" i="1" dirty="0">
              <a:solidFill>
                <a:schemeClr val="bg2">
                  <a:lumMod val="50000"/>
                </a:schemeClr>
              </a:solidFill>
              <a:effectLst/>
              <a:latin typeface="Times New Roman" panose="02020603050405020304" pitchFamily="18" charset="0"/>
              <a:ea typeface="SimSun" panose="02010600030101010101" pitchFamily="2" charset="-122"/>
            </a:endParaRPr>
          </a:p>
        </p:txBody>
      </p:sp>
      <p:pic>
        <p:nvPicPr>
          <p:cNvPr id="29" name="Picture 28" descr="A diagram of a graph&#10;&#10;Description automatically generated">
            <a:extLst>
              <a:ext uri="{FF2B5EF4-FFF2-40B4-BE49-F238E27FC236}">
                <a16:creationId xmlns:a16="http://schemas.microsoft.com/office/drawing/2014/main" id="{B9A781EE-D31B-CB0B-449C-C27A5A7A81F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783" y="1594448"/>
            <a:ext cx="4898763" cy="3309620"/>
          </a:xfrm>
          <a:prstGeom prst="rect">
            <a:avLst/>
          </a:prstGeom>
        </p:spPr>
      </p:pic>
      <p:sp>
        <p:nvSpPr>
          <p:cNvPr id="2" name="Chỗ dành sẵn cho Văn bản 2">
            <a:extLst>
              <a:ext uri="{FF2B5EF4-FFF2-40B4-BE49-F238E27FC236}">
                <a16:creationId xmlns:a16="http://schemas.microsoft.com/office/drawing/2014/main" id="{B30A8BFB-74C9-70F6-00EA-F8DF511ECB0F}"/>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6" name="Chỗ dành sẵn cho Văn bản 3">
            <a:extLst>
              <a:ext uri="{FF2B5EF4-FFF2-40B4-BE49-F238E27FC236}">
                <a16:creationId xmlns:a16="http://schemas.microsoft.com/office/drawing/2014/main" id="{32570DC7-AF2F-02CC-DF04-191A6F24F10B}"/>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
        <p:nvSpPr>
          <p:cNvPr id="4" name="TextBox 3">
            <a:extLst>
              <a:ext uri="{FF2B5EF4-FFF2-40B4-BE49-F238E27FC236}">
                <a16:creationId xmlns:a16="http://schemas.microsoft.com/office/drawing/2014/main" id="{567B599D-EAB0-217E-DEF3-407FFAEE7B6A}"/>
              </a:ext>
            </a:extLst>
          </p:cNvPr>
          <p:cNvSpPr txBox="1"/>
          <p:nvPr/>
        </p:nvSpPr>
        <p:spPr>
          <a:xfrm>
            <a:off x="8450568" y="1960590"/>
            <a:ext cx="442750"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594558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BE8A6D7-A71C-2EFE-510B-BC1DAB09EFFD}"/>
              </a:ext>
            </a:extLst>
          </p:cNvPr>
          <p:cNvSpPr>
            <a:spLocks noGrp="1"/>
          </p:cNvSpPr>
          <p:nvPr>
            <p:ph type="sldNum" sz="quarter" idx="12"/>
          </p:nvPr>
        </p:nvSpPr>
        <p:spPr/>
        <p:txBody>
          <a:bodyPr/>
          <a:lstStyle/>
          <a:p>
            <a:fld id="{A7C31228-F5D9-4687-8725-7BFC468A4E82}" type="slidenum">
              <a:rPr lang="en-US" smtClean="0"/>
              <a:pPr/>
              <a:t>8</a:t>
            </a:fld>
            <a:endParaRPr lang="en-US"/>
          </a:p>
        </p:txBody>
      </p:sp>
      <p:sp>
        <p:nvSpPr>
          <p:cNvPr id="6" name="Title 1">
            <a:extLst>
              <a:ext uri="{FF2B5EF4-FFF2-40B4-BE49-F238E27FC236}">
                <a16:creationId xmlns:a16="http://schemas.microsoft.com/office/drawing/2014/main" id="{F605F2E8-2F28-5543-E31E-D4EDBAECF1D2}"/>
              </a:ext>
            </a:extLst>
          </p:cNvPr>
          <p:cNvSpPr txBox="1">
            <a:spLocks/>
          </p:cNvSpPr>
          <p:nvPr/>
        </p:nvSpPr>
        <p:spPr>
          <a:xfrm>
            <a:off x="3503161" y="-119788"/>
            <a:ext cx="2425199"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Proposed method</a:t>
            </a:r>
          </a:p>
        </p:txBody>
      </p:sp>
      <p:sp>
        <p:nvSpPr>
          <p:cNvPr id="7" name="TextBox 6">
            <a:extLst>
              <a:ext uri="{FF2B5EF4-FFF2-40B4-BE49-F238E27FC236}">
                <a16:creationId xmlns:a16="http://schemas.microsoft.com/office/drawing/2014/main" id="{449498EA-6C77-B696-87E4-1B592614609F}"/>
              </a:ext>
            </a:extLst>
          </p:cNvPr>
          <p:cNvSpPr txBox="1"/>
          <p:nvPr/>
        </p:nvSpPr>
        <p:spPr>
          <a:xfrm>
            <a:off x="3830132" y="396130"/>
            <a:ext cx="1631857"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Droop Control</a:t>
            </a:r>
          </a:p>
        </p:txBody>
      </p:sp>
      <p:sp>
        <p:nvSpPr>
          <p:cNvPr id="9" name="TextBox 8">
            <a:extLst>
              <a:ext uri="{FF2B5EF4-FFF2-40B4-BE49-F238E27FC236}">
                <a16:creationId xmlns:a16="http://schemas.microsoft.com/office/drawing/2014/main" id="{EF97D5E7-C13B-9E8B-46C7-DBD67B5168B3}"/>
              </a:ext>
            </a:extLst>
          </p:cNvPr>
          <p:cNvSpPr txBox="1"/>
          <p:nvPr/>
        </p:nvSpPr>
        <p:spPr>
          <a:xfrm>
            <a:off x="167742" y="1167692"/>
            <a:ext cx="8808515" cy="2535566"/>
          </a:xfrm>
          <a:prstGeom prst="rect">
            <a:avLst/>
          </a:prstGeom>
          <a:noFill/>
        </p:spPr>
        <p:txBody>
          <a:bodyPr wrap="square">
            <a:spAutoFit/>
          </a:bodyPr>
          <a:lstStyle/>
          <a:p>
            <a:pPr>
              <a:lnSpc>
                <a:spcPct val="150000"/>
              </a:lnSpc>
            </a:pPr>
            <a:r>
              <a:rPr lang="en-US" b="0" i="0" dirty="0">
                <a:effectLst/>
                <a:latin typeface="Times New Roman" panose="02020603050405020304" pitchFamily="18" charset="0"/>
                <a:cs typeface="Times New Roman" panose="02020603050405020304" pitchFamily="18" charset="0"/>
              </a:rPr>
              <a:t>It is important to note that the line impedance values are varied depending on the electricity grid area. From droop control theory for microgrid , the mismatched current sharing is inevitable due to the microgrid configuration. Thus, the feasible solution to deal with the problem of unequal current sharing is to modify the droop resistance. The adjustment of the droop resistance required a calculation of the current difference among generation units, which is estimated with the aid of a </a:t>
            </a:r>
            <a:r>
              <a:rPr lang="en-US" b="1" i="0" dirty="0">
                <a:effectLst/>
                <a:latin typeface="Times New Roman" panose="02020603050405020304" pitchFamily="18" charset="0"/>
                <a:cs typeface="Times New Roman" panose="02020603050405020304" pitchFamily="18" charset="0"/>
              </a:rPr>
              <a:t>consensus algorithm</a:t>
            </a:r>
            <a:endParaRPr lang="en-US" b="1" dirty="0">
              <a:latin typeface="Times New Roman" panose="02020603050405020304" pitchFamily="18" charset="0"/>
              <a:cs typeface="Times New Roman" panose="02020603050405020304" pitchFamily="18" charset="0"/>
            </a:endParaRPr>
          </a:p>
        </p:txBody>
      </p:sp>
      <p:sp>
        <p:nvSpPr>
          <p:cNvPr id="2" name="Chỗ dành sẵn cho Văn bản 2">
            <a:extLst>
              <a:ext uri="{FF2B5EF4-FFF2-40B4-BE49-F238E27FC236}">
                <a16:creationId xmlns:a16="http://schemas.microsoft.com/office/drawing/2014/main" id="{F5112475-81AC-A30E-164D-DFDBA5C6C771}"/>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8" name="Chỗ dành sẵn cho Văn bản 3">
            <a:extLst>
              <a:ext uri="{FF2B5EF4-FFF2-40B4-BE49-F238E27FC236}">
                <a16:creationId xmlns:a16="http://schemas.microsoft.com/office/drawing/2014/main" id="{474BF938-016E-3076-4707-D136B5996F3A}"/>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3472688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EDE604-7EE9-0545-6034-FA6E81FDAA22}"/>
              </a:ext>
            </a:extLst>
          </p:cNvPr>
          <p:cNvSpPr>
            <a:spLocks noGrp="1"/>
          </p:cNvSpPr>
          <p:nvPr>
            <p:ph type="sldNum" sz="quarter" idx="12"/>
          </p:nvPr>
        </p:nvSpPr>
        <p:spPr/>
        <p:txBody>
          <a:bodyPr/>
          <a:lstStyle/>
          <a:p>
            <a:fld id="{A7C31228-F5D9-4687-8725-7BFC468A4E82}" type="slidenum">
              <a:rPr lang="en-US" smtClean="0"/>
              <a:pPr/>
              <a:t>9</a:t>
            </a:fld>
            <a:endParaRPr lang="en-US"/>
          </a:p>
        </p:txBody>
      </p:sp>
      <p:sp>
        <p:nvSpPr>
          <p:cNvPr id="6" name="Title 1">
            <a:extLst>
              <a:ext uri="{FF2B5EF4-FFF2-40B4-BE49-F238E27FC236}">
                <a16:creationId xmlns:a16="http://schemas.microsoft.com/office/drawing/2014/main" id="{4657C24B-E617-C8A3-E44C-FF4B5986B570}"/>
              </a:ext>
            </a:extLst>
          </p:cNvPr>
          <p:cNvSpPr txBox="1">
            <a:spLocks/>
          </p:cNvSpPr>
          <p:nvPr/>
        </p:nvSpPr>
        <p:spPr>
          <a:xfrm>
            <a:off x="3503161" y="-119788"/>
            <a:ext cx="2425199" cy="700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1800" b="1" kern="1200">
                <a:solidFill>
                  <a:srgbClr val="032B91"/>
                </a:solidFill>
                <a:latin typeface="Montserrat" pitchFamily="2" charset="0"/>
                <a:ea typeface="+mj-ea"/>
                <a:cs typeface="+mj-cs"/>
              </a:defRPr>
            </a:lvl1pPr>
          </a:lstStyle>
          <a:p>
            <a:r>
              <a:rPr lang="en-US" dirty="0"/>
              <a:t>Proposed method</a:t>
            </a:r>
          </a:p>
        </p:txBody>
      </p:sp>
      <p:sp>
        <p:nvSpPr>
          <p:cNvPr id="7" name="TextBox 6">
            <a:extLst>
              <a:ext uri="{FF2B5EF4-FFF2-40B4-BE49-F238E27FC236}">
                <a16:creationId xmlns:a16="http://schemas.microsoft.com/office/drawing/2014/main" id="{97FED368-FD9F-A064-A3D7-21EB8EC5AA3F}"/>
              </a:ext>
            </a:extLst>
          </p:cNvPr>
          <p:cNvSpPr txBox="1"/>
          <p:nvPr/>
        </p:nvSpPr>
        <p:spPr>
          <a:xfrm>
            <a:off x="3568619" y="416495"/>
            <a:ext cx="2294282"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Consensus Algorithm</a:t>
            </a:r>
          </a:p>
        </p:txBody>
      </p:sp>
      <p:pic>
        <p:nvPicPr>
          <p:cNvPr id="1028" name="Picture 4">
            <a:extLst>
              <a:ext uri="{FF2B5EF4-FFF2-40B4-BE49-F238E27FC236}">
                <a16:creationId xmlns:a16="http://schemas.microsoft.com/office/drawing/2014/main" id="{DB3EF346-FDE8-EE62-D507-81B91743AD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44" t="14533" r="13589" b="14000"/>
          <a:stretch/>
        </p:blipFill>
        <p:spPr bwMode="auto">
          <a:xfrm>
            <a:off x="2698750" y="967174"/>
            <a:ext cx="3956050" cy="39122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7F13FD8-79A2-6B14-D459-F84D792314CF}"/>
              </a:ext>
            </a:extLst>
          </p:cNvPr>
          <p:cNvSpPr txBox="1"/>
          <p:nvPr/>
        </p:nvSpPr>
        <p:spPr>
          <a:xfrm>
            <a:off x="236854" y="4920160"/>
            <a:ext cx="8879841" cy="1200329"/>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Consensus algorithm is a mechanism used in distributed systems to achieve agreement among multiple nodes on a specific outcome. In a distributed system, where multiple generation units interact and collaborate to perform grid voltage support, consensus algorithms ensure that all nodes reach a consistent state and agree on validity </a:t>
            </a:r>
            <a:endParaRPr lang="en-US" dirty="0">
              <a:latin typeface="Times New Roman" panose="02020603050405020304" pitchFamily="18" charset="0"/>
              <a:cs typeface="Times New Roman" panose="02020603050405020304" pitchFamily="18" charset="0"/>
            </a:endParaRPr>
          </a:p>
        </p:txBody>
      </p:sp>
      <p:sp>
        <p:nvSpPr>
          <p:cNvPr id="2" name="Chỗ dành sẵn cho Văn bản 2">
            <a:extLst>
              <a:ext uri="{FF2B5EF4-FFF2-40B4-BE49-F238E27FC236}">
                <a16:creationId xmlns:a16="http://schemas.microsoft.com/office/drawing/2014/main" id="{8CC7EE5E-B95C-9499-C3FE-4AE9658B3C3B}"/>
              </a:ext>
            </a:extLst>
          </p:cNvPr>
          <p:cNvSpPr>
            <a:spLocks noGrp="1"/>
          </p:cNvSpPr>
          <p:nvPr>
            <p:ph type="body" sz="quarter" idx="13"/>
          </p:nvPr>
        </p:nvSpPr>
        <p:spPr>
          <a:xfrm>
            <a:off x="264159" y="6400799"/>
            <a:ext cx="1602219" cy="320676"/>
          </a:xfrm>
        </p:spPr>
        <p:txBody>
          <a:bodyPr/>
          <a:lstStyle/>
          <a:p>
            <a:r>
              <a:rPr lang="en-US" dirty="0"/>
              <a:t>ISEE 2023</a:t>
            </a:r>
          </a:p>
        </p:txBody>
      </p:sp>
      <p:sp>
        <p:nvSpPr>
          <p:cNvPr id="8" name="Chỗ dành sẵn cho Văn bản 3">
            <a:extLst>
              <a:ext uri="{FF2B5EF4-FFF2-40B4-BE49-F238E27FC236}">
                <a16:creationId xmlns:a16="http://schemas.microsoft.com/office/drawing/2014/main" id="{D71E7A0C-92A4-7299-0088-6EFB2E66A0D0}"/>
              </a:ext>
            </a:extLst>
          </p:cNvPr>
          <p:cNvSpPr>
            <a:spLocks noGrp="1"/>
          </p:cNvSpPr>
          <p:nvPr>
            <p:ph type="body" sz="quarter" idx="14"/>
          </p:nvPr>
        </p:nvSpPr>
        <p:spPr>
          <a:xfrm>
            <a:off x="1969786" y="6400806"/>
            <a:ext cx="5994343" cy="320663"/>
          </a:xfrm>
        </p:spPr>
        <p:txBody>
          <a:bodyPr>
            <a:normAutofit/>
          </a:bodyPr>
          <a:lstStyle/>
          <a:p>
            <a:r>
              <a:rPr lang="en-US" dirty="0"/>
              <a:t>Flexible Consensus Mechanism for Current Allocation in DC Microgrid</a:t>
            </a:r>
          </a:p>
        </p:txBody>
      </p:sp>
    </p:spTree>
    <p:extLst>
      <p:ext uri="{BB962C8B-B14F-4D97-AF65-F5344CB8AC3E}">
        <p14:creationId xmlns:p14="http://schemas.microsoft.com/office/powerpoint/2010/main" val="1592262684"/>
      </p:ext>
    </p:extLst>
  </p:cSld>
  <p:clrMapOvr>
    <a:masterClrMapping/>
  </p:clrMapOvr>
</p:sld>
</file>

<file path=ppt/theme/theme1.xml><?xml version="1.0" encoding="utf-8"?>
<a:theme xmlns:a="http://schemas.openxmlformats.org/drawingml/2006/main" name="Chủ đề 1">
  <a:themeElements>
    <a:clrScheme name="Chủ đề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hủ đề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ủ đề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n trình bày1" id="{5DAF3D3D-0D25-40DF-A3CA-FC7134B5D334}" vid="{371E54F6-C780-44E4-BAE7-F04B6249FE25}"/>
    </a:ext>
  </a:extLst>
</a:theme>
</file>

<file path=ppt/theme/theme2.xml><?xml version="1.0" encoding="utf-8"?>
<a:theme xmlns:a="http://schemas.openxmlformats.org/drawingml/2006/main" name="Chủ đề 2">
  <a:themeElements>
    <a:clrScheme name="Chủ đề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hủ đề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ủ đề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n trình bày1" id="{5DAF3D3D-0D25-40DF-A3CA-FC7134B5D334}" vid="{5D0ACCC8-1388-4261-B35B-827F0C15DB37}"/>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HCMUT_Template_Conf_Ver1.0</Template>
  <TotalTime>609</TotalTime>
  <Words>2930</Words>
  <Application>Microsoft Office PowerPoint</Application>
  <PresentationFormat>On-screen Show (4:3)</PresentationFormat>
  <Paragraphs>275</Paragraphs>
  <Slides>33</Slides>
  <Notes>7</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33</vt:i4>
      </vt:variant>
    </vt:vector>
  </HeadingPairs>
  <TitlesOfParts>
    <vt:vector size="43" baseType="lpstr">
      <vt:lpstr>Arial</vt:lpstr>
      <vt:lpstr>Calibri</vt:lpstr>
      <vt:lpstr>Calibri Light</vt:lpstr>
      <vt:lpstr>Montserrat</vt:lpstr>
      <vt:lpstr>Söhne</vt:lpstr>
      <vt:lpstr>Times New Roman</vt:lpstr>
      <vt:lpstr>Wingdings</vt:lpstr>
      <vt:lpstr>Chủ đề 1</vt:lpstr>
      <vt:lpstr>Chủ đề 2</vt:lpstr>
      <vt:lpstr>Equation</vt:lpstr>
      <vt:lpstr>Flexible Consensus Mechanism for Current Allocation in DC Microgrid</vt:lpstr>
      <vt:lpstr>Table of Contents</vt:lpstr>
      <vt:lpstr>Motivation &amp; Problems</vt:lpstr>
      <vt:lpstr>Motivation &amp; Problems</vt:lpstr>
      <vt:lpstr>Proposed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Acknowledgement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Consensus Mechanism for Current Allocation in DC Microgrid</dc:title>
  <dc:creator>khoa tran</dc:creator>
  <cp:lastModifiedBy>khoa tran</cp:lastModifiedBy>
  <cp:revision>10</cp:revision>
  <dcterms:created xsi:type="dcterms:W3CDTF">2023-09-18T09:34:18Z</dcterms:created>
  <dcterms:modified xsi:type="dcterms:W3CDTF">2023-10-19T04:16:53Z</dcterms:modified>
</cp:coreProperties>
</file>