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Sugo Display" charset="1" panose="02000506020000020004"/>
      <p:regular r:id="rId10"/>
    </p:embeddedFont>
    <p:embeddedFont>
      <p:font typeface="Montserrat Ultra-Bold" charset="1" panose="00000900000000000000"/>
      <p:regular r:id="rId11"/>
    </p:embeddedFont>
    <p:embeddedFont>
      <p:font typeface="Montserrat Heavy" charset="1" panose="00000A00000000000000"/>
      <p:regular r:id="rId12"/>
    </p:embeddedFont>
    <p:embeddedFont>
      <p:font typeface="Aileron Light" charset="1" panose="00000400000000000000"/>
      <p:regular r:id="rId13"/>
    </p:embeddedFont>
    <p:embeddedFont>
      <p:font typeface="Aileron Heavy" charset="1" panose="00000A00000000000000"/>
      <p:regular r:id="rId14"/>
    </p:embeddedFont>
    <p:embeddedFont>
      <p:font typeface="Aileron" charset="1" panose="00000500000000000000"/>
      <p:regular r:id="rId15"/>
    </p:embeddedFont>
    <p:embeddedFont>
      <p:font typeface="Aileron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5942"/>
            <a:ext cx="18288000" cy="2451609"/>
            <a:chOff x="0" y="0"/>
            <a:chExt cx="4816593" cy="6456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45691"/>
            </a:xfrm>
            <a:custGeom>
              <a:avLst/>
              <a:gdLst/>
              <a:ahLst/>
              <a:cxnLst/>
              <a:rect r="r" b="b" t="t" l="l"/>
              <a:pathLst>
                <a:path h="6456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45691"/>
                  </a:lnTo>
                  <a:lnTo>
                    <a:pt x="0" y="645691"/>
                  </a:ln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702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76703" y="0"/>
            <a:ext cx="6011297" cy="10287000"/>
            <a:chOff x="0" y="0"/>
            <a:chExt cx="1583222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322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583222">
                  <a:moveTo>
                    <a:pt x="0" y="0"/>
                  </a:moveTo>
                  <a:lnTo>
                    <a:pt x="1583222" y="0"/>
                  </a:lnTo>
                  <a:lnTo>
                    <a:pt x="158322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D269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583222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65546" y="3116240"/>
            <a:ext cx="7593754" cy="4567517"/>
            <a:chOff x="0" y="0"/>
            <a:chExt cx="1176471" cy="7076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6471" cy="707628"/>
            </a:xfrm>
            <a:custGeom>
              <a:avLst/>
              <a:gdLst/>
              <a:ahLst/>
              <a:cxnLst/>
              <a:rect r="r" b="b" t="t" l="l"/>
              <a:pathLst>
                <a:path h="707628" w="1176471">
                  <a:moveTo>
                    <a:pt x="27527" y="0"/>
                  </a:moveTo>
                  <a:lnTo>
                    <a:pt x="1148944" y="0"/>
                  </a:lnTo>
                  <a:cubicBezTo>
                    <a:pt x="1164147" y="0"/>
                    <a:pt x="1176471" y="12324"/>
                    <a:pt x="1176471" y="27527"/>
                  </a:cubicBezTo>
                  <a:lnTo>
                    <a:pt x="1176471" y="680101"/>
                  </a:lnTo>
                  <a:cubicBezTo>
                    <a:pt x="1176471" y="695304"/>
                    <a:pt x="1164147" y="707628"/>
                    <a:pt x="1148944" y="707628"/>
                  </a:cubicBezTo>
                  <a:lnTo>
                    <a:pt x="27527" y="707628"/>
                  </a:lnTo>
                  <a:cubicBezTo>
                    <a:pt x="12324" y="707628"/>
                    <a:pt x="0" y="695304"/>
                    <a:pt x="0" y="680101"/>
                  </a:cubicBezTo>
                  <a:lnTo>
                    <a:pt x="0" y="27527"/>
                  </a:lnTo>
                  <a:cubicBezTo>
                    <a:pt x="0" y="12324"/>
                    <a:pt x="12324" y="0"/>
                    <a:pt x="2752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4894" r="0" b="-5873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5191961" y="8504266"/>
            <a:ext cx="2067339" cy="754034"/>
            <a:chOff x="0" y="0"/>
            <a:chExt cx="544484" cy="198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4484" cy="198593"/>
            </a:xfrm>
            <a:custGeom>
              <a:avLst/>
              <a:gdLst/>
              <a:ahLst/>
              <a:cxnLst/>
              <a:rect r="r" b="b" t="t" l="l"/>
              <a:pathLst>
                <a:path h="198593" w="544484">
                  <a:moveTo>
                    <a:pt x="99297" y="0"/>
                  </a:moveTo>
                  <a:lnTo>
                    <a:pt x="445188" y="0"/>
                  </a:lnTo>
                  <a:cubicBezTo>
                    <a:pt x="500028" y="0"/>
                    <a:pt x="544484" y="44457"/>
                    <a:pt x="544484" y="99297"/>
                  </a:cubicBezTo>
                  <a:lnTo>
                    <a:pt x="544484" y="99297"/>
                  </a:lnTo>
                  <a:cubicBezTo>
                    <a:pt x="544484" y="154137"/>
                    <a:pt x="500028" y="198593"/>
                    <a:pt x="445188" y="198593"/>
                  </a:cubicBezTo>
                  <a:lnTo>
                    <a:pt x="99297" y="198593"/>
                  </a:lnTo>
                  <a:cubicBezTo>
                    <a:pt x="44457" y="198593"/>
                    <a:pt x="0" y="154137"/>
                    <a:pt x="0" y="99297"/>
                  </a:cubicBezTo>
                  <a:lnTo>
                    <a:pt x="0" y="99297"/>
                  </a:lnTo>
                  <a:cubicBezTo>
                    <a:pt x="0" y="44457"/>
                    <a:pt x="44457" y="0"/>
                    <a:pt x="99297" y="0"/>
                  </a:cubicBez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44484" cy="255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638690" y="8754661"/>
            <a:ext cx="253244" cy="253244"/>
          </a:xfrm>
          <a:custGeom>
            <a:avLst/>
            <a:gdLst/>
            <a:ahLst/>
            <a:cxnLst/>
            <a:rect r="r" b="b" t="t" l="l"/>
            <a:pathLst>
              <a:path h="253244" w="253244">
                <a:moveTo>
                  <a:pt x="0" y="0"/>
                </a:moveTo>
                <a:lnTo>
                  <a:pt x="253244" y="0"/>
                </a:lnTo>
                <a:lnTo>
                  <a:pt x="253244" y="253244"/>
                </a:lnTo>
                <a:lnTo>
                  <a:pt x="0" y="253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522742" y="8504266"/>
            <a:ext cx="4057538" cy="405753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4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907678" y="1028700"/>
            <a:ext cx="1936378" cy="193637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4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861622" y="1028700"/>
            <a:ext cx="2031957" cy="835642"/>
          </a:xfrm>
          <a:custGeom>
            <a:avLst/>
            <a:gdLst/>
            <a:ahLst/>
            <a:cxnLst/>
            <a:rect r="r" b="b" t="t" l="l"/>
            <a:pathLst>
              <a:path h="835642" w="2031957">
                <a:moveTo>
                  <a:pt x="0" y="0"/>
                </a:moveTo>
                <a:lnTo>
                  <a:pt x="2031957" y="0"/>
                </a:lnTo>
                <a:lnTo>
                  <a:pt x="2031957" y="835642"/>
                </a:lnTo>
                <a:lnTo>
                  <a:pt x="0" y="8356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>
            <a:off x="4554856" y="1446521"/>
            <a:ext cx="6492240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7228384" y="6821138"/>
            <a:ext cx="759523" cy="4114800"/>
          </a:xfrm>
          <a:custGeom>
            <a:avLst/>
            <a:gdLst/>
            <a:ahLst/>
            <a:cxnLst/>
            <a:rect r="r" b="b" t="t" l="l"/>
            <a:pathLst>
              <a:path h="4114800" w="759523">
                <a:moveTo>
                  <a:pt x="0" y="0"/>
                </a:moveTo>
                <a:lnTo>
                  <a:pt x="759524" y="0"/>
                </a:lnTo>
                <a:lnTo>
                  <a:pt x="7595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028700" y="3610360"/>
            <a:ext cx="8115300" cy="271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49"/>
              </a:lnSpc>
            </a:pPr>
            <a:r>
              <a:rPr lang="en-US" sz="15607">
                <a:solidFill>
                  <a:srgbClr val="0768CD"/>
                </a:solidFill>
                <a:latin typeface="Sugo Display"/>
                <a:ea typeface="Sugo Display"/>
                <a:cs typeface="Sugo Display"/>
                <a:sym typeface="Sugo Display"/>
              </a:rPr>
              <a:t>AIRWAYS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6275962"/>
            <a:ext cx="6772276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1D269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Predictive Analysis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2726953"/>
            <a:ext cx="81153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1D269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BRITISH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273934" y="2319942"/>
            <a:ext cx="2985366" cy="65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Aileron Light"/>
                <a:ea typeface="Aileron Light"/>
                <a:cs typeface="Aileron Light"/>
                <a:sym typeface="Aileron Light"/>
              </a:rPr>
              <a:t>FORAGE VIRTUAL WORK EXPERICE PROGRAM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581931" y="8674592"/>
            <a:ext cx="1056758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1D269F"/>
                </a:solidFill>
                <a:latin typeface="Aileron Heavy"/>
                <a:ea typeface="Aileron Heavy"/>
                <a:cs typeface="Aileron Heavy"/>
                <a:sym typeface="Aileron Heavy"/>
              </a:rPr>
              <a:t>START</a:t>
            </a:r>
          </a:p>
        </p:txBody>
      </p:sp>
      <p:sp>
        <p:nvSpPr>
          <p:cNvPr name="AutoShape 28" id="28"/>
          <p:cNvSpPr/>
          <p:nvPr/>
        </p:nvSpPr>
        <p:spPr>
          <a:xfrm>
            <a:off x="-1405890" y="8907113"/>
            <a:ext cx="6492240" cy="0"/>
          </a:xfrm>
          <a:prstGeom prst="line">
            <a:avLst/>
          </a:prstGeom>
          <a:ln cap="flat" w="57150">
            <a:solidFill>
              <a:srgbClr val="A1E1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11452" y="7794781"/>
            <a:ext cx="8664068" cy="866406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4738810" y="781954"/>
            <a:ext cx="785492" cy="4255488"/>
          </a:xfrm>
          <a:custGeom>
            <a:avLst/>
            <a:gdLst/>
            <a:ahLst/>
            <a:cxnLst/>
            <a:rect r="r" b="b" t="t" l="l"/>
            <a:pathLst>
              <a:path h="4255488" w="785492">
                <a:moveTo>
                  <a:pt x="0" y="0"/>
                </a:moveTo>
                <a:lnTo>
                  <a:pt x="785492" y="0"/>
                </a:lnTo>
                <a:lnTo>
                  <a:pt x="785492" y="4255488"/>
                </a:lnTo>
                <a:lnTo>
                  <a:pt x="0" y="425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13460" y="1051654"/>
            <a:ext cx="2145840" cy="332605"/>
          </a:xfrm>
          <a:custGeom>
            <a:avLst/>
            <a:gdLst/>
            <a:ahLst/>
            <a:cxnLst/>
            <a:rect r="r" b="b" t="t" l="l"/>
            <a:pathLst>
              <a:path h="332605" w="2145840">
                <a:moveTo>
                  <a:pt x="0" y="0"/>
                </a:moveTo>
                <a:lnTo>
                  <a:pt x="2145840" y="0"/>
                </a:lnTo>
                <a:lnTo>
                  <a:pt x="2145840" y="332605"/>
                </a:lnTo>
                <a:lnTo>
                  <a:pt x="0" y="332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7071" y="1826480"/>
            <a:ext cx="5972524" cy="5214681"/>
          </a:xfrm>
          <a:custGeom>
            <a:avLst/>
            <a:gdLst/>
            <a:ahLst/>
            <a:cxnLst/>
            <a:rect r="r" b="b" t="t" l="l"/>
            <a:pathLst>
              <a:path h="5214681" w="5972524">
                <a:moveTo>
                  <a:pt x="0" y="0"/>
                </a:moveTo>
                <a:lnTo>
                  <a:pt x="5972524" y="0"/>
                </a:lnTo>
                <a:lnTo>
                  <a:pt x="5972524" y="5214681"/>
                </a:lnTo>
                <a:lnTo>
                  <a:pt x="0" y="52146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62996" y="3658995"/>
            <a:ext cx="7596304" cy="4050932"/>
          </a:xfrm>
          <a:custGeom>
            <a:avLst/>
            <a:gdLst/>
            <a:ahLst/>
            <a:cxnLst/>
            <a:rect r="r" b="b" t="t" l="l"/>
            <a:pathLst>
              <a:path h="4050932" w="7596304">
                <a:moveTo>
                  <a:pt x="0" y="0"/>
                </a:moveTo>
                <a:lnTo>
                  <a:pt x="7596304" y="0"/>
                </a:lnTo>
                <a:lnTo>
                  <a:pt x="7596304" y="4050932"/>
                </a:lnTo>
                <a:lnTo>
                  <a:pt x="0" y="40509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15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466" y="8014727"/>
            <a:ext cx="7465102" cy="124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2F3260"/>
                </a:solidFill>
                <a:latin typeface="Aileron"/>
                <a:ea typeface="Aileron"/>
                <a:cs typeface="Aileron"/>
                <a:sym typeface="Aileron"/>
              </a:rPr>
              <a:t>5 Feature with the highest Mutual Information Scores is Route, booking_origin, flight_duration, length_of_stay, and wants_extra_baggage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371" y="8793114"/>
            <a:ext cx="18288000" cy="2367626"/>
            <a:chOff x="0" y="0"/>
            <a:chExt cx="4816593" cy="623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23572"/>
            </a:xfrm>
            <a:custGeom>
              <a:avLst/>
              <a:gdLst/>
              <a:ahLst/>
              <a:cxnLst/>
              <a:rect r="r" b="b" t="t" l="l"/>
              <a:pathLst>
                <a:path h="6235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3572"/>
                  </a:lnTo>
                  <a:lnTo>
                    <a:pt x="0" y="623572"/>
                  </a:ln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80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13460" y="1028700"/>
            <a:ext cx="2145840" cy="332605"/>
          </a:xfrm>
          <a:custGeom>
            <a:avLst/>
            <a:gdLst/>
            <a:ahLst/>
            <a:cxnLst/>
            <a:rect r="r" b="b" t="t" l="l"/>
            <a:pathLst>
              <a:path h="332605" w="2145840">
                <a:moveTo>
                  <a:pt x="0" y="0"/>
                </a:moveTo>
                <a:lnTo>
                  <a:pt x="2145840" y="0"/>
                </a:lnTo>
                <a:lnTo>
                  <a:pt x="2145840" y="332605"/>
                </a:lnTo>
                <a:lnTo>
                  <a:pt x="0" y="33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8690" y="1688702"/>
            <a:ext cx="7683193" cy="6961869"/>
          </a:xfrm>
          <a:custGeom>
            <a:avLst/>
            <a:gdLst/>
            <a:ahLst/>
            <a:cxnLst/>
            <a:rect r="r" b="b" t="t" l="l"/>
            <a:pathLst>
              <a:path h="6961869" w="7683193">
                <a:moveTo>
                  <a:pt x="0" y="0"/>
                </a:moveTo>
                <a:lnTo>
                  <a:pt x="7683193" y="0"/>
                </a:lnTo>
                <a:lnTo>
                  <a:pt x="7683193" y="6961869"/>
                </a:lnTo>
                <a:lnTo>
                  <a:pt x="0" y="6961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47339" y="2064773"/>
            <a:ext cx="6234174" cy="3104863"/>
          </a:xfrm>
          <a:custGeom>
            <a:avLst/>
            <a:gdLst/>
            <a:ahLst/>
            <a:cxnLst/>
            <a:rect r="r" b="b" t="t" l="l"/>
            <a:pathLst>
              <a:path h="3104863" w="6234174">
                <a:moveTo>
                  <a:pt x="0" y="0"/>
                </a:moveTo>
                <a:lnTo>
                  <a:pt x="6234174" y="0"/>
                </a:lnTo>
                <a:lnTo>
                  <a:pt x="6234174" y="3104863"/>
                </a:lnTo>
                <a:lnTo>
                  <a:pt x="0" y="3104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10599" y="354704"/>
            <a:ext cx="13129384" cy="115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6999" b="true">
                <a:solidFill>
                  <a:srgbClr val="1D269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MODEL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06865" y="5261623"/>
            <a:ext cx="7465102" cy="82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2F3260"/>
                </a:solidFill>
                <a:latin typeface="Aileron Bold"/>
                <a:ea typeface="Aileron Bold"/>
                <a:cs typeface="Aileron Bold"/>
                <a:sym typeface="Aileron Bold"/>
              </a:rPr>
              <a:t>Gradient Boosting</a:t>
            </a:r>
            <a:r>
              <a:rPr lang="en-US" sz="2400">
                <a:solidFill>
                  <a:srgbClr val="2F3260"/>
                </a:solidFill>
                <a:latin typeface="Aileron"/>
                <a:ea typeface="Aileron"/>
                <a:cs typeface="Aileron"/>
                <a:sym typeface="Aileron"/>
              </a:rPr>
              <a:t> is the Highest Accuracy Model with a score of</a:t>
            </a:r>
            <a:r>
              <a:rPr lang="en-US" b="true" sz="2400">
                <a:solidFill>
                  <a:srgbClr val="2F3260"/>
                </a:solidFill>
                <a:latin typeface="Aileron Bold"/>
                <a:ea typeface="Aileron Bold"/>
                <a:cs typeface="Aileron Bold"/>
                <a:sym typeface="Aileron Bold"/>
              </a:rPr>
              <a:t> 0.8492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36868" y="1780397"/>
            <a:ext cx="7739102" cy="6042860"/>
          </a:xfrm>
          <a:custGeom>
            <a:avLst/>
            <a:gdLst/>
            <a:ahLst/>
            <a:cxnLst/>
            <a:rect r="r" b="b" t="t" l="l"/>
            <a:pathLst>
              <a:path h="6042860" w="7739102">
                <a:moveTo>
                  <a:pt x="0" y="0"/>
                </a:moveTo>
                <a:lnTo>
                  <a:pt x="7739102" y="0"/>
                </a:lnTo>
                <a:lnTo>
                  <a:pt x="7739102" y="6042860"/>
                </a:lnTo>
                <a:lnTo>
                  <a:pt x="0" y="6042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371" y="8793114"/>
            <a:ext cx="18288000" cy="2367626"/>
            <a:chOff x="0" y="0"/>
            <a:chExt cx="4816593" cy="623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623572"/>
            </a:xfrm>
            <a:custGeom>
              <a:avLst/>
              <a:gdLst/>
              <a:ahLst/>
              <a:cxnLst/>
              <a:rect r="r" b="b" t="t" l="l"/>
              <a:pathLst>
                <a:path h="62357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3572"/>
                  </a:lnTo>
                  <a:lnTo>
                    <a:pt x="0" y="623572"/>
                  </a:lnTo>
                  <a:close/>
                </a:path>
              </a:pathLst>
            </a:custGeom>
            <a:solidFill>
              <a:srgbClr val="A1E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680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113460" y="1028700"/>
            <a:ext cx="2145840" cy="332605"/>
          </a:xfrm>
          <a:custGeom>
            <a:avLst/>
            <a:gdLst/>
            <a:ahLst/>
            <a:cxnLst/>
            <a:rect r="r" b="b" t="t" l="l"/>
            <a:pathLst>
              <a:path h="332605" w="2145840">
                <a:moveTo>
                  <a:pt x="0" y="0"/>
                </a:moveTo>
                <a:lnTo>
                  <a:pt x="2145840" y="0"/>
                </a:lnTo>
                <a:lnTo>
                  <a:pt x="2145840" y="332605"/>
                </a:lnTo>
                <a:lnTo>
                  <a:pt x="0" y="3326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7627" y="210684"/>
            <a:ext cx="13129384" cy="115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6999" b="true">
                <a:solidFill>
                  <a:srgbClr val="1D269F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MODEL COMPARISON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1233" y="4280664"/>
            <a:ext cx="2371035" cy="40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2F3260"/>
                </a:solidFill>
                <a:latin typeface="Aileron Bold"/>
                <a:ea typeface="Aileron Bold"/>
                <a:cs typeface="Aileron Bold"/>
                <a:sym typeface="Aileron Bold"/>
              </a:rPr>
              <a:t>Random Forest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51399" y="2735042"/>
            <a:ext cx="685469" cy="40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2F3260"/>
                </a:solidFill>
                <a:latin typeface="Aileron Bold"/>
                <a:ea typeface="Aileron Bold"/>
                <a:cs typeface="Aileron Bold"/>
                <a:sym typeface="Aileron Bold"/>
              </a:rPr>
              <a:t>KNN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54778" y="6058028"/>
            <a:ext cx="2882090" cy="40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2F3260"/>
                </a:solidFill>
                <a:latin typeface="Aileron Bold"/>
                <a:ea typeface="Aileron Bold"/>
                <a:cs typeface="Aileron Bold"/>
                <a:sym typeface="Aileron Bold"/>
              </a:rPr>
              <a:t>Gradient Boosting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DAGl1A8oxPc</dc:identifier>
  <dcterms:modified xsi:type="dcterms:W3CDTF">2011-08-01T06:04:30Z</dcterms:modified>
  <cp:revision>1</cp:revision>
  <dc:title>British Airway Task 2</dc:title>
</cp:coreProperties>
</file>