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99" r:id="rId2"/>
    <p:sldId id="300" r:id="rId3"/>
    <p:sldId id="338" r:id="rId4"/>
    <p:sldId id="337" r:id="rId5"/>
    <p:sldId id="332" r:id="rId6"/>
    <p:sldId id="336" r:id="rId7"/>
    <p:sldId id="345" r:id="rId8"/>
    <p:sldId id="326" r:id="rId9"/>
    <p:sldId id="340" r:id="rId10"/>
    <p:sldId id="387" r:id="rId11"/>
    <p:sldId id="347" r:id="rId12"/>
    <p:sldId id="348" r:id="rId13"/>
    <p:sldId id="341" r:id="rId14"/>
    <p:sldId id="331" r:id="rId15"/>
    <p:sldId id="354" r:id="rId16"/>
    <p:sldId id="342" r:id="rId17"/>
    <p:sldId id="343" r:id="rId18"/>
    <p:sldId id="376" r:id="rId19"/>
    <p:sldId id="392" r:id="rId20"/>
    <p:sldId id="344" r:id="rId21"/>
    <p:sldId id="349" r:id="rId22"/>
    <p:sldId id="350" r:id="rId23"/>
    <p:sldId id="353" r:id="rId24"/>
    <p:sldId id="377" r:id="rId25"/>
    <p:sldId id="358" r:id="rId26"/>
    <p:sldId id="359" r:id="rId27"/>
    <p:sldId id="352" r:id="rId28"/>
    <p:sldId id="355" r:id="rId29"/>
    <p:sldId id="356" r:id="rId30"/>
    <p:sldId id="360" r:id="rId31"/>
    <p:sldId id="393" r:id="rId32"/>
    <p:sldId id="361" r:id="rId33"/>
    <p:sldId id="363" r:id="rId34"/>
    <p:sldId id="364" r:id="rId35"/>
    <p:sldId id="362" r:id="rId36"/>
    <p:sldId id="365" r:id="rId37"/>
    <p:sldId id="367" r:id="rId38"/>
    <p:sldId id="366" r:id="rId39"/>
    <p:sldId id="388" r:id="rId40"/>
    <p:sldId id="389" r:id="rId41"/>
    <p:sldId id="368" r:id="rId42"/>
    <p:sldId id="369" r:id="rId43"/>
    <p:sldId id="370" r:id="rId44"/>
    <p:sldId id="371" r:id="rId45"/>
    <p:sldId id="394" r:id="rId46"/>
    <p:sldId id="372" r:id="rId47"/>
    <p:sldId id="373" r:id="rId48"/>
    <p:sldId id="374" r:id="rId49"/>
    <p:sldId id="378" r:id="rId50"/>
    <p:sldId id="379" r:id="rId51"/>
    <p:sldId id="380" r:id="rId52"/>
    <p:sldId id="395" r:id="rId53"/>
    <p:sldId id="390" r:id="rId54"/>
    <p:sldId id="391" r:id="rId55"/>
    <p:sldId id="381" r:id="rId56"/>
    <p:sldId id="383" r:id="rId57"/>
    <p:sldId id="404" r:id="rId58"/>
    <p:sldId id="407" r:id="rId59"/>
    <p:sldId id="405" r:id="rId60"/>
    <p:sldId id="396" r:id="rId61"/>
    <p:sldId id="398" r:id="rId62"/>
    <p:sldId id="401" r:id="rId63"/>
    <p:sldId id="399" r:id="rId64"/>
    <p:sldId id="400" r:id="rId65"/>
    <p:sldId id="402" r:id="rId66"/>
    <p:sldId id="403" r:id="rId67"/>
    <p:sldId id="382" r:id="rId68"/>
    <p:sldId id="386" r:id="rId69"/>
    <p:sldId id="384" r:id="rId70"/>
    <p:sldId id="261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1A"/>
    <a:srgbClr val="86EAEF"/>
    <a:srgbClr val="EFD5B2"/>
    <a:srgbClr val="6BC0FF"/>
    <a:srgbClr val="4785B8"/>
    <a:srgbClr val="396E9A"/>
    <a:srgbClr val="174366"/>
    <a:srgbClr val="000000"/>
    <a:srgbClr val="4B5C75"/>
    <a:srgbClr val="0F518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-35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A07CD-7CF1-42E6-88F0-1E16322EAFE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1B74-8A38-4139-8F3A-2A7FCD344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daum.net/domestic/influential_investors" TargetMode="Externa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77532" y="2001520"/>
            <a:ext cx="711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4800" kern="1800" spc="300" dirty="0">
                <a:solidFill>
                  <a:schemeClr val="bg1"/>
                </a:solidFill>
                <a:latin typeface="+mj-ea"/>
                <a:ea typeface="+mj-ea"/>
              </a:rPr>
              <a:t>강</a:t>
            </a:r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.python </a:t>
            </a:r>
            <a:r>
              <a:rPr lang="ko-KR" altLang="en-US" sz="4800" kern="1800" spc="300" dirty="0" err="1">
                <a:solidFill>
                  <a:schemeClr val="bg1"/>
                </a:solidFill>
                <a:latin typeface="+mj-ea"/>
                <a:ea typeface="+mj-ea"/>
              </a:rPr>
              <a:t>웹스크래핑</a:t>
            </a:r>
            <a:endParaRPr lang="ko-KR" altLang="en-US" sz="4800" kern="18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1344" y="3210595"/>
            <a:ext cx="254923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 설치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웹스크래핑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명령어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ko-KR" altLang="en-US" dirty="0">
              <a:solidFill>
                <a:srgbClr val="FFDB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55" y="2096249"/>
            <a:ext cx="697791" cy="69779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4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정규표현식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07BD789-8010-462A-BB16-2E21CF15E7B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04_re</a:t>
            </a:r>
            <a:r>
              <a:rPr lang="ko-KR" altLang="en-US" dirty="0"/>
              <a:t>정규표현식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AC18A01-ABAA-4F87-AD05-64EC8878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09" y="1352285"/>
            <a:ext cx="8676182" cy="49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정규표현식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71F7D23-E883-4A4D-95BD-B16B3F976E01}"/>
              </a:ext>
            </a:extLst>
          </p:cNvPr>
          <p:cNvSpPr/>
          <p:nvPr/>
        </p:nvSpPr>
        <p:spPr>
          <a:xfrm>
            <a:off x="405538" y="1037344"/>
            <a:ext cx="7530447" cy="56170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함수사용해서 정규표현식 처리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re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re.compile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ca.e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정규표현식 형태 지정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def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print_match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(m):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if m: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m.group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else: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매칭 되지 않음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  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p.match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("careless care")    # match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주어진 처음부터 비교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careless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가능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      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care, careless,  caffe , good care, ...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테스트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print_match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9579479-D90F-4CDA-A8D9-9C9403955097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04_re</a:t>
            </a:r>
            <a:r>
              <a:rPr lang="ko-KR" altLang="en-US" dirty="0"/>
              <a:t>정규표현식</a:t>
            </a:r>
            <a:r>
              <a:rPr lang="en-US" altLang="ko-KR" dirty="0"/>
              <a:t>2.py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1760EB4-0CC1-448D-986F-301EF0178EF3}"/>
              </a:ext>
            </a:extLst>
          </p:cNvPr>
          <p:cNvSpPr/>
          <p:nvPr/>
        </p:nvSpPr>
        <p:spPr>
          <a:xfrm>
            <a:off x="8118763" y="5075420"/>
            <a:ext cx="338050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Match </a:t>
            </a:r>
            <a:r>
              <a:rPr lang="ko-KR" altLang="en-US" sz="1400" dirty="0"/>
              <a:t>는 문장의 처음부터 비교하기에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careless </a:t>
            </a:r>
            <a:r>
              <a:rPr lang="ko-KR" altLang="en-US" sz="1400" dirty="0"/>
              <a:t>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careful </a:t>
            </a:r>
            <a:r>
              <a:rPr lang="ko-KR" altLang="en-US" sz="1400" dirty="0"/>
              <a:t>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good</a:t>
            </a:r>
            <a:r>
              <a:rPr lang="ko-KR" altLang="en-US" sz="1400" dirty="0"/>
              <a:t> </a:t>
            </a:r>
            <a:r>
              <a:rPr lang="en-US" altLang="ko-KR" sz="1400" dirty="0"/>
              <a:t>care</a:t>
            </a:r>
            <a:r>
              <a:rPr lang="ko-KR" altLang="en-US" sz="1400" dirty="0"/>
              <a:t> 불가능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fecare</a:t>
            </a:r>
            <a:r>
              <a:rPr lang="en-US" altLang="ko-KR" sz="1400" dirty="0"/>
              <a:t> </a:t>
            </a:r>
            <a:r>
              <a:rPr lang="ko-KR" altLang="en-US" sz="1400" dirty="0"/>
              <a:t>불가능</a:t>
            </a:r>
            <a:endParaRPr lang="en-US" altLang="ko-KR" sz="14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C62722FD-02E7-463F-99F8-4A21D7B41A7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795491" y="4525818"/>
            <a:ext cx="2013527" cy="54960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15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8788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정규표현식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71F7D23-E883-4A4D-95BD-B16B3F976E01}"/>
              </a:ext>
            </a:extLst>
          </p:cNvPr>
          <p:cNvSpPr/>
          <p:nvPr/>
        </p:nvSpPr>
        <p:spPr>
          <a:xfrm>
            <a:off x="405538" y="1037344"/>
            <a:ext cx="7530447" cy="56170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함수사용해서 정규표현식 처리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re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re.compile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ca.e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정규표현식 형태 지정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def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print_match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(m):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if m: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m.group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():",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m.group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일치하는 문자열 반환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m.string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m.string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#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입력받은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문자열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m.start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():",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m.start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일치하는 문자열의 시작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m.end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():",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m.end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일치하는 문자열의 끝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m.span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():",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m.span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일치하는 문자열의 시작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끝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else: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매칭되지 않음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  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m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p.match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fecare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care")    # match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주어진 처음부터 비교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careless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가능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      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care, careless,  caffe , good care, ...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테스트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p.search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("good care")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주어진 문자열 중에 일치 하는지 비교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print_match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(m)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F37F9A6-9D6C-44C7-86BE-7C14D066A594}"/>
              </a:ext>
            </a:extLst>
          </p:cNvPr>
          <p:cNvSpPr/>
          <p:nvPr/>
        </p:nvSpPr>
        <p:spPr>
          <a:xfrm>
            <a:off x="8405952" y="5484862"/>
            <a:ext cx="33805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match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해당문자열을 처음부터 비교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search : </a:t>
            </a:r>
            <a:r>
              <a:rPr lang="ko-KR" altLang="en-US" sz="1400" dirty="0"/>
              <a:t>해당문자열이 내에 있는지 비교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err="1"/>
              <a:t>findall</a:t>
            </a:r>
            <a:r>
              <a:rPr lang="en-US" altLang="ko-KR" sz="1400" dirty="0"/>
              <a:t> : </a:t>
            </a:r>
            <a:r>
              <a:rPr lang="ko-KR" altLang="en-US" sz="1400" dirty="0"/>
              <a:t>해당문자열 전체 비교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- list</a:t>
            </a:r>
            <a:r>
              <a:rPr lang="ko-KR" altLang="en-US" sz="1400" dirty="0"/>
              <a:t>형태로 리턴</a:t>
            </a:r>
            <a:endParaRPr lang="en-US" altLang="ko-KR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="" xmlns:a16="http://schemas.microsoft.com/office/drawing/2014/main" id="{4FF6EB40-62DD-4118-B652-33575C0477E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81455" y="5961916"/>
            <a:ext cx="924497" cy="2172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2C9895C-162D-4C6C-A312-FD5475243D7C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04_re</a:t>
            </a:r>
            <a:r>
              <a:rPr lang="ko-KR" altLang="en-US" dirty="0"/>
              <a:t>정규표현식</a:t>
            </a:r>
            <a:r>
              <a:rPr lang="en-US" altLang="ko-KR" dirty="0"/>
              <a:t>4.py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2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정규표현식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 많은 정보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7E1372D-C69D-4974-83FA-CD1C39A90CFF}"/>
              </a:ext>
            </a:extLst>
          </p:cNvPr>
          <p:cNvSpPr/>
          <p:nvPr/>
        </p:nvSpPr>
        <p:spPr>
          <a:xfrm>
            <a:off x="416358" y="1128302"/>
            <a:ext cx="10937442" cy="82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www.w3schools.com/python/default.asp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BA4D04A-101B-4EF8-BE3B-016ED846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76" y="2214562"/>
            <a:ext cx="2009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70C57E-00EC-44C3-9EB4-0A3542D0FD3C}"/>
              </a:ext>
            </a:extLst>
          </p:cNvPr>
          <p:cNvSpPr/>
          <p:nvPr/>
        </p:nvSpPr>
        <p:spPr>
          <a:xfrm>
            <a:off x="416358" y="1070214"/>
            <a:ext cx="10937442" cy="82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구글 검색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user agent string</a:t>
            </a: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https://www.whatismybrowser.com/detect/what-is-my-user-agent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84523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agent string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22CFA00-F003-46E4-9D46-2C7CDF182747}"/>
              </a:ext>
            </a:extLst>
          </p:cNvPr>
          <p:cNvSpPr txBox="1"/>
          <p:nvPr/>
        </p:nvSpPr>
        <p:spPr>
          <a:xfrm>
            <a:off x="2925862" y="2048393"/>
            <a:ext cx="6186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Mozilla/5.0 (Windows NT 10.0; Win64; x64)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AppleWebKit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/537.36 (KHTML, like Gecko) Chrome/97.0.4692.71 Safari/537.36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4090017"/>
            <a:ext cx="10937442" cy="25643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requests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“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www.google.com”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"https://www.melon.com/chart/"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headers = 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User-Agent":"Mozilla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/5.0 (Windows NT 10.0; Win64; x64)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AppleWebKit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/537.36 (KHTML, like Gecko) Chrome/84.0.4147.89 Safari/537.36"}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requests.get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headers=headers)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res.raise_for_status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with open(“test2.html", "w", encoding="utf-8") as f: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f.write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4A59BB-BE14-4AB1-A3D5-69F64C6FE856}"/>
              </a:ext>
            </a:extLst>
          </p:cNvPr>
          <p:cNvSpPr/>
          <p:nvPr/>
        </p:nvSpPr>
        <p:spPr>
          <a:xfrm>
            <a:off x="416358" y="3269438"/>
            <a:ext cx="10937442" cy="820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웹스크래핑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방지 되어 있는 사이트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스크래핑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하는 방법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1266E57-65D6-4CAA-AB82-6F8B1C71576B}"/>
              </a:ext>
            </a:extLst>
          </p:cNvPr>
          <p:cNvSpPr/>
          <p:nvPr/>
        </p:nvSpPr>
        <p:spPr>
          <a:xfrm>
            <a:off x="416358" y="4978400"/>
            <a:ext cx="10926622" cy="809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44A8D82-CF71-4DB5-B422-93598492F61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05_user_agent01.py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4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70C57E-00EC-44C3-9EB4-0A3542D0FD3C}"/>
              </a:ext>
            </a:extLst>
          </p:cNvPr>
          <p:cNvSpPr/>
          <p:nvPr/>
        </p:nvSpPr>
        <p:spPr>
          <a:xfrm>
            <a:off x="416358" y="1070214"/>
            <a:ext cx="10937442" cy="82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구글 웹 브라우저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84523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agent string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22CFA00-F003-46E4-9D46-2C7CDF182747}"/>
              </a:ext>
            </a:extLst>
          </p:cNvPr>
          <p:cNvSpPr txBox="1"/>
          <p:nvPr/>
        </p:nvSpPr>
        <p:spPr>
          <a:xfrm>
            <a:off x="2925862" y="2048393"/>
            <a:ext cx="618688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F12 &gt; network &gt;header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정보가 나타남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User-Agent:</a:t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000" dirty="0"/>
              <a:t>Mozilla/5.0 (Windows NT 10.0; Win64; x64) </a:t>
            </a:r>
            <a:r>
              <a:rPr lang="en-US" altLang="ko-KR" sz="2000" dirty="0" err="1"/>
              <a:t>AppleWebKit</a:t>
            </a:r>
            <a:r>
              <a:rPr lang="en-US" altLang="ko-KR" sz="2000" dirty="0"/>
              <a:t>/537.36 (KHTML, like Gecko) Chrome/97.0.4692.99 Safari/537.36</a:t>
            </a:r>
          </a:p>
          <a:p>
            <a:pPr algn="ctr"/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44A8D82-CF71-4DB5-B422-93598492F61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05_user_agent01.py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6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70C57E-00EC-44C3-9EB4-0A3542D0FD3C}"/>
              </a:ext>
            </a:extLst>
          </p:cNvPr>
          <p:cNvSpPr/>
          <p:nvPr/>
        </p:nvSpPr>
        <p:spPr>
          <a:xfrm>
            <a:off x="416358" y="1070214"/>
            <a:ext cx="10937442" cy="82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 웹툰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https://comic.naver.com/webtoon/weekday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웹툰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7" y="2048393"/>
            <a:ext cx="8387481" cy="46060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requests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bs4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네이버 웹툰 검색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"https://comic.naver.com/webtoon/weekday"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headers = 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User-Agent":"Mozilla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/5.0 (Windows NT 10.0; Win64; x64)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AppleWebKit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/537.36 (KHTML, like Gecko) Chrome/84.0.4147.89 Safari/537.36"}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requests.get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headers=headers)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res.raise_for_status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    #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에러시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종료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(res.text,"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lxml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 #text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lxml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파싱해서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담음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print(soup)                                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전체페이지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html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코드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print("title : ",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soup.title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#title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태그가 출력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print("title : ",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soup.title.get_text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   #title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태그 안 글자출력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print("a : 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   #soup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제일 처음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태그가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print("a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속성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",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soup.a.attrs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 #a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태그의 속성 값들이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dictionary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print("a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속성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href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"]) #a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태그의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href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속성정보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D5E68C6-6A76-4160-ABF7-9B620B67603C}"/>
              </a:ext>
            </a:extLst>
          </p:cNvPr>
          <p:cNvSpPr/>
          <p:nvPr/>
        </p:nvSpPr>
        <p:spPr>
          <a:xfrm>
            <a:off x="8909108" y="4013101"/>
            <a:ext cx="3264419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BeautiFulSoup</a:t>
            </a:r>
            <a:r>
              <a:rPr lang="ko-KR" altLang="en-US" sz="1400" dirty="0"/>
              <a:t>은 </a:t>
            </a:r>
            <a:r>
              <a:rPr lang="en-US" altLang="ko-KR" sz="1400" dirty="0"/>
              <a:t>text</a:t>
            </a:r>
            <a:r>
              <a:rPr lang="ko-KR" altLang="en-US" sz="1400" dirty="0"/>
              <a:t>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lxml</a:t>
            </a:r>
            <a:r>
              <a:rPr lang="en-US" altLang="ko-KR" sz="1400" dirty="0"/>
              <a:t> </a:t>
            </a:r>
            <a:r>
              <a:rPr lang="ko-KR" altLang="en-US" sz="1400" dirty="0"/>
              <a:t>파싱을 해서 가져옴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html</a:t>
            </a:r>
            <a:r>
              <a:rPr lang="ko-KR" altLang="en-US" sz="1400" dirty="0"/>
              <a:t>코드를 그대로 가져온다</a:t>
            </a:r>
            <a:endParaRPr lang="en-US" altLang="ko-KR" sz="14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62C01985-8C97-4356-A598-245CF5CD861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868521" y="4382433"/>
            <a:ext cx="1040587" cy="32493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91F5AA-6C07-44B0-8E31-A5F791D9C749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06_bs4_01.py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30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웹툰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7" y="994230"/>
            <a:ext cx="7547226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requests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bs4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="https://comic.naver.com/webtoon/weekday"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requests.get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res.raise_for_status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(res.text,"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lxml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("a",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attrs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={"class":"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Nbtn_upload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"})) # class="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Nbtn_upload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 element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찾아줘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attrs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={"class":"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Nbtn_upload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"})) # class="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Nbtn_upload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 어떤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element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찾아줘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("li",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attrs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={"class":"rank01"}))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rank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("li",{"class":"rank01"})    #attrs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생략가능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rank1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("li",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attrs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={"class":"rank01"})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print(rank1.a.get_text())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print(rank1.next_sibling)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rank2 = rank1.next_sibling.next_sibling   #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줄바꿈도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다음으로 인식함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그래서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번해야 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E6E51CB-9D95-4ED5-A9A7-044B3F560F29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06_bs4_02.py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B172F1F-2643-4DBD-852E-D880C77F7924}"/>
              </a:ext>
            </a:extLst>
          </p:cNvPr>
          <p:cNvSpPr/>
          <p:nvPr/>
        </p:nvSpPr>
        <p:spPr>
          <a:xfrm>
            <a:off x="8166461" y="1012397"/>
            <a:ext cx="3768437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find : </a:t>
            </a:r>
            <a:r>
              <a:rPr lang="ko-KR" altLang="en-US" sz="1400" dirty="0"/>
              <a:t>특정태그 </a:t>
            </a:r>
            <a:r>
              <a:rPr lang="en-US" altLang="ko-KR" sz="1400" dirty="0"/>
              <a:t>1</a:t>
            </a:r>
            <a:r>
              <a:rPr lang="ko-KR" altLang="en-US" sz="1400" dirty="0"/>
              <a:t>개를 찾을 때 사용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rank = </a:t>
            </a:r>
            <a:r>
              <a:rPr lang="en-US" altLang="ko-KR" sz="1400" dirty="0" err="1"/>
              <a:t>soup.find</a:t>
            </a:r>
            <a:r>
              <a:rPr lang="en-US" altLang="ko-KR" sz="1400" dirty="0"/>
              <a:t>("li",{"class":"rank01"})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err="1"/>
              <a:t>find_all</a:t>
            </a:r>
            <a:r>
              <a:rPr lang="en-US" altLang="ko-KR" sz="1400" dirty="0"/>
              <a:t> </a:t>
            </a:r>
            <a:r>
              <a:rPr lang="ko-KR" altLang="en-US" sz="1400" dirty="0"/>
              <a:t>여러 개를 </a:t>
            </a:r>
            <a:r>
              <a:rPr lang="ko-KR" altLang="en-US" sz="1400" dirty="0" err="1"/>
              <a:t>찾을때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ranks = </a:t>
            </a:r>
            <a:r>
              <a:rPr lang="en-US" altLang="ko-KR" sz="1400" dirty="0" err="1"/>
              <a:t>soup.find_all</a:t>
            </a:r>
            <a:r>
              <a:rPr lang="en-US" altLang="ko-KR" sz="1400" dirty="0"/>
              <a:t>("li")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("a",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attrs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={"class":"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Nbtn_upload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</a:t>
            </a:r>
            <a:b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-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attrs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생략가능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attrs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={"class":"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Nbtn_upload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</a:t>
            </a:r>
            <a:b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- 1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개만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적을때는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생략불가능</a:t>
            </a:r>
            <a:endParaRPr lang="en-US" altLang="ko-KR" sz="14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6DDE136A-419E-4396-8160-17BB4D0692C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947794" y="2243504"/>
            <a:ext cx="2218667" cy="139316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1D6C858-695C-409F-9B13-CC63E7625863}"/>
              </a:ext>
            </a:extLst>
          </p:cNvPr>
          <p:cNvSpPr/>
          <p:nvPr/>
        </p:nvSpPr>
        <p:spPr>
          <a:xfrm>
            <a:off x="8758105" y="5555993"/>
            <a:ext cx="3176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공백문자가 있으면 </a:t>
            </a:r>
            <a:r>
              <a:rPr lang="en-US" altLang="ko-KR" sz="1400" dirty="0"/>
              <a:t>next</a:t>
            </a:r>
            <a:r>
              <a:rPr lang="ko-KR" altLang="en-US" sz="1400" dirty="0"/>
              <a:t>로 인식</a:t>
            </a:r>
            <a:endParaRPr lang="en-US" altLang="ko-KR" sz="14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="" xmlns:a16="http://schemas.microsoft.com/office/drawing/2014/main" id="{BE75600D-3144-4A6F-86AB-09ACC63FEDD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751428" y="5709882"/>
            <a:ext cx="1006677" cy="63219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9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70C57E-00EC-44C3-9EB4-0A3542D0FD3C}"/>
              </a:ext>
            </a:extLst>
          </p:cNvPr>
          <p:cNvSpPr/>
          <p:nvPr/>
        </p:nvSpPr>
        <p:spPr>
          <a:xfrm>
            <a:off x="416358" y="1070214"/>
            <a:ext cx="10937442" cy="82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웹툰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7" y="1989669"/>
            <a:ext cx="10948263" cy="48096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b="1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sz="2000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("a", {"class":"</a:t>
            </a:r>
            <a:r>
              <a:rPr lang="en-US" altLang="ko-KR" sz="2000" b="1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Nbtn_upload</a:t>
            </a:r>
            <a:r>
              <a:rPr lang="en-US" altLang="ko-KR" sz="2000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 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a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태그에서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class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이름이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Nbtn_upload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가진 태그를 찾음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0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("li", {"class":"rank01"}).find("a")["</a:t>
            </a:r>
            <a:r>
              <a:rPr lang="en-US" altLang="ko-KR" sz="2000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href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"]</a:t>
            </a:r>
          </a:p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find(“a”)[“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href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”] a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태그에서 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href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속성값을 찾음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sz="20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Cartoons = </a:t>
            </a:r>
            <a:r>
              <a:rPr lang="en-US" altLang="ko-KR" sz="2000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soup.find_all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("a", {"</a:t>
            </a:r>
            <a:r>
              <a:rPr lang="en-US" altLang="ko-KR" sz="2000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class":"title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"})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a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태그에서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class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이름이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title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가진 태그 모두 찾음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soup.title.get_text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  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#title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태그 안 글자출력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soup.a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#soup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의 제일 처음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태그가 출력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soup.a.attrs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#a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태그의 속성 값들이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dictionary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로 출력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soup.a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["</a:t>
            </a:r>
            <a:r>
              <a:rPr lang="en-US" altLang="ko-KR" sz="2000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href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"]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#a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태그의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href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속성정보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출력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4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웹툰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4B1A6FB-95A3-4B6C-B9FF-8C1641E1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86" y="1542712"/>
            <a:ext cx="8909108" cy="45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5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  Code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파이썬 설치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71298CF-C56D-4EC5-B6E7-448D8A40CAA3}"/>
              </a:ext>
            </a:extLst>
          </p:cNvPr>
          <p:cNvSpPr/>
          <p:nvPr/>
        </p:nvSpPr>
        <p:spPr>
          <a:xfrm>
            <a:off x="416358" y="1070214"/>
            <a:ext cx="10937442" cy="82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 Code 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파이썬 설치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F06720C-025D-4908-8521-DF60409C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86" y="2292492"/>
            <a:ext cx="6257925" cy="3829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AF376DB-7C59-4109-8B51-CFC1F91607D6}"/>
              </a:ext>
            </a:extLst>
          </p:cNvPr>
          <p:cNvSpPr/>
          <p:nvPr/>
        </p:nvSpPr>
        <p:spPr>
          <a:xfrm>
            <a:off x="4496499" y="5787786"/>
            <a:ext cx="318782" cy="316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120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웹툰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7" y="994231"/>
            <a:ext cx="10189757" cy="48361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rank2 = rank1.</a:t>
            </a:r>
            <a:r>
              <a:rPr lang="en-US" altLang="ko-KR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next_sibling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.next_sibling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줄바꿈도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다음으로 인식함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그래서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번해야 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rank3 = rank2.next_sibling.next_sibling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print(rank3.a.get_text())                     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글자를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찍을때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rank2 = rank3.</a:t>
            </a:r>
            <a:r>
              <a:rPr lang="en-US" altLang="ko-KR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previous_sibling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.previous_sibling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이전 태그로 이동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print(rank2.a.get_text())                                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print(rank1.parent)  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부모로 이동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rank2 = rank1.</a:t>
            </a:r>
            <a:r>
              <a:rPr lang="en-US" altLang="ko-KR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find_next_sibling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("li")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개행문자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줄바꿈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제외하고 다음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첫번째를 찾음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print(rank2.a.get_text())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rank3 = rank2.find_next_sibling("li")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print(rank3.a.get_text())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rank2 = rank3.</a:t>
            </a:r>
            <a:r>
              <a:rPr lang="en-US" altLang="ko-KR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find_previous_sibling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("li")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개행문자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줄바꿈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제외하고 이전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첫번째를 찾음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print(rank2.a.get_text())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print(rank1.find_next_siblings("li"))  #li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복수로 가져옴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webtoon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("a", text="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독립일기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-11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화 밥공기 딜레마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#a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태그의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text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내용으로 찾음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print(webtoon)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2FFD383-A454-4697-8A49-DD3D42C19B3E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06_bs4_02.py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웹툰 </a:t>
            </a:r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find_all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7223698" cy="5660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requests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bs4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="https://comic.naver.com/webtoon/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weekday.nhn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requests.get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res.raise_for_status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lxml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네이버 웹툰 전체 목록 가져오기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cartoons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soup.find_all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("a", 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class":"title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class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속성이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title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 모든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"a" element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반환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i,cartoon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in enumerate(cartoons):  #index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번호를 찍고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싶을때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,":",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cartoon.get_text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print("{} : {}".format(i+1,cartoon.get_text())) 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for cartoon in cartoons: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   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cartoon.get_text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4C124BE-A4F2-4E15-B474-3F5390B10C7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07_bs4_webtoons_01.py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781F8D0-0F24-4EF4-890F-AF24936041B8}"/>
              </a:ext>
            </a:extLst>
          </p:cNvPr>
          <p:cNvSpPr/>
          <p:nvPr/>
        </p:nvSpPr>
        <p:spPr>
          <a:xfrm>
            <a:off x="8166461" y="1833604"/>
            <a:ext cx="3768437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find_all</a:t>
            </a:r>
            <a:r>
              <a:rPr lang="en-US" altLang="ko-KR" sz="1400" dirty="0"/>
              <a:t> </a:t>
            </a:r>
            <a:r>
              <a:rPr lang="ko-KR" altLang="en-US" sz="1400" dirty="0"/>
              <a:t>여러 개를 </a:t>
            </a:r>
            <a:r>
              <a:rPr lang="ko-KR" altLang="en-US" sz="1400" dirty="0" err="1"/>
              <a:t>찾을때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ranks = </a:t>
            </a:r>
            <a:r>
              <a:rPr lang="en-US" altLang="ko-KR" sz="1400" dirty="0" err="1"/>
              <a:t>soup.find_all</a:t>
            </a:r>
            <a:r>
              <a:rPr lang="en-US" altLang="ko-KR" sz="1400" dirty="0"/>
              <a:t>(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("a", {"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class":"title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65B14646-7E84-4218-99CA-921178E893D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34062" y="2310658"/>
            <a:ext cx="3032399" cy="16237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22BF4FE-61A5-4FC5-9D8D-A6156ADE722C}"/>
              </a:ext>
            </a:extLst>
          </p:cNvPr>
          <p:cNvSpPr/>
          <p:nvPr/>
        </p:nvSpPr>
        <p:spPr>
          <a:xfrm>
            <a:off x="8166461" y="4953460"/>
            <a:ext cx="3768437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1,2,3.. </a:t>
            </a:r>
            <a:r>
              <a:rPr lang="ko-KR" altLang="en-US" sz="1400" dirty="0"/>
              <a:t>순번을 넣고 </a:t>
            </a:r>
            <a:r>
              <a:rPr lang="ko-KR" altLang="en-US" sz="1400" dirty="0" err="1"/>
              <a:t>싶을때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그냥 </a:t>
            </a:r>
            <a:r>
              <a:rPr lang="en-US" altLang="ko-KR" sz="1400" dirty="0"/>
              <a:t>for</a:t>
            </a:r>
            <a:r>
              <a:rPr lang="ko-KR" altLang="en-US" sz="1400" dirty="0"/>
              <a:t>문 돌리고 </a:t>
            </a:r>
            <a:r>
              <a:rPr lang="ko-KR" altLang="en-US" sz="1400" dirty="0" err="1"/>
              <a:t>싶을때</a:t>
            </a:r>
            <a:endParaRPr lang="en-US" altLang="ko-KR" sz="14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="" xmlns:a16="http://schemas.microsoft.com/office/drawing/2014/main" id="{84EE08FE-B9A2-45AC-B29A-78BF8FBC013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56477" y="4438406"/>
            <a:ext cx="909984" cy="8843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="" xmlns:a16="http://schemas.microsoft.com/office/drawing/2014/main" id="{88470435-346E-4767-8928-7DF1D570D7D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450512" y="5322792"/>
            <a:ext cx="4715949" cy="24749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1FD7B3D-1771-4F6D-91B8-E6D0D1963DBC}"/>
              </a:ext>
            </a:extLst>
          </p:cNvPr>
          <p:cNvSpPr/>
          <p:nvPr/>
        </p:nvSpPr>
        <p:spPr>
          <a:xfrm>
            <a:off x="8166461" y="3036432"/>
            <a:ext cx="3768437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 Soup </a:t>
            </a:r>
            <a:r>
              <a:rPr lang="ko-KR" altLang="en-US" sz="1400" dirty="0">
                <a:solidFill>
                  <a:srgbClr val="FF0000"/>
                </a:solidFill>
              </a:rPr>
              <a:t>저장방법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with open(“</a:t>
            </a:r>
            <a:r>
              <a:rPr lang="en-US" altLang="ko-KR" sz="1400" dirty="0" err="1">
                <a:solidFill>
                  <a:srgbClr val="FF0000"/>
                </a:solidFill>
              </a:rPr>
              <a:t>cartoon.html”,”w”,encoding</a:t>
            </a:r>
            <a:r>
              <a:rPr lang="en-US" altLang="ko-KR" sz="1400" dirty="0">
                <a:solidFill>
                  <a:srgbClr val="FF0000"/>
                </a:solidFill>
              </a:rPr>
              <a:t>=“utf-8”) as f: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# </a:t>
            </a:r>
            <a:r>
              <a:rPr lang="en-US" altLang="ko-KR" sz="1400" dirty="0" err="1">
                <a:solidFill>
                  <a:srgbClr val="FF0000"/>
                </a:solidFill>
              </a:rPr>
              <a:t>f.write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res.text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 err="1">
                <a:solidFill>
                  <a:srgbClr val="FF0000"/>
                </a:solidFill>
              </a:rPr>
              <a:t>f.write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soup.prettify</a:t>
            </a:r>
            <a:r>
              <a:rPr lang="en-US" altLang="ko-KR" sz="1400" dirty="0">
                <a:solidFill>
                  <a:srgbClr val="FF0000"/>
                </a:solidFill>
              </a:rPr>
              <a:t>()) # </a:t>
            </a:r>
            <a:r>
              <a:rPr lang="ko-KR" altLang="en-US" sz="1400" dirty="0">
                <a:solidFill>
                  <a:srgbClr val="FF0000"/>
                </a:solidFill>
              </a:rPr>
              <a:t>소스코드가 정리되어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여신강림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7" y="994230"/>
            <a:ext cx="8881075" cy="56601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requests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bs4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"https://comic.naver.com/webtoon/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list?titleId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=703846&amp;weekday=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tue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requests.get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res.raise_for_status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lxml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cartoons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soup.find_all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("td",{"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class":"title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print(cartoons)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가져오기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title = print(cartoons[0].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a.get_text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 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글자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개를 가져옴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link = print("https://comic.naver.com"+cartoons[0].a["href"])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링크정보 가져오기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08_bs4_webtoons_tue.py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008B199-B485-48C6-A397-DE089D1056FA}"/>
              </a:ext>
            </a:extLst>
          </p:cNvPr>
          <p:cNvSpPr/>
          <p:nvPr/>
        </p:nvSpPr>
        <p:spPr>
          <a:xfrm>
            <a:off x="9371841" y="5550045"/>
            <a:ext cx="256305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링크정보 </a:t>
            </a:r>
            <a:r>
              <a:rPr lang="en-US" altLang="ko-KR" sz="1400" dirty="0"/>
              <a:t>ctrl</a:t>
            </a:r>
            <a:r>
              <a:rPr lang="ko-KR" altLang="en-US" sz="1400" dirty="0"/>
              <a:t>키 누르고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클릭하면 페이지 열림</a:t>
            </a:r>
            <a:endParaRPr lang="en-US" altLang="ko-KR" sz="14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925F3437-5047-4DE0-8BE4-D527BDB40DCB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8776511" y="5216325"/>
            <a:ext cx="635648" cy="5550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여신강림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302234" cy="46060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링크 구하기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i,cartoon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in  enumerate(cartoons) 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title = cartoons[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a.get_text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  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글자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여러개를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가져옴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link = "https://comic.naver.com"+cartoons[i].a["href"]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링크정보 가져오기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title,":",link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total_rates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=0   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cartoons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soup.find_all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("div",{"class":"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rating_type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i,cartoon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in enumerate(cartoons):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rate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cartoon.find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("strong").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total_rates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+= float(rate)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소수점까지 표현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print(rate) 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전체 점수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", round(total_rates,2))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소수점 </a:t>
            </a:r>
            <a:r>
              <a:rPr lang="ko-KR" altLang="en-US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둘째자리까지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제한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평균 점수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total_rates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len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(cartoons))    #cartoons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개수 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08_bs4_webtoons_tue.py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6BD5DB6-E86F-4FF1-AD09-E4B218379FCC}"/>
              </a:ext>
            </a:extLst>
          </p:cNvPr>
          <p:cNvSpPr/>
          <p:nvPr/>
        </p:nvSpPr>
        <p:spPr>
          <a:xfrm>
            <a:off x="8883941" y="2663072"/>
            <a:ext cx="3050957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1,2,3.. </a:t>
            </a:r>
            <a:r>
              <a:rPr lang="ko-KR" altLang="en-US" sz="1400" dirty="0"/>
              <a:t>순번을 넣고 </a:t>
            </a:r>
            <a:r>
              <a:rPr lang="ko-KR" altLang="en-US" sz="1400" dirty="0" err="1"/>
              <a:t>싶을때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그냥 </a:t>
            </a:r>
            <a:r>
              <a:rPr lang="en-US" altLang="ko-KR" sz="1400" dirty="0"/>
              <a:t>for</a:t>
            </a:r>
            <a:r>
              <a:rPr lang="ko-KR" altLang="en-US" sz="1400" dirty="0"/>
              <a:t>문 돌리고 </a:t>
            </a:r>
            <a:r>
              <a:rPr lang="ko-KR" altLang="en-US" sz="1400" dirty="0" err="1"/>
              <a:t>싶을때</a:t>
            </a:r>
            <a:endParaRPr lang="en-US" altLang="ko-KR" sz="14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C18813AA-82AA-454A-8976-709CFE078BF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681057" y="3032404"/>
            <a:ext cx="4202884" cy="36933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9B22F305-150F-4ED1-B70A-F95E176CE995}"/>
              </a:ext>
            </a:extLst>
          </p:cNvPr>
          <p:cNvSpPr/>
          <p:nvPr/>
        </p:nvSpPr>
        <p:spPr>
          <a:xfrm>
            <a:off x="8883941" y="3800430"/>
            <a:ext cx="305095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문자를 숫자로 </a:t>
            </a:r>
            <a:r>
              <a:rPr lang="ko-KR" altLang="en-US" sz="1400" dirty="0" err="1"/>
              <a:t>취환</a:t>
            </a:r>
            <a:endParaRPr lang="en-US" altLang="ko-KR" sz="14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="" xmlns:a16="http://schemas.microsoft.com/office/drawing/2014/main" id="{045067C0-C02E-4CE2-8E97-DE49AF4FB53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78679" y="3898122"/>
            <a:ext cx="3305262" cy="561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019137E-76A4-4619-A97B-08B1BCF301E5}"/>
              </a:ext>
            </a:extLst>
          </p:cNvPr>
          <p:cNvSpPr/>
          <p:nvPr/>
        </p:nvSpPr>
        <p:spPr>
          <a:xfrm>
            <a:off x="8883941" y="4602194"/>
            <a:ext cx="305095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2</a:t>
            </a:r>
            <a:r>
              <a:rPr lang="ko-KR" altLang="en-US" sz="1400" dirty="0"/>
              <a:t>하면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째자리까지</a:t>
            </a:r>
            <a:r>
              <a:rPr lang="ko-KR" altLang="en-US" sz="1400" dirty="0"/>
              <a:t> 표현</a:t>
            </a:r>
            <a:endParaRPr lang="en-US" altLang="ko-KR" sz="14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="" xmlns:a16="http://schemas.microsoft.com/office/drawing/2014/main" id="{A26F1FA2-8B8D-4247-B641-ED5DCA72C1E8}"/>
              </a:ext>
            </a:extLst>
          </p:cNvPr>
          <p:cNvCxnSpPr>
            <a:cxnSpLocks/>
          </p:cNvCxnSpPr>
          <p:nvPr/>
        </p:nvCxnSpPr>
        <p:spPr>
          <a:xfrm>
            <a:off x="7734650" y="4694604"/>
            <a:ext cx="1149291" cy="561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2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zip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2324728"/>
            <a:ext cx="8302234" cy="44601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2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list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출력하는 방법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div1=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('div',{'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id':'content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'}).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find_all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('td',{'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class':'title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'})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div2 =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('div',{'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id':'content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'}).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find_all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('div',{'class':'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rating_type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'})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for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idx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(d1, d2) in enumerate(zip(div1,div2)):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   print(10*(page-1) + (idx+1) , d1.get_text(), d2.get_text())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예제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names = ['Alice', 'Bob', 'Charlie']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ages = [24, 50, 18]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for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idx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(name, age) in enumerate(zip(names, ages)):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   print(idx+1, name, age)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1 Alice 24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2 Bob 50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3 Charlie 18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670C57E-00EC-44C3-9EB4-0A3542D0FD3C}"/>
              </a:ext>
            </a:extLst>
          </p:cNvPr>
          <p:cNvSpPr/>
          <p:nvPr/>
        </p:nvSpPr>
        <p:spPr>
          <a:xfrm>
            <a:off x="416358" y="1070214"/>
            <a:ext cx="10937442" cy="1096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enumerate() :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목록에서 요소와 인덱스 가져오기</a:t>
            </a: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zip() :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여러 목록에서 요소 가져오기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89DAB60-3D21-4E2D-B4D5-7E01CA0765B7}"/>
              </a:ext>
            </a:extLst>
          </p:cNvPr>
          <p:cNvSpPr/>
          <p:nvPr/>
        </p:nvSpPr>
        <p:spPr>
          <a:xfrm>
            <a:off x="416359" y="5934456"/>
            <a:ext cx="2299410" cy="845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019137E-76A4-4619-A97B-08B1BCF301E5}"/>
              </a:ext>
            </a:extLst>
          </p:cNvPr>
          <p:cNvSpPr/>
          <p:nvPr/>
        </p:nvSpPr>
        <p:spPr>
          <a:xfrm>
            <a:off x="8883941" y="5843016"/>
            <a:ext cx="305095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출력 값</a:t>
            </a:r>
            <a:endParaRPr lang="en-US" altLang="ko-KR" sz="1400" dirty="0"/>
          </a:p>
        </p:txBody>
      </p:sp>
      <p:cxnSp>
        <p:nvCxnSpPr>
          <p:cNvPr id="21" name="연결선: 꺾임 18">
            <a:extLst>
              <a:ext uri="{FF2B5EF4-FFF2-40B4-BE49-F238E27FC236}">
                <a16:creationId xmlns="" xmlns:a16="http://schemas.microsoft.com/office/drawing/2014/main" id="{A26F1FA2-8B8D-4247-B641-ED5DCA72C1E8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2715769" y="5996905"/>
            <a:ext cx="6168172" cy="36023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89DAB60-3D21-4E2D-B4D5-7E01CA0765B7}"/>
              </a:ext>
            </a:extLst>
          </p:cNvPr>
          <p:cNvSpPr/>
          <p:nvPr/>
        </p:nvSpPr>
        <p:spPr>
          <a:xfrm>
            <a:off x="416358" y="5047487"/>
            <a:ext cx="5737553" cy="666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019137E-76A4-4619-A97B-08B1BCF301E5}"/>
              </a:ext>
            </a:extLst>
          </p:cNvPr>
          <p:cNvSpPr/>
          <p:nvPr/>
        </p:nvSpPr>
        <p:spPr>
          <a:xfrm>
            <a:off x="8883941" y="5047487"/>
            <a:ext cx="305095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2</a:t>
            </a:r>
            <a:r>
              <a:rPr lang="ko-KR" altLang="en-US" sz="1400" dirty="0"/>
              <a:t>개의 </a:t>
            </a:r>
            <a:r>
              <a:rPr lang="en-US" altLang="ko-KR" sz="1400" dirty="0"/>
              <a:t>list</a:t>
            </a:r>
            <a:r>
              <a:rPr lang="ko-KR" altLang="en-US" sz="1400" dirty="0"/>
              <a:t>를 출력 </a:t>
            </a:r>
            <a:r>
              <a:rPr lang="en-US" altLang="ko-KR" sz="1400" dirty="0"/>
              <a:t>: zip()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</p:txBody>
      </p:sp>
      <p:cxnSp>
        <p:nvCxnSpPr>
          <p:cNvPr id="27" name="연결선: 꺾임 18">
            <a:extLst>
              <a:ext uri="{FF2B5EF4-FFF2-40B4-BE49-F238E27FC236}">
                <a16:creationId xmlns="" xmlns:a16="http://schemas.microsoft.com/office/drawing/2014/main" id="{A26F1FA2-8B8D-4247-B641-ED5DCA72C1E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153911" y="5201376"/>
            <a:ext cx="2730030" cy="1538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gmarket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best ]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08_bs4_gmarket.py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2135616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  <a:endParaRPr lang="en-US" altLang="ko-KR" sz="6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Gmarket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베스트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http://corners.gmarket.co.kr/Bestsellers</a:t>
            </a:r>
          </a:p>
        </p:txBody>
      </p:sp>
    </p:spTree>
    <p:extLst>
      <p:ext uri="{BB962C8B-B14F-4D97-AF65-F5344CB8AC3E}">
        <p14:creationId xmlns:p14="http://schemas.microsoft.com/office/powerpoint/2010/main" val="13158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gmarket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best ]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302234" cy="46060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지마켓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베스트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="http://corners.gmarket.co.kr/Bestsellers"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headers = {"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User-Agent":"Mozilla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/5.0 (Windows NT 10.0; Win64; x64)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AppleWebKit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/537.36 (KHTML, like Gecko) Chrome/84.0.4147.89 Safari/537.36"}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res =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requests.get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url,headers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=headers)</a:t>
            </a: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res.raise_for_status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(res.text,"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lxml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//*[@id="gBestWrap"]/div/div[3]/div[2]/ul/li[1]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bestlists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("div",{"id":"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topPlusItems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find_next_sibling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("div").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find_all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("li")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i,blist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in enumerate(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bestlists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print("{}:{}".format(i+1,blist.find("a",{"class":"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itemname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08_bs4_gmarket.py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6BD5DB6-E86F-4FF1-AD09-E4B218379FCC}"/>
              </a:ext>
            </a:extLst>
          </p:cNvPr>
          <p:cNvSpPr/>
          <p:nvPr/>
        </p:nvSpPr>
        <p:spPr>
          <a:xfrm>
            <a:off x="8883941" y="2663072"/>
            <a:ext cx="3050957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xpath</a:t>
            </a:r>
            <a:r>
              <a:rPr lang="ko-KR" altLang="en-US" sz="1400" dirty="0"/>
              <a:t>참조해서 구현</a:t>
            </a:r>
            <a:endParaRPr lang="en-US" altLang="ko-KR" sz="1400" dirty="0"/>
          </a:p>
          <a:p>
            <a:endParaRPr lang="en-US" altLang="ko-KR" sz="14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C18813AA-82AA-454A-8976-709CFE078BF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578679" y="2924682"/>
            <a:ext cx="3305262" cy="74130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9B22F305-150F-4ED1-B70A-F95E176CE995}"/>
              </a:ext>
            </a:extLst>
          </p:cNvPr>
          <p:cNvSpPr/>
          <p:nvPr/>
        </p:nvSpPr>
        <p:spPr>
          <a:xfrm>
            <a:off x="8883941" y="3800430"/>
            <a:ext cx="305095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Id </a:t>
            </a:r>
            <a:r>
              <a:rPr lang="ko-KR" altLang="en-US" sz="1400" dirty="0"/>
              <a:t>다음 형제관계 </a:t>
            </a:r>
            <a:r>
              <a:rPr lang="en-US" altLang="ko-KR" sz="1400" dirty="0"/>
              <a:t>div </a:t>
            </a:r>
            <a:r>
              <a:rPr lang="ko-KR" altLang="en-US" sz="1400" dirty="0"/>
              <a:t>찾음</a:t>
            </a:r>
            <a:r>
              <a:rPr lang="en-US" altLang="ko-KR" sz="1400" dirty="0"/>
              <a:t>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="" xmlns:a16="http://schemas.microsoft.com/office/drawing/2014/main" id="{045067C0-C02E-4CE2-8E97-DE49AF4FB53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852095" y="3954319"/>
            <a:ext cx="1031846" cy="22339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019137E-76A4-4619-A97B-08B1BCF301E5}"/>
              </a:ext>
            </a:extLst>
          </p:cNvPr>
          <p:cNvSpPr/>
          <p:nvPr/>
        </p:nvSpPr>
        <p:spPr>
          <a:xfrm>
            <a:off x="8883941" y="4602194"/>
            <a:ext cx="305095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출력</a:t>
            </a:r>
            <a:endParaRPr lang="en-US" altLang="ko-KR" sz="14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="" xmlns:a16="http://schemas.microsoft.com/office/drawing/2014/main" id="{A26F1FA2-8B8D-4247-B641-ED5DCA72C1E8}"/>
              </a:ext>
            </a:extLst>
          </p:cNvPr>
          <p:cNvCxnSpPr>
            <a:cxnSpLocks/>
          </p:cNvCxnSpPr>
          <p:nvPr/>
        </p:nvCxnSpPr>
        <p:spPr>
          <a:xfrm>
            <a:off x="7734650" y="4694604"/>
            <a:ext cx="1149291" cy="561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쿠팡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노트북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0"/>
            <a:ext cx="7223698" cy="57821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requests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re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bs4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"https://www.coupang.com/np/search?q=%EB%85%B8%ED%8A%B8%EB%B6%81&amp;channel=user&amp;component=&amp;eventCategory=SRP&amp;trcid=&amp;traid=&amp;sorter=scoreDesc&amp;minPrice=&amp;maxPrice=&amp;priceRange=&amp;filterType=&amp;listSize=36&amp;filter=&amp;isPriceRange=false&amp;brand=&amp;offerCondition=&amp;rating=0&amp;page=1&amp;rocketAll=false&amp;searchIndexingToken=1=4&amp;backgroundColor="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headers = 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User-Agent":"Mozilla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/5.0 (Windows NT 10.0; Win64; x64)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AppleWebKit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/537.36 (KHTML, like Gecko) Chrome/84.0.4147.89 Safari/537.36"}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requests.get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headers=headers)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res.raise_for_status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lxml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09_bs4_coupang.py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89DAB60-3D21-4E2D-B4D5-7E01CA0765B7}"/>
              </a:ext>
            </a:extLst>
          </p:cNvPr>
          <p:cNvSpPr/>
          <p:nvPr/>
        </p:nvSpPr>
        <p:spPr>
          <a:xfrm>
            <a:off x="416358" y="4890786"/>
            <a:ext cx="5028097" cy="301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360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쿠팡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노트북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0"/>
            <a:ext cx="7287168" cy="57821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items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soup.find_all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("li", {"class":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re.compile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("^search-product")})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#print(items[0].find("div", 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class":"name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item in items: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idx,item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in enumerate(items):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광고 상품 제외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if "search-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product__ad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-badge" in item["class"]: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# print(item["class"])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광고상품 제외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continue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name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item.find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("div",{"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class":"name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# Apple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상품 제외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if "Apple" in name: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print(" &gt;&gt;&gt;&gt;&gt; Apple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상품 제외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continue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print(name)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총개수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",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len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(items))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price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item.find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("strong", 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class":"price-value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가격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print(price)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09_bs4_coupang.py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BA9C510-1682-46AC-B028-DC42FBC62019}"/>
              </a:ext>
            </a:extLst>
          </p:cNvPr>
          <p:cNvSpPr/>
          <p:nvPr/>
        </p:nvSpPr>
        <p:spPr>
          <a:xfrm>
            <a:off x="639469" y="2650925"/>
            <a:ext cx="5456531" cy="301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D5FAF0-28B7-4428-99BF-8F81565EA734}"/>
              </a:ext>
            </a:extLst>
          </p:cNvPr>
          <p:cNvSpPr/>
          <p:nvPr/>
        </p:nvSpPr>
        <p:spPr>
          <a:xfrm>
            <a:off x="639469" y="4307620"/>
            <a:ext cx="2556737" cy="301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BF20241-4372-495F-9642-816D566CEA3B}"/>
              </a:ext>
            </a:extLst>
          </p:cNvPr>
          <p:cNvSpPr/>
          <p:nvPr/>
        </p:nvSpPr>
        <p:spPr>
          <a:xfrm>
            <a:off x="7818539" y="2218456"/>
            <a:ext cx="4116360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리스트 파일 내 검색</a:t>
            </a:r>
            <a:endParaRPr lang="en-US" altLang="ko-KR" sz="1400" dirty="0"/>
          </a:p>
          <a:p>
            <a:r>
              <a:rPr lang="en-US" altLang="ko-KR" sz="1400" dirty="0"/>
              <a:t>&gt;&gt;&gt; items = ['cash', 'card', 'coin', 'stock’] </a:t>
            </a:r>
          </a:p>
          <a:p>
            <a:r>
              <a:rPr lang="en-US" altLang="ko-KR" sz="1400" dirty="0"/>
              <a:t>&gt;&gt;&gt; item = 'cash’ </a:t>
            </a:r>
          </a:p>
          <a:p>
            <a:r>
              <a:rPr lang="en-US" altLang="ko-KR" sz="1400" dirty="0"/>
              <a:t>&gt;&gt;&gt; if item in items: </a:t>
            </a:r>
          </a:p>
          <a:p>
            <a:r>
              <a:rPr lang="en-US" altLang="ko-KR" sz="1400" dirty="0"/>
              <a:t>          print '</a:t>
            </a:r>
            <a:r>
              <a:rPr lang="ko-KR" altLang="en-US" sz="1400" dirty="0"/>
              <a:t>리스트에 있음</a:t>
            </a:r>
            <a:r>
              <a:rPr lang="en-US" altLang="ko-KR" sz="1400" dirty="0"/>
              <a:t>’ </a:t>
            </a:r>
          </a:p>
          <a:p>
            <a:r>
              <a:rPr lang="en-US" altLang="ko-KR" sz="1400" dirty="0"/>
              <a:t>       else: </a:t>
            </a:r>
          </a:p>
          <a:p>
            <a:r>
              <a:rPr lang="en-US" altLang="ko-KR" sz="1400" dirty="0"/>
              <a:t>          print '</a:t>
            </a:r>
            <a:r>
              <a:rPr lang="ko-KR" altLang="en-US" sz="1400" dirty="0"/>
              <a:t>리스트에 없음</a:t>
            </a:r>
            <a:r>
              <a:rPr lang="en-US" altLang="ko-KR" sz="1400" dirty="0"/>
              <a:t>'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130F77A-988C-47FE-B506-9F44851D3DF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096000" y="2801924"/>
            <a:ext cx="1722539" cy="21675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7914CDF-0846-4BCB-9BDF-C9351C2CC0F0}"/>
              </a:ext>
            </a:extLst>
          </p:cNvPr>
          <p:cNvSpPr/>
          <p:nvPr/>
        </p:nvSpPr>
        <p:spPr>
          <a:xfrm>
            <a:off x="7818539" y="4307620"/>
            <a:ext cx="411636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str</a:t>
            </a:r>
            <a:r>
              <a:rPr lang="ko-KR" altLang="en-US" sz="1400" dirty="0"/>
              <a:t> 파일 내 검색</a:t>
            </a:r>
            <a:endParaRPr lang="en-US" altLang="ko-KR" sz="1400" dirty="0"/>
          </a:p>
          <a:p>
            <a:r>
              <a:rPr lang="ko-KR" altLang="en-US" sz="1400" dirty="0"/>
              <a:t>문자열 내 글자가 있는지 확인</a:t>
            </a:r>
            <a:endParaRPr lang="en-US" altLang="ko-KR" sz="14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="" xmlns:a16="http://schemas.microsoft.com/office/drawing/2014/main" id="{177EEEDE-86CB-4191-8D66-D64117C84C4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196206" y="4458619"/>
            <a:ext cx="4622333" cy="1106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쿠팡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노트북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7" y="994230"/>
            <a:ext cx="8360957" cy="57821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리뷰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이상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4.5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 되는 것만 조회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rate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item.find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em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", 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class":"rating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if rate: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rate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rate.get_text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else: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print("  &lt;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 없는 상품 제외합니다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continue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rate_cnt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item.find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("span", 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class":"rating-total-count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 수 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if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rate_cnt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rate_cnt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rate_cnt.get_text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(26)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rate_cnt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rate_cnt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[1:-1]     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앞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만큼 제외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#print("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리뷰 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rate_cnt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else: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print("  &lt;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 수 없는 상품 제외합니다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continue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if float(rate) &gt;= 4.5 and 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rate_cnt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&gt;= 100: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print(name, price, rate,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rate_cnt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09_bs4_coupang.py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DF158A2-95CD-47F5-84C6-A1764AE995AA}"/>
              </a:ext>
            </a:extLst>
          </p:cNvPr>
          <p:cNvSpPr/>
          <p:nvPr/>
        </p:nvSpPr>
        <p:spPr>
          <a:xfrm>
            <a:off x="1042141" y="4051887"/>
            <a:ext cx="5456531" cy="301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854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  Code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파이썬 설치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Visual Studio Code 파이썬 설치부터 환경설정, 실행까지">
            <a:extLst>
              <a:ext uri="{FF2B5EF4-FFF2-40B4-BE49-F238E27FC236}">
                <a16:creationId xmlns="" xmlns:a16="http://schemas.microsoft.com/office/drawing/2014/main" id="{AD438479-B93A-4DC8-8195-955B1FB93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80" y="1134960"/>
            <a:ext cx="6565179" cy="45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253C25D-48FA-4013-95DE-EC1B7EB7E88B}"/>
              </a:ext>
            </a:extLst>
          </p:cNvPr>
          <p:cNvSpPr/>
          <p:nvPr/>
        </p:nvSpPr>
        <p:spPr>
          <a:xfrm>
            <a:off x="639469" y="2945317"/>
            <a:ext cx="318782" cy="316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7DEBA00-64C2-4F31-A8E7-3DC380C28275}"/>
              </a:ext>
            </a:extLst>
          </p:cNvPr>
          <p:cNvSpPr txBox="1"/>
          <p:nvPr/>
        </p:nvSpPr>
        <p:spPr>
          <a:xfrm>
            <a:off x="7371125" y="1134960"/>
            <a:ext cx="4415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 Extensions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단축키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: ctrl + shift + x)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Python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설치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8E5E8F1-8FBC-4FD1-8FDF-D6CEEA70823D}"/>
              </a:ext>
            </a:extLst>
          </p:cNvPr>
          <p:cNvSpPr txBox="1"/>
          <p:nvPr/>
        </p:nvSpPr>
        <p:spPr>
          <a:xfrm>
            <a:off x="7371125" y="1973859"/>
            <a:ext cx="4415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Python Extension Pack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함께 설치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2" name="Picture 4" descr="Visual Studio Code 파이썬 설치부터 환경설정, 실행까지">
            <a:extLst>
              <a:ext uri="{FF2B5EF4-FFF2-40B4-BE49-F238E27FC236}">
                <a16:creationId xmlns="" xmlns:a16="http://schemas.microsoft.com/office/drawing/2014/main" id="{DB800A62-0C38-49F0-BC16-DBF227E1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45" y="2945317"/>
            <a:ext cx="2572152" cy="326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08_bs4_gmarket.py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2135616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  <a:endParaRPr lang="en-US" altLang="ko-KR" sz="6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여기어때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https://www.goodchoice.kr/product/result?keyword=%EA%B0%95%EC%9B%90%EB%8F%84%20%EB%A6%AC%EC%A1%B0%ED%8A%B8</a:t>
            </a:r>
          </a:p>
        </p:txBody>
      </p:sp>
    </p:spTree>
    <p:extLst>
      <p:ext uri="{BB962C8B-B14F-4D97-AF65-F5344CB8AC3E}">
        <p14:creationId xmlns:p14="http://schemas.microsoft.com/office/powerpoint/2010/main" val="38155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BeautifulSoup4 -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여기어때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"https://www.goodchoice.kr/product/result?keyword=%EB%A6%AC%EC%A1%B0%ED%8A%B8"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headers = 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User-Agent":"Mozilla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/5.0 (Windows NT 10.0; Win64; x64)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AppleWebKit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/537.36 (KHTML, like Gecko) Chrome/84.0.4147.89 Safari/537.36"}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requests.get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headers=headers)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res.raise_for_status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lxml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items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("div",{"id":"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poduct_list_area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find_all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("li",{"class":"list_4 adcno2"})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item in items: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rate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item.find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("p",{"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class":"score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"}).find("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em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get_text</a:t>
            </a:r>
            <a:r>
              <a:rPr lang="en-US" altLang="ko-KR" b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dirty="0" smtClean="0"/>
              <a:t>     # rate </a:t>
            </a:r>
            <a:r>
              <a:rPr lang="en-US" altLang="ko-KR" dirty="0"/>
              <a:t>= </a:t>
            </a:r>
            <a:r>
              <a:rPr lang="en-US" altLang="ko-KR" dirty="0" err="1"/>
              <a:t>item.find</a:t>
            </a:r>
            <a:r>
              <a:rPr lang="en-US" altLang="ko-KR" dirty="0"/>
              <a:t>("p",{"</a:t>
            </a:r>
            <a:r>
              <a:rPr lang="en-US" altLang="ko-KR" dirty="0" err="1"/>
              <a:t>class":"score</a:t>
            </a:r>
            <a:r>
              <a:rPr lang="en-US" altLang="ko-KR" dirty="0"/>
              <a:t>"}).find("span").</a:t>
            </a:r>
            <a:r>
              <a:rPr lang="en-US" altLang="ko-KR" dirty="0" err="1"/>
              <a:t>next_sibling.strip</a:t>
            </a:r>
            <a:r>
              <a:rPr lang="en-US" altLang="ko-KR" dirty="0" smtClean="0"/>
              <a:t>()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if float(rate)&gt;=9.5: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print(rate)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else: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continue   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name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item.find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("div",{"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class":"name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"}).find("strong").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item.find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("a")["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href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"])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print(name)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268523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  <a:endParaRPr lang="en-US" altLang="ko-KR" sz="6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여기어때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A238AF-576D-4A80-B6F5-BEFA32CB0201}"/>
              </a:ext>
            </a:extLst>
          </p:cNvPr>
          <p:cNvSpPr/>
          <p:nvPr/>
        </p:nvSpPr>
        <p:spPr>
          <a:xfrm>
            <a:off x="9173025" y="4158171"/>
            <a:ext cx="292512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nex_sibling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다음요소</a:t>
            </a:r>
            <a:r>
              <a:rPr lang="ko-KR" altLang="en-US" sz="1400" dirty="0" smtClean="0"/>
              <a:t> 선택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strip() : </a:t>
            </a:r>
            <a:r>
              <a:rPr lang="ko-KR" altLang="en-US" sz="1400" dirty="0" smtClean="0"/>
              <a:t>왼쪽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오른쪽 </a:t>
            </a:r>
            <a:r>
              <a:rPr lang="ko-KR" altLang="en-US" sz="1400" dirty="0" err="1" smtClean="0"/>
              <a:t>빈공백</a:t>
            </a:r>
            <a:r>
              <a:rPr lang="ko-KR" altLang="en-US" sz="1400" dirty="0" smtClean="0"/>
              <a:t> 제거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 smtClean="0"/>
              <a:t>lstrip</a:t>
            </a:r>
            <a:r>
              <a:rPr lang="en-US" altLang="ko-KR" sz="1400" dirty="0" smtClean="0"/>
              <a:t>() : </a:t>
            </a:r>
            <a:r>
              <a:rPr lang="ko-KR" altLang="en-US" sz="1400" dirty="0"/>
              <a:t>왼쪽에 있는 공백 제거</a:t>
            </a:r>
          </a:p>
          <a:p>
            <a:r>
              <a:rPr lang="en-US" altLang="ko-KR" sz="1400" dirty="0" err="1" smtClean="0"/>
              <a:t>Rstrip</a:t>
            </a:r>
            <a:r>
              <a:rPr lang="en-US" altLang="ko-KR" sz="1400" dirty="0" smtClean="0"/>
              <a:t>() : </a:t>
            </a:r>
            <a:r>
              <a:rPr lang="ko-KR" altLang="en-US" sz="1400" dirty="0"/>
              <a:t>오른쪽에 있는 공백 제거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replace </a:t>
            </a:r>
            <a:r>
              <a:rPr lang="ko-KR" altLang="en-US" sz="1400" dirty="0" smtClean="0"/>
              <a:t>사이공백까지 제거</a:t>
            </a:r>
            <a:endParaRPr lang="en-US" altLang="ko-KR" sz="1400" dirty="0" smtClean="0"/>
          </a:p>
          <a:p>
            <a:r>
              <a:rPr lang="en-US" altLang="ko-KR" sz="1400" dirty="0" smtClean="0"/>
              <a:t>text </a:t>
            </a:r>
            <a:r>
              <a:rPr lang="en-US" altLang="ko-KR" sz="1400" dirty="0"/>
              <a:t>= "    what are you doing? </a:t>
            </a:r>
            <a:r>
              <a:rPr lang="en-US" altLang="ko-KR" sz="1400" dirty="0" smtClean="0"/>
              <a:t>"</a:t>
            </a:r>
            <a:endParaRPr lang="en-US" altLang="ko-KR" sz="1400" dirty="0"/>
          </a:p>
          <a:p>
            <a:r>
              <a:rPr lang="en-US" altLang="ko-KR" sz="1400" dirty="0"/>
              <a:t>text1 = </a:t>
            </a:r>
            <a:r>
              <a:rPr lang="en-US" altLang="ko-KR" sz="1400" dirty="0" err="1"/>
              <a:t>text.replace</a:t>
            </a:r>
            <a:r>
              <a:rPr lang="en-US" altLang="ko-KR" sz="1400" dirty="0"/>
              <a:t>(" ","")</a:t>
            </a:r>
          </a:p>
        </p:txBody>
      </p:sp>
      <p:cxnSp>
        <p:nvCxnSpPr>
          <p:cNvPr id="11" name="연결선: 꺾임 14">
            <a:extLst>
              <a:ext uri="{FF2B5EF4-FFF2-40B4-BE49-F238E27FC236}">
                <a16:creationId xmlns="" xmlns:a16="http://schemas.microsoft.com/office/drawing/2014/main" id="{FF548D23-DCF5-493C-901E-23865CB7E1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909560" y="4764024"/>
            <a:ext cx="1263465" cy="40981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2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2135616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  <a:endParaRPr lang="en-US" altLang="ko-KR" sz="6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옥션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TV</a:t>
            </a:r>
          </a:p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http://browse.auction.co.kr/search?keyword=tv&amp;itemno=&amp;nickname=&amp;frm=hometab&amp;dom=auction&amp;isSuggestion=No&amp;retry=&amp;Fwk=tv&amp;acode=SRP_SU_0100&amp;arraycategory=&amp;encKeyword=tv</a:t>
            </a:r>
          </a:p>
        </p:txBody>
      </p:sp>
    </p:spTree>
    <p:extLst>
      <p:ext uri="{BB962C8B-B14F-4D97-AF65-F5344CB8AC3E}">
        <p14:creationId xmlns:p14="http://schemas.microsoft.com/office/powerpoint/2010/main" val="9440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다음 무비 이미지파일다운로드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8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6" y="994230"/>
            <a:ext cx="8478405" cy="57821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" https://search.daum.net/search?w=tot&amp;q={}%EB%85%84%EC%98%81%ED%99%94%EC%88%9C%EC%9C%84&amp;DA=MOR&amp;rtmaxcoll=MOR".format(year)   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res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requests.get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res.raise_for_status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soup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lxml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images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soup.find_all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", {"class":"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thumb_img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idx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image in enumerate(images):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#print(image["src"])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image_url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image["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src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"]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if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image_url.startswith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("//"):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image_url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"https:" +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image_url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image_url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image_res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requests.get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image_url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image_res.raise_for_status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with open("movie_{}_{}.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jpg".format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(year, idx+1), 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wb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 as f: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f.write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image_res.content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10_bs4_daummovie.py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E80425B-AA96-408E-8083-0347DD5E9A85}"/>
              </a:ext>
            </a:extLst>
          </p:cNvPr>
          <p:cNvSpPr/>
          <p:nvPr/>
        </p:nvSpPr>
        <p:spPr>
          <a:xfrm>
            <a:off x="9009776" y="1580892"/>
            <a:ext cx="292512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2022,2021,2020,2019,2018</a:t>
            </a:r>
            <a:br>
              <a:rPr lang="en-US" altLang="ko-KR" sz="1400" dirty="0"/>
            </a:br>
            <a:r>
              <a:rPr lang="en-US" altLang="ko-KR" sz="1400" dirty="0"/>
              <a:t>5</a:t>
            </a:r>
            <a:r>
              <a:rPr lang="ko-KR" altLang="en-US" sz="1400" dirty="0"/>
              <a:t>년간 영화순위 포스터 저장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for year in range(2018,2022)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E947CD00-95B6-4D53-9D6B-DD26BCB3747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308521" y="2057946"/>
            <a:ext cx="2701255" cy="97181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A090E7A-6B55-43E6-848F-62D2A798AC58}"/>
              </a:ext>
            </a:extLst>
          </p:cNvPr>
          <p:cNvSpPr/>
          <p:nvPr/>
        </p:nvSpPr>
        <p:spPr>
          <a:xfrm>
            <a:off x="9009776" y="2768154"/>
            <a:ext cx="292512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startwidth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image_url.startwith</a:t>
            </a:r>
            <a:r>
              <a:rPr lang="en-US" altLang="ko-KR" sz="1400" dirty="0"/>
              <a:t>(“//”)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시작이 </a:t>
            </a:r>
            <a:r>
              <a:rPr lang="en-US" altLang="ko-KR" sz="1400" dirty="0"/>
              <a:t>//</a:t>
            </a:r>
            <a:r>
              <a:rPr lang="ko-KR" altLang="en-US" sz="1400" dirty="0"/>
              <a:t>로 시작하면</a:t>
            </a:r>
            <a:endParaRPr lang="en-US" altLang="ko-KR" sz="1400" dirty="0"/>
          </a:p>
          <a:p>
            <a:r>
              <a:rPr lang="en-US" altLang="ko-KR" sz="1400" dirty="0" err="1"/>
              <a:t>Image_url</a:t>
            </a:r>
            <a:r>
              <a:rPr lang="en-US" altLang="ko-KR" sz="1400" dirty="0"/>
              <a:t> = “https:” + </a:t>
            </a:r>
            <a:r>
              <a:rPr lang="en-US" altLang="ko-KR" sz="1400" dirty="0" err="1"/>
              <a:t>image_url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75A238AF-576D-4A80-B6F5-BEFA32CB0201}"/>
              </a:ext>
            </a:extLst>
          </p:cNvPr>
          <p:cNvSpPr/>
          <p:nvPr/>
        </p:nvSpPr>
        <p:spPr>
          <a:xfrm>
            <a:off x="9009776" y="3874278"/>
            <a:ext cx="2925123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image_url</a:t>
            </a:r>
            <a:r>
              <a:rPr lang="ko-KR" altLang="en-US" sz="1400" dirty="0"/>
              <a:t>을 주소를 넣어서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데이터 객체를 다시 받음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Images</a:t>
            </a:r>
            <a:r>
              <a:rPr lang="ko-KR" altLang="en-US" sz="1400" dirty="0"/>
              <a:t>는 텍스트가 아니기에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wb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endParaRPr lang="en-US" altLang="ko-KR" sz="14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="" xmlns:a16="http://schemas.microsoft.com/office/drawing/2014/main" id="{FF548D23-DCF5-493C-901E-23865CB7E18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6426200" y="4459054"/>
            <a:ext cx="2583576" cy="12710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947BA7B-B20E-4C8F-B6CC-4C109CF6C993}"/>
              </a:ext>
            </a:extLst>
          </p:cNvPr>
          <p:cNvSpPr/>
          <p:nvPr/>
        </p:nvSpPr>
        <p:spPr>
          <a:xfrm>
            <a:off x="969669" y="5429788"/>
            <a:ext cx="5456531" cy="600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A9D10C6-E95E-4287-9132-FB3C9F66F7F4}"/>
              </a:ext>
            </a:extLst>
          </p:cNvPr>
          <p:cNvSpPr/>
          <p:nvPr/>
        </p:nvSpPr>
        <p:spPr>
          <a:xfrm>
            <a:off x="9009776" y="5297330"/>
            <a:ext cx="2925123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Images</a:t>
            </a:r>
            <a:r>
              <a:rPr lang="ko-KR" altLang="en-US" sz="1400" dirty="0"/>
              <a:t>는 텍스트가 아니기에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wb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err="1"/>
              <a:t>image_res</a:t>
            </a:r>
            <a:r>
              <a:rPr lang="ko-KR" altLang="en-US" sz="1400" dirty="0"/>
              <a:t>에 있는 컨텐츠 저장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Content</a:t>
            </a:r>
            <a:r>
              <a:rPr lang="ko-KR" altLang="en-US" sz="1400" dirty="0"/>
              <a:t>가 이미지 임</a:t>
            </a:r>
            <a:r>
              <a:rPr lang="en-US" altLang="ko-KR" sz="1400" dirty="0"/>
              <a:t>.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="" xmlns:a16="http://schemas.microsoft.com/office/drawing/2014/main" id="{01C242C9-6E07-46D4-AC49-6C3B6AABDDC0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7290033" y="5882106"/>
            <a:ext cx="1719743" cy="64700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AB501C1-6FF0-4C66-8518-659A018D30EE}"/>
              </a:ext>
            </a:extLst>
          </p:cNvPr>
          <p:cNvSpPr/>
          <p:nvPr/>
        </p:nvSpPr>
        <p:spPr>
          <a:xfrm>
            <a:off x="969669" y="6228814"/>
            <a:ext cx="6320364" cy="600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0028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8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2135616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  <a:endParaRPr lang="en-US" altLang="ko-KR" sz="6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지니뮤직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https://www.genie.co.kr/chart/musicHistory?year=2020&amp;category=0</a:t>
            </a:r>
          </a:p>
        </p:txBody>
      </p:sp>
    </p:spTree>
    <p:extLst>
      <p:ext uri="{BB962C8B-B14F-4D97-AF65-F5344CB8AC3E}">
        <p14:creationId xmlns:p14="http://schemas.microsoft.com/office/powerpoint/2010/main" val="30189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주식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9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994230"/>
            <a:ext cx="7891337" cy="56601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코스피 시가총액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1-200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위까지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검색후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csv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저장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headers = 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User-Agent":"Mozilla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/5.0 (Windows NT 10.0; Win64; x64)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AppleWebKit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/537.36 (KHTML, like Gecko) Chrome/84.0.4147.89 Safari/537.36"}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"https://finance.naver.com/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sise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sise_market_sum.naver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?&amp;page="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파일 저장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filename = "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시가총액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1-200.csv"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f=open(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filename,"w",encoding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="utf-8-sig",newline="")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writer =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csv.writer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(f)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상단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title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넣는 부분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title ="N	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종목명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	현재가	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전일비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	등락률	액면가	시가총액 상장주식수 외국인비율 거래량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PER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ROE".split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("\t")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print(type(title))</a:t>
            </a: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writer.writerow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(title)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11_bs4_csv_stock.py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76A159A-CE9F-435C-AE43-02BAA21BB083}"/>
              </a:ext>
            </a:extLst>
          </p:cNvPr>
          <p:cNvSpPr/>
          <p:nvPr/>
        </p:nvSpPr>
        <p:spPr>
          <a:xfrm>
            <a:off x="121920" y="3173150"/>
            <a:ext cx="5974080" cy="126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38578F3-4C85-4B67-ABCB-514CA07E68DE}"/>
              </a:ext>
            </a:extLst>
          </p:cNvPr>
          <p:cNvSpPr/>
          <p:nvPr/>
        </p:nvSpPr>
        <p:spPr>
          <a:xfrm>
            <a:off x="121919" y="4518653"/>
            <a:ext cx="7679841" cy="1612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E8CA08B-D4AA-4E3D-BCC6-E2B516321CB6}"/>
              </a:ext>
            </a:extLst>
          </p:cNvPr>
          <p:cNvSpPr/>
          <p:nvPr/>
        </p:nvSpPr>
        <p:spPr>
          <a:xfrm>
            <a:off x="8166462" y="4684745"/>
            <a:ext cx="3768437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 </a:t>
            </a:r>
            <a:r>
              <a:rPr lang="en-US" altLang="ko-KR" sz="1400" dirty="0"/>
              <a:t>split(“\t”) </a:t>
            </a:r>
            <a:r>
              <a:rPr lang="ko-KR" altLang="en-US" sz="1400" dirty="0"/>
              <a:t>문자열을 </a:t>
            </a:r>
            <a:r>
              <a:rPr lang="ko-KR" altLang="en-US" sz="1400" dirty="0" err="1"/>
              <a:t>한칸띄우기</a:t>
            </a:r>
            <a:r>
              <a:rPr lang="ko-KR" altLang="en-US" sz="1400" dirty="0"/>
              <a:t> 단위로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list</a:t>
            </a:r>
            <a:r>
              <a:rPr lang="ko-KR" altLang="en-US" sz="1400" dirty="0"/>
              <a:t>형태로 분리해서 파일을 만들어 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err="1"/>
              <a:t>writerow</a:t>
            </a:r>
            <a:r>
              <a:rPr lang="ko-KR" altLang="en-US" sz="1400" dirty="0"/>
              <a:t> 는 </a:t>
            </a:r>
            <a:r>
              <a:rPr lang="en-US" altLang="ko-KR" sz="1400" dirty="0"/>
              <a:t>list</a:t>
            </a:r>
            <a:r>
              <a:rPr lang="ko-KR" altLang="en-US" sz="1400" dirty="0"/>
              <a:t>형태만 저장 가능</a:t>
            </a:r>
            <a:endParaRPr lang="en-US" altLang="ko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829B858-5D42-4F41-8696-E39A5B46FA74}"/>
              </a:ext>
            </a:extLst>
          </p:cNvPr>
          <p:cNvSpPr/>
          <p:nvPr/>
        </p:nvSpPr>
        <p:spPr>
          <a:xfrm>
            <a:off x="8166462" y="1569691"/>
            <a:ext cx="3768437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## import csv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csv</a:t>
            </a:r>
            <a:r>
              <a:rPr lang="ko-KR" altLang="en-US" sz="1400" dirty="0"/>
              <a:t>파일 저장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newline=“”</a:t>
            </a:r>
            <a:br>
              <a:rPr lang="en-US" altLang="ko-KR" sz="1400" dirty="0"/>
            </a:b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/>
              <a:t>print()</a:t>
            </a:r>
            <a:r>
              <a:rPr lang="ko-KR" altLang="en-US" sz="1400" dirty="0"/>
              <a:t> 는 </a:t>
            </a:r>
            <a:r>
              <a:rPr lang="en-US" altLang="ko-KR" sz="1400" dirty="0"/>
              <a:t>enter</a:t>
            </a:r>
            <a:r>
              <a:rPr lang="ko-KR" altLang="en-US" sz="1400" dirty="0"/>
              <a:t>가 자동으로 </a:t>
            </a:r>
            <a:r>
              <a:rPr lang="ko-KR" altLang="en-US" sz="1400" dirty="0" err="1"/>
              <a:t>들어감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파일 저장할 때 </a:t>
            </a:r>
            <a:r>
              <a:rPr lang="en-US" altLang="ko-KR" sz="1400" dirty="0"/>
              <a:t>enter </a:t>
            </a:r>
            <a:r>
              <a:rPr lang="ko-KR" altLang="en-US" sz="1400" dirty="0"/>
              <a:t>또 한번 </a:t>
            </a:r>
            <a:r>
              <a:rPr lang="ko-KR" altLang="en-US" sz="1400" dirty="0" err="1"/>
              <a:t>들어감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newline=“” </a:t>
            </a:r>
            <a:r>
              <a:rPr lang="ko-KR" altLang="en-US" sz="1400" dirty="0"/>
              <a:t>를 하면 파일 저장 때 </a:t>
            </a:r>
            <a:r>
              <a:rPr lang="en-US" altLang="ko-KR" sz="1400" dirty="0"/>
              <a:t>enter</a:t>
            </a:r>
            <a:r>
              <a:rPr lang="ko-KR" altLang="en-US" sz="1400" dirty="0"/>
              <a:t>키 삭제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엑셀파일에서 열면 한글이 깨짐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encoding=“utf-8-sig” </a:t>
            </a:r>
            <a:r>
              <a:rPr lang="ko-KR" altLang="en-US" sz="1400" dirty="0"/>
              <a:t>엑셀에서 </a:t>
            </a:r>
            <a:r>
              <a:rPr lang="ko-KR" altLang="en-US" sz="1400" dirty="0" err="1"/>
              <a:t>한글깨짐</a:t>
            </a:r>
            <a:r>
              <a:rPr lang="ko-KR" altLang="en-US" sz="1400" dirty="0"/>
              <a:t> 해결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="" xmlns:a16="http://schemas.microsoft.com/office/drawing/2014/main" id="{91794132-F5D4-47BA-BEBB-0AE7B587CDB5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6096000" y="3016241"/>
            <a:ext cx="2070462" cy="7914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="" xmlns:a16="http://schemas.microsoft.com/office/drawing/2014/main" id="{BB84E54B-66F1-4963-A7C4-01E846684CA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7801760" y="5161799"/>
            <a:ext cx="364702" cy="16317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021B35D-E185-4F96-803A-6F1569B7AA55}"/>
              </a:ext>
            </a:extLst>
          </p:cNvPr>
          <p:cNvSpPr/>
          <p:nvPr/>
        </p:nvSpPr>
        <p:spPr>
          <a:xfrm>
            <a:off x="8166461" y="5860806"/>
            <a:ext cx="3768437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Class </a:t>
            </a:r>
            <a:r>
              <a:rPr lang="ko-KR" altLang="en-US" sz="1400" dirty="0"/>
              <a:t>같은 경우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/>
              <a:t>예약어이기에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단축으로 </a:t>
            </a:r>
            <a:r>
              <a:rPr lang="en-US" altLang="ko-KR" sz="1400" dirty="0"/>
              <a:t>class_=‘result’ </a:t>
            </a:r>
            <a:r>
              <a:rPr lang="ko-KR" altLang="en-US" sz="1400" dirty="0"/>
              <a:t>로 사용가능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60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주식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9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994231"/>
            <a:ext cx="7891337" cy="3971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page in range(1, 5):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res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requests.get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+ str(page))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res.raise_for_status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soup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res.text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lxml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data_rows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("table",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attrs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={"class":"type_2"}).find("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tbody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find_all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("tr")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for row in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data_rows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columns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row.find_all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("td")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if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len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(columns) &lt;= 1: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의미 없는 데이터는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skip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continue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data = 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column.get_text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().strip() for column in columns]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#print(data)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writer.writerow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11_bs4_csv_stock.py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C94A28B-B25B-4634-B98A-006922EB1E89}"/>
              </a:ext>
            </a:extLst>
          </p:cNvPr>
          <p:cNvSpPr/>
          <p:nvPr/>
        </p:nvSpPr>
        <p:spPr>
          <a:xfrm>
            <a:off x="8166461" y="994230"/>
            <a:ext cx="376843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시가총액 </a:t>
            </a:r>
            <a:r>
              <a:rPr lang="en-US" altLang="ko-KR" sz="1400" dirty="0"/>
              <a:t>50</a:t>
            </a:r>
            <a:r>
              <a:rPr lang="ko-KR" altLang="en-US" sz="1400" dirty="0"/>
              <a:t>위 </a:t>
            </a:r>
            <a:r>
              <a:rPr lang="en-US" altLang="ko-KR" sz="1400" dirty="0"/>
              <a:t>* 4</a:t>
            </a:r>
            <a:r>
              <a:rPr lang="ko-KR" altLang="en-US" sz="1400" dirty="0"/>
              <a:t>번 반복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CFF55E7-4A29-4160-8B92-C663654E4C54}"/>
              </a:ext>
            </a:extLst>
          </p:cNvPr>
          <p:cNvSpPr/>
          <p:nvPr/>
        </p:nvSpPr>
        <p:spPr>
          <a:xfrm>
            <a:off x="111760" y="5112148"/>
            <a:ext cx="7891337" cy="17248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출력화면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['']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['']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['']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['36', '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삼성에스디에스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', '141,000', '\n\n\t\t\t\t1,500\n\t\t\t\t\n'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012E16E-2FC1-4973-AF5E-42DDED3267E9}"/>
              </a:ext>
            </a:extLst>
          </p:cNvPr>
          <p:cNvSpPr/>
          <p:nvPr/>
        </p:nvSpPr>
        <p:spPr>
          <a:xfrm>
            <a:off x="8166462" y="5112148"/>
            <a:ext cx="3768437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 err="1"/>
              <a:t>줄바꿈</a:t>
            </a:r>
            <a:r>
              <a:rPr lang="en-US" altLang="ko-KR" sz="1400" dirty="0"/>
              <a:t>. &lt;tr&gt; </a:t>
            </a:r>
            <a:r>
              <a:rPr lang="ko-KR" altLang="en-US" sz="1400" dirty="0"/>
              <a:t>이 있음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다른 </a:t>
            </a:r>
            <a:r>
              <a:rPr lang="en-US" altLang="ko-KR" sz="1400" dirty="0"/>
              <a:t>&lt;tr&gt;</a:t>
            </a:r>
            <a:r>
              <a:rPr lang="ko-KR" altLang="en-US" sz="1400" dirty="0"/>
              <a:t>안에서는 </a:t>
            </a:r>
            <a:r>
              <a:rPr lang="en-US" altLang="ko-KR" sz="1400" dirty="0"/>
              <a:t>&lt;td&gt;</a:t>
            </a:r>
            <a:r>
              <a:rPr lang="ko-KR" altLang="en-US" sz="1400" dirty="0"/>
              <a:t>가 여러 개이지만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 err="1"/>
              <a:t>줄바꿈에서는</a:t>
            </a:r>
            <a:r>
              <a:rPr lang="ko-KR" altLang="en-US" sz="1400" dirty="0"/>
              <a:t> </a:t>
            </a:r>
            <a:r>
              <a:rPr lang="en-US" altLang="ko-KR" sz="1400" dirty="0"/>
              <a:t>&lt;td&gt;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개 있음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공백이 있음</a:t>
            </a:r>
            <a:endParaRPr lang="en-US" altLang="ko-KR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C23A102F-9C98-4E3F-8365-71C42CA9CB49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616811" y="5804646"/>
            <a:ext cx="7549651" cy="31423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DE5141A-EC25-4E2B-81B9-7F52198CB002}"/>
              </a:ext>
            </a:extLst>
          </p:cNvPr>
          <p:cNvSpPr/>
          <p:nvPr/>
        </p:nvSpPr>
        <p:spPr>
          <a:xfrm>
            <a:off x="89101" y="5683536"/>
            <a:ext cx="527710" cy="870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6F1356-5AF3-4148-BC70-B59193B3B96D}"/>
              </a:ext>
            </a:extLst>
          </p:cNvPr>
          <p:cNvSpPr/>
          <p:nvPr/>
        </p:nvSpPr>
        <p:spPr>
          <a:xfrm>
            <a:off x="3542520" y="6464397"/>
            <a:ext cx="4108239" cy="372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C55FFB6-9A20-4F51-995B-7F51D8294704}"/>
              </a:ext>
            </a:extLst>
          </p:cNvPr>
          <p:cNvSpPr/>
          <p:nvPr/>
        </p:nvSpPr>
        <p:spPr>
          <a:xfrm>
            <a:off x="478172" y="3506598"/>
            <a:ext cx="5617828" cy="318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="" xmlns:a16="http://schemas.microsoft.com/office/drawing/2014/main" id="{C970F1B8-9E1D-4248-A029-05281B11FA3C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6096000" y="3665989"/>
            <a:ext cx="3954681" cy="144615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BF7777A-CD34-44D7-895D-63704CF81986}"/>
              </a:ext>
            </a:extLst>
          </p:cNvPr>
          <p:cNvSpPr/>
          <p:nvPr/>
        </p:nvSpPr>
        <p:spPr>
          <a:xfrm>
            <a:off x="8166461" y="1440817"/>
            <a:ext cx="376843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 err="1"/>
              <a:t>한줄</a:t>
            </a:r>
            <a:r>
              <a:rPr lang="ko-KR" altLang="en-US" sz="1400" dirty="0"/>
              <a:t> </a:t>
            </a:r>
            <a:r>
              <a:rPr lang="en-US" altLang="ko-KR" sz="1400" dirty="0"/>
              <a:t>for</a:t>
            </a:r>
            <a:r>
              <a:rPr lang="ko-KR" altLang="en-US" sz="1400" dirty="0"/>
              <a:t>문을 기본</a:t>
            </a:r>
            <a:r>
              <a:rPr lang="en-US" altLang="ko-KR" sz="1400" dirty="0"/>
              <a:t>for</a:t>
            </a:r>
            <a:r>
              <a:rPr lang="ko-KR" altLang="en-US" sz="1400" dirty="0"/>
              <a:t>문으로 변경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</a:t>
            </a:r>
            <a:r>
              <a:rPr lang="ko-KR" altLang="en-US" sz="1400" dirty="0" err="1"/>
              <a:t>한줄</a:t>
            </a:r>
            <a:r>
              <a:rPr lang="ko-KR" altLang="en-US" sz="1400" dirty="0"/>
              <a:t> </a:t>
            </a:r>
            <a:r>
              <a:rPr lang="en-US" altLang="ko-KR" sz="1400" dirty="0"/>
              <a:t>for</a:t>
            </a:r>
            <a:r>
              <a:rPr lang="ko-KR" altLang="en-US" sz="1400" dirty="0"/>
              <a:t>문은 </a:t>
            </a:r>
            <a:r>
              <a:rPr lang="en-US" altLang="ko-KR" sz="1400" dirty="0"/>
              <a:t>list</a:t>
            </a:r>
            <a:r>
              <a:rPr lang="ko-KR" altLang="en-US" sz="1400" dirty="0"/>
              <a:t>타입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</a:t>
            </a:r>
            <a:r>
              <a:rPr lang="ko-KR" altLang="en-US" sz="1400" dirty="0"/>
              <a:t>기본 </a:t>
            </a:r>
            <a:r>
              <a:rPr lang="en-US" altLang="ko-KR" sz="1400" dirty="0"/>
              <a:t>for</a:t>
            </a:r>
            <a:r>
              <a:rPr lang="ko-KR" altLang="en-US" sz="1400" dirty="0"/>
              <a:t>문에서 </a:t>
            </a:r>
            <a:r>
              <a:rPr lang="en-US" altLang="ko-KR" sz="1400" dirty="0"/>
              <a:t>append</a:t>
            </a:r>
            <a:r>
              <a:rPr lang="ko-KR" altLang="en-US" sz="1400" dirty="0"/>
              <a:t>로 추가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data=[]</a:t>
            </a:r>
            <a:br>
              <a:rPr lang="en-US" altLang="ko-KR" sz="1400" dirty="0"/>
            </a:br>
            <a:r>
              <a:rPr lang="en-US" altLang="ko-KR" sz="1400" dirty="0"/>
              <a:t>for column in columns:</a:t>
            </a:r>
          </a:p>
          <a:p>
            <a:r>
              <a:rPr lang="en-US" altLang="ko-KR" sz="1400" dirty="0"/>
              <a:t>            # data = </a:t>
            </a:r>
            <a:r>
              <a:rPr lang="en-US" altLang="ko-KR" sz="1400" dirty="0" err="1"/>
              <a:t>column.get_text</a:t>
            </a:r>
            <a:r>
              <a:rPr lang="en-US" altLang="ko-KR" sz="1400" dirty="0"/>
              <a:t>().strip()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data.append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column.get_text</a:t>
            </a:r>
            <a:r>
              <a:rPr lang="en-US" altLang="ko-KR" sz="1400" dirty="0"/>
              <a:t>().strip())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FF0000"/>
                </a:solidFill>
              </a:rPr>
              <a:t># </a:t>
            </a:r>
            <a:r>
              <a:rPr lang="en-US" altLang="ko-KR" sz="1400" dirty="0" err="1">
                <a:solidFill>
                  <a:srgbClr val="FF0000"/>
                </a:solidFill>
              </a:rPr>
              <a:t>writerow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list</a:t>
            </a:r>
            <a:r>
              <a:rPr lang="ko-KR" altLang="en-US" sz="1400" dirty="0">
                <a:solidFill>
                  <a:srgbClr val="FF0000"/>
                </a:solidFill>
              </a:rPr>
              <a:t>형태만 저장 가능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="" xmlns:a16="http://schemas.microsoft.com/office/drawing/2014/main" id="{E6AF1F23-3EDF-4517-9DAD-DF05453A1156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6744748" y="2456480"/>
            <a:ext cx="1421713" cy="200564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EF9FDFF-BF33-4E9A-832A-BC5C86EBD024}"/>
              </a:ext>
            </a:extLst>
          </p:cNvPr>
          <p:cNvSpPr/>
          <p:nvPr/>
        </p:nvSpPr>
        <p:spPr>
          <a:xfrm>
            <a:off x="478171" y="4031410"/>
            <a:ext cx="6266577" cy="861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737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1" y="203587"/>
            <a:ext cx="74685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BeautifulSoup4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9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2135616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  <a:endParaRPr lang="en-US" altLang="ko-KR" sz="6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다음증권 외국인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기관 매매  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부동산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https://finance.daum.net/domestic/influential_investors</a:t>
            </a:r>
          </a:p>
        </p:txBody>
      </p:sp>
    </p:spTree>
    <p:extLst>
      <p:ext uri="{BB962C8B-B14F-4D97-AF65-F5344CB8AC3E}">
        <p14:creationId xmlns:p14="http://schemas.microsoft.com/office/powerpoint/2010/main" val="6799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70C57E-00EC-44C3-9EB4-0A3542D0FD3C}"/>
              </a:ext>
            </a:extLst>
          </p:cNvPr>
          <p:cNvSpPr/>
          <p:nvPr/>
        </p:nvSpPr>
        <p:spPr>
          <a:xfrm>
            <a:off x="416358" y="1070214"/>
            <a:ext cx="10937442" cy="978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자동화 프레임워크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 install selenium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22CFA00-F003-46E4-9D46-2C7CDF182747}"/>
              </a:ext>
            </a:extLst>
          </p:cNvPr>
          <p:cNvSpPr txBox="1"/>
          <p:nvPr/>
        </p:nvSpPr>
        <p:spPr>
          <a:xfrm>
            <a:off x="2925862" y="2152878"/>
            <a:ext cx="7400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-apple-system"/>
              </a:rPr>
              <a:t>BeautifulSoup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다양한 정보를 가져올 수 있지만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/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Ajax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으로 구현 된 사이트에서는 정보를 가져올 수 없는 한계가 있음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4623254"/>
            <a:ext cx="10937442" cy="18448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chromedriver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크롬 드라이버 다운로드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https://chromedriver.chromium.org/downloads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/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/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##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제작파일과 같은 폴더에 위치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4A59BB-BE14-4AB1-A3D5-69F64C6FE856}"/>
              </a:ext>
            </a:extLst>
          </p:cNvPr>
          <p:cNvSpPr/>
          <p:nvPr/>
        </p:nvSpPr>
        <p:spPr>
          <a:xfrm>
            <a:off x="416358" y="3327560"/>
            <a:ext cx="10937442" cy="1195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크롬브라우저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버전 확인후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크롬드라이버 설치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브라우저에서 속성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도움말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Chrome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정보에서 확인 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100.0.4896.127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chromedriver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후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버전에 맞는 파일 다운로드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44A8D82-CF71-4DB5-B422-93598492F61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/>
              <a:t>05_.</a:t>
            </a:r>
            <a:r>
              <a:rPr lang="en-US" altLang="ko-KR" dirty="0"/>
              <a:t>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3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44A8D82-CF71-4DB5-B422-93598492F61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/>
              <a:t>05_.</a:t>
            </a:r>
            <a:r>
              <a:rPr lang="en-US" altLang="ko-KR" dirty="0"/>
              <a:t>py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0B5C734-A74C-46D9-B61A-086757ACC735}"/>
              </a:ext>
            </a:extLst>
          </p:cNvPr>
          <p:cNvGrpSpPr/>
          <p:nvPr/>
        </p:nvGrpSpPr>
        <p:grpSpPr>
          <a:xfrm>
            <a:off x="1560352" y="1286828"/>
            <a:ext cx="8575200" cy="5063785"/>
            <a:chOff x="1197751" y="982092"/>
            <a:chExt cx="9290139" cy="5485967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09955EC6-111E-47C6-B436-82689B52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7751" y="982092"/>
              <a:ext cx="9290139" cy="350804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0F153B23-0228-41CD-9C2F-35F3DBBBA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348" y="4062866"/>
              <a:ext cx="8872849" cy="2405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70C57E-00EC-44C3-9EB4-0A3542D0FD3C}"/>
              </a:ext>
            </a:extLst>
          </p:cNvPr>
          <p:cNvSpPr/>
          <p:nvPr/>
        </p:nvSpPr>
        <p:spPr>
          <a:xfrm>
            <a:off x="416358" y="2395675"/>
            <a:ext cx="10937442" cy="820579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requests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 설치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pip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정보 요청하는 라이브러리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스크래핑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라이브러리 설치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CD3738C-3F42-4C23-81EC-77723C76FAF7}"/>
              </a:ext>
            </a:extLst>
          </p:cNvPr>
          <p:cNvSpPr/>
          <p:nvPr/>
        </p:nvSpPr>
        <p:spPr>
          <a:xfrm>
            <a:off x="416358" y="3467328"/>
            <a:ext cx="10937442" cy="820579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beautifulsoup4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 설치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pip install beautifulsoup4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/>
              </a:rPr>
              <a:t>HTML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/>
              </a:rPr>
              <a:t>및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/>
              </a:rPr>
              <a:t>XML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/>
              </a:rPr>
              <a:t>파일에서 원하는 데이터를 손쉽게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/>
              </a:rPr>
              <a:t>Parsing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/>
              </a:rPr>
              <a:t>할 수 있는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/>
              </a:rPr>
              <a:t>Python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/>
              </a:rPr>
              <a:t>라이브러리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9EC8F19-0753-4331-8E47-D4564E56B1F5}"/>
              </a:ext>
            </a:extLst>
          </p:cNvPr>
          <p:cNvSpPr/>
          <p:nvPr/>
        </p:nvSpPr>
        <p:spPr>
          <a:xfrm>
            <a:off x="416358" y="4538981"/>
            <a:ext cx="10937442" cy="820579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lxml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 설치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pip install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lxml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000" b="0" i="0" dirty="0" err="1">
                <a:solidFill>
                  <a:srgbClr val="444444"/>
                </a:solidFill>
                <a:effectLst/>
                <a:latin typeface="Gentium Basic"/>
              </a:rPr>
              <a:t>lxml</a:t>
            </a:r>
            <a:r>
              <a:rPr lang="ko-KR" altLang="en-US" sz="2000" b="0" i="0" dirty="0">
                <a:solidFill>
                  <a:srgbClr val="444444"/>
                </a:solidFill>
                <a:effectLst/>
                <a:latin typeface="Gentium Basic"/>
              </a:rPr>
              <a:t>을 설치하면 </a:t>
            </a:r>
            <a:r>
              <a:rPr lang="en-US" altLang="ko-KR" sz="2000" b="0" i="0" dirty="0" err="1">
                <a:solidFill>
                  <a:srgbClr val="444444"/>
                </a:solidFill>
                <a:effectLst/>
                <a:latin typeface="Gentium Basic"/>
              </a:rPr>
              <a:t>css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Gentium Basic"/>
              </a:rPr>
              <a:t> </a:t>
            </a:r>
            <a:r>
              <a:rPr lang="ko-KR" altLang="en-US" sz="2000" b="0" i="0" dirty="0">
                <a:solidFill>
                  <a:srgbClr val="444444"/>
                </a:solidFill>
                <a:effectLst/>
                <a:latin typeface="Gentium Basic"/>
              </a:rPr>
              <a:t>문법으로 특정 요소를 쉽게 가져올 수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/>
              </a:rPr>
              <a:t>있는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/>
              </a:rPr>
              <a:t>Python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/>
              </a:rPr>
              <a:t>라이브러리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5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44A8D82-CF71-4DB5-B422-93598492F61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/>
              <a:t>05_.</a:t>
            </a:r>
            <a:r>
              <a:rPr lang="en-US" altLang="ko-KR" dirty="0"/>
              <a:t>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579CEFE-CC82-4995-87FA-7F0425351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33" y="1260604"/>
            <a:ext cx="8957533" cy="52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70C57E-00EC-44C3-9EB4-0A3542D0FD3C}"/>
              </a:ext>
            </a:extLst>
          </p:cNvPr>
          <p:cNvSpPr/>
          <p:nvPr/>
        </p:nvSpPr>
        <p:spPr>
          <a:xfrm>
            <a:off x="416358" y="1070214"/>
            <a:ext cx="10937442" cy="537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selenium 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명령어   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(Terminal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창에서 확인가능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-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9" y="1701679"/>
            <a:ext cx="6993552" cy="50747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## Terminal </a:t>
            </a:r>
            <a:r>
              <a:rPr lang="ko-KR" altLang="en-US" dirty="0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창</a:t>
            </a:r>
            <a:endParaRPr lang="en-US" altLang="ko-KR" dirty="0">
              <a:solidFill>
                <a:srgbClr val="000000"/>
              </a:solidFill>
              <a:latin typeface="-apple-system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from selenium import </a:t>
            </a:r>
            <a:r>
              <a:rPr lang="en-US" altLang="ko-KR" dirty="0" err="1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webdriver</a:t>
            </a:r>
            <a:endParaRPr lang="en-US" altLang="ko-KR" dirty="0">
              <a:solidFill>
                <a:srgbClr val="000000"/>
              </a:solidFill>
              <a:latin typeface="-apple-system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browser = </a:t>
            </a:r>
            <a:r>
              <a:rPr lang="en-US" altLang="ko-KR" dirty="0" err="1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webdriver.Chrome</a:t>
            </a:r>
            <a:r>
              <a:rPr lang="en-US" altLang="ko-KR" dirty="0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  <a:ea typeface="Malgun Gothic" panose="020B0503020000020004" pitchFamily="50" charset="-127"/>
              </a:rPr>
              <a:t>browser.get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  <a:ea typeface="Malgun Gothic" panose="020B0503020000020004" pitchFamily="50" charset="-127"/>
              </a:rPr>
              <a:t>("https://www.naver.com")</a:t>
            </a: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## class name</a:t>
            </a:r>
            <a:r>
              <a:rPr lang="ko-KR" altLang="en-US" dirty="0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이 </a:t>
            </a:r>
            <a:r>
              <a:rPr lang="en-US" altLang="ko-KR" dirty="0" err="1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link_login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  <a:ea typeface="Malgun Gothic" panose="020B0503020000020004" pitchFamily="50" charset="-127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elem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browser.find_element_by_class_name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(“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link_login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”)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elem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</a:t>
            </a:r>
            <a:br>
              <a:rPr lang="en-US" altLang="ko-KR" dirty="0">
                <a:solidFill>
                  <a:srgbClr val="000000"/>
                </a:solidFill>
                <a:latin typeface="-apple-system"/>
              </a:rPr>
            </a:br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elem.click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()          ##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로그인 버튼 클릭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-apple-system"/>
              </a:rPr>
            </a:br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browser.back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()    ##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뒤로 가기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-apple-system"/>
              </a:rPr>
            </a:br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browser.forward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()  ##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앞으로 가기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browser.refresh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   ##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새로고침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/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b="0" i="0" dirty="0" err="1" smtClean="0">
                <a:solidFill>
                  <a:srgbClr val="000000"/>
                </a:solidFill>
                <a:effectLst/>
                <a:latin typeface="-apple-system"/>
              </a:rPr>
              <a:t>elem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browser.find_element_by_id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(“query”)    ##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네이버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검색창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찾음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from</a:t>
            </a:r>
            <a:r>
              <a:rPr lang="ko-KR" altLang="en-US" dirty="0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selenium.webdriver.common.keys</a:t>
            </a:r>
            <a:r>
              <a:rPr lang="en-US" altLang="ko-KR" dirty="0">
                <a:solidFill>
                  <a:srgbClr val="000000"/>
                </a:solidFill>
                <a:latin typeface="-apple-system"/>
                <a:ea typeface="Malgun Gothic" panose="020B0503020000020004" pitchFamily="50" charset="-127"/>
              </a:rPr>
              <a:t> import Keys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-apple-system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-apple-system"/>
                <a:ea typeface="Malgun Gothic" panose="020B0503020000020004" pitchFamily="50" charset="-127"/>
              </a:rPr>
              <a:t>elem.send_keys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-apple-system"/>
                <a:ea typeface="Malgun Gothic" panose="020B0503020000020004" pitchFamily="50" charset="-127"/>
              </a:rPr>
              <a:t>(“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-apple-system"/>
                <a:ea typeface="Malgun Gothic" panose="020B0503020000020004" pitchFamily="50" charset="-127"/>
              </a:rPr>
              <a:t>시가총액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-apple-system"/>
                <a:ea typeface="Malgun Gothic" panose="020B0503020000020004" pitchFamily="50" charset="-127"/>
              </a:rPr>
              <a:t>”)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elem.send_keys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Keys.ENTER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44A8D82-CF71-4DB5-B422-93598492F61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12_sel_command.py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4D9DB3B-ACC3-4AC0-9A71-72D9B482601F}"/>
              </a:ext>
            </a:extLst>
          </p:cNvPr>
          <p:cNvSpPr/>
          <p:nvPr/>
        </p:nvSpPr>
        <p:spPr>
          <a:xfrm>
            <a:off x="7585363" y="3557451"/>
            <a:ext cx="4201098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선택되어 있는 </a:t>
            </a:r>
            <a:r>
              <a:rPr lang="en-US" altLang="ko-KR" sz="1400" dirty="0" err="1"/>
              <a:t>elem</a:t>
            </a:r>
            <a:r>
              <a:rPr lang="en-US" altLang="ko-KR" sz="1400" dirty="0"/>
              <a:t> </a:t>
            </a:r>
            <a:r>
              <a:rPr lang="ko-KR" altLang="en-US" sz="1400" dirty="0"/>
              <a:t>요소를 보여줌</a:t>
            </a:r>
            <a:r>
              <a:rPr lang="en-US" altLang="ko-KR" sz="1400" dirty="0"/>
              <a:t>.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BE3F3A2F-24B4-47A4-986C-4813D32540C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1199626" y="3536355"/>
            <a:ext cx="6385737" cy="1749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A3C7735-91DD-418F-9641-FBA7704368EB}"/>
              </a:ext>
            </a:extLst>
          </p:cNvPr>
          <p:cNvSpPr/>
          <p:nvPr/>
        </p:nvSpPr>
        <p:spPr>
          <a:xfrm>
            <a:off x="416358" y="3420612"/>
            <a:ext cx="783268" cy="231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E6149DA-0F7F-4402-8E0C-7CBC958461B3}"/>
              </a:ext>
            </a:extLst>
          </p:cNvPr>
          <p:cNvSpPr/>
          <p:nvPr/>
        </p:nvSpPr>
        <p:spPr>
          <a:xfrm>
            <a:off x="7585363" y="2728865"/>
            <a:ext cx="4201098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class=“</a:t>
            </a:r>
            <a:r>
              <a:rPr lang="en-US" altLang="ko-KR" sz="1400" dirty="0" err="1"/>
              <a:t>link_login</a:t>
            </a:r>
            <a:r>
              <a:rPr lang="en-US" altLang="ko-KR" sz="1400" dirty="0"/>
              <a:t>” </a:t>
            </a:r>
            <a:r>
              <a:rPr lang="ko-KR" altLang="en-US" sz="1400" dirty="0"/>
              <a:t>요소 설정</a:t>
            </a:r>
            <a:endParaRPr lang="en-US" altLang="ko-KR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CBBDCA1-D8A1-40CF-835E-FD41CF850494}"/>
              </a:ext>
            </a:extLst>
          </p:cNvPr>
          <p:cNvSpPr/>
          <p:nvPr/>
        </p:nvSpPr>
        <p:spPr>
          <a:xfrm>
            <a:off x="422317" y="3136714"/>
            <a:ext cx="6344243" cy="296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="" xmlns:a16="http://schemas.microsoft.com/office/drawing/2014/main" id="{75E1ED3F-D175-4857-B000-00CF866B439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V="1">
            <a:off x="6766560" y="2882754"/>
            <a:ext cx="818803" cy="40226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58697C0-7827-4495-A3EF-EE4C89DF4A4F}"/>
              </a:ext>
            </a:extLst>
          </p:cNvPr>
          <p:cNvSpPr/>
          <p:nvPr/>
        </p:nvSpPr>
        <p:spPr>
          <a:xfrm>
            <a:off x="405539" y="5583563"/>
            <a:ext cx="5768757" cy="261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309AEA-4032-4184-A181-C9F8873F397A}"/>
              </a:ext>
            </a:extLst>
          </p:cNvPr>
          <p:cNvSpPr/>
          <p:nvPr/>
        </p:nvSpPr>
        <p:spPr>
          <a:xfrm>
            <a:off x="7585363" y="4524849"/>
            <a:ext cx="4201098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keys </a:t>
            </a:r>
            <a:r>
              <a:rPr lang="ko-KR" altLang="en-US" sz="1400" dirty="0"/>
              <a:t>요소 설정 </a:t>
            </a:r>
            <a:r>
              <a:rPr lang="en-US" altLang="ko-KR" sz="1400" dirty="0"/>
              <a:t>: </a:t>
            </a:r>
            <a:r>
              <a:rPr lang="ko-KR" altLang="en-US" sz="1400" dirty="0"/>
              <a:t>키보드 요소 설정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글자 입력만 하는 것은 없어도 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enter</a:t>
            </a:r>
            <a:r>
              <a:rPr lang="ko-KR" altLang="en-US" sz="1400" dirty="0"/>
              <a:t>키 입력은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해야 함</a:t>
            </a:r>
            <a:r>
              <a:rPr lang="en-US" altLang="ko-KR" sz="1400" dirty="0"/>
              <a:t>.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="" xmlns:a16="http://schemas.microsoft.com/office/drawing/2014/main" id="{0E41B2D8-A9D4-42EE-B9BE-C884CAA35533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6174296" y="4894181"/>
            <a:ext cx="1411067" cy="820004"/>
          </a:xfrm>
          <a:prstGeom prst="bentConnector3">
            <a:avLst>
              <a:gd name="adj1" fmla="val 666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2B8AC77-C44D-4A00-8A5C-7A93EC78502C}"/>
              </a:ext>
            </a:extLst>
          </p:cNvPr>
          <p:cNvSpPr/>
          <p:nvPr/>
        </p:nvSpPr>
        <p:spPr>
          <a:xfrm>
            <a:off x="7585363" y="5547545"/>
            <a:ext cx="4201098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elem</a:t>
            </a:r>
            <a:r>
              <a:rPr lang="en-US" altLang="ko-KR" sz="1400" dirty="0"/>
              <a:t> </a:t>
            </a:r>
            <a:r>
              <a:rPr lang="ko-KR" altLang="en-US" sz="1400" dirty="0"/>
              <a:t>요소에 글자 입력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err="1"/>
              <a:t>elem</a:t>
            </a:r>
            <a:r>
              <a:rPr lang="en-US" altLang="ko-KR" sz="1400" dirty="0"/>
              <a:t> </a:t>
            </a:r>
            <a:r>
              <a:rPr lang="ko-KR" altLang="en-US" sz="1400" dirty="0"/>
              <a:t>요소 키보드 </a:t>
            </a:r>
            <a:r>
              <a:rPr lang="en-US" altLang="ko-KR" sz="1400" dirty="0"/>
              <a:t>enter</a:t>
            </a:r>
            <a:r>
              <a:rPr lang="ko-KR" altLang="en-US" sz="1400" dirty="0"/>
              <a:t>키 입력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클릭은 </a:t>
            </a:r>
            <a:r>
              <a:rPr lang="en-US" altLang="ko-KR" sz="1400" dirty="0" err="1"/>
              <a:t>elem.click</a:t>
            </a:r>
            <a:r>
              <a:rPr lang="en-US" altLang="ko-KR" sz="1400" dirty="0"/>
              <a:t>()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055C2EB6-9225-4188-95B6-401B2874EFCF}"/>
              </a:ext>
            </a:extLst>
          </p:cNvPr>
          <p:cNvSpPr/>
          <p:nvPr/>
        </p:nvSpPr>
        <p:spPr>
          <a:xfrm>
            <a:off x="405539" y="6063808"/>
            <a:ext cx="5768757" cy="712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CD45445E-BA5B-4ECD-9794-F0C1F5B9A163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 flipV="1">
            <a:off x="6174296" y="6024599"/>
            <a:ext cx="1411067" cy="3954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8174A9-7984-4B0F-B5C0-F9E74C726886}"/>
              </a:ext>
            </a:extLst>
          </p:cNvPr>
          <p:cNvSpPr/>
          <p:nvPr/>
        </p:nvSpPr>
        <p:spPr>
          <a:xfrm>
            <a:off x="7585363" y="2168924"/>
            <a:ext cx="4201098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브라우저 이동</a:t>
            </a:r>
            <a:endParaRPr lang="en-US" altLang="ko-KR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BFB9A588-D209-497D-B2B5-EFAD3C840725}"/>
              </a:ext>
            </a:extLst>
          </p:cNvPr>
          <p:cNvSpPr/>
          <p:nvPr/>
        </p:nvSpPr>
        <p:spPr>
          <a:xfrm>
            <a:off x="422317" y="2576773"/>
            <a:ext cx="5768757" cy="283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="" xmlns:a16="http://schemas.microsoft.com/office/drawing/2014/main" id="{58BA5DAE-FE81-4474-9EF5-C4A7F0E049A5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6191074" y="2322813"/>
            <a:ext cx="1394289" cy="39590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6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70C57E-00EC-44C3-9EB4-0A3542D0FD3C}"/>
              </a:ext>
            </a:extLst>
          </p:cNvPr>
          <p:cNvSpPr/>
          <p:nvPr/>
        </p:nvSpPr>
        <p:spPr>
          <a:xfrm>
            <a:off x="416358" y="1070213"/>
            <a:ext cx="10937442" cy="3218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selenium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 명령어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pPr algn="ctr"/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-apple-system"/>
              </a:rPr>
              <a:t>elem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 =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-apple-system"/>
              </a:rPr>
              <a:t>browser.find_element_by_class_name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(“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-apple-system"/>
              </a:rPr>
              <a:t>link_login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”)  # class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선택</a:t>
            </a:r>
            <a:endParaRPr lang="en-US" altLang="ko-KR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ctr"/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-apple-system"/>
              </a:rPr>
              <a:t>elem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 =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-apple-system"/>
              </a:rPr>
              <a:t>browser.find_element_by_id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(“query”)        # id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선택</a:t>
            </a:r>
            <a:endParaRPr lang="en-US" altLang="ko-KR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ctr"/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elem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browser.find_element_by_tag_name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(“a”)        # a</a:t>
            </a:r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태그 선택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 </a:t>
            </a:r>
          </a:p>
          <a:p>
            <a:pPr algn="ctr"/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elem.get_attribute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(“</a:t>
            </a:r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herf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”)             # </a:t>
            </a:r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href</a:t>
            </a:r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 속성 선택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 </a:t>
            </a:r>
          </a:p>
          <a:p>
            <a:pPr algn="ctr"/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elem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browser.find_element_by_xpath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(“//[@id=‘daumSearch’]/fieldset…….”)</a:t>
            </a:r>
          </a:p>
          <a:p>
            <a:pPr algn="ctr"/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elem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find_element_by_link_text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(“</a:t>
            </a:r>
            <a:r>
              <a:rPr lang="ko-KR" altLang="en-US" sz="2000" dirty="0" err="1">
                <a:solidFill>
                  <a:srgbClr val="000000"/>
                </a:solidFill>
                <a:latin typeface="-apple-system"/>
              </a:rPr>
              <a:t>가는날</a:t>
            </a:r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 선택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”).click()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-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44A8D82-CF71-4DB5-B422-93598492F61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12_sel_command.py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60C91E7-A18C-4345-A988-392863ADC6F2}"/>
              </a:ext>
            </a:extLst>
          </p:cNvPr>
          <p:cNvSpPr/>
          <p:nvPr/>
        </p:nvSpPr>
        <p:spPr>
          <a:xfrm>
            <a:off x="416358" y="4442477"/>
            <a:ext cx="10937442" cy="2333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selenium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액션 명령어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pPr algn="ctr"/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elem.click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()   # </a:t>
            </a:r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클릭</a:t>
            </a:r>
            <a:endParaRPr lang="en-US" altLang="ko-KR" sz="2000" dirty="0">
              <a:solidFill>
                <a:srgbClr val="000000"/>
              </a:solidFill>
              <a:latin typeface="-apple-system"/>
            </a:endParaRPr>
          </a:p>
          <a:p>
            <a:pPr algn="ctr"/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elem.send_keys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(“</a:t>
            </a:r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시가총액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”)   # </a:t>
            </a:r>
            <a:r>
              <a:rPr lang="ko-KR" altLang="en-US" sz="2000" dirty="0" err="1">
                <a:solidFill>
                  <a:srgbClr val="000000"/>
                </a:solidFill>
                <a:latin typeface="-apple-system"/>
              </a:rPr>
              <a:t>입력창</a:t>
            </a:r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 글자입력</a:t>
            </a:r>
            <a:endParaRPr lang="en-US" altLang="ko-KR" sz="2000" dirty="0">
              <a:solidFill>
                <a:srgbClr val="000000"/>
              </a:solidFill>
              <a:latin typeface="-apple-system"/>
            </a:endParaRPr>
          </a:p>
          <a:p>
            <a:pPr algn="ctr"/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elem.send_keys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Keys.ENTER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)  # </a:t>
            </a:r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키보드 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enter</a:t>
            </a:r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키 입력</a:t>
            </a:r>
            <a:endParaRPr lang="en-US" altLang="ko-KR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96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2805231"/>
            <a:ext cx="7891337" cy="3971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time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random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selenium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크롬 드라이버 실행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webdriver.Chrome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("./chromedriver.exe")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time.sleep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random.uniform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(1,3))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자동화탐지를 우회 하기 위한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delay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다운받은 </a:t>
            </a:r>
            <a:r>
              <a:rPr lang="en-US" altLang="ko-KR" b="0" dirty="0" err="1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geckodriver</a:t>
            </a:r>
            <a:r>
              <a:rPr lang="ko-KR" altLang="en-US" b="0" dirty="0" err="1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다운후</a:t>
            </a:r>
            <a:r>
              <a:rPr lang="ko-KR" alt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경로를 지정</a:t>
            </a:r>
          </a:p>
          <a:p>
            <a:r>
              <a:rPr lang="en-US" altLang="ko-KR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 err="1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executable_path</a:t>
            </a:r>
            <a:r>
              <a:rPr lang="en-US" altLang="ko-KR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='C:\</a:t>
            </a:r>
            <a:r>
              <a:rPr lang="en-US" altLang="ko-KR" b="0" dirty="0" err="1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pyFolder</a:t>
            </a:r>
            <a:r>
              <a:rPr lang="en-US" altLang="ko-KR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\</a:t>
            </a:r>
            <a:r>
              <a:rPr lang="en-US" altLang="ko-KR" b="0" dirty="0" err="1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js_work</a:t>
            </a:r>
            <a:r>
              <a:rPr lang="en-US" altLang="ko-KR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\geckodriver.exe’</a:t>
            </a:r>
          </a:p>
          <a:p>
            <a:r>
              <a:rPr lang="en-US" altLang="ko-KR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Firefox</a:t>
            </a:r>
            <a:r>
              <a:rPr lang="ko-KR" alt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브라우저 실행</a:t>
            </a:r>
            <a:endParaRPr lang="en-US" altLang="ko-KR" b="0" dirty="0">
              <a:solidFill>
                <a:schemeClr val="accent6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browser = </a:t>
            </a:r>
            <a:r>
              <a:rPr lang="en-US" altLang="ko-KR" b="0" dirty="0" err="1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webdriver.Firefox</a:t>
            </a:r>
            <a:r>
              <a:rPr lang="en-US" altLang="ko-KR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executable_path</a:t>
            </a:r>
            <a:r>
              <a:rPr lang="en-US" altLang="ko-KR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b="0" dirty="0" err="1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executable_path</a:t>
            </a:r>
            <a:r>
              <a:rPr lang="en-US" altLang="ko-KR" b="0" dirty="0">
                <a:solidFill>
                  <a:schemeClr val="accent6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13_sel_naver_login.py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로그인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0AFC784-21FA-4E44-B1C5-77BEEA5A9849}"/>
              </a:ext>
            </a:extLst>
          </p:cNvPr>
          <p:cNvSpPr/>
          <p:nvPr/>
        </p:nvSpPr>
        <p:spPr>
          <a:xfrm>
            <a:off x="416358" y="1070214"/>
            <a:ext cx="10937442" cy="112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0" i="0" dirty="0">
                <a:solidFill>
                  <a:srgbClr val="333333"/>
                </a:solidFill>
                <a:effectLst/>
                <a:latin typeface="system-ui"/>
              </a:rPr>
              <a:t>Naver Login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system-ui"/>
              </a:rPr>
              <a:t>의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system-ui"/>
              </a:rPr>
              <a:t>captcha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system-ui"/>
              </a:rPr>
              <a:t>우회가 필요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자바스크립트 이용방법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Geckodriver.exe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B27EBCD-940C-4BDD-97CD-8C35F5F32C55}"/>
              </a:ext>
            </a:extLst>
          </p:cNvPr>
          <p:cNvSpPr/>
          <p:nvPr/>
        </p:nvSpPr>
        <p:spPr>
          <a:xfrm>
            <a:off x="8166462" y="5112148"/>
            <a:ext cx="3768437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자동입력 방지 탐지 우회를 위한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3</a:t>
            </a:r>
            <a:r>
              <a:rPr lang="ko-KR" altLang="en-US" sz="1400" dirty="0"/>
              <a:t>초간 지연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DCFFEA5-D130-4B59-8CF1-F51AB6E14248}"/>
              </a:ext>
            </a:extLst>
          </p:cNvPr>
          <p:cNvSpPr/>
          <p:nvPr/>
        </p:nvSpPr>
        <p:spPr>
          <a:xfrm>
            <a:off x="121919" y="3931140"/>
            <a:ext cx="7881177" cy="892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="" xmlns:a16="http://schemas.microsoft.com/office/drawing/2014/main" id="{D93B55A8-2311-4774-A947-441439985A96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>
            <a:off x="8003096" y="4377405"/>
            <a:ext cx="2047585" cy="73474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994231"/>
            <a:ext cx="7891337" cy="42572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naver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login page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이동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("https://nid.naver.com/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nidlogin.login?mode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form&amp;url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=https%3A%2F%2Fwww.naver.com")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input_js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' \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document.getElementById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("id").value = "{id}"; \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document.getElementById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("pw").value = "{pw}"; \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'.format(id = 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onul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**", pw = "j20182**")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time.sleep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random.uniform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(1,3))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자동화탐지를 우회 하기 위한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delay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browser.execute_script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input_js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time.sleep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random.uniform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(1,3))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자동화탐지를 우회 하기 위한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delay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browser.find_element_by_id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log.login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").click()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13_sel_naver_login.py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C94A28B-B25B-4634-B98A-006922EB1E89}"/>
              </a:ext>
            </a:extLst>
          </p:cNvPr>
          <p:cNvSpPr/>
          <p:nvPr/>
        </p:nvSpPr>
        <p:spPr>
          <a:xfrm>
            <a:off x="8166462" y="1318919"/>
            <a:ext cx="376843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네이버 로그인 페이지 이동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로그인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81D06F8-E236-4103-A63D-CE669DC28157}"/>
              </a:ext>
            </a:extLst>
          </p:cNvPr>
          <p:cNvSpPr/>
          <p:nvPr/>
        </p:nvSpPr>
        <p:spPr>
          <a:xfrm>
            <a:off x="121919" y="1024023"/>
            <a:ext cx="7881177" cy="892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="" xmlns:a16="http://schemas.microsoft.com/office/drawing/2014/main" id="{12BA76A9-E8E3-4983-AF0D-74507F9337D3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8003096" y="1470288"/>
            <a:ext cx="163366" cy="252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658CF02-0F7E-4EF1-A2FA-4AF2619E3845}"/>
              </a:ext>
            </a:extLst>
          </p:cNvPr>
          <p:cNvSpPr/>
          <p:nvPr/>
        </p:nvSpPr>
        <p:spPr>
          <a:xfrm>
            <a:off x="121919" y="2105568"/>
            <a:ext cx="7881177" cy="1149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E35CBA-4792-4487-8B08-8EE979BC9F7F}"/>
              </a:ext>
            </a:extLst>
          </p:cNvPr>
          <p:cNvSpPr/>
          <p:nvPr/>
        </p:nvSpPr>
        <p:spPr>
          <a:xfrm>
            <a:off x="8166462" y="2102754"/>
            <a:ext cx="3768437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네이버 로그인 자동방지 우회방법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브라우저에 계정정보 저장 후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id,pw</a:t>
            </a:r>
            <a:r>
              <a:rPr lang="ko-KR" altLang="en-US" sz="1400" dirty="0"/>
              <a:t>를  자동입력</a:t>
            </a:r>
            <a:r>
              <a:rPr lang="en-US" altLang="ko-KR" sz="1400" dirty="0"/>
              <a:t>(autocomplete)</a:t>
            </a:r>
            <a:r>
              <a:rPr lang="ko-KR" altLang="en-US" sz="1400" dirty="0"/>
              <a:t>하면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captcha</a:t>
            </a:r>
            <a:r>
              <a:rPr lang="ko-KR" altLang="en-US" sz="1400" dirty="0"/>
              <a:t>에 탐지 되지 않음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자바스크립트로 저장 후 자동 입력해줌</a:t>
            </a:r>
            <a:endParaRPr lang="en-US" altLang="ko-KR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5C363DE-EA04-45F3-8432-87B793AC83BF}"/>
              </a:ext>
            </a:extLst>
          </p:cNvPr>
          <p:cNvSpPr/>
          <p:nvPr/>
        </p:nvSpPr>
        <p:spPr>
          <a:xfrm>
            <a:off x="8166462" y="3429000"/>
            <a:ext cx="3768437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3</a:t>
            </a:r>
            <a:r>
              <a:rPr lang="ko-KR" altLang="en-US" sz="1400" dirty="0"/>
              <a:t>초 지연 후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자바스크립트로 브라우저에 입력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8E186504-469E-4F25-9C5F-3007821AA1E7}"/>
              </a:ext>
            </a:extLst>
          </p:cNvPr>
          <p:cNvSpPr/>
          <p:nvPr/>
        </p:nvSpPr>
        <p:spPr>
          <a:xfrm>
            <a:off x="121919" y="3437389"/>
            <a:ext cx="7881177" cy="748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F4615D7-A4C1-4FD2-9DA1-31FC13DDDB33}"/>
              </a:ext>
            </a:extLst>
          </p:cNvPr>
          <p:cNvSpPr/>
          <p:nvPr/>
        </p:nvSpPr>
        <p:spPr>
          <a:xfrm>
            <a:off x="8166462" y="4259510"/>
            <a:ext cx="3768437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3</a:t>
            </a:r>
            <a:r>
              <a:rPr lang="ko-KR" altLang="en-US" sz="1400" dirty="0"/>
              <a:t>초 지연 후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로그인 버튼 클릭</a:t>
            </a:r>
            <a:endParaRPr lang="en-US" altLang="ko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595C9A5-A61F-40F0-860D-9196B7FE9271}"/>
              </a:ext>
            </a:extLst>
          </p:cNvPr>
          <p:cNvSpPr/>
          <p:nvPr/>
        </p:nvSpPr>
        <p:spPr>
          <a:xfrm>
            <a:off x="416358" y="5400734"/>
            <a:ext cx="10937442" cy="112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0" i="0" dirty="0">
                <a:solidFill>
                  <a:srgbClr val="333333"/>
                </a:solidFill>
                <a:effectLst/>
                <a:latin typeface="system-ui"/>
              </a:rPr>
              <a:t>자동으로 </a:t>
            </a:r>
            <a:r>
              <a:rPr lang="en-US" altLang="ko-KR" sz="2400" b="0" i="0" dirty="0" err="1">
                <a:solidFill>
                  <a:srgbClr val="333333"/>
                </a:solidFill>
                <a:effectLst/>
                <a:latin typeface="system-ui"/>
              </a:rPr>
              <a:t>id,pw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system-ui"/>
              </a:rPr>
              <a:t>를 계속 입력하면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system-ui"/>
              </a:rPr>
              <a:t/>
            </a:r>
            <a:br>
              <a:rPr lang="en-US" altLang="ko-KR" sz="2400" b="0" i="0" dirty="0">
                <a:solidFill>
                  <a:srgbClr val="333333"/>
                </a:solidFill>
                <a:effectLst/>
                <a:latin typeface="system-ui"/>
              </a:rPr>
            </a:br>
            <a:r>
              <a:rPr lang="en-US" altLang="ko-KR" sz="2400" b="0" i="0" dirty="0" err="1">
                <a:solidFill>
                  <a:srgbClr val="333333"/>
                </a:solidFill>
                <a:effectLst/>
                <a:latin typeface="system-ui"/>
              </a:rPr>
              <a:t>naver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system-ui"/>
              </a:rPr>
              <a:t> captcha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system-ui"/>
              </a:rPr>
              <a:t>탐지에 걸리게 됨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system-ui"/>
              </a:rPr>
              <a:t>.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6A09819-6BFA-4066-959D-234490FAC554}"/>
              </a:ext>
            </a:extLst>
          </p:cNvPr>
          <p:cNvSpPr txBox="1"/>
          <p:nvPr/>
        </p:nvSpPr>
        <p:spPr>
          <a:xfrm>
            <a:off x="-61521" y="6625487"/>
            <a:ext cx="8064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https://jaeseokim.dev/Python/python-Selenium%EC%9D%84-%EC%9D%B4%EC%9A%A9%ED%95%9C-%EC%9B%B9-%ED%81%AC%EB%A1%A4%EB%A7%81-Naver-login-%ED%9B%84-%EA%B5%AC%EB%8F%85-Feed-%ED%81%AC%EB%A1%A4%EB%A7%81/</a:t>
            </a:r>
            <a:r>
              <a:rPr lang="en-US" altLang="ko-KR" sz="500" dirty="0"/>
              <a:t/>
            </a:r>
            <a:br>
              <a:rPr lang="en-US" altLang="ko-KR" sz="500" dirty="0"/>
            </a:br>
            <a:r>
              <a:rPr lang="en-US" altLang="ko-KR" sz="500" dirty="0"/>
              <a:t>https://nsinc.tistory.com/186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42132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2805231"/>
            <a:ext cx="7891337" cy="3971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selenium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을 이용하여 </a:t>
            </a:r>
            <a:r>
              <a:rPr lang="en-US" altLang="ko-KR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soup.prettify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로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가져오면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# ajax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으로 넘어오는 데이터도 모두 가져올 수 있음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 smtClean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/>
              <a:t>browser = </a:t>
            </a:r>
            <a:r>
              <a:rPr lang="en-US" altLang="ko-KR" dirty="0" err="1"/>
              <a:t>webdriver.Chrome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browser.get</a:t>
            </a:r>
            <a:r>
              <a:rPr lang="en-US" altLang="ko-KR" dirty="0"/>
              <a:t>("https://m.sports.naver.com/beijing2022/medal/index")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time.sleep</a:t>
            </a:r>
            <a:r>
              <a:rPr lang="en-US" altLang="ko-KR" dirty="0"/>
              <a:t>(3</a:t>
            </a:r>
            <a:r>
              <a:rPr lang="en-US" altLang="ko-KR" dirty="0" smtClean="0"/>
              <a:t>) # </a:t>
            </a:r>
            <a:r>
              <a:rPr lang="ko-KR" altLang="en-US" dirty="0" smtClean="0"/>
              <a:t>페이지 열리는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지연</a:t>
            </a:r>
            <a:endParaRPr lang="en-US" altLang="ko-KR" dirty="0"/>
          </a:p>
          <a:p>
            <a:r>
              <a:rPr lang="en-US" altLang="ko-KR" dirty="0"/>
              <a:t>soup = </a:t>
            </a:r>
            <a:r>
              <a:rPr lang="en-US" altLang="ko-KR" dirty="0" err="1"/>
              <a:t>BeautifulSoup</a:t>
            </a:r>
            <a:r>
              <a:rPr lang="en-US" altLang="ko-KR" dirty="0"/>
              <a:t>(browser.page_source,"</a:t>
            </a:r>
            <a:r>
              <a:rPr lang="en-US" altLang="ko-KR" dirty="0" err="1"/>
              <a:t>lxml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with open('</a:t>
            </a:r>
            <a:r>
              <a:rPr lang="en-US" altLang="ko-KR" dirty="0" err="1"/>
              <a:t>test.html',"w",encoding</a:t>
            </a:r>
            <a:r>
              <a:rPr lang="en-US" altLang="ko-KR" dirty="0"/>
              <a:t>="utf-8") as f: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soup.prettify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# print(</a:t>
            </a:r>
            <a:r>
              <a:rPr lang="en-US" altLang="ko-KR" dirty="0" err="1"/>
              <a:t>browser.page_source</a:t>
            </a:r>
            <a:r>
              <a:rPr lang="en-US" altLang="ko-KR" dirty="0"/>
              <a:t>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13_.py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requests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 한계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0AFC784-21FA-4E44-B1C5-77BEEA5A9849}"/>
              </a:ext>
            </a:extLst>
          </p:cNvPr>
          <p:cNvSpPr/>
          <p:nvPr/>
        </p:nvSpPr>
        <p:spPr>
          <a:xfrm>
            <a:off x="416358" y="1070214"/>
            <a:ext cx="10937442" cy="112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eqeusts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메소드는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ajax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가져오는 데이터는 </a:t>
            </a: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출력할수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없음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12743" y="6314718"/>
            <a:ext cx="2961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https://greeksharifa.github.io/references/2020/10/30/python-selenium-usage/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414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2441803"/>
            <a:ext cx="7891337" cy="42126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time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random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selenium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bs4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selenium.webdriver.common.by import By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selenium.webdriver.support.ui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WebDriverWait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selenium.webdriver.support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expected_conditions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as EC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webdriver.Chrome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browser.maximize_window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창 최대화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="https://flight.naver.com/"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14_sel_naver_flight.py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항공권 예약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0AFC784-21FA-4E44-B1C5-77BEEA5A9849}"/>
              </a:ext>
            </a:extLst>
          </p:cNvPr>
          <p:cNvSpPr/>
          <p:nvPr/>
        </p:nvSpPr>
        <p:spPr>
          <a:xfrm>
            <a:off x="416358" y="1095381"/>
            <a:ext cx="10937442" cy="112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0" i="0" dirty="0">
                <a:solidFill>
                  <a:srgbClr val="333333"/>
                </a:solidFill>
                <a:effectLst/>
                <a:latin typeface="system-ui"/>
              </a:rPr>
              <a:t>Naver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system-ui"/>
              </a:rPr>
              <a:t>항공권 </a:t>
            </a:r>
            <a:r>
              <a:rPr lang="ko-KR" altLang="en-US" sz="2400" dirty="0">
                <a:solidFill>
                  <a:srgbClr val="333333"/>
                </a:solidFill>
                <a:latin typeface="system-ui"/>
              </a:rPr>
              <a:t>검색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도착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가는 날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오는 날 선택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항공권 검색버튼 클릭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항공권 정보 출력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DFF1A2C-7349-4232-99FF-1D46B1A42756}"/>
              </a:ext>
            </a:extLst>
          </p:cNvPr>
          <p:cNvSpPr txBox="1"/>
          <p:nvPr/>
        </p:nvSpPr>
        <p:spPr>
          <a:xfrm>
            <a:off x="6951199" y="6596201"/>
            <a:ext cx="52408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https://camplee.tistory.com/entry/python-selenium-naverflight3?category=978272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19" y="5243803"/>
            <a:ext cx="4483637" cy="326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166462" y="5132393"/>
            <a:ext cx="3768437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화면창이 작으면 모바일 버전으로 이동되어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제대로 실행이 안될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181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994230"/>
            <a:ext cx="7891337" cy="49930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출발 선택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browser.find_element_by_xpath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("//*[@id='__next']/div/div[1]/div[4]/div/div/div[2]/div[1]/button[1]/b").click()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browser.find_element_by_xpath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("//*[@id='__next']/div/div[1]/div[9]/div[2]/section/section/button[1]").click()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browser.find_element_by_xpath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("//*[@id='__next']/div/div[1]/div[9]/div[2]/section/section/div/button[1]").click()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도착 선택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browser.find_element_by_xpath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("//*[@id='__next']/div/div[1]/div[4]/div/div/div[2]/div[1]/button[2]/b").click()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browser.find_element_by_xpath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("//*[@id='__next']/div/div[1]/div[9]/div[2]/section/section/button[1]").click()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browser.find_element_by_xpath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("//*[@id='__next']/div/div[1]/div[9]/div[2]/section/section/div/button[2]").click()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14_sel_naver_flight.py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C94A28B-B25B-4634-B98A-006922EB1E89}"/>
              </a:ext>
            </a:extLst>
          </p:cNvPr>
          <p:cNvSpPr/>
          <p:nvPr/>
        </p:nvSpPr>
        <p:spPr>
          <a:xfrm>
            <a:off x="8166462" y="3114163"/>
            <a:ext cx="3768437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xpath</a:t>
            </a:r>
            <a:r>
              <a:rPr lang="ko-KR" altLang="en-US" sz="1400" dirty="0"/>
              <a:t>로 검색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>
                <a:solidFill>
                  <a:srgbClr val="FF0000"/>
                </a:solidFill>
              </a:rPr>
              <a:t># </a:t>
            </a:r>
            <a:r>
              <a:rPr lang="ko-KR" altLang="en-US" sz="1400" b="1" dirty="0">
                <a:solidFill>
                  <a:srgbClr val="FF0000"/>
                </a:solidFill>
              </a:rPr>
              <a:t>텍스트로 검색 </a:t>
            </a:r>
            <a:r>
              <a:rPr lang="en-US" altLang="ko-KR" sz="1400" b="1" dirty="0">
                <a:solidFill>
                  <a:srgbClr val="FF0000"/>
                </a:solidFill>
              </a:rPr>
              <a:t>– </a:t>
            </a:r>
            <a:r>
              <a:rPr lang="ko-KR" altLang="en-US" sz="1400" b="1" dirty="0">
                <a:solidFill>
                  <a:srgbClr val="FF0000"/>
                </a:solidFill>
              </a:rPr>
              <a:t>적용 안됨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browser.find_elements_by_link_text</a:t>
            </a:r>
            <a:r>
              <a:rPr lang="en-US" altLang="ko-KR" sz="1400" dirty="0"/>
              <a:t>("27")[0].click() # [0] -&gt; </a:t>
            </a:r>
            <a:r>
              <a:rPr lang="ko-KR" altLang="en-US" sz="1400" dirty="0" err="1"/>
              <a:t>이번달</a:t>
            </a:r>
            <a:endParaRPr lang="ko-KR" altLang="en-US" sz="1400" dirty="0"/>
          </a:p>
          <a:p>
            <a:r>
              <a:rPr lang="en-US" altLang="ko-KR" sz="1400" dirty="0" err="1"/>
              <a:t>browser.find_elements_by_link_text</a:t>
            </a:r>
            <a:r>
              <a:rPr lang="en-US" altLang="ko-KR" sz="1400" dirty="0"/>
              <a:t>("28")[1].click() # [1] -&gt; </a:t>
            </a:r>
            <a:r>
              <a:rPr lang="ko-KR" altLang="en-US" sz="1400" dirty="0"/>
              <a:t>다음달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항공권 예약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84C89D9-09BD-4A83-B591-CD69A6FD817F}"/>
              </a:ext>
            </a:extLst>
          </p:cNvPr>
          <p:cNvSpPr txBox="1"/>
          <p:nvPr/>
        </p:nvSpPr>
        <p:spPr>
          <a:xfrm>
            <a:off x="6951199" y="6596201"/>
            <a:ext cx="52408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https://camplee.tistory.com/entry/python-selenium-naverflight3?category=978272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197AE8D-FAAE-480D-A79E-C3C2A18F29AF}"/>
              </a:ext>
            </a:extLst>
          </p:cNvPr>
          <p:cNvSpPr/>
          <p:nvPr/>
        </p:nvSpPr>
        <p:spPr>
          <a:xfrm>
            <a:off x="121919" y="1024023"/>
            <a:ext cx="7881177" cy="2012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E2F47D83-CE2B-4310-A6CC-5A8C75099B0B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8003096" y="2030419"/>
            <a:ext cx="2047585" cy="108374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4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994230"/>
            <a:ext cx="7891337" cy="49930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가는 날 선택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browser.find_element_by_xpath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("//*[@id='__next']/div/div[1]/div[4]/div/div/div[2]/div[2]/button[1]").click()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화면 열리는 시간이 있어서 잠시 지연시킴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time.sleep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browser.find_element_by_xpath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("//*[@id='__next']/div/div[1]/div[9]/div[2]/div[1]/div[2]/div/div[2]/table/tbody/tr[4]/td[2]").click()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오는 날 선택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화면 열리는 시간이 있어서 잠시 지연시킴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time.sleep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browser.find_element_by_xpath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("//*[@id='__next']/div/div[1]/div[9]/div[2]/div[1]/div[2]/div/div[2]/table/tbody/tr[4]/td[5]").click()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14_sel_naver_flight.py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항공권 예약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0546F84-63CF-4565-9DCB-C0BE587EC931}"/>
              </a:ext>
            </a:extLst>
          </p:cNvPr>
          <p:cNvSpPr txBox="1"/>
          <p:nvPr/>
        </p:nvSpPr>
        <p:spPr>
          <a:xfrm>
            <a:off x="6951199" y="6596201"/>
            <a:ext cx="52408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https://camplee.tistory.com/entry/python-selenium-naverflight3?category=978272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FB6C0DE-F639-48ED-BE05-25CA97DF9AC3}"/>
              </a:ext>
            </a:extLst>
          </p:cNvPr>
          <p:cNvSpPr/>
          <p:nvPr/>
        </p:nvSpPr>
        <p:spPr>
          <a:xfrm>
            <a:off x="121919" y="3725396"/>
            <a:ext cx="5045699" cy="888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494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994230"/>
            <a:ext cx="7891337" cy="55743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항공권 검색 버튼 클릭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browser.find_element_by_xpath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("//*[@id='__next']/div/div[1]/div[4]/div/div/button").click()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항공권 검색 시간 때문에 지연시킴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import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해야 함 최대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 대기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또는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xpath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내용이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나타날때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까지 대기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페이지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result class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나타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나면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WebDriverWait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(browser, 10).until(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EC.presence_of_element_located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By.XPATH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"//*[@id='__next']/div/div[1]/div[5]/div/div[2]/div[2]")))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무조건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 대기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time.sleep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14_sel_naver_flight.py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항공권 예약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86544C-90C6-4F22-ADE7-9EFA315A45ED}"/>
              </a:ext>
            </a:extLst>
          </p:cNvPr>
          <p:cNvSpPr/>
          <p:nvPr/>
        </p:nvSpPr>
        <p:spPr>
          <a:xfrm>
            <a:off x="8166462" y="3955993"/>
            <a:ext cx="376843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WebDriverWait</a:t>
            </a:r>
            <a:r>
              <a:rPr lang="ko-KR" altLang="en-US" sz="1400" dirty="0"/>
              <a:t> 사용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</a:t>
            </a:r>
            <a:r>
              <a:rPr lang="ko-KR" altLang="en-US" sz="1400" dirty="0"/>
              <a:t>브라우저를 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초 동안 대기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xpath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나타날때까지</a:t>
            </a:r>
            <a:r>
              <a:rPr lang="ko-KR" altLang="en-US" sz="1400" dirty="0"/>
              <a:t> 기다림</a:t>
            </a:r>
            <a:r>
              <a:rPr lang="en-US" altLang="ko-KR" sz="1400" dirty="0"/>
              <a:t>. 10</a:t>
            </a:r>
            <a:r>
              <a:rPr lang="ko-KR" altLang="en-US" sz="1400" dirty="0"/>
              <a:t>초 이상이면 </a:t>
            </a:r>
            <a:r>
              <a:rPr lang="en-US" altLang="ko-KR" sz="1400" dirty="0"/>
              <a:t>error</a:t>
            </a:r>
            <a:r>
              <a:rPr lang="ko-KR" altLang="en-US" sz="1400" dirty="0"/>
              <a:t>처리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elem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WebDriverWait</a:t>
            </a:r>
            <a:r>
              <a:rPr lang="en-US" altLang="ko-KR" sz="1400" dirty="0"/>
              <a:t>(browser,10).until(</a:t>
            </a:r>
            <a:r>
              <a:rPr lang="en-US" altLang="ko-KR" sz="1400" dirty="0" err="1"/>
              <a:t>EC.presence_of_element_located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By.XPATH</a:t>
            </a:r>
            <a:r>
              <a:rPr lang="en-US" altLang="ko-KR" sz="1400" dirty="0"/>
              <a:t>,"//*[@id='__next']/div/div[1]/div[5]/div/div[2]/div[2]"))</a:t>
            </a:r>
          </a:p>
          <a:p>
            <a:r>
              <a:rPr lang="en-US" altLang="ko-KR" sz="1400" dirty="0"/>
              <a:t># print(</a:t>
            </a:r>
            <a:r>
              <a:rPr lang="en-US" altLang="ko-KR" sz="1400" dirty="0" err="1"/>
              <a:t>elem.text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B9F4F5B-10CF-4A6F-8133-E5D131508247}"/>
              </a:ext>
            </a:extLst>
          </p:cNvPr>
          <p:cNvSpPr txBox="1"/>
          <p:nvPr/>
        </p:nvSpPr>
        <p:spPr>
          <a:xfrm>
            <a:off x="6951199" y="6596201"/>
            <a:ext cx="52408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https://camplee.tistory.com/entry/python-selenium-naverflight3?category=978272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880CDD8-0957-43D6-90E3-88FD32158155}"/>
              </a:ext>
            </a:extLst>
          </p:cNvPr>
          <p:cNvSpPr/>
          <p:nvPr/>
        </p:nvSpPr>
        <p:spPr>
          <a:xfrm>
            <a:off x="121919" y="3237624"/>
            <a:ext cx="7881178" cy="888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="" xmlns:a16="http://schemas.microsoft.com/office/drawing/2014/main" id="{78B6DDD2-5471-4274-9C12-CD6AFF425DFA}"/>
              </a:ext>
            </a:extLst>
          </p:cNvPr>
          <p:cNvCxnSpPr>
            <a:cxnSpLocks/>
            <a:stCxn id="14" idx="3"/>
            <a:endCxn id="10" idx="0"/>
          </p:cNvCxnSpPr>
          <p:nvPr/>
        </p:nvCxnSpPr>
        <p:spPr>
          <a:xfrm>
            <a:off x="8003097" y="3681899"/>
            <a:ext cx="2047584" cy="2740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70C57E-00EC-44C3-9EB4-0A3542D0FD3C}"/>
              </a:ext>
            </a:extLst>
          </p:cNvPr>
          <p:cNvSpPr/>
          <p:nvPr/>
        </p:nvSpPr>
        <p:spPr>
          <a:xfrm>
            <a:off x="416358" y="1710193"/>
            <a:ext cx="10937442" cy="82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</a:t>
            </a:r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(web crawling)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웹스크래핑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90320BE-42B0-4751-ABB0-84883D22CFDF}"/>
              </a:ext>
            </a:extLst>
          </p:cNvPr>
          <p:cNvSpPr txBox="1"/>
          <p:nvPr/>
        </p:nvSpPr>
        <p:spPr>
          <a:xfrm>
            <a:off x="2925862" y="2597884"/>
            <a:ext cx="6186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크롤러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자동화 봇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일정 규칙에 따라 복수 개의 웹 페이지를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브라우징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하는 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28DE4E6-5ECA-4EB5-8BD3-EC6A9735FFFF}"/>
              </a:ext>
            </a:extLst>
          </p:cNvPr>
          <p:cNvSpPr/>
          <p:nvPr/>
        </p:nvSpPr>
        <p:spPr>
          <a:xfrm>
            <a:off x="416358" y="4134446"/>
            <a:ext cx="10937442" cy="82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웹스크래핑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(web scraping)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8611389-F463-4765-ACB0-651B742F8078}"/>
              </a:ext>
            </a:extLst>
          </p:cNvPr>
          <p:cNvSpPr txBox="1"/>
          <p:nvPr/>
        </p:nvSpPr>
        <p:spPr>
          <a:xfrm>
            <a:off x="2925862" y="5032555"/>
            <a:ext cx="6186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사이트 상에서 원하는 정보를 추출하여 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수집하는 기술</a:t>
            </a:r>
          </a:p>
        </p:txBody>
      </p:sp>
    </p:spTree>
    <p:extLst>
      <p:ext uri="{BB962C8B-B14F-4D97-AF65-F5344CB8AC3E}">
        <p14:creationId xmlns:p14="http://schemas.microsoft.com/office/powerpoint/2010/main" val="75508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994230"/>
            <a:ext cx="7891337" cy="58635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interval = 2 # 2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초에 한번씩 스크롤 내림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현재 문서 높이를 가져와서 저장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prev_height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browser.execute_script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("return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document.body.scrollHeight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반복 수행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while True: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스크롤을 가장 아래로 내림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browser.execute_script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window.scrollTo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(0,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document.body.scrollHeight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페이지 로딩 대기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time.sleep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(interval)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현재 문서 높이를 가져와서 저장</a:t>
            </a:r>
          </a:p>
          <a:p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curr_height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browser.execute_script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("return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document.body.scrollHeight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if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curr_height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prev_height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break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prev_height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curr_height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스크롤 완료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14_sel_naver_flight.py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항공권 예약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B9F4F5B-10CF-4A6F-8133-E5D131508247}"/>
              </a:ext>
            </a:extLst>
          </p:cNvPr>
          <p:cNvSpPr txBox="1"/>
          <p:nvPr/>
        </p:nvSpPr>
        <p:spPr>
          <a:xfrm>
            <a:off x="6951199" y="6596201"/>
            <a:ext cx="52408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https://camplee.tistory.com/entry/python-selenium-naverflight3?category=978272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E8811A3-DCFD-4748-A9A0-F31F8987BBA3}"/>
              </a:ext>
            </a:extLst>
          </p:cNvPr>
          <p:cNvSpPr/>
          <p:nvPr/>
        </p:nvSpPr>
        <p:spPr>
          <a:xfrm>
            <a:off x="8166462" y="1509504"/>
            <a:ext cx="376843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자바스크립트 명령어 실행가능</a:t>
            </a: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E3172FD-2209-4508-B747-7D95B8FD9833}"/>
              </a:ext>
            </a:extLst>
          </p:cNvPr>
          <p:cNvSpPr/>
          <p:nvPr/>
        </p:nvSpPr>
        <p:spPr>
          <a:xfrm>
            <a:off x="121919" y="1475619"/>
            <a:ext cx="7881178" cy="888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9BA98A8-0EE2-46E4-86DB-08737231C9B3}"/>
              </a:ext>
            </a:extLst>
          </p:cNvPr>
          <p:cNvSpPr/>
          <p:nvPr/>
        </p:nvSpPr>
        <p:spPr>
          <a:xfrm>
            <a:off x="8166462" y="3956965"/>
            <a:ext cx="376843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스크롤 후 페이지가 나타나는 동안 잠시 대기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8C9012E-FA7A-4506-AC63-7C9F23B6333B}"/>
              </a:ext>
            </a:extLst>
          </p:cNvPr>
          <p:cNvSpPr/>
          <p:nvPr/>
        </p:nvSpPr>
        <p:spPr>
          <a:xfrm>
            <a:off x="8166462" y="2035778"/>
            <a:ext cx="3768437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지정한 위치로 스크롤 내리기</a:t>
            </a:r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모니터</a:t>
            </a:r>
            <a:r>
              <a:rPr lang="en-US" altLang="ko-KR" sz="1400" dirty="0"/>
              <a:t>(</a:t>
            </a:r>
            <a:r>
              <a:rPr lang="ko-KR" altLang="en-US" sz="1400" dirty="0"/>
              <a:t>해상도</a:t>
            </a:r>
            <a:r>
              <a:rPr lang="en-US" altLang="ko-KR" sz="1400" dirty="0"/>
              <a:t>) </a:t>
            </a:r>
            <a:r>
              <a:rPr lang="ko-KR" altLang="en-US" sz="1400" dirty="0"/>
              <a:t>높이인 </a:t>
            </a:r>
            <a:r>
              <a:rPr lang="en-US" altLang="ko-KR" sz="1400" dirty="0"/>
              <a:t>1080 </a:t>
            </a:r>
            <a:r>
              <a:rPr lang="ko-KR" altLang="en-US" sz="1400" dirty="0"/>
              <a:t>위치로 스크롤 내리기</a:t>
            </a:r>
          </a:p>
          <a:p>
            <a:r>
              <a:rPr lang="en-US" altLang="ko-KR" sz="1400" dirty="0"/>
              <a:t>#browser.execute_script("window.scrollTo(0, 1080)") # 1920 x 1080</a:t>
            </a:r>
          </a:p>
          <a:p>
            <a:r>
              <a:rPr lang="en-US" altLang="ko-KR" sz="1400" dirty="0"/>
              <a:t>#browser.execute_script("window.scrollTo(0, 2080)")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="" xmlns:a16="http://schemas.microsoft.com/office/drawing/2014/main" id="{8C269F0C-484C-4EBD-9130-433ACEA08E7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3506598" y="4059899"/>
            <a:ext cx="4659864" cy="5095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40DA54F-C45E-4D75-97A3-E332CB140130}"/>
              </a:ext>
            </a:extLst>
          </p:cNvPr>
          <p:cNvSpPr/>
          <p:nvPr/>
        </p:nvSpPr>
        <p:spPr>
          <a:xfrm>
            <a:off x="121919" y="3774300"/>
            <a:ext cx="3384679" cy="571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8892F3B-A9A4-4F39-8461-B9B788AB31BD}"/>
              </a:ext>
            </a:extLst>
          </p:cNvPr>
          <p:cNvSpPr/>
          <p:nvPr/>
        </p:nvSpPr>
        <p:spPr>
          <a:xfrm>
            <a:off x="121919" y="5144238"/>
            <a:ext cx="7042279" cy="571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72FA03C-778D-467A-9722-6F58841BE328}"/>
              </a:ext>
            </a:extLst>
          </p:cNvPr>
          <p:cNvSpPr/>
          <p:nvPr/>
        </p:nvSpPr>
        <p:spPr>
          <a:xfrm>
            <a:off x="8166462" y="6016572"/>
            <a:ext cx="3768437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현재페이지와 이전페이지 높이가 같으면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더 이상 자료가 없기에 종료함</a:t>
            </a:r>
            <a:r>
              <a:rPr lang="en-US" altLang="ko-KR" sz="1400" dirty="0"/>
              <a:t>.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="" xmlns:a16="http://schemas.microsoft.com/office/drawing/2014/main" id="{C16EB917-FF12-4513-9525-5A601270411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164198" y="5429837"/>
            <a:ext cx="1002264" cy="84834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3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994230"/>
            <a:ext cx="7891337" cy="55743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크롬드라이버의 현재 페이지의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얻기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page_url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browser.page_source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현재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주소의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html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파싱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page_url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en-US" altLang="ko-KR" b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lxml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flights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soup.find_all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("div",{"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class":"result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flights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soup.find_all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(class_='result’)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항공권 정보가 리스트로 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flight in flights: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flight.b.get_text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flight.find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("div",{"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class":"route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"}).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flight.find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("div",{"class":"domestic_item__2B--k"}).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get_text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print("-"*10)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14_sel_naver_flight.py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항공권 예약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B9F4F5B-10CF-4A6F-8133-E5D131508247}"/>
              </a:ext>
            </a:extLst>
          </p:cNvPr>
          <p:cNvSpPr txBox="1"/>
          <p:nvPr/>
        </p:nvSpPr>
        <p:spPr>
          <a:xfrm>
            <a:off x="6951199" y="6596201"/>
            <a:ext cx="52408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https://camplee.tistory.com/entry/python-selenium-naverflight3?category=978272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021B35D-E185-4F96-803A-6F1569B7AA55}"/>
              </a:ext>
            </a:extLst>
          </p:cNvPr>
          <p:cNvSpPr/>
          <p:nvPr/>
        </p:nvSpPr>
        <p:spPr>
          <a:xfrm>
            <a:off x="8166461" y="2331545"/>
            <a:ext cx="3768437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Class </a:t>
            </a:r>
            <a:r>
              <a:rPr lang="ko-KR" altLang="en-US" sz="1400" dirty="0"/>
              <a:t>같은 경우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/>
              <a:t>예약어이기에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단축으로 </a:t>
            </a:r>
            <a:r>
              <a:rPr lang="en-US" altLang="ko-KR" sz="1400" dirty="0"/>
              <a:t>class_=‘result’ </a:t>
            </a:r>
            <a:r>
              <a:rPr lang="ko-KR" altLang="en-US" sz="1400" dirty="0"/>
              <a:t>로 사용가능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37857CE-41F3-467B-8EE4-FBA5B3B29E80}"/>
              </a:ext>
            </a:extLst>
          </p:cNvPr>
          <p:cNvSpPr/>
          <p:nvPr/>
        </p:nvSpPr>
        <p:spPr>
          <a:xfrm>
            <a:off x="121919" y="1263172"/>
            <a:ext cx="4559138" cy="613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967A39-3B73-4BB8-9C08-61C9F384F744}"/>
              </a:ext>
            </a:extLst>
          </p:cNvPr>
          <p:cNvSpPr/>
          <p:nvPr/>
        </p:nvSpPr>
        <p:spPr>
          <a:xfrm>
            <a:off x="121919" y="2689805"/>
            <a:ext cx="4559138" cy="340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2B74CEDA-00E5-4370-BEC4-4D675C309CAD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681057" y="2700877"/>
            <a:ext cx="3485404" cy="15939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93F9BC9-8597-44AE-8D90-F23CB8F3ACD5}"/>
              </a:ext>
            </a:extLst>
          </p:cNvPr>
          <p:cNvSpPr/>
          <p:nvPr/>
        </p:nvSpPr>
        <p:spPr>
          <a:xfrm>
            <a:off x="8166461" y="1405469"/>
            <a:ext cx="376843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현재 브라우저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/>
              <a:t>가져오기</a:t>
            </a:r>
            <a:endParaRPr lang="en-US" altLang="ko-KR" sz="14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="" xmlns:a16="http://schemas.microsoft.com/office/drawing/2014/main" id="{556624A1-779B-4A74-9E30-8236CF81FBF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91216" y="1346368"/>
            <a:ext cx="3475245" cy="21299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840C50A-5AAE-4BEA-B1DB-F6E461A3C3C9}"/>
              </a:ext>
            </a:extLst>
          </p:cNvPr>
          <p:cNvSpPr/>
          <p:nvPr/>
        </p:nvSpPr>
        <p:spPr>
          <a:xfrm>
            <a:off x="8166461" y="4057840"/>
            <a:ext cx="3768437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 </a:t>
            </a:r>
            <a:r>
              <a:rPr lang="ko-KR" altLang="en-US" sz="1400" dirty="0">
                <a:solidFill>
                  <a:srgbClr val="FF0000"/>
                </a:solidFill>
              </a:rPr>
              <a:t>변수선언 후 출력방법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1) print(f“</a:t>
            </a:r>
            <a:r>
              <a:rPr lang="ko-KR" altLang="en-US" sz="1400" dirty="0">
                <a:solidFill>
                  <a:srgbClr val="FF0000"/>
                </a:solidFill>
              </a:rPr>
              <a:t>제목</a:t>
            </a:r>
            <a:r>
              <a:rPr lang="en-US" altLang="ko-KR" sz="1400" dirty="0">
                <a:solidFill>
                  <a:srgbClr val="FF0000"/>
                </a:solidFill>
              </a:rPr>
              <a:t>: {title}”)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2) print(“</a:t>
            </a:r>
            <a:r>
              <a:rPr lang="ko-KR" altLang="en-US" sz="1400" dirty="0">
                <a:solidFill>
                  <a:srgbClr val="FF0000"/>
                </a:solidFill>
              </a:rPr>
              <a:t>제목</a:t>
            </a:r>
            <a:r>
              <a:rPr lang="en-US" altLang="ko-KR" sz="1400" dirty="0">
                <a:solidFill>
                  <a:srgbClr val="FF0000"/>
                </a:solidFill>
              </a:rPr>
              <a:t>:{}”.format(title)</a:t>
            </a:r>
          </a:p>
        </p:txBody>
      </p:sp>
    </p:spTree>
    <p:extLst>
      <p:ext uri="{BB962C8B-B14F-4D97-AF65-F5344CB8AC3E}">
        <p14:creationId xmlns:p14="http://schemas.microsoft.com/office/powerpoint/2010/main" val="7568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14_sel_naver_flight.py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pyautogui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마우스 휠 사용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123805" y="6596390"/>
            <a:ext cx="20681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https://ggondae.tistory.com/17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994231"/>
            <a:ext cx="7891337" cy="28005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#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스크롤 내림</a:t>
            </a: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pre_height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browser.execute_script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("return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document.body.scrollHeight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time.sleep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(2)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while True: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browser.execute_script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("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window.scroll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(0,document.body.scrollHeight)")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   #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마우스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휠로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스크롤을 내림</a:t>
            </a:r>
          </a:p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pyautogui.scroll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(-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pre_height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time.sleep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(2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E021B35D-E185-4F96-803A-6F1569B7AA55}"/>
              </a:ext>
            </a:extLst>
          </p:cNvPr>
          <p:cNvSpPr/>
          <p:nvPr/>
        </p:nvSpPr>
        <p:spPr>
          <a:xfrm>
            <a:off x="8166461" y="1889586"/>
            <a:ext cx="3768437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 smtClean="0"/>
              <a:t>스크롤만 </a:t>
            </a:r>
            <a:r>
              <a:rPr lang="ko-KR" altLang="en-US" sz="1400" dirty="0" err="1" smtClean="0"/>
              <a:t>내릴경우</a:t>
            </a:r>
            <a:r>
              <a:rPr lang="ko-KR" altLang="en-US" sz="1400" dirty="0" smtClean="0"/>
              <a:t> 페이지가 안 내려갈 경우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마우스 </a:t>
            </a:r>
            <a:r>
              <a:rPr lang="ko-KR" altLang="en-US" sz="1400" dirty="0" err="1" smtClean="0"/>
              <a:t>휠로</a:t>
            </a:r>
            <a:r>
              <a:rPr lang="ko-KR" altLang="en-US" sz="1400" dirty="0" smtClean="0"/>
              <a:t> 내려야 페이지가 </a:t>
            </a:r>
            <a:r>
              <a:rPr lang="ko-KR" altLang="en-US" sz="1400" dirty="0" err="1" smtClean="0"/>
              <a:t>나타날때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pip install </a:t>
            </a:r>
            <a:r>
              <a:rPr lang="en-US" altLang="ko-KR" sz="1400" dirty="0" err="1" smtClean="0"/>
              <a:t>pyautogui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import </a:t>
            </a:r>
            <a:r>
              <a:rPr lang="en-US" altLang="ko-KR" sz="1400" dirty="0" err="1" smtClean="0"/>
              <a:t>pyautogui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967A39-3B73-4BB8-9C08-61C9F384F744}"/>
              </a:ext>
            </a:extLst>
          </p:cNvPr>
          <p:cNvSpPr/>
          <p:nvPr/>
        </p:nvSpPr>
        <p:spPr>
          <a:xfrm>
            <a:off x="121919" y="2689805"/>
            <a:ext cx="4559138" cy="340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5" name="연결선: 꺾임 15">
            <a:extLst>
              <a:ext uri="{FF2B5EF4-FFF2-40B4-BE49-F238E27FC236}">
                <a16:creationId xmlns="" xmlns:a16="http://schemas.microsoft.com/office/drawing/2014/main" id="{2B74CEDA-00E5-4370-BEC4-4D675C309CAD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4681057" y="2689805"/>
            <a:ext cx="3485404" cy="17047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3926665"/>
            <a:ext cx="7891337" cy="28005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#</a:t>
            </a:r>
            <a:r>
              <a:rPr lang="en-US" altLang="ko-KR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pyautogui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import </a:t>
            </a:r>
            <a:r>
              <a:rPr lang="en-US" altLang="ko-KR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pyautogui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pyautogui.sleep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(3) # 3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초 대기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pyautogui.click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b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pyautogui.doubleClick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b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pyautogui.scroll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(500)    #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마우스 위 방향으로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500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만큼 스크롤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pyautogui.scroll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(-500)   #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마우스 아래 방향으로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500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만큼 스크롤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pyautogui.moveTo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(200,200)  #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마우스 커서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x=200, y=200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만큼 이동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3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14_sel_naver_flight.py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항공권 예약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F9DB900-63A0-4924-9DC1-47BE912F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54" y="1659748"/>
            <a:ext cx="9683692" cy="42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14_sel_naver_flight.py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항공권 예약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1F3E4E3-84F6-4C4B-A785-2619464E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91" y="1106457"/>
            <a:ext cx="7960617" cy="56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야놀자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리조트 검색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A844B70-A71D-4774-A050-B8B161AA8960}"/>
              </a:ext>
            </a:extLst>
          </p:cNvPr>
          <p:cNvSpPr/>
          <p:nvPr/>
        </p:nvSpPr>
        <p:spPr>
          <a:xfrm>
            <a:off x="416358" y="2135616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  <a:endParaRPr lang="en-US" altLang="ko-KR" sz="6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야놀자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제주리조트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검색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날짜 </a:t>
            </a:r>
            <a:r>
              <a:rPr lang="en-US" altLang="ko-KR" sz="3200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5/27-28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https://www.yanolja.com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3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NAVER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부동산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A844B70-A71D-4774-A050-B8B161AA8960}"/>
              </a:ext>
            </a:extLst>
          </p:cNvPr>
          <p:cNvSpPr/>
          <p:nvPr/>
        </p:nvSpPr>
        <p:spPr>
          <a:xfrm>
            <a:off x="416358" y="1562683"/>
            <a:ext cx="10937442" cy="4518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  <a:endParaRPr lang="en-US" altLang="ko-KR" sz="6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부동산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신대방우성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매물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1-----</a:t>
            </a: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우성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b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면적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층수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1301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NAVER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부동산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1034584"/>
            <a:ext cx="7413751" cy="56771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import time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from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tkinter.tix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import Tree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구글드라이버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selenium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from selenium import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webdriver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keys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입력에 관한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메소드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from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selenium.webdriver.common.keys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import Keys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from bs4 import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BeautifulSoup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출력화면이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나타날때까지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대기하는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메소드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from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selenium.webdriver.support.ui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import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WebDriverWait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from selenium.webdriver.common.by import By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브라우저 화면의 상태를 알려주는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메소드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from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selenium.webdriver.support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import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expected_conditions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as EC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import </a:t>
            </a:r>
            <a:r>
              <a:rPr lang="en-US" altLang="ko-KR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pyautogui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sv-SE" altLang="ko-KR" dirty="0"/>
              <a:t>browser = webdriver.Chrome()</a:t>
            </a:r>
          </a:p>
          <a:p>
            <a:r>
              <a:rPr lang="sv-SE" altLang="ko-KR" dirty="0"/>
              <a:t>browser.maximize_window()</a:t>
            </a:r>
          </a:p>
          <a:p>
            <a:r>
              <a:rPr lang="sv-SE" altLang="ko-KR" dirty="0"/>
              <a:t>url='https://new.land.naver.com/complexes/391?ms=37.49209,126.911547,17&amp;a=APT:ABYG:JGC&amp;e=RETAIL'</a:t>
            </a:r>
          </a:p>
          <a:p>
            <a:r>
              <a:rPr lang="sv-SE" altLang="ko-KR" dirty="0"/>
              <a:t>browser.get(url)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7671816" y="1054984"/>
            <a:ext cx="413308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Naver</a:t>
            </a:r>
            <a:r>
              <a:rPr lang="ko-KR" altLang="en-US" sz="1400" dirty="0" smtClean="0"/>
              <a:t>부동산 라이브러리 설정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7671816" y="4849070"/>
            <a:ext cx="4133087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마우스 이동 </a:t>
            </a:r>
            <a:r>
              <a:rPr lang="en-US" altLang="ko-KR" sz="1400" dirty="0" err="1" smtClean="0"/>
              <a:t>moveTo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ko-KR" altLang="en-US" sz="1400" dirty="0" smtClean="0"/>
              <a:t>특정 요소의 스크롤 </a:t>
            </a:r>
            <a:r>
              <a:rPr lang="ko-KR" altLang="en-US" sz="1400" dirty="0" err="1" smtClean="0"/>
              <a:t>할수</a:t>
            </a:r>
            <a:r>
              <a:rPr lang="ko-KR" altLang="en-US" sz="1400" dirty="0" smtClean="0"/>
              <a:t> 있도록 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4668940"/>
            <a:ext cx="2996184" cy="360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1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3118104" y="4849070"/>
            <a:ext cx="4553712" cy="26161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7671816" y="5781758"/>
            <a:ext cx="413308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네이버 부동산으로 페이지 이동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4335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NAVER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부동산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1034584"/>
            <a:ext cx="8181848" cy="56771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스크롤 내림</a:t>
            </a:r>
          </a:p>
          <a:p>
            <a:r>
              <a:rPr lang="en-US" altLang="ko-KR" dirty="0" err="1"/>
              <a:t>pre_height</a:t>
            </a:r>
            <a:r>
              <a:rPr lang="en-US" altLang="ko-KR" dirty="0"/>
              <a:t> = </a:t>
            </a:r>
            <a:r>
              <a:rPr lang="en-US" altLang="ko-KR" dirty="0" err="1"/>
              <a:t>browser.execute_script</a:t>
            </a:r>
            <a:r>
              <a:rPr lang="en-US" altLang="ko-KR" dirty="0"/>
              <a:t>("return </a:t>
            </a:r>
            <a:r>
              <a:rPr lang="en-US" altLang="ko-KR" dirty="0" err="1"/>
              <a:t>articleListArea.scrollHeight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화면 높이 </a:t>
            </a:r>
            <a:r>
              <a:rPr lang="en-US" altLang="ko-KR" dirty="0"/>
              <a:t>: ",</a:t>
            </a:r>
            <a:r>
              <a:rPr lang="en-US" altLang="ko-KR" dirty="0" err="1"/>
              <a:t>pre_height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time.sleep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    # body</a:t>
            </a:r>
            <a:r>
              <a:rPr lang="ko-KR" altLang="en-US" dirty="0"/>
              <a:t>스크롤 높이를 체크하는게 아니라</a:t>
            </a:r>
            <a:r>
              <a:rPr lang="en-US" altLang="ko-KR" dirty="0"/>
              <a:t>, id=</a:t>
            </a:r>
            <a:r>
              <a:rPr lang="en-US" altLang="ko-KR" dirty="0" err="1"/>
              <a:t>articleListArea</a:t>
            </a:r>
            <a:r>
              <a:rPr lang="en-US" altLang="ko-KR" dirty="0"/>
              <a:t> </a:t>
            </a:r>
            <a:r>
              <a:rPr lang="ko-KR" altLang="en-US" dirty="0"/>
              <a:t>스크롤높이를 체크</a:t>
            </a:r>
          </a:p>
          <a:p>
            <a:r>
              <a:rPr lang="ko-KR" altLang="en-US" dirty="0"/>
              <a:t>    </a:t>
            </a:r>
            <a:r>
              <a:rPr lang="en-US" altLang="ko-KR" dirty="0" err="1"/>
              <a:t>browser.execute_script</a:t>
            </a:r>
            <a:r>
              <a:rPr lang="en-US" altLang="ko-KR" dirty="0"/>
              <a:t>("</a:t>
            </a:r>
            <a:r>
              <a:rPr lang="en-US" altLang="ko-KR" dirty="0" err="1"/>
              <a:t>window.scroll</a:t>
            </a:r>
            <a:r>
              <a:rPr lang="en-US" altLang="ko-KR" dirty="0"/>
              <a:t>(0,articleListArea.scrollHeight)")</a:t>
            </a:r>
          </a:p>
          <a:p>
            <a:r>
              <a:rPr lang="en-US" altLang="ko-KR" dirty="0"/>
              <a:t>    # </a:t>
            </a:r>
            <a:r>
              <a:rPr lang="ko-KR" altLang="en-US" dirty="0"/>
              <a:t>마우스 </a:t>
            </a:r>
            <a:r>
              <a:rPr lang="ko-KR" altLang="en-US" dirty="0" err="1"/>
              <a:t>휠로</a:t>
            </a:r>
            <a:r>
              <a:rPr lang="ko-KR" altLang="en-US" dirty="0"/>
              <a:t> 스크롤을 내림</a:t>
            </a:r>
          </a:p>
          <a:p>
            <a:r>
              <a:rPr lang="ko-KR" altLang="en-US" dirty="0"/>
              <a:t>    </a:t>
            </a:r>
            <a:r>
              <a:rPr lang="en-US" altLang="ko-KR" dirty="0" err="1"/>
              <a:t>pyautogui.moveTo</a:t>
            </a:r>
            <a:r>
              <a:rPr lang="en-US" altLang="ko-KR" dirty="0"/>
              <a:t>(50,700)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time.sleep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pyautogui.scroll</a:t>
            </a:r>
            <a:r>
              <a:rPr lang="en-US" altLang="ko-KR" dirty="0"/>
              <a:t>(-</a:t>
            </a:r>
            <a:r>
              <a:rPr lang="en-US" altLang="ko-KR" dirty="0" err="1"/>
              <a:t>pre_height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time.sleep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    </a:t>
            </a:r>
          </a:p>
          <a:p>
            <a:r>
              <a:rPr lang="en-US" altLang="ko-KR" dirty="0"/>
              <a:t>    # </a:t>
            </a:r>
            <a:r>
              <a:rPr lang="en-US" altLang="ko-KR" dirty="0" err="1"/>
              <a:t>curr_height</a:t>
            </a:r>
            <a:r>
              <a:rPr lang="en-US" altLang="ko-KR" dirty="0"/>
              <a:t> = </a:t>
            </a:r>
            <a:r>
              <a:rPr lang="en-US" altLang="ko-KR" dirty="0" err="1"/>
              <a:t>browser.execute_script</a:t>
            </a:r>
            <a:r>
              <a:rPr lang="en-US" altLang="ko-KR" dirty="0"/>
              <a:t>("return </a:t>
            </a:r>
            <a:r>
              <a:rPr lang="en-US" altLang="ko-KR" dirty="0" err="1"/>
              <a:t>document.body.scrollHeight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    # ${</a:t>
            </a:r>
            <a:r>
              <a:rPr lang="en-US" altLang="ko-KR" dirty="0" err="1"/>
              <a:t>articleListArea.scrollHeight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curr_height</a:t>
            </a:r>
            <a:r>
              <a:rPr lang="en-US" altLang="ko-KR" dirty="0"/>
              <a:t> = </a:t>
            </a:r>
            <a:r>
              <a:rPr lang="en-US" altLang="ko-KR" dirty="0" err="1"/>
              <a:t>browser.execute_script</a:t>
            </a:r>
            <a:r>
              <a:rPr lang="en-US" altLang="ko-KR" dirty="0"/>
              <a:t>("return </a:t>
            </a:r>
            <a:r>
              <a:rPr lang="en-US" altLang="ko-KR" dirty="0" err="1"/>
              <a:t>articleListArea.scrollHeight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    print("</a:t>
            </a:r>
            <a:r>
              <a:rPr lang="ko-KR" altLang="en-US" dirty="0"/>
              <a:t>스크롤 후 높이 </a:t>
            </a:r>
            <a:r>
              <a:rPr lang="en-US" altLang="ko-KR" dirty="0"/>
              <a:t>: ",</a:t>
            </a:r>
            <a:r>
              <a:rPr lang="en-US" altLang="ko-KR" dirty="0" err="1"/>
              <a:t>curr_height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   if </a:t>
            </a:r>
            <a:r>
              <a:rPr lang="en-US" altLang="ko-KR" dirty="0" err="1"/>
              <a:t>curr_height</a:t>
            </a:r>
            <a:r>
              <a:rPr lang="en-US" altLang="ko-KR" dirty="0"/>
              <a:t> == </a:t>
            </a:r>
            <a:r>
              <a:rPr lang="en-US" altLang="ko-KR" dirty="0" err="1"/>
              <a:t>pre_height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        break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pre_height</a:t>
            </a:r>
            <a:r>
              <a:rPr lang="en-US" altLang="ko-KR" dirty="0"/>
              <a:t> = </a:t>
            </a:r>
            <a:r>
              <a:rPr lang="en-US" altLang="ko-KR" dirty="0" err="1"/>
              <a:t>curr_height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412480" y="1056295"/>
            <a:ext cx="37033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Id=</a:t>
            </a:r>
            <a:r>
              <a:rPr lang="en-US" altLang="ko-KR" sz="1400" dirty="0" err="1" smtClean="0"/>
              <a:t>articleListArea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 요소의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scrollHeight</a:t>
            </a:r>
            <a:r>
              <a:rPr lang="ko-KR" altLang="en-US" sz="1400" dirty="0" smtClean="0"/>
              <a:t> 높이 값을 알려줌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412480" y="4045015"/>
            <a:ext cx="37033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마우스 </a:t>
            </a:r>
            <a:r>
              <a:rPr lang="ko-KR" altLang="en-US" sz="1400" dirty="0" err="1" smtClean="0"/>
              <a:t>휠로</a:t>
            </a:r>
            <a:r>
              <a:rPr lang="ko-KR" altLang="en-US" sz="1400" dirty="0" smtClean="0"/>
              <a:t> 스크롤을 내림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1362760"/>
            <a:ext cx="7586472" cy="548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1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7708392" y="1317905"/>
            <a:ext cx="704088" cy="31902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2724912"/>
            <a:ext cx="8171688" cy="266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3242745"/>
            <a:ext cx="4212336" cy="28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412480" y="3389482"/>
            <a:ext cx="37033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스크롤을 내리기 위해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마우스를 왼쪽 하단으로 이동</a:t>
            </a:r>
            <a:endParaRPr lang="en-US" altLang="ko-KR" sz="1400" dirty="0"/>
          </a:p>
        </p:txBody>
      </p:sp>
      <p:cxnSp>
        <p:nvCxnSpPr>
          <p:cNvPr id="25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334256" y="3383530"/>
            <a:ext cx="4078224" cy="2675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3837155"/>
            <a:ext cx="4212336" cy="28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7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4334256" y="3977940"/>
            <a:ext cx="4078224" cy="22096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412480" y="2680650"/>
            <a:ext cx="37033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그냥 스크롤 내림</a:t>
            </a:r>
            <a:endParaRPr lang="en-US" altLang="ko-KR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5702530"/>
            <a:ext cx="4148328" cy="64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412480" y="5548641"/>
            <a:ext cx="37033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높이 체크 </a:t>
            </a:r>
            <a:endParaRPr lang="en-US" altLang="ko-KR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9298443" y="6573196"/>
            <a:ext cx="2821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https://ko.javascript.info/size-and-scroll</a:t>
            </a:r>
          </a:p>
        </p:txBody>
      </p:sp>
    </p:spTree>
    <p:extLst>
      <p:ext uri="{BB962C8B-B14F-4D97-AF65-F5344CB8AC3E}">
        <p14:creationId xmlns:p14="http://schemas.microsoft.com/office/powerpoint/2010/main" val="188124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NAVER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부동산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1" y="1034584"/>
            <a:ext cx="6974840" cy="56771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       </a:t>
            </a:r>
          </a:p>
          <a:p>
            <a:r>
              <a:rPr lang="en-US" altLang="ko-KR" dirty="0" err="1"/>
              <a:t>page_url</a:t>
            </a:r>
            <a:r>
              <a:rPr lang="en-US" altLang="ko-KR" dirty="0"/>
              <a:t> = </a:t>
            </a:r>
            <a:r>
              <a:rPr lang="en-US" altLang="ko-KR" dirty="0" err="1"/>
              <a:t>browser.page_source</a:t>
            </a:r>
            <a:endParaRPr lang="en-US" altLang="ko-KR" dirty="0"/>
          </a:p>
          <a:p>
            <a:r>
              <a:rPr lang="en-US" altLang="ko-KR" dirty="0"/>
              <a:t>soup = </a:t>
            </a:r>
            <a:r>
              <a:rPr lang="en-US" altLang="ko-KR" dirty="0" err="1"/>
              <a:t>BeautifulSoup</a:t>
            </a:r>
            <a:r>
              <a:rPr lang="en-US" altLang="ko-KR" dirty="0"/>
              <a:t>(page_</a:t>
            </a:r>
            <a:r>
              <a:rPr lang="en-US" altLang="ko-KR" dirty="0" err="1"/>
              <a:t>url</a:t>
            </a:r>
            <a:r>
              <a:rPr lang="en-US" altLang="ko-KR" dirty="0"/>
              <a:t>,"</a:t>
            </a:r>
            <a:r>
              <a:rPr lang="en-US" altLang="ko-KR" dirty="0" err="1"/>
              <a:t>lxml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print(</a:t>
            </a:r>
            <a:r>
              <a:rPr lang="en-US" altLang="ko-KR" dirty="0" err="1"/>
              <a:t>soup.prettify</a:t>
            </a:r>
            <a:r>
              <a:rPr lang="en-US" altLang="ko-KR" dirty="0"/>
              <a:t>())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7279494" y="1592330"/>
            <a:ext cx="452540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이후로 </a:t>
            </a:r>
            <a:r>
              <a:rPr lang="en-US" altLang="ko-KR" sz="1400" dirty="0" err="1" smtClean="0"/>
              <a:t>BeautifulSoup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으로 진행하면 됨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2196144"/>
            <a:ext cx="2996184" cy="291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9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3118104" y="1756231"/>
            <a:ext cx="4161390" cy="58542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웹스크래핑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E958303-798B-4B1B-8AC4-F52C2DEFB9D2}"/>
              </a:ext>
            </a:extLst>
          </p:cNvPr>
          <p:cNvSpPr/>
          <p:nvPr/>
        </p:nvSpPr>
        <p:spPr>
          <a:xfrm>
            <a:off x="416358" y="1729056"/>
            <a:ext cx="10937442" cy="54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(crawling)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918E29D-44E2-49BB-933C-66A238BA63C0}"/>
              </a:ext>
            </a:extLst>
          </p:cNvPr>
          <p:cNvSpPr txBox="1"/>
          <p:nvPr/>
        </p:nvSpPr>
        <p:spPr>
          <a:xfrm>
            <a:off x="416357" y="2459431"/>
            <a:ext cx="109374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상에 존재하는 컨텐츠를 수집하는 작업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프로그래밍으로 자동화 가능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페이지를 가져와서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HTML/CSS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등을 파싱하고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필요한 데이터만 추출하는 기법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API(Rest API)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제공하는 서비스에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API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호출해서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받은 데이터 중 필요한 데이터만 추출하는 기법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Selenium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 브라우저를 프로그래밍으로 조작해서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필요한 데이터만 추출하는 기법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이메일 보내기 설정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0AFC784-21FA-4E44-B1C5-77BEEA5A9849}"/>
              </a:ext>
            </a:extLst>
          </p:cNvPr>
          <p:cNvSpPr/>
          <p:nvPr/>
        </p:nvSpPr>
        <p:spPr>
          <a:xfrm>
            <a:off x="416358" y="976509"/>
            <a:ext cx="10937442" cy="797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 설정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blog.kakaocdn.net/dn/byXyTH/btq3hvLmunA/gtxDF3ViBizKe98PUwJxkK/img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6358" y="1956702"/>
            <a:ext cx="8288730" cy="4416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4465321" y="3171376"/>
            <a:ext cx="1066800" cy="266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3633217" y="3620910"/>
            <a:ext cx="1066800" cy="266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2566416" y="4863754"/>
            <a:ext cx="3093719" cy="311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959865" y="5224886"/>
            <a:ext cx="298703" cy="243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833975" y="1956702"/>
            <a:ext cx="3153810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환경설정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내 </a:t>
            </a:r>
            <a:r>
              <a:rPr lang="ko-KR" altLang="en-US" sz="1400" dirty="0" err="1" smtClean="0"/>
              <a:t>메일함</a:t>
            </a:r>
            <a:r>
              <a:rPr lang="ko-KR" altLang="en-US" sz="1400" dirty="0" smtClean="0"/>
              <a:t> 톱니 모양을 클릭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1. POP/IMAP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2. IMAP/SMTP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3. IMAP/SMTP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사용함 클릭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4. </a:t>
            </a:r>
            <a:r>
              <a:rPr lang="ko-KR" altLang="en-US" sz="1400" dirty="0" smtClean="0"/>
              <a:t>저장</a:t>
            </a:r>
            <a:endParaRPr lang="en-US" altLang="ko-KR" sz="1400" dirty="0"/>
          </a:p>
        </p:txBody>
      </p:sp>
      <p:sp>
        <p:nvSpPr>
          <p:cNvPr id="2" name="직사각형 1"/>
          <p:cNvSpPr/>
          <p:nvPr/>
        </p:nvSpPr>
        <p:spPr>
          <a:xfrm>
            <a:off x="9827250" y="6596390"/>
            <a:ext cx="23647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https://maxtime1004.tistory.com/40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975" y="4523754"/>
            <a:ext cx="2724531" cy="329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975" y="4953762"/>
            <a:ext cx="942975" cy="5143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8839036" y="5181854"/>
            <a:ext cx="1246795" cy="286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833975" y="5576307"/>
            <a:ext cx="315381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하단부분</a:t>
            </a:r>
            <a:r>
              <a:rPr lang="ko-KR" altLang="en-US" sz="1400" dirty="0" smtClean="0"/>
              <a:t> 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- </a:t>
            </a:r>
            <a:r>
              <a:rPr lang="ko-KR" altLang="en-US" sz="1400" dirty="0" smtClean="0"/>
              <a:t>메일 프로그램 환경 설정 안내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416358" y="6415444"/>
            <a:ext cx="7191450" cy="379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7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7607808" y="4688279"/>
            <a:ext cx="1226167" cy="191680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이메일 보내기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 (text </a:t>
            </a:r>
            <a:r>
              <a:rPr lang="ko-KR" altLang="en-US" sz="33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내용보내기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1" y="1034584"/>
            <a:ext cx="6974840" cy="56771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import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smtplib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from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email.mime.text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import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MIMEText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smtpName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= "smtp.naver.com"                  </a:t>
            </a: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smtpPort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포트번호                              </a:t>
            </a:r>
          </a:p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sendEmail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= "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나의 네이버 계정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password = "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나의 네이버 비밀번호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recvEmail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= "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받는 사람 이메일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title = "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파이썬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이메일보내기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"                                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content =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이메일을 보내줍니다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."                                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msg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MIMEText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(content)                      </a:t>
            </a: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msg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['From'] =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sendEmail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msg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['To'] =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recvEmail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msg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['Subject'] = title                  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94" y="1499056"/>
            <a:ext cx="942975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7279494" y="1054984"/>
            <a:ext cx="452540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환경설정 하단 부분에 포트 정보가 있음</a:t>
            </a:r>
            <a:r>
              <a:rPr lang="en-US" altLang="ko-KR" sz="1400" dirty="0" smtClean="0"/>
              <a:t>. </a:t>
            </a:r>
            <a:endParaRPr lang="en-US" altLang="ko-KR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7233339" y="4581513"/>
            <a:ext cx="4571563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/>
              <a:t>읽어들인</a:t>
            </a:r>
            <a:r>
              <a:rPr lang="ko-KR" altLang="en-US" sz="1400" dirty="0"/>
              <a:t> 파일의 텍스트를 </a:t>
            </a:r>
            <a:r>
              <a:rPr lang="en-US" altLang="ko-KR" sz="1400" dirty="0"/>
              <a:t>MIME </a:t>
            </a:r>
            <a:r>
              <a:rPr lang="ko-KR" altLang="en-US" sz="1400" dirty="0"/>
              <a:t>객체화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4668940"/>
            <a:ext cx="2996184" cy="120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7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3118104" y="4735402"/>
            <a:ext cx="4115235" cy="53429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2196144"/>
            <a:ext cx="2996184" cy="291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9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3118104" y="1756231"/>
            <a:ext cx="4161390" cy="58542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7279494" y="2250235"/>
            <a:ext cx="4525409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gmail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이메일서버</a:t>
            </a:r>
            <a:r>
              <a:rPr lang="ko-KR" altLang="en-US" sz="1400" dirty="0" smtClean="0">
                <a:solidFill>
                  <a:srgbClr val="FF0000"/>
                </a:solidFill>
              </a:rPr>
              <a:t> 사용방법</a:t>
            </a:r>
            <a:r>
              <a:rPr lang="en-US" altLang="ko-KR" sz="1400" dirty="0" smtClean="0">
                <a:solidFill>
                  <a:srgbClr val="FF0000"/>
                </a:solidFill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# </a:t>
            </a:r>
            <a:r>
              <a:rPr lang="en-US" altLang="ko-KR" sz="1400" dirty="0" err="1" smtClean="0"/>
              <a:t>naver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동일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 smtClean="0"/>
              <a:t>google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계정관리 </a:t>
            </a:r>
            <a:r>
              <a:rPr lang="en-US" altLang="ko-KR" sz="1400" dirty="0"/>
              <a:t>&gt; </a:t>
            </a:r>
            <a:r>
              <a:rPr lang="ko-KR" altLang="en-US" sz="1400" dirty="0"/>
              <a:t>보안 클릭</a:t>
            </a:r>
          </a:p>
          <a:p>
            <a:r>
              <a:rPr lang="en-US" altLang="ko-KR" sz="1400" dirty="0"/>
              <a:t># password 2</a:t>
            </a:r>
            <a:r>
              <a:rPr lang="ko-KR" altLang="en-US" sz="1400" dirty="0"/>
              <a:t>단계인증 사용 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비밀번호 </a:t>
            </a:r>
            <a:r>
              <a:rPr lang="en-US" altLang="ko-KR" sz="1400" dirty="0"/>
              <a:t>16</a:t>
            </a:r>
            <a:r>
              <a:rPr lang="ko-KR" altLang="en-US" sz="1400" dirty="0"/>
              <a:t>자리 사용</a:t>
            </a:r>
          </a:p>
          <a:p>
            <a:r>
              <a:rPr lang="en-US" altLang="ko-KR" sz="1400" dirty="0"/>
              <a:t># ( </a:t>
            </a:r>
            <a:r>
              <a:rPr lang="ko-KR" altLang="en-US" sz="1400" dirty="0" err="1"/>
              <a:t>토큰키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생성후</a:t>
            </a:r>
            <a:r>
              <a:rPr lang="ko-KR" altLang="en-US" sz="1400" dirty="0"/>
              <a:t> 사용하면 발송됨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r>
              <a:rPr lang="en-US" altLang="ko-KR" sz="1400" dirty="0"/>
              <a:t># smtp.gmail.com:587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69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이메일 보내기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1" y="1034584"/>
            <a:ext cx="6974840" cy="56771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# </a:t>
            </a:r>
            <a:r>
              <a:rPr lang="ko-KR" altLang="en-US" dirty="0"/>
              <a:t>메일 서버 정보 </a:t>
            </a:r>
            <a:r>
              <a:rPr lang="en-US" altLang="ko-KR" dirty="0"/>
              <a:t>smtp.naver.com/587</a:t>
            </a:r>
          </a:p>
          <a:p>
            <a:r>
              <a:rPr lang="en-US" altLang="ko-KR" dirty="0"/>
              <a:t>s = </a:t>
            </a:r>
            <a:r>
              <a:rPr lang="en-US" altLang="ko-KR" dirty="0" err="1"/>
              <a:t>smtplib.SMTP</a:t>
            </a:r>
            <a:r>
              <a:rPr lang="en-US" altLang="ko-KR" dirty="0"/>
              <a:t>(</a:t>
            </a:r>
            <a:r>
              <a:rPr lang="en-US" altLang="ko-KR" dirty="0" err="1"/>
              <a:t>smtpName</a:t>
            </a:r>
            <a:r>
              <a:rPr lang="en-US" altLang="ko-KR" dirty="0"/>
              <a:t> , </a:t>
            </a:r>
            <a:r>
              <a:rPr lang="en-US" altLang="ko-KR" dirty="0" err="1"/>
              <a:t>smtpPort</a:t>
            </a:r>
            <a:r>
              <a:rPr lang="en-US" altLang="ko-KR" dirty="0"/>
              <a:t>)         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메일 서버 접근</a:t>
            </a:r>
          </a:p>
          <a:p>
            <a:r>
              <a:rPr lang="en-US" altLang="ko-KR" dirty="0" err="1"/>
              <a:t>s.starttls</a:t>
            </a:r>
            <a:r>
              <a:rPr lang="en-US" altLang="ko-KR" dirty="0"/>
              <a:t>()   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메일 서버 로그인                            </a:t>
            </a:r>
          </a:p>
          <a:p>
            <a:r>
              <a:rPr lang="en-US" altLang="ko-KR" dirty="0" err="1"/>
              <a:t>s.login</a:t>
            </a:r>
            <a:r>
              <a:rPr lang="en-US" altLang="ko-KR" dirty="0"/>
              <a:t>(</a:t>
            </a:r>
            <a:r>
              <a:rPr lang="en-US" altLang="ko-KR" dirty="0" err="1"/>
              <a:t>sendEmail</a:t>
            </a:r>
            <a:r>
              <a:rPr lang="en-US" altLang="ko-KR" dirty="0"/>
              <a:t> , password)   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메일 발송              </a:t>
            </a:r>
          </a:p>
          <a:p>
            <a:r>
              <a:rPr lang="en-US" altLang="ko-KR" dirty="0" err="1"/>
              <a:t>s.sendmail</a:t>
            </a:r>
            <a:r>
              <a:rPr lang="en-US" altLang="ko-KR" dirty="0"/>
              <a:t>(</a:t>
            </a:r>
            <a:r>
              <a:rPr lang="en-US" altLang="ko-KR" dirty="0" err="1"/>
              <a:t>sendEmail</a:t>
            </a:r>
            <a:r>
              <a:rPr lang="en-US" altLang="ko-KR" dirty="0"/>
              <a:t>, </a:t>
            </a:r>
            <a:r>
              <a:rPr lang="en-US" altLang="ko-KR" dirty="0" err="1"/>
              <a:t>recvEmail</a:t>
            </a:r>
            <a:r>
              <a:rPr lang="en-US" altLang="ko-KR" dirty="0"/>
              <a:t>, </a:t>
            </a:r>
            <a:r>
              <a:rPr lang="en-US" altLang="ko-KR" dirty="0" err="1"/>
              <a:t>msg.as_string</a:t>
            </a:r>
            <a:r>
              <a:rPr lang="en-US" altLang="ko-KR" dirty="0"/>
              <a:t>()) 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메일 닫기</a:t>
            </a:r>
          </a:p>
          <a:p>
            <a:r>
              <a:rPr lang="en-US" altLang="ko-KR" dirty="0" err="1"/>
              <a:t>s.close</a:t>
            </a:r>
            <a:r>
              <a:rPr lang="en-US" altLang="ko-KR" dirty="0"/>
              <a:t>()  </a:t>
            </a: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0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이메일 파일첨부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1034584"/>
            <a:ext cx="7011415" cy="56771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smtplib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email.mime.text</a:t>
            </a:r>
            <a:r>
              <a:rPr lang="en-US" altLang="ko-KR" dirty="0"/>
              <a:t> import </a:t>
            </a:r>
            <a:r>
              <a:rPr lang="en-US" altLang="ko-KR" dirty="0" err="1"/>
              <a:t>MIMEText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email.mime.multipart</a:t>
            </a:r>
            <a:r>
              <a:rPr lang="en-US" altLang="ko-KR" dirty="0"/>
              <a:t> import </a:t>
            </a:r>
            <a:r>
              <a:rPr lang="en-US" altLang="ko-KR" dirty="0" err="1"/>
              <a:t>MIMEMultipart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email.mime.base</a:t>
            </a:r>
            <a:r>
              <a:rPr lang="en-US" altLang="ko-KR" dirty="0"/>
              <a:t> import </a:t>
            </a:r>
            <a:r>
              <a:rPr lang="en-US" altLang="ko-KR" dirty="0" err="1"/>
              <a:t>MIMEBase</a:t>
            </a:r>
            <a:endParaRPr lang="en-US" altLang="ko-KR" dirty="0"/>
          </a:p>
          <a:p>
            <a:r>
              <a:rPr lang="en-US" altLang="ko-KR" dirty="0"/>
              <a:t>from email import encoders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smtpName</a:t>
            </a:r>
            <a:r>
              <a:rPr lang="ko-KR" altLang="en-US" dirty="0"/>
              <a:t> </a:t>
            </a:r>
            <a:r>
              <a:rPr lang="en-US" altLang="ko-KR" dirty="0"/>
              <a:t>= "smtp.naver.com"</a:t>
            </a:r>
            <a:endParaRPr lang="ko-KR" altLang="en-US" dirty="0"/>
          </a:p>
          <a:p>
            <a:r>
              <a:rPr lang="en-US" altLang="ko-KR" dirty="0" err="1"/>
              <a:t>smtpPort</a:t>
            </a:r>
            <a:r>
              <a:rPr lang="ko-KR" altLang="en-US" dirty="0"/>
              <a:t> </a:t>
            </a:r>
            <a:r>
              <a:rPr lang="en-US" altLang="ko-KR" dirty="0"/>
              <a:t>= 587</a:t>
            </a:r>
            <a:endParaRPr lang="ko-KR" altLang="en-US" dirty="0"/>
          </a:p>
          <a:p>
            <a:r>
              <a:rPr lang="en-US" altLang="ko-KR" dirty="0" err="1"/>
              <a:t>sendEmail</a:t>
            </a:r>
            <a:r>
              <a:rPr lang="ko-KR" altLang="en-US" dirty="0"/>
              <a:t> </a:t>
            </a:r>
            <a:r>
              <a:rPr lang="en-US" altLang="ko-KR" dirty="0"/>
              <a:t>= "onulee@naver.com"</a:t>
            </a:r>
            <a:endParaRPr lang="ko-KR" altLang="en-US" dirty="0"/>
          </a:p>
          <a:p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= "1111"</a:t>
            </a:r>
            <a:endParaRPr lang="ko-KR" altLang="en-US" dirty="0"/>
          </a:p>
          <a:p>
            <a:r>
              <a:rPr lang="en-US" altLang="ko-KR" dirty="0" err="1"/>
              <a:t>recvEmail</a:t>
            </a:r>
            <a:r>
              <a:rPr lang="ko-KR" altLang="en-US" dirty="0"/>
              <a:t> </a:t>
            </a:r>
            <a:r>
              <a:rPr lang="en-US" altLang="ko-KR" dirty="0"/>
              <a:t>= "onulee@naver.com"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title</a:t>
            </a:r>
            <a:r>
              <a:rPr lang="ko-KR" altLang="en-US" dirty="0"/>
              <a:t> </a:t>
            </a:r>
            <a:r>
              <a:rPr lang="en-US" altLang="ko-KR" dirty="0"/>
              <a:t>= "</a:t>
            </a:r>
            <a:r>
              <a:rPr lang="ko-KR" altLang="en-US" dirty="0" err="1"/>
              <a:t>파이썬</a:t>
            </a:r>
            <a:r>
              <a:rPr lang="ko-KR" altLang="en-US" dirty="0"/>
              <a:t> 파일 첨부</a:t>
            </a:r>
            <a:r>
              <a:rPr lang="en-US" altLang="ko-KR" dirty="0"/>
              <a:t>"</a:t>
            </a:r>
            <a:endParaRPr lang="ko-KR" altLang="en-US" dirty="0"/>
          </a:p>
          <a:p>
            <a:r>
              <a:rPr lang="en-US" altLang="ko-KR" dirty="0"/>
              <a:t>content</a:t>
            </a:r>
            <a:r>
              <a:rPr lang="ko-KR" altLang="en-US" dirty="0"/>
              <a:t> </a:t>
            </a:r>
            <a:r>
              <a:rPr lang="en-US" altLang="ko-KR" dirty="0"/>
              <a:t>= "</a:t>
            </a:r>
            <a:r>
              <a:rPr lang="ko-KR" altLang="en-US" dirty="0" err="1"/>
              <a:t>파이썬</a:t>
            </a:r>
            <a:r>
              <a:rPr lang="ko-KR" altLang="en-US" dirty="0"/>
              <a:t> 이메일 파일 첨부 소스 코드입니다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7279494" y="1576217"/>
            <a:ext cx="452540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파일 첨부에 필요한 라이브러리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1608205"/>
            <a:ext cx="5181600" cy="906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0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303520" y="1730106"/>
            <a:ext cx="1975974" cy="3312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이메일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파일첨부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1034584"/>
            <a:ext cx="7011415" cy="56771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 MIME</a:t>
            </a:r>
            <a:r>
              <a:rPr lang="ko-KR" altLang="en-US" dirty="0"/>
              <a:t>객체화</a:t>
            </a:r>
          </a:p>
          <a:p>
            <a:r>
              <a:rPr lang="en-US" altLang="ko-KR" dirty="0" err="1"/>
              <a:t>msg</a:t>
            </a:r>
            <a:r>
              <a:rPr lang="en-US" altLang="ko-KR" dirty="0"/>
              <a:t> = </a:t>
            </a:r>
            <a:r>
              <a:rPr lang="en-US" altLang="ko-KR" dirty="0" err="1"/>
              <a:t>MIMEMultipart</a:t>
            </a:r>
            <a:r>
              <a:rPr lang="en-US" altLang="ko-KR" dirty="0"/>
              <a:t>('alternative')</a:t>
            </a:r>
          </a:p>
          <a:p>
            <a:r>
              <a:rPr lang="en-US" altLang="ko-KR" dirty="0" smtClean="0"/>
              <a:t># </a:t>
            </a:r>
            <a:r>
              <a:rPr lang="ko-KR" altLang="en-US" dirty="0" err="1"/>
              <a:t>내용부분</a:t>
            </a:r>
            <a:endParaRPr lang="ko-KR" altLang="en-US" dirty="0"/>
          </a:p>
          <a:p>
            <a:r>
              <a:rPr lang="en-US" altLang="ko-KR" dirty="0"/>
              <a:t>part2 = </a:t>
            </a:r>
            <a:r>
              <a:rPr lang="en-US" altLang="ko-KR" dirty="0" err="1"/>
              <a:t>MIMEText</a:t>
            </a:r>
            <a:r>
              <a:rPr lang="en-US" altLang="ko-KR" dirty="0"/>
              <a:t>(content)</a:t>
            </a:r>
          </a:p>
          <a:p>
            <a:r>
              <a:rPr lang="en-US" altLang="ko-KR" dirty="0" err="1"/>
              <a:t>msg.attach</a:t>
            </a:r>
            <a:r>
              <a:rPr lang="en-US" altLang="ko-KR" dirty="0"/>
              <a:t>(part2)</a:t>
            </a:r>
          </a:p>
          <a:p>
            <a:r>
              <a:rPr lang="en-US" altLang="ko-KR" dirty="0" err="1"/>
              <a:t>msg</a:t>
            </a:r>
            <a:r>
              <a:rPr lang="en-US" altLang="ko-KR" dirty="0"/>
              <a:t>['From'] = </a:t>
            </a:r>
            <a:r>
              <a:rPr lang="en-US" altLang="ko-KR" dirty="0" err="1"/>
              <a:t>sendEmail</a:t>
            </a:r>
            <a:endParaRPr lang="en-US" altLang="ko-KR" dirty="0"/>
          </a:p>
          <a:p>
            <a:r>
              <a:rPr lang="en-US" altLang="ko-KR" dirty="0" err="1"/>
              <a:t>msg</a:t>
            </a:r>
            <a:r>
              <a:rPr lang="en-US" altLang="ko-KR" dirty="0"/>
              <a:t>['To'] = </a:t>
            </a:r>
            <a:r>
              <a:rPr lang="en-US" altLang="ko-KR" dirty="0" err="1"/>
              <a:t>recvEmail</a:t>
            </a:r>
            <a:endParaRPr lang="en-US" altLang="ko-KR" dirty="0"/>
          </a:p>
          <a:p>
            <a:r>
              <a:rPr lang="en-US" altLang="ko-KR" dirty="0" err="1"/>
              <a:t>msg</a:t>
            </a:r>
            <a:r>
              <a:rPr lang="en-US" altLang="ko-KR" dirty="0"/>
              <a:t>['Subject'] = </a:t>
            </a:r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7279494" y="1576217"/>
            <a:ext cx="4525409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 </a:t>
            </a:r>
            <a:r>
              <a:rPr lang="ko-KR" altLang="en-US" sz="1400" dirty="0" err="1" smtClean="0"/>
              <a:t>파일첨부에</a:t>
            </a:r>
            <a:r>
              <a:rPr lang="ko-KR" altLang="en-US" sz="1400" dirty="0" smtClean="0"/>
              <a:t> 필요한 </a:t>
            </a:r>
            <a:r>
              <a:rPr lang="en-US" altLang="ko-KR" sz="1400" dirty="0" smtClean="0"/>
              <a:t>MIME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MIMEText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1371601"/>
            <a:ext cx="51816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0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303520" y="1943101"/>
            <a:ext cx="1975974" cy="244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9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네이버 이메일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파일첨부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1034584"/>
            <a:ext cx="7011415" cy="56771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파일첨부</a:t>
            </a:r>
          </a:p>
          <a:p>
            <a:r>
              <a:rPr lang="en-US" altLang="ko-KR" dirty="0"/>
              <a:t>part = </a:t>
            </a:r>
            <a:r>
              <a:rPr lang="en-US" altLang="ko-KR" dirty="0" err="1"/>
              <a:t>MIMEBase</a:t>
            </a:r>
            <a:r>
              <a:rPr lang="en-US" altLang="ko-KR" dirty="0"/>
              <a:t>('</a:t>
            </a:r>
            <a:r>
              <a:rPr lang="en-US" altLang="ko-KR" dirty="0" err="1"/>
              <a:t>application',"octet</a:t>
            </a:r>
            <a:r>
              <a:rPr lang="en-US" altLang="ko-KR" dirty="0"/>
              <a:t>-stream")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파일 </a:t>
            </a:r>
            <a:r>
              <a:rPr lang="ko-KR" altLang="en-US" dirty="0" err="1"/>
              <a:t>읽어오기</a:t>
            </a:r>
            <a:endParaRPr lang="ko-KR" altLang="en-US" dirty="0"/>
          </a:p>
          <a:p>
            <a:r>
              <a:rPr lang="en-US" altLang="ko-KR" dirty="0"/>
              <a:t>with open("</a:t>
            </a:r>
            <a:r>
              <a:rPr lang="ko-KR" altLang="en-US" dirty="0"/>
              <a:t>시가총액</a:t>
            </a:r>
            <a:r>
              <a:rPr lang="en-US" altLang="ko-KR" dirty="0"/>
              <a:t>_20220216.csv","rb") as f:</a:t>
            </a:r>
          </a:p>
          <a:p>
            <a:r>
              <a:rPr lang="en-US" altLang="ko-KR" dirty="0"/>
              <a:t>    # part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    </a:t>
            </a:r>
            <a:r>
              <a:rPr lang="en-US" altLang="ko-KR" dirty="0" err="1"/>
              <a:t>part.set_payload</a:t>
            </a:r>
            <a:r>
              <a:rPr lang="en-US" altLang="ko-KR" dirty="0"/>
              <a:t>(</a:t>
            </a:r>
            <a:r>
              <a:rPr lang="en-US" altLang="ko-KR" dirty="0" err="1"/>
              <a:t>f.read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파일 </a:t>
            </a:r>
            <a:r>
              <a:rPr lang="ko-KR" altLang="en-US" dirty="0" err="1"/>
              <a:t>첨부할수</a:t>
            </a:r>
            <a:r>
              <a:rPr lang="ko-KR" altLang="en-US" dirty="0"/>
              <a:t> 있는 형태로 </a:t>
            </a:r>
            <a:r>
              <a:rPr lang="ko-KR" altLang="en-US" dirty="0" err="1"/>
              <a:t>인코딩</a:t>
            </a:r>
            <a:endParaRPr lang="ko-KR" altLang="en-US" dirty="0"/>
          </a:p>
          <a:p>
            <a:r>
              <a:rPr lang="en-US" altLang="ko-KR" dirty="0"/>
              <a:t>encoders.encode_base64(part) </a:t>
            </a:r>
          </a:p>
          <a:p>
            <a:r>
              <a:rPr lang="en-US" altLang="ko-KR" dirty="0"/>
              <a:t># header</a:t>
            </a:r>
            <a:r>
              <a:rPr lang="ko-KR" altLang="en-US" dirty="0"/>
              <a:t>정보 정의</a:t>
            </a:r>
          </a:p>
          <a:p>
            <a:r>
              <a:rPr lang="en-US" altLang="ko-KR" dirty="0" err="1"/>
              <a:t>part.add_header</a:t>
            </a:r>
            <a:r>
              <a:rPr lang="en-US" altLang="ko-KR" dirty="0"/>
              <a:t>('Content-</a:t>
            </a:r>
            <a:r>
              <a:rPr lang="en-US" altLang="ko-KR" dirty="0" err="1"/>
              <a:t>Disposition','attachment',filename</a:t>
            </a:r>
            <a:r>
              <a:rPr lang="en-US" altLang="ko-KR" dirty="0"/>
              <a:t>="</a:t>
            </a:r>
            <a:r>
              <a:rPr lang="ko-KR" altLang="en-US" dirty="0"/>
              <a:t>시가총액</a:t>
            </a:r>
            <a:r>
              <a:rPr lang="en-US" altLang="ko-KR" dirty="0"/>
              <a:t>_20220216.csv")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msg.attach</a:t>
            </a:r>
            <a:r>
              <a:rPr lang="en-US" altLang="ko-KR" dirty="0"/>
              <a:t>(part)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7279494" y="1576217"/>
            <a:ext cx="452540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 </a:t>
            </a:r>
            <a:r>
              <a:rPr lang="ko-KR" altLang="en-US" sz="1400" dirty="0" err="1" smtClean="0"/>
              <a:t>파일첨부에</a:t>
            </a:r>
            <a:r>
              <a:rPr lang="ko-KR" altLang="en-US" sz="1400" dirty="0" smtClean="0"/>
              <a:t> 필요한 </a:t>
            </a:r>
            <a:r>
              <a:rPr lang="en-US" altLang="ko-KR" sz="1400" dirty="0" smtClean="0"/>
              <a:t>MIME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7279494" y="3556549"/>
            <a:ext cx="4525409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 Content-Disposition </a:t>
            </a:r>
            <a:r>
              <a:rPr lang="ko-KR" altLang="en-US" sz="1400" dirty="0"/>
              <a:t>헤더 추가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첨부파일에는 </a:t>
            </a:r>
            <a:r>
              <a:rPr lang="en-US" altLang="ko-KR" sz="1400" dirty="0"/>
              <a:t>Content-Disposition </a:t>
            </a:r>
            <a:r>
              <a:rPr lang="ko-KR" altLang="en-US" sz="1400" dirty="0"/>
              <a:t>헤더를 설정해야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첨부파일로 표현</a:t>
            </a:r>
            <a:r>
              <a:rPr lang="en-US" altLang="ko-KR" sz="1400" dirty="0" smtClean="0"/>
              <a:t> </a:t>
            </a:r>
            <a:br>
              <a:rPr lang="en-US" altLang="ko-KR" sz="1400" dirty="0" smtClean="0"/>
            </a:br>
            <a:r>
              <a:rPr lang="en-US" altLang="ko-KR" sz="1400" dirty="0" smtClean="0"/>
              <a:t>   ( </a:t>
            </a:r>
            <a:r>
              <a:rPr lang="en-US" altLang="ko-KR" sz="1400" dirty="0" err="1" smtClean="0"/>
              <a:t>gmail</a:t>
            </a:r>
            <a:r>
              <a:rPr lang="ko-KR" altLang="en-US" sz="1400" dirty="0"/>
              <a:t>은 없어도 </a:t>
            </a:r>
            <a:r>
              <a:rPr lang="ko-KR" altLang="en-US" sz="1400" dirty="0" err="1"/>
              <a:t>첨부목록에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노출 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text </a:t>
            </a:r>
            <a:r>
              <a:rPr lang="ko-KR" altLang="en-US" sz="1400" dirty="0" smtClean="0"/>
              <a:t>발송은 설정이 </a:t>
            </a:r>
            <a:r>
              <a:rPr lang="ko-KR" altLang="en-US" sz="1400" dirty="0" err="1" smtClean="0"/>
              <a:t>필요없음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3529117"/>
            <a:ext cx="6818376" cy="658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940296" y="3858535"/>
            <a:ext cx="339198" cy="49823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대량 메일 발송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1034584"/>
            <a:ext cx="7651496" cy="56771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메일 서버 정보 </a:t>
            </a:r>
            <a:r>
              <a:rPr lang="en-US" altLang="ko-KR" dirty="0"/>
              <a:t>smtp.naver.com/587</a:t>
            </a:r>
          </a:p>
          <a:p>
            <a:r>
              <a:rPr lang="en-US" altLang="ko-KR" dirty="0"/>
              <a:t>s = </a:t>
            </a:r>
            <a:r>
              <a:rPr lang="en-US" altLang="ko-KR" dirty="0" err="1"/>
              <a:t>smtplib.SMTP</a:t>
            </a:r>
            <a:r>
              <a:rPr lang="en-US" altLang="ko-KR" dirty="0"/>
              <a:t>(</a:t>
            </a:r>
            <a:r>
              <a:rPr lang="en-US" altLang="ko-KR" dirty="0" err="1"/>
              <a:t>smtpName</a:t>
            </a:r>
            <a:r>
              <a:rPr lang="en-US" altLang="ko-KR" dirty="0"/>
              <a:t> , </a:t>
            </a:r>
            <a:r>
              <a:rPr lang="en-US" altLang="ko-KR" dirty="0" err="1"/>
              <a:t>smtpPort</a:t>
            </a:r>
            <a:r>
              <a:rPr lang="en-US" altLang="ko-KR" dirty="0"/>
              <a:t>)         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메일 서버 접근</a:t>
            </a:r>
          </a:p>
          <a:p>
            <a:r>
              <a:rPr lang="en-US" altLang="ko-KR" dirty="0" err="1"/>
              <a:t>s.starttls</a:t>
            </a:r>
            <a:r>
              <a:rPr lang="en-US" altLang="ko-KR" dirty="0"/>
              <a:t>()   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메일 서버 로그인                            </a:t>
            </a:r>
          </a:p>
          <a:p>
            <a:r>
              <a:rPr lang="en-US" altLang="ko-KR" dirty="0" err="1"/>
              <a:t>s.login</a:t>
            </a:r>
            <a:r>
              <a:rPr lang="en-US" altLang="ko-KR" dirty="0"/>
              <a:t>(</a:t>
            </a:r>
            <a:r>
              <a:rPr lang="en-US" altLang="ko-KR" dirty="0" err="1"/>
              <a:t>sendEmail</a:t>
            </a:r>
            <a:r>
              <a:rPr lang="en-US" altLang="ko-KR" dirty="0"/>
              <a:t> , password)   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메일 발송              </a:t>
            </a:r>
          </a:p>
          <a:p>
            <a:r>
              <a:rPr lang="en-US" altLang="ko-KR" dirty="0" err="1"/>
              <a:t>s.sendmail</a:t>
            </a:r>
            <a:r>
              <a:rPr lang="en-US" altLang="ko-KR" dirty="0"/>
              <a:t>(</a:t>
            </a:r>
            <a:r>
              <a:rPr lang="en-US" altLang="ko-KR" dirty="0" err="1"/>
              <a:t>sendEmail</a:t>
            </a:r>
            <a:r>
              <a:rPr lang="en-US" altLang="ko-KR" dirty="0"/>
              <a:t>, </a:t>
            </a:r>
            <a:r>
              <a:rPr lang="en-US" altLang="ko-KR" dirty="0" err="1"/>
              <a:t>recvEmail</a:t>
            </a:r>
            <a:r>
              <a:rPr lang="en-US" altLang="ko-KR" dirty="0"/>
              <a:t>, </a:t>
            </a:r>
            <a:r>
              <a:rPr lang="en-US" altLang="ko-KR" dirty="0" err="1"/>
              <a:t>msg.as_string</a:t>
            </a:r>
            <a:r>
              <a:rPr lang="en-US" altLang="ko-KR" dirty="0"/>
              <a:t>()) 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메일 닫기</a:t>
            </a:r>
          </a:p>
          <a:p>
            <a:r>
              <a:rPr lang="en-US" altLang="ko-KR" dirty="0" err="1"/>
              <a:t>s.close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#--------------------------------------</a:t>
            </a:r>
          </a:p>
          <a:p>
            <a:r>
              <a:rPr lang="en-US" altLang="ko-KR" dirty="0"/>
              <a:t># </a:t>
            </a:r>
            <a:r>
              <a:rPr lang="ko-KR" altLang="en-US" dirty="0" smtClean="0"/>
              <a:t>대량 메일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이메일 구성</a:t>
            </a:r>
            <a:endParaRPr lang="ko-KR" altLang="en-US" dirty="0"/>
          </a:p>
          <a:p>
            <a:r>
              <a:rPr lang="en-US" altLang="ko-KR" dirty="0" err="1"/>
              <a:t>recvEmails</a:t>
            </a:r>
            <a:r>
              <a:rPr lang="en-US" altLang="ko-KR" dirty="0"/>
              <a:t> = ['horim159456@naver.com','vawav@naver.com','swaq11@naver.com</a:t>
            </a:r>
            <a:r>
              <a:rPr lang="en-US" altLang="ko-KR" dirty="0" smtClean="0"/>
              <a:t>']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for</a:t>
            </a:r>
            <a:r>
              <a:rPr lang="ko-KR" altLang="en-US" dirty="0"/>
              <a:t>문 사용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recvEmail</a:t>
            </a:r>
            <a:r>
              <a:rPr lang="en-US" altLang="ko-KR" dirty="0"/>
              <a:t> in </a:t>
            </a:r>
            <a:r>
              <a:rPr lang="en-US" altLang="ko-KR" dirty="0" err="1"/>
              <a:t>recvEmails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    </a:t>
            </a:r>
            <a:r>
              <a:rPr lang="en-US" altLang="ko-KR" dirty="0" err="1" smtClean="0"/>
              <a:t>msg</a:t>
            </a:r>
            <a:r>
              <a:rPr lang="en-US" altLang="ko-KR" dirty="0"/>
              <a:t>['To'] = </a:t>
            </a:r>
            <a:r>
              <a:rPr lang="en-US" altLang="ko-KR" dirty="0" err="1"/>
              <a:t>recvEmail</a:t>
            </a:r>
            <a:endParaRPr lang="en-US" altLang="ko-KR" dirty="0"/>
          </a:p>
          <a:p>
            <a:r>
              <a:rPr lang="en-US" altLang="ko-KR" dirty="0"/>
              <a:t>    </a:t>
            </a:r>
            <a:r>
              <a:rPr lang="en-US" altLang="ko-KR" dirty="0" err="1"/>
              <a:t>msg</a:t>
            </a:r>
            <a:r>
              <a:rPr lang="en-US" altLang="ko-KR" dirty="0"/>
              <a:t>['Subject'] = title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385048" y="3556549"/>
            <a:ext cx="3419855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 </a:t>
            </a:r>
            <a:r>
              <a:rPr lang="ko-KR" altLang="en-US" sz="1400" dirty="0" smtClean="0"/>
              <a:t>메일주소를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로 구성해서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For</a:t>
            </a:r>
            <a:r>
              <a:rPr lang="ko-KR" altLang="en-US" sz="1400" dirty="0" smtClean="0"/>
              <a:t>문으로 작성하면 됨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4375056"/>
            <a:ext cx="7266432" cy="1669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0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388352" y="3818159"/>
            <a:ext cx="996696" cy="139146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2441803"/>
            <a:ext cx="7891337" cy="42126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selenium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options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webdriver.ChromeOptions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options.headless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True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화면에는 보이지 않지만 내부적으로 화면 크기 설정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options.add_argument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("window-size=1920x1080")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webdriver.Chrome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(options=options)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browser.maximize_window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#-----------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print(“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작업완료 후 스크린 샷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“)</a:t>
            </a:r>
            <a:b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화면에는 보이지 않지만 스크린 샷 찍어서 저장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browser.get_screenshot_as_file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(“naverplay.png”)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71E889-21F1-4C01-955D-DDCB516AF9DD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15_sel_naver_headless.py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headless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0AFC784-21FA-4E44-B1C5-77BEEA5A9849}"/>
              </a:ext>
            </a:extLst>
          </p:cNvPr>
          <p:cNvSpPr/>
          <p:nvPr/>
        </p:nvSpPr>
        <p:spPr>
          <a:xfrm>
            <a:off x="416358" y="1095381"/>
            <a:ext cx="10937442" cy="112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Headless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화면이 열리지 않고 실행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19" y="2986481"/>
            <a:ext cx="5974081" cy="1728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166462" y="2986481"/>
            <a:ext cx="376843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화면이 열리지 않고 자동 실행됨</a:t>
            </a:r>
            <a:r>
              <a:rPr lang="en-US" altLang="ko-KR" sz="1400" dirty="0"/>
              <a:t>.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096000" y="3140370"/>
            <a:ext cx="2070462" cy="71017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0910BAA-FF9A-4AC0-ADE7-80259EF5137F}"/>
              </a:ext>
            </a:extLst>
          </p:cNvPr>
          <p:cNvSpPr/>
          <p:nvPr/>
        </p:nvSpPr>
        <p:spPr>
          <a:xfrm>
            <a:off x="121919" y="5762619"/>
            <a:ext cx="5974081" cy="680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79297E5-9677-4AE9-AF34-09DB79E2058E}"/>
              </a:ext>
            </a:extLst>
          </p:cNvPr>
          <p:cNvSpPr/>
          <p:nvPr/>
        </p:nvSpPr>
        <p:spPr>
          <a:xfrm>
            <a:off x="8166462" y="5760003"/>
            <a:ext cx="376843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화면 스크린 샷 저장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138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2441803"/>
            <a:ext cx="7891337" cy="42126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from selenium 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options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webdriver.ChromeOptions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options.headless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True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options.add_argument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("window-size=1920x1080")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options.add_argument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("user-agent=Mozilla/5.0 (Windows NT 10.0; Win64; x64)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AppleWebKit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/537.36 (KHTML, like Gecko) Chrome/84.0.4147.89 Safari/537.36")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webdriver.Chrome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(options=options)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browser.maximize_window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"https://www.whatismybrowser.com/detect/what-is-my-user-agent"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browser.get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Headless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0AFC784-21FA-4E44-B1C5-77BEEA5A9849}"/>
              </a:ext>
            </a:extLst>
          </p:cNvPr>
          <p:cNvSpPr/>
          <p:nvPr/>
        </p:nvSpPr>
        <p:spPr>
          <a:xfrm>
            <a:off x="416358" y="1095381"/>
            <a:ext cx="10937442" cy="112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Headless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</a:t>
            </a:r>
            <a:r>
              <a:rPr lang="ko-KR" altLang="en-US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접속시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HeadlessChrome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 뜸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 방법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3867326"/>
            <a:ext cx="7881177" cy="95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311803" y="2986481"/>
            <a:ext cx="376843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Headless </a:t>
            </a:r>
            <a:r>
              <a:rPr lang="ko-KR" altLang="en-US" sz="1400" dirty="0" err="1"/>
              <a:t>접속시</a:t>
            </a:r>
            <a:r>
              <a:rPr lang="ko-KR" altLang="en-US" sz="1400" dirty="0"/>
              <a:t> </a:t>
            </a:r>
            <a:r>
              <a:rPr lang="en-US" altLang="ko-KR" sz="1400" dirty="0"/>
              <a:t>Headless </a:t>
            </a:r>
            <a:r>
              <a:rPr lang="ko-KR" altLang="en-US" sz="1400" dirty="0"/>
              <a:t>정보 변경</a:t>
            </a:r>
            <a:endParaRPr lang="en-US" altLang="ko-KR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003097" y="3140370"/>
            <a:ext cx="308706" cy="120512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111760" y="2441803"/>
            <a:ext cx="7891337" cy="42126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headers = {</a:t>
            </a:r>
            <a:b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User-Agent":"Mozilla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/5.0 (Windows NT 10.0; Win64; x64)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AppleWebKit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/537.36 (KHTML, like Gecko) Chrome/84.0.4147.89 Safari/537.36“,</a:t>
            </a:r>
            <a:b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“Accept-Language”:”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ko-KR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,ko”</a:t>
            </a:r>
            <a:b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01F21C-E964-484E-9C2F-05A8566E72E2}"/>
              </a:ext>
            </a:extLst>
          </p:cNvPr>
          <p:cNvSpPr txBox="1"/>
          <p:nvPr/>
        </p:nvSpPr>
        <p:spPr>
          <a:xfrm>
            <a:off x="982511" y="203587"/>
            <a:ext cx="8130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접속국가 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36B0EA6-08D4-48D7-B44A-7C6DC6BE176B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0AFC784-21FA-4E44-B1C5-77BEEA5A9849}"/>
              </a:ext>
            </a:extLst>
          </p:cNvPr>
          <p:cNvSpPr/>
          <p:nvPr/>
        </p:nvSpPr>
        <p:spPr>
          <a:xfrm>
            <a:off x="416358" y="1095381"/>
            <a:ext cx="10937442" cy="112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Selenium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한국인식방법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Headers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03D29DE-0526-4D22-8D4B-99C40EFC1B62}"/>
              </a:ext>
            </a:extLst>
          </p:cNvPr>
          <p:cNvSpPr/>
          <p:nvPr/>
        </p:nvSpPr>
        <p:spPr>
          <a:xfrm>
            <a:off x="121920" y="3573712"/>
            <a:ext cx="5532261" cy="31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4AE5BBD-D8D1-4EEC-902E-C4A31697D618}"/>
              </a:ext>
            </a:extLst>
          </p:cNvPr>
          <p:cNvSpPr/>
          <p:nvPr/>
        </p:nvSpPr>
        <p:spPr>
          <a:xfrm>
            <a:off x="8166462" y="2986481"/>
            <a:ext cx="3768437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Selenium 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접속시</a:t>
            </a:r>
            <a:r>
              <a:rPr lang="ko-KR" altLang="en-US" sz="1400" dirty="0"/>
              <a:t> 한국어 표현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, </a:t>
            </a:r>
            <a:r>
              <a:rPr lang="ko-KR" altLang="en-US" sz="1400" dirty="0"/>
              <a:t>를 넣어야 함</a:t>
            </a:r>
            <a:r>
              <a:rPr lang="en-US" altLang="ko-KR" sz="1400" dirty="0"/>
              <a:t>.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56A54C84-1962-4866-932B-7332AC2A87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654181" y="3355813"/>
            <a:ext cx="2512281" cy="37309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05538" y="1115802"/>
            <a:ext cx="7530447" cy="923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pip install requests             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정보 요청하는 라이브러리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pip install beautifulsoup4  # HTML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파일에서 원하는 데이터를 손쉽게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 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pip install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lxml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#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문법으로 특정 요소를 쉽게 가져옴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71F7D23-E883-4A4D-95BD-B16B3F976E01}"/>
              </a:ext>
            </a:extLst>
          </p:cNvPr>
          <p:cNvSpPr/>
          <p:nvPr/>
        </p:nvSpPr>
        <p:spPr>
          <a:xfrm>
            <a:off x="405538" y="2197981"/>
            <a:ext cx="7530447" cy="39703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requests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res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requests.get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("http://www.google.com")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res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requests.get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("http://www.naver.com")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requests.get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("https://www.melon.com/chart")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print("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응답코드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",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res.status_code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  #Response [200]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정상출력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403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접근권한 없음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print(res)                                     #Response [200]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정상출력</a:t>
            </a:r>
          </a:p>
          <a:p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res.status_code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requests.codes.ok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print("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정상출력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else: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print("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접근을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할수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없습니다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[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에러코드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",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res.status_code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,"]")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res.raise_for_status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    #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에러시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종료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print("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스크래핑을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진행합니다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.")   #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종료가 되었기에 실행되지 않음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18" name="연결선: 꺾임 8">
            <a:extLst>
              <a:ext uri="{FF2B5EF4-FFF2-40B4-BE49-F238E27FC236}">
                <a16:creationId xmlns="" xmlns:a16="http://schemas.microsoft.com/office/drawing/2014/main" id="{1DA9EC44-29E6-4088-B784-526C1BDFFA9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608815" y="3429001"/>
            <a:ext cx="1702965" cy="440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F31D2E5-8DB6-4520-8DF8-47845A25A6D3}"/>
              </a:ext>
            </a:extLst>
          </p:cNvPr>
          <p:cNvSpPr/>
          <p:nvPr/>
        </p:nvSpPr>
        <p:spPr>
          <a:xfrm>
            <a:off x="9311780" y="3211406"/>
            <a:ext cx="2880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응답코드</a:t>
            </a:r>
            <a:endParaRPr lang="en-US" altLang="ko-KR" sz="1400" dirty="0"/>
          </a:p>
          <a:p>
            <a:r>
              <a:rPr lang="en-US" altLang="ko-KR" sz="1400" dirty="0"/>
              <a:t>200:</a:t>
            </a:r>
            <a:r>
              <a:rPr lang="ko-KR" altLang="en-US" sz="1400" dirty="0"/>
              <a:t>정상 </a:t>
            </a:r>
            <a:r>
              <a:rPr lang="en-US" altLang="ko-KR" sz="1400" dirty="0"/>
              <a:t>, 403:</a:t>
            </a:r>
            <a:r>
              <a:rPr lang="ko-KR" altLang="en-US" sz="1400" dirty="0"/>
              <a:t>접근권한 없음</a:t>
            </a:r>
            <a:endParaRPr lang="en-US" altLang="ko-KR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7755912-55F3-4EA7-8D69-67A32B043142}"/>
              </a:ext>
            </a:extLst>
          </p:cNvPr>
          <p:cNvSpPr/>
          <p:nvPr/>
        </p:nvSpPr>
        <p:spPr>
          <a:xfrm>
            <a:off x="9311780" y="3911278"/>
            <a:ext cx="2880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 err="1"/>
              <a:t>에러시</a:t>
            </a:r>
            <a:r>
              <a:rPr lang="ko-KR" altLang="en-US" sz="1400" dirty="0"/>
              <a:t> 종료</a:t>
            </a:r>
            <a:endParaRPr lang="en-US" altLang="ko-KR" sz="1400" dirty="0"/>
          </a:p>
        </p:txBody>
      </p:sp>
      <p:cxnSp>
        <p:nvCxnSpPr>
          <p:cNvPr id="26" name="연결선: 꺾임 8">
            <a:extLst>
              <a:ext uri="{FF2B5EF4-FFF2-40B4-BE49-F238E27FC236}">
                <a16:creationId xmlns="" xmlns:a16="http://schemas.microsoft.com/office/drawing/2014/main" id="{A0FE480A-0338-4897-99E0-20A7B5ECBA8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026716" y="4065167"/>
            <a:ext cx="5285064" cy="16143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34BE4BF-78B7-4820-8F57-7D4C07DB8269}"/>
              </a:ext>
            </a:extLst>
          </p:cNvPr>
          <p:cNvSpPr txBox="1"/>
          <p:nvPr/>
        </p:nvSpPr>
        <p:spPr>
          <a:xfrm>
            <a:off x="8066811" y="5790341"/>
            <a:ext cx="41251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그래서 상단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줄로 만 진행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res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requests.get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("http://www.google.com")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res.raise_for_status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    #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에러시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종료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_requests.py</a:t>
            </a:r>
          </a:p>
        </p:txBody>
      </p:sp>
    </p:spTree>
    <p:extLst>
      <p:ext uri="{BB962C8B-B14F-4D97-AF65-F5344CB8AC3E}">
        <p14:creationId xmlns:p14="http://schemas.microsoft.com/office/powerpoint/2010/main" val="30891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71F7D23-E883-4A4D-95BD-B16B3F976E01}"/>
              </a:ext>
            </a:extLst>
          </p:cNvPr>
          <p:cNvSpPr/>
          <p:nvPr/>
        </p:nvSpPr>
        <p:spPr>
          <a:xfrm>
            <a:off x="405538" y="994231"/>
            <a:ext cx="7530447" cy="43628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requests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requests.get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("http://google.com")</a:t>
            </a:r>
          </a:p>
          <a:p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res.raise_for_status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print("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응답코드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:",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res.status_code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# 200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 정상</a:t>
            </a: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if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res.status_code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requests.codes.ok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    print("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정상입니다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else: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    print("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문제가 생겼습니다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[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에러코드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res.status_code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"]")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res.text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res.text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open("mygoogle.html", "w", encoding="utf-8") as f:    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f.write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res.text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18" name="연결선: 꺾임 8">
            <a:extLst>
              <a:ext uri="{FF2B5EF4-FFF2-40B4-BE49-F238E27FC236}">
                <a16:creationId xmlns="" xmlns:a16="http://schemas.microsoft.com/office/drawing/2014/main" id="{1DA9EC44-29E6-4088-B784-526C1BDFFA9D}"/>
              </a:ext>
            </a:extLst>
          </p:cNvPr>
          <p:cNvCxnSpPr>
            <a:cxnSpLocks/>
          </p:cNvCxnSpPr>
          <p:nvPr/>
        </p:nvCxnSpPr>
        <p:spPr>
          <a:xfrm flipV="1">
            <a:off x="1736436" y="3338818"/>
            <a:ext cx="6467997" cy="909909"/>
          </a:xfrm>
          <a:prstGeom prst="bentConnector3">
            <a:avLst>
              <a:gd name="adj1" fmla="val 774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F31D2E5-8DB6-4520-8DF8-47845A25A6D3}"/>
              </a:ext>
            </a:extLst>
          </p:cNvPr>
          <p:cNvSpPr/>
          <p:nvPr/>
        </p:nvSpPr>
        <p:spPr>
          <a:xfrm>
            <a:off x="8204433" y="3211406"/>
            <a:ext cx="39875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웹페이지 모두 출력</a:t>
            </a:r>
            <a:endParaRPr lang="en-US" altLang="ko-KR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7755912-55F3-4EA7-8D69-67A32B043142}"/>
              </a:ext>
            </a:extLst>
          </p:cNvPr>
          <p:cNvSpPr/>
          <p:nvPr/>
        </p:nvSpPr>
        <p:spPr>
          <a:xfrm>
            <a:off x="8204433" y="4372146"/>
            <a:ext cx="39875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파일 쓰기 모드 진행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파일 저장</a:t>
            </a:r>
            <a:endParaRPr lang="en-US" altLang="ko-KR" sz="1400" dirty="0"/>
          </a:p>
        </p:txBody>
      </p:sp>
      <p:cxnSp>
        <p:nvCxnSpPr>
          <p:cNvPr id="26" name="연결선: 꺾임 8">
            <a:extLst>
              <a:ext uri="{FF2B5EF4-FFF2-40B4-BE49-F238E27FC236}">
                <a16:creationId xmlns="" xmlns:a16="http://schemas.microsoft.com/office/drawing/2014/main" id="{A0FE480A-0338-4897-99E0-20A7B5ECBA8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181600" y="4633756"/>
            <a:ext cx="3022833" cy="1968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DE30522-FCE2-415C-8393-BB95F09556E6}"/>
              </a:ext>
            </a:extLst>
          </p:cNvPr>
          <p:cNvSpPr txBox="1"/>
          <p:nvPr/>
        </p:nvSpPr>
        <p:spPr>
          <a:xfrm>
            <a:off x="5735188" y="5609065"/>
            <a:ext cx="6188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</a:t>
            </a:r>
            <a:r>
              <a:rPr lang="ko-KR" altLang="en-US" dirty="0"/>
              <a:t> 읽기모드 - 파일을 읽기만 할 때 사용</a:t>
            </a:r>
          </a:p>
          <a:p>
            <a:r>
              <a:rPr lang="ko-KR" altLang="en-US" dirty="0" err="1"/>
              <a:t>w</a:t>
            </a:r>
            <a:r>
              <a:rPr lang="ko-KR" altLang="en-US" dirty="0"/>
              <a:t> 쓰기모드 - 파일에 내용을 쓸 때 사용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추가모드 - 파일의 마지막에 새로운 내용을 추가 시킬 때 사용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497614A-1C23-4EF2-BB85-6EEE556B1394}"/>
              </a:ext>
            </a:extLst>
          </p:cNvPr>
          <p:cNvSpPr txBox="1"/>
          <p:nvPr/>
        </p:nvSpPr>
        <p:spPr>
          <a:xfrm>
            <a:off x="2314979" y="5609065"/>
            <a:ext cx="334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SF Mono"/>
              </a:rPr>
              <a:t>f = open("C:/doit/</a:t>
            </a:r>
            <a:r>
              <a:rPr lang="ko-KR" altLang="en-US" b="0" i="0">
                <a:solidFill>
                  <a:srgbClr val="000000"/>
                </a:solidFill>
                <a:effectLst/>
                <a:latin typeface="SF Mono"/>
              </a:rPr>
              <a:t>새파일</a:t>
            </a:r>
            <a:r>
              <a:rPr lang="en-US" altLang="ko-KR" b="0" i="0">
                <a:solidFill>
                  <a:srgbClr val="000000"/>
                </a:solidFill>
                <a:effectLst/>
                <a:latin typeface="SF Mono"/>
              </a:rPr>
              <a:t>.txt", 'r')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6D26C09-9271-4F00-8CC2-AC08EE22AC2A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_requests</a:t>
            </a:r>
            <a:r>
              <a:rPr lang="en-US" altLang="ko-KR" dirty="0"/>
              <a:t>2</a:t>
            </a:r>
            <a:r>
              <a:rPr lang="ko-KR" altLang="en-US" dirty="0"/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1748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정규표현식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71F7D23-E883-4A4D-95BD-B16B3F976E01}"/>
              </a:ext>
            </a:extLst>
          </p:cNvPr>
          <p:cNvSpPr/>
          <p:nvPr/>
        </p:nvSpPr>
        <p:spPr>
          <a:xfrm>
            <a:off x="405537" y="1037344"/>
            <a:ext cx="7934899" cy="56170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re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정규표현식은 대입되는 문자를 비교해주는 식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ca.e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.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자리에 문자가 들어가 있는지 확인해줌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re.compile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ca.e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정규표현식 형태 지정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. 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ca.e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: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하나의 문자를 의미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 care, cafe, case (O) | caffe (X)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^ (^de)  :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문자열의 시작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 desk, destination (O) | fade (X)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$ (se$)  :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문자열의 끝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 case, base (O) | face (X)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p.match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("case") #case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정규표현식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ca.e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비교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m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p.match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("caffe")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에러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m.group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 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맞으면 해당문자가 출력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caffe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매치되지 않으면 에러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if m: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m.group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else: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매치 되지 않음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F80060C-1F71-4D56-AEBE-72CE0571AAF2}"/>
              </a:ext>
            </a:extLst>
          </p:cNvPr>
          <p:cNvSpPr/>
          <p:nvPr/>
        </p:nvSpPr>
        <p:spPr>
          <a:xfrm>
            <a:off x="8506690" y="4752147"/>
            <a:ext cx="3380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매치 되지 않으면 에러가 나기에</a:t>
            </a:r>
            <a:endParaRPr lang="en-US" altLang="ko-KR" sz="1400" dirty="0"/>
          </a:p>
          <a:p>
            <a:r>
              <a:rPr lang="en-US" altLang="ko-KR" sz="1400" dirty="0"/>
              <a:t>If</a:t>
            </a:r>
            <a:r>
              <a:rPr lang="ko-KR" altLang="en-US" sz="1400" dirty="0"/>
              <a:t>로 처리 해야 함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="" xmlns:a16="http://schemas.microsoft.com/office/drawing/2014/main" id="{3D1BE0EE-EF26-4128-9EE7-EF060345085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183418" y="4202545"/>
            <a:ext cx="2013527" cy="54960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07BD789-8010-462A-BB16-2E21CF15E7B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04_re</a:t>
            </a:r>
            <a:r>
              <a:rPr lang="ko-KR" altLang="en-US" dirty="0"/>
              <a:t>정규표현식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3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4783</Words>
  <Application>Microsoft Office PowerPoint</Application>
  <PresentationFormat>사용자 지정</PresentationFormat>
  <Paragraphs>1041</Paragraphs>
  <Slides>70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jmpkorea00</cp:lastModifiedBy>
  <cp:revision>322</cp:revision>
  <dcterms:created xsi:type="dcterms:W3CDTF">2021-02-14T00:18:03Z</dcterms:created>
  <dcterms:modified xsi:type="dcterms:W3CDTF">2022-04-27T09:01:41Z</dcterms:modified>
</cp:coreProperties>
</file>