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2" r:id="rId4"/>
    <p:sldId id="266" r:id="rId5"/>
    <p:sldId id="267" r:id="rId6"/>
    <p:sldId id="268" r:id="rId7"/>
    <p:sldId id="260" r:id="rId8"/>
    <p:sldId id="261" r:id="rId9"/>
    <p:sldId id="283" r:id="rId10"/>
    <p:sldId id="263" r:id="rId11"/>
    <p:sldId id="278" r:id="rId12"/>
    <p:sldId id="279" r:id="rId13"/>
    <p:sldId id="287" r:id="rId14"/>
    <p:sldId id="280" r:id="rId15"/>
    <p:sldId id="281" r:id="rId16"/>
    <p:sldId id="284" r:id="rId17"/>
    <p:sldId id="286" r:id="rId18"/>
    <p:sldId id="288" r:id="rId19"/>
    <p:sldId id="290" r:id="rId20"/>
    <p:sldId id="289" r:id="rId21"/>
    <p:sldId id="291" r:id="rId22"/>
    <p:sldId id="292" r:id="rId23"/>
    <p:sldId id="296" r:id="rId24"/>
    <p:sldId id="293" r:id="rId25"/>
    <p:sldId id="285" r:id="rId26"/>
    <p:sldId id="273" r:id="rId27"/>
    <p:sldId id="276" r:id="rId28"/>
    <p:sldId id="275" r:id="rId29"/>
    <p:sldId id="264" r:id="rId30"/>
    <p:sldId id="294" r:id="rId31"/>
    <p:sldId id="29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0104" autoAdjust="0"/>
  </p:normalViewPr>
  <p:slideViewPr>
    <p:cSldViewPr snapToGrid="0">
      <p:cViewPr varScale="1">
        <p:scale>
          <a:sx n="86" d="100"/>
          <a:sy n="86" d="100"/>
        </p:scale>
        <p:origin x="10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7DFDF-8CA4-4555-BE44-E261BAD08481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87BBA-0D76-4AA9-A328-42CDF0AE8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32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叠甲：不讲证明；先回顾课上知识，然后讲我自己的一些思考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7BBA-0D76-4AA9-A328-42CDF0AE8F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607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可以推出</a:t>
            </a:r>
            <a:r>
              <a:rPr lang="en-US" altLang="zh-CN" dirty="0"/>
              <a:t>34</a:t>
            </a:r>
            <a:br>
              <a:rPr lang="en-US" altLang="zh-CN" dirty="0"/>
            </a:br>
            <a:r>
              <a:rPr lang="zh-CN" altLang="en-US" dirty="0"/>
              <a:t>其实大家以前遇到过很多的，只是没有系统的讲述而已</a:t>
            </a:r>
            <a:br>
              <a:rPr lang="en-US" altLang="zh-CN" dirty="0"/>
            </a:br>
            <a:r>
              <a:rPr lang="zh-CN" altLang="en-US" dirty="0"/>
              <a:t>留一个小问题，一会儿再跟大家说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7BBA-0D76-4AA9-A328-42CDF0AE8F0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95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帮大家回忆一下</a:t>
            </a:r>
            <a:r>
              <a:rPr lang="en-US" altLang="zh-CN" dirty="0" err="1"/>
              <a:t>hhh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7BBA-0D76-4AA9-A328-42CDF0AE8F0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68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跟课本上的一样，用自己的话讲出来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7BBA-0D76-4AA9-A328-42CDF0AE8F0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796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由于现实中的纸币都是整倍数，所以</a:t>
            </a:r>
            <a:r>
              <a:rPr lang="en-US" altLang="zh-CN" dirty="0" err="1"/>
              <a:t>derta</a:t>
            </a:r>
            <a:r>
              <a:rPr lang="en-US" altLang="zh-CN" dirty="0"/>
              <a:t>=0</a:t>
            </a:r>
            <a:r>
              <a:rPr lang="zh-CN" altLang="en-US" dirty="0"/>
              <a:t>，一定满足条件（</a:t>
            </a:r>
            <a:r>
              <a:rPr lang="en-US" altLang="zh-CN" dirty="0"/>
              <a:t>3</a:t>
            </a:r>
            <a:r>
              <a:rPr lang="zh-CN" altLang="en-US" dirty="0"/>
              <a:t>），所以</a:t>
            </a:r>
            <a:r>
              <a:rPr lang="en-US" altLang="zh-CN" dirty="0"/>
              <a:t>G</a:t>
            </a:r>
            <a:r>
              <a:rPr lang="zh-CN" altLang="en-US" dirty="0"/>
              <a:t>和</a:t>
            </a:r>
            <a:r>
              <a:rPr lang="en-US" altLang="zh-CN" dirty="0"/>
              <a:t>F</a:t>
            </a:r>
            <a:r>
              <a:rPr lang="zh-CN" altLang="en-US" dirty="0"/>
              <a:t>就一样了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7BBA-0D76-4AA9-A328-42CDF0AE8F0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930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7BBA-0D76-4AA9-A328-42CDF0AE8F0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487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7BBA-0D76-4AA9-A328-42CDF0AE8F0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98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microsoft.com/office/2007/relationships/hdphoto" Target="../media/hdphoto4.wdp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0.png"/><Relationship Id="rId4" Type="http://schemas.microsoft.com/office/2007/relationships/hdphoto" Target="../media/hdphoto3.wdp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19F6A-8A95-CEE8-506E-8655B37EF4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深入理解贪心算法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594F62-F30C-3D95-7E30-B6894B18D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徐来</a:t>
            </a:r>
          </a:p>
        </p:txBody>
      </p:sp>
    </p:spTree>
    <p:extLst>
      <p:ext uri="{BB962C8B-B14F-4D97-AF65-F5344CB8AC3E}">
        <p14:creationId xmlns:p14="http://schemas.microsoft.com/office/powerpoint/2010/main" val="2836218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4BA29-F269-6475-DDD8-A2C9337D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1E8ECB-6CC0-706C-9275-AC76C8DAD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项活动，一个礼堂</a:t>
            </a:r>
            <a:endParaRPr lang="en-US" altLang="zh-CN" dirty="0"/>
          </a:p>
          <a:p>
            <a:r>
              <a:rPr lang="zh-CN" altLang="en-US" dirty="0"/>
              <a:t>开始时间：</a:t>
            </a:r>
            <a:r>
              <a:rPr lang="en-US" altLang="zh-CN" dirty="0"/>
              <a:t>s1, s2, s3, …, </a:t>
            </a:r>
            <a:r>
              <a:rPr lang="en-US" altLang="zh-CN" dirty="0" err="1"/>
              <a:t>sn</a:t>
            </a:r>
            <a:endParaRPr lang="en-US" altLang="zh-CN" dirty="0"/>
          </a:p>
          <a:p>
            <a:r>
              <a:rPr lang="zh-CN" altLang="en-US" dirty="0"/>
              <a:t>结束时间：</a:t>
            </a:r>
            <a:r>
              <a:rPr lang="en-US" altLang="zh-CN" dirty="0"/>
              <a:t>f1, f2, f3, …, </a:t>
            </a:r>
            <a:r>
              <a:rPr lang="en-US" altLang="zh-CN" dirty="0" err="1"/>
              <a:t>fn</a:t>
            </a:r>
            <a:endParaRPr lang="en-US" altLang="zh-CN" dirty="0"/>
          </a:p>
          <a:p>
            <a:r>
              <a:rPr lang="zh-CN" altLang="en-US" dirty="0"/>
              <a:t>如何分配使总数最多？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策略</a:t>
            </a:r>
            <a:r>
              <a:rPr lang="en-US" altLang="zh-CN" dirty="0"/>
              <a:t>1</a:t>
            </a:r>
            <a:r>
              <a:rPr lang="zh-CN" altLang="en-US" dirty="0"/>
              <a:t>：按开始时间排序，开始早的先排</a:t>
            </a:r>
            <a:endParaRPr lang="en-US" altLang="zh-CN" dirty="0"/>
          </a:p>
          <a:p>
            <a:r>
              <a:rPr lang="zh-CN" altLang="en-US" dirty="0"/>
              <a:t>策略</a:t>
            </a:r>
            <a:r>
              <a:rPr lang="en-US" altLang="zh-CN" dirty="0"/>
              <a:t>2</a:t>
            </a:r>
            <a:r>
              <a:rPr lang="zh-CN" altLang="en-US" dirty="0"/>
              <a:t>：按占用时间排序，时间短的先排</a:t>
            </a:r>
            <a:endParaRPr lang="en-US" altLang="zh-CN" dirty="0"/>
          </a:p>
          <a:p>
            <a:r>
              <a:rPr lang="zh-CN" altLang="en-US" dirty="0"/>
              <a:t>策略</a:t>
            </a:r>
            <a:r>
              <a:rPr lang="en-US" altLang="zh-CN" dirty="0"/>
              <a:t>3</a:t>
            </a:r>
            <a:r>
              <a:rPr lang="zh-CN" altLang="en-US" dirty="0"/>
              <a:t>：按结束时间排序，结束早的先排</a:t>
            </a:r>
          </a:p>
        </p:txBody>
      </p:sp>
    </p:spTree>
    <p:extLst>
      <p:ext uri="{BB962C8B-B14F-4D97-AF65-F5344CB8AC3E}">
        <p14:creationId xmlns:p14="http://schemas.microsoft.com/office/powerpoint/2010/main" val="295510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A1280-FB19-65D2-C292-D304F2C4F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51D67-EEFF-71CF-5445-95ACB694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3717C-89CD-1ABA-CFE4-D55D3EACF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项活动，一个礼堂</a:t>
            </a:r>
            <a:endParaRPr lang="en-US" altLang="zh-CN" dirty="0"/>
          </a:p>
          <a:p>
            <a:r>
              <a:rPr lang="zh-CN" altLang="en-US" dirty="0"/>
              <a:t>开始时间：</a:t>
            </a:r>
            <a:r>
              <a:rPr lang="en-US" altLang="zh-CN" dirty="0"/>
              <a:t>s1, s2, s3, …, </a:t>
            </a:r>
            <a:r>
              <a:rPr lang="en-US" altLang="zh-CN" dirty="0" err="1"/>
              <a:t>sn</a:t>
            </a:r>
            <a:endParaRPr lang="en-US" altLang="zh-CN" dirty="0"/>
          </a:p>
          <a:p>
            <a:r>
              <a:rPr lang="zh-CN" altLang="en-US" dirty="0"/>
              <a:t>结束时间：</a:t>
            </a:r>
            <a:r>
              <a:rPr lang="en-US" altLang="zh-CN" dirty="0"/>
              <a:t>f1, f2, f3, …, </a:t>
            </a:r>
            <a:r>
              <a:rPr lang="en-US" altLang="zh-CN" dirty="0" err="1"/>
              <a:t>fn</a:t>
            </a:r>
            <a:endParaRPr lang="en-US" altLang="zh-CN" dirty="0"/>
          </a:p>
          <a:p>
            <a:r>
              <a:rPr lang="zh-CN" altLang="en-US" dirty="0"/>
              <a:t>如何分配使总数最多？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策略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：按开始时间排序，开始早的先排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策略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：按占用时间排序，时间短的先排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/>
              <a:t>策略</a:t>
            </a:r>
            <a:r>
              <a:rPr lang="en-US" altLang="zh-CN" dirty="0"/>
              <a:t>3</a:t>
            </a:r>
            <a:r>
              <a:rPr lang="zh-CN" altLang="en-US" dirty="0"/>
              <a:t>：按结束时间排序，结束早的先排</a:t>
            </a:r>
          </a:p>
        </p:txBody>
      </p:sp>
    </p:spTree>
    <p:extLst>
      <p:ext uri="{BB962C8B-B14F-4D97-AF65-F5344CB8AC3E}">
        <p14:creationId xmlns:p14="http://schemas.microsoft.com/office/powerpoint/2010/main" val="3704475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E4BDF-79EC-B67C-612E-71D61EA1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FEB7F-9A90-1841-CC50-FE05772C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想一下，如果“时光倒流”呢？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si</a:t>
            </a:r>
            <a:r>
              <a:rPr lang="en-US" altLang="zh-CN" dirty="0" err="1">
                <a:sym typeface="Wingdings" panose="05000000000000000000" pitchFamily="2" charset="2"/>
              </a:rPr>
              <a:t>fi</a:t>
            </a:r>
            <a:r>
              <a:rPr lang="en-US" altLang="zh-CN" dirty="0">
                <a:sym typeface="Wingdings" panose="05000000000000000000" pitchFamily="2" charset="2"/>
              </a:rPr>
              <a:t>, </a:t>
            </a:r>
            <a:r>
              <a:rPr lang="en-US" altLang="zh-CN" dirty="0" err="1">
                <a:sym typeface="Wingdings" panose="05000000000000000000" pitchFamily="2" charset="2"/>
              </a:rPr>
              <a:t>fisi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策略</a:t>
            </a:r>
            <a:r>
              <a:rPr lang="en-US" altLang="zh-CN" dirty="0">
                <a:sym typeface="Wingdings" panose="05000000000000000000" pitchFamily="2" charset="2"/>
              </a:rPr>
              <a:t>4</a:t>
            </a:r>
            <a:r>
              <a:rPr lang="zh-CN" altLang="en-US" dirty="0">
                <a:sym typeface="Wingdings" panose="05000000000000000000" pitchFamily="2" charset="2"/>
              </a:rPr>
              <a:t>：按开始时间排序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但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开始晚的</a:t>
            </a:r>
            <a:r>
              <a:rPr lang="zh-CN" altLang="en-US" dirty="0">
                <a:sym typeface="Wingdings" panose="05000000000000000000" pitchFamily="2" charset="2"/>
              </a:rPr>
              <a:t>先排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40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550EB-A472-F804-E6CF-07926121A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AC673-4A3D-E20B-E92C-3BFFCF917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808BA3-A8BB-D307-3AC4-EDF121D48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再想一想，除了归纳法，能否用交换论证来做呢？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28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54614-410F-D9FA-DAEA-D0B69C080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73645-8DD3-2471-A21C-D0BBE22FE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假如你是白鲸大学的一名学生</a:t>
            </a:r>
            <a:endParaRPr lang="en-US" altLang="zh-CN" dirty="0"/>
          </a:p>
          <a:p>
            <a:r>
              <a:rPr lang="zh-CN" altLang="en-US" dirty="0"/>
              <a:t>这学期你选了</a:t>
            </a:r>
            <a:r>
              <a:rPr lang="en-US" altLang="zh-CN" dirty="0"/>
              <a:t>《</a:t>
            </a:r>
            <a:r>
              <a:rPr lang="zh-CN" altLang="en-US" dirty="0"/>
              <a:t>算分</a:t>
            </a:r>
            <a:r>
              <a:rPr lang="en-US" altLang="zh-CN" dirty="0"/>
              <a:t>》《</a:t>
            </a:r>
            <a:r>
              <a:rPr lang="zh-CN" altLang="en-US" dirty="0"/>
              <a:t>地震概论</a:t>
            </a:r>
            <a:r>
              <a:rPr lang="en-US" altLang="zh-CN" dirty="0"/>
              <a:t>》《</a:t>
            </a:r>
            <a:r>
              <a:rPr lang="zh-CN" altLang="en-US" dirty="0"/>
              <a:t>计概</a:t>
            </a:r>
            <a:r>
              <a:rPr lang="en-US" altLang="zh-CN" dirty="0"/>
              <a:t>C》</a:t>
            </a:r>
            <a:r>
              <a:rPr lang="zh-CN" altLang="en-US" dirty="0"/>
              <a:t>等课程</a:t>
            </a:r>
            <a:endParaRPr lang="en-US" altLang="zh-CN" dirty="0"/>
          </a:p>
          <a:p>
            <a:r>
              <a:rPr lang="zh-CN" altLang="en-US" dirty="0"/>
              <a:t>作业的</a:t>
            </a:r>
            <a:r>
              <a:rPr lang="en-US" altLang="zh-CN" dirty="0" err="1"/>
              <a:t>ddl</a:t>
            </a:r>
            <a:r>
              <a:rPr lang="zh-CN" altLang="en-US" dirty="0"/>
              <a:t>分别是：</a:t>
            </a:r>
            <a:r>
              <a:rPr lang="en-US" altLang="zh-CN" dirty="0"/>
              <a:t>d1, d2, d3, …, </a:t>
            </a:r>
            <a:r>
              <a:rPr lang="en-US" altLang="zh-CN" dirty="0" err="1"/>
              <a:t>dn</a:t>
            </a:r>
            <a:endParaRPr lang="en-US" altLang="zh-CN" dirty="0"/>
          </a:p>
          <a:p>
            <a:r>
              <a:rPr lang="zh-CN" altLang="en-US" dirty="0"/>
              <a:t>完成每项作业的用时是：</a:t>
            </a:r>
            <a:r>
              <a:rPr lang="en-US" altLang="zh-CN" dirty="0"/>
              <a:t>t1, t2, t3, …, </a:t>
            </a:r>
            <a:r>
              <a:rPr lang="en-US" altLang="zh-CN" dirty="0" err="1"/>
              <a:t>tn</a:t>
            </a:r>
            <a:endParaRPr lang="en-US" altLang="zh-CN" dirty="0"/>
          </a:p>
          <a:p>
            <a:r>
              <a:rPr lang="zh-CN" altLang="en-US" dirty="0"/>
              <a:t>由于你最近沉迷于某</a:t>
            </a:r>
            <a:r>
              <a:rPr lang="zh-CN" altLang="en-US" b="1" i="0" dirty="0">
                <a:solidFill>
                  <a:srgbClr val="111111"/>
                </a:solidFill>
                <a:effectLst/>
                <a:latin typeface="Robot"/>
              </a:rPr>
              <a:t>开放世界动作角色扮演游戏</a:t>
            </a:r>
            <a:r>
              <a:rPr lang="zh-CN" altLang="en-US" dirty="0"/>
              <a:t>，作业赶不完了。</a:t>
            </a:r>
            <a:endParaRPr lang="en-US" altLang="zh-CN" dirty="0"/>
          </a:p>
          <a:p>
            <a:r>
              <a:rPr lang="zh-CN" altLang="en-US" dirty="0"/>
              <a:t>你想知道各项作业中最多迟交多长时间。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17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D5629-C1A3-C984-F2E1-4FE5C0CC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AE79F-E459-69E3-2D84-747C6B4DB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ddl</a:t>
            </a:r>
            <a:r>
              <a:rPr lang="zh-CN" altLang="en-US" dirty="0"/>
              <a:t>紧的先做，不紧的先放着</a:t>
            </a:r>
            <a:endParaRPr lang="en-US" altLang="zh-CN" dirty="0"/>
          </a:p>
          <a:p>
            <a:r>
              <a:rPr lang="zh-CN" altLang="en-US" dirty="0"/>
              <a:t>（按顺序来）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交换论证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Q1</a:t>
            </a:r>
            <a:r>
              <a:rPr lang="zh-CN" altLang="en-US" dirty="0"/>
              <a:t>呢？</a:t>
            </a:r>
          </a:p>
        </p:txBody>
      </p:sp>
    </p:spTree>
    <p:extLst>
      <p:ext uri="{BB962C8B-B14F-4D97-AF65-F5344CB8AC3E}">
        <p14:creationId xmlns:p14="http://schemas.microsoft.com/office/powerpoint/2010/main" val="321236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04879-8613-0F37-904E-59A73F575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BE07A-C8F9-8C68-706E-F4317E36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2EFEF-4264-0557-A500-CE608EA2D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何为贪心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正确性证明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归纳法</a:t>
            </a:r>
          </a:p>
          <a:p>
            <a:pPr lvl="1"/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交换论证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/>
              <a:t>失败案例</a:t>
            </a:r>
            <a:endParaRPr lang="en-US" altLang="zh-CN" dirty="0"/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一些思考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188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58675-4B78-F2F2-AE44-1CF2306F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有趣案例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FF3B810-0B6E-5312-E9F9-3CF5B58B3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05028"/>
            <a:ext cx="12192000" cy="126544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B98A388-2443-61ED-CA37-98F707161778}"/>
              </a:ext>
            </a:extLst>
          </p:cNvPr>
          <p:cNvSpPr txBox="1"/>
          <p:nvPr/>
        </p:nvSpPr>
        <p:spPr>
          <a:xfrm>
            <a:off x="698810" y="4111083"/>
            <a:ext cx="1079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类比：买菜付钱</a:t>
            </a:r>
          </a:p>
        </p:txBody>
      </p:sp>
    </p:spTree>
    <p:extLst>
      <p:ext uri="{BB962C8B-B14F-4D97-AF65-F5344CB8AC3E}">
        <p14:creationId xmlns:p14="http://schemas.microsoft.com/office/powerpoint/2010/main" val="3659031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FECFE-95E0-27FD-E6FA-D9B35B95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两种策略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B7AB768-F92A-33EF-4E93-5F6B34D65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6919" y="2369021"/>
            <a:ext cx="10270761" cy="120415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2F3AE8-F288-9353-6875-D3E263583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6919" y="4385427"/>
            <a:ext cx="8188271" cy="120415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D5358EC-6A3E-D081-834D-D77728A72DB8}"/>
              </a:ext>
            </a:extLst>
          </p:cNvPr>
          <p:cNvSpPr txBox="1"/>
          <p:nvPr/>
        </p:nvSpPr>
        <p:spPr>
          <a:xfrm>
            <a:off x="739697" y="1684732"/>
            <a:ext cx="1899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动态规划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A23F5F3-EC9F-384A-98BD-0B1610F58F53}"/>
              </a:ext>
            </a:extLst>
          </p:cNvPr>
          <p:cNvSpPr txBox="1"/>
          <p:nvPr/>
        </p:nvSpPr>
        <p:spPr>
          <a:xfrm>
            <a:off x="739697" y="3863105"/>
            <a:ext cx="1899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贪心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E5E58C-79A7-437B-9A52-697445B35090}"/>
              </a:ext>
            </a:extLst>
          </p:cNvPr>
          <p:cNvSpPr txBox="1"/>
          <p:nvPr/>
        </p:nvSpPr>
        <p:spPr>
          <a:xfrm>
            <a:off x="739697" y="5673320"/>
            <a:ext cx="335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如何理解</a:t>
            </a:r>
            <a:r>
              <a:rPr lang="en-US" altLang="zh-CN" sz="2800" dirty="0">
                <a:solidFill>
                  <a:srgbClr val="FF0000"/>
                </a:solidFill>
              </a:rPr>
              <a:t>G</a:t>
            </a:r>
            <a:r>
              <a:rPr lang="zh-CN" altLang="en-US" sz="2800" dirty="0">
                <a:solidFill>
                  <a:srgbClr val="FF0000"/>
                </a:solidFill>
              </a:rPr>
              <a:t>策略？</a:t>
            </a:r>
          </a:p>
        </p:txBody>
      </p:sp>
    </p:spTree>
    <p:extLst>
      <p:ext uri="{BB962C8B-B14F-4D97-AF65-F5344CB8AC3E}">
        <p14:creationId xmlns:p14="http://schemas.microsoft.com/office/powerpoint/2010/main" val="279172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FB7CC-65B8-59D6-BF54-17E19E015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先说结论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CA73EA-781E-0516-0665-D443DC4F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k=1 or 2</a:t>
            </a:r>
            <a:r>
              <a:rPr lang="zh-CN" altLang="en-US" dirty="0"/>
              <a:t>时，</a:t>
            </a:r>
            <a:r>
              <a:rPr lang="en-US" altLang="zh-CN" dirty="0"/>
              <a:t>G</a:t>
            </a:r>
            <a:r>
              <a:rPr lang="zh-CN" altLang="en-US" dirty="0"/>
              <a:t>与</a:t>
            </a:r>
            <a:r>
              <a:rPr lang="en-US" altLang="zh-CN" dirty="0"/>
              <a:t>F</a:t>
            </a:r>
            <a:r>
              <a:rPr lang="zh-CN" altLang="en-US" dirty="0"/>
              <a:t>相同，贪心正确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 err="1"/>
              <a:t>G_k</a:t>
            </a:r>
            <a:r>
              <a:rPr lang="zh-CN" altLang="en-US" dirty="0"/>
              <a:t>递减了，则当前</a:t>
            </a:r>
            <a:r>
              <a:rPr lang="en-US" altLang="zh-CN" dirty="0"/>
              <a:t>G</a:t>
            </a:r>
            <a:r>
              <a:rPr lang="zh-CN" altLang="en-US" dirty="0"/>
              <a:t>与</a:t>
            </a:r>
            <a:r>
              <a:rPr lang="en-US" altLang="zh-CN" dirty="0"/>
              <a:t>F</a:t>
            </a:r>
            <a:r>
              <a:rPr lang="zh-CN" altLang="en-US" dirty="0"/>
              <a:t>相同，贪心正确</a:t>
            </a:r>
            <a:endParaRPr lang="en-US" altLang="zh-CN" dirty="0"/>
          </a:p>
          <a:p>
            <a:r>
              <a:rPr lang="en-US" altLang="zh-CN" dirty="0"/>
              <a:t>k&gt;2</a:t>
            </a:r>
            <a:r>
              <a:rPr lang="zh-CN" altLang="en-US" dirty="0"/>
              <a:t>时，存在判定条件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9369EF-F07D-DBE3-077D-BFC8AEA11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4135244"/>
            <a:ext cx="7563906" cy="18671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1D3FBF-51E2-B90F-3F11-8DBA8011BA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3839" y="3428727"/>
            <a:ext cx="3756314" cy="70651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B80E814-71B3-EFCA-6400-77A1915CAF8D}"/>
              </a:ext>
            </a:extLst>
          </p:cNvPr>
          <p:cNvSpPr txBox="1"/>
          <p:nvPr/>
        </p:nvSpPr>
        <p:spPr>
          <a:xfrm>
            <a:off x="5835647" y="5479185"/>
            <a:ext cx="2021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r>
              <a:rPr lang="zh-CN" altLang="en-US" sz="2800" dirty="0">
                <a:solidFill>
                  <a:srgbClr val="FF0000"/>
                </a:solidFill>
              </a:rPr>
              <a:t>辅助理解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B95554D-C160-9400-62D1-2EE3B66B86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9" t="10354" r="29809" b="49169"/>
          <a:stretch/>
        </p:blipFill>
        <p:spPr>
          <a:xfrm>
            <a:off x="5661586" y="527825"/>
            <a:ext cx="6262785" cy="311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7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8B8B2-653A-2D9A-215B-C2C86C6A9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73C13-B806-38A4-F6E8-E87562F9D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何为贪心</a:t>
            </a:r>
            <a:endParaRPr lang="en-US" altLang="zh-CN" dirty="0"/>
          </a:p>
          <a:p>
            <a:r>
              <a:rPr lang="zh-CN" altLang="en-US" dirty="0"/>
              <a:t>正确性证明</a:t>
            </a:r>
            <a:endParaRPr lang="en-US" altLang="zh-CN" dirty="0"/>
          </a:p>
          <a:p>
            <a:pPr lvl="1"/>
            <a:r>
              <a:rPr lang="zh-CN" altLang="en-US" dirty="0"/>
              <a:t>归纳法</a:t>
            </a:r>
          </a:p>
          <a:p>
            <a:pPr lvl="1"/>
            <a:r>
              <a:rPr lang="zh-CN" altLang="en-US" dirty="0"/>
              <a:t>交换论证</a:t>
            </a:r>
            <a:endParaRPr lang="en-US" altLang="zh-CN" dirty="0"/>
          </a:p>
          <a:p>
            <a:r>
              <a:rPr lang="zh-CN" altLang="en-US" dirty="0"/>
              <a:t>失败案例</a:t>
            </a:r>
            <a:endParaRPr lang="en-US" altLang="zh-CN" dirty="0"/>
          </a:p>
          <a:p>
            <a:r>
              <a:rPr lang="zh-CN" altLang="en-US" dirty="0"/>
              <a:t>一些思考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011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BC9BE-3A91-62EC-B0C9-9F12B67E3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CB93E-0A79-17A3-762F-D057E9167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支付</a:t>
            </a:r>
            <a:r>
              <a:rPr lang="en-US" altLang="zh-CN" dirty="0"/>
              <a:t>24</a:t>
            </a:r>
            <a:r>
              <a:rPr lang="zh-CN" altLang="en-US" dirty="0"/>
              <a:t>元，现在货币面值有</a:t>
            </a:r>
            <a:r>
              <a:rPr lang="en-US" altLang="zh-CN" dirty="0"/>
              <a:t>1</a:t>
            </a:r>
            <a:r>
              <a:rPr lang="zh-CN" altLang="en-US" dirty="0"/>
              <a:t>元，</a:t>
            </a:r>
            <a:r>
              <a:rPr lang="en-US" altLang="zh-CN" dirty="0"/>
              <a:t>6</a:t>
            </a:r>
            <a:r>
              <a:rPr lang="zh-CN" altLang="en-US" dirty="0"/>
              <a:t>元，</a:t>
            </a:r>
            <a:r>
              <a:rPr lang="en-US" altLang="zh-CN" dirty="0"/>
              <a:t>10</a:t>
            </a:r>
            <a:r>
              <a:rPr lang="zh-CN" altLang="en-US" dirty="0"/>
              <a:t>元。如何支付？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按照先出大钱的策略：</a:t>
            </a:r>
            <a:r>
              <a:rPr lang="en-US" altLang="zh-CN" dirty="0"/>
              <a:t>10 * 2 + 1 * 4  == 6</a:t>
            </a:r>
            <a:r>
              <a:rPr lang="zh-CN" altLang="en-US" dirty="0"/>
              <a:t>张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纸币张数最少策略：</a:t>
            </a:r>
            <a:r>
              <a:rPr lang="en-US" altLang="zh-CN" dirty="0"/>
              <a:t>6 * 4 == 4</a:t>
            </a:r>
            <a:r>
              <a:rPr lang="zh-CN" altLang="en-US" dirty="0"/>
              <a:t>张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提问：为什么现实中，我们按照</a:t>
            </a:r>
            <a:r>
              <a:rPr lang="en-US" altLang="zh-CN" dirty="0"/>
              <a:t>G</a:t>
            </a:r>
            <a:r>
              <a:rPr lang="zh-CN" altLang="en-US" dirty="0"/>
              <a:t>策略好像没啥问题呢？</a:t>
            </a:r>
          </a:p>
        </p:txBody>
      </p:sp>
    </p:spTree>
    <p:extLst>
      <p:ext uri="{BB962C8B-B14F-4D97-AF65-F5344CB8AC3E}">
        <p14:creationId xmlns:p14="http://schemas.microsoft.com/office/powerpoint/2010/main" val="184998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0AC03-09FD-7CF7-BB92-01C80AA9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2599C-E0C7-B957-8FBE-7F7DD1542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代回公式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344C97-57A0-DF24-9AF6-FEC4B8F41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3168805"/>
            <a:ext cx="7563906" cy="18671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A17DF8D-E610-BAA8-D3F8-1D5FD3734F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3839" y="2462288"/>
            <a:ext cx="3756314" cy="70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9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D8EC3-61B9-C686-F034-FC6B4E27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回到问题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B7ED2-3DAD-FFCE-B8D7-E033F90F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3395"/>
            <a:ext cx="10515600" cy="3173568"/>
          </a:xfrm>
        </p:spPr>
        <p:txBody>
          <a:bodyPr/>
          <a:lstStyle/>
          <a:p>
            <a:r>
              <a:rPr lang="zh-CN" altLang="en-US" dirty="0"/>
              <a:t>想要判定是否可用贪心？</a:t>
            </a:r>
            <a:endParaRPr lang="en-US" altLang="zh-CN" dirty="0"/>
          </a:p>
          <a:p>
            <a:r>
              <a:rPr lang="zh-CN" altLang="en-US" dirty="0"/>
              <a:t>利用条件（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=&gt;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）进行判定</a:t>
            </a:r>
            <a:endParaRPr lang="en-US" altLang="zh-CN" dirty="0"/>
          </a:p>
          <a:p>
            <a:r>
              <a:rPr lang="zh-CN" altLang="en-US" dirty="0"/>
              <a:t>条件（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用于找反例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仅限于硬币的问题上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5E3458-B073-2536-15A1-A37FFD0F9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22507"/>
          <a:stretch/>
        </p:blipFill>
        <p:spPr>
          <a:xfrm>
            <a:off x="4711440" y="251329"/>
            <a:ext cx="6744579" cy="214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10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5002C-31ED-D5F6-59B5-A79340F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小思考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B70C5B-6BBF-FB14-A7DF-207E9596FC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/>
                  <a:t>改成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结论还成立吗？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对应的，条件（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）也许应该改成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？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B70C5B-6BBF-FB14-A7DF-207E9596FC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34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DBE75-FBA5-4E18-C62E-9A6D38A3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继续思考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26A3B5-3236-131F-99E1-94C0C9118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为什么有时候用贪心法挺显然的，有时候证明很麻烦呢？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个人观点，当约束过多的时候，贪心的“短视”就体现出来了。这种方法往往只能顾及到某个特征，对于存在多个条件相互制约的情况有时就无能为力了。</a:t>
            </a:r>
          </a:p>
        </p:txBody>
      </p:sp>
    </p:spTree>
    <p:extLst>
      <p:ext uri="{BB962C8B-B14F-4D97-AF65-F5344CB8AC3E}">
        <p14:creationId xmlns:p14="http://schemas.microsoft.com/office/powerpoint/2010/main" val="2222061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091D7-00F9-B18C-F530-AA23DA42F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EEB51-08C3-E475-F5B9-C8682D58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BF32DD-F54F-8081-65CB-48A6B66A0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何为贪心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正确性证明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归纳法</a:t>
            </a:r>
          </a:p>
          <a:p>
            <a:pPr lvl="1"/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交换论证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失败案例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/>
              <a:t>一些思考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0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280A5-8B68-E37A-9E75-ADD6AF08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E56D3-C741-307F-EE30-E955E74B3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如何保证 </a:t>
            </a:r>
            <a:r>
              <a:rPr lang="zh-CN" altLang="en-US" dirty="0">
                <a:solidFill>
                  <a:srgbClr val="FF0000"/>
                </a:solidFill>
              </a:rPr>
              <a:t>局部</a:t>
            </a:r>
            <a:r>
              <a:rPr lang="zh-CN" altLang="en-US" dirty="0"/>
              <a:t>最优解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全局</a:t>
            </a:r>
            <a:r>
              <a:rPr lang="zh-CN" altLang="en-US" dirty="0">
                <a:sym typeface="Wingdings" panose="05000000000000000000" pitchFamily="2" charset="2"/>
              </a:rPr>
              <a:t>最优解？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dirty="0">
                <a:sym typeface="Wingdings" panose="05000000000000000000" pitchFamily="2" charset="2"/>
              </a:rPr>
              <a:t>不破坏最优子结构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dirty="0"/>
              <a:t>说人话：子问题的选择不会相互干扰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例子？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Dijkstra</a:t>
            </a:r>
            <a:r>
              <a:rPr lang="zh-CN" altLang="en-US" dirty="0"/>
              <a:t>算法存在 </a:t>
            </a:r>
            <a:r>
              <a:rPr lang="zh-CN" altLang="en-US" dirty="0">
                <a:solidFill>
                  <a:srgbClr val="FF0000"/>
                </a:solidFill>
              </a:rPr>
              <a:t>负权边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220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F4C78-5BAE-AD91-4586-BADBDF267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251A2-F7D7-95C3-6096-F3B13BD2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E1BF36-8CF1-C0DA-761D-0A10E8F2E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如何解决</a:t>
            </a:r>
            <a:r>
              <a:rPr lang="zh-CN" altLang="en-US" dirty="0">
                <a:solidFill>
                  <a:srgbClr val="FF0000"/>
                </a:solidFill>
              </a:rPr>
              <a:t>负权边</a:t>
            </a:r>
            <a:r>
              <a:rPr lang="zh-CN" altLang="en-US" dirty="0"/>
              <a:t>的问题呢？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dijkstra</a:t>
            </a:r>
            <a:r>
              <a:rPr lang="zh-CN" altLang="en-US" dirty="0"/>
              <a:t>算法  </a:t>
            </a:r>
            <a:r>
              <a:rPr lang="en-US" altLang="zh-CN" dirty="0">
                <a:sym typeface="Wingdings" panose="05000000000000000000" pitchFamily="2" charset="2"/>
              </a:rPr>
              <a:t>  bellman-ford</a:t>
            </a:r>
            <a:r>
              <a:rPr lang="zh-CN" altLang="en-US" dirty="0">
                <a:sym typeface="Wingdings" panose="05000000000000000000" pitchFamily="2" charset="2"/>
              </a:rPr>
              <a:t>算法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dirty="0">
                <a:sym typeface="Wingdings" panose="05000000000000000000" pitchFamily="2" charset="2"/>
              </a:rPr>
              <a:t>       贪心        </a:t>
            </a:r>
            <a:r>
              <a:rPr lang="en-US" altLang="zh-CN" dirty="0">
                <a:sym typeface="Wingdings" panose="05000000000000000000" pitchFamily="2" charset="2"/>
              </a:rPr>
              <a:t>        </a:t>
            </a:r>
            <a:r>
              <a:rPr lang="zh-CN" altLang="en-US" dirty="0">
                <a:sym typeface="Wingdings" panose="05000000000000000000" pitchFamily="2" charset="2"/>
              </a:rPr>
              <a:t>动态规划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dirty="0">
                <a:sym typeface="Wingdings" panose="05000000000000000000" pitchFamily="2" charset="2"/>
              </a:rPr>
              <a:t>当最优子结构不存在时，考虑所有子问题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877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FAEAC-3A80-D2A6-6908-2EEE2E029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1F003-F204-1F48-A18D-78A24C54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190DD1-7A00-96C9-0F9E-044331472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贪心法和动态规划法有什么联系吗？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联系很大！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都需要拆解为</a:t>
            </a:r>
            <a:r>
              <a:rPr lang="zh-CN" altLang="en-US" dirty="0">
                <a:solidFill>
                  <a:srgbClr val="FF0000"/>
                </a:solidFill>
              </a:rPr>
              <a:t>子问题</a:t>
            </a:r>
            <a:r>
              <a:rPr lang="zh-CN" altLang="en-US" dirty="0"/>
              <a:t>，寻找</a:t>
            </a:r>
            <a:r>
              <a:rPr lang="zh-CN" altLang="en-US" dirty="0">
                <a:solidFill>
                  <a:srgbClr val="FF0000"/>
                </a:solidFill>
              </a:rPr>
              <a:t>全局最优解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但是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）贪心：每次直接得到子问题最优解，一条龙完成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）动规：遍历子问题，整合答案寻找最优解（填表）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B3FBFB4-697D-BA00-CCE9-B3B7431E4719}"/>
              </a:ext>
            </a:extLst>
          </p:cNvPr>
          <p:cNvSpPr/>
          <p:nvPr/>
        </p:nvSpPr>
        <p:spPr>
          <a:xfrm>
            <a:off x="7828156" y="3107474"/>
            <a:ext cx="490654" cy="490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7E9EC5-D268-DD6E-95C1-64ECE9C34EF0}"/>
              </a:ext>
            </a:extLst>
          </p:cNvPr>
          <p:cNvSpPr/>
          <p:nvPr/>
        </p:nvSpPr>
        <p:spPr>
          <a:xfrm>
            <a:off x="8508381" y="3107474"/>
            <a:ext cx="490654" cy="490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8FA690-0691-212E-1C2E-000540C5C39F}"/>
              </a:ext>
            </a:extLst>
          </p:cNvPr>
          <p:cNvSpPr/>
          <p:nvPr/>
        </p:nvSpPr>
        <p:spPr>
          <a:xfrm>
            <a:off x="9188606" y="3107474"/>
            <a:ext cx="490654" cy="490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BA7A80-C360-1F85-4C47-62EC61C65610}"/>
              </a:ext>
            </a:extLst>
          </p:cNvPr>
          <p:cNvSpPr/>
          <p:nvPr/>
        </p:nvSpPr>
        <p:spPr>
          <a:xfrm>
            <a:off x="9827940" y="3107474"/>
            <a:ext cx="490654" cy="490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5D81181-AC37-36E3-56A2-DC08A9A6ACD7}"/>
              </a:ext>
            </a:extLst>
          </p:cNvPr>
          <p:cNvSpPr/>
          <p:nvPr/>
        </p:nvSpPr>
        <p:spPr>
          <a:xfrm>
            <a:off x="10508165" y="3107474"/>
            <a:ext cx="490654" cy="4906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A1379AB-982F-5608-A9F3-ABC6DBD216B5}"/>
              </a:ext>
            </a:extLst>
          </p:cNvPr>
          <p:cNvSpPr/>
          <p:nvPr/>
        </p:nvSpPr>
        <p:spPr>
          <a:xfrm>
            <a:off x="11188390" y="3107474"/>
            <a:ext cx="490654" cy="490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DE06D8E-67CF-844E-BCB6-B4DD897A63C6}"/>
              </a:ext>
            </a:extLst>
          </p:cNvPr>
          <p:cNvSpPr/>
          <p:nvPr/>
        </p:nvSpPr>
        <p:spPr>
          <a:xfrm>
            <a:off x="7828156" y="2190365"/>
            <a:ext cx="490654" cy="490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3E41161-4B09-771C-6DF5-D9A0930A0AFB}"/>
              </a:ext>
            </a:extLst>
          </p:cNvPr>
          <p:cNvSpPr/>
          <p:nvPr/>
        </p:nvSpPr>
        <p:spPr>
          <a:xfrm>
            <a:off x="8508381" y="2190365"/>
            <a:ext cx="490654" cy="490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A173AB-5329-6E6B-E540-E1437C316DEE}"/>
              </a:ext>
            </a:extLst>
          </p:cNvPr>
          <p:cNvSpPr/>
          <p:nvPr/>
        </p:nvSpPr>
        <p:spPr>
          <a:xfrm>
            <a:off x="9188606" y="2190365"/>
            <a:ext cx="490654" cy="4906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1BFF944-E94C-7B85-5207-B8A5124572DA}"/>
              </a:ext>
            </a:extLst>
          </p:cNvPr>
          <p:cNvSpPr/>
          <p:nvPr/>
        </p:nvSpPr>
        <p:spPr>
          <a:xfrm>
            <a:off x="9827940" y="2190365"/>
            <a:ext cx="490654" cy="490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D5B7938-A4BC-1795-B8DD-86F4E49B1431}"/>
              </a:ext>
            </a:extLst>
          </p:cNvPr>
          <p:cNvSpPr/>
          <p:nvPr/>
        </p:nvSpPr>
        <p:spPr>
          <a:xfrm>
            <a:off x="10508165" y="2190365"/>
            <a:ext cx="490654" cy="490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3CD8188-414A-E8C5-9AFA-14F69D3B1E72}"/>
              </a:ext>
            </a:extLst>
          </p:cNvPr>
          <p:cNvSpPr/>
          <p:nvPr/>
        </p:nvSpPr>
        <p:spPr>
          <a:xfrm>
            <a:off x="11188390" y="2190365"/>
            <a:ext cx="490654" cy="490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EA511F0-98C3-A2D2-C80D-2CE5D4B30229}"/>
              </a:ext>
            </a:extLst>
          </p:cNvPr>
          <p:cNvSpPr/>
          <p:nvPr/>
        </p:nvSpPr>
        <p:spPr>
          <a:xfrm>
            <a:off x="7828156" y="1267503"/>
            <a:ext cx="490654" cy="490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6E111CB-9566-73D3-789D-736B71D72A12}"/>
              </a:ext>
            </a:extLst>
          </p:cNvPr>
          <p:cNvSpPr/>
          <p:nvPr/>
        </p:nvSpPr>
        <p:spPr>
          <a:xfrm>
            <a:off x="8508381" y="1267503"/>
            <a:ext cx="490654" cy="490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652C129-F9AA-C372-41AF-1006962576E6}"/>
              </a:ext>
            </a:extLst>
          </p:cNvPr>
          <p:cNvSpPr/>
          <p:nvPr/>
        </p:nvSpPr>
        <p:spPr>
          <a:xfrm>
            <a:off x="9188606" y="1267503"/>
            <a:ext cx="490654" cy="490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127F800-D055-523A-3771-E14AE88B92B2}"/>
              </a:ext>
            </a:extLst>
          </p:cNvPr>
          <p:cNvSpPr/>
          <p:nvPr/>
        </p:nvSpPr>
        <p:spPr>
          <a:xfrm>
            <a:off x="9827940" y="1267503"/>
            <a:ext cx="490654" cy="4906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D7D9B56-1432-3A52-A0FC-CC7999A46E96}"/>
              </a:ext>
            </a:extLst>
          </p:cNvPr>
          <p:cNvSpPr/>
          <p:nvPr/>
        </p:nvSpPr>
        <p:spPr>
          <a:xfrm>
            <a:off x="10508165" y="1267503"/>
            <a:ext cx="490654" cy="490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A6AD9B2-32FC-8FCC-2EB3-3EC6FC515167}"/>
              </a:ext>
            </a:extLst>
          </p:cNvPr>
          <p:cNvSpPr/>
          <p:nvPr/>
        </p:nvSpPr>
        <p:spPr>
          <a:xfrm>
            <a:off x="11188390" y="1267503"/>
            <a:ext cx="490654" cy="490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22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0068C-922B-E908-5465-9A58DD8DD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73A14-CF6F-12D0-E64E-BDD964BB6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还有一大区别：时间复杂度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贪心：每次都选最好的，一次走完不回头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思考：贪心算法可解问题的核心步骤复杂度都不高于</a:t>
            </a:r>
            <a:r>
              <a:rPr lang="en-US" altLang="zh-CN" dirty="0"/>
              <a:t>O(n^2</a:t>
            </a:r>
            <a:r>
              <a:rPr lang="zh-CN" altLang="en-US" dirty="0"/>
              <a:t>）吗？存在某个上界吗？</a:t>
            </a:r>
          </a:p>
        </p:txBody>
      </p:sp>
    </p:spTree>
    <p:extLst>
      <p:ext uri="{BB962C8B-B14F-4D97-AF65-F5344CB8AC3E}">
        <p14:creationId xmlns:p14="http://schemas.microsoft.com/office/powerpoint/2010/main" val="80105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288D2-91B8-EE94-955D-08CB0CD61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F10BB-0F47-F678-623E-33527595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00E8D-095F-2EDD-0A4C-0E85CBCE3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何为贪心</a:t>
            </a:r>
            <a:endParaRPr lang="en-US" altLang="zh-CN" dirty="0"/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正确性证明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归纳法</a:t>
            </a:r>
          </a:p>
          <a:p>
            <a:pPr lvl="1"/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交换论证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失败案例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一些思考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135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353BE14-7E8C-4AC5-8669-9FFC1BF77357}"/>
              </a:ext>
            </a:extLst>
          </p:cNvPr>
          <p:cNvSpPr/>
          <p:nvPr/>
        </p:nvSpPr>
        <p:spPr>
          <a:xfrm>
            <a:off x="-807785" y="2551837"/>
            <a:ext cx="1270732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“</a:t>
            </a:r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人的本性就是贪婪，    </a:t>
            </a:r>
            <a:endParaRPr lang="en-US" altLang="zh-CN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                 但没有贪婪社会就不会进步。”</a:t>
            </a:r>
          </a:p>
        </p:txBody>
      </p:sp>
    </p:spTree>
    <p:extLst>
      <p:ext uri="{BB962C8B-B14F-4D97-AF65-F5344CB8AC3E}">
        <p14:creationId xmlns:p14="http://schemas.microsoft.com/office/powerpoint/2010/main" val="2177065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445596E-1D41-52F8-95DF-BF0F05F00358}"/>
              </a:ext>
            </a:extLst>
          </p:cNvPr>
          <p:cNvSpPr txBox="1"/>
          <p:nvPr/>
        </p:nvSpPr>
        <p:spPr>
          <a:xfrm>
            <a:off x="4382429" y="2921168"/>
            <a:ext cx="3427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华文隶书" panose="02010800040101010101" pitchFamily="2" charset="-122"/>
                <a:ea typeface="华文隶书" panose="02010800040101010101" pitchFamily="2" charset="-122"/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424522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F3103-D23E-F4AC-6DB8-5E421E6BF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什么是“贪心”？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1E0695-8506-3B86-2287-5D4C2A13A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1161"/>
            <a:ext cx="10515600" cy="3485802"/>
          </a:xfrm>
        </p:spPr>
        <p:txBody>
          <a:bodyPr/>
          <a:lstStyle/>
          <a:p>
            <a:r>
              <a:rPr lang="zh-CN" altLang="en-US" dirty="0"/>
              <a:t>并非强调总量的“多”</a:t>
            </a:r>
            <a:endParaRPr lang="en-US" altLang="zh-CN" dirty="0"/>
          </a:p>
          <a:p>
            <a:r>
              <a:rPr lang="zh-CN" altLang="en-US" dirty="0"/>
              <a:t>更多侧重的是一种“短视”</a:t>
            </a:r>
            <a:endParaRPr lang="en-US" altLang="zh-CN" dirty="0"/>
          </a:p>
          <a:p>
            <a:pPr lvl="1"/>
            <a:r>
              <a:rPr lang="zh-CN" altLang="en-US" dirty="0"/>
              <a:t>选择标准如何？</a:t>
            </a:r>
          </a:p>
        </p:txBody>
      </p:sp>
      <p:pic>
        <p:nvPicPr>
          <p:cNvPr id="5122" name="Picture 2" descr="我全都要图册_360百科">
            <a:extLst>
              <a:ext uri="{FF2B5EF4-FFF2-40B4-BE49-F238E27FC236}">
                <a16:creationId xmlns:a16="http://schemas.microsoft.com/office/drawing/2014/main" id="{8A2BAE04-5C9A-EAA8-1B9C-E898FDCF1D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1" r="16522"/>
          <a:stretch/>
        </p:blipFill>
        <p:spPr bwMode="auto">
          <a:xfrm>
            <a:off x="7835591" y="3495471"/>
            <a:ext cx="3709639" cy="268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F4CEDDD-9BC0-EE98-33DC-7B55A2ADC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28782"/>
            <a:ext cx="8116433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5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F61D3-B6BC-0D08-4630-CD0F25D6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再谈“贪心算法”（</a:t>
            </a:r>
            <a:r>
              <a:rPr lang="en-US" altLang="zh-CN" dirty="0"/>
              <a:t>greedy approach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11CB33-7A34-E900-102A-943875424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多步判断（组合优化）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局部最优  </a:t>
            </a:r>
            <a:r>
              <a:rPr lang="en-US" altLang="zh-CN" dirty="0">
                <a:sym typeface="Wingdings" panose="05000000000000000000" pitchFamily="2" charset="2"/>
              </a:rPr>
              <a:t>  </a:t>
            </a:r>
            <a:r>
              <a:rPr lang="zh-CN" altLang="en-US" dirty="0">
                <a:sym typeface="Wingdings" panose="05000000000000000000" pitchFamily="2" charset="2"/>
              </a:rPr>
              <a:t>全局最优（最优子结构）</a:t>
            </a:r>
            <a:endParaRPr lang="en-US" altLang="zh-CN" dirty="0"/>
          </a:p>
          <a:p>
            <a:r>
              <a:rPr lang="zh-CN" altLang="en-US" dirty="0"/>
              <a:t>只关注当前状态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记得正确性检验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/>
              <a:t>我想要</a:t>
            </a:r>
            <a:r>
              <a:rPr lang="zh-CN" altLang="en-US" sz="3200" dirty="0">
                <a:highlight>
                  <a:srgbClr val="FFFF00"/>
                </a:highlight>
              </a:rPr>
              <a:t>每次都选到最好的</a:t>
            </a:r>
            <a:r>
              <a:rPr lang="zh-CN" altLang="en-US" sz="3200" dirty="0"/>
              <a:t>，一遍过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52755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F1316-E749-FED3-D3E3-C6B4E45E7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423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来看几个例子</a:t>
            </a:r>
          </a:p>
        </p:txBody>
      </p:sp>
    </p:spTree>
    <p:extLst>
      <p:ext uri="{BB962C8B-B14F-4D97-AF65-F5344CB8AC3E}">
        <p14:creationId xmlns:p14="http://schemas.microsoft.com/office/powerpoint/2010/main" val="29943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60B99-FBB2-CE11-D147-8241DDB4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</a:t>
            </a:r>
            <a:r>
              <a:rPr lang="zh-CN" altLang="en-US" dirty="0"/>
              <a:t>算法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C39423-B99A-27E6-67CE-EE8B72677C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2" t="15883" r="67524" b="1059"/>
          <a:stretch/>
        </p:blipFill>
        <p:spPr bwMode="auto">
          <a:xfrm>
            <a:off x="769720" y="1690688"/>
            <a:ext cx="258198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A1DB82E-875F-8FB0-D12B-5EFFB603F4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4" r="67354"/>
          <a:stretch/>
        </p:blipFill>
        <p:spPr bwMode="auto">
          <a:xfrm>
            <a:off x="4332353" y="59635"/>
            <a:ext cx="26901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6FD17E6-A0FF-2848-39F7-AD4E0E0B83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" r="67391" b="870"/>
          <a:stretch/>
        </p:blipFill>
        <p:spPr bwMode="auto">
          <a:xfrm>
            <a:off x="8269357" y="89452"/>
            <a:ext cx="2690191" cy="679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868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C27B4-DBFC-6C4E-7C00-60A473470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算法（最短路径）</a:t>
            </a:r>
            <a:endParaRPr lang="en-US" altLang="zh-CN" dirty="0"/>
          </a:p>
          <a:p>
            <a:r>
              <a:rPr lang="en-US" altLang="zh-CN" dirty="0"/>
              <a:t>Kruskal</a:t>
            </a:r>
            <a:r>
              <a:rPr lang="zh-CN" altLang="en-US" dirty="0"/>
              <a:t>算法（最小生成树）</a:t>
            </a:r>
            <a:endParaRPr lang="en-US" altLang="zh-CN" dirty="0"/>
          </a:p>
          <a:p>
            <a:r>
              <a:rPr lang="zh-CN" altLang="en-US" dirty="0"/>
              <a:t>哈夫曼编码</a:t>
            </a:r>
            <a:endParaRPr lang="en-US" altLang="zh-CN" dirty="0"/>
          </a:p>
          <a:p>
            <a:r>
              <a:rPr lang="zh-CN" altLang="en-US" dirty="0"/>
              <a:t>区间覆盖</a:t>
            </a:r>
            <a:endParaRPr lang="en-US" altLang="zh-CN" dirty="0"/>
          </a:p>
          <a:p>
            <a:r>
              <a:rPr lang="zh-CN" altLang="en-US" dirty="0"/>
              <a:t>钱币找零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56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A35A0-2D1F-CDCE-9F93-1BA6D62DF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B8D5E-C925-7B1D-74C7-7774035A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67E0C-6663-21E4-8678-507874F88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何为贪心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/>
              <a:t>正确性证明</a:t>
            </a:r>
            <a:endParaRPr lang="en-US" altLang="zh-CN" dirty="0"/>
          </a:p>
          <a:p>
            <a:pPr lvl="1"/>
            <a:r>
              <a:rPr lang="zh-CN" altLang="en-US" dirty="0"/>
              <a:t>归纳法</a:t>
            </a:r>
          </a:p>
          <a:p>
            <a:pPr lvl="1"/>
            <a:r>
              <a:rPr lang="zh-CN" altLang="en-US" dirty="0"/>
              <a:t>交换论证</a:t>
            </a:r>
            <a:endParaRPr lang="en-US" altLang="zh-CN" dirty="0"/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失败案例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一些思考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518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1020</Words>
  <Application>Microsoft Office PowerPoint</Application>
  <PresentationFormat>宽屏</PresentationFormat>
  <Paragraphs>179</Paragraphs>
  <Slides>31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Robot</vt:lpstr>
      <vt:lpstr>等线</vt:lpstr>
      <vt:lpstr>华文隶书</vt:lpstr>
      <vt:lpstr>Arial</vt:lpstr>
      <vt:lpstr>Calibri</vt:lpstr>
      <vt:lpstr>Cambria Math</vt:lpstr>
      <vt:lpstr>Wingdings</vt:lpstr>
      <vt:lpstr>Office 主题</vt:lpstr>
      <vt:lpstr>深入理解贪心算法</vt:lpstr>
      <vt:lpstr>目录</vt:lpstr>
      <vt:lpstr>目录</vt:lpstr>
      <vt:lpstr>什么是“贪心”？</vt:lpstr>
      <vt:lpstr>再谈“贪心算法”（greedy approach）</vt:lpstr>
      <vt:lpstr>来看几个例子</vt:lpstr>
      <vt:lpstr>Prim算法</vt:lpstr>
      <vt:lpstr>PowerPoint 演示文稿</vt:lpstr>
      <vt:lpstr>目录</vt:lpstr>
      <vt:lpstr>Q1</vt:lpstr>
      <vt:lpstr>Q1</vt:lpstr>
      <vt:lpstr>Q1</vt:lpstr>
      <vt:lpstr>Q1</vt:lpstr>
      <vt:lpstr>Q2</vt:lpstr>
      <vt:lpstr>Q2</vt:lpstr>
      <vt:lpstr>目录</vt:lpstr>
      <vt:lpstr>有趣案例</vt:lpstr>
      <vt:lpstr>两种策略</vt:lpstr>
      <vt:lpstr>先说结论</vt:lpstr>
      <vt:lpstr>反例</vt:lpstr>
      <vt:lpstr>检验</vt:lpstr>
      <vt:lpstr>回到问题</vt:lpstr>
      <vt:lpstr>小思考</vt:lpstr>
      <vt:lpstr>继续思考</vt:lpstr>
      <vt:lpstr>目录</vt:lpstr>
      <vt:lpstr>一些思考</vt:lpstr>
      <vt:lpstr>一些思考</vt:lpstr>
      <vt:lpstr>一些思考</vt:lpstr>
      <vt:lpstr>一些思考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LairdXu</dc:creator>
  <cp:lastModifiedBy>Laird Xu</cp:lastModifiedBy>
  <cp:revision>7</cp:revision>
  <dcterms:created xsi:type="dcterms:W3CDTF">2025-03-12T13:16:12Z</dcterms:created>
  <dcterms:modified xsi:type="dcterms:W3CDTF">2025-03-13T22:43:16Z</dcterms:modified>
</cp:coreProperties>
</file>