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4" r:id="rId5"/>
    <p:sldId id="269" r:id="rId6"/>
    <p:sldId id="273" r:id="rId7"/>
    <p:sldId id="261" r:id="rId8"/>
    <p:sldId id="268" r:id="rId9"/>
    <p:sldId id="262" r:id="rId10"/>
    <p:sldId id="275" r:id="rId11"/>
    <p:sldId id="263" r:id="rId12"/>
    <p:sldId id="265" r:id="rId13"/>
    <p:sldId id="258" r:id="rId14"/>
    <p:sldId id="270" r:id="rId15"/>
    <p:sldId id="266" r:id="rId16"/>
    <p:sldId id="272" r:id="rId17"/>
    <p:sldId id="259" r:id="rId18"/>
    <p:sldId id="271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DE282-FAFF-4AF1-ABAA-BA474C650914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4532061-ADF4-42D8-92DD-D9AB039A7202}">
      <dgm:prSet phldrT="[文本]"/>
      <dgm:spPr/>
      <dgm:t>
        <a:bodyPr/>
        <a:lstStyle/>
        <a:p>
          <a:pPr>
            <a:buNone/>
          </a:pPr>
          <a:r>
            <a:rPr lang="zh-CN" altLang="en-US" b="0" i="0" dirty="0"/>
            <a:t>定义搜索问题的解向量和每个分量的取值范围。</a:t>
          </a:r>
          <a:endParaRPr lang="zh-CN" altLang="en-US" dirty="0"/>
        </a:p>
      </dgm:t>
    </dgm:pt>
    <dgm:pt modelId="{2547AD77-52B9-4D11-BD73-034E0CA12B84}" type="parTrans" cxnId="{085C97DC-FF39-4BFD-87FD-170B0B702648}">
      <dgm:prSet/>
      <dgm:spPr/>
      <dgm:t>
        <a:bodyPr/>
        <a:lstStyle/>
        <a:p>
          <a:endParaRPr lang="zh-CN" altLang="en-US"/>
        </a:p>
      </dgm:t>
    </dgm:pt>
    <dgm:pt modelId="{6FE1B726-6CBF-45AD-923E-0C8B95717FC7}" type="sibTrans" cxnId="{085C97DC-FF39-4BFD-87FD-170B0B702648}">
      <dgm:prSet/>
      <dgm:spPr/>
      <dgm:t>
        <a:bodyPr/>
        <a:lstStyle/>
        <a:p>
          <a:endParaRPr lang="zh-CN" altLang="en-US"/>
        </a:p>
      </dgm:t>
    </dgm:pt>
    <dgm:pt modelId="{337E7A73-68F3-4383-AB8C-475888C13127}">
      <dgm:prSet phldrT="[文本]"/>
      <dgm:spPr/>
      <dgm:t>
        <a:bodyPr/>
        <a:lstStyle/>
        <a:p>
          <a:pPr>
            <a:buNone/>
          </a:pPr>
          <a:r>
            <a:rPr lang="zh-CN" altLang="en-US" b="0" i="0" dirty="0"/>
            <a:t>确定子结点的排列规则。</a:t>
          </a:r>
          <a:endParaRPr lang="zh-CN" altLang="en-US" dirty="0"/>
        </a:p>
      </dgm:t>
    </dgm:pt>
    <dgm:pt modelId="{BE5674F0-8F36-488E-BADA-115F542355D9}" type="parTrans" cxnId="{026FF578-9011-4D7D-BE1C-9EE3B589B65A}">
      <dgm:prSet/>
      <dgm:spPr/>
      <dgm:t>
        <a:bodyPr/>
        <a:lstStyle/>
        <a:p>
          <a:endParaRPr lang="zh-CN" altLang="en-US"/>
        </a:p>
      </dgm:t>
    </dgm:pt>
    <dgm:pt modelId="{5482BD27-45B6-4E95-9F8C-FD2DC95C26C6}" type="sibTrans" cxnId="{026FF578-9011-4D7D-BE1C-9EE3B589B65A}">
      <dgm:prSet/>
      <dgm:spPr/>
      <dgm:t>
        <a:bodyPr/>
        <a:lstStyle/>
        <a:p>
          <a:endParaRPr lang="zh-CN" altLang="en-US"/>
        </a:p>
      </dgm:t>
    </dgm:pt>
    <dgm:pt modelId="{E9E60163-7D99-48EC-99C5-D85BFA0B6F61}">
      <dgm:prSet phldrT="[文本]"/>
      <dgm:spPr/>
      <dgm:t>
        <a:bodyPr/>
        <a:lstStyle/>
        <a:p>
          <a:pPr>
            <a:buNone/>
          </a:pPr>
          <a:r>
            <a:rPr lang="zh-CN" altLang="en-US" b="0" i="0" dirty="0"/>
            <a:t>判断是否满足多米诺性质。</a:t>
          </a:r>
          <a:endParaRPr lang="zh-CN" altLang="en-US" dirty="0"/>
        </a:p>
      </dgm:t>
    </dgm:pt>
    <dgm:pt modelId="{BD1F90F2-431F-4E71-BB19-3188064A8F29}" type="parTrans" cxnId="{107F9479-907B-49C7-A13B-6C961EFA6C05}">
      <dgm:prSet/>
      <dgm:spPr/>
      <dgm:t>
        <a:bodyPr/>
        <a:lstStyle/>
        <a:p>
          <a:endParaRPr lang="zh-CN" altLang="en-US"/>
        </a:p>
      </dgm:t>
    </dgm:pt>
    <dgm:pt modelId="{D2EA7F1F-24C0-4F64-ABF2-23B712836E43}" type="sibTrans" cxnId="{107F9479-907B-49C7-A13B-6C961EFA6C05}">
      <dgm:prSet/>
      <dgm:spPr/>
      <dgm:t>
        <a:bodyPr/>
        <a:lstStyle/>
        <a:p>
          <a:endParaRPr lang="zh-CN" altLang="en-US"/>
        </a:p>
      </dgm:t>
    </dgm:pt>
    <dgm:pt modelId="{E47C6F6B-D5E1-4CBB-8624-34002DA4ECF2}">
      <dgm:prSet phldrT="[文本]"/>
      <dgm:spPr/>
      <dgm:t>
        <a:bodyPr/>
        <a:lstStyle/>
        <a:p>
          <a:pPr>
            <a:buNone/>
          </a:pPr>
          <a:r>
            <a:rPr lang="en-US" altLang="zh-CN" b="0" i="0" dirty="0"/>
            <a:t> </a:t>
          </a:r>
          <a:r>
            <a:rPr lang="zh-CN" altLang="en-US" b="0" i="0" dirty="0"/>
            <a:t>确定搜索策略：深度优先、宽度优先、宽深结合等。</a:t>
          </a:r>
          <a:endParaRPr lang="zh-CN" altLang="en-US" dirty="0"/>
        </a:p>
      </dgm:t>
    </dgm:pt>
    <dgm:pt modelId="{89E80FB5-BD29-4AA2-8B89-71EEC666F324}" type="parTrans" cxnId="{5E771ECF-1BB3-4D43-AE0B-A452CE38C3D1}">
      <dgm:prSet/>
      <dgm:spPr/>
      <dgm:t>
        <a:bodyPr/>
        <a:lstStyle/>
        <a:p>
          <a:endParaRPr lang="zh-CN" altLang="en-US"/>
        </a:p>
      </dgm:t>
    </dgm:pt>
    <dgm:pt modelId="{99C9BCF6-A767-488C-8FDC-188A012D3D12}" type="sibTrans" cxnId="{5E771ECF-1BB3-4D43-AE0B-A452CE38C3D1}">
      <dgm:prSet/>
      <dgm:spPr/>
      <dgm:t>
        <a:bodyPr/>
        <a:lstStyle/>
        <a:p>
          <a:endParaRPr lang="zh-CN" altLang="en-US"/>
        </a:p>
      </dgm:t>
    </dgm:pt>
    <dgm:pt modelId="{25B969DB-6559-47FA-B4DA-6955ED9C4F2E}">
      <dgm:prSet phldrT="[文本]"/>
      <dgm:spPr/>
      <dgm:t>
        <a:bodyPr/>
        <a:lstStyle/>
        <a:p>
          <a:pPr>
            <a:buNone/>
          </a:pPr>
          <a:r>
            <a:rPr lang="en-US" altLang="zh-CN" b="0" i="0" dirty="0"/>
            <a:t> </a:t>
          </a:r>
          <a:r>
            <a:rPr lang="zh-CN" altLang="en-US" b="0" i="0" dirty="0"/>
            <a:t>确定每个结点能够分支的约束条件。</a:t>
          </a:r>
          <a:endParaRPr lang="zh-CN" altLang="en-US" dirty="0"/>
        </a:p>
      </dgm:t>
    </dgm:pt>
    <dgm:pt modelId="{C09B8FAE-3E20-48DE-8C6D-7461EC09D81B}" type="parTrans" cxnId="{5715C76C-CA98-432A-8281-93D8DBA5DCED}">
      <dgm:prSet/>
      <dgm:spPr/>
      <dgm:t>
        <a:bodyPr/>
        <a:lstStyle/>
        <a:p>
          <a:endParaRPr lang="zh-CN" altLang="en-US"/>
        </a:p>
      </dgm:t>
    </dgm:pt>
    <dgm:pt modelId="{B8B5B458-CB08-4E98-BC9A-EE64C1E0F628}" type="sibTrans" cxnId="{5715C76C-CA98-432A-8281-93D8DBA5DCED}">
      <dgm:prSet/>
      <dgm:spPr/>
      <dgm:t>
        <a:bodyPr/>
        <a:lstStyle/>
        <a:p>
          <a:endParaRPr lang="zh-CN" altLang="en-US"/>
        </a:p>
      </dgm:t>
    </dgm:pt>
    <dgm:pt modelId="{18A3D74D-D553-4140-B6DE-14F642BFCEE8}">
      <dgm:prSet phldrT="[文本]"/>
      <dgm:spPr/>
      <dgm:t>
        <a:bodyPr/>
        <a:lstStyle/>
        <a:p>
          <a:pPr>
            <a:buNone/>
          </a:pPr>
          <a:r>
            <a:rPr lang="zh-CN" altLang="en-US" b="0" i="0"/>
            <a:t>确定存储搜素路径的数据结构。</a:t>
          </a:r>
          <a:endParaRPr lang="zh-CN" altLang="en-US" dirty="0"/>
        </a:p>
      </dgm:t>
    </dgm:pt>
    <dgm:pt modelId="{22EF28FF-B82B-4281-B17B-DEA518B43A43}" type="parTrans" cxnId="{6BF7E495-E068-4B39-B8CE-00A6BF47A605}">
      <dgm:prSet/>
      <dgm:spPr/>
      <dgm:t>
        <a:bodyPr/>
        <a:lstStyle/>
        <a:p>
          <a:endParaRPr lang="zh-CN" altLang="en-US"/>
        </a:p>
      </dgm:t>
    </dgm:pt>
    <dgm:pt modelId="{204EF996-F898-4D49-8A11-0EA36F1B43BB}" type="sibTrans" cxnId="{6BF7E495-E068-4B39-B8CE-00A6BF47A605}">
      <dgm:prSet/>
      <dgm:spPr/>
      <dgm:t>
        <a:bodyPr/>
        <a:lstStyle/>
        <a:p>
          <a:endParaRPr lang="zh-CN" altLang="en-US"/>
        </a:p>
      </dgm:t>
    </dgm:pt>
    <dgm:pt modelId="{AB18693F-A8E7-42DF-8977-2D5D61A28747}" type="pres">
      <dgm:prSet presAssocID="{5B5DE282-FAFF-4AF1-ABAA-BA474C650914}" presName="rootnode" presStyleCnt="0">
        <dgm:presLayoutVars>
          <dgm:chMax/>
          <dgm:chPref/>
          <dgm:dir/>
          <dgm:animLvl val="lvl"/>
        </dgm:presLayoutVars>
      </dgm:prSet>
      <dgm:spPr/>
    </dgm:pt>
    <dgm:pt modelId="{17BAC21F-9563-48C1-A975-ABC6CD404ED8}" type="pres">
      <dgm:prSet presAssocID="{34532061-ADF4-42D8-92DD-D9AB039A7202}" presName="composite" presStyleCnt="0"/>
      <dgm:spPr/>
    </dgm:pt>
    <dgm:pt modelId="{C4213D91-6C0F-40C8-A1AF-B2D5CF59DE50}" type="pres">
      <dgm:prSet presAssocID="{34532061-ADF4-42D8-92DD-D9AB039A7202}" presName="bentUpArrow1" presStyleLbl="alignImgPlace1" presStyleIdx="0" presStyleCnt="5"/>
      <dgm:spPr/>
    </dgm:pt>
    <dgm:pt modelId="{13E72897-5688-48F9-8AF6-D2940E71B41F}" type="pres">
      <dgm:prSet presAssocID="{34532061-ADF4-42D8-92DD-D9AB039A7202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E4D25931-DEA4-4265-A0EE-AF4935E4EB30}" type="pres">
      <dgm:prSet presAssocID="{34532061-ADF4-42D8-92DD-D9AB039A7202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876B10A-5352-4252-B5AC-FA685C8E8058}" type="pres">
      <dgm:prSet presAssocID="{6FE1B726-6CBF-45AD-923E-0C8B95717FC7}" presName="sibTrans" presStyleCnt="0"/>
      <dgm:spPr/>
    </dgm:pt>
    <dgm:pt modelId="{07238E65-C1B4-462C-B472-24808CC5FA36}" type="pres">
      <dgm:prSet presAssocID="{337E7A73-68F3-4383-AB8C-475888C13127}" presName="composite" presStyleCnt="0"/>
      <dgm:spPr/>
    </dgm:pt>
    <dgm:pt modelId="{6F4FFCA8-CDA9-40DB-82D4-71E5364B6910}" type="pres">
      <dgm:prSet presAssocID="{337E7A73-68F3-4383-AB8C-475888C13127}" presName="bentUpArrow1" presStyleLbl="alignImgPlace1" presStyleIdx="1" presStyleCnt="5"/>
      <dgm:spPr/>
    </dgm:pt>
    <dgm:pt modelId="{A81A9427-69DF-4665-A8A5-414299D3C155}" type="pres">
      <dgm:prSet presAssocID="{337E7A73-68F3-4383-AB8C-475888C13127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96225687-6702-4CE6-90EF-7A455936E209}" type="pres">
      <dgm:prSet presAssocID="{337E7A73-68F3-4383-AB8C-475888C13127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24438E9-58F8-4F95-8E65-2F6A5BF59CE8}" type="pres">
      <dgm:prSet presAssocID="{5482BD27-45B6-4E95-9F8C-FD2DC95C26C6}" presName="sibTrans" presStyleCnt="0"/>
      <dgm:spPr/>
    </dgm:pt>
    <dgm:pt modelId="{E4793F11-0B06-4713-88CD-5D89542F9E58}" type="pres">
      <dgm:prSet presAssocID="{E9E60163-7D99-48EC-99C5-D85BFA0B6F61}" presName="composite" presStyleCnt="0"/>
      <dgm:spPr/>
    </dgm:pt>
    <dgm:pt modelId="{C28CE264-9380-4851-89B1-F19DE20894ED}" type="pres">
      <dgm:prSet presAssocID="{E9E60163-7D99-48EC-99C5-D85BFA0B6F61}" presName="bentUpArrow1" presStyleLbl="alignImgPlace1" presStyleIdx="2" presStyleCnt="5"/>
      <dgm:spPr/>
    </dgm:pt>
    <dgm:pt modelId="{414FC2E6-E993-420F-A768-366A74436EE3}" type="pres">
      <dgm:prSet presAssocID="{E9E60163-7D99-48EC-99C5-D85BFA0B6F61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C21F66D-8F2A-468F-AE68-1FF380C0D59F}" type="pres">
      <dgm:prSet presAssocID="{E9E60163-7D99-48EC-99C5-D85BFA0B6F61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87EB1BB-D1F9-450E-A401-6CAC7BF0F15D}" type="pres">
      <dgm:prSet presAssocID="{D2EA7F1F-24C0-4F64-ABF2-23B712836E43}" presName="sibTrans" presStyleCnt="0"/>
      <dgm:spPr/>
    </dgm:pt>
    <dgm:pt modelId="{D6799ED2-AAAD-4DB9-A86D-5AC0141B46D7}" type="pres">
      <dgm:prSet presAssocID="{E47C6F6B-D5E1-4CBB-8624-34002DA4ECF2}" presName="composite" presStyleCnt="0"/>
      <dgm:spPr/>
    </dgm:pt>
    <dgm:pt modelId="{348D2544-5F95-4160-82A6-1BB5FE58EC68}" type="pres">
      <dgm:prSet presAssocID="{E47C6F6B-D5E1-4CBB-8624-34002DA4ECF2}" presName="bentUpArrow1" presStyleLbl="alignImgPlace1" presStyleIdx="3" presStyleCnt="5"/>
      <dgm:spPr/>
    </dgm:pt>
    <dgm:pt modelId="{D1D22CE8-647C-4A10-8893-D7861B947542}" type="pres">
      <dgm:prSet presAssocID="{E47C6F6B-D5E1-4CBB-8624-34002DA4ECF2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F4489492-194F-49D3-9FC8-3CBCEA1A8BE3}" type="pres">
      <dgm:prSet presAssocID="{E47C6F6B-D5E1-4CBB-8624-34002DA4ECF2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8A41B0E-8F43-4823-AEF9-028473636A72}" type="pres">
      <dgm:prSet presAssocID="{99C9BCF6-A767-488C-8FDC-188A012D3D12}" presName="sibTrans" presStyleCnt="0"/>
      <dgm:spPr/>
    </dgm:pt>
    <dgm:pt modelId="{C49637D6-B2E5-4500-8316-D279E22E0518}" type="pres">
      <dgm:prSet presAssocID="{25B969DB-6559-47FA-B4DA-6955ED9C4F2E}" presName="composite" presStyleCnt="0"/>
      <dgm:spPr/>
    </dgm:pt>
    <dgm:pt modelId="{73DF9261-4DEF-475C-A815-447DB945E2DF}" type="pres">
      <dgm:prSet presAssocID="{25B969DB-6559-47FA-B4DA-6955ED9C4F2E}" presName="bentUpArrow1" presStyleLbl="alignImgPlace1" presStyleIdx="4" presStyleCnt="5"/>
      <dgm:spPr/>
    </dgm:pt>
    <dgm:pt modelId="{19C7315A-168F-4029-92D6-A479B46B18F9}" type="pres">
      <dgm:prSet presAssocID="{25B969DB-6559-47FA-B4DA-6955ED9C4F2E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736884B-DAEE-42DC-B80B-D486CBFC5F28}" type="pres">
      <dgm:prSet presAssocID="{25B969DB-6559-47FA-B4DA-6955ED9C4F2E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F70015C8-8F16-4132-9C78-7608BF9A880C}" type="pres">
      <dgm:prSet presAssocID="{B8B5B458-CB08-4E98-BC9A-EE64C1E0F628}" presName="sibTrans" presStyleCnt="0"/>
      <dgm:spPr/>
    </dgm:pt>
    <dgm:pt modelId="{7B41A011-B5B3-4BC9-81B3-A560ADA044B7}" type="pres">
      <dgm:prSet presAssocID="{18A3D74D-D553-4140-B6DE-14F642BFCEE8}" presName="composite" presStyleCnt="0"/>
      <dgm:spPr/>
    </dgm:pt>
    <dgm:pt modelId="{54264D32-8FFC-44EC-8972-1787A8D2AC8D}" type="pres">
      <dgm:prSet presAssocID="{18A3D74D-D553-4140-B6DE-14F642BFCEE8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A360F225-E33F-4FA2-B792-C51E4968F245}" type="presOf" srcId="{E9E60163-7D99-48EC-99C5-D85BFA0B6F61}" destId="{414FC2E6-E993-420F-A768-366A74436EE3}" srcOrd="0" destOrd="0" presId="urn:microsoft.com/office/officeart/2005/8/layout/StepDownProcess"/>
    <dgm:cxn modelId="{09F1922F-0285-47FC-8DEF-0C7F8542D24A}" type="presOf" srcId="{34532061-ADF4-42D8-92DD-D9AB039A7202}" destId="{13E72897-5688-48F9-8AF6-D2940E71B41F}" srcOrd="0" destOrd="0" presId="urn:microsoft.com/office/officeart/2005/8/layout/StepDownProcess"/>
    <dgm:cxn modelId="{12C9643E-9CE2-4E34-9589-582999253E8B}" type="presOf" srcId="{E47C6F6B-D5E1-4CBB-8624-34002DA4ECF2}" destId="{D1D22CE8-647C-4A10-8893-D7861B947542}" srcOrd="0" destOrd="0" presId="urn:microsoft.com/office/officeart/2005/8/layout/StepDownProcess"/>
    <dgm:cxn modelId="{5715C76C-CA98-432A-8281-93D8DBA5DCED}" srcId="{5B5DE282-FAFF-4AF1-ABAA-BA474C650914}" destId="{25B969DB-6559-47FA-B4DA-6955ED9C4F2E}" srcOrd="4" destOrd="0" parTransId="{C09B8FAE-3E20-48DE-8C6D-7461EC09D81B}" sibTransId="{B8B5B458-CB08-4E98-BC9A-EE64C1E0F628}"/>
    <dgm:cxn modelId="{026FF578-9011-4D7D-BE1C-9EE3B589B65A}" srcId="{5B5DE282-FAFF-4AF1-ABAA-BA474C650914}" destId="{337E7A73-68F3-4383-AB8C-475888C13127}" srcOrd="1" destOrd="0" parTransId="{BE5674F0-8F36-488E-BADA-115F542355D9}" sibTransId="{5482BD27-45B6-4E95-9F8C-FD2DC95C26C6}"/>
    <dgm:cxn modelId="{107F9479-907B-49C7-A13B-6C961EFA6C05}" srcId="{5B5DE282-FAFF-4AF1-ABAA-BA474C650914}" destId="{E9E60163-7D99-48EC-99C5-D85BFA0B6F61}" srcOrd="2" destOrd="0" parTransId="{BD1F90F2-431F-4E71-BB19-3188064A8F29}" sibTransId="{D2EA7F1F-24C0-4F64-ABF2-23B712836E43}"/>
    <dgm:cxn modelId="{6BF7E495-E068-4B39-B8CE-00A6BF47A605}" srcId="{5B5DE282-FAFF-4AF1-ABAA-BA474C650914}" destId="{18A3D74D-D553-4140-B6DE-14F642BFCEE8}" srcOrd="5" destOrd="0" parTransId="{22EF28FF-B82B-4281-B17B-DEA518B43A43}" sibTransId="{204EF996-F898-4D49-8A11-0EA36F1B43BB}"/>
    <dgm:cxn modelId="{88C8BABC-9CDC-4DBC-9B27-C2F9D4C3693C}" type="presOf" srcId="{337E7A73-68F3-4383-AB8C-475888C13127}" destId="{A81A9427-69DF-4665-A8A5-414299D3C155}" srcOrd="0" destOrd="0" presId="urn:microsoft.com/office/officeart/2005/8/layout/StepDownProcess"/>
    <dgm:cxn modelId="{5E771ECF-1BB3-4D43-AE0B-A452CE38C3D1}" srcId="{5B5DE282-FAFF-4AF1-ABAA-BA474C650914}" destId="{E47C6F6B-D5E1-4CBB-8624-34002DA4ECF2}" srcOrd="3" destOrd="0" parTransId="{89E80FB5-BD29-4AA2-8B89-71EEC666F324}" sibTransId="{99C9BCF6-A767-488C-8FDC-188A012D3D12}"/>
    <dgm:cxn modelId="{AE533AD8-9D4E-4467-801B-1F95642DA36B}" type="presOf" srcId="{25B969DB-6559-47FA-B4DA-6955ED9C4F2E}" destId="{19C7315A-168F-4029-92D6-A479B46B18F9}" srcOrd="0" destOrd="0" presId="urn:microsoft.com/office/officeart/2005/8/layout/StepDownProcess"/>
    <dgm:cxn modelId="{085C97DC-FF39-4BFD-87FD-170B0B702648}" srcId="{5B5DE282-FAFF-4AF1-ABAA-BA474C650914}" destId="{34532061-ADF4-42D8-92DD-D9AB039A7202}" srcOrd="0" destOrd="0" parTransId="{2547AD77-52B9-4D11-BD73-034E0CA12B84}" sibTransId="{6FE1B726-6CBF-45AD-923E-0C8B95717FC7}"/>
    <dgm:cxn modelId="{BC8EA2E4-0639-4DC4-BEDF-A075A7AAB58B}" type="presOf" srcId="{5B5DE282-FAFF-4AF1-ABAA-BA474C650914}" destId="{AB18693F-A8E7-42DF-8977-2D5D61A28747}" srcOrd="0" destOrd="0" presId="urn:microsoft.com/office/officeart/2005/8/layout/StepDownProcess"/>
    <dgm:cxn modelId="{02BF76E8-F433-4134-A15F-7C573F7585B1}" type="presOf" srcId="{18A3D74D-D553-4140-B6DE-14F642BFCEE8}" destId="{54264D32-8FFC-44EC-8972-1787A8D2AC8D}" srcOrd="0" destOrd="0" presId="urn:microsoft.com/office/officeart/2005/8/layout/StepDownProcess"/>
    <dgm:cxn modelId="{E7A935B1-CF6B-46BE-B739-EE6B244C7BB7}" type="presParOf" srcId="{AB18693F-A8E7-42DF-8977-2D5D61A28747}" destId="{17BAC21F-9563-48C1-A975-ABC6CD404ED8}" srcOrd="0" destOrd="0" presId="urn:microsoft.com/office/officeart/2005/8/layout/StepDownProcess"/>
    <dgm:cxn modelId="{EAB5C2A3-72B5-41DE-BF89-9A02B93584EB}" type="presParOf" srcId="{17BAC21F-9563-48C1-A975-ABC6CD404ED8}" destId="{C4213D91-6C0F-40C8-A1AF-B2D5CF59DE50}" srcOrd="0" destOrd="0" presId="urn:microsoft.com/office/officeart/2005/8/layout/StepDownProcess"/>
    <dgm:cxn modelId="{1A681BB5-A9A3-4A1F-84AA-ECC00AB697B5}" type="presParOf" srcId="{17BAC21F-9563-48C1-A975-ABC6CD404ED8}" destId="{13E72897-5688-48F9-8AF6-D2940E71B41F}" srcOrd="1" destOrd="0" presId="urn:microsoft.com/office/officeart/2005/8/layout/StepDownProcess"/>
    <dgm:cxn modelId="{3F0D6A9A-C0E7-4946-9ACD-40B00E851CF1}" type="presParOf" srcId="{17BAC21F-9563-48C1-A975-ABC6CD404ED8}" destId="{E4D25931-DEA4-4265-A0EE-AF4935E4EB30}" srcOrd="2" destOrd="0" presId="urn:microsoft.com/office/officeart/2005/8/layout/StepDownProcess"/>
    <dgm:cxn modelId="{F5A5A1D7-8742-4BE2-B851-756E8E7FADB2}" type="presParOf" srcId="{AB18693F-A8E7-42DF-8977-2D5D61A28747}" destId="{5876B10A-5352-4252-B5AC-FA685C8E8058}" srcOrd="1" destOrd="0" presId="urn:microsoft.com/office/officeart/2005/8/layout/StepDownProcess"/>
    <dgm:cxn modelId="{FC2162F0-D2A5-4676-970B-F01615BCB851}" type="presParOf" srcId="{AB18693F-A8E7-42DF-8977-2D5D61A28747}" destId="{07238E65-C1B4-462C-B472-24808CC5FA36}" srcOrd="2" destOrd="0" presId="urn:microsoft.com/office/officeart/2005/8/layout/StepDownProcess"/>
    <dgm:cxn modelId="{E271DBD9-05D6-4719-B4DA-4081628F9D38}" type="presParOf" srcId="{07238E65-C1B4-462C-B472-24808CC5FA36}" destId="{6F4FFCA8-CDA9-40DB-82D4-71E5364B6910}" srcOrd="0" destOrd="0" presId="urn:microsoft.com/office/officeart/2005/8/layout/StepDownProcess"/>
    <dgm:cxn modelId="{D23CFD01-814F-43AE-B4DC-0CD3DEF71078}" type="presParOf" srcId="{07238E65-C1B4-462C-B472-24808CC5FA36}" destId="{A81A9427-69DF-4665-A8A5-414299D3C155}" srcOrd="1" destOrd="0" presId="urn:microsoft.com/office/officeart/2005/8/layout/StepDownProcess"/>
    <dgm:cxn modelId="{6197049F-0E4D-4176-8C0E-26208B1B93CD}" type="presParOf" srcId="{07238E65-C1B4-462C-B472-24808CC5FA36}" destId="{96225687-6702-4CE6-90EF-7A455936E209}" srcOrd="2" destOrd="0" presId="urn:microsoft.com/office/officeart/2005/8/layout/StepDownProcess"/>
    <dgm:cxn modelId="{223A711B-72D7-4796-AEEB-642E9F8FD294}" type="presParOf" srcId="{AB18693F-A8E7-42DF-8977-2D5D61A28747}" destId="{524438E9-58F8-4F95-8E65-2F6A5BF59CE8}" srcOrd="3" destOrd="0" presId="urn:microsoft.com/office/officeart/2005/8/layout/StepDownProcess"/>
    <dgm:cxn modelId="{A357170E-5507-46FA-8793-CDE775CA268A}" type="presParOf" srcId="{AB18693F-A8E7-42DF-8977-2D5D61A28747}" destId="{E4793F11-0B06-4713-88CD-5D89542F9E58}" srcOrd="4" destOrd="0" presId="urn:microsoft.com/office/officeart/2005/8/layout/StepDownProcess"/>
    <dgm:cxn modelId="{01152D7B-BF6F-4455-AA3E-2A1DD17CE5D6}" type="presParOf" srcId="{E4793F11-0B06-4713-88CD-5D89542F9E58}" destId="{C28CE264-9380-4851-89B1-F19DE20894ED}" srcOrd="0" destOrd="0" presId="urn:microsoft.com/office/officeart/2005/8/layout/StepDownProcess"/>
    <dgm:cxn modelId="{C94994CF-2C29-48C4-8A73-C18DFFE45A73}" type="presParOf" srcId="{E4793F11-0B06-4713-88CD-5D89542F9E58}" destId="{414FC2E6-E993-420F-A768-366A74436EE3}" srcOrd="1" destOrd="0" presId="urn:microsoft.com/office/officeart/2005/8/layout/StepDownProcess"/>
    <dgm:cxn modelId="{7360E6B6-6A51-4632-9697-1F0B53ECA77C}" type="presParOf" srcId="{E4793F11-0B06-4713-88CD-5D89542F9E58}" destId="{3C21F66D-8F2A-468F-AE68-1FF380C0D59F}" srcOrd="2" destOrd="0" presId="urn:microsoft.com/office/officeart/2005/8/layout/StepDownProcess"/>
    <dgm:cxn modelId="{059057D1-43E3-4C48-9217-DE397F16CA73}" type="presParOf" srcId="{AB18693F-A8E7-42DF-8977-2D5D61A28747}" destId="{F87EB1BB-D1F9-450E-A401-6CAC7BF0F15D}" srcOrd="5" destOrd="0" presId="urn:microsoft.com/office/officeart/2005/8/layout/StepDownProcess"/>
    <dgm:cxn modelId="{7D6AAE51-FDD1-4FA4-86D4-D035439ABB78}" type="presParOf" srcId="{AB18693F-A8E7-42DF-8977-2D5D61A28747}" destId="{D6799ED2-AAAD-4DB9-A86D-5AC0141B46D7}" srcOrd="6" destOrd="0" presId="urn:microsoft.com/office/officeart/2005/8/layout/StepDownProcess"/>
    <dgm:cxn modelId="{5CD15BA6-B17F-4F36-90BB-1DAE287864A7}" type="presParOf" srcId="{D6799ED2-AAAD-4DB9-A86D-5AC0141B46D7}" destId="{348D2544-5F95-4160-82A6-1BB5FE58EC68}" srcOrd="0" destOrd="0" presId="urn:microsoft.com/office/officeart/2005/8/layout/StepDownProcess"/>
    <dgm:cxn modelId="{99A2F486-0F33-49C6-8A62-00E4EEB9E0EB}" type="presParOf" srcId="{D6799ED2-AAAD-4DB9-A86D-5AC0141B46D7}" destId="{D1D22CE8-647C-4A10-8893-D7861B947542}" srcOrd="1" destOrd="0" presId="urn:microsoft.com/office/officeart/2005/8/layout/StepDownProcess"/>
    <dgm:cxn modelId="{6B69BAE4-A59A-4900-9635-0C6B01148AD5}" type="presParOf" srcId="{D6799ED2-AAAD-4DB9-A86D-5AC0141B46D7}" destId="{F4489492-194F-49D3-9FC8-3CBCEA1A8BE3}" srcOrd="2" destOrd="0" presId="urn:microsoft.com/office/officeart/2005/8/layout/StepDownProcess"/>
    <dgm:cxn modelId="{EEBF6259-169B-4F82-AE6D-3F0079402438}" type="presParOf" srcId="{AB18693F-A8E7-42DF-8977-2D5D61A28747}" destId="{F8A41B0E-8F43-4823-AEF9-028473636A72}" srcOrd="7" destOrd="0" presId="urn:microsoft.com/office/officeart/2005/8/layout/StepDownProcess"/>
    <dgm:cxn modelId="{0156C1B1-C822-4546-AEFF-43DF58764FE2}" type="presParOf" srcId="{AB18693F-A8E7-42DF-8977-2D5D61A28747}" destId="{C49637D6-B2E5-4500-8316-D279E22E0518}" srcOrd="8" destOrd="0" presId="urn:microsoft.com/office/officeart/2005/8/layout/StepDownProcess"/>
    <dgm:cxn modelId="{00261625-6FD5-4A74-BD20-C8B836555D57}" type="presParOf" srcId="{C49637D6-B2E5-4500-8316-D279E22E0518}" destId="{73DF9261-4DEF-475C-A815-447DB945E2DF}" srcOrd="0" destOrd="0" presId="urn:microsoft.com/office/officeart/2005/8/layout/StepDownProcess"/>
    <dgm:cxn modelId="{53E665CF-1B4F-497E-9602-957C2C6DBF0F}" type="presParOf" srcId="{C49637D6-B2E5-4500-8316-D279E22E0518}" destId="{19C7315A-168F-4029-92D6-A479B46B18F9}" srcOrd="1" destOrd="0" presId="urn:microsoft.com/office/officeart/2005/8/layout/StepDownProcess"/>
    <dgm:cxn modelId="{9348C5F5-47AD-463F-8F40-351005A8A27C}" type="presParOf" srcId="{C49637D6-B2E5-4500-8316-D279E22E0518}" destId="{9736884B-DAEE-42DC-B80B-D486CBFC5F28}" srcOrd="2" destOrd="0" presId="urn:microsoft.com/office/officeart/2005/8/layout/StepDownProcess"/>
    <dgm:cxn modelId="{85813B7E-9D7B-4D7D-ABA7-15C4E049B25F}" type="presParOf" srcId="{AB18693F-A8E7-42DF-8977-2D5D61A28747}" destId="{F70015C8-8F16-4132-9C78-7608BF9A880C}" srcOrd="9" destOrd="0" presId="urn:microsoft.com/office/officeart/2005/8/layout/StepDownProcess"/>
    <dgm:cxn modelId="{274D14BC-807D-47C5-A094-0B39B9B243BC}" type="presParOf" srcId="{AB18693F-A8E7-42DF-8977-2D5D61A28747}" destId="{7B41A011-B5B3-4BC9-81B3-A560ADA044B7}" srcOrd="10" destOrd="0" presId="urn:microsoft.com/office/officeart/2005/8/layout/StepDownProcess"/>
    <dgm:cxn modelId="{FF5C5347-258A-4F8F-B466-7B252828FB04}" type="presParOf" srcId="{7B41A011-B5B3-4BC9-81B3-A560ADA044B7}" destId="{54264D32-8FFC-44EC-8972-1787A8D2AC8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13D91-6C0F-40C8-A1AF-B2D5CF59DE50}">
      <dsp:nvSpPr>
        <dsp:cNvPr id="0" name=""/>
        <dsp:cNvSpPr/>
      </dsp:nvSpPr>
      <dsp:spPr>
        <a:xfrm rot="5400000">
          <a:off x="2787046" y="853871"/>
          <a:ext cx="734992" cy="8367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72897-5688-48F9-8AF6-D2940E71B41F}">
      <dsp:nvSpPr>
        <dsp:cNvPr id="0" name=""/>
        <dsp:cNvSpPr/>
      </dsp:nvSpPr>
      <dsp:spPr>
        <a:xfrm>
          <a:off x="2592318" y="39118"/>
          <a:ext cx="1237293" cy="86606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0" i="0" kern="1200" dirty="0"/>
            <a:t>定义搜索问题的解向量和每个分量的取值范围。</a:t>
          </a:r>
          <a:endParaRPr lang="zh-CN" altLang="en-US" sz="1100" kern="1200" dirty="0"/>
        </a:p>
      </dsp:txBody>
      <dsp:txXfrm>
        <a:off x="2634603" y="81403"/>
        <a:ext cx="1152723" cy="781495"/>
      </dsp:txXfrm>
    </dsp:sp>
    <dsp:sp modelId="{E4D25931-DEA4-4265-A0EE-AF4935E4EB30}">
      <dsp:nvSpPr>
        <dsp:cNvPr id="0" name=""/>
        <dsp:cNvSpPr/>
      </dsp:nvSpPr>
      <dsp:spPr>
        <a:xfrm>
          <a:off x="3829612" y="121717"/>
          <a:ext cx="899889" cy="69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FFCA8-CDA9-40DB-82D4-71E5364B6910}">
      <dsp:nvSpPr>
        <dsp:cNvPr id="0" name=""/>
        <dsp:cNvSpPr/>
      </dsp:nvSpPr>
      <dsp:spPr>
        <a:xfrm rot="5400000">
          <a:off x="3812895" y="1826748"/>
          <a:ext cx="734992" cy="8367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671256"/>
            <a:satOff val="-6331"/>
            <a:lumOff val="21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A9427-69DF-4665-A8A5-414299D3C155}">
      <dsp:nvSpPr>
        <dsp:cNvPr id="0" name=""/>
        <dsp:cNvSpPr/>
      </dsp:nvSpPr>
      <dsp:spPr>
        <a:xfrm>
          <a:off x="3618166" y="1011995"/>
          <a:ext cx="1237293" cy="866065"/>
        </a:xfrm>
        <a:prstGeom prst="roundRect">
          <a:avLst>
            <a:gd name="adj" fmla="val 1667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0" i="0" kern="1200" dirty="0"/>
            <a:t>确定子结点的排列规则。</a:t>
          </a:r>
          <a:endParaRPr lang="zh-CN" altLang="en-US" sz="1100" kern="1200" dirty="0"/>
        </a:p>
      </dsp:txBody>
      <dsp:txXfrm>
        <a:off x="3660451" y="1054280"/>
        <a:ext cx="1152723" cy="781495"/>
      </dsp:txXfrm>
    </dsp:sp>
    <dsp:sp modelId="{96225687-6702-4CE6-90EF-7A455936E209}">
      <dsp:nvSpPr>
        <dsp:cNvPr id="0" name=""/>
        <dsp:cNvSpPr/>
      </dsp:nvSpPr>
      <dsp:spPr>
        <a:xfrm>
          <a:off x="4855460" y="1094594"/>
          <a:ext cx="899889" cy="69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CE264-9380-4851-89B1-F19DE20894ED}">
      <dsp:nvSpPr>
        <dsp:cNvPr id="0" name=""/>
        <dsp:cNvSpPr/>
      </dsp:nvSpPr>
      <dsp:spPr>
        <a:xfrm rot="5400000">
          <a:off x="4838743" y="2799626"/>
          <a:ext cx="734992" cy="8367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3342512"/>
            <a:satOff val="-12663"/>
            <a:lumOff val="42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FC2E6-E993-420F-A768-366A74436EE3}">
      <dsp:nvSpPr>
        <dsp:cNvPr id="0" name=""/>
        <dsp:cNvSpPr/>
      </dsp:nvSpPr>
      <dsp:spPr>
        <a:xfrm>
          <a:off x="4644014" y="1984872"/>
          <a:ext cx="1237293" cy="866065"/>
        </a:xfrm>
        <a:prstGeom prst="roundRect">
          <a:avLst>
            <a:gd name="adj" fmla="val 1667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0" i="0" kern="1200" dirty="0"/>
            <a:t>判断是否满足多米诺性质。</a:t>
          </a:r>
          <a:endParaRPr lang="zh-CN" altLang="en-US" sz="1100" kern="1200" dirty="0"/>
        </a:p>
      </dsp:txBody>
      <dsp:txXfrm>
        <a:off x="4686299" y="2027157"/>
        <a:ext cx="1152723" cy="781495"/>
      </dsp:txXfrm>
    </dsp:sp>
    <dsp:sp modelId="{3C21F66D-8F2A-468F-AE68-1FF380C0D59F}">
      <dsp:nvSpPr>
        <dsp:cNvPr id="0" name=""/>
        <dsp:cNvSpPr/>
      </dsp:nvSpPr>
      <dsp:spPr>
        <a:xfrm>
          <a:off x="5881308" y="2067472"/>
          <a:ext cx="899889" cy="69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D2544-5F95-4160-82A6-1BB5FE58EC68}">
      <dsp:nvSpPr>
        <dsp:cNvPr id="0" name=""/>
        <dsp:cNvSpPr/>
      </dsp:nvSpPr>
      <dsp:spPr>
        <a:xfrm rot="5400000">
          <a:off x="5864591" y="3772503"/>
          <a:ext cx="734992" cy="8367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5013768"/>
            <a:satOff val="-18994"/>
            <a:lumOff val="63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22CE8-647C-4A10-8893-D7861B947542}">
      <dsp:nvSpPr>
        <dsp:cNvPr id="0" name=""/>
        <dsp:cNvSpPr/>
      </dsp:nvSpPr>
      <dsp:spPr>
        <a:xfrm>
          <a:off x="5669863" y="2957750"/>
          <a:ext cx="1237293" cy="866065"/>
        </a:xfrm>
        <a:prstGeom prst="roundRect">
          <a:avLst>
            <a:gd name="adj" fmla="val 1667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0" i="0" kern="1200" dirty="0"/>
            <a:t> </a:t>
          </a:r>
          <a:r>
            <a:rPr lang="zh-CN" altLang="en-US" sz="1100" b="0" i="0" kern="1200" dirty="0"/>
            <a:t>确定搜索策略：深度优先、宽度优先、宽深结合等。</a:t>
          </a:r>
          <a:endParaRPr lang="zh-CN" altLang="en-US" sz="1100" kern="1200" dirty="0"/>
        </a:p>
      </dsp:txBody>
      <dsp:txXfrm>
        <a:off x="5712148" y="3000035"/>
        <a:ext cx="1152723" cy="781495"/>
      </dsp:txXfrm>
    </dsp:sp>
    <dsp:sp modelId="{F4489492-194F-49D3-9FC8-3CBCEA1A8BE3}">
      <dsp:nvSpPr>
        <dsp:cNvPr id="0" name=""/>
        <dsp:cNvSpPr/>
      </dsp:nvSpPr>
      <dsp:spPr>
        <a:xfrm>
          <a:off x="6907157" y="3040349"/>
          <a:ext cx="899889" cy="69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F9261-4DEF-475C-A815-447DB945E2DF}">
      <dsp:nvSpPr>
        <dsp:cNvPr id="0" name=""/>
        <dsp:cNvSpPr/>
      </dsp:nvSpPr>
      <dsp:spPr>
        <a:xfrm rot="5400000">
          <a:off x="6890439" y="4745381"/>
          <a:ext cx="734992" cy="8367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7315A-168F-4029-92D6-A479B46B18F9}">
      <dsp:nvSpPr>
        <dsp:cNvPr id="0" name=""/>
        <dsp:cNvSpPr/>
      </dsp:nvSpPr>
      <dsp:spPr>
        <a:xfrm>
          <a:off x="6695711" y="3930627"/>
          <a:ext cx="1237293" cy="866065"/>
        </a:xfrm>
        <a:prstGeom prst="roundRect">
          <a:avLst>
            <a:gd name="adj" fmla="val 1667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0" i="0" kern="1200" dirty="0"/>
            <a:t> </a:t>
          </a:r>
          <a:r>
            <a:rPr lang="zh-CN" altLang="en-US" sz="1100" b="0" i="0" kern="1200" dirty="0"/>
            <a:t>确定每个结点能够分支的约束条件。</a:t>
          </a:r>
          <a:endParaRPr lang="zh-CN" altLang="en-US" sz="1100" kern="1200" dirty="0"/>
        </a:p>
      </dsp:txBody>
      <dsp:txXfrm>
        <a:off x="6737996" y="3972912"/>
        <a:ext cx="1152723" cy="781495"/>
      </dsp:txXfrm>
    </dsp:sp>
    <dsp:sp modelId="{9736884B-DAEE-42DC-B80B-D486CBFC5F28}">
      <dsp:nvSpPr>
        <dsp:cNvPr id="0" name=""/>
        <dsp:cNvSpPr/>
      </dsp:nvSpPr>
      <dsp:spPr>
        <a:xfrm>
          <a:off x="7933005" y="4013226"/>
          <a:ext cx="899889" cy="69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64D32-8FFC-44EC-8972-1787A8D2AC8D}">
      <dsp:nvSpPr>
        <dsp:cNvPr id="0" name=""/>
        <dsp:cNvSpPr/>
      </dsp:nvSpPr>
      <dsp:spPr>
        <a:xfrm>
          <a:off x="7721559" y="4903505"/>
          <a:ext cx="1237293" cy="866065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0" i="0" kern="1200"/>
            <a:t>确定存储搜素路径的数据结构。</a:t>
          </a:r>
          <a:endParaRPr lang="zh-CN" altLang="en-US" sz="1100" kern="1200" dirty="0"/>
        </a:p>
      </dsp:txBody>
      <dsp:txXfrm>
        <a:off x="7763844" y="4945790"/>
        <a:ext cx="1152723" cy="781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F8D67-8226-5664-B41C-96E8A8CA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7C27CF-97F9-AE09-64B6-72C7C92B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E459D-1C00-CF31-BC27-D91B881A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F9128-024E-72CA-0E24-FB120556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6213B-23B7-E93B-C3AA-1E609AEF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5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7E2D1-5332-8F17-4ED1-26916AF6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B91EB-4786-7921-9A2D-8CCE0B70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A3B2C-A00E-90FD-7C3B-E7D421A6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01C95-FEEF-8E02-80C0-4BFD1B87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F6451-20B2-A51F-F184-55D3F306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56B911-0822-E0E8-8AD3-4014B8676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F42E74-E6DD-7201-4B41-BF6135C9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65D8D-2EF8-4650-ED2A-54DDA1F4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2D550-69FF-D05D-0DAD-80A025E7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FBB5A-3485-FC2E-DFD8-40804819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4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8B6E5-C638-3144-06AF-9F1EE46A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BFA215-776E-1731-886C-7157BE5F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83244-F5D6-4BD9-2814-703D28E8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5C0D5-9B72-120C-0093-2ADF46B3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66400-75F0-AD90-2E82-9BA10F08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7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FAE22-CD3D-0130-22C5-37F2B9BB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D3F707-6227-92B9-D305-3BA2D34D6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4FC8B-4352-B656-19DD-D4BF0622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0F110-97A7-E19B-F8C0-EC53BCA0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ACBB1-D6AF-F401-3BD3-1FD6542A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8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9B337-10F7-DCFB-DD68-CF048F6F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6053D-E6CA-9327-F4CE-EF0B4953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F5CE6-30BE-8563-13F0-1539BA112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18A23-3EED-8D77-E700-BF2991A9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E8284-4FE9-FE3C-5672-501C797B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B107-7EBD-21EF-0025-E11686BA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7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FB0E7-47E0-AABC-8310-11198D7D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72B21-11F0-C6A8-81DC-2714D7307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AFE7E7-F944-583C-C791-758978357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C51BC2-1023-3099-E1A8-BEF0D3969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4497F0-7CE6-C8EF-1771-A28DE4DA8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50D986-1900-4F97-9C4F-A2377A6E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430BD3-4D7E-15F3-F154-AC1ECA09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38940E-BFD2-6150-A339-99DF0C0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5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B82AE-12AD-F6AE-E670-F467DF4C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D3CE7D-C133-EFA3-4BB2-A3BBA73D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71430D-7CA4-917E-0A20-087383E8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D50E5-312D-4C9F-063C-E1C7A5D5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96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6DE632-0891-8ADC-12AB-BE83FFF9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B665CB-3F2A-CB06-0048-8ED1E430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FBFE23-1541-E84F-BAED-905F325E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5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FB50F-30D5-D05F-060F-6B4A6D34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1E340-B0FD-8FA3-9E54-941394CA1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574D0-EC07-2367-DDB7-A6A0222F6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1DC12-8EA1-8889-F33B-794399AC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33D41-C596-B8CD-EEF1-9ADB3FCBC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E3B44-9038-CFAB-1FD6-4CABD058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7777D-3C6D-1867-9C90-BC78DF61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B281A-1D75-FEF5-35AD-9BD743068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ED7463-BE87-E7DD-259E-0FF37D49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8FFB6D-0427-88A3-7913-6314B2EB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29EB88-8A1E-98B3-013E-C86118DD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B7842-FB66-0AD7-4CA7-A3381428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0CB832-7EBC-C5F1-6CFD-BB83812F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E1AFD-1937-853F-0156-DD412ACA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FDD58-64BD-1463-C045-0C42F772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2C544-D82C-451D-BF87-73F060D3D90A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5C3F3-C2AF-AA91-282D-B62FB3C1E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7CE3A-FD76-C545-CFB8-87A4ACAE4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3587C-F4C5-412D-B117-9CB5936EB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72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655CB-EC43-7B6E-59D2-AE030AB05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875" y="1152343"/>
            <a:ext cx="10288249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回溯算法</a:t>
            </a:r>
            <a:br>
              <a:rPr lang="en-US" altLang="zh-CN" dirty="0"/>
            </a:br>
            <a:r>
              <a:rPr lang="zh-CN" altLang="en-US" dirty="0"/>
              <a:t>设计步骤 </a:t>
            </a:r>
            <a:r>
              <a:rPr lang="en-US" altLang="zh-CN" dirty="0"/>
              <a:t>&amp; </a:t>
            </a:r>
            <a:r>
              <a:rPr lang="zh-CN" altLang="en-US" dirty="0"/>
              <a:t>效率估计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60661-D7E3-2258-EFBF-F18D24787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2025.3.21</a:t>
            </a:r>
          </a:p>
          <a:p>
            <a:r>
              <a:rPr lang="zh-CN" altLang="en-US" dirty="0"/>
              <a:t>毛思雨</a:t>
            </a:r>
          </a:p>
        </p:txBody>
      </p:sp>
    </p:spTree>
    <p:extLst>
      <p:ext uri="{BB962C8B-B14F-4D97-AF65-F5344CB8AC3E}">
        <p14:creationId xmlns:p14="http://schemas.microsoft.com/office/powerpoint/2010/main" val="3100607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83530-2B1C-2B26-07BF-9AFCEAA4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01C698-C8BA-0B9E-2E15-31669723B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823" y="1375919"/>
            <a:ext cx="5169949" cy="531962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2B194F-E622-7720-C4C3-C8E4702B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5" y="1776523"/>
            <a:ext cx="5655672" cy="241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1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80C34-469E-CE4A-6866-EC94F868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多米诺性质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B965C3-9B76-2244-6678-BD4C5F68A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1047"/>
            <a:ext cx="10515600" cy="151590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E3BE2D-CB8C-B642-65D1-8EF2C9ADB314}"/>
              </a:ext>
            </a:extLst>
          </p:cNvPr>
          <p:cNvSpPr txBox="1"/>
          <p:nvPr/>
        </p:nvSpPr>
        <p:spPr>
          <a:xfrm>
            <a:off x="697042" y="4639456"/>
            <a:ext cx="1107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在搜索树中就是：某个结点不满足条件，则将以该结点为顶点的树删除，这个子树中不会含有任何可行解</a:t>
            </a:r>
          </a:p>
        </p:txBody>
      </p:sp>
    </p:spTree>
    <p:extLst>
      <p:ext uri="{BB962C8B-B14F-4D97-AF65-F5344CB8AC3E}">
        <p14:creationId xmlns:p14="http://schemas.microsoft.com/office/powerpoint/2010/main" val="261326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AB0A4-A366-8376-A66B-6B5EEC36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满足不等式的整数解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0D5BE9-520E-2E87-FEA3-513BB69BB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8680" y="4235450"/>
            <a:ext cx="3124200" cy="225742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4BE1FF-FD38-E799-42A3-978B34D56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510180"/>
            <a:ext cx="10382250" cy="1724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309C4A-FCA3-B6CA-96C7-5A2B3C978466}"/>
              </a:ext>
            </a:extLst>
          </p:cNvPr>
          <p:cNvSpPr txBox="1"/>
          <p:nvPr/>
        </p:nvSpPr>
        <p:spPr>
          <a:xfrm>
            <a:off x="904875" y="34852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搜索空间：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119C81-8D56-4EA1-AE45-0F12E5E03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03" y="3352333"/>
            <a:ext cx="5886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3234A-0E67-3F7B-9017-2855AA00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回溯算法设计步骤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07421-A2D6-2933-6033-33E3976D9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效率估计和改进途径</a:t>
            </a:r>
          </a:p>
          <a:p>
            <a:endParaRPr lang="zh-CN" altLang="en-US" dirty="0"/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4033FD02-1152-DDA0-7327-D12F30E84C26}"/>
              </a:ext>
            </a:extLst>
          </p:cNvPr>
          <p:cNvSpPr txBox="1">
            <a:spLocks/>
          </p:cNvSpPr>
          <p:nvPr/>
        </p:nvSpPr>
        <p:spPr>
          <a:xfrm>
            <a:off x="831850" y="306228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基本思想和适用条件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331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629D61-39B4-D362-1E80-A09E1DE1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回溯的算法实现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7588AE-7186-9191-5937-A24138830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）：第</a:t>
            </a:r>
            <a:r>
              <a:rPr lang="en-US" altLang="zh-CN" dirty="0"/>
              <a:t>k</a:t>
            </a:r>
            <a:r>
              <a:rPr lang="zh-CN" altLang="en-US" dirty="0"/>
              <a:t>个结点的最初范围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）：选择完第（</a:t>
            </a:r>
            <a:r>
              <a:rPr lang="en-US" altLang="zh-CN" dirty="0"/>
              <a:t>k-1</a:t>
            </a:r>
            <a:r>
              <a:rPr lang="zh-CN" altLang="en-US" dirty="0"/>
              <a:t>）个结点，来到第</a:t>
            </a:r>
            <a:r>
              <a:rPr lang="en-US" altLang="zh-CN" dirty="0"/>
              <a:t>k</a:t>
            </a:r>
            <a:r>
              <a:rPr lang="zh-CN" altLang="en-US" dirty="0"/>
              <a:t>个结点时的可能取值集合（即满足前（</a:t>
            </a:r>
            <a:r>
              <a:rPr lang="en-US" altLang="zh-CN" dirty="0"/>
              <a:t>k-1</a:t>
            </a:r>
            <a:r>
              <a:rPr lang="zh-CN" altLang="en-US" dirty="0"/>
              <a:t>）个结点的限制条件）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大致思路：</a:t>
            </a:r>
            <a:endParaRPr lang="en-US" altLang="zh-CN" dirty="0"/>
          </a:p>
          <a:p>
            <a:r>
              <a:rPr lang="zh-CN" altLang="en-US" dirty="0"/>
              <a:t>判断是否来到搜索空间最下面一层：</a:t>
            </a:r>
            <a:endParaRPr lang="en-US" altLang="zh-CN" dirty="0"/>
          </a:p>
          <a:p>
            <a:r>
              <a:rPr lang="en-US" altLang="zh-CN" dirty="0"/>
              <a:t>yes</a:t>
            </a:r>
            <a:r>
              <a:rPr lang="zh-CN" altLang="en-US" dirty="0"/>
              <a:t>则找到一个可行解，记录下来；</a:t>
            </a:r>
            <a:endParaRPr lang="en-US" altLang="zh-CN" dirty="0"/>
          </a:p>
          <a:p>
            <a:r>
              <a:rPr lang="en-US" altLang="zh-CN" dirty="0"/>
              <a:t>no</a:t>
            </a:r>
            <a:r>
              <a:rPr lang="zh-CN" altLang="en-US" dirty="0"/>
              <a:t>则算当前结点的可选子结点，选一个往深处走，记得标记（走过该子结点则将它从父结点的待选子结点中删除）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23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DEDBF02-1683-F489-938B-CD695123B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964025"/>
              </p:ext>
            </p:extLst>
          </p:nvPr>
        </p:nvGraphicFramePr>
        <p:xfrm>
          <a:off x="-1755098" y="1049311"/>
          <a:ext cx="11551172" cy="580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DA975D7-B5F4-7BFC-AC68-3E7740938C52}"/>
              </a:ext>
            </a:extLst>
          </p:cNvPr>
          <p:cNvSpPr txBox="1"/>
          <p:nvPr/>
        </p:nvSpPr>
        <p:spPr>
          <a:xfrm>
            <a:off x="577121" y="27987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latin typeface="+mj-lt"/>
                <a:ea typeface="+mj-ea"/>
                <a:cs typeface="+mj-cs"/>
              </a:rPr>
              <a:t>装载问题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AB6D31-2CD2-758C-9887-C635FE040634}"/>
              </a:ext>
            </a:extLst>
          </p:cNvPr>
          <p:cNvSpPr txBox="1"/>
          <p:nvPr/>
        </p:nvSpPr>
        <p:spPr>
          <a:xfrm>
            <a:off x="3635114" y="22485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按照下标从小到大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22F5C7A-6871-0B69-8B3E-54C6A61327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733" y="2898994"/>
            <a:ext cx="5722651" cy="101170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58241AC-FE6B-4AA4-90FA-CCF334E9EFA3}"/>
              </a:ext>
            </a:extLst>
          </p:cNvPr>
          <p:cNvSpPr txBox="1"/>
          <p:nvPr/>
        </p:nvSpPr>
        <p:spPr>
          <a:xfrm>
            <a:off x="5666439" y="431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深度优先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86CC18E-DFF0-6F65-34D2-A553B2774D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945" y="4845982"/>
            <a:ext cx="5210175" cy="914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F3388A3-AD78-A5F9-A661-0AFC9F96E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1287" y="1342743"/>
            <a:ext cx="6829425" cy="381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5EE23F7-7EF4-7F8A-4351-CE39A9BC6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3882" y="6186923"/>
            <a:ext cx="32099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1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1FD93A4-25E7-4D5B-6905-C6BB7F823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494" y="381560"/>
            <a:ext cx="8953500" cy="523875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2848B48-4BC7-472A-4988-01102B79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432" y="381560"/>
            <a:ext cx="1896567" cy="4515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E9687E-44A6-4011-E5CB-277410BD7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773" y="1625248"/>
            <a:ext cx="37433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DC15C-EA66-23EB-4700-8AAD5101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效率估计和改进途径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5D0C3-3BCA-2062-EF93-4CC4146A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78906"/>
            <a:ext cx="10515600" cy="1500187"/>
          </a:xfrm>
        </p:spPr>
        <p:txBody>
          <a:bodyPr/>
          <a:lstStyle/>
          <a:p>
            <a:r>
              <a:rPr lang="zh-CN" altLang="en-US" dirty="0"/>
              <a:t>基本思想和适用条件</a:t>
            </a:r>
            <a:endParaRPr lang="en-US" altLang="zh-CN" dirty="0"/>
          </a:p>
          <a:p>
            <a:r>
              <a:rPr lang="zh-CN" altLang="en-US" dirty="0"/>
              <a:t>回溯算法设计步骤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69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E8A303A-D7D2-4705-FC4E-367E4798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Monte Carlo </a:t>
            </a:r>
            <a:r>
              <a:rPr lang="zh-CN" altLang="en-US" dirty="0"/>
              <a:t>估计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497168B-9D8F-0B93-518F-0EA1A604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平均时间复杂度分析↓</a:t>
            </a:r>
            <a:endParaRPr lang="en-US" altLang="zh-CN" dirty="0">
              <a:solidFill>
                <a:srgbClr val="333333"/>
              </a:solidFill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r>
              <a:rPr lang="zh-CN" altLang="en-US" u="sng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真正遍历的结点总数</a:t>
            </a:r>
            <a:r>
              <a:rPr lang="en-US" altLang="zh-CN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每个结点的运算复杂度</a:t>
            </a:r>
            <a:endParaRPr lang="en-US" altLang="zh-CN" dirty="0">
              <a:solidFill>
                <a:srgbClr val="333333"/>
              </a:solidFill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endParaRPr lang="en-US" altLang="zh-CN" dirty="0">
              <a:solidFill>
                <a:srgbClr val="333333"/>
              </a:solidFill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从根开始，算法在每个结点从所有可行的分支中随机选择一个分支</a:t>
            </a:r>
            <a:r>
              <a:rPr lang="en-US" altLang="zh-CN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.</a:t>
            </a:r>
          </a:p>
          <a:p>
            <a:r>
              <a:rPr lang="zh-CN" altLang="en-US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当算法最终到达某片树叶，就得到一条随机选择的路径，把其他的路径按照这条路径的形式进行复制，从而生成一棵对称的树，以这棵树的结点数作为本次遍历的结点数的估计</a:t>
            </a:r>
            <a:r>
              <a:rPr lang="en-US" altLang="zh-CN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27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A1664-DA29-A0DB-D8CA-28E6A672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四皇后为例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7CDF75F-29C0-791C-EDE3-3659FD858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2048" y="1878091"/>
            <a:ext cx="4444127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1CA444-ACA6-4E3E-A3A7-A5373BC9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6" y="1878091"/>
            <a:ext cx="6110546" cy="355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2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C92D6B-CFB9-CDE8-F477-018B479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基本思想和适用条件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5BD534-DAC2-637B-C12E-8ABF5E09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回溯算法设计步骤</a:t>
            </a:r>
            <a:endParaRPr lang="en-US" altLang="zh-CN" dirty="0"/>
          </a:p>
          <a:p>
            <a:r>
              <a:rPr lang="zh-CN" altLang="en-US" dirty="0"/>
              <a:t>效率估计和改进途径</a:t>
            </a:r>
          </a:p>
        </p:txBody>
      </p:sp>
    </p:spTree>
    <p:extLst>
      <p:ext uri="{BB962C8B-B14F-4D97-AF65-F5344CB8AC3E}">
        <p14:creationId xmlns:p14="http://schemas.microsoft.com/office/powerpoint/2010/main" val="283261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B4AD73-4B6E-5BCE-9941-FCDF4714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0E7F05D-FEB7-011E-374D-BE8F9C6EA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50" y="3247960"/>
            <a:ext cx="8210550" cy="309562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919DB2-9075-654D-677E-B1504063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331174" cy="33592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61851AA-9A26-54EA-CEAF-0C465A8E200E}"/>
              </a:ext>
            </a:extLst>
          </p:cNvPr>
          <p:cNvSpPr txBox="1"/>
          <p:nvPr/>
        </p:nvSpPr>
        <p:spPr>
          <a:xfrm>
            <a:off x="4901784" y="966866"/>
            <a:ext cx="66479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可行解表示方法：</a:t>
            </a:r>
            <a:r>
              <a:rPr lang="en-US" altLang="zh-CN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8</a:t>
            </a:r>
            <a:r>
              <a:rPr lang="zh-CN" altLang="en-US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维向量</a:t>
            </a:r>
            <a:endParaRPr lang="en-US" altLang="zh-CN" dirty="0">
              <a:solidFill>
                <a:srgbClr val="333333"/>
              </a:solidFill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搜索空间：一棵树</a:t>
            </a:r>
            <a:endParaRPr lang="en-US" altLang="zh-CN" b="0" i="0" dirty="0">
              <a:solidFill>
                <a:srgbClr val="333333"/>
              </a:solidFill>
              <a:effectLst/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部分向量：每个结点</a:t>
            </a:r>
            <a:endParaRPr lang="en-US" altLang="zh-CN" b="0" i="0" dirty="0">
              <a:solidFill>
                <a:srgbClr val="333333"/>
              </a:solidFill>
              <a:effectLst/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可行解：满足约束条件的树叶（在优化问题中不一定是最优解）</a:t>
            </a:r>
            <a:endParaRPr lang="en-US" altLang="zh-CN" b="0" i="0" dirty="0">
              <a:solidFill>
                <a:srgbClr val="333333"/>
              </a:solidFill>
              <a:effectLst/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隐含遍历：不是真正访问到每个结点，需要从搜索树中进行裁减</a:t>
            </a:r>
            <a:endParaRPr lang="en-US" altLang="zh-CN" b="0" i="0" dirty="0">
              <a:solidFill>
                <a:srgbClr val="333333"/>
              </a:solidFill>
              <a:effectLst/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endParaRPr lang="en-US" altLang="zh-CN" dirty="0">
              <a:solidFill>
                <a:srgbClr val="333333"/>
              </a:solidFill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最坏时间复杂度分析：结点总数</a:t>
            </a:r>
            <a:r>
              <a:rPr lang="en-US" altLang="zh-CN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汉仪旗黑 Lenovo 60S" panose="00000500000000000000" pitchFamily="2" charset="-122"/>
                <a:ea typeface="汉仪旗黑 Lenovo 60S" panose="00000500000000000000" pitchFamily="2" charset="-122"/>
              </a:rPr>
              <a:t>每个结点的运算复杂度</a:t>
            </a:r>
            <a:endParaRPr lang="en-US" altLang="zh-CN" dirty="0">
              <a:solidFill>
                <a:srgbClr val="333333"/>
              </a:solidFill>
              <a:latin typeface="汉仪旗黑 Lenovo 60S" panose="00000500000000000000" pitchFamily="2" charset="-122"/>
              <a:ea typeface="汉仪旗黑 Lenovo 60S" panose="00000500000000000000" pitchFamily="2" charset="-122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AEA027-615F-D0A8-50E8-1D6A67D21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390" y="2977235"/>
            <a:ext cx="30384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5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A4B20-19C3-4DB8-E480-B4CBE7B4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9A237E-8810-30E4-0399-1C39FB7CF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92" y="1754085"/>
            <a:ext cx="8703585" cy="44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2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2BF9-2033-C4A8-61F0-DF661103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用对称性减小搜索空间规模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936F5-FFA7-8532-D612-696ABBD6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八皇后问题可以利用对称性去掉一半的空间</a:t>
            </a:r>
            <a:endParaRPr lang="en-US" altLang="zh-CN" dirty="0"/>
          </a:p>
          <a:p>
            <a:r>
              <a:rPr lang="zh-CN" altLang="en-US" dirty="0"/>
              <a:t>图着色问题：只需搜索</a:t>
            </a:r>
            <a:r>
              <a:rPr lang="en-US" altLang="zh-CN" dirty="0"/>
              <a:t>1/3</a:t>
            </a:r>
            <a:r>
              <a:rPr lang="zh-CN" altLang="en-US" dirty="0"/>
              <a:t>的空间，共可以得到</a:t>
            </a:r>
            <a:r>
              <a:rPr lang="en-US" altLang="zh-CN" dirty="0"/>
              <a:t>6</a:t>
            </a:r>
            <a:r>
              <a:rPr lang="zh-CN" altLang="en-US" dirty="0"/>
              <a:t>个解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0EA8EA-F4D0-CFB8-E9C5-9F840692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79" y="3922129"/>
            <a:ext cx="7032461" cy="26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7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AFCF9-FAE6-4A5F-9698-821909A2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Burnside </a:t>
            </a:r>
            <a:r>
              <a:rPr lang="zh-CN" altLang="en-US" dirty="0"/>
              <a:t>引理 </a:t>
            </a:r>
            <a:r>
              <a:rPr lang="en-US" altLang="zh-CN" dirty="0"/>
              <a:t>&amp; </a:t>
            </a:r>
            <a:r>
              <a:rPr lang="zh-CN" altLang="en-US" dirty="0"/>
              <a:t>八皇后问题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1B9090F-2E6E-7BD4-3C2B-3CBE47BC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4674" y="1306522"/>
            <a:ext cx="4217326" cy="5451666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773FD8-5CA0-5DCE-847A-214823D5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259" y="1326630"/>
            <a:ext cx="4217326" cy="5531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E5A1DF-EF5A-1AD1-816D-EBE2CDE3E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35" y="1411452"/>
            <a:ext cx="3000624" cy="544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3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AC5CD-C3D2-E59D-240B-2FD21542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1A977E6-4081-B99A-6FBB-05D58AD05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562" y="1709552"/>
            <a:ext cx="5086350" cy="75247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F0307A-21BE-6069-EA1B-1885FF23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170" y="3362325"/>
            <a:ext cx="7296150" cy="3495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7FF9EE-CCDB-08BB-EE06-11E0C08E4EE7}"/>
              </a:ext>
            </a:extLst>
          </p:cNvPr>
          <p:cNvSpPr txBox="1"/>
          <p:nvPr/>
        </p:nvSpPr>
        <p:spPr>
          <a:xfrm>
            <a:off x="838200" y="2006770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可行解表示方法：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搜索空间：一棵树</a:t>
            </a:r>
          </a:p>
          <a:p>
            <a:r>
              <a:rPr lang="zh-CN" altLang="en-US" dirty="0"/>
              <a:t>部分向量：每个结点；每个树叶代表了物品的子集</a:t>
            </a:r>
          </a:p>
          <a:p>
            <a:r>
              <a:rPr lang="zh-CN" altLang="en-US" dirty="0"/>
              <a:t>这样的完全二叉树称作</a:t>
            </a:r>
            <a:r>
              <a:rPr lang="zh-CN" altLang="en-US" dirty="0">
                <a:highlight>
                  <a:srgbClr val="FFFF00"/>
                </a:highlight>
              </a:rPr>
              <a:t>子集树</a:t>
            </a:r>
          </a:p>
          <a:p>
            <a:endParaRPr lang="zh-CN" altLang="en-US" dirty="0"/>
          </a:p>
          <a:p>
            <a:r>
              <a:rPr lang="zh-CN" altLang="en-US" dirty="0"/>
              <a:t>复杂度分析：结点总数</a:t>
            </a:r>
            <a:r>
              <a:rPr lang="en-US" altLang="zh-CN" dirty="0"/>
              <a:t>×</a:t>
            </a:r>
            <a:r>
              <a:rPr lang="zh-CN" altLang="en-US" dirty="0"/>
              <a:t>每个结点的运算复杂度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9F2BD1-07E1-26FC-BFDD-2B544D5B3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548" y="4071203"/>
            <a:ext cx="10572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6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C2508-880C-1CFE-1896-10E798F1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一般背包问题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A1230-955F-BC5E-7CB0-310A6098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可行解表示方法：</a:t>
            </a:r>
            <a:r>
              <a:rPr lang="en-US" altLang="zh-CN" dirty="0"/>
              <a:t>n</a:t>
            </a:r>
            <a:r>
              <a:rPr lang="zh-CN" altLang="en-US" dirty="0"/>
              <a:t>维向量；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搜索空间：一棵树</a:t>
            </a:r>
          </a:p>
          <a:p>
            <a:r>
              <a:rPr lang="zh-CN" altLang="en-US" dirty="0"/>
              <a:t>部分向量：每个结点；每个树叶代表了物品的子集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38B7C4-DA6F-34E9-C5B3-A137CF73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720" y="2264920"/>
            <a:ext cx="40576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9A59D-2EB4-BFA9-CF2F-B770E0DF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货郎问题（</a:t>
            </a:r>
            <a:r>
              <a:rPr lang="en-US" altLang="zh-CN" dirty="0"/>
              <a:t>TSP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E3CEC-42EA-5220-CC10-D15A24F8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搜索空间：排列树：第一层结点有</a:t>
            </a:r>
            <a:r>
              <a:rPr lang="en-US" altLang="zh-CN" dirty="0"/>
              <a:t>n</a:t>
            </a:r>
            <a:r>
              <a:rPr lang="zh-CN" altLang="en-US" dirty="0"/>
              <a:t>一</a:t>
            </a:r>
            <a:r>
              <a:rPr lang="en-US" altLang="zh-CN" dirty="0"/>
              <a:t>1</a:t>
            </a:r>
            <a:r>
              <a:rPr lang="zh-CN" altLang="en-US" dirty="0"/>
              <a:t>个分支，第二层结点有</a:t>
            </a:r>
            <a:r>
              <a:rPr lang="en-US" altLang="zh-CN" dirty="0"/>
              <a:t>n</a:t>
            </a:r>
            <a:r>
              <a:rPr lang="zh-CN" altLang="en-US" dirty="0"/>
              <a:t>一</a:t>
            </a:r>
            <a:r>
              <a:rPr lang="en-US" altLang="zh-CN" dirty="0"/>
              <a:t>2</a:t>
            </a:r>
            <a:r>
              <a:rPr lang="zh-CN" altLang="en-US" dirty="0"/>
              <a:t>个分支，</a:t>
            </a:r>
            <a:r>
              <a:rPr lang="en-US" altLang="zh-CN" dirty="0"/>
              <a:t>…</a:t>
            </a:r>
            <a:r>
              <a:rPr lang="zh-CN" altLang="en-US" dirty="0"/>
              <a:t>，第</a:t>
            </a:r>
            <a:r>
              <a:rPr lang="en-US" altLang="zh-CN" dirty="0"/>
              <a:t>n</a:t>
            </a:r>
            <a:r>
              <a:rPr lang="zh-CN" altLang="en-US" dirty="0"/>
              <a:t>一</a:t>
            </a:r>
            <a:r>
              <a:rPr lang="en-US" altLang="zh-CN" dirty="0"/>
              <a:t>1</a:t>
            </a:r>
            <a:r>
              <a:rPr lang="zh-CN" altLang="en-US" dirty="0"/>
              <a:t>层有</a:t>
            </a:r>
            <a:r>
              <a:rPr lang="en-US" altLang="zh-CN" dirty="0"/>
              <a:t>1</a:t>
            </a:r>
            <a:r>
              <a:rPr lang="zh-CN" altLang="en-US" dirty="0"/>
              <a:t>个分支；</a:t>
            </a:r>
            <a:endParaRPr lang="en-US" altLang="zh-CN" dirty="0"/>
          </a:p>
          <a:p>
            <a:r>
              <a:rPr lang="zh-CN" altLang="en-US" dirty="0"/>
              <a:t>从根到叶结点的一条路径对应了</a:t>
            </a:r>
            <a:r>
              <a:rPr lang="en-US" altLang="zh-CN" dirty="0"/>
              <a:t>{1,2</a:t>
            </a:r>
            <a:r>
              <a:rPr lang="zh-CN" altLang="en-US" dirty="0"/>
              <a:t>，</a:t>
            </a:r>
            <a:r>
              <a:rPr lang="en-US" altLang="zh-CN" dirty="0"/>
              <a:t>·</a:t>
            </a:r>
            <a:r>
              <a:rPr lang="zh-CN" altLang="en-US" dirty="0"/>
              <a:t>，</a:t>
            </a:r>
            <a:r>
              <a:rPr lang="en-US" altLang="zh-CN" dirty="0"/>
              <a:t>n}</a:t>
            </a:r>
            <a:r>
              <a:rPr lang="zh-CN" altLang="en-US" dirty="0"/>
              <a:t>的排列，根结点只有一个子结点，其余各结点分支数不同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时间复杂度：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B9C75F-4E4D-AF48-DBC9-EBE1D9D86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4057884"/>
            <a:ext cx="6353175" cy="2714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11AB63-4A8D-A0B4-505C-115C9FE0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34" y="3541191"/>
            <a:ext cx="22002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2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636</Words>
  <Application>Microsoft Office PowerPoint</Application>
  <PresentationFormat>宽屏</PresentationFormat>
  <Paragraphs>74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汉仪旗黑 Lenovo 60S</vt:lpstr>
      <vt:lpstr>Arial</vt:lpstr>
      <vt:lpstr>Office 主题​​</vt:lpstr>
      <vt:lpstr>回溯算法 设计步骤 &amp; 效率估计</vt:lpstr>
      <vt:lpstr>基本思想和适用条件</vt:lpstr>
      <vt:lpstr>八皇后问题</vt:lpstr>
      <vt:lpstr>实例</vt:lpstr>
      <vt:lpstr>用对称性减小搜索空间规模</vt:lpstr>
      <vt:lpstr>Burnside 引理 &amp; 八皇后问题</vt:lpstr>
      <vt:lpstr>0-1背包问题</vt:lpstr>
      <vt:lpstr>一般背包问题</vt:lpstr>
      <vt:lpstr>货郎问题（TSP）</vt:lpstr>
      <vt:lpstr>实例</vt:lpstr>
      <vt:lpstr>多米诺性质</vt:lpstr>
      <vt:lpstr>满足不等式的整数解</vt:lpstr>
      <vt:lpstr>回溯算法设计步骤</vt:lpstr>
      <vt:lpstr>回溯的算法实现</vt:lpstr>
      <vt:lpstr>PowerPoint 演示文稿</vt:lpstr>
      <vt:lpstr>PowerPoint 演示文稿</vt:lpstr>
      <vt:lpstr>效率估计和改进途径</vt:lpstr>
      <vt:lpstr>Monte Carlo 估计</vt:lpstr>
      <vt:lpstr>四皇后为例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2257242874@qq.com</dc:creator>
  <cp:lastModifiedBy>2257242874@qq.com</cp:lastModifiedBy>
  <cp:revision>5</cp:revision>
  <dcterms:created xsi:type="dcterms:W3CDTF">2025-03-18T07:23:37Z</dcterms:created>
  <dcterms:modified xsi:type="dcterms:W3CDTF">2025-03-20T15:02:32Z</dcterms:modified>
</cp:coreProperties>
</file>