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8B4D-3082-76C8-704A-7C0A7CE9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1D2B7-9634-0CDD-FB97-3698CA52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CEA2B-AE13-9640-816C-64736E9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801EA-BE36-C1D2-9F2F-D73583A5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F84C9-AD22-3485-E4B7-062E5844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18BF-6EB5-D0DB-E097-AAB7943C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CFE7E-8626-5688-D099-0DCA906E7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2B699-7952-3E17-7E4C-1FD9774F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C0CC3-15CA-7AF4-3618-6F5A866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B0A9E-4A11-A6A9-CFA3-CFEF70F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BC330-6977-F99F-9606-6173F2FC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D2782-F20A-91F4-5A88-FB6FE262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AC136-0D73-D2BF-AE3D-C568B934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EC62-D420-1EAC-D298-433E07AF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CDF7C-8986-C0C8-1657-08096C1C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8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D79F-AAC1-6A72-E150-3876A33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B2432-8DB9-C0B9-53AE-F8193DB2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E85D-EA5C-1FC4-C2F6-CD17A218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347C-9A19-39E8-B62A-40E6953E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167B2-4786-6F3F-A328-8EE0702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633A-9720-1049-1136-BCF023E3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0C4DF-BC4D-5DDF-FAE8-3DA7C425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8D7A4-834F-19F5-F9A7-7525C9E1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F2D3F-DF4B-C678-A65E-9289C82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B4CFD-2C28-24E6-C58C-45975507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ABF8-1CFA-9B16-FFAC-6D3D9A3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BFF6B-B511-2F19-A152-0D5E5B04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1EC9A-7E9F-2817-331D-496ABA32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66AD2-9105-9B4F-7EC3-D09034A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B9CFF-1878-DE01-9E37-69D2703A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D36EB-25FC-EC26-7AD7-257F38D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0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954C6-D1BC-B005-7769-D1440BDB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056D3-8A69-9CC5-D41C-87582342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5D14DF-4D3A-B98F-DB75-CC0A8AD8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4C19D5-1DD9-0731-2C51-8565C24AC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A5D66-CDE2-BFAF-8FE4-A1663E36B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75B9F-4CDB-4F04-557C-2733E279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5BB342-7B2D-EB71-AEAF-FB7C58E4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06FB1-086C-2CA3-09E8-50D4DBFE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CE91D-2D8D-B7D2-8D7E-F1B0A813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E434F-633B-47F4-EFAC-06E2DFB2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6DCFF7-DD6D-2D84-FB9A-4BF3DA9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43C9C-D5F8-C276-EFFF-5A7C7431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0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11F81D-4750-83B1-5A5E-3E91A543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D14CD-374C-740A-285D-AFEB88DC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6D35A-FEE2-15DB-1D9A-5B2DDFF7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5F306-4DBE-E706-EF0E-F4EFAAAB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BF0D5-DBFA-E6E1-0013-B815D29A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D6139-EE57-207D-EFF1-8D3E24C7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5A665-598A-BDBD-9914-8EB0D86C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049C4-C1E8-BD58-A4E8-D236B93F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81E7C-A538-C418-295D-A944A283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1866C-636B-29EF-1128-2B0944C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6D55E-F649-F726-60D9-11B23395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388C1-ED6A-5A2F-C9CC-1AE4B1D0C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83AC7-81E8-B720-6451-39254B81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F3DE4-C219-5B57-301E-4D798F3A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2FAB5-A8C4-4D38-82DA-066E7D2B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4B4A3A-6843-DBEA-1E69-36D78082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BA211-EC20-D675-AF9E-E6CC9431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C5A5F-14D4-7C98-9795-54CBD0F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B85F-E85C-4019-9C83-412B8DC109BF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EEE6F-2D4B-674E-0CD1-4FCDA0804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C0F2F-2580-8268-93EB-A68562CBD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9E23-ECF5-4974-8470-1EAAD39F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9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AC62-88CC-5420-ACEA-53F0B3C5DA1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 algn="ctr"/>
            <a:r>
              <a:rPr lang="zh-CN" altLang="en-US" b="1" dirty="0"/>
              <a:t>贪心算法（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6741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C93343-FBFF-125C-BDBA-E447393BCC08}"/>
              </a:ext>
            </a:extLst>
          </p:cNvPr>
          <p:cNvSpPr txBox="1"/>
          <p:nvPr/>
        </p:nvSpPr>
        <p:spPr>
          <a:xfrm>
            <a:off x="589144" y="4295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一般情况：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0D40D-7EA9-97A1-5787-04E6739E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6" y="2454710"/>
            <a:ext cx="6666622" cy="558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3A64B8-A547-B4B9-33B1-BAF72172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6" y="1516388"/>
            <a:ext cx="10657772" cy="938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EA799E-F61F-5651-FDED-FD5C8387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66" y="891249"/>
            <a:ext cx="8951793" cy="6990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002C7D-BCC7-0484-788F-A95C788D5E4A}"/>
              </a:ext>
            </a:extLst>
          </p:cNvPr>
          <p:cNvSpPr txBox="1"/>
          <p:nvPr/>
        </p:nvSpPr>
        <p:spPr>
          <a:xfrm>
            <a:off x="516173" y="3258700"/>
            <a:ext cx="89418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则</a:t>
            </a:r>
            <a:r>
              <a:rPr lang="en-US" altLang="zh-CN" sz="2400" dirty="0"/>
              <a:t>B</a:t>
            </a:r>
            <a:r>
              <a:rPr lang="zh-CN" altLang="en-US" sz="2400" dirty="0"/>
              <a:t>一定是最优解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归纳基础：</a:t>
            </a:r>
            <a:r>
              <a:rPr lang="en-US" altLang="zh-CN" sz="2400" dirty="0"/>
              <a:t>B</a:t>
            </a:r>
            <a:r>
              <a:rPr lang="zh-CN" altLang="en-US" sz="2400" dirty="0"/>
              <a:t>中存在最优解包含</a:t>
            </a:r>
            <a:r>
              <a:rPr lang="en-US" altLang="zh-CN" sz="2400" dirty="0"/>
              <a:t>  a(k+1)  </a:t>
            </a:r>
            <a:r>
              <a:rPr lang="zh-CN" altLang="en-US" sz="2400" dirty="0"/>
              <a:t>（结束时间最早的活动）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dirty="0"/>
              <a:t>让</a:t>
            </a:r>
            <a:r>
              <a:rPr lang="en-US" altLang="zh-CN" sz="2400" dirty="0"/>
              <a:t>B</a:t>
            </a:r>
            <a:r>
              <a:rPr lang="zh-CN" altLang="en-US" sz="2400" dirty="0"/>
              <a:t>包含  </a:t>
            </a:r>
            <a:r>
              <a:rPr lang="en-US" altLang="zh-CN" sz="2400" dirty="0"/>
              <a:t>a(k+1)  </a:t>
            </a:r>
            <a:r>
              <a:rPr lang="zh-CN" altLang="en-US" sz="2400" dirty="0"/>
              <a:t>，则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EB65FE5-5345-DEC3-8EF5-491E2BD3A0B2}"/>
              </a:ext>
            </a:extLst>
          </p:cNvPr>
          <p:cNvSpPr/>
          <p:nvPr/>
        </p:nvSpPr>
        <p:spPr>
          <a:xfrm>
            <a:off x="8260285" y="1516388"/>
            <a:ext cx="1129192" cy="938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767423-9024-ECCC-C448-0F69A294A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271" y="5411260"/>
            <a:ext cx="5835864" cy="9218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4874BC7-E70A-CB87-F7CD-A300A40E683F}"/>
              </a:ext>
            </a:extLst>
          </p:cNvPr>
          <p:cNvSpPr txBox="1"/>
          <p:nvPr/>
        </p:nvSpPr>
        <p:spPr>
          <a:xfrm>
            <a:off x="8824881" y="4926113"/>
            <a:ext cx="2589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归纳基础由算法原理得出</a:t>
            </a:r>
          </a:p>
        </p:txBody>
      </p:sp>
    </p:spTree>
    <p:extLst>
      <p:ext uri="{BB962C8B-B14F-4D97-AF65-F5344CB8AC3E}">
        <p14:creationId xmlns:p14="http://schemas.microsoft.com/office/powerpoint/2010/main" val="7378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979C61-7CE8-F2D8-2CA4-21C521A508B2}"/>
              </a:ext>
            </a:extLst>
          </p:cNvPr>
          <p:cNvSpPr txBox="1"/>
          <p:nvPr/>
        </p:nvSpPr>
        <p:spPr>
          <a:xfrm>
            <a:off x="546186" y="509364"/>
            <a:ext cx="8526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延迟调度问题（交换论证）：</a:t>
            </a:r>
            <a:endParaRPr lang="en-US" altLang="zh-CN" sz="2400" b="1" dirty="0"/>
          </a:p>
          <a:p>
            <a:r>
              <a:rPr lang="zh-CN" altLang="en-US" sz="2000" dirty="0"/>
              <a:t>每个任务有不同的任务时间与截止时间，求如何排序让最大延迟时间最短</a:t>
            </a:r>
            <a:endParaRPr lang="en-US" altLang="zh-CN" sz="2000" dirty="0"/>
          </a:p>
          <a:p>
            <a:r>
              <a:rPr lang="zh-CN" altLang="en-US" sz="2000" dirty="0"/>
              <a:t>方案：按截止时间从小到大来做</a:t>
            </a:r>
            <a:endParaRPr lang="en-US" altLang="zh-CN" sz="2000" dirty="0"/>
          </a:p>
          <a:p>
            <a:r>
              <a:rPr lang="zh-CN" altLang="en-US" sz="2000" dirty="0"/>
              <a:t>正确性：交换论证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1EEEF6-48AE-BF81-33BE-4DA5966CF599}"/>
              </a:ext>
            </a:extLst>
          </p:cNvPr>
          <p:cNvSpPr/>
          <p:nvPr/>
        </p:nvSpPr>
        <p:spPr>
          <a:xfrm>
            <a:off x="687334" y="2565954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6D9205-0100-26F6-6E71-B248A5E54A47}"/>
              </a:ext>
            </a:extLst>
          </p:cNvPr>
          <p:cNvSpPr/>
          <p:nvPr/>
        </p:nvSpPr>
        <p:spPr>
          <a:xfrm>
            <a:off x="1877895" y="2565954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B8E7D7-4D4B-5C9F-C7F7-157539210084}"/>
              </a:ext>
            </a:extLst>
          </p:cNvPr>
          <p:cNvSpPr/>
          <p:nvPr/>
        </p:nvSpPr>
        <p:spPr>
          <a:xfrm>
            <a:off x="687334" y="3357715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359092D-DC2F-3F22-562C-661192DAC56F}"/>
              </a:ext>
            </a:extLst>
          </p:cNvPr>
          <p:cNvSpPr/>
          <p:nvPr/>
        </p:nvSpPr>
        <p:spPr>
          <a:xfrm>
            <a:off x="2890486" y="3357715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FC7189-1ABC-A39C-3576-FAA73D43284E}"/>
              </a:ext>
            </a:extLst>
          </p:cNvPr>
          <p:cNvSpPr/>
          <p:nvPr/>
        </p:nvSpPr>
        <p:spPr>
          <a:xfrm>
            <a:off x="687334" y="4687712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48A3138-1BA5-026C-DD2E-A3CA49DEA106}"/>
              </a:ext>
            </a:extLst>
          </p:cNvPr>
          <p:cNvSpPr/>
          <p:nvPr/>
        </p:nvSpPr>
        <p:spPr>
          <a:xfrm>
            <a:off x="1877895" y="4687712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0556B7-A9B6-AF01-D304-BEF330897867}"/>
              </a:ext>
            </a:extLst>
          </p:cNvPr>
          <p:cNvSpPr/>
          <p:nvPr/>
        </p:nvSpPr>
        <p:spPr>
          <a:xfrm>
            <a:off x="687334" y="5752431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4CCCAA-D714-482B-F32F-5237DBD516E2}"/>
              </a:ext>
            </a:extLst>
          </p:cNvPr>
          <p:cNvSpPr/>
          <p:nvPr/>
        </p:nvSpPr>
        <p:spPr>
          <a:xfrm>
            <a:off x="2890486" y="5752431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8A138D-0F32-3A3E-9154-4034A47DDD1A}"/>
              </a:ext>
            </a:extLst>
          </p:cNvPr>
          <p:cNvCxnSpPr/>
          <p:nvPr/>
        </p:nvCxnSpPr>
        <p:spPr>
          <a:xfrm>
            <a:off x="3626916" y="2345025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FC9EBB9-97C4-B842-B3EB-ECDB9C7E110D}"/>
              </a:ext>
            </a:extLst>
          </p:cNvPr>
          <p:cNvCxnSpPr/>
          <p:nvPr/>
        </p:nvCxnSpPr>
        <p:spPr>
          <a:xfrm>
            <a:off x="3626916" y="3136786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6A546F-FB08-0ED1-79A2-957890B81B87}"/>
              </a:ext>
            </a:extLst>
          </p:cNvPr>
          <p:cNvCxnSpPr/>
          <p:nvPr/>
        </p:nvCxnSpPr>
        <p:spPr>
          <a:xfrm>
            <a:off x="2318732" y="3136786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125F7EB-9158-C6F1-0C1B-5FBF87E216C8}"/>
              </a:ext>
            </a:extLst>
          </p:cNvPr>
          <p:cNvCxnSpPr/>
          <p:nvPr/>
        </p:nvCxnSpPr>
        <p:spPr>
          <a:xfrm>
            <a:off x="1171128" y="4466783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7CE09FB-0317-F8A0-7B3E-0E17F1041A15}"/>
              </a:ext>
            </a:extLst>
          </p:cNvPr>
          <p:cNvCxnSpPr>
            <a:cxnSpLocks/>
          </p:cNvCxnSpPr>
          <p:nvPr/>
        </p:nvCxnSpPr>
        <p:spPr>
          <a:xfrm>
            <a:off x="2318732" y="2185466"/>
            <a:ext cx="176231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EE4F50-125A-CBC1-70B5-390B90B6E35C}"/>
              </a:ext>
            </a:extLst>
          </p:cNvPr>
          <p:cNvCxnSpPr>
            <a:cxnSpLocks/>
          </p:cNvCxnSpPr>
          <p:nvPr/>
        </p:nvCxnSpPr>
        <p:spPr>
          <a:xfrm>
            <a:off x="2318732" y="3017942"/>
            <a:ext cx="571754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ED5AA-C5A9-45EB-6E0C-520D9A9FE76F}"/>
              </a:ext>
            </a:extLst>
          </p:cNvPr>
          <p:cNvCxnSpPr>
            <a:cxnSpLocks/>
          </p:cNvCxnSpPr>
          <p:nvPr/>
        </p:nvCxnSpPr>
        <p:spPr>
          <a:xfrm>
            <a:off x="3626916" y="3017942"/>
            <a:ext cx="45413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D8BE99E-E081-B978-F930-A7588842F22B}"/>
              </a:ext>
            </a:extLst>
          </p:cNvPr>
          <p:cNvCxnSpPr/>
          <p:nvPr/>
        </p:nvCxnSpPr>
        <p:spPr>
          <a:xfrm>
            <a:off x="2318732" y="2345025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A279A8C-70C1-82AD-F382-C0B51F3C0861}"/>
              </a:ext>
            </a:extLst>
          </p:cNvPr>
          <p:cNvCxnSpPr/>
          <p:nvPr/>
        </p:nvCxnSpPr>
        <p:spPr>
          <a:xfrm>
            <a:off x="1576164" y="4466783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D647D3-23A9-6AF4-A875-3FEB0ED04A9B}"/>
              </a:ext>
            </a:extLst>
          </p:cNvPr>
          <p:cNvCxnSpPr/>
          <p:nvPr/>
        </p:nvCxnSpPr>
        <p:spPr>
          <a:xfrm>
            <a:off x="1576164" y="5531502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D567143-C35C-F7FD-87E4-1EB8D67503E5}"/>
              </a:ext>
            </a:extLst>
          </p:cNvPr>
          <p:cNvCxnSpPr/>
          <p:nvPr/>
        </p:nvCxnSpPr>
        <p:spPr>
          <a:xfrm>
            <a:off x="1150672" y="5531502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0D245E-9E49-C1F2-70D7-C5A7316A8C6B}"/>
              </a:ext>
            </a:extLst>
          </p:cNvPr>
          <p:cNvCxnSpPr>
            <a:cxnSpLocks/>
          </p:cNvCxnSpPr>
          <p:nvPr/>
        </p:nvCxnSpPr>
        <p:spPr>
          <a:xfrm>
            <a:off x="1150672" y="4301813"/>
            <a:ext cx="293037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E709BC-3792-0686-75EF-7C2EF3615A8F}"/>
              </a:ext>
            </a:extLst>
          </p:cNvPr>
          <p:cNvCxnSpPr>
            <a:cxnSpLocks/>
          </p:cNvCxnSpPr>
          <p:nvPr/>
        </p:nvCxnSpPr>
        <p:spPr>
          <a:xfrm>
            <a:off x="1576164" y="4072603"/>
            <a:ext cx="30173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990D74-B80D-9C40-70C4-30E567B8491D}"/>
              </a:ext>
            </a:extLst>
          </p:cNvPr>
          <p:cNvCxnSpPr>
            <a:cxnSpLocks/>
          </p:cNvCxnSpPr>
          <p:nvPr/>
        </p:nvCxnSpPr>
        <p:spPr>
          <a:xfrm>
            <a:off x="1150672" y="5374615"/>
            <a:ext cx="1739814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190CEB6-5E5C-2529-C314-732FF2889FD7}"/>
              </a:ext>
            </a:extLst>
          </p:cNvPr>
          <p:cNvCxnSpPr>
            <a:cxnSpLocks/>
          </p:cNvCxnSpPr>
          <p:nvPr/>
        </p:nvCxnSpPr>
        <p:spPr>
          <a:xfrm>
            <a:off x="1576164" y="5220071"/>
            <a:ext cx="2504883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6F89A1-2536-2C00-294F-6DA6BFBFDC5C}"/>
              </a:ext>
            </a:extLst>
          </p:cNvPr>
          <p:cNvSpPr/>
          <p:nvPr/>
        </p:nvSpPr>
        <p:spPr>
          <a:xfrm>
            <a:off x="6284199" y="2303608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8312A17-67FE-F367-9DC3-61D8D7C90353}"/>
              </a:ext>
            </a:extLst>
          </p:cNvPr>
          <p:cNvSpPr/>
          <p:nvPr/>
        </p:nvSpPr>
        <p:spPr>
          <a:xfrm>
            <a:off x="7474760" y="2303608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31F0E90-1400-9E9D-0893-A18CE0CD0630}"/>
              </a:ext>
            </a:extLst>
          </p:cNvPr>
          <p:cNvSpPr/>
          <p:nvPr/>
        </p:nvSpPr>
        <p:spPr>
          <a:xfrm>
            <a:off x="6284199" y="3368327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521D41E-8370-8A10-8452-78DAB8CEE71A}"/>
              </a:ext>
            </a:extLst>
          </p:cNvPr>
          <p:cNvSpPr/>
          <p:nvPr/>
        </p:nvSpPr>
        <p:spPr>
          <a:xfrm>
            <a:off x="8487351" y="3368327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DBF4E0E-695A-74AB-73F6-6EB08D71FBB3}"/>
              </a:ext>
            </a:extLst>
          </p:cNvPr>
          <p:cNvCxnSpPr/>
          <p:nvPr/>
        </p:nvCxnSpPr>
        <p:spPr>
          <a:xfrm>
            <a:off x="8799311" y="2101814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F1D6B99-4EEA-525B-07F9-1CAC9CF4FB3F}"/>
              </a:ext>
            </a:extLst>
          </p:cNvPr>
          <p:cNvCxnSpPr/>
          <p:nvPr/>
        </p:nvCxnSpPr>
        <p:spPr>
          <a:xfrm>
            <a:off x="9351633" y="2104158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5898A5A-7E66-2001-B86C-64EA6B74E741}"/>
              </a:ext>
            </a:extLst>
          </p:cNvPr>
          <p:cNvCxnSpPr/>
          <p:nvPr/>
        </p:nvCxnSpPr>
        <p:spPr>
          <a:xfrm>
            <a:off x="9338337" y="3147398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3C8644-A902-6D8B-2A77-5D40F9EA265D}"/>
              </a:ext>
            </a:extLst>
          </p:cNvPr>
          <p:cNvCxnSpPr/>
          <p:nvPr/>
        </p:nvCxnSpPr>
        <p:spPr>
          <a:xfrm>
            <a:off x="8790107" y="3147398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E98E50B-8FF2-8014-42EB-C8F50FE2D813}"/>
              </a:ext>
            </a:extLst>
          </p:cNvPr>
          <p:cNvCxnSpPr>
            <a:cxnSpLocks/>
          </p:cNvCxnSpPr>
          <p:nvPr/>
        </p:nvCxnSpPr>
        <p:spPr>
          <a:xfrm>
            <a:off x="8799311" y="1917709"/>
            <a:ext cx="87860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4789AD-2DB3-7045-5967-0FA09FD780E6}"/>
              </a:ext>
            </a:extLst>
          </p:cNvPr>
          <p:cNvCxnSpPr>
            <a:cxnSpLocks/>
          </p:cNvCxnSpPr>
          <p:nvPr/>
        </p:nvCxnSpPr>
        <p:spPr>
          <a:xfrm>
            <a:off x="9351633" y="2835967"/>
            <a:ext cx="32627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A5638EF-4B63-7A60-3EEC-DEB241B9565C}"/>
              </a:ext>
            </a:extLst>
          </p:cNvPr>
          <p:cNvSpPr/>
          <p:nvPr/>
        </p:nvSpPr>
        <p:spPr>
          <a:xfrm>
            <a:off x="6356818" y="4687712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1D75DA6-800F-51D6-E8D8-E37E714B13EF}"/>
              </a:ext>
            </a:extLst>
          </p:cNvPr>
          <p:cNvSpPr/>
          <p:nvPr/>
        </p:nvSpPr>
        <p:spPr>
          <a:xfrm>
            <a:off x="7547379" y="4687712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A39DC04-0BF1-C4B3-F675-BE25F12264DA}"/>
              </a:ext>
            </a:extLst>
          </p:cNvPr>
          <p:cNvSpPr/>
          <p:nvPr/>
        </p:nvSpPr>
        <p:spPr>
          <a:xfrm>
            <a:off x="6356818" y="5752431"/>
            <a:ext cx="2203152" cy="2638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8C2593C-8408-7675-BFC4-854B1CA5BD5D}"/>
              </a:ext>
            </a:extLst>
          </p:cNvPr>
          <p:cNvSpPr/>
          <p:nvPr/>
        </p:nvSpPr>
        <p:spPr>
          <a:xfrm>
            <a:off x="8559970" y="5752431"/>
            <a:ext cx="1190561" cy="26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1C143B4-8D07-DA50-DA15-C695FBA49A29}"/>
              </a:ext>
            </a:extLst>
          </p:cNvPr>
          <p:cNvCxnSpPr/>
          <p:nvPr/>
        </p:nvCxnSpPr>
        <p:spPr>
          <a:xfrm>
            <a:off x="6840612" y="4466783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7E3AFD6-7B91-6C3E-97BF-AAE0F08D80EA}"/>
              </a:ext>
            </a:extLst>
          </p:cNvPr>
          <p:cNvCxnSpPr/>
          <p:nvPr/>
        </p:nvCxnSpPr>
        <p:spPr>
          <a:xfrm>
            <a:off x="9338337" y="4466783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C7FD273-0B2F-BC03-ED0A-21283B094790}"/>
              </a:ext>
            </a:extLst>
          </p:cNvPr>
          <p:cNvCxnSpPr/>
          <p:nvPr/>
        </p:nvCxnSpPr>
        <p:spPr>
          <a:xfrm>
            <a:off x="9338337" y="5531502"/>
            <a:ext cx="0" cy="2209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DF7285-BD69-6BF3-5C07-25F3D247799B}"/>
              </a:ext>
            </a:extLst>
          </p:cNvPr>
          <p:cNvCxnSpPr/>
          <p:nvPr/>
        </p:nvCxnSpPr>
        <p:spPr>
          <a:xfrm>
            <a:off x="6820156" y="5531502"/>
            <a:ext cx="0" cy="22092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D4A841C-5940-D58E-C2BC-9E9649D6AE00}"/>
              </a:ext>
            </a:extLst>
          </p:cNvPr>
          <p:cNvCxnSpPr>
            <a:cxnSpLocks/>
          </p:cNvCxnSpPr>
          <p:nvPr/>
        </p:nvCxnSpPr>
        <p:spPr>
          <a:xfrm>
            <a:off x="6820156" y="4301813"/>
            <a:ext cx="293037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17BC0CA-3202-C279-B2A8-A59FC689C435}"/>
              </a:ext>
            </a:extLst>
          </p:cNvPr>
          <p:cNvCxnSpPr>
            <a:cxnSpLocks/>
          </p:cNvCxnSpPr>
          <p:nvPr/>
        </p:nvCxnSpPr>
        <p:spPr>
          <a:xfrm>
            <a:off x="6820156" y="5374615"/>
            <a:ext cx="1739814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3935FB2-C6BC-7450-67A5-68304A94423E}"/>
              </a:ext>
            </a:extLst>
          </p:cNvPr>
          <p:cNvCxnSpPr>
            <a:cxnSpLocks/>
          </p:cNvCxnSpPr>
          <p:nvPr/>
        </p:nvCxnSpPr>
        <p:spPr>
          <a:xfrm>
            <a:off x="9338337" y="5374615"/>
            <a:ext cx="4121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0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20861E-656C-2099-260E-A3599E893C7D}"/>
              </a:ext>
            </a:extLst>
          </p:cNvPr>
          <p:cNvSpPr/>
          <p:nvPr/>
        </p:nvSpPr>
        <p:spPr>
          <a:xfrm>
            <a:off x="3440433" y="3290241"/>
            <a:ext cx="1591836" cy="453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</a:t>
            </a:r>
            <a:endParaRPr lang="zh-CN" altLang="en-US" sz="24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F8EA73D-C783-7C40-981D-C148664285C8}"/>
              </a:ext>
            </a:extLst>
          </p:cNvPr>
          <p:cNvSpPr/>
          <p:nvPr/>
        </p:nvSpPr>
        <p:spPr>
          <a:xfrm>
            <a:off x="5032269" y="3290241"/>
            <a:ext cx="2945718" cy="4534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</a:t>
            </a:r>
            <a:endParaRPr lang="zh-CN" altLang="en-US" sz="20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C3F5B6-3CA6-3968-B735-CB3B35A1BB2A}"/>
              </a:ext>
            </a:extLst>
          </p:cNvPr>
          <p:cNvSpPr/>
          <p:nvPr/>
        </p:nvSpPr>
        <p:spPr>
          <a:xfrm>
            <a:off x="3440433" y="4740731"/>
            <a:ext cx="2945718" cy="5295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DFB7D3-24EB-D850-BF78-12A140E26FEB}"/>
              </a:ext>
            </a:extLst>
          </p:cNvPr>
          <p:cNvSpPr/>
          <p:nvPr/>
        </p:nvSpPr>
        <p:spPr>
          <a:xfrm>
            <a:off x="6386151" y="4740731"/>
            <a:ext cx="1591836" cy="5295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</a:t>
            </a:r>
            <a:endParaRPr lang="zh-CN" altLang="en-US" sz="2400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AE859FE-685A-0CF5-3141-BA2CAEC2A649}"/>
              </a:ext>
            </a:extLst>
          </p:cNvPr>
          <p:cNvCxnSpPr>
            <a:cxnSpLocks/>
          </p:cNvCxnSpPr>
          <p:nvPr/>
        </p:nvCxnSpPr>
        <p:spPr>
          <a:xfrm>
            <a:off x="3924227" y="3074162"/>
            <a:ext cx="0" cy="24587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26B390-7B51-AA1F-0972-F2B5AAAC49FC}"/>
              </a:ext>
            </a:extLst>
          </p:cNvPr>
          <p:cNvCxnSpPr>
            <a:cxnSpLocks/>
          </p:cNvCxnSpPr>
          <p:nvPr/>
        </p:nvCxnSpPr>
        <p:spPr>
          <a:xfrm>
            <a:off x="4329263" y="3074162"/>
            <a:ext cx="0" cy="245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BFF369-5DB5-C11F-E252-B8D1D07253CD}"/>
              </a:ext>
            </a:extLst>
          </p:cNvPr>
          <p:cNvCxnSpPr>
            <a:cxnSpLocks/>
          </p:cNvCxnSpPr>
          <p:nvPr/>
        </p:nvCxnSpPr>
        <p:spPr>
          <a:xfrm>
            <a:off x="4329263" y="4524652"/>
            <a:ext cx="0" cy="245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6EDAAAD-E3BB-91AB-D59F-88498D8EE3FA}"/>
              </a:ext>
            </a:extLst>
          </p:cNvPr>
          <p:cNvCxnSpPr>
            <a:cxnSpLocks/>
          </p:cNvCxnSpPr>
          <p:nvPr/>
        </p:nvCxnSpPr>
        <p:spPr>
          <a:xfrm>
            <a:off x="3903771" y="4524652"/>
            <a:ext cx="0" cy="24587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02F551-8CC3-2A57-69D9-83C96A0E3307}"/>
              </a:ext>
            </a:extLst>
          </p:cNvPr>
          <p:cNvCxnSpPr>
            <a:cxnSpLocks/>
          </p:cNvCxnSpPr>
          <p:nvPr/>
        </p:nvCxnSpPr>
        <p:spPr>
          <a:xfrm>
            <a:off x="3903771" y="2934137"/>
            <a:ext cx="407421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56ADA3-950C-4843-C7BA-F637D286EBF1}"/>
              </a:ext>
            </a:extLst>
          </p:cNvPr>
          <p:cNvCxnSpPr>
            <a:cxnSpLocks/>
          </p:cNvCxnSpPr>
          <p:nvPr/>
        </p:nvCxnSpPr>
        <p:spPr>
          <a:xfrm>
            <a:off x="4329263" y="2704927"/>
            <a:ext cx="70300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B6D9F8-030A-B8F8-CF1F-407077566EC7}"/>
              </a:ext>
            </a:extLst>
          </p:cNvPr>
          <p:cNvCxnSpPr>
            <a:cxnSpLocks/>
          </p:cNvCxnSpPr>
          <p:nvPr/>
        </p:nvCxnSpPr>
        <p:spPr>
          <a:xfrm>
            <a:off x="3903771" y="4392710"/>
            <a:ext cx="2326213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5A031C-3193-F8C6-EC27-8C6B052D0640}"/>
              </a:ext>
            </a:extLst>
          </p:cNvPr>
          <p:cNvCxnSpPr>
            <a:cxnSpLocks/>
          </p:cNvCxnSpPr>
          <p:nvPr/>
        </p:nvCxnSpPr>
        <p:spPr>
          <a:xfrm>
            <a:off x="4329263" y="4238166"/>
            <a:ext cx="364872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539A050-84AE-A6FE-7FEA-77951F7A9736}"/>
              </a:ext>
            </a:extLst>
          </p:cNvPr>
          <p:cNvSpPr txBox="1"/>
          <p:nvPr/>
        </p:nvSpPr>
        <p:spPr>
          <a:xfrm>
            <a:off x="779388" y="555240"/>
            <a:ext cx="5894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交换 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、</a:t>
            </a:r>
            <a:r>
              <a:rPr lang="en-US" altLang="zh-CN" sz="2400" dirty="0"/>
              <a:t>j  </a:t>
            </a:r>
            <a:r>
              <a:rPr lang="zh-CN" altLang="en-US" sz="2400" dirty="0"/>
              <a:t>对其他任务的延迟时间没有影响</a:t>
            </a:r>
            <a:endParaRPr lang="en-US" altLang="zh-CN" sz="2400" dirty="0"/>
          </a:p>
          <a:p>
            <a:r>
              <a:rPr lang="zh-CN" altLang="en-US" sz="2400" dirty="0"/>
              <a:t>交换后不增加  </a:t>
            </a:r>
            <a:r>
              <a:rPr lang="en-US" altLang="zh-CN" sz="2400" dirty="0"/>
              <a:t>j  </a:t>
            </a:r>
            <a:r>
              <a:rPr lang="zh-CN" altLang="en-US" sz="2400" dirty="0"/>
              <a:t>的延迟</a:t>
            </a:r>
            <a:endParaRPr lang="en-US" altLang="zh-CN" sz="2400" dirty="0"/>
          </a:p>
          <a:p>
            <a:r>
              <a:rPr lang="en-US" altLang="zh-CN" sz="2400" dirty="0" err="1"/>
              <a:t>i</a:t>
            </a:r>
            <a:r>
              <a:rPr lang="en-US" altLang="zh-CN" sz="2400" dirty="0"/>
              <a:t>  </a:t>
            </a:r>
            <a:r>
              <a:rPr lang="zh-CN" altLang="en-US" sz="2400" dirty="0"/>
              <a:t>在  </a:t>
            </a:r>
            <a:r>
              <a:rPr lang="en-US" altLang="zh-CN" sz="2400" dirty="0"/>
              <a:t>f2  </a:t>
            </a:r>
            <a:r>
              <a:rPr lang="zh-CN" altLang="en-US" sz="2400" dirty="0"/>
              <a:t>的延迟小于  </a:t>
            </a:r>
            <a:r>
              <a:rPr lang="en-US" altLang="zh-CN" sz="2400" dirty="0"/>
              <a:t>j  </a:t>
            </a:r>
            <a:r>
              <a:rPr lang="zh-CN" altLang="en-US" sz="2400" dirty="0"/>
              <a:t>在  </a:t>
            </a:r>
            <a:r>
              <a:rPr lang="en-US" altLang="zh-CN" sz="2400" dirty="0"/>
              <a:t>f1  </a:t>
            </a:r>
            <a:r>
              <a:rPr lang="zh-CN" altLang="en-US" sz="2400" dirty="0"/>
              <a:t>的延迟</a:t>
            </a:r>
          </a:p>
        </p:txBody>
      </p:sp>
    </p:spTree>
    <p:extLst>
      <p:ext uri="{BB962C8B-B14F-4D97-AF65-F5344CB8AC3E}">
        <p14:creationId xmlns:p14="http://schemas.microsoft.com/office/powerpoint/2010/main" val="55469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BB2354-2F6F-D9B9-2EFB-9D9596F98182}"/>
              </a:ext>
            </a:extLst>
          </p:cNvPr>
          <p:cNvSpPr txBox="1"/>
          <p:nvPr/>
        </p:nvSpPr>
        <p:spPr>
          <a:xfrm>
            <a:off x="452436" y="1454448"/>
            <a:ext cx="6851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最优前缀码问题：</a:t>
            </a:r>
            <a:endParaRPr lang="en-US" altLang="zh-CN" sz="2400" dirty="0"/>
          </a:p>
          <a:p>
            <a:r>
              <a:rPr lang="zh-CN" altLang="en-US" sz="2400" dirty="0"/>
              <a:t>求前缀码使得平均传输一个字符的位数最小</a:t>
            </a:r>
            <a:endParaRPr lang="en-US" altLang="zh-CN" sz="2400" dirty="0"/>
          </a:p>
          <a:p>
            <a:r>
              <a:rPr lang="zh-CN" altLang="en-US" sz="2400" dirty="0"/>
              <a:t>算法：</a:t>
            </a:r>
            <a:r>
              <a:rPr lang="en-US" altLang="zh-CN" sz="2400" dirty="0"/>
              <a:t>Huffman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正确性：归纳法</a:t>
            </a:r>
            <a:endParaRPr lang="en-US" altLang="zh-CN" sz="2400" dirty="0"/>
          </a:p>
          <a:p>
            <a:r>
              <a:rPr lang="zh-CN" altLang="en-US" sz="2400" dirty="0"/>
              <a:t>直接看一般情况</a:t>
            </a:r>
            <a:endParaRPr lang="en-US" altLang="zh-CN" sz="2400" dirty="0"/>
          </a:p>
          <a:p>
            <a:r>
              <a:rPr lang="zh-CN" altLang="en-US" sz="2400" dirty="0"/>
              <a:t>我有：算法对规模为</a:t>
            </a:r>
            <a:r>
              <a:rPr lang="en-US" altLang="zh-CN" sz="2400" dirty="0"/>
              <a:t>k</a:t>
            </a:r>
            <a:r>
              <a:rPr lang="zh-CN" altLang="en-US" sz="2400" dirty="0"/>
              <a:t>的字符集都有最佳前缀码</a:t>
            </a:r>
            <a:endParaRPr lang="en-US" altLang="zh-CN" sz="2400" dirty="0"/>
          </a:p>
          <a:p>
            <a:r>
              <a:rPr lang="zh-CN" altLang="en-US" sz="2400" dirty="0"/>
              <a:t>我要：算法对规模为</a:t>
            </a:r>
            <a:r>
              <a:rPr lang="en-US" altLang="zh-CN" sz="2400" dirty="0"/>
              <a:t>k+1</a:t>
            </a:r>
            <a:r>
              <a:rPr lang="zh-CN" altLang="en-US" sz="2400" dirty="0"/>
              <a:t>的字符集都有最佳前缀码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59F307-FCF3-6FB1-392D-7C3C017A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596" y="1338494"/>
            <a:ext cx="3364758" cy="34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9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3220211-5A45-4604-743F-23BEC0809FDC}"/>
              </a:ext>
            </a:extLst>
          </p:cNvPr>
          <p:cNvSpPr/>
          <p:nvPr/>
        </p:nvSpPr>
        <p:spPr>
          <a:xfrm>
            <a:off x="1791978" y="930762"/>
            <a:ext cx="656651" cy="658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F01862D-70D7-DBC1-E411-73A95A18D5E6}"/>
              </a:ext>
            </a:extLst>
          </p:cNvPr>
          <p:cNvSpPr/>
          <p:nvPr/>
        </p:nvSpPr>
        <p:spPr>
          <a:xfrm>
            <a:off x="1135327" y="1980174"/>
            <a:ext cx="656651" cy="6587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08E8BB-6EBB-F99A-6354-30261CCA0AB2}"/>
              </a:ext>
            </a:extLst>
          </p:cNvPr>
          <p:cNvSpPr/>
          <p:nvPr/>
        </p:nvSpPr>
        <p:spPr>
          <a:xfrm>
            <a:off x="2448629" y="1980177"/>
            <a:ext cx="656650" cy="6586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y</a:t>
            </a:r>
            <a:endParaRPr lang="zh-CN" altLang="en-US" sz="2400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84203FE-CBE3-F3C1-9B0F-5C997EC0C9CC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463653" y="1492996"/>
            <a:ext cx="424489" cy="487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DB9EAA-7ED7-B027-5E7A-F534E1466CB2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352465" y="1492996"/>
            <a:ext cx="424489" cy="487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1B48540-FCB4-4B72-9056-8DD22DE5D3CC}"/>
              </a:ext>
            </a:extLst>
          </p:cNvPr>
          <p:cNvSpPr/>
          <p:nvPr/>
        </p:nvSpPr>
        <p:spPr>
          <a:xfrm>
            <a:off x="4914644" y="1321476"/>
            <a:ext cx="656651" cy="6586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C310299-018D-FC4A-A381-2AB72E9DFFF0}"/>
              </a:ext>
            </a:extLst>
          </p:cNvPr>
          <p:cNvSpPr/>
          <p:nvPr/>
        </p:nvSpPr>
        <p:spPr>
          <a:xfrm>
            <a:off x="3337441" y="1436038"/>
            <a:ext cx="1277517" cy="48718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27C7BE-5B2B-3669-18A1-F6F58877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65" y="648529"/>
            <a:ext cx="4477667" cy="5644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8CECEC0-27F4-7AEA-D4E0-F563CB67BA00}"/>
              </a:ext>
            </a:extLst>
          </p:cNvPr>
          <p:cNvSpPr txBox="1"/>
          <p:nvPr/>
        </p:nvSpPr>
        <p:spPr>
          <a:xfrm>
            <a:off x="6670824" y="1798115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Huffman</a:t>
            </a:r>
            <a:r>
              <a:rPr lang="zh-CN" altLang="en-US" sz="2400" dirty="0"/>
              <a:t>树进行“剪枝”的基础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2AE793-0D2F-E9ED-C9B8-F89C2AA9C110}"/>
              </a:ext>
            </a:extLst>
          </p:cNvPr>
          <p:cNvSpPr txBox="1"/>
          <p:nvPr/>
        </p:nvSpPr>
        <p:spPr>
          <a:xfrm>
            <a:off x="794731" y="3811758"/>
            <a:ext cx="991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 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  </a:t>
            </a:r>
            <a:r>
              <a:rPr lang="zh-CN" altLang="en-US" dirty="0"/>
              <a:t>是字符集中概率最小的，则在最优解中他们一定在最下层，且可以在同一个非叶节点下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39CBD5A-5BCA-C3DF-61E6-D5ACFBB5E987}"/>
              </a:ext>
            </a:extLst>
          </p:cNvPr>
          <p:cNvSpPr/>
          <p:nvPr/>
        </p:nvSpPr>
        <p:spPr>
          <a:xfrm>
            <a:off x="1841074" y="2915034"/>
            <a:ext cx="564596" cy="839820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4FDBAC-D823-7D0D-0CB2-CF57879C1548}"/>
              </a:ext>
            </a:extLst>
          </p:cNvPr>
          <p:cNvSpPr txBox="1"/>
          <p:nvPr/>
        </p:nvSpPr>
        <p:spPr>
          <a:xfrm>
            <a:off x="2564709" y="313119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可以在最优解中让他俩在一起方便操作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6C798F-6A35-669A-205F-EBFF8A382278}"/>
              </a:ext>
            </a:extLst>
          </p:cNvPr>
          <p:cNvSpPr txBox="1"/>
          <p:nvPr/>
        </p:nvSpPr>
        <p:spPr>
          <a:xfrm>
            <a:off x="724017" y="4518694"/>
            <a:ext cx="7100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思路：</a:t>
            </a:r>
            <a:endParaRPr lang="en-US" altLang="zh-CN" sz="2400" b="1" dirty="0"/>
          </a:p>
          <a:p>
            <a:r>
              <a:rPr lang="zh-CN" altLang="en-US" sz="2400" dirty="0"/>
              <a:t>假设对于</a:t>
            </a:r>
            <a:r>
              <a:rPr lang="en-US" altLang="zh-CN" sz="2400" dirty="0"/>
              <a:t>Huffman</a:t>
            </a:r>
            <a:r>
              <a:rPr lang="zh-CN" altLang="en-US" sz="2400" dirty="0"/>
              <a:t>算法得到的</a:t>
            </a:r>
            <a:r>
              <a:rPr lang="en-US" altLang="zh-CN" sz="2400" dirty="0"/>
              <a:t>k+1</a:t>
            </a:r>
            <a:r>
              <a:rPr lang="zh-CN" altLang="en-US" sz="2400" dirty="0"/>
              <a:t>的树有更优解</a:t>
            </a:r>
            <a:endParaRPr lang="en-US" altLang="zh-CN" sz="2400" dirty="0"/>
          </a:p>
          <a:p>
            <a:r>
              <a:rPr lang="zh-CN" altLang="en-US" sz="2400" dirty="0"/>
              <a:t>将它们退化到</a:t>
            </a:r>
            <a:r>
              <a:rPr lang="en-US" altLang="zh-CN" sz="2400" dirty="0"/>
              <a:t>k</a:t>
            </a:r>
            <a:r>
              <a:rPr lang="zh-CN" altLang="en-US" sz="2400" dirty="0"/>
              <a:t>的树，则退化的更优解仍然是更优解</a:t>
            </a:r>
            <a:endParaRPr lang="en-US" altLang="zh-CN" sz="2400" dirty="0"/>
          </a:p>
          <a:p>
            <a:r>
              <a:rPr lang="zh-CN" altLang="en-US" sz="2400" dirty="0"/>
              <a:t>与前提矛盾</a:t>
            </a:r>
          </a:p>
        </p:txBody>
      </p:sp>
    </p:spTree>
    <p:extLst>
      <p:ext uri="{BB962C8B-B14F-4D97-AF65-F5344CB8AC3E}">
        <p14:creationId xmlns:p14="http://schemas.microsoft.com/office/powerpoint/2010/main" val="157048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850C7B-492C-95A7-E2FB-0BD8931D25FD}"/>
              </a:ext>
            </a:extLst>
          </p:cNvPr>
          <p:cNvSpPr txBox="1"/>
          <p:nvPr/>
        </p:nvSpPr>
        <p:spPr>
          <a:xfrm>
            <a:off x="625966" y="355941"/>
            <a:ext cx="2236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最小生成树</a:t>
            </a:r>
            <a:endParaRPr lang="en-US" altLang="zh-CN" sz="2400" dirty="0"/>
          </a:p>
          <a:p>
            <a:r>
              <a:rPr lang="zh-CN" altLang="en-US" sz="2000" dirty="0"/>
              <a:t>求最小权的生成树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E46258-A4CB-A09C-325B-50BE42F44F2C}"/>
              </a:ext>
            </a:extLst>
          </p:cNvPr>
          <p:cNvSpPr txBox="1"/>
          <p:nvPr/>
        </p:nvSpPr>
        <p:spPr>
          <a:xfrm>
            <a:off x="625966" y="2080414"/>
            <a:ext cx="6934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Prim</a:t>
            </a:r>
            <a:r>
              <a:rPr lang="zh-CN" altLang="en-US" sz="2400" dirty="0"/>
              <a:t>算法</a:t>
            </a:r>
            <a:r>
              <a:rPr lang="en-US" altLang="zh-CN" sz="2400" dirty="0"/>
              <a:t>/Dijkstra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r>
              <a:rPr lang="zh-CN" altLang="en-US" sz="2400" dirty="0"/>
              <a:t>逐步添加距离一个集合</a:t>
            </a:r>
            <a:r>
              <a:rPr lang="en-US" altLang="zh-CN" sz="2400" dirty="0"/>
              <a:t>/</a:t>
            </a:r>
            <a:r>
              <a:rPr lang="zh-CN" altLang="en-US" sz="2400" dirty="0"/>
              <a:t>一个点路径最短的点</a:t>
            </a:r>
            <a:endParaRPr lang="en-US" altLang="zh-CN" sz="2400" dirty="0"/>
          </a:p>
          <a:p>
            <a:r>
              <a:rPr lang="en-US" altLang="zh-CN" sz="2400" dirty="0"/>
              <a:t>Dijkstra</a:t>
            </a:r>
            <a:r>
              <a:rPr lang="zh-CN" altLang="en-US" sz="2400" dirty="0"/>
              <a:t>算法需要不断更新路径长度</a:t>
            </a:r>
            <a:endParaRPr lang="en-US" altLang="zh-CN" sz="2400" dirty="0"/>
          </a:p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O(n2)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CDE9D-50D3-7A97-B424-D0A10EC65978}"/>
              </a:ext>
            </a:extLst>
          </p:cNvPr>
          <p:cNvSpPr txBox="1"/>
          <p:nvPr/>
        </p:nvSpPr>
        <p:spPr>
          <a:xfrm>
            <a:off x="6096000" y="355940"/>
            <a:ext cx="4608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单源最短路径</a:t>
            </a:r>
            <a:endParaRPr lang="en-US" altLang="zh-CN" sz="2400" dirty="0"/>
          </a:p>
          <a:p>
            <a:r>
              <a:rPr lang="zh-CN" altLang="en-US" sz="2000" dirty="0"/>
              <a:t>给定起点，找去其他点的最短路径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37581-EF14-57A2-0E40-C4C12068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410" y="1432877"/>
            <a:ext cx="2500452" cy="24088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C3C80F-A96D-6EFC-3C16-9F596D43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961" y="3841737"/>
            <a:ext cx="2990007" cy="27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13669D-3439-2D12-E433-E7A4B85A6B85}"/>
              </a:ext>
            </a:extLst>
          </p:cNvPr>
          <p:cNvSpPr txBox="1"/>
          <p:nvPr/>
        </p:nvSpPr>
        <p:spPr>
          <a:xfrm>
            <a:off x="779388" y="5277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正确性证明：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DD345-1E33-A1FA-FA4D-08C9835F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54" y="1947656"/>
            <a:ext cx="459169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D9E88B-81FB-25B3-198A-CC2B2D9EC237}"/>
              </a:ext>
            </a:extLst>
          </p:cNvPr>
          <p:cNvSpPr txBox="1"/>
          <p:nvPr/>
        </p:nvSpPr>
        <p:spPr>
          <a:xfrm>
            <a:off x="423447" y="527774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Kruskal</a:t>
            </a:r>
            <a:r>
              <a:rPr lang="zh-CN" altLang="en-US" sz="2400" b="1" dirty="0"/>
              <a:t>算法</a:t>
            </a:r>
            <a:endParaRPr lang="en-US" altLang="zh-CN" sz="2400" b="1" dirty="0"/>
          </a:p>
          <a:p>
            <a:r>
              <a:rPr lang="zh-CN" altLang="en-US" sz="2000" dirty="0"/>
              <a:t>初始让所有点自成一个分支，然后取不同分支之间路径最短的路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正确性：归纳法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5E27DAD-E0BC-DE48-68C5-869581C4F855}"/>
              </a:ext>
            </a:extLst>
          </p:cNvPr>
          <p:cNvSpPr/>
          <p:nvPr/>
        </p:nvSpPr>
        <p:spPr>
          <a:xfrm>
            <a:off x="1773567" y="5363663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E7F456C-C934-7177-3EEF-AC4277B53D45}"/>
              </a:ext>
            </a:extLst>
          </p:cNvPr>
          <p:cNvSpPr/>
          <p:nvPr/>
        </p:nvSpPr>
        <p:spPr>
          <a:xfrm>
            <a:off x="704721" y="4374598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592972-CF72-5482-6EF4-03E76047EDD4}"/>
              </a:ext>
            </a:extLst>
          </p:cNvPr>
          <p:cNvSpPr/>
          <p:nvPr/>
        </p:nvSpPr>
        <p:spPr>
          <a:xfrm>
            <a:off x="704721" y="3103744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F37FDF-2724-8D14-4433-4734FFCDC68B}"/>
              </a:ext>
            </a:extLst>
          </p:cNvPr>
          <p:cNvSpPr/>
          <p:nvPr/>
        </p:nvSpPr>
        <p:spPr>
          <a:xfrm>
            <a:off x="2227698" y="2778488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13C9E09-B4BE-ADF6-E698-C640D08B1B7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373644" y="3103744"/>
            <a:ext cx="854054" cy="325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B53FD3-A738-740C-4CDF-8EDE98D0A457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1039183" y="3754256"/>
            <a:ext cx="0" cy="620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14D276-5B0F-FE48-FBD4-12A787716056}"/>
              </a:ext>
            </a:extLst>
          </p:cNvPr>
          <p:cNvCxnSpPr>
            <a:stCxn id="4" idx="5"/>
            <a:endCxn id="3" idx="1"/>
          </p:cNvCxnSpPr>
          <p:nvPr/>
        </p:nvCxnSpPr>
        <p:spPr>
          <a:xfrm>
            <a:off x="1275682" y="4929845"/>
            <a:ext cx="595847" cy="529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7E4B969-7EEF-42F2-CE82-9CBF39B49604}"/>
              </a:ext>
            </a:extLst>
          </p:cNvPr>
          <p:cNvSpPr/>
          <p:nvPr/>
        </p:nvSpPr>
        <p:spPr>
          <a:xfrm>
            <a:off x="3540999" y="4001267"/>
            <a:ext cx="1976086" cy="62034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8C46714-0980-A7FB-8E30-6DF08865C0F4}"/>
              </a:ext>
            </a:extLst>
          </p:cNvPr>
          <p:cNvSpPr/>
          <p:nvPr/>
        </p:nvSpPr>
        <p:spPr>
          <a:xfrm>
            <a:off x="7743763" y="5516063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7332E78-9A99-C36F-B805-D41793E89AB4}"/>
              </a:ext>
            </a:extLst>
          </p:cNvPr>
          <p:cNvSpPr/>
          <p:nvPr/>
        </p:nvSpPr>
        <p:spPr>
          <a:xfrm>
            <a:off x="6576955" y="4049342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A131C0-9466-1248-9F5C-E832B28B8F62}"/>
              </a:ext>
            </a:extLst>
          </p:cNvPr>
          <p:cNvSpPr/>
          <p:nvPr/>
        </p:nvSpPr>
        <p:spPr>
          <a:xfrm>
            <a:off x="8197894" y="2930888"/>
            <a:ext cx="668923" cy="6505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FFCD78D-AA2C-C67D-B67A-2A7570FD3D5C}"/>
              </a:ext>
            </a:extLst>
          </p:cNvPr>
          <p:cNvCxnSpPr>
            <a:cxnSpLocks/>
            <a:stCxn id="17" idx="7"/>
            <a:endCxn id="18" idx="2"/>
          </p:cNvCxnSpPr>
          <p:nvPr/>
        </p:nvCxnSpPr>
        <p:spPr>
          <a:xfrm flipV="1">
            <a:off x="7147916" y="3256144"/>
            <a:ext cx="1049978" cy="888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5E0690A-9E62-BFBF-228A-A7609D0BFE79}"/>
              </a:ext>
            </a:extLst>
          </p:cNvPr>
          <p:cNvCxnSpPr>
            <a:cxnSpLocks/>
            <a:stCxn id="17" idx="5"/>
            <a:endCxn id="15" idx="1"/>
          </p:cNvCxnSpPr>
          <p:nvPr/>
        </p:nvCxnSpPr>
        <p:spPr>
          <a:xfrm>
            <a:off x="7147916" y="4604589"/>
            <a:ext cx="693809" cy="1006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D548C5F-B0C7-5976-BE08-1C643688BACB}"/>
              </a:ext>
            </a:extLst>
          </p:cNvPr>
          <p:cNvSpPr txBox="1"/>
          <p:nvPr/>
        </p:nvSpPr>
        <p:spPr>
          <a:xfrm>
            <a:off x="4017248" y="3784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短接</a:t>
            </a:r>
          </a:p>
        </p:txBody>
      </p:sp>
    </p:spTree>
    <p:extLst>
      <p:ext uri="{BB962C8B-B14F-4D97-AF65-F5344CB8AC3E}">
        <p14:creationId xmlns:p14="http://schemas.microsoft.com/office/powerpoint/2010/main" val="120389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BBBCEB-0BA0-87C7-BB7A-814BF8A488E0}"/>
              </a:ext>
            </a:extLst>
          </p:cNvPr>
          <p:cNvSpPr txBox="1"/>
          <p:nvPr/>
        </p:nvSpPr>
        <p:spPr>
          <a:xfrm>
            <a:off x="423448" y="44799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为什么两个方法的证明方式不同？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CBE3E-8DF7-CEDD-D5E8-49B3ABAB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6" y="2201771"/>
            <a:ext cx="3795533" cy="34638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DEE328-A8C1-C9DF-E1B5-52B9F321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72" y="2201770"/>
            <a:ext cx="3795533" cy="346382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F9125F-03A1-4A54-E04C-D823F05EB8D8}"/>
              </a:ext>
            </a:extLst>
          </p:cNvPr>
          <p:cNvCxnSpPr>
            <a:cxnSpLocks/>
          </p:cNvCxnSpPr>
          <p:nvPr/>
        </p:nvCxnSpPr>
        <p:spPr>
          <a:xfrm>
            <a:off x="2853664" y="3056183"/>
            <a:ext cx="0" cy="435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7CDDCB-3CE5-8794-6550-F44A3127F360}"/>
              </a:ext>
            </a:extLst>
          </p:cNvPr>
          <p:cNvCxnSpPr>
            <a:cxnSpLocks/>
          </p:cNvCxnSpPr>
          <p:nvPr/>
        </p:nvCxnSpPr>
        <p:spPr>
          <a:xfrm flipH="1" flipV="1">
            <a:off x="2951855" y="4111732"/>
            <a:ext cx="392762" cy="5216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2DEC5B7-420D-6BE5-6432-EE5DB6A3B112}"/>
              </a:ext>
            </a:extLst>
          </p:cNvPr>
          <p:cNvCxnSpPr>
            <a:cxnSpLocks/>
          </p:cNvCxnSpPr>
          <p:nvPr/>
        </p:nvCxnSpPr>
        <p:spPr>
          <a:xfrm flipH="1">
            <a:off x="3669874" y="4111732"/>
            <a:ext cx="257750" cy="466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104DB2-9A2A-4A03-9061-CAB9CB650F80}"/>
              </a:ext>
            </a:extLst>
          </p:cNvPr>
          <p:cNvCxnSpPr>
            <a:cxnSpLocks/>
          </p:cNvCxnSpPr>
          <p:nvPr/>
        </p:nvCxnSpPr>
        <p:spPr>
          <a:xfrm>
            <a:off x="8235737" y="3056183"/>
            <a:ext cx="0" cy="435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0C9FAB0-EAF2-A882-0574-FCE3B7628C97}"/>
              </a:ext>
            </a:extLst>
          </p:cNvPr>
          <p:cNvCxnSpPr>
            <a:cxnSpLocks/>
          </p:cNvCxnSpPr>
          <p:nvPr/>
        </p:nvCxnSpPr>
        <p:spPr>
          <a:xfrm flipH="1">
            <a:off x="9058083" y="4111732"/>
            <a:ext cx="239340" cy="5216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B2E5AB-05D3-CD59-5B54-BFE2891E229C}"/>
              </a:ext>
            </a:extLst>
          </p:cNvPr>
          <p:cNvCxnSpPr>
            <a:cxnSpLocks/>
          </p:cNvCxnSpPr>
          <p:nvPr/>
        </p:nvCxnSpPr>
        <p:spPr>
          <a:xfrm>
            <a:off x="7174051" y="4111732"/>
            <a:ext cx="303629" cy="466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9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D0ED3F-E0A5-53F2-5067-BFA3EEE4F19D}"/>
              </a:ext>
            </a:extLst>
          </p:cNvPr>
          <p:cNvSpPr txBox="1"/>
          <p:nvPr/>
        </p:nvSpPr>
        <p:spPr>
          <a:xfrm>
            <a:off x="466406" y="4479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时间复杂度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8EC51-02C4-78A4-5889-A050597B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" y="1133804"/>
            <a:ext cx="7989585" cy="12967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7B44DD-735D-1089-1796-B10B1643C8EC}"/>
              </a:ext>
            </a:extLst>
          </p:cNvPr>
          <p:cNvSpPr txBox="1"/>
          <p:nvPr/>
        </p:nvSpPr>
        <p:spPr>
          <a:xfrm>
            <a:off x="578358" y="2531950"/>
            <a:ext cx="6688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设一个元素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，第</a:t>
            </a:r>
            <a:r>
              <a:rPr lang="en-US" altLang="zh-CN" sz="2000" dirty="0"/>
              <a:t>k</a:t>
            </a:r>
            <a:r>
              <a:rPr lang="zh-CN" altLang="en-US" sz="2000" dirty="0"/>
              <a:t>次合并后它所在的集合至少有</a:t>
            </a:r>
            <a:r>
              <a:rPr lang="en-US" altLang="zh-CN" sz="2000" dirty="0"/>
              <a:t>2^k</a:t>
            </a:r>
            <a:r>
              <a:rPr lang="zh-CN" altLang="en-US" sz="2000" dirty="0"/>
              <a:t>个元素</a:t>
            </a:r>
            <a:endParaRPr lang="en-US" altLang="zh-CN" sz="2000" dirty="0"/>
          </a:p>
          <a:p>
            <a:r>
              <a:rPr lang="zh-CN" altLang="en-US" sz="2000" dirty="0"/>
              <a:t>这里的</a:t>
            </a:r>
            <a:r>
              <a:rPr lang="en-US" altLang="zh-CN" sz="2000" dirty="0" err="1"/>
              <a:t>logn</a:t>
            </a:r>
            <a:r>
              <a:rPr lang="zh-CN" altLang="en-US" sz="2000" dirty="0"/>
              <a:t>指元素修改标记的次数</a:t>
            </a:r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n</a:t>
            </a:r>
            <a:r>
              <a:rPr lang="zh-CN" altLang="en-US" sz="2000" dirty="0"/>
              <a:t>个元素一共需要</a:t>
            </a:r>
            <a:r>
              <a:rPr lang="en-US" altLang="zh-CN" sz="2000" dirty="0" err="1"/>
              <a:t>nlogn</a:t>
            </a:r>
            <a:r>
              <a:rPr lang="zh-CN" altLang="en-US" sz="2000" dirty="0"/>
              <a:t>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AF2467-AE57-7E15-84B8-36206B7B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07" y="2423034"/>
            <a:ext cx="3467054" cy="8326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9F9EDC-3C74-6049-217D-A1191F90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6" y="3849196"/>
            <a:ext cx="9910309" cy="20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16EF24-3F4E-EDA2-072C-E192969F25A4}"/>
              </a:ext>
            </a:extLst>
          </p:cNvPr>
          <p:cNvSpPr txBox="1"/>
          <p:nvPr/>
        </p:nvSpPr>
        <p:spPr>
          <a:xfrm>
            <a:off x="759954" y="429584"/>
            <a:ext cx="10672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活动选择问题：</a:t>
            </a:r>
            <a:endParaRPr lang="en-US" altLang="zh-CN" sz="2400" b="1" dirty="0"/>
          </a:p>
          <a:p>
            <a:r>
              <a:rPr lang="zh-CN" altLang="en-US" sz="2400" dirty="0"/>
              <a:t>在时间不冲突的情况下选择最多的活动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16DCF7-A926-04CE-F901-352439492F11}"/>
              </a:ext>
            </a:extLst>
          </p:cNvPr>
          <p:cNvSpPr/>
          <p:nvPr/>
        </p:nvSpPr>
        <p:spPr>
          <a:xfrm>
            <a:off x="810073" y="4001268"/>
            <a:ext cx="451063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3FD210-40FE-384F-2A8A-82AC2F4427F0}"/>
              </a:ext>
            </a:extLst>
          </p:cNvPr>
          <p:cNvSpPr/>
          <p:nvPr/>
        </p:nvSpPr>
        <p:spPr>
          <a:xfrm>
            <a:off x="1539343" y="4489425"/>
            <a:ext cx="1160899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77516D-807C-3D1A-6816-1BBF63DB74C8}"/>
              </a:ext>
            </a:extLst>
          </p:cNvPr>
          <p:cNvSpPr/>
          <p:nvPr/>
        </p:nvSpPr>
        <p:spPr>
          <a:xfrm>
            <a:off x="3086868" y="4977582"/>
            <a:ext cx="1742883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37EF1-530E-B57B-F365-914B394A3154}"/>
              </a:ext>
            </a:extLst>
          </p:cNvPr>
          <p:cNvSpPr/>
          <p:nvPr/>
        </p:nvSpPr>
        <p:spPr>
          <a:xfrm>
            <a:off x="4175658" y="4489425"/>
            <a:ext cx="1648272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428C1-7716-943F-DC2E-6A7BEF074FA0}"/>
              </a:ext>
            </a:extLst>
          </p:cNvPr>
          <p:cNvSpPr/>
          <p:nvPr/>
        </p:nvSpPr>
        <p:spPr>
          <a:xfrm>
            <a:off x="6983807" y="4001268"/>
            <a:ext cx="163242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DA2BB3-396A-2D9D-2A00-F6BC34591294}"/>
              </a:ext>
            </a:extLst>
          </p:cNvPr>
          <p:cNvSpPr/>
          <p:nvPr/>
        </p:nvSpPr>
        <p:spPr>
          <a:xfrm>
            <a:off x="6304143" y="4977582"/>
            <a:ext cx="1532694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7547D3-3016-DAB1-F8C2-183FDF84B29D}"/>
              </a:ext>
            </a:extLst>
          </p:cNvPr>
          <p:cNvSpPr/>
          <p:nvPr/>
        </p:nvSpPr>
        <p:spPr>
          <a:xfrm>
            <a:off x="7491126" y="4489425"/>
            <a:ext cx="276877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89AE5E-FF71-8693-C0D1-589D0996FF29}"/>
              </a:ext>
            </a:extLst>
          </p:cNvPr>
          <p:cNvSpPr/>
          <p:nvPr/>
        </p:nvSpPr>
        <p:spPr>
          <a:xfrm>
            <a:off x="9070867" y="4984265"/>
            <a:ext cx="1061176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67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DB2C20-A9EC-7690-1FC6-B2C7F1449EB9}"/>
              </a:ext>
            </a:extLst>
          </p:cNvPr>
          <p:cNvSpPr txBox="1"/>
          <p:nvPr/>
        </p:nvSpPr>
        <p:spPr>
          <a:xfrm>
            <a:off x="5187737" y="2921168"/>
            <a:ext cx="181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91592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4A80B4-0E0E-C4F0-5B7F-ED17316BDC1B}"/>
              </a:ext>
            </a:extLst>
          </p:cNvPr>
          <p:cNvSpPr/>
          <p:nvPr/>
        </p:nvSpPr>
        <p:spPr>
          <a:xfrm>
            <a:off x="779387" y="2019046"/>
            <a:ext cx="4473809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5D82FD-D4A7-A29C-35CC-AC9D42780FD4}"/>
              </a:ext>
            </a:extLst>
          </p:cNvPr>
          <p:cNvSpPr/>
          <p:nvPr/>
        </p:nvSpPr>
        <p:spPr>
          <a:xfrm>
            <a:off x="1508658" y="2507203"/>
            <a:ext cx="1160899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B84E4F-629A-1564-5416-0F29D3F4CE87}"/>
              </a:ext>
            </a:extLst>
          </p:cNvPr>
          <p:cNvSpPr/>
          <p:nvPr/>
        </p:nvSpPr>
        <p:spPr>
          <a:xfrm>
            <a:off x="3056183" y="2995360"/>
            <a:ext cx="1742883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C320D8-0C35-BFE7-A2FE-693FB7F02548}"/>
              </a:ext>
            </a:extLst>
          </p:cNvPr>
          <p:cNvSpPr/>
          <p:nvPr/>
        </p:nvSpPr>
        <p:spPr>
          <a:xfrm>
            <a:off x="4144973" y="2507203"/>
            <a:ext cx="1648272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BDB32B-3B48-5982-07FE-26B0719FAE7D}"/>
              </a:ext>
            </a:extLst>
          </p:cNvPr>
          <p:cNvSpPr/>
          <p:nvPr/>
        </p:nvSpPr>
        <p:spPr>
          <a:xfrm>
            <a:off x="6953122" y="2019046"/>
            <a:ext cx="163242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6A4B9D-8CD3-A0C0-83B7-73D594D81742}"/>
              </a:ext>
            </a:extLst>
          </p:cNvPr>
          <p:cNvSpPr/>
          <p:nvPr/>
        </p:nvSpPr>
        <p:spPr>
          <a:xfrm>
            <a:off x="6273458" y="2995360"/>
            <a:ext cx="1532694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29DCAB-7C5B-D1E2-AF88-F0F7326AE2B7}"/>
              </a:ext>
            </a:extLst>
          </p:cNvPr>
          <p:cNvSpPr/>
          <p:nvPr/>
        </p:nvSpPr>
        <p:spPr>
          <a:xfrm>
            <a:off x="7460441" y="2507203"/>
            <a:ext cx="276877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A1396F-6F9E-867F-0915-2C64C204AAC8}"/>
              </a:ext>
            </a:extLst>
          </p:cNvPr>
          <p:cNvSpPr/>
          <p:nvPr/>
        </p:nvSpPr>
        <p:spPr>
          <a:xfrm>
            <a:off x="9040182" y="3002043"/>
            <a:ext cx="1061176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FA367A-6D6C-352A-4D0B-EE6333A57F01}"/>
              </a:ext>
            </a:extLst>
          </p:cNvPr>
          <p:cNvSpPr txBox="1"/>
          <p:nvPr/>
        </p:nvSpPr>
        <p:spPr>
          <a:xfrm>
            <a:off x="549725" y="57073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zh-CN" altLang="en-US" sz="2400" dirty="0"/>
              <a:t>在时间不冲突的情况下选择结束时间最早的活动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7F12A8-32D3-24B7-A0EF-2857983BFE14}"/>
              </a:ext>
            </a:extLst>
          </p:cNvPr>
          <p:cNvSpPr/>
          <p:nvPr/>
        </p:nvSpPr>
        <p:spPr>
          <a:xfrm>
            <a:off x="2559092" y="2507203"/>
            <a:ext cx="110465" cy="270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B1AD521-72E4-A8BF-4802-401ED6FF9183}"/>
              </a:ext>
            </a:extLst>
          </p:cNvPr>
          <p:cNvSpPr/>
          <p:nvPr/>
        </p:nvSpPr>
        <p:spPr>
          <a:xfrm>
            <a:off x="4688601" y="2995360"/>
            <a:ext cx="110465" cy="270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87B5FC0-E625-B189-E5D1-4F56A7AD245E}"/>
              </a:ext>
            </a:extLst>
          </p:cNvPr>
          <p:cNvSpPr/>
          <p:nvPr/>
        </p:nvSpPr>
        <p:spPr>
          <a:xfrm>
            <a:off x="7695687" y="3002043"/>
            <a:ext cx="110465" cy="270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A1F518-5801-69E6-5F48-8199D5CB08CF}"/>
              </a:ext>
            </a:extLst>
          </p:cNvPr>
          <p:cNvSpPr/>
          <p:nvPr/>
        </p:nvSpPr>
        <p:spPr>
          <a:xfrm>
            <a:off x="9990893" y="3002043"/>
            <a:ext cx="110465" cy="270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70CD3B-C18D-B272-2555-20DAF70CFD8E}"/>
              </a:ext>
            </a:extLst>
          </p:cNvPr>
          <p:cNvSpPr/>
          <p:nvPr/>
        </p:nvSpPr>
        <p:spPr>
          <a:xfrm>
            <a:off x="810073" y="4001268"/>
            <a:ext cx="451063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ED0863-7732-0D10-339A-ACB2738987BC}"/>
              </a:ext>
            </a:extLst>
          </p:cNvPr>
          <p:cNvSpPr/>
          <p:nvPr/>
        </p:nvSpPr>
        <p:spPr>
          <a:xfrm>
            <a:off x="1539343" y="4489425"/>
            <a:ext cx="1160899" cy="270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F92CF6-2DBF-0538-9F61-5AC3DD98793B}"/>
              </a:ext>
            </a:extLst>
          </p:cNvPr>
          <p:cNvSpPr/>
          <p:nvPr/>
        </p:nvSpPr>
        <p:spPr>
          <a:xfrm>
            <a:off x="3086868" y="4977582"/>
            <a:ext cx="1742883" cy="270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0FB505-30A7-5F9C-52EB-3D91EF44A07A}"/>
              </a:ext>
            </a:extLst>
          </p:cNvPr>
          <p:cNvSpPr/>
          <p:nvPr/>
        </p:nvSpPr>
        <p:spPr>
          <a:xfrm>
            <a:off x="4175658" y="4489425"/>
            <a:ext cx="1648272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DE92B6-D1CF-69E6-7FDC-F87B4B1E9C01}"/>
              </a:ext>
            </a:extLst>
          </p:cNvPr>
          <p:cNvSpPr/>
          <p:nvPr/>
        </p:nvSpPr>
        <p:spPr>
          <a:xfrm>
            <a:off x="6983807" y="4001268"/>
            <a:ext cx="163242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126995-41A8-1E33-FDD3-94DDBA36C9C5}"/>
              </a:ext>
            </a:extLst>
          </p:cNvPr>
          <p:cNvSpPr/>
          <p:nvPr/>
        </p:nvSpPr>
        <p:spPr>
          <a:xfrm>
            <a:off x="6304143" y="4977582"/>
            <a:ext cx="1532694" cy="270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B7E85B-A160-2665-CD57-A67F241FBE3E}"/>
              </a:ext>
            </a:extLst>
          </p:cNvPr>
          <p:cNvSpPr/>
          <p:nvPr/>
        </p:nvSpPr>
        <p:spPr>
          <a:xfrm>
            <a:off x="7491126" y="4489425"/>
            <a:ext cx="276877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6E5236-B356-55D2-DEFE-81C34A6E948D}"/>
              </a:ext>
            </a:extLst>
          </p:cNvPr>
          <p:cNvSpPr/>
          <p:nvPr/>
        </p:nvSpPr>
        <p:spPr>
          <a:xfrm>
            <a:off x="9070867" y="4984265"/>
            <a:ext cx="1061176" cy="270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7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5AE986-735B-3720-D977-4D5F3375E4A7}"/>
              </a:ext>
            </a:extLst>
          </p:cNvPr>
          <p:cNvSpPr/>
          <p:nvPr/>
        </p:nvSpPr>
        <p:spPr>
          <a:xfrm>
            <a:off x="826694" y="1823582"/>
            <a:ext cx="451063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D517A-82AB-8D21-640D-E365F56A97FB}"/>
              </a:ext>
            </a:extLst>
          </p:cNvPr>
          <p:cNvSpPr/>
          <p:nvPr/>
        </p:nvSpPr>
        <p:spPr>
          <a:xfrm>
            <a:off x="1555964" y="2311739"/>
            <a:ext cx="1160899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226B8-FEF5-016A-BB6C-7DA97858858C}"/>
              </a:ext>
            </a:extLst>
          </p:cNvPr>
          <p:cNvSpPr/>
          <p:nvPr/>
        </p:nvSpPr>
        <p:spPr>
          <a:xfrm>
            <a:off x="3103489" y="2799896"/>
            <a:ext cx="1742883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6B8A36-4738-AD67-B327-210A0BB7057B}"/>
              </a:ext>
            </a:extLst>
          </p:cNvPr>
          <p:cNvSpPr/>
          <p:nvPr/>
        </p:nvSpPr>
        <p:spPr>
          <a:xfrm>
            <a:off x="4192279" y="2311739"/>
            <a:ext cx="1648272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D4C07E-D93C-2A1B-15C6-7E40F2CC4DB4}"/>
              </a:ext>
            </a:extLst>
          </p:cNvPr>
          <p:cNvSpPr/>
          <p:nvPr/>
        </p:nvSpPr>
        <p:spPr>
          <a:xfrm>
            <a:off x="7000428" y="1823582"/>
            <a:ext cx="163242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575673-573C-C8B7-E09E-56E11C3CA412}"/>
              </a:ext>
            </a:extLst>
          </p:cNvPr>
          <p:cNvSpPr/>
          <p:nvPr/>
        </p:nvSpPr>
        <p:spPr>
          <a:xfrm>
            <a:off x="6320764" y="2799896"/>
            <a:ext cx="1532694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6EA58E-E96E-035F-EF75-0868664D006B}"/>
              </a:ext>
            </a:extLst>
          </p:cNvPr>
          <p:cNvSpPr/>
          <p:nvPr/>
        </p:nvSpPr>
        <p:spPr>
          <a:xfrm>
            <a:off x="7507747" y="2311739"/>
            <a:ext cx="276877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1C346C-FCBA-7018-F742-BA6E1814B26F}"/>
              </a:ext>
            </a:extLst>
          </p:cNvPr>
          <p:cNvSpPr/>
          <p:nvPr/>
        </p:nvSpPr>
        <p:spPr>
          <a:xfrm>
            <a:off x="9087488" y="2806579"/>
            <a:ext cx="1061176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EF0C61-0E44-ED7A-3D7E-A32AC0B7521C}"/>
              </a:ext>
            </a:extLst>
          </p:cNvPr>
          <p:cNvSpPr/>
          <p:nvPr/>
        </p:nvSpPr>
        <p:spPr>
          <a:xfrm>
            <a:off x="826694" y="4430851"/>
            <a:ext cx="451063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C6A9F7-191C-47C7-A97F-69292DBDA451}"/>
              </a:ext>
            </a:extLst>
          </p:cNvPr>
          <p:cNvSpPr/>
          <p:nvPr/>
        </p:nvSpPr>
        <p:spPr>
          <a:xfrm>
            <a:off x="1555964" y="4919008"/>
            <a:ext cx="1160899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0215B5-ED80-A270-CD8A-9A5F175AD1C4}"/>
              </a:ext>
            </a:extLst>
          </p:cNvPr>
          <p:cNvSpPr/>
          <p:nvPr/>
        </p:nvSpPr>
        <p:spPr>
          <a:xfrm>
            <a:off x="3103489" y="5407165"/>
            <a:ext cx="1742883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D16287-47D9-7C72-2F9C-A367ACB2D865}"/>
              </a:ext>
            </a:extLst>
          </p:cNvPr>
          <p:cNvSpPr/>
          <p:nvPr/>
        </p:nvSpPr>
        <p:spPr>
          <a:xfrm>
            <a:off x="4192279" y="4919008"/>
            <a:ext cx="1648272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02E606-86D1-B4F3-496C-6233B2613672}"/>
              </a:ext>
            </a:extLst>
          </p:cNvPr>
          <p:cNvSpPr/>
          <p:nvPr/>
        </p:nvSpPr>
        <p:spPr>
          <a:xfrm>
            <a:off x="7000428" y="4430851"/>
            <a:ext cx="1632420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7AE990-D4A0-9D5B-7900-F0F02E0288A3}"/>
              </a:ext>
            </a:extLst>
          </p:cNvPr>
          <p:cNvSpPr/>
          <p:nvPr/>
        </p:nvSpPr>
        <p:spPr>
          <a:xfrm>
            <a:off x="6320764" y="5407165"/>
            <a:ext cx="1532694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1A3F00-F432-EF30-FDEE-FDDCD94FE698}"/>
              </a:ext>
            </a:extLst>
          </p:cNvPr>
          <p:cNvSpPr/>
          <p:nvPr/>
        </p:nvSpPr>
        <p:spPr>
          <a:xfrm>
            <a:off x="7507747" y="4919008"/>
            <a:ext cx="276877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6727B7-2F94-CC2A-F41B-A322E841E822}"/>
              </a:ext>
            </a:extLst>
          </p:cNvPr>
          <p:cNvSpPr/>
          <p:nvPr/>
        </p:nvSpPr>
        <p:spPr>
          <a:xfrm>
            <a:off x="9087488" y="5413848"/>
            <a:ext cx="1061176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E5863E-756C-19E0-6CB5-FDECD6587058}"/>
              </a:ext>
            </a:extLst>
          </p:cNvPr>
          <p:cNvSpPr txBox="1"/>
          <p:nvPr/>
        </p:nvSpPr>
        <p:spPr>
          <a:xfrm>
            <a:off x="447064" y="337944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zh-CN" altLang="en-US" sz="2400" dirty="0"/>
              <a:t>在时间不冲突的情况下选择开始时间最晚的活动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D87F5E-5501-05B8-CBE1-1227AC58808F}"/>
              </a:ext>
            </a:extLst>
          </p:cNvPr>
          <p:cNvSpPr/>
          <p:nvPr/>
        </p:nvSpPr>
        <p:spPr>
          <a:xfrm>
            <a:off x="9087488" y="2799896"/>
            <a:ext cx="110465" cy="2700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66D05EC-F3E1-7668-E85A-AD45130953AF}"/>
              </a:ext>
            </a:extLst>
          </p:cNvPr>
          <p:cNvSpPr/>
          <p:nvPr/>
        </p:nvSpPr>
        <p:spPr>
          <a:xfrm>
            <a:off x="6984573" y="1823582"/>
            <a:ext cx="110465" cy="2700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53F236-D004-2C20-7919-2FA12AFBF8DF}"/>
              </a:ext>
            </a:extLst>
          </p:cNvPr>
          <p:cNvSpPr/>
          <p:nvPr/>
        </p:nvSpPr>
        <p:spPr>
          <a:xfrm>
            <a:off x="4192279" y="2310954"/>
            <a:ext cx="110465" cy="2700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11FB48-BA84-7185-6558-79A2894B7E1D}"/>
              </a:ext>
            </a:extLst>
          </p:cNvPr>
          <p:cNvSpPr/>
          <p:nvPr/>
        </p:nvSpPr>
        <p:spPr>
          <a:xfrm>
            <a:off x="1555964" y="2310954"/>
            <a:ext cx="110465" cy="2700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B9ECE6-2F67-2C2F-8933-9D5511B8D791}"/>
              </a:ext>
            </a:extLst>
          </p:cNvPr>
          <p:cNvSpPr txBox="1"/>
          <p:nvPr/>
        </p:nvSpPr>
        <p:spPr>
          <a:xfrm>
            <a:off x="3488451" y="865305"/>
            <a:ext cx="521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不同的贪心算法得到不同的结果</a:t>
            </a:r>
            <a:endParaRPr lang="en-US" altLang="zh-CN" sz="2800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7EBB7EAB-9490-2383-90DF-997A1BB0BBE2}"/>
              </a:ext>
            </a:extLst>
          </p:cNvPr>
          <p:cNvSpPr/>
          <p:nvPr/>
        </p:nvSpPr>
        <p:spPr>
          <a:xfrm>
            <a:off x="5832113" y="1841075"/>
            <a:ext cx="527774" cy="82234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D1755B-35F8-5501-25E7-FC8650050CC0}"/>
              </a:ext>
            </a:extLst>
          </p:cNvPr>
          <p:cNvSpPr txBox="1"/>
          <p:nvPr/>
        </p:nvSpPr>
        <p:spPr>
          <a:xfrm>
            <a:off x="4387840" y="311597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问题的最优解不唯一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66CF80AD-9F37-6151-2A60-677491B94643}"/>
              </a:ext>
            </a:extLst>
          </p:cNvPr>
          <p:cNvSpPr/>
          <p:nvPr/>
        </p:nvSpPr>
        <p:spPr>
          <a:xfrm>
            <a:off x="5832113" y="4091741"/>
            <a:ext cx="527774" cy="82234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25C3E-8645-F682-3E42-9C5A7C5EAD43}"/>
              </a:ext>
            </a:extLst>
          </p:cNvPr>
          <p:cNvSpPr txBox="1"/>
          <p:nvPr/>
        </p:nvSpPr>
        <p:spPr>
          <a:xfrm>
            <a:off x="2592477" y="5366637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最优解之间的替换是证明算法正确性的关键</a:t>
            </a:r>
          </a:p>
        </p:txBody>
      </p:sp>
    </p:spTree>
    <p:extLst>
      <p:ext uri="{BB962C8B-B14F-4D97-AF65-F5344CB8AC3E}">
        <p14:creationId xmlns:p14="http://schemas.microsoft.com/office/powerpoint/2010/main" val="10047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328800-E530-0F23-C5D4-4DFB8BE2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8" y="1516108"/>
            <a:ext cx="6649604" cy="4264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F4AF73-EFE3-0EEE-C674-BB454613A973}"/>
              </a:ext>
            </a:extLst>
          </p:cNvPr>
          <p:cNvSpPr txBox="1"/>
          <p:nvPr/>
        </p:nvSpPr>
        <p:spPr>
          <a:xfrm>
            <a:off x="615306" y="51066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动态规划与贪心算法</a:t>
            </a:r>
          </a:p>
        </p:txBody>
      </p:sp>
    </p:spTree>
    <p:extLst>
      <p:ext uri="{BB962C8B-B14F-4D97-AF65-F5344CB8AC3E}">
        <p14:creationId xmlns:p14="http://schemas.microsoft.com/office/powerpoint/2010/main" val="195230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A2D87-0C11-C1C4-15C7-4E76E961BBFB}"/>
              </a:ext>
            </a:extLst>
          </p:cNvPr>
          <p:cNvSpPr txBox="1"/>
          <p:nvPr/>
        </p:nvSpPr>
        <p:spPr>
          <a:xfrm>
            <a:off x="463689" y="711882"/>
            <a:ext cx="11264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动态规划：求一遍所有子问题并得到最优解（从后往前）（使用表格）</a:t>
            </a:r>
            <a:endParaRPr lang="en-US" altLang="zh-CN" sz="2400" dirty="0"/>
          </a:p>
          <a:p>
            <a:r>
              <a:rPr lang="zh-CN" altLang="en-US" sz="2400" dirty="0"/>
              <a:t>贪心算法：直接寻找当前情况下的最优解（从前往后）（也有可能遍历所有情况）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都可以被分解成一些子问题</a:t>
            </a:r>
            <a:endParaRPr lang="en-US" altLang="zh-CN" sz="2400" dirty="0"/>
          </a:p>
          <a:p>
            <a:r>
              <a:rPr lang="zh-CN" altLang="en-US" sz="2400" dirty="0"/>
              <a:t>都需要满足优化原则（最优解的子序列一定是子问题的最优解）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BB239-E6F7-CCBC-6F6D-FD9F1B4D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3429000"/>
            <a:ext cx="6073547" cy="2219635"/>
          </a:xfrm>
          <a:prstGeom prst="rect">
            <a:avLst/>
          </a:prstGeom>
        </p:spPr>
      </p:pic>
      <p:pic>
        <p:nvPicPr>
          <p:cNvPr id="1026" name="Picture 2" descr="清华大学交叉信息研究院">
            <a:extLst>
              <a:ext uri="{FF2B5EF4-FFF2-40B4-BE49-F238E27FC236}">
                <a16:creationId xmlns:a16="http://schemas.microsoft.com/office/drawing/2014/main" id="{059A7E65-08BF-5AD0-AD7C-749B40EB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46" y="3429000"/>
            <a:ext cx="4711498" cy="27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8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CCB4EA-141A-5A60-32D0-6B32FEFB8CF8}"/>
              </a:ext>
            </a:extLst>
          </p:cNvPr>
          <p:cNvSpPr txBox="1"/>
          <p:nvPr/>
        </p:nvSpPr>
        <p:spPr>
          <a:xfrm>
            <a:off x="803936" y="546186"/>
            <a:ext cx="10341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顾客服务问题：</a:t>
            </a:r>
            <a:endParaRPr lang="en-US" altLang="zh-CN" sz="2400" b="1" dirty="0"/>
          </a:p>
          <a:p>
            <a:r>
              <a:rPr lang="zh-CN" altLang="en-US" sz="2400" dirty="0"/>
              <a:t>同一时间生成了一批顾客，每个人服务时间不同，如何让总等待时间最短？</a:t>
            </a:r>
            <a:endParaRPr lang="en-US" altLang="zh-CN" sz="2400" dirty="0"/>
          </a:p>
          <a:p>
            <a:r>
              <a:rPr lang="zh-CN" altLang="en-US" sz="2400" dirty="0"/>
              <a:t>方案：按服务时间从小到大服务顾客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最优解唯一</a:t>
            </a:r>
            <a:endParaRPr lang="en-US" altLang="zh-CN" sz="2400" dirty="0"/>
          </a:p>
          <a:p>
            <a:r>
              <a:rPr lang="zh-CN" altLang="en-US" sz="2400" dirty="0"/>
              <a:t>正确性：证明没有其他“最优解”</a:t>
            </a:r>
            <a:endParaRPr lang="en-US" altLang="zh-CN" sz="24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1FBC90-C132-1D94-6A3D-C5F3C9AC469F}"/>
              </a:ext>
            </a:extLst>
          </p:cNvPr>
          <p:cNvSpPr/>
          <p:nvPr/>
        </p:nvSpPr>
        <p:spPr>
          <a:xfrm>
            <a:off x="3056182" y="4492220"/>
            <a:ext cx="429584" cy="1153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FBD53D1-6484-60C9-19CE-B62341245E52}"/>
              </a:ext>
            </a:extLst>
          </p:cNvPr>
          <p:cNvSpPr/>
          <p:nvPr/>
        </p:nvSpPr>
        <p:spPr>
          <a:xfrm>
            <a:off x="3485766" y="3565547"/>
            <a:ext cx="429584" cy="20804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1B1FEE-C6DB-E5DB-B38A-1B97986E4BFF}"/>
              </a:ext>
            </a:extLst>
          </p:cNvPr>
          <p:cNvSpPr/>
          <p:nvPr/>
        </p:nvSpPr>
        <p:spPr>
          <a:xfrm>
            <a:off x="8823858" y="4492220"/>
            <a:ext cx="429584" cy="1153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ACDA92-CA4C-B26C-E2A5-C854DA444E3C}"/>
              </a:ext>
            </a:extLst>
          </p:cNvPr>
          <p:cNvSpPr/>
          <p:nvPr/>
        </p:nvSpPr>
        <p:spPr>
          <a:xfrm>
            <a:off x="8394274" y="3565547"/>
            <a:ext cx="429584" cy="20804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8AFD86-519B-A515-2780-680465166EBA}"/>
              </a:ext>
            </a:extLst>
          </p:cNvPr>
          <p:cNvSpPr txBox="1"/>
          <p:nvPr/>
        </p:nvSpPr>
        <p:spPr>
          <a:xfrm>
            <a:off x="2184741" y="480520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4AE507-6775-274F-F33F-ADC5C3414DAD}"/>
              </a:ext>
            </a:extLst>
          </p:cNvPr>
          <p:cNvSpPr txBox="1"/>
          <p:nvPr/>
        </p:nvSpPr>
        <p:spPr>
          <a:xfrm>
            <a:off x="4067240" y="4805203"/>
            <a:ext cx="934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A[i+1]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7160EB-1C93-DC40-EAA8-24CAD1987696}"/>
              </a:ext>
            </a:extLst>
          </p:cNvPr>
          <p:cNvSpPr txBox="1"/>
          <p:nvPr/>
        </p:nvSpPr>
        <p:spPr>
          <a:xfrm>
            <a:off x="7302926" y="492794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A[i+1]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21599E-6B0B-7AF0-FD15-19DEF12F2F59}"/>
              </a:ext>
            </a:extLst>
          </p:cNvPr>
          <p:cNvSpPr txBox="1"/>
          <p:nvPr/>
        </p:nvSpPr>
        <p:spPr>
          <a:xfrm>
            <a:off x="9579720" y="49279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1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B6B3AD-384C-756E-BB8A-B79B8237D5E7}"/>
              </a:ext>
            </a:extLst>
          </p:cNvPr>
          <p:cNvSpPr txBox="1"/>
          <p:nvPr/>
        </p:nvSpPr>
        <p:spPr>
          <a:xfrm>
            <a:off x="661253" y="517592"/>
            <a:ext cx="97653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活动选择问题：</a:t>
            </a:r>
            <a:endParaRPr lang="en-US" altLang="zh-CN" sz="2400" b="1" dirty="0"/>
          </a:p>
          <a:p>
            <a:r>
              <a:rPr lang="zh-CN" altLang="en-US" sz="2400" dirty="0"/>
              <a:t>在时间不冲突的情况下选择最多的活动</a:t>
            </a:r>
            <a:endParaRPr lang="en-US" altLang="zh-CN" sz="2400" dirty="0"/>
          </a:p>
          <a:p>
            <a:r>
              <a:rPr lang="zh-CN" altLang="en-US" sz="2400" dirty="0"/>
              <a:t>方案：在时间不冲突的情况下选择结束时间最早的活动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正确性：证明算法前</a:t>
            </a:r>
            <a:r>
              <a:rPr lang="en-US" altLang="zh-CN" sz="2400" dirty="0"/>
              <a:t>k</a:t>
            </a:r>
            <a:r>
              <a:rPr lang="zh-CN" altLang="en-US" sz="2400" dirty="0"/>
              <a:t>步的选择都导致最优解</a:t>
            </a:r>
            <a:endParaRPr lang="en-US" altLang="zh-CN" sz="2400" dirty="0"/>
          </a:p>
          <a:p>
            <a:r>
              <a:rPr lang="zh-CN" altLang="en-US" sz="2400" dirty="0"/>
              <a:t>归纳基础（</a:t>
            </a:r>
            <a:r>
              <a:rPr lang="en-US" altLang="zh-CN" sz="2400" dirty="0"/>
              <a:t>K=1</a:t>
            </a:r>
            <a:r>
              <a:rPr lang="zh-CN" altLang="en-US" sz="2400" dirty="0"/>
              <a:t>时）：存在最优解包含</a:t>
            </a:r>
            <a:r>
              <a:rPr lang="en-US" altLang="zh-CN" sz="2400" dirty="0"/>
              <a:t>  a1 </a:t>
            </a:r>
            <a:r>
              <a:rPr lang="zh-CN" altLang="en-US" sz="2400" dirty="0"/>
              <a:t>（结束时间最早的活动）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591D47-1CA9-7561-4F07-6D6BB58626B1}"/>
              </a:ext>
            </a:extLst>
          </p:cNvPr>
          <p:cNvSpPr/>
          <p:nvPr/>
        </p:nvSpPr>
        <p:spPr>
          <a:xfrm>
            <a:off x="661253" y="3849822"/>
            <a:ext cx="451063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D2A958-B451-A63C-78F9-2CCDE1BE1B8C}"/>
              </a:ext>
            </a:extLst>
          </p:cNvPr>
          <p:cNvSpPr/>
          <p:nvPr/>
        </p:nvSpPr>
        <p:spPr>
          <a:xfrm>
            <a:off x="1390523" y="4337979"/>
            <a:ext cx="1160899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5F96C3-981B-ACEE-6C8E-F20F403CC5C5}"/>
              </a:ext>
            </a:extLst>
          </p:cNvPr>
          <p:cNvSpPr/>
          <p:nvPr/>
        </p:nvSpPr>
        <p:spPr>
          <a:xfrm>
            <a:off x="2938048" y="4826136"/>
            <a:ext cx="1742883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5D98E-C2B5-3E58-367E-D7824E9DDE5A}"/>
              </a:ext>
            </a:extLst>
          </p:cNvPr>
          <p:cNvSpPr/>
          <p:nvPr/>
        </p:nvSpPr>
        <p:spPr>
          <a:xfrm>
            <a:off x="4026838" y="4337979"/>
            <a:ext cx="1648272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C6B0B9-C297-78F9-B3E5-FE924121FD0F}"/>
              </a:ext>
            </a:extLst>
          </p:cNvPr>
          <p:cNvSpPr/>
          <p:nvPr/>
        </p:nvSpPr>
        <p:spPr>
          <a:xfrm>
            <a:off x="6834987" y="3849822"/>
            <a:ext cx="1632420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923A13-7541-01C1-F9F3-69C1FA5CC9F2}"/>
              </a:ext>
            </a:extLst>
          </p:cNvPr>
          <p:cNvSpPr/>
          <p:nvPr/>
        </p:nvSpPr>
        <p:spPr>
          <a:xfrm>
            <a:off x="6155323" y="4826136"/>
            <a:ext cx="1532694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396035-6138-E482-7A20-9820A66B8364}"/>
              </a:ext>
            </a:extLst>
          </p:cNvPr>
          <p:cNvSpPr/>
          <p:nvPr/>
        </p:nvSpPr>
        <p:spPr>
          <a:xfrm>
            <a:off x="7342306" y="4337979"/>
            <a:ext cx="2768770" cy="270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7C40AA-EBEE-7162-3F06-B26FD9C86716}"/>
              </a:ext>
            </a:extLst>
          </p:cNvPr>
          <p:cNvSpPr/>
          <p:nvPr/>
        </p:nvSpPr>
        <p:spPr>
          <a:xfrm>
            <a:off x="8922047" y="4832819"/>
            <a:ext cx="1061176" cy="270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9C98AE-D86F-178E-DBC4-BF82219E4C67}"/>
              </a:ext>
            </a:extLst>
          </p:cNvPr>
          <p:cNvSpPr/>
          <p:nvPr/>
        </p:nvSpPr>
        <p:spPr>
          <a:xfrm>
            <a:off x="2336118" y="5325748"/>
            <a:ext cx="1160899" cy="270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14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宽屏</PresentationFormat>
  <Paragraphs>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贪心算法（2）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Christopher Sutanto</dc:creator>
  <cp:lastModifiedBy>Nathan Christopher Sutanto</cp:lastModifiedBy>
  <cp:revision>1</cp:revision>
  <dcterms:created xsi:type="dcterms:W3CDTF">2025-03-20T13:44:50Z</dcterms:created>
  <dcterms:modified xsi:type="dcterms:W3CDTF">2025-03-20T13:45:03Z</dcterms:modified>
</cp:coreProperties>
</file>