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69" r:id="rId18"/>
    <p:sldId id="27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08D23-1011-CE85-CEBB-D09A8AEB3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892A54-5AEC-6C9E-FC3C-FB019CE6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DA9C9-7101-1927-721C-B6DFBA87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F887B-A84B-6D24-28D3-C40BCFFB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8AEA7-6252-D10E-1ED2-C051B7F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74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9C80A-E1ED-A82C-CFF5-7665782F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3C5AD5-436C-AEB2-646D-32FD45F94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6F86C-9D7A-7259-8EA9-F5E98F56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94CB62-EDAF-80F1-77BE-555CF97C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BA13A-A3AD-94D7-1EB4-63BEA1E5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14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9195DD-93E4-7754-2954-9D6BB367F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8A04B0-7E3C-14F2-F54E-068153222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AAF01-EDAB-C453-C7FC-4B91E3E6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ADD64-92B8-5299-4CB8-18CDF7BC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133B2-A9A9-4169-6694-8DF409AD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47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B6194-D6B3-9571-A6B2-F1FBA98B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9E006-B9C9-F9C6-AA7E-34B7DA30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8F9F9B-A2A6-553F-7748-98050F36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A30B4-495D-276E-D500-576BC075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86958-1F3C-89A0-02D9-73C92BBF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0680F-3210-46E0-B70A-7CDE2E6A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CE101A-A400-C052-FCF4-A9E619CAC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1B5AC3-59FD-AE37-DA02-D63D1BBD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1961F-1FCD-54A5-9120-0BA8B6F3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5DD68-B8F3-14B1-E4B3-3580B0CD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0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8F27E-CE8F-0801-2EB3-A358A40F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A0FC1-10EC-8A0B-6C3E-A6EDEF0F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7DCB30-7B1C-3CCF-FD84-938C60EDB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36F4C-505E-4296-2BD1-5D59FE6E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B6C7A4-519D-C813-7B17-5625CCC3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D2D62A-7F67-221F-E144-234A9043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BB533-0D9D-69C1-A6EC-6CF6DDFA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32D90-2FFE-805B-BDB4-A1C1CB4A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26AFF5-C6D4-556D-7EF2-6ABCE3E4A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E55753-B120-ED6F-5903-0EC248A91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DA1010-64D9-6A1B-224A-494638A97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CC7C93-42F5-84DA-CA14-47181056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BDCC8-9704-F09E-95F0-1E59A45A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FB9CD8-A087-8F08-AEF9-548BADD3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6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7B9A6-0CAE-14CB-11EF-1447542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671F4D-CF18-76A6-EF14-2FD741E9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BA79C0-9E17-A2D5-1E48-49AAB45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BC6EF-3A2E-0DA7-E066-A2EE2867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77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866C59-186A-A3BD-74D6-E9DF218C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18D47-0577-97F8-A7A2-41650FAF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F0C04C-AAF8-3B9D-B48E-DB046C4B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93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D458-B6A1-9ADE-F939-10E4F769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1A117-FC86-EE34-2640-BDA07AB60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392FF-254A-4492-E268-5DCE3E028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9BCFE-44A8-873D-9C0B-3EC4BB2E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3663E-0747-4BA7-1B4B-F373F8C1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55E25-CB92-7A8D-29EF-94DC4BCE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8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B583A-143F-545A-A667-073FA4E0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FA807-BDDD-BEB1-A117-966AFD340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D659CC-DA85-8063-5143-A4BAA551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FE3E5A-DB53-E0B1-A8C3-00E2FB6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292C7-44E7-D308-3190-DDE8201B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74112F-B0BC-12C5-8A9B-88F1B780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81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185DE-1195-96F4-C8E9-F8E5B10C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54E9C3-F2F2-29A7-A325-B3B85397B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18CE0-161A-5BC7-4C48-96D1F7FA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B1E4E-ED76-416E-B8EA-9F33C9AF7A9F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3B190-242A-AE47-7B1B-9A13A9181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85583-1234-B522-1704-CC233F322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2E0D8-F227-4D38-B379-21C1F18A79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219B-E89A-C53C-A47B-7D51AB4F2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对偶形与整数线性规划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C83B9-E67F-4C1B-F6E8-5A2039734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尹之寒</a:t>
            </a:r>
          </a:p>
        </p:txBody>
      </p:sp>
    </p:spTree>
    <p:extLst>
      <p:ext uri="{BB962C8B-B14F-4D97-AF65-F5344CB8AC3E}">
        <p14:creationId xmlns:p14="http://schemas.microsoft.com/office/powerpoint/2010/main" val="377258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B689-99A9-1187-4EF7-0ED287F2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3">
            <a:extLst>
              <a:ext uri="{FF2B5EF4-FFF2-40B4-BE49-F238E27FC236}">
                <a16:creationId xmlns:a16="http://schemas.microsoft.com/office/drawing/2014/main" id="{65DDBCBA-8D2A-59D6-835E-EFF73AE416C3}"/>
              </a:ext>
            </a:extLst>
          </p:cNvPr>
          <p:cNvSpPr txBox="1">
            <a:spLocks/>
          </p:cNvSpPr>
          <p:nvPr/>
        </p:nvSpPr>
        <p:spPr>
          <a:xfrm>
            <a:off x="816964" y="434115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对等式右边进行重新排列，分析含义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3">
            <a:extLst>
              <a:ext uri="{FF2B5EF4-FFF2-40B4-BE49-F238E27FC236}">
                <a16:creationId xmlns:a16="http://schemas.microsoft.com/office/drawing/2014/main" id="{6ADEC8ED-81D4-42AC-88FD-7673A051AE97}"/>
              </a:ext>
            </a:extLst>
          </p:cNvPr>
          <p:cNvSpPr txBox="1">
            <a:spLocks/>
          </p:cNvSpPr>
          <p:nvPr/>
        </p:nvSpPr>
        <p:spPr>
          <a:xfrm>
            <a:off x="816964" y="4021111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3">
            <a:extLst>
              <a:ext uri="{FF2B5EF4-FFF2-40B4-BE49-F238E27FC236}">
                <a16:creationId xmlns:a16="http://schemas.microsoft.com/office/drawing/2014/main" id="{0AC10FF5-34D8-B622-F5C7-6CE42362FB65}"/>
              </a:ext>
            </a:extLst>
          </p:cNvPr>
          <p:cNvSpPr txBox="1">
            <a:spLocks/>
          </p:cNvSpPr>
          <p:nvPr/>
        </p:nvSpPr>
        <p:spPr>
          <a:xfrm>
            <a:off x="816964" y="2139546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302439-668E-B108-9EA0-E92E3B6F4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15" y="1336437"/>
            <a:ext cx="5880835" cy="8031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714027-A272-DA61-0E9F-31B0FFB6A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002" y="1956385"/>
            <a:ext cx="6599736" cy="1239799"/>
          </a:xfrm>
          <a:prstGeom prst="rect">
            <a:avLst/>
          </a:prstGeom>
        </p:spPr>
      </p:pic>
      <p:sp>
        <p:nvSpPr>
          <p:cNvPr id="6" name="副标题 3">
            <a:extLst>
              <a:ext uri="{FF2B5EF4-FFF2-40B4-BE49-F238E27FC236}">
                <a16:creationId xmlns:a16="http://schemas.microsoft.com/office/drawing/2014/main" id="{1DD84336-ED20-3432-3E6A-10E89ACC5A1E}"/>
              </a:ext>
            </a:extLst>
          </p:cNvPr>
          <p:cNvSpPr txBox="1">
            <a:spLocks/>
          </p:cNvSpPr>
          <p:nvPr/>
        </p:nvSpPr>
        <p:spPr>
          <a:xfrm>
            <a:off x="542145" y="3429000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其中第一项理解为：将手头材料全部卖给老板的收益，第二项是接下来再根据要制造的商品个数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，从商店买回相应材料并制造商品后卖出得到的收益。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显然，先卖出再买回没有利益损耗，所以我们可以先全部卖出，再根据需要买回，保证最后手里没有多于材料（多余的一定可以卖了）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第一项为常数，所以从老板的角度出发，需要确定一个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，使得任意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取得最小的收益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5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D873-9C59-0EE5-36E8-AEE4D9F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3">
                <a:extLst>
                  <a:ext uri="{FF2B5EF4-FFF2-40B4-BE49-F238E27FC236}">
                    <a16:creationId xmlns:a16="http://schemas.microsoft.com/office/drawing/2014/main" id="{98EA4A38-DD5B-0EA6-D563-8DB6EFAFC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5259" y="2327085"/>
                <a:ext cx="10558072" cy="2965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* 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表示商品种数），假设存在一个分量大于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，即某一种商品的利润大于成本，那么对应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的这一分量可以取无穷，此时我们可以得到无穷大的利润。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从老板角度出发，一定有：</a:t>
                </a:r>
                <a:r>
                  <a:rPr lang="en-US" altLang="zh-CN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的各个分量均非正数。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讨论：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各个分量严格小于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时，由于我们是后手，为了取得最大利润，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对应的分量一定会取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，即不生产这种产品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的分量恰好等于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时，无论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取任何值，这种酒的利润也为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副标题 3">
                <a:extLst>
                  <a:ext uri="{FF2B5EF4-FFF2-40B4-BE49-F238E27FC236}">
                    <a16:creationId xmlns:a16="http://schemas.microsoft.com/office/drawing/2014/main" id="{98EA4A38-DD5B-0EA6-D563-8DB6EFAFC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59" y="2327085"/>
                <a:ext cx="10558072" cy="2965076"/>
              </a:xfrm>
              <a:prstGeom prst="rect">
                <a:avLst/>
              </a:prstGeom>
              <a:blipFill>
                <a:blip r:embed="rId2"/>
                <a:stretch>
                  <a:fillRect l="-751" t="-3704" r="-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副标题 3">
            <a:extLst>
              <a:ext uri="{FF2B5EF4-FFF2-40B4-BE49-F238E27FC236}">
                <a16:creationId xmlns:a16="http://schemas.microsoft.com/office/drawing/2014/main" id="{1CC4CC7C-8871-BF6B-C4FC-4458AF0BE355}"/>
              </a:ext>
            </a:extLst>
          </p:cNvPr>
          <p:cNvSpPr txBox="1">
            <a:spLocks/>
          </p:cNvSpPr>
          <p:nvPr/>
        </p:nvSpPr>
        <p:spPr>
          <a:xfrm>
            <a:off x="816964" y="4021111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3">
            <a:extLst>
              <a:ext uri="{FF2B5EF4-FFF2-40B4-BE49-F238E27FC236}">
                <a16:creationId xmlns:a16="http://schemas.microsoft.com/office/drawing/2014/main" id="{7AE30C90-8B7C-3E8B-BCB2-C8CC77B5722E}"/>
              </a:ext>
            </a:extLst>
          </p:cNvPr>
          <p:cNvSpPr txBox="1">
            <a:spLocks/>
          </p:cNvSpPr>
          <p:nvPr/>
        </p:nvSpPr>
        <p:spPr>
          <a:xfrm>
            <a:off x="816964" y="2139546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0855F6-E3DD-0A3E-AE66-799D5A472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9" y="471714"/>
            <a:ext cx="5880835" cy="80310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632ACE6-7D7B-AD87-D0CD-C29DA21F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031" y="1087285"/>
            <a:ext cx="6599736" cy="1239799"/>
          </a:xfrm>
          <a:prstGeom prst="rect">
            <a:avLst/>
          </a:prstGeom>
        </p:spPr>
      </p:pic>
      <p:sp>
        <p:nvSpPr>
          <p:cNvPr id="3" name="副标题 3">
            <a:extLst>
              <a:ext uri="{FF2B5EF4-FFF2-40B4-BE49-F238E27FC236}">
                <a16:creationId xmlns:a16="http://schemas.microsoft.com/office/drawing/2014/main" id="{0FFE3D7E-D5B2-B865-C96E-2BB99F0679CA}"/>
              </a:ext>
            </a:extLst>
          </p:cNvPr>
          <p:cNvSpPr txBox="1">
            <a:spLocks/>
          </p:cNvSpPr>
          <p:nvPr/>
        </p:nvSpPr>
        <p:spPr>
          <a:xfrm>
            <a:off x="517797" y="5292160"/>
            <a:ext cx="10558072" cy="123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综上！一定有：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80CC08-0905-D6FD-C01D-C42552627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007" y="5722663"/>
            <a:ext cx="4422388" cy="9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FEB2-CB81-9F6E-A71A-BBD09C2D1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3">
            <a:extLst>
              <a:ext uri="{FF2B5EF4-FFF2-40B4-BE49-F238E27FC236}">
                <a16:creationId xmlns:a16="http://schemas.microsoft.com/office/drawing/2014/main" id="{9FB5C908-4228-1AA8-94BC-4A1B01628069}"/>
              </a:ext>
            </a:extLst>
          </p:cNvPr>
          <p:cNvSpPr txBox="1">
            <a:spLocks/>
          </p:cNvSpPr>
          <p:nvPr/>
        </p:nvSpPr>
        <p:spPr>
          <a:xfrm>
            <a:off x="704537" y="646562"/>
            <a:ext cx="10558072" cy="123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B673D16-C6BA-64B2-A819-88E9ABDEE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32" y="1166877"/>
            <a:ext cx="6247725" cy="1538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3">
                <a:extLst>
                  <a:ext uri="{FF2B5EF4-FFF2-40B4-BE49-F238E27FC236}">
                    <a16:creationId xmlns:a16="http://schemas.microsoft.com/office/drawing/2014/main" id="{05C6F87E-8C70-4796-B21E-C3E17A729B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537" y="2917486"/>
                <a:ext cx="10558072" cy="34158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注意到：最终这个式子又转化成了一个线性规划，并且！这个线性规划恰好就是我们一开始提到的对偶形。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此时对应的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也就是教材说的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，我们称这个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为原问题的影子价格，当真实价格高于影子价格时，根据上面的推导，有：</a:t>
                </a:r>
                <a:r>
                  <a:rPr lang="en-US" altLang="zh-CN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对应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分量严格小于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，使得此时再制造商品的利润小于直接卖材料的利润，故对应了课本上所说：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当市场上材料的价格高于影子价格时，直接售出材料可以得到更高的利润！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而当价格小于影子价格时，我们将尽量制造这种商品！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我们推导过程中考虑到可以买材料，而教材中只能卖出，所以没有提到价格小于影子价格时的情况。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副标题 3">
                <a:extLst>
                  <a:ext uri="{FF2B5EF4-FFF2-40B4-BE49-F238E27FC236}">
                    <a16:creationId xmlns:a16="http://schemas.microsoft.com/office/drawing/2014/main" id="{05C6F87E-8C70-4796-B21E-C3E17A729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7" y="2917486"/>
                <a:ext cx="10558072" cy="3415858"/>
              </a:xfrm>
              <a:prstGeom prst="rect">
                <a:avLst/>
              </a:prstGeom>
              <a:blipFill>
                <a:blip r:embed="rId3"/>
                <a:stretch>
                  <a:fillRect l="-924" t="-3214" r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E19F5-D1F0-E411-FA79-6E27A503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>
            <a:extLst>
              <a:ext uri="{FF2B5EF4-FFF2-40B4-BE49-F238E27FC236}">
                <a16:creationId xmlns:a16="http://schemas.microsoft.com/office/drawing/2014/main" id="{B0ED4E72-165A-80B1-3D48-877BCCC99E65}"/>
              </a:ext>
            </a:extLst>
          </p:cNvPr>
          <p:cNvSpPr txBox="1">
            <a:spLocks/>
          </p:cNvSpPr>
          <p:nvPr/>
        </p:nvSpPr>
        <p:spPr>
          <a:xfrm>
            <a:off x="704537" y="646561"/>
            <a:ext cx="10558072" cy="531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一个线性规划问题：根据对偶形的定义，我们一定可以找到它的一个对偶形，这个对偶形一定可以对应到某一个实际问题，并且这个问题一定是原问题的另一种表示（例如在本题中是对利润的零和博弈，在教材中，就对应了一个新给定的实际问题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另外对偶性给出了一个怎么从反面求原线性规划最优解的方案。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但是需要注意，刚才的推导都基于原来的线性规划有最优解。关于原线性规划和对偶形的解的情况，教材给了出表格。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8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40D9D-DB61-7103-4140-54520657F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>
            <a:extLst>
              <a:ext uri="{FF2B5EF4-FFF2-40B4-BE49-F238E27FC236}">
                <a16:creationId xmlns:a16="http://schemas.microsoft.com/office/drawing/2014/main" id="{1C855853-0BD0-4DB7-9F85-7E6FAA8B143D}"/>
              </a:ext>
            </a:extLst>
          </p:cNvPr>
          <p:cNvSpPr txBox="1">
            <a:spLocks/>
          </p:cNvSpPr>
          <p:nvPr/>
        </p:nvSpPr>
        <p:spPr>
          <a:xfrm>
            <a:off x="704537" y="646562"/>
            <a:ext cx="10558072" cy="1763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弱对偶定理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分别是线性规划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g(x)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Ax &lt;= 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（记作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）及其对偶形（记作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可行解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，一定有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BD4302-5997-71DA-7602-5B6139B5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111" y="2410409"/>
            <a:ext cx="2382191" cy="1018591"/>
          </a:xfrm>
          <a:prstGeom prst="rect">
            <a:avLst/>
          </a:prstGeom>
        </p:spPr>
      </p:pic>
      <p:sp>
        <p:nvSpPr>
          <p:cNvPr id="7" name="副标题 3">
            <a:extLst>
              <a:ext uri="{FF2B5EF4-FFF2-40B4-BE49-F238E27FC236}">
                <a16:creationId xmlns:a16="http://schemas.microsoft.com/office/drawing/2014/main" id="{5F874955-C627-20A8-300A-764ABAE6DF79}"/>
              </a:ext>
            </a:extLst>
          </p:cNvPr>
          <p:cNvSpPr txBox="1">
            <a:spLocks/>
          </p:cNvSpPr>
          <p:nvPr/>
        </p:nvSpPr>
        <p:spPr>
          <a:xfrm>
            <a:off x="704537" y="3489696"/>
            <a:ext cx="10558072" cy="320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直观上，假设原问题是最大化问题，对偶形的可行解给出了原问题的上界，原问题的可行解给出了对偶形的下界。最小化问题时同理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严格证明可见教材。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从刚才讲的例子出发，因为从博弈的角度可以构造出对偶形，再根据这个情景得到同样的结论，应证了弱对偶定理的正确性。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26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5A32-398D-44EC-52E6-B2895AD18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>
            <a:extLst>
              <a:ext uri="{FF2B5EF4-FFF2-40B4-BE49-F238E27FC236}">
                <a16:creationId xmlns:a16="http://schemas.microsoft.com/office/drawing/2014/main" id="{0661F1BF-CE9C-9E39-BB6A-914AB1EEA344}"/>
              </a:ext>
            </a:extLst>
          </p:cNvPr>
          <p:cNvSpPr txBox="1">
            <a:spLocks/>
          </p:cNvSpPr>
          <p:nvPr/>
        </p:nvSpPr>
        <p:spPr>
          <a:xfrm>
            <a:off x="704537" y="646562"/>
            <a:ext cx="10558072" cy="165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的定义同上，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都存在可行解使得这其目标函数值相同，那么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D(y)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都取到了最优解。自然，我们也会去想这个问题的反面：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D(y) 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的目标函数值会不会也是相等的关系？答案是肯定的，这个结论我们称之为强对偶定理。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719229DB-7852-AFFC-558E-97309530B07C}"/>
              </a:ext>
            </a:extLst>
          </p:cNvPr>
          <p:cNvSpPr txBox="1">
            <a:spLocks/>
          </p:cNvSpPr>
          <p:nvPr/>
        </p:nvSpPr>
        <p:spPr>
          <a:xfrm>
            <a:off x="704537" y="2515336"/>
            <a:ext cx="10558072" cy="165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强对偶定理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P(x)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有有限的最优解，那么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D(y)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一定也有有限的最优解，且最优值相同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3">
            <a:extLst>
              <a:ext uri="{FF2B5EF4-FFF2-40B4-BE49-F238E27FC236}">
                <a16:creationId xmlns:a16="http://schemas.microsoft.com/office/drawing/2014/main" id="{5238EAD4-596B-B0B0-705B-A896D7ABED3E}"/>
              </a:ext>
            </a:extLst>
          </p:cNvPr>
          <p:cNvSpPr txBox="1">
            <a:spLocks/>
          </p:cNvSpPr>
          <p:nvPr/>
        </p:nvSpPr>
        <p:spPr>
          <a:xfrm>
            <a:off x="704537" y="4256694"/>
            <a:ext cx="10558072" cy="2601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弱对偶：若相同，则最优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强对偶：若最优，则相同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但是注意：弱对偶定理本身只指出：（最大化时）原问题是对偶形的下界，但是不保证原问题和对偶形是否具有最优解。强对偶则需要满足指定条件（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条件）确保有最优解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4509B-465E-404C-1BE3-F4C49833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3">
            <a:extLst>
              <a:ext uri="{FF2B5EF4-FFF2-40B4-BE49-F238E27FC236}">
                <a16:creationId xmlns:a16="http://schemas.microsoft.com/office/drawing/2014/main" id="{A8DCF1B5-82DF-D9FC-D412-03AD340431EE}"/>
              </a:ext>
            </a:extLst>
          </p:cNvPr>
          <p:cNvSpPr txBox="1">
            <a:spLocks/>
          </p:cNvSpPr>
          <p:nvPr/>
        </p:nvSpPr>
        <p:spPr>
          <a:xfrm>
            <a:off x="704537" y="646562"/>
            <a:ext cx="10558072" cy="1654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3">
            <a:extLst>
              <a:ext uri="{FF2B5EF4-FFF2-40B4-BE49-F238E27FC236}">
                <a16:creationId xmlns:a16="http://schemas.microsoft.com/office/drawing/2014/main" id="{9BD3567E-1AE3-F92E-ABDC-8B2413A8477C}"/>
              </a:ext>
            </a:extLst>
          </p:cNvPr>
          <p:cNvSpPr txBox="1">
            <a:spLocks/>
          </p:cNvSpPr>
          <p:nvPr/>
        </p:nvSpPr>
        <p:spPr>
          <a:xfrm>
            <a:off x="856937" y="798961"/>
            <a:ext cx="10558072" cy="797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事实上，线性规划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只要有可行解并且有最优解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，那么一定满足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强对偶性（对偶形一定有最优解）。如下表所示：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ED26AD-EE25-84D4-4720-5B0B06258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14" y="1957174"/>
            <a:ext cx="8735644" cy="1924319"/>
          </a:xfrm>
          <a:prstGeom prst="rect">
            <a:avLst/>
          </a:prstGeom>
        </p:spPr>
      </p:pic>
      <p:sp>
        <p:nvSpPr>
          <p:cNvPr id="10" name="副标题 3">
            <a:extLst>
              <a:ext uri="{FF2B5EF4-FFF2-40B4-BE49-F238E27FC236}">
                <a16:creationId xmlns:a16="http://schemas.microsoft.com/office/drawing/2014/main" id="{C295177F-7DCD-A054-E549-47892435FEED}"/>
              </a:ext>
            </a:extLst>
          </p:cNvPr>
          <p:cNvSpPr txBox="1">
            <a:spLocks/>
          </p:cNvSpPr>
          <p:nvPr/>
        </p:nvSpPr>
        <p:spPr>
          <a:xfrm>
            <a:off x="704537" y="4061821"/>
            <a:ext cx="10558072" cy="495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这里给出一个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的例子。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副标题 3">
                <a:extLst>
                  <a:ext uri="{FF2B5EF4-FFF2-40B4-BE49-F238E27FC236}">
                    <a16:creationId xmlns:a16="http://schemas.microsoft.com/office/drawing/2014/main" id="{79C3F809-F51D-9D0D-C3D0-0BD795AF7E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537" y="4656430"/>
                <a:ext cx="5224073" cy="1841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原线性规划：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" name="副标题 3">
                <a:extLst>
                  <a:ext uri="{FF2B5EF4-FFF2-40B4-BE49-F238E27FC236}">
                    <a16:creationId xmlns:a16="http://schemas.microsoft.com/office/drawing/2014/main" id="{79C3F809-F51D-9D0D-C3D0-0BD795AF7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37" y="4656430"/>
                <a:ext cx="5224073" cy="1841805"/>
              </a:xfrm>
              <a:prstGeom prst="rect">
                <a:avLst/>
              </a:prstGeom>
              <a:blipFill>
                <a:blip r:embed="rId3"/>
                <a:stretch>
                  <a:fillRect l="-1867" t="-4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副标题 3">
                <a:extLst>
                  <a:ext uri="{FF2B5EF4-FFF2-40B4-BE49-F238E27FC236}">
                    <a16:creationId xmlns:a16="http://schemas.microsoft.com/office/drawing/2014/main" id="{AC1E818C-0069-C75C-2486-F36BD67A2E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813" y="4656430"/>
                <a:ext cx="5224073" cy="18418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对偶形：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2" name="副标题 3">
                <a:extLst>
                  <a:ext uri="{FF2B5EF4-FFF2-40B4-BE49-F238E27FC236}">
                    <a16:creationId xmlns:a16="http://schemas.microsoft.com/office/drawing/2014/main" id="{AC1E818C-0069-C75C-2486-F36BD67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813" y="4656430"/>
                <a:ext cx="5224073" cy="1841805"/>
              </a:xfrm>
              <a:prstGeom prst="rect">
                <a:avLst/>
              </a:prstGeom>
              <a:blipFill>
                <a:blip r:embed="rId4"/>
                <a:stretch>
                  <a:fillRect l="-1867" t="-4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821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4B861-0F71-853A-FCDF-087E9DF4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>
            <a:extLst>
              <a:ext uri="{FF2B5EF4-FFF2-40B4-BE49-F238E27FC236}">
                <a16:creationId xmlns:a16="http://schemas.microsoft.com/office/drawing/2014/main" id="{19E91670-5FEE-363F-1278-D524E9310142}"/>
              </a:ext>
            </a:extLst>
          </p:cNvPr>
          <p:cNvSpPr txBox="1">
            <a:spLocks/>
          </p:cNvSpPr>
          <p:nvPr/>
        </p:nvSpPr>
        <p:spPr>
          <a:xfrm>
            <a:off x="704537" y="646561"/>
            <a:ext cx="10558072" cy="531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整数线性规划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即在原来线性规划基础之上添加变量（不一定全部）为整数的限制。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去掉原整数线性规划的限制得到的新线性规划称之为松弛，松弛是原有整形规划的界限（上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下界）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解法：分支限界法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680A7-15A4-C8D1-C143-52FAF657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573" y="3005888"/>
            <a:ext cx="4574861" cy="33406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0ECE07-82E2-608D-10D8-7AAA0C00D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30" y="3661220"/>
            <a:ext cx="2524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7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63FC-F245-1EC0-95E1-173CBED2F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3">
            <a:extLst>
              <a:ext uri="{FF2B5EF4-FFF2-40B4-BE49-F238E27FC236}">
                <a16:creationId xmlns:a16="http://schemas.microsoft.com/office/drawing/2014/main" id="{5524D87E-103A-14FB-C908-5586F995C351}"/>
              </a:ext>
            </a:extLst>
          </p:cNvPr>
          <p:cNvSpPr txBox="1">
            <a:spLocks/>
          </p:cNvSpPr>
          <p:nvPr/>
        </p:nvSpPr>
        <p:spPr>
          <a:xfrm>
            <a:off x="704537" y="646561"/>
            <a:ext cx="10558072" cy="531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3">
            <a:extLst>
              <a:ext uri="{FF2B5EF4-FFF2-40B4-BE49-F238E27FC236}">
                <a16:creationId xmlns:a16="http://schemas.microsoft.com/office/drawing/2014/main" id="{0E0402A3-62CD-2C99-5D00-E17CE54856E7}"/>
              </a:ext>
            </a:extLst>
          </p:cNvPr>
          <p:cNvSpPr txBox="1">
            <a:spLocks/>
          </p:cNvSpPr>
          <p:nvPr/>
        </p:nvSpPr>
        <p:spPr>
          <a:xfrm>
            <a:off x="856937" y="798961"/>
            <a:ext cx="10558072" cy="4297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整数线性规划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整数线性规划是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NP-complete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的。经典的整数线性规划包括背包问题，染色问题等等，还没找到多项式时间解法。注意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背包的动态规划解法是伪多项式复杂度的算法，而并非多项式时间复杂度的解法。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3">
            <a:extLst>
              <a:ext uri="{FF2B5EF4-FFF2-40B4-BE49-F238E27FC236}">
                <a16:creationId xmlns:a16="http://schemas.microsoft.com/office/drawing/2014/main" id="{E2F266D5-587A-4959-5EB0-BF8C7E9904F2}"/>
              </a:ext>
            </a:extLst>
          </p:cNvPr>
          <p:cNvSpPr txBox="1">
            <a:spLocks/>
          </p:cNvSpPr>
          <p:nvPr/>
        </p:nvSpPr>
        <p:spPr>
          <a:xfrm>
            <a:off x="816964" y="3384765"/>
            <a:ext cx="10558072" cy="100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回课就到这里，谢谢大家！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0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11726-7042-837A-A392-C076242A2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F42A3DE-A8A5-0B4D-E3CA-58830D089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6590"/>
            <a:ext cx="9144000" cy="3871210"/>
          </a:xfrm>
        </p:spPr>
        <p:txBody>
          <a:bodyPr/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今天的介绍内容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对偶形：如何理解对偶形的意义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强弱对偶定理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整数线性规划：简单介绍</a:t>
            </a:r>
          </a:p>
        </p:txBody>
      </p:sp>
    </p:spTree>
    <p:extLst>
      <p:ext uri="{BB962C8B-B14F-4D97-AF65-F5344CB8AC3E}">
        <p14:creationId xmlns:p14="http://schemas.microsoft.com/office/powerpoint/2010/main" val="11143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DD57E-BCBC-A987-50E8-A8B8A79C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B80C9E-232B-3F91-FA8D-4D7BF96A2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99" y="419724"/>
            <a:ext cx="9144000" cy="3871210"/>
          </a:xfrm>
        </p:spPr>
        <p:txBody>
          <a:bodyPr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</a:t>
            </a: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对偶形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47A0E4-B874-5067-E68C-A315AC7F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35" y="3731902"/>
            <a:ext cx="7300473" cy="257210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9F0DFBC-58DF-CFEF-9C64-D3AEBFA5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18825"/>
            <a:ext cx="7847351" cy="15527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5411D8-4968-6D32-F6C9-6774097E0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735" y="1979529"/>
            <a:ext cx="3381847" cy="17242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7E63DF-0F25-EC28-9560-D61621636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2213" y="4531214"/>
            <a:ext cx="4067743" cy="1467055"/>
          </a:xfrm>
          <a:prstGeom prst="rect">
            <a:avLst/>
          </a:prstGeom>
        </p:spPr>
      </p:pic>
      <p:sp>
        <p:nvSpPr>
          <p:cNvPr id="2" name="副标题 4">
            <a:extLst>
              <a:ext uri="{FF2B5EF4-FFF2-40B4-BE49-F238E27FC236}">
                <a16:creationId xmlns:a16="http://schemas.microsoft.com/office/drawing/2014/main" id="{CC6840D0-6F7E-FF3A-77A9-20307FA84AC7}"/>
              </a:ext>
            </a:extLst>
          </p:cNvPr>
          <p:cNvSpPr txBox="1">
            <a:spLocks/>
          </p:cNvSpPr>
          <p:nvPr/>
        </p:nvSpPr>
        <p:spPr>
          <a:xfrm>
            <a:off x="3170213" y="890944"/>
            <a:ext cx="9144000" cy="97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这一个构造太牵强了，这只是一个数字和情景上的巧合，为什么我们要单独提出对偶形这个概念？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3126B-4D18-08AC-465B-90E86CD3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id="{DA832145-DD69-119C-17C5-FDD955EDD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48000" y="488923"/>
            <a:ext cx="9144000" cy="165576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一般形式：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DC0E10-0ECA-CF64-9D00-2820A0C4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85" y="1155335"/>
            <a:ext cx="2086266" cy="1114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FD001E-8FCC-76B7-D3A7-03209D02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16" y="1226783"/>
            <a:ext cx="1695687" cy="97168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C01B0359-67D3-FB70-D426-1F90AC6879E7}"/>
              </a:ext>
            </a:extLst>
          </p:cNvPr>
          <p:cNvSpPr/>
          <p:nvPr/>
        </p:nvSpPr>
        <p:spPr>
          <a:xfrm>
            <a:off x="6044851" y="1588958"/>
            <a:ext cx="745694" cy="1948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副标题 4">
            <a:extLst>
              <a:ext uri="{FF2B5EF4-FFF2-40B4-BE49-F238E27FC236}">
                <a16:creationId xmlns:a16="http://schemas.microsoft.com/office/drawing/2014/main" id="{9617A270-4469-6783-80BA-CE86328706DF}"/>
              </a:ext>
            </a:extLst>
          </p:cNvPr>
          <p:cNvSpPr txBox="1">
            <a:spLocks/>
          </p:cNvSpPr>
          <p:nvPr/>
        </p:nvSpPr>
        <p:spPr>
          <a:xfrm>
            <a:off x="1241686" y="270353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称左边为原线性规划，右边为它的对偶形。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副标题 4">
            <a:extLst>
              <a:ext uri="{FF2B5EF4-FFF2-40B4-BE49-F238E27FC236}">
                <a16:creationId xmlns:a16="http://schemas.microsoft.com/office/drawing/2014/main" id="{4371C504-70D7-7E4D-842A-2086BE9F9EEA}"/>
              </a:ext>
            </a:extLst>
          </p:cNvPr>
          <p:cNvSpPr txBox="1">
            <a:spLocks/>
          </p:cNvSpPr>
          <p:nvPr/>
        </p:nvSpPr>
        <p:spPr>
          <a:xfrm>
            <a:off x="352269" y="5782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为什么我们要定义对偶形，对偶形有什么意义？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接下来我们从博弈论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优化角度出发，学习对偶形的特殊性在哪儿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CD60174-8A39-6FBA-4BBB-73046283F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65" y="3064394"/>
            <a:ext cx="9078592" cy="229584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50004820-1E1E-D773-1E72-1EF4A5429668}"/>
              </a:ext>
            </a:extLst>
          </p:cNvPr>
          <p:cNvSpPr/>
          <p:nvPr/>
        </p:nvSpPr>
        <p:spPr>
          <a:xfrm>
            <a:off x="539646" y="4948136"/>
            <a:ext cx="1026826" cy="660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DDE68A5-09DA-58BA-7812-9E79DE5969EF}"/>
              </a:ext>
            </a:extLst>
          </p:cNvPr>
          <p:cNvSpPr/>
          <p:nvPr/>
        </p:nvSpPr>
        <p:spPr>
          <a:xfrm>
            <a:off x="4079823" y="4981173"/>
            <a:ext cx="1026826" cy="660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3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ECA4-03A0-105D-EF0E-F16E6D03A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EAFB4B5D-FC46-8CBB-74E6-59B04873D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748" y="334181"/>
            <a:ext cx="11292590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：对偶形本身就是对原线性规划问题从另一个角度的描述。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69DBE8-F624-76C7-6F17-EF5ACB098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2280094"/>
            <a:ext cx="4353533" cy="1848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副标题 2">
                <a:extLst>
                  <a:ext uri="{FF2B5EF4-FFF2-40B4-BE49-F238E27FC236}">
                    <a16:creationId xmlns:a16="http://schemas.microsoft.com/office/drawing/2014/main" id="{22D6E11D-94BA-F52F-31AC-D5E9505123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0" y="4128202"/>
                <a:ext cx="11292590" cy="165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表示制造一件商品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需要材料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件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，那么原有的线性规划问题可以写为：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副标题 2">
                <a:extLst>
                  <a:ext uri="{FF2B5EF4-FFF2-40B4-BE49-F238E27FC236}">
                    <a16:creationId xmlns:a16="http://schemas.microsoft.com/office/drawing/2014/main" id="{22D6E11D-94BA-F52F-31AC-D5E950512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0" y="4128202"/>
                <a:ext cx="11292590" cy="1655762"/>
              </a:xfrm>
              <a:prstGeom prst="rect">
                <a:avLst/>
              </a:prstGeom>
              <a:blipFill>
                <a:blip r:embed="rId3"/>
                <a:stretch>
                  <a:fillRect l="-864" t="-4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4BE1A653-5301-FD4E-A80C-2287AB92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748" y="4657418"/>
            <a:ext cx="5182323" cy="2200582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948F888C-FBE4-FB99-1839-F660C318DFE7}"/>
              </a:ext>
            </a:extLst>
          </p:cNvPr>
          <p:cNvSpPr/>
          <p:nvPr/>
        </p:nvSpPr>
        <p:spPr>
          <a:xfrm>
            <a:off x="5209082" y="5601209"/>
            <a:ext cx="1656413" cy="2500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2A3D827C-6E26-029B-DB24-26327F9E244E}"/>
              </a:ext>
            </a:extLst>
          </p:cNvPr>
          <p:cNvSpPr txBox="1">
            <a:spLocks/>
          </p:cNvSpPr>
          <p:nvPr/>
        </p:nvSpPr>
        <p:spPr>
          <a:xfrm>
            <a:off x="5288682" y="5215741"/>
            <a:ext cx="1484721" cy="63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矩阵形式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4B72A0A-624D-A318-85E1-55A63E7AB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227" y="5095629"/>
            <a:ext cx="2076740" cy="1324160"/>
          </a:xfrm>
          <a:prstGeom prst="rect">
            <a:avLst/>
          </a:prstGeom>
        </p:spPr>
      </p:pic>
      <p:sp>
        <p:nvSpPr>
          <p:cNvPr id="2" name="副标题 2">
            <a:extLst>
              <a:ext uri="{FF2B5EF4-FFF2-40B4-BE49-F238E27FC236}">
                <a16:creationId xmlns:a16="http://schemas.microsoft.com/office/drawing/2014/main" id="{A52062D3-A083-F7F2-CB7B-27051FA01131}"/>
              </a:ext>
            </a:extLst>
          </p:cNvPr>
          <p:cNvSpPr txBox="1">
            <a:spLocks/>
          </p:cNvSpPr>
          <p:nvPr/>
        </p:nvSpPr>
        <p:spPr>
          <a:xfrm>
            <a:off x="384747" y="1465716"/>
            <a:ext cx="1129259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回到刚才的例子。假设我们是工厂老板，现在有原材料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，每一件商品的售出价格为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，制造每一种商品所需要的原材料为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，即：</a:t>
            </a:r>
          </a:p>
        </p:txBody>
      </p:sp>
    </p:spTree>
    <p:extLst>
      <p:ext uri="{BB962C8B-B14F-4D97-AF65-F5344CB8AC3E}">
        <p14:creationId xmlns:p14="http://schemas.microsoft.com/office/powerpoint/2010/main" val="14204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946D4-B312-C91A-D2C3-AA5F23A3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9E1E095E-9C91-759F-8CAC-D372836B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116" y="476589"/>
            <a:ext cx="10558072" cy="1655762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现在开始引入“对偶形”。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刚才基础之上，假设有一个商店老板，它可以向我们销售或者购买我们手里的原材料，但是，老板和我们有仇，不想我们挣钱。所以它的规则是：由商店老板指定各种材料的价格，随后我们可以任意购买或者向他出售我们手里的材料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3">
            <a:extLst>
              <a:ext uri="{FF2B5EF4-FFF2-40B4-BE49-F238E27FC236}">
                <a16:creationId xmlns:a16="http://schemas.microsoft.com/office/drawing/2014/main" id="{FAE1F007-545A-806E-5B43-257D4DC31831}"/>
              </a:ext>
            </a:extLst>
          </p:cNvPr>
          <p:cNvSpPr txBox="1">
            <a:spLocks/>
          </p:cNvSpPr>
          <p:nvPr/>
        </p:nvSpPr>
        <p:spPr>
          <a:xfrm>
            <a:off x="587116" y="4286588"/>
            <a:ext cx="10558072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有了这个假设，我们不一定要加工最多的产品，对于利益不大的产品，我们可以直接向老板出售获得利润。同理，对于利润很高的产品，可以找老板买材料制造更多，也就获得最大的利润。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标题 3">
            <a:extLst>
              <a:ext uri="{FF2B5EF4-FFF2-40B4-BE49-F238E27FC236}">
                <a16:creationId xmlns:a16="http://schemas.microsoft.com/office/drawing/2014/main" id="{25510A01-C059-BE7B-44DF-7E41728F2134}"/>
              </a:ext>
            </a:extLst>
          </p:cNvPr>
          <p:cNvSpPr txBox="1">
            <a:spLocks/>
          </p:cNvSpPr>
          <p:nvPr/>
        </p:nvSpPr>
        <p:spPr>
          <a:xfrm>
            <a:off x="587116" y="2053054"/>
            <a:ext cx="1055807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总结一下：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老板和我们进行完全信息的零和博弈，（假设双方均已知我们手里的所有信息，即材料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，原料配方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，价格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）问老板应该如何定价，使得我们能够挣最少的钱（为了使得最小化原问题）。</a:t>
            </a:r>
          </a:p>
        </p:txBody>
      </p:sp>
    </p:spTree>
    <p:extLst>
      <p:ext uri="{BB962C8B-B14F-4D97-AF65-F5344CB8AC3E}">
        <p14:creationId xmlns:p14="http://schemas.microsoft.com/office/powerpoint/2010/main" val="10793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97D35-BEE3-6369-55DD-A62BC770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3">
            <a:extLst>
              <a:ext uri="{FF2B5EF4-FFF2-40B4-BE49-F238E27FC236}">
                <a16:creationId xmlns:a16="http://schemas.microsoft.com/office/drawing/2014/main" id="{492A94E8-8E58-5F01-B47F-919F47688D7F}"/>
              </a:ext>
            </a:extLst>
          </p:cNvPr>
          <p:cNvSpPr txBox="1">
            <a:spLocks/>
          </p:cNvSpPr>
          <p:nvPr/>
        </p:nvSpPr>
        <p:spPr>
          <a:xfrm>
            <a:off x="816964" y="434115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有了这个假设，我们不一定要加工最多的产品，对于利益不大的产品，我们可以直接向老板出售获得利润。同理，对于利润很高的产品，可以找老板买材料制造更多，也就获得最大的利润。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根据假设：我们需要改写线性规划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DCD809-199F-E664-C031-2E713384B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640" y="3013022"/>
            <a:ext cx="6247316" cy="1008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副标题 3">
                <a:extLst>
                  <a:ext uri="{FF2B5EF4-FFF2-40B4-BE49-F238E27FC236}">
                    <a16:creationId xmlns:a16="http://schemas.microsoft.com/office/drawing/2014/main" id="{2AEFA4B9-CEB5-EBA9-FCBC-2EAC1B408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964" y="4021111"/>
                <a:ext cx="10558072" cy="2578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在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x&gt;=0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的限制下，寻找后面公式的最大值，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表示每一种材料的价格。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Why?</a:t>
                </a:r>
              </a:p>
              <a:p>
                <a:pPr algn="l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副标题 3">
                <a:extLst>
                  <a:ext uri="{FF2B5EF4-FFF2-40B4-BE49-F238E27FC236}">
                    <a16:creationId xmlns:a16="http://schemas.microsoft.com/office/drawing/2014/main" id="{2AEFA4B9-CEB5-EBA9-FCBC-2EAC1B408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64" y="4021111"/>
                <a:ext cx="10558072" cy="2578907"/>
              </a:xfrm>
              <a:prstGeom prst="rect">
                <a:avLst/>
              </a:prstGeom>
              <a:blipFill>
                <a:blip r:embed="rId3"/>
                <a:stretch>
                  <a:fillRect l="-866" t="-3546" r="-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椭圆 1">
            <a:extLst>
              <a:ext uri="{FF2B5EF4-FFF2-40B4-BE49-F238E27FC236}">
                <a16:creationId xmlns:a16="http://schemas.microsoft.com/office/drawing/2014/main" id="{AEF84D46-ECDB-C7F6-574B-1E5E4B73179C}"/>
              </a:ext>
            </a:extLst>
          </p:cNvPr>
          <p:cNvSpPr/>
          <p:nvPr/>
        </p:nvSpPr>
        <p:spPr>
          <a:xfrm>
            <a:off x="6460761" y="2923082"/>
            <a:ext cx="2083632" cy="10980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3">
            <a:extLst>
              <a:ext uri="{FF2B5EF4-FFF2-40B4-BE49-F238E27FC236}">
                <a16:creationId xmlns:a16="http://schemas.microsoft.com/office/drawing/2014/main" id="{622990E1-5436-E11E-146F-86CE88D7AE07}"/>
              </a:ext>
            </a:extLst>
          </p:cNvPr>
          <p:cNvSpPr txBox="1">
            <a:spLocks/>
          </p:cNvSpPr>
          <p:nvPr/>
        </p:nvSpPr>
        <p:spPr>
          <a:xfrm>
            <a:off x="8331282" y="2243204"/>
            <a:ext cx="2649014" cy="514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“拉格朗日乘子”</a:t>
            </a:r>
          </a:p>
        </p:txBody>
      </p:sp>
    </p:spTree>
    <p:extLst>
      <p:ext uri="{BB962C8B-B14F-4D97-AF65-F5344CB8AC3E}">
        <p14:creationId xmlns:p14="http://schemas.microsoft.com/office/powerpoint/2010/main" val="421309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1F0F4-E2EC-850F-4518-8B6A9169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3">
            <a:extLst>
              <a:ext uri="{FF2B5EF4-FFF2-40B4-BE49-F238E27FC236}">
                <a16:creationId xmlns:a16="http://schemas.microsoft.com/office/drawing/2014/main" id="{6560EF86-84F3-BFBC-B35A-C3F6E6DEF083}"/>
              </a:ext>
            </a:extLst>
          </p:cNvPr>
          <p:cNvSpPr txBox="1">
            <a:spLocks/>
          </p:cNvSpPr>
          <p:nvPr/>
        </p:nvSpPr>
        <p:spPr>
          <a:xfrm>
            <a:off x="816964" y="434115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Intuition1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有了这个假设，我们不一定要加工最多的产品，对于利益不大的产品，我们可以直接向老板出售获得利润。同理，对于利润很高的产品，可以找老板买材料制造更多，也就获得最大的利润。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3">
            <a:extLst>
              <a:ext uri="{FF2B5EF4-FFF2-40B4-BE49-F238E27FC236}">
                <a16:creationId xmlns:a16="http://schemas.microsoft.com/office/drawing/2014/main" id="{91D5C3EE-AF2E-23A2-35D7-9C99EC3C0097}"/>
              </a:ext>
            </a:extLst>
          </p:cNvPr>
          <p:cNvSpPr txBox="1">
            <a:spLocks/>
          </p:cNvSpPr>
          <p:nvPr/>
        </p:nvSpPr>
        <p:spPr>
          <a:xfrm>
            <a:off x="816964" y="4021111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3">
            <a:extLst>
              <a:ext uri="{FF2B5EF4-FFF2-40B4-BE49-F238E27FC236}">
                <a16:creationId xmlns:a16="http://schemas.microsoft.com/office/drawing/2014/main" id="{83D2B0B5-E275-D2AE-035A-4606E89F513E}"/>
              </a:ext>
            </a:extLst>
          </p:cNvPr>
          <p:cNvSpPr txBox="1">
            <a:spLocks/>
          </p:cNvSpPr>
          <p:nvPr/>
        </p:nvSpPr>
        <p:spPr>
          <a:xfrm>
            <a:off x="816964" y="2139546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现在从商店老板的角度考虑：商店老板的任务为：商店老板应该如何定价，使得我们能够得到的利润最小，即商店老板需要考虑如何设置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95A656-2A55-39E7-5C6D-82896630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3133684"/>
            <a:ext cx="4324954" cy="590632"/>
          </a:xfrm>
          <a:prstGeom prst="rect">
            <a:avLst/>
          </a:prstGeom>
        </p:spPr>
      </p:pic>
      <p:sp>
        <p:nvSpPr>
          <p:cNvPr id="6" name="副标题 3">
            <a:extLst>
              <a:ext uri="{FF2B5EF4-FFF2-40B4-BE49-F238E27FC236}">
                <a16:creationId xmlns:a16="http://schemas.microsoft.com/office/drawing/2014/main" id="{CDC98179-86F2-B72C-C257-A3739004236A}"/>
              </a:ext>
            </a:extLst>
          </p:cNvPr>
          <p:cNvSpPr txBox="1">
            <a:spLocks/>
          </p:cNvSpPr>
          <p:nvPr/>
        </p:nvSpPr>
        <p:spPr>
          <a:xfrm>
            <a:off x="816964" y="4113251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注意顺序：先由商店选择一种定价策略，我们再根据定价做出对应的方案，得到最大的利润。即：商店是先手，我们是后手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5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6FF3-EFBE-CDBF-3266-1739EE33D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3">
            <a:extLst>
              <a:ext uri="{FF2B5EF4-FFF2-40B4-BE49-F238E27FC236}">
                <a16:creationId xmlns:a16="http://schemas.microsoft.com/office/drawing/2014/main" id="{3F6AE230-CB00-4576-A12C-B9AF75BEDCDE}"/>
              </a:ext>
            </a:extLst>
          </p:cNvPr>
          <p:cNvSpPr txBox="1">
            <a:spLocks/>
          </p:cNvSpPr>
          <p:nvPr/>
        </p:nvSpPr>
        <p:spPr>
          <a:xfrm>
            <a:off x="816964" y="434115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Intuition2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：无论商店老板如何定价，我们一定可以吃一个保底。</a:t>
            </a:r>
            <a:endParaRPr lang="en-US" altLang="zh-CN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无论如何定价，我们可以选择完全不参与交易，按照最初的线性规划优化目标函数，这一定是当前优化函数的下界。即：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3">
            <a:extLst>
              <a:ext uri="{FF2B5EF4-FFF2-40B4-BE49-F238E27FC236}">
                <a16:creationId xmlns:a16="http://schemas.microsoft.com/office/drawing/2014/main" id="{8A63830A-33C0-B143-BB95-B56D044FF197}"/>
              </a:ext>
            </a:extLst>
          </p:cNvPr>
          <p:cNvSpPr txBox="1">
            <a:spLocks/>
          </p:cNvSpPr>
          <p:nvPr/>
        </p:nvSpPr>
        <p:spPr>
          <a:xfrm>
            <a:off x="816964" y="4021111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副标题 3">
            <a:extLst>
              <a:ext uri="{FF2B5EF4-FFF2-40B4-BE49-F238E27FC236}">
                <a16:creationId xmlns:a16="http://schemas.microsoft.com/office/drawing/2014/main" id="{A009AD17-54D8-248D-56CB-840D861F0F22}"/>
              </a:ext>
            </a:extLst>
          </p:cNvPr>
          <p:cNvSpPr txBox="1">
            <a:spLocks/>
          </p:cNvSpPr>
          <p:nvPr/>
        </p:nvSpPr>
        <p:spPr>
          <a:xfrm>
            <a:off x="816964" y="2139546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4CBB30-E0AB-1512-72CA-9114F0D5E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709" y="2866032"/>
            <a:ext cx="5880835" cy="803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C98EE5-16C7-BF72-CAF0-AA02F6E9614C}"/>
                  </a:ext>
                </a:extLst>
              </p:cNvPr>
              <p:cNvSpPr txBox="1"/>
              <p:nvPr/>
            </p:nvSpPr>
            <p:spPr>
              <a:xfrm>
                <a:off x="5360869" y="3121250"/>
                <a:ext cx="6258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7C98EE5-16C7-BF72-CAF0-AA02F6E9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869" y="3121250"/>
                <a:ext cx="62584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副标题 3">
            <a:extLst>
              <a:ext uri="{FF2B5EF4-FFF2-40B4-BE49-F238E27FC236}">
                <a16:creationId xmlns:a16="http://schemas.microsoft.com/office/drawing/2014/main" id="{AFF5FA61-F115-7740-36DE-A3E13AA87F98}"/>
              </a:ext>
            </a:extLst>
          </p:cNvPr>
          <p:cNvSpPr txBox="1">
            <a:spLocks/>
          </p:cNvSpPr>
          <p:nvPr/>
        </p:nvSpPr>
        <p:spPr>
          <a:xfrm>
            <a:off x="816964" y="4028993"/>
            <a:ext cx="10558072" cy="25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那么确定了右边式子的下界。由于先确定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（老板是先手），老板确定之后再由我们确定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，所以现在问题转化为：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是否存在这样的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，使得无论</a:t>
            </a:r>
            <a:r>
              <a:rPr lang="en-US" altLang="zh-CN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怎么取值，对我们最大的收益均为等式左边的结果（也即原始线性规划问题的最优解）</a:t>
            </a:r>
            <a:endParaRPr lang="en-US" altLang="zh-CN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7A8ECA-4758-1CF6-B8C2-D0BBED373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543" y="2912983"/>
            <a:ext cx="4062114" cy="815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副标题 3">
                <a:extLst>
                  <a:ext uri="{FF2B5EF4-FFF2-40B4-BE49-F238E27FC236}">
                    <a16:creationId xmlns:a16="http://schemas.microsoft.com/office/drawing/2014/main" id="{360617B3-42A6-D23C-70E2-CF94D8A948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964" y="6101058"/>
                <a:ext cx="9995941" cy="609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buNone/>
                </a:pP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其实这就是教材中提到的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zh-CN" altLang="en-US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（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我们还要接着证明），也即弱对偶定理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副标题 3">
                <a:extLst>
                  <a:ext uri="{FF2B5EF4-FFF2-40B4-BE49-F238E27FC236}">
                    <a16:creationId xmlns:a16="http://schemas.microsoft.com/office/drawing/2014/main" id="{360617B3-42A6-D23C-70E2-CF94D8A94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64" y="6101058"/>
                <a:ext cx="9995941" cy="609168"/>
              </a:xfrm>
              <a:prstGeom prst="rect">
                <a:avLst/>
              </a:prstGeom>
              <a:blipFill>
                <a:blip r:embed="rId5"/>
                <a:stretch>
                  <a:fillRect l="-793" t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08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1735</Words>
  <Application>Microsoft Office PowerPoint</Application>
  <PresentationFormat>宽屏</PresentationFormat>
  <Paragraphs>92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Times New Roman</vt:lpstr>
      <vt:lpstr>Office 主题​​</vt:lpstr>
      <vt:lpstr>对偶形与整数线性规划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QAQ Hans</dc:creator>
  <cp:lastModifiedBy>QAQ Hans</cp:lastModifiedBy>
  <cp:revision>10</cp:revision>
  <dcterms:created xsi:type="dcterms:W3CDTF">2025-04-09T10:29:08Z</dcterms:created>
  <dcterms:modified xsi:type="dcterms:W3CDTF">2025-04-11T05:07:00Z</dcterms:modified>
</cp:coreProperties>
</file>