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2"/>
  </p:handoutMasterIdLst>
  <p:sldIdLst>
    <p:sldId id="257" r:id="rId3"/>
    <p:sldId id="259" r:id="rId4"/>
    <p:sldId id="261" r:id="rId5"/>
    <p:sldId id="258" r:id="rId6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0" r:id="rId17"/>
    <p:sldId id="271" r:id="rId18"/>
    <p:sldId id="274" r:id="rId19"/>
    <p:sldId id="275" r:id="rId20"/>
    <p:sldId id="260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1.xml"/><Relationship Id="rId26" Type="http://schemas.openxmlformats.org/officeDocument/2006/relationships/customXmlProps" Target="../customXml/itemProps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985963"/>
            <a:ext cx="12192000" cy="28860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56995" y="2338070"/>
            <a:ext cx="9477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最大流问题</a:t>
            </a:r>
            <a:r>
              <a:rPr lang="en-US" altLang="zh-CN" sz="5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Ford-Fulkson</a:t>
            </a:r>
            <a:r>
              <a:rPr lang="zh-CN" altLang="en-US" sz="5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算法</a:t>
            </a:r>
            <a:endParaRPr lang="zh-CN" altLang="en-US" sz="54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19488" y="3752849"/>
            <a:ext cx="5153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叶飞越</a:t>
            </a:r>
            <a:endParaRPr lang="zh-CN" altLang="en-US" sz="2800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6135370" cy="856581"/>
            <a:chOff x="0" y="534069"/>
            <a:chExt cx="5151316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46"/>
              <a:ext cx="4582976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Ford-Fulkerson算法基本思想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2258060"/>
            <a:ext cx="88411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i-j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增广链：从顶点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i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到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j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的一条边不重复的路径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其中所有前向边都是非饱和的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所有后向边都是非零流的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0" y="3542030"/>
            <a:ext cx="7124700" cy="9779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6370" y="5180965"/>
            <a:ext cx="93872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定理：可行流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f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是最大流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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不存在关于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f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s-t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增广链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8" name="334E55B0-647D-440b-865C-3EC943EB4CBC-9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20" y="5241925"/>
            <a:ext cx="634365" cy="37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6135370" cy="856581"/>
            <a:chOff x="0" y="534069"/>
            <a:chExt cx="5151316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46"/>
              <a:ext cx="4582976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Ford-Fulkerson算法基本思想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85" y="1981200"/>
            <a:ext cx="7747000" cy="1447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5" y="4019550"/>
            <a:ext cx="5850255" cy="965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6135370" cy="856581"/>
            <a:chOff x="0" y="534069"/>
            <a:chExt cx="5151316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46"/>
              <a:ext cx="4582976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Ford-Fulkerson算法基本思想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2258060"/>
            <a:ext cx="88411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算法基本流程：用广度优先搜索找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s-t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增广链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将增广链中的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f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值修改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使流量尽可能大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重复上述过程直到不存在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s-t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增广链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6135370" cy="856581"/>
            <a:chOff x="0" y="534069"/>
            <a:chExt cx="5151316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46"/>
              <a:ext cx="4582976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Ford-Fulkerson算法基本思想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2258060"/>
            <a:ext cx="88411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复杂度：假设所有容量都是正整数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算法复杂度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O(mC),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其中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m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为边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数，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670" y="3290570"/>
            <a:ext cx="3229610" cy="101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85963"/>
            <a:ext cx="12192000" cy="28860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448770" y="3044279"/>
            <a:ext cx="3293745" cy="768985"/>
            <a:chOff x="-717017" y="3045549"/>
            <a:chExt cx="4138737" cy="768985"/>
          </a:xfrm>
        </p:grpSpPr>
        <p:sp>
          <p:nvSpPr>
            <p:cNvPr id="8" name="文本框 7"/>
            <p:cNvSpPr txBox="1"/>
            <p:nvPr/>
          </p:nvSpPr>
          <p:spPr>
            <a:xfrm>
              <a:off x="-717017" y="3046184"/>
              <a:ext cx="13144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anose="020B0704020202020204" pitchFamily="34" charset="0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panose="020B07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65" y="3045549"/>
              <a:ext cx="310305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38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400" dirty="0">
                  <a:solidFill>
                    <a:schemeClr val="bg1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辅助网络</a:t>
              </a:r>
              <a:endParaRPr lang="zh-CN" altLang="en-US" sz="4400" dirty="0">
                <a:solidFill>
                  <a:schemeClr val="bg1"/>
                </a:solidFill>
                <a:latin typeface="Arial" panose="020B0704020202020204" pitchFamily="34" charset="0"/>
                <a:ea typeface="微软雅黑" charset="-122"/>
                <a:cs typeface="微软雅黑" charset="0"/>
                <a:sym typeface="Arial" panose="020B0704020202020204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2388870" cy="856581"/>
            <a:chOff x="0" y="534069"/>
            <a:chExt cx="2005718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63"/>
              <a:ext cx="1437378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辅助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网络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830705"/>
            <a:ext cx="8841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辅助网络：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N(f) = &lt;V, E(f), ac, s, t &gt;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30" y="2626995"/>
            <a:ext cx="7886700" cy="245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6370" y="5352415"/>
            <a:ext cx="88411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ac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称作辅助容量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. N(f)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也是容量网络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2388870" cy="856581"/>
            <a:chOff x="0" y="534069"/>
            <a:chExt cx="2005718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63"/>
              <a:ext cx="1437378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辅助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网络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" y="2238375"/>
            <a:ext cx="1113790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" y="3131185"/>
            <a:ext cx="11994515" cy="270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2388870" cy="856581"/>
            <a:chOff x="0" y="534069"/>
            <a:chExt cx="2005718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63"/>
              <a:ext cx="1437378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辅助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网络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2108835"/>
            <a:ext cx="884110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Ford-Fulkerson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算法中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每次找寻找增广链，等价于在辅助网络中寻找前向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增广链（不含后向边的增广链）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985963"/>
            <a:ext cx="12192000" cy="28860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2653" y="2615288"/>
            <a:ext cx="5305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谢谢</a:t>
            </a:r>
            <a:r>
              <a:rPr lang="en-US" altLang="zh-CN" sz="54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!</a:t>
            </a:r>
            <a:endParaRPr lang="zh-CN" altLang="en-US" sz="54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灯片编号占位符 9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D3E4EA-85D4-4C0C-B9C6-D50428773CE3}" type="slidenum">
              <a:rPr lang="zh-CN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0122" y="3817709"/>
            <a:ext cx="515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叶飞越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11301" y="532843"/>
            <a:ext cx="822249" cy="781607"/>
            <a:chOff x="5883351" y="3209368"/>
            <a:chExt cx="425297" cy="439263"/>
          </a:xfrm>
        </p:grpSpPr>
        <p:sp>
          <p:nvSpPr>
            <p:cNvPr id="4" name="矩形 3"/>
            <p:cNvSpPr/>
            <p:nvPr/>
          </p:nvSpPr>
          <p:spPr>
            <a:xfrm>
              <a:off x="5883351" y="3209368"/>
              <a:ext cx="366837" cy="365183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ea typeface="微软雅黑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064090" y="3405175"/>
              <a:ext cx="244558" cy="24345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ea typeface="微软雅黑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117997" y="2260373"/>
            <a:ext cx="615553" cy="2061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CONTENTS</a:t>
            </a:r>
            <a:endParaRPr lang="zh-CN" altLang="en-US" sz="2800" dirty="0">
              <a:solidFill>
                <a:srgbClr val="FFC000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33550" y="2413917"/>
            <a:ext cx="54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8B0012"/>
                </a:solidFill>
                <a:latin typeface="微软雅黑" charset="-122"/>
                <a:ea typeface="微软雅黑" charset="-122"/>
              </a:rPr>
              <a:t>目录</a:t>
            </a:r>
            <a:endParaRPr lang="zh-CN" altLang="en-US" sz="5400" dirty="0">
              <a:solidFill>
                <a:srgbClr val="8B0012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51536" y="1320300"/>
            <a:ext cx="2012345" cy="620075"/>
            <a:chOff x="4372889" y="2138488"/>
            <a:chExt cx="1411356" cy="481837"/>
          </a:xfrm>
        </p:grpSpPr>
        <p:sp>
          <p:nvSpPr>
            <p:cNvPr id="12" name="MH_Other_1"/>
            <p:cNvSpPr/>
            <p:nvPr/>
          </p:nvSpPr>
          <p:spPr>
            <a:xfrm flipV="1">
              <a:off x="5197934" y="2545657"/>
              <a:ext cx="82037" cy="74667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13" name="MH_Other_2"/>
            <p:cNvSpPr/>
            <p:nvPr/>
          </p:nvSpPr>
          <p:spPr>
            <a:xfrm>
              <a:off x="5197934" y="2138488"/>
              <a:ext cx="82037" cy="74667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0" name="MH_Other_9"/>
            <p:cNvSpPr/>
            <p:nvPr/>
          </p:nvSpPr>
          <p:spPr>
            <a:xfrm>
              <a:off x="4579140" y="2213155"/>
              <a:ext cx="1205105" cy="40717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FFC00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prstClr val="white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4" name="MH_SubTitle_1"/>
            <p:cNvSpPr/>
            <p:nvPr/>
          </p:nvSpPr>
          <p:spPr>
            <a:xfrm>
              <a:off x="4372889" y="2213155"/>
              <a:ext cx="825045" cy="407170"/>
            </a:xfrm>
            <a:prstGeom prst="rect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700" dirty="0">
                  <a:solidFill>
                    <a:srgbClr val="FFFFFF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01</a:t>
              </a:r>
              <a:endParaRPr lang="zh-CN" altLang="en-US" sz="1700" dirty="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51536" y="2986844"/>
            <a:ext cx="2012345" cy="620075"/>
            <a:chOff x="4372889" y="2819826"/>
            <a:chExt cx="1411356" cy="481837"/>
          </a:xfrm>
        </p:grpSpPr>
        <p:sp>
          <p:nvSpPr>
            <p:cNvPr id="14" name="MH_Other_3"/>
            <p:cNvSpPr/>
            <p:nvPr/>
          </p:nvSpPr>
          <p:spPr>
            <a:xfrm flipV="1">
              <a:off x="5197934" y="3226996"/>
              <a:ext cx="82037" cy="74667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15" name="MH_Other_4"/>
            <p:cNvSpPr/>
            <p:nvPr/>
          </p:nvSpPr>
          <p:spPr>
            <a:xfrm>
              <a:off x="5197934" y="2819826"/>
              <a:ext cx="82037" cy="74667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1" name="MH_Other_10"/>
            <p:cNvSpPr/>
            <p:nvPr/>
          </p:nvSpPr>
          <p:spPr>
            <a:xfrm>
              <a:off x="4579140" y="2894493"/>
              <a:ext cx="1205105" cy="407170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FFC00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prstClr val="white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5" name="MH_SubTitle_2"/>
            <p:cNvSpPr/>
            <p:nvPr/>
          </p:nvSpPr>
          <p:spPr>
            <a:xfrm>
              <a:off x="4372889" y="2894493"/>
              <a:ext cx="825045" cy="407170"/>
            </a:xfrm>
            <a:prstGeom prst="rect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700" dirty="0">
                  <a:solidFill>
                    <a:srgbClr val="FFFFFF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02</a:t>
              </a:r>
              <a:endParaRPr lang="zh-CN" altLang="en-US" sz="1700" dirty="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451536" y="4653388"/>
            <a:ext cx="2012345" cy="618573"/>
            <a:chOff x="4372889" y="3501164"/>
            <a:chExt cx="1411356" cy="480670"/>
          </a:xfrm>
        </p:grpSpPr>
        <p:sp>
          <p:nvSpPr>
            <p:cNvPr id="16" name="MH_Other_5"/>
            <p:cNvSpPr/>
            <p:nvPr/>
          </p:nvSpPr>
          <p:spPr>
            <a:xfrm flipV="1">
              <a:off x="5197934" y="3907167"/>
              <a:ext cx="82037" cy="74667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17" name="MH_Other_6"/>
            <p:cNvSpPr/>
            <p:nvPr/>
          </p:nvSpPr>
          <p:spPr>
            <a:xfrm>
              <a:off x="5197934" y="3501164"/>
              <a:ext cx="82037" cy="73501"/>
            </a:xfrm>
            <a:prstGeom prst="rtTriangle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2" name="MH_Other_11"/>
            <p:cNvSpPr/>
            <p:nvPr/>
          </p:nvSpPr>
          <p:spPr>
            <a:xfrm>
              <a:off x="4579140" y="3575650"/>
              <a:ext cx="1205105" cy="406184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FFC000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858" tIns="44929" rIns="89858" bIns="44929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400">
                <a:solidFill>
                  <a:prstClr val="white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  <p:sp>
          <p:nvSpPr>
            <p:cNvPr id="26" name="MH_SubTitle_3"/>
            <p:cNvSpPr/>
            <p:nvPr/>
          </p:nvSpPr>
          <p:spPr>
            <a:xfrm>
              <a:off x="4372889" y="3575650"/>
              <a:ext cx="825045" cy="406184"/>
            </a:xfrm>
            <a:prstGeom prst="rect">
              <a:avLst/>
            </a:prstGeom>
            <a:solidFill>
              <a:srgbClr val="8B0012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38175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700" dirty="0">
                  <a:solidFill>
                    <a:srgbClr val="FFFFFF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03</a:t>
              </a:r>
              <a:endParaRPr lang="zh-CN" altLang="en-US" sz="1700" dirty="0">
                <a:solidFill>
                  <a:srgbClr val="FFFFFF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sp>
        <p:nvSpPr>
          <p:cNvPr id="28" name="MH_Entry_1"/>
          <p:cNvSpPr/>
          <p:nvPr/>
        </p:nvSpPr>
        <p:spPr>
          <a:xfrm>
            <a:off x="5922010" y="1494155"/>
            <a:ext cx="5523865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最大流问题</a:t>
            </a:r>
            <a:r>
              <a:rPr lang="zh-CN" altLang="en-US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介绍</a:t>
            </a:r>
            <a:endParaRPr lang="zh-CN" altLang="en-US" sz="2400" dirty="0">
              <a:solidFill>
                <a:srgbClr val="8B0012"/>
              </a:solidFill>
              <a:latin typeface="Arial" panose="020B0704020202020204" pitchFamily="34" charset="0"/>
              <a:ea typeface="微软雅黑" charset="-122"/>
              <a:sym typeface="Arial" panose="020B0704020202020204" pitchFamily="34" charset="0"/>
            </a:endParaRPr>
          </a:p>
        </p:txBody>
      </p:sp>
      <p:sp>
        <p:nvSpPr>
          <p:cNvPr id="29" name="MH_Entry_2"/>
          <p:cNvSpPr/>
          <p:nvPr/>
        </p:nvSpPr>
        <p:spPr>
          <a:xfrm>
            <a:off x="5921375" y="3136900"/>
            <a:ext cx="4182110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Ford-Fulkerson</a:t>
            </a:r>
            <a:r>
              <a:rPr lang="zh-CN" altLang="en-US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算法基本</a:t>
            </a:r>
            <a:r>
              <a:rPr lang="zh-CN" altLang="en-US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思想</a:t>
            </a:r>
            <a:endParaRPr lang="zh-CN" altLang="en-US" sz="2400" dirty="0">
              <a:solidFill>
                <a:srgbClr val="8B0012"/>
              </a:solidFill>
              <a:latin typeface="Arial" panose="020B0704020202020204" pitchFamily="34" charset="0"/>
              <a:ea typeface="微软雅黑" charset="-122"/>
              <a:sym typeface="Arial" panose="020B0704020202020204" pitchFamily="34" charset="0"/>
            </a:endParaRPr>
          </a:p>
        </p:txBody>
      </p:sp>
      <p:sp>
        <p:nvSpPr>
          <p:cNvPr id="30" name="MH_Entry_3"/>
          <p:cNvSpPr/>
          <p:nvPr/>
        </p:nvSpPr>
        <p:spPr>
          <a:xfrm>
            <a:off x="5921244" y="4810484"/>
            <a:ext cx="5280156" cy="3689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817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8B0012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rPr>
              <a:t>辅助网络</a:t>
            </a:r>
            <a:endParaRPr lang="zh-CN" altLang="en-US" sz="2400" dirty="0">
              <a:solidFill>
                <a:srgbClr val="8B0012"/>
              </a:solidFill>
              <a:latin typeface="Arial" panose="020B0704020202020204" pitchFamily="34" charset="0"/>
              <a:ea typeface="微软雅黑" charset="-122"/>
              <a:sym typeface="Arial" panose="020B07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85963"/>
            <a:ext cx="12192000" cy="28860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3621365" y="3043644"/>
            <a:ext cx="4949191" cy="770076"/>
            <a:chOff x="-717017" y="3045549"/>
            <a:chExt cx="6218878" cy="770076"/>
          </a:xfrm>
        </p:grpSpPr>
        <p:sp>
          <p:nvSpPr>
            <p:cNvPr id="8" name="文本框 7"/>
            <p:cNvSpPr txBox="1"/>
            <p:nvPr/>
          </p:nvSpPr>
          <p:spPr>
            <a:xfrm>
              <a:off x="-717017" y="3046184"/>
              <a:ext cx="13144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anose="020B0704020202020204" pitchFamily="34" charset="0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panose="020B07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65" y="3045549"/>
              <a:ext cx="5183196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最大流问题</a:t>
              </a:r>
              <a:r>
                <a:rPr lang="zh-CN" altLang="en-US" sz="4400" dirty="0">
                  <a:solidFill>
                    <a:schemeClr val="bg1"/>
                  </a:solidFill>
                  <a:latin typeface="Arial" panose="020B0704020202020204" pitchFamily="34" charset="0"/>
                  <a:ea typeface="微软雅黑" charset="-122"/>
                  <a:sym typeface="Arial" panose="020B0704020202020204" pitchFamily="34" charset="0"/>
                </a:rPr>
                <a:t>介绍</a:t>
              </a:r>
              <a:endParaRPr lang="zh-CN" altLang="en-US" sz="4400" dirty="0">
                <a:solidFill>
                  <a:schemeClr val="bg1"/>
                </a:solidFill>
                <a:latin typeface="Arial" panose="020B0704020202020204" pitchFamily="34" charset="0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4724400" cy="856581"/>
            <a:chOff x="0" y="534069"/>
            <a:chExt cx="3966652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285" y="639145"/>
              <a:ext cx="3398367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最大流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问题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757045"/>
            <a:ext cx="91001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容量网络：有向连通图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N=&lt;V,E,c,s,t&gt; 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包含两个特殊点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发点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源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) s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和收点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汇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) t ,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每条边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&lt;i,j&gt;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有容量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c(i,j) . 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36370" y="2790190"/>
            <a:ext cx="8682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可行流：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为关于边集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E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的函数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满足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5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640" y="3429000"/>
            <a:ext cx="6611620" cy="480695"/>
          </a:xfrm>
          <a:prstGeom prst="rect">
            <a:avLst/>
          </a:prstGeom>
        </p:spPr>
      </p:pic>
      <p:pic>
        <p:nvPicPr>
          <p:cNvPr id="16" name="334E55B0-647D-440b-865C-3EC943EB4CBC-3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180205"/>
            <a:ext cx="5778500" cy="198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4724400" cy="856581"/>
            <a:chOff x="0" y="534069"/>
            <a:chExt cx="3966652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285" y="639145"/>
              <a:ext cx="3398367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最大流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问题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757045"/>
            <a:ext cx="8682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流量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: v(f)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满足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334E55B0-647D-440b-865C-3EC943EB4CBC-4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645410"/>
            <a:ext cx="6964680" cy="948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36370" y="4070985"/>
            <a:ext cx="8682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最大流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: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流量最大的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可行流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4724400" cy="856581"/>
            <a:chOff x="0" y="534069"/>
            <a:chExt cx="3966652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285" y="639145"/>
              <a:ext cx="3398367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最大流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问题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757045"/>
            <a:ext cx="8682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最大流问题基本</a:t>
            </a:r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描述：</a:t>
            </a:r>
            <a:endParaRPr 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2400300"/>
            <a:ext cx="9182100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4724400" cy="856581"/>
            <a:chOff x="0" y="534069"/>
            <a:chExt cx="3966652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285" y="639145"/>
              <a:ext cx="3398367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最大流</a:t>
              </a: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问题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1721485"/>
            <a:ext cx="8682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割集：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                                         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称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3" name="334E55B0-647D-440b-865C-3EC943EB4CBC-5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40" y="2369185"/>
            <a:ext cx="8554720" cy="365760"/>
          </a:xfrm>
          <a:prstGeom prst="rect">
            <a:avLst/>
          </a:prstGeom>
        </p:spPr>
      </p:pic>
      <p:pic>
        <p:nvPicPr>
          <p:cNvPr id="4" name="334E55B0-647D-440b-865C-3EC943EB4CBC-6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5" y="1809115"/>
            <a:ext cx="4595495" cy="405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36370" y="3010535"/>
            <a:ext cx="99250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为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N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的割集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,                                            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为割集的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容量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11" name="334E55B0-647D-440b-865C-3EC943EB4CBC-8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025" y="3010535"/>
            <a:ext cx="4679950" cy="864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36370" y="4062095"/>
            <a:ext cx="99250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最小割：容量最小的</a:t>
            </a:r>
            <a:r>
              <a:rPr 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割集</a:t>
            </a:r>
            <a:endParaRPr 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6370" y="4770755"/>
            <a:ext cx="99256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最大流最小割集定理：容量网络的最大流的流量等于最小割集的容量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E4EA-85D4-4C0C-B9C6-D50428773CE3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985963"/>
            <a:ext cx="12192000" cy="2886075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810345" y="3043009"/>
            <a:ext cx="8571230" cy="768985"/>
            <a:chOff x="-717017" y="3045549"/>
            <a:chExt cx="10770131" cy="768985"/>
          </a:xfrm>
        </p:grpSpPr>
        <p:sp>
          <p:nvSpPr>
            <p:cNvPr id="8" name="文本框 7"/>
            <p:cNvSpPr txBox="1"/>
            <p:nvPr/>
          </p:nvSpPr>
          <p:spPr>
            <a:xfrm>
              <a:off x="-717017" y="3046184"/>
              <a:ext cx="13144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Arial" panose="020B0704020202020204" pitchFamily="34" charset="0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Arial" panose="020B07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665" y="3045549"/>
              <a:ext cx="973444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3817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dirty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Arial" panose="020B0704020202020204" pitchFamily="34" charset="0"/>
                </a:rPr>
                <a:t>Ford-Fulkerson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charset="0"/>
                  <a:ea typeface="微软雅黑" charset="0"/>
                  <a:cs typeface="微软雅黑" charset="0"/>
                  <a:sym typeface="Arial" panose="020B0704020202020204" pitchFamily="34" charset="0"/>
                </a:rPr>
                <a:t>算法基本思想</a:t>
              </a:r>
              <a:endParaRPr lang="zh-CN" altLang="en-US" sz="4400" dirty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  <a:sym typeface="Arial" panose="020B0704020202020204" pitchFamily="34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242" y="5812955"/>
            <a:ext cx="3165517" cy="8990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534069"/>
            <a:ext cx="6135370" cy="856581"/>
            <a:chOff x="0" y="534069"/>
            <a:chExt cx="5151316" cy="493961"/>
          </a:xfrm>
        </p:grpSpPr>
        <p:sp>
          <p:nvSpPr>
            <p:cNvPr id="5" name="矩形 4"/>
            <p:cNvSpPr/>
            <p:nvPr/>
          </p:nvSpPr>
          <p:spPr>
            <a:xfrm>
              <a:off x="0" y="534086"/>
              <a:ext cx="292359" cy="493944"/>
            </a:xfrm>
            <a:prstGeom prst="rect">
              <a:avLst/>
            </a:prstGeom>
            <a:solidFill>
              <a:srgbClr val="8B00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0047" y="534069"/>
              <a:ext cx="120550" cy="4939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389" tIns="33694" rIns="67389" bIns="33694"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73100"/>
              <a:endParaRPr lang="zh-CN" altLang="en-US" sz="1700" dirty="0">
                <a:solidFill>
                  <a:srgbClr val="4E639C"/>
                </a:solidFill>
                <a:ea typeface="微软雅黑" charset="-122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68340" y="639146"/>
              <a:ext cx="4582976" cy="2837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zh-CN"/>
              </a:defPPr>
              <a:lvl1pPr marL="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132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0200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332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464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05965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0665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0797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09290" algn="l" defTabSz="80200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8B0012"/>
                  </a:solidFill>
                  <a:latin typeface="微软雅黑" charset="-122"/>
                  <a:ea typeface="微软雅黑" charset="-122"/>
                  <a:sym typeface="Arial" panose="020B0704020202020204" pitchFamily="34" charset="0"/>
                </a:rPr>
                <a:t>Ford-Fulkerson算法基本思想</a:t>
              </a:r>
              <a:endParaRPr lang="zh-CN" altLang="en-US" sz="3200" b="1" dirty="0">
                <a:solidFill>
                  <a:srgbClr val="8B0012"/>
                </a:solidFill>
                <a:latin typeface="微软雅黑" charset="-122"/>
                <a:ea typeface="微软雅黑" charset="-122"/>
                <a:sym typeface="Arial" panose="020B0704020202020204" pitchFamily="34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49" y="544700"/>
            <a:ext cx="3011681" cy="84592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14853" y="539384"/>
            <a:ext cx="177147" cy="864528"/>
          </a:xfrm>
          <a:prstGeom prst="rect">
            <a:avLst/>
          </a:prstGeom>
          <a:solidFill>
            <a:srgbClr val="8B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89" tIns="33694" rIns="67389" bIns="33694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132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0200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332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464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05965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0665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97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209290" algn="l" defTabSz="802005" rtl="0" eaLnBrk="1" latinLnBrk="0" hangingPunct="1"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73100"/>
            <a:endParaRPr lang="zh-CN" altLang="en-US" sz="1700" dirty="0">
              <a:solidFill>
                <a:srgbClr val="4E639C"/>
              </a:solidFill>
              <a:ea typeface="微软雅黑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6370" y="2258060"/>
            <a:ext cx="81368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假设已经有一个可行流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f ,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该如何对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 f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进行微调使得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sym typeface="+mn-ea"/>
              </a:rPr>
              <a:t>整体流量增大？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R1p2Y21Gc2JDQThhU3hxUGlCY2FXNGdSU0FzSUZ4eGRXRmtJR1lvYVN4cUtTQmNiR1Z4SUdNb2FTeHFLVnhkIiwKCSJMYXRleEltZ0Jhc2U2NCIgOiAiaVZCT1J3MEtHZ29BQUFBTlNVaEVVZ0FBQkhRQUFBQlRCQU1BQUFBTXhFMFlBQUFBTUZCTVZFWC8vLzhBQUFBQUFBQUFBQUFBQUFBQUFBQUFBQUFBQUFBQUFBQUFBQUFBQUFBQUFBQUFBQUFBQUFBQUFBQUFBQUF2M2FCN0FBQUFEM1JTVGxNQVZPKzdtWFl5emF0bUloQ0ozVVQySm83a0FBQUFDWEJJV1hNQUFBN0VBQUFPeEFHVkt3NGJBQUFYQlVsRVFWUjRBZTA5YTRoMHlWVjNIdDB6M1QzVFBRWmhSUTM5RVEydWJLVEhLRW5ZNFBhZ254amNoUjRVSDdpRWJ0MC9hMFI2a2wraXNqMzZRMFhCR1pOZkN0TE51c0wzcjRlUEJJSXM5aVRHUklqWTQ0WW9teEJ2bTVpczRHTm0rOXY0UFhabnkxUDMzcXBiajFPMzZyNDJ2WnZjSDNPclRwMXo2dFNwMXptbnF1OTQzbmVlVWpUdzlrVld0cytlWnFWMHAxdHQ2ZHpiOFZiRTNGeE9zalpyOTA1V1NtZTYxWmJPdVJsdlRjU1QvOHZjcm9iL081bHBIUWxYV3pySFJyeEYwVGJJSW52TG5yMCt5MDdzUWxtUWRHL2JSeXJiL0NZQy9BN0lvSUhHeC93dlBDbVhqZTdMK1ZTNUt2bHlLdnpVeUFWSjEza1pxWGxJRU9DYkVmUVBQNFk5N3l1MktYMXkzU0huSXM5dE9Tc1d1YVRiZDEyd011TVVKVjBYRS9Oa21WbXVsU0pzRXZ4WkZDbmxCcm52TlQ1NlQyUTV6MmZwN3BCamtWdlI2YUtrRzVPSkpscUR2S0xCVWdKcW8yZnNGUFYzZjlHT2xBZWovdDRYd3JHei9FcjRkTUxzSWc5VGxiWkxCdDdhU0RSdW11UlZDY2xKR2Q1Zi9jZ2hvL0xMTkJnS2syNkdySzAxa3QwL2lGcC9RcEFoeVRURDNtMUN1TFlZclBEM0pZeVcxem5YK25mVDBUUGgrZnlKVFFJTHpweUlDOFZ0Y2lyeGRWTEdHaUY4d0V4aE5KYjJGQ2JkTnJuUWhOeENZQnBTSXFBRy9XTWRGUTFBMGl0UDVKdWhjQU5xT1Jmb2FqQjJoR3p1NUpDODdOR05jVC9tTkpLTkFDZGxlRE5DcmhtTFNscTkxUCtla2RyZmhVblhSRmFZcWIzYkxSSnVnUzVQTFRnZVZlbVJEU2wzK1RyVU1oQzVQRXNLdGVSR3NEdkp3N05HSG9qMWVVN0s4TWFFeENPdTg1ckV3WlpwZHNtZURZZVZGeWhkUjdkcjV1U01WWlR4M1lMK210aG9Od0hwM0lhVXUzd0d0VWhNbWtJWFNRV1pNbFc2Y3U1Q0hRdE9QaU1IUEUwVFRzcndlb1RFNDJVc2ozYUpuWjRCUzhzK1VSbFpnZExOWmNYU0duekpYV0IxcG5uRE5JejFZQ0tFVlljdjBTYWMvUEEySVlxL004cmRQRUdxYlFJREJmNElQRStVbWVla0RMcnFYSEMrdTJtVzQ1b3ZtRW1jaFNsUm9IUlRiYTJyQ21hbFNRQUx2SzRFT25EMExuay9YbEFrRkdZek56OUR2bk45bmMxZUlTd3BlMTdERnhhYXF1cWZ1aWxqZzl5SjEvbzFNS0JjbjBxSGtIZkZwQmF5SXFYYkVnMjhvTjVOY3NOU3Y3MjQrVjkySEsvNnZRNUllVkZnU2lyKzRxVXlsSExWY0Juc3pNM3ZpNWxzS0s2NTV6a3B3L3ZWU2N6RDg1M3RzZWRoNUx4VG9MUWtpNVN1cHJXMDlRWllJSllHRmxkTTNiZ3JtZDNRZlViTGhGaHVybGhTbmpjVVZpQ013Z25XZC9WVW5vUDJ2ZWpFTWtRcVZEb0loc3BQMjI3aHlnU3JuSU53aWJxc1RwVlZLSmY0STlXUzhycXBURnhENVRQSGxmOFdOTy9EQmg0b3VGRHBUbUtmTUt5c3F3SlFHU2l3K29TeEtITkI4L2RjU1p0L0Y4V0t5ZkxZU0VQZHVFTzVkQ3JIZXVYQ3REbk5IMmdVWXZ0dnV4azdUMEhySGtzamNySFNYU3FMVEVOYmhreXlOYnRxcjVnd1U4QmJqanQzNDJPZ052YkU0V0sxSnVvM0QyVGdVTm5BNU5KMHVUcFIrN2ppNEZ2YTYzQ0xJTHdFamZzRE96TUJvMWpwMWhYVHBxSVpQMExWWXBLR0UvWkVRQ0ZwQ09HOWRtYm5WRDlodzRhK0h6RVN6S0JVS1d4ZktJQWNXUWd3UEpESmQxV0FYT3lhQzZ4dkMvTGJvVzAvYThGUmlvdVZia2ZaVnJmRTR4aWxaakZMd3drL0xBS0tTZGU3aEx3eXNmRnE5RUJ0RHoveFo5OFZQTjh3ajdXMkZ0Ynh4a2MyN3U3bHNCOWV5ZGpETkNFWm1WVE1kWlVKTFpaRjZZK0NDajZQd0pOQXhVcFhWOEk0VXlFd21pQUZEU2VVTUhMQWdJS3hjMitRVURNdEdzT0krQXNMVGxBTVE0ejc0bjhlRXZTUFhRamRjT0NRUVJtSVBYdWZ1N0FlQ3dGQ0ZML3hjNFFzRDlHaUJHREIwaW5SMWJsVFNPRjVHUEwvbkNCamppSzZGOTBaSkRLQXlXNWZtUUlPZmh6V2FVU3g2M2xxaFp0bGFkRmdzdlFRdDVrbjBTQ1pxUnFOVW5BYWM0akZueXBBZTdaZzZjYXlNZUIwOUViRENjL1lKYzJHUVhlanUzc0p0STBSZWVVc29Ud3VFc002bGVpdzRIOEdjWG5lMUZBOVBZSkQ5THc4QS9yZGVMSEUrTlZ0S3NLSUlEaFpzSFF0OGsvL0d6OWZkekh6YURqaFBiaDBSVUFibjA2ZVVyZkpjdUZXanhqVzJicnZScE1HYTZ6NmJ6c0ZIYTV1YS9FaVVhenFDVXl1aFFoeFN4Y3QzVGFNQS9FNXNvcEJ3d2wvYk1SYWUvZnlUNDJGck9ENWp5UWlKVy9rdnZQaGx4aldtU3ErRUJNbHp4c212MHkrcGZqbVRzcG9mSzd6OEVMbUE2NmJEQkJ6RUJXeGJla2N2ZkhMTHl5LzhDdFJ0bWpwMUJ1OHA3eGFRNEtHRTh4T1lYVzA5SzFPMnNmSnNwUFkvMzhKUnFESmZkZ1F6NmtOTW5KZHhjdkMvRVl5YnRwU1dCclpFOCsybGh6bmNWSUdiTkR2RUE4L3FTQndtV05nRW9oR1JlNU5US1V5dk5ZbEJDS25qNGJRd3FYem1RYkN0MXkzbnFQaEJGT3ZBdmJsSzVPYWVuaXNNcWwyWHZUV3lQV1pDaGZ5RDBFdGp3dDVJZGxUanhhRU1pVTVBeTRScUdFZHp3cXRMZXNENytpNTRyaVhzbm5yb2d6djE4RGViYXUvb0ZHTktGNkRSNk1panFhZUIzY2lYenp6cXArT2JQZkNwWk44S2o4eUptTlJsUlNFRTVLY3dpb05FeVpNbVlEYkpiM04wMDBlQVYrRGJrRjN4V29LYytJeUR1dHN1RitIVWxwc3lQNzN6WnNmQVBZM2I5Nzg2UUZIbVpONEdORzF3MEVaVGVyT3c1MEx6aU5JR0ZmdU5KY3NxcU1vZ05JTHorMEtsMDY4c21PN3JFUERDWWxPNGZyTDBISS9lVlFFR29XNzRNbm5rRS9EMk1GczhTMFhRejdxaHprUDYwQ29jUklCaTN2QlhxKzBvU3ZGWTF5VTRRVW4rVHZxYkR0UklyVk1hQm9WY2I1azBXZGIrMlo0TGxtNGRCdENSMlBYM0puVThLYmhoRVMvMmVzZEFCb3h0RHZpZER1STBvMEpYWHNTSGtNRW9KMWkrUmhGZmR2NDlaTmlyeVNIWWxlMFlISkgwS1hucEl4RzV4Q1lnVmw4THFtaUp5MWZ2SWpxNUVXZXN5VEFTVGdJVUc1MXdubFR1SFJyd3FsVjhtV2RJSnl3U0JLNFNtOVhRalRsMVNTazBUNHRIYXRydEVhQ3h4MDd6aWY3ZEF6SGoyMG4xcXEzQTdhSnRNZ0FBZXVzZ05aSkdWdkJUZ1ZESjFBS3I3T1BycTBmaCtaOG1PUFlFdDFvY3NJOXhmQzBzWGpwaFBEVE9HbFpwK0dFTzRORWdUZm9TZ0xyK0ZVQ1ZtMTVSa3ZuSkFydm1sRS9BVzFXNTlpYWNuQmlwZzRFaVljT1A1Qklva2hYQnVmeXh4SUZuS1FmeGdBWFpYampSeWdCYkZnWE1TR2sybWd6L1RTWExPQ1VaRC9nQ1lsZzZKUWdYUy91dzVGaXJZbk5hWGJ0VHVId0FWREFaTHdoRWlycDJlc0I0TVRCM0tXL21ucG5NTkE0aisxRTNod3RTRUNIa0I4SE8vWUQ3d1UraWxVaVkyYkx6YVNSQWp4ZzBwekdyRnlVMFFpZEgxRFpVVXdJcVNGNjl3VU16WVdFbHBUcGtYQ09lbE5Rd3dRd1M1QnV5R01JZFRrc0lRbEd3d2xXcDdCSHgzbUxEWGVKbm1kNm9aSjhac1B4QWlTeDVxdVhNRnJpdkVZb1JCQ2Rib01BQUViYWxWaFNUUHFTUkY0dll3Zjd6b0tsd2RSeFVFWmt3R3JyMXhTMUJOOEdZMmN2cmlBeEJiSlFsd1VlRUROWUhFcVFiamV5cHVpNmFWUndEVHJSZnZPK1F4dldUcnpJRTgwek1JaGN0cERtU0RucWJDdS9WUW1VWS9nRFk1aUZkVFlWVzhKQWtRN2NKNG93c3FQa29Bd3ZXb0puNnZyVlFpZVcxY0VWNUIveWhReVlCMHR1Q2RKVitJQlo1NE5Ja0NGSTBuQ0MzU21zQmozVjVSMm1jcUg1U21qbXd2R1MweFpTQlc3M0JqRWpZWGVOZ1lZVVREZTJBYStsV0t3TTNIU3c1cmFCVHpQaGFDN0s4UHBIQVg2YkxZK011bVhZem1tWS9VbUdsUGoyK1FTdVJXZCtKVWdYM3ltOTVGdVhJaFYxZGxTRFZVR2gyUXI5alJPc0oway9kZG9OVFIxb2gzR0ZremdIeHZtQ2cwWXBQS1Y1dkxJMVRTM2pqRE1rZkQ0eUkySXdXYzQ0SHhkbGVQNGl3TytwczgwMGREeExNSi9YRHJzVHZ6N3p0NU1BWElaMFhlYnZuc1FHTTVlQkpwNkRrZVBpRkRZZkJXU0lkaVN0SjVYRGdEWHM3dnRCd3ZwSHZtSGd0TTFGUEVleEpHdHM1N0pXbHdJQjdEQVpXK29jRjJWNHZ4QXkwQVpoeStoLzBqQzcrUWlSeXdNM2RWV0RvQXpwMnRFeTI5QnFDeVg1SkVqN0dCZktsb0JCY1dIRDhieVp1cnViU1lKN1RZdW9uTHdXM3hDSlV0OHdrWUxZVjFGWmhlMWNKdHdNY0RpampBeFJScndocmpvQjBFMFp1dUczSHE4WmpEbDdQdzNOc3Q5bTcrdkJ0VEtrWTRGQS9mZDhvYmhnNTlobFpTMmp2bUM0c0hBSWxtaXJ1enVHeEdCdy9CRjFFaWhaZjRMUUNNT04zK0NNY3BkM202MFAzeCtYNTAzQm52QkE1Z0V1blF4d1ZJWnUrQ1VNbldBUGVFYXBSOHRDbngwcHdES2tZNzhWM3NYM0VPZ3VaNWNRcEoyTHRxSWlmWnp0YVZxT3k3VFVMYjc2b2tNbnRKNDBLaHJXT1krZ2tZVUZocGlHbGhtZ20ydDY1N2dwUStjRXE1VlpManpNTHVIRGlxaE40REtrWTRlZXd6QmVMY2xBTTJNWU82Y2ExQVRvR0p3REdWL2IzZVZpS1VlWDZEOEpJZGpRV1I1TDJEd0RxdUpobHRhTkVMeVR3c3JtakF3SjRLOU1iTDF6M0pTaEczNUpxNDduWVdGMldVZzZiU1l5aUg3cFI0RVVJSjBmS3JUSGJYSzVpbFRYNzJHYnVDK1RZemtZQXFvVmg2RUZzS2RBRGU5aHBXem5Zdm1FZHd2b1dIRnpFcWJXa3l4NGh1ejRCdjRITXFwbVRiZ3BBekg4MW8xbWNsQmp6ZGZDN0xJa01CaTF6aXhGdW43b1V5TGZhWW9Fb3JkMFBpOExaOHB0eDdhcENRWGcrdTV1Ukg0SlJrRHNVamhkdXc5NVhZcGZ5b3JZOXkrTTlhUXVtRXJIRHBRYzJuNG1zWEZUaHRmV0REL0wwS0ZmdmlTdnlYVkpGWU5zMnZwYWluU3o0T2hsTGNHcHB1R0V4eVhoVEJtWWk4ZW1zaGl1Nys1eG1aeFNBaGxkZDFkcHJqblBudGM1bGJubnlla2RybldPbXpMb043MFVRWXh4SFliWDdDcGhkbFlRdmkrUnRiOFU2VFlDZHpyOEs0dkFjM1R1bzdmMk9FYVVHTWNHaGxvazVQWGRYU2dVazNTOUU4T24wcDFHRVZGUGo4U1BsNGJGTmJXTGRDcDNDQXhOQlJrbXhFUUN1U2tEN3NhcEU2S2xRU1Mra0tHaDBuc0RGY3J5N1Rpa3hVQmVLZEtGNjgxTXM4bDVyWkNnRm9lTGl6N1NOMW1SVFpTZTZRNEFndVVGVnBhMFVFemR3OElnOEpYQ2REY3B6cTNnV3JOZHpSNEI0M1Foa2JrcEF6SDhadnArSXpHR1RPTHRxYjdlZG5xem93VHBncU9EeU9KUlJXVDVXOUFWOXNBZ1hBcGhJUlJHaUwzYjJ1Nk9ZUVhCd0QycFpOZGxPd3dveExBT1k5RldBakVNbnVuZDBib1hMRGhKV2tkbElJWWZmbkl1aTRsb2h5UEFGbmpCTTFHaUhPa0MzOHBYVjAybDd1ZGc3RmlQSStBWWduWlBNM0ttRlJZOEMwM2phV01DbTFjNzVGVWp2bHdnaG5WWWliL1BVdm5meUZvQjBaUlRrYkdqTWhERDc5TEpUWVZRNmJWVUlhOGNObE90cWVWSVJ5TTZWYXZmU3o5Y1p6c0VCU1BtQWhxd2EzR0M5ZDJkdDVvbjBGdUpWV2VuSHNJWXlnSU54MnNMemoxM0FsWTFOUllKbytsYzVPdW9ETVR3dzI4SmlyeUR0UEVndlk4NEsrVklSK1BJRHZmdkhLNWVERU1qWm5oRGE2WUlRR2FzV0J5a3FROXhiNktCVHhSTFZFTmdnQllNblRPV0NkOVRMZFlobDZmS3daS2lMWUJLcE1kTkdVaFl4OFB2SnV2eTBkK3JZVkdUdGlKSlFLbkFpcEdPZnBDcHBRYTRkRUdEMzQ4bFgvanFoZjAxUDBhb1l4Q3l1OGVGWVdwdGhIdWZVMzBsVmtuRFBHaUczUWhnQ0Yzbk1DU2pTSGlEcjN0RExmYmwrTEtiTXBDd0RyanJWeXB2UFA4MUdEdHgxSXZqVE9WaE1qeWxKYVZJUjgvTXh5N1QyZFNoWE9aTzZGVjJGaUdrK1ZQb0Q5Q1IzWjF6Q0JNMTN4RHoybkd4QWlpUHZuWnZhRk5jSnY3amZZdXdwcXgva1czRzY4cWp5VTBaU0ZnSEdORnQzK1Y1R3NiT294b2kzTG5ZajRIMU1KeFZqblRkYTIra3p0RzRhaUZsMkVZWUJ2Z1U5QmlpeVhhR3ViTDdSM2lZMmhtTDRKMndOWFljRFpZdVAyNW5uUHVDZHdaR3RJc255RWlSZHd0cFdsOGNuSjZqTW1BMTBCeVVqc01XRU1sRXZaZUJLaC9NVFdIczNRNjd0aHpwMnVSRGpyTVpOVjY1NUdBN1VnT0FmWkdFT3NqS25aWUFkV1lKNnlRWjVFUE5PdVcxU3dtb1dyWkZZTFFNT01ZbEZPL3hYSmJFVUxQQzZROFpSUGZBVVJtSTRRY2dkK0hnSVAxUWJRQ00yaXNPYS9oZkR0TGxTTGRPbmxBVXpTdFdFNWpMekhIQWlMa0JtVGI5QXcvWUE1ckJRZUZ0c1JjcFFIN29yUUpqR0FBNlpDR2pvems2YWkvRWt2cElGT1VFaW8vRTR0VHBzV2FGMHgrRGlFZS9qc29BTkhIQVVVSEFqNTY0QzFUNTF6TU4rVVNZWUYrOURzdkxrVzZUTElYVlhCTkVBaVNGb3FETis0RHM3NFVVc0RHaFN1Z2xoblhvRXZ5WVZLV1VHVHR0TlhUVUhnaDBWYWhUV0FCOUtINGdGS2RQOXNpMVJpUi93TVZSR1lqaEJ6ZlJOZDdwQUxmalRiREN6SjV5cElOV09zM2xRUDZrMzNRUU9nSTMyZDRONS96SWFrcHRmWWFCS0lRYWZrbEhIaFZDdm9TUXlhQkdYNnE1OGZVUjVHL0VPRjNJNXZPM2ZISXZaaGVsZHVRdWQxTUdZdmh0STd5MXloSUJzT2hHMDdmcE02T3VKT2w4dWRHSllua2VEVVVkb2poek9zVG40ZDRhL0F4Zm52c2hEYks3eDh3TTdtYU00SDAxZVdoNTNsOS81by9vU0NFUDMveEgrbndtK1BrbjVNOWpKbVBJNWp2UVFzNm02UThzSjNFZGNHSFNRUmxZV0dkZDJ2Z0VqdTVKRmxTc2plNHlrVXFTcnUrMEMzREpsYXNRSEE3L1YreUI5MVMwdHdLMFMwam5PQzZOVXNqdXpuRk1RUzZPQUQvWEdSSHlvMmNDUUUxQ09mcE1Za1JZRDVmNnFoR1hXMU93VHFzV0N0RHd1UjdRT3lrRE0veUdyb2FuV2N4bWh5N2R6WjhYUDAxU2puU3psRHYvUzlBM2p5T0NRN2Y2N0RZb0ZGZEdYNXdkYVdqSTdzNXdZRXhLbHl3WVhIcFQxLzN1cHo1a0hEMC9pUTRjOGk2UnlTOWRQK2tValJCcHhEUmNhcjhTODJINlJMSVluWlNCaFhYNk9VMTRLZ3pzNjljdndNcTdDQ1dqZjh1UmJwdlpVbkZGeWFtbm9JOG5DRXBOL1F4bFN4ODZ5TzRlY1FMamRubUtjRlZBZE96d1ozbXNsTHBtY3cwZEdQNUl2WmVpUFFVYnRvTXlNTU92S3granVqWkl4bXYrakgvOVc3OG93c3FScnY3Q1FLekVJWDBMTllCMXd0bStCcHNaU2VHbmEzc2FPZ0w0eElpUEhQMFVFc0hIUUkwRVV4M0RsMkZieWlsNVdMb3UrTVF5ZnBoRGxJRVlmZ0E2dzZqendsWkd1dWZmTVhGcHkvQkF3Mm9id3pyYmR4WWFOZ3BvZkkvUEI4OGpLSVlWV00xbEpyZlE3dDJ4dUVhSU1oRERyNUxUZ2pjMWZiV2wwNlZ1SDJxd1htSllSME0zQVA3bTM2My9Yc1JBR1lMWGNqbm5VekhBeU91QjlZS25zUVNpRE1UdzI4VXNjSXhkU3RocVM2YzNwcmZRWU5HeG9BWi9Zd0dicitlcHI0MkhoVTVZT0FYbmpTaERQcWtNeUtZRldNbG8vYXN0blNaeVI0TkFmRUdJNjJyRmJ4UmcvU3BQVFQzY2Y3YjB1cTRNK3VVazFienJ1WWRuMHpWaHRhVlQyMUxWL1Jod28zTDFtbHBGeHZ6d0tCdGgvZmQvRUFoOXpNR0NRSHJpWG9Nb0F6eG1kWTlySk1YYXM4a2NVYTIyZEdyVE5vVUR3WXIvREMwR0MvTkFSZnNXNUh1bjJTcUZaZUtBWHFoWVlPVEozUzRxdy92ZzNZQ0RIdFhlU1J4K1dLMnVzTldXVG0zRmJXR0JHWVZ4K2pIN1FLS0srNGJtRzhqbTRTUkFoeDZHMVpERHo0QjZMdHpzME5pSnlnRHZucDYvUW1oUjlSQm4rSUxtZVIva1RxV2MrSUV6clNZRG9FenBERlZtQi9mT09TM0VONE9iSlozOEp6U2NaL2JFSmpzVlRNa0NuR2tZT2hzbWN5M3gxejZDTXVndFJ1cmlnWldzcm41elUxUkhIakJDN3RDMURXVks1eXFESzE0OStnSXJ4YWRYTUVCTmVCeldsV0ZoZUZOMXNqdHlwai9TT1laTjl3akhieVlFQlVWbGdMRVV6S0NlRmdtcUcyY1drT0RQQXBkRmg1WXBuVjViUGdpN0wwaTVnSTFERDViYmFFUWtYelVacUVmcVpIZmtRWWZPQk5hTWdRSGY5TDBRUUJlVkFTZWxkTU9DTlV3ZGcxc2FoTlZValNKWllUd3IvdnNiRE1IK0xsRTZlK1hwTUlLUEIwY2tNSFJna3dEWC9QM3BlSlNDemU4VXBlVU94c21YNExzSGd2VXZjNGkvSlN6RElTY3FndzZkYy9wUjR6dG5DdDVZV0tpVm92eloxWlpPYkYvMFZmOFFCQmNkenVtSG5uSWRBSWpjODZUREwreG40TkFnLzBJMzNXTVRhZDNvSDBuS2dQc29NSTlnSEI0b2pCb0pPNTZDbWlHNzJ0S0pEYm9VNzdUVXlUZlB2SWZJOVVMRStCYWxjM3dOdDMxbjBPZ2xISjIyNCt0S2N1TWtaY0JuQnAvMDFrYmszMlFjK3IreERsVlFrZm5WbGs1bzZVTVRJZVA5SnJuMnlYVkdHME5rbEQrOTl0dVplYXgxNEVyU3VabThZckpWWkdWVWZmSVY3SWZZdlhJWDVkV1d6cXpWLy96SThuY0g1dUkzU1VudEo2NlJIMXpHd3MvZHJoODIvN0R6UTUrTnFhSVV2NFN1bFJRRVdHM3BDbXJrbTVYTlR0S2FaR3RVMjIzYzJkaVl5MWRiT3JQYzN4NGwvZnVaMjFuVnpPYk1yRXlFcXkyZFNlcHZFL2lhTWVoalZjQXMxeVVpSzN1S3NOclNPVFhoTFl6MDNDUnI0ejZabWRLOXhpS2srMzhRdlBrYkFmZytmd0FBQUFCSlJVNUVya0pnZ2c9PSIKfQo="/>
    </extobj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YR1p2Y21Gc2JDQnBJRnhwYmlCV0xWeDdjeXdnZEZ4OUxDQmNYQ0JjWFFwY1d3cGNjM1Z0WDNzOGFpd2dhVDVjYVc0Z1JYMGdaaWhxTENCcEtUMWNjM1Z0WDNzOGFTd2dhajVjYVc0Z1JYMGdaaWhwTENCcUtRcGNYUT09IiwKCSJMYXRleEltZ0Jhc2U2NCIgOiAiaVZCT1J3MEtHZ29BQUFBTlNVaEVVZ0FBQkZRQUFBRjlCQU1BQUFEWVNDRTZBQUFBTUZCTVZFWC8vLzhBQUFBQUFBQUFBQUFBQUFBQUFBQUFBQUFBQUFBQUFBQUFBQUFBQUFBQUFBQUFBQUFBQUFBQUFBQUFBQUF2M2FCN0FBQUFEM1JTVGxNQVZPKzdtWFl5emF0bUloQ0ozVVQySm83a0FBQUFDWEJJV1hNQUFBN0VBQUFPeEFHVkt3NGJBQUFnQUVsRVFWUjRBZTE5RFl4c1NYWGVuZjgzMHpQVEQ0T0RNQ0V6V1dNdkJpODlKdjdCUnVzZTJjOHl3WFo2aEg4MkVpYmR0aFVUSllaK3dTUWJHVVJQU0JRa1IzYVBXV0VVT1ZZM2E4c0NXNkdIOVdMWXdFdFBZT01vaWVLZWJJd2pXSzI3QVpPZ2lHdy96MXY4M3R2ZDJjcXBXL2VuZms3MXJYdTc3N3p1ZnVkS00xMTE2cHhUVmQ4OXQrclVxYnJkbmplejE0Yy85OFJaTFh2ckcvZTk2emV6UzVQazdDQlFlSUF4ZHQ3TzN1QmZBL2xYMXJMTGsrU3NJRkNGRy8xL3gycnM2b2NZdTlFZVN3VUp6d0FDYjJmc2I0N2R6RjlnN1BteGxkdzlDcjVwRCtucjhqY1E0alNSRmhpN05ZSDI3REMyUHdFMWQ0bUswbDhpSGEwemhKaVdkSTNkOTc4ZWZQREJwNTRvc1lOSXRzcnVlZXJCQjU4b2pXbUw5Y25jNDIzR25vbWFSb2tFQk1vM0VZYm1HVUpNU3hxQzN4aGMrNUZzUDZDTU9TYVVHTmJzcUJiblJKV3htalB6M2M3WVltMERnb0wwckgzbzVzQW9keU9zUFA1K1lSZXYvNUhqU09JdkdqN3RsOThVVWJJa1ZoaDdJWXVjSWJQSTJGV0RTQVFjZ1M0N01RclcyVitGdEV1TVBSdW0wMzgrQW5aeFBsRGtDazBnL1paQ1NwOVpZK3cwdlJRaXNjblljd2laU0JnQ2x4RFExMkphaTdFeDNBcDQrZzFMS3pMSmRjRmE1RUFESGZzT2JNa3NxNU1hbnBLcm1uMk83WGdFaVRyVGlXOW1nN0hiRVQxMUF0eEdkbDJUV3B2QTNORmx5RmlvMVlOblA2VU9jb1d4dW9kWE1iL1VrcmtHNkxISXVVQ0doUlJRYklDNFBzQVgyZVVVR25CV01KVUR2Q1NKMmxkTkYweGxqRUV6cWJKNUsrK1pDK04rdkQ0cFozNStmWnpBVkNLM0p3Q3VPb0Y3azlsVUlCNmptQzZaU2hwejdoaFArYW8wUlR3OFhqeXp4SmdXdHltVXJxWnBIYzZiMlZTV05IK1lUQVVIR0tldXNUMnRZSm50eHBTbmorTjArbFRER09DWGtjVjVhcjJaVFVYM2g4bFUwbUMvcmc3SklGck02ak9hMVRhTmNHaDlBdk9QbDlsVTZrd2RROGxVekhzMmdtSXNjWFltOGVDTENudXdlYXRXM1Q5Vjg1bHltVTJseW1LUG5kZE1wcElLLzZZZUkwZGovYmpLcjk5Zll1SjZGY3JRZ25pYlVyQXlrVUI2TitzS3FLdzFoMHhGdVR0Sm1hRTJpQlNNWWNhbTRiRXlpNjhCeGpXRWNvWGVNWmZtU3JsYnBwdlZWUFQ1a0V6RkRmQ0FhMUZ6VFZZTTU4V2k3aU94blRCMmhycS9IV0JSQ3NxdnNTaExSYzVxS2hDY1ZSZGtaQ3FwY04rVUZ6d2d1Y1lPbmVRZkJUTTQrNWYvNVVYKzlUZitFU3BUQko2YVZMS2dlcFZTU2Fwa1ZsT0JqUVlsckVLK1Npcll2UTBwak1JbE8yemdvbUFkck9ENzJ3bWNzSE9yR01jam1wT2JJRzRyem1vcWVsaUZUTVdHc0lYZWlJT3puS1BuZGxpbHdsanlTUUxZQWxaQzhKVm5MVzFJUjg1cUttQzUrMHBOTkFFcGNDUm1XcXJuV1hvK1VRSVlQc25ZanlYendSa0crZWFzS25hVExHN2p5R29xZFhXTW84V3lEV0FidmNqKzVPbjQrcXB4YkFDVEs1VFlhekc2Um9QeklISXdlRXRkT1d2TTd0bXNwbExWbkd5YWdOd3g5em41b3k5ZlYwUDVGNWRlTlFqVDJ1Y1d1NkdzYkxUaU1Nc2RtdE13NDNuVnlaeGRzMFJySC9zWC9iUDMxT0xhekpRZVZpRlRNVEVhU2VHblN1VHJLT0IrRzd2UGVpNis3TFpNVWcrc2JMZ0pqV3lzWDloVlBTQWhBSzlxblBmMVEzZVJydmRKUGZ6MmlFcStTZ1NGVzZJdndRakpRR2diM05hVzdHbEl5cGIxZUwxVUppZlZBeXRMZVBCRkZuQkxkeEZUMldRM1h1NTVIKzFiUEMyNWkvSFlScWJpQm5qRXBheDVvc01xZFloV0ZZM2pKa0tvN25wNkdlNVFmR0JsWjR3RGRWRmplUUl4bFVManZNYUxWaXllODcrOWN1WEtqMEt3Rmo1Ky9ESm45Qzh5bFJBSngwLzV5RXA4V0tVRWlJSkxndXBvYUpzQktCTW5sdVQ0NkNTT3F2ZzFJYWF5eHQ0dEd0RjZUbndpLzQyd0N2a3FDRW9qU1V2U0tpVTZscjNNZDJ1S0RBMnlMRGh2RXpXa2R6MG5jbFRGNzBqSG5JQ2E0ZVMyWmovbFVGUlc3bHdUalNvK251Ny9GcVJ3ZDNSWXBjNmZUbmg4anhFOWk2N3pqOWVVM2hpdFc5d0lwSUlFVXAyeDBQY09PTGZETTdLYkpYd2M1SHdnRnM4OVFsQ3k1RUFUZll4RUlNUVptRnJoMUZJK2dkd3djbklWK1IyMzJEL0k5Rmo4SG1EalZGRXlSbWFINlExWUM2MjlITmRuVkZBMURiOWtYZU1aMGtUZ0NGVGkwRmdqZUNoWGZaTnA0aE9RKzR1cUxkaFNEREJlMFc5dmR1d3JoZ1hYZy9BTnJNN1ZiUXE1RWlPczRzR29GelpQWnFTMEZZRTZxd1ZsRytFdS9iSnZNc1loTnNFbWpVSlduYUlBaHFWdzhkMjEzOE1FSlhveGVCajZzWmRLNEc1QmVOaSt6RExGUEhOODBpdWp2SUxBVmhRKzJRemZrMW5rQnp2Z1hRajFmSWVRa24wYlJZK1o2WUNwdEFWNU1rZFZ1QzRJTCt2TG5IN2dQVUdMcmRPY2NWb0ZWRTNzbFZiUngvbi92eElhaUxjWUdrMzlPblFiVnBmOFE3K1c3YmREWnkyQ3FReDg0b0x1aWVxczd2a2U1cDQrSytRLys4cGpteUxqdEFvd2JwQ3pZb01McDhkbkpJZmhWRlRkQjlhdXNicjA1VjBQUHdIeklwaktrUyswcUIvaDlhbFovaTBqazR6a1BWdFZtbUVWWUswemRtaVZvQUlUZ2Vqa2RUTjBjTC9TQnE2cWVvWXRsQ3RhSXFKaHVmVEpENnljK1BsZThOaExoZG1TMjdEUlU5TkZTNHg5bTNVNENaakJiUGQxT1crano4NkVMUnRGUk1BUTJBa2Npb0xxc01KTndialZVd3ZpL0VJTlkvVGRDdkhVcmdZV2c3TjVINHRQUWNpcC8yM2MvbzJ2bDlqWmdhR2xBU1o1ODA4TXNrS0FBZVN5UXZBek1DMmQvVDJqR3BPUEtBS0JNUENtdmo4R20zMW82TE1MOTBXL3dtQ3BoaWcvc0hLVjA5WkdMa3EzZEhWaFB0N1pFNHI1S0hVTHVlRlZYK0RtSDJ2Vksxbmd3VXhpb1FuRzhnTUtKMlhzQ0lUdm5tNUpJWDdQZy91TXpocGQvNzVvL3dhb2RuNWdaWmVYdFBTYnJyQVhOV1ZSVmpmVlMzMFlQWDVMa2ZVei9FdC8rUFZlc3lpaUlHRVZYcmJ4VnBDTDl6UWpka3FnQ0lTYmhIVmxpSWJKM1I4UmRKRXV2eW5haGI4eTVzRUMxVjlFRlVZN2o1dDlUVjJRUGZzVnZXN3ZvMlhHL3JWQmpjN2NIQmhGRWFGa1JHTjQwU3JvKzM3OGZZTklraElTQW4wUkg2c28wOFF3WEwxSWpEeVo0aXRTSUZybWoweVgwTEZmMCt1VzNZQjdhMDVCWDRhSytHWGZaNExwRkFzU1Zad09DYnMxN2E3Z3FvcGJxWDR2VHpPS3RLb1k2QytacWFWcUR1NGVuM3FHOWhpcXl1K1FnMGtOMGZabTMxTENLQTZpQnNTZU04blhHUHN6azBvVU93SmRQL3F4b003WnR2MFUrZENDWGFVbzZZdjdPckdqS2x6ckRqYXNlQytCcXVBNnRiVUlZcnhJR2F5VmoyMFNSTWNRV1BKaEZQL0RjbmdNY1Y5VWZ4OHhGTUEreS82Y3NCbEc5akNXMURTSXdTSGpnMWVBZGJTdHlWQUhHbFlCKzNsMTZ2cnZiZ0V4bm5TVjJCb3NUSGRSVkRiVXdRZmxDWW5nQ29BYjFMRzdFQ0ZqaWs5NHN3VGZldHdHdzlRM0VpTzlIV3dzQXVKSnhFRUpKd1I4aUFPUEpSQ3d3eGc0d1M2S3EzN0l2Ykhyd3V2TUEvYUg4MEk4elhxeXFSVnRYRXF5b0lubUh3a1BsNlMvOXVrck9NTmRib1BvMTB3c3BhK2dUTks5QS9FdGJ4MVpzaVFKamlvSHBRTzVmTFVXNXByMmswM1IwWlNmQ3BuaHMyL25sN2dvS1NQQUl5cXI2bW95Q092M2F6S2ZuNjRyRTVWUkxCUHFERWFBQ2IzVkh1bUY4ZTV5bFBIQUVzOXFRYlp1SDFYQ1dXdFZEZ2lNbUxDa0NpZ3BJOERqdEpjVTN3U2laenhXcWlBYlNGekNvN2l5dmpEZEJWTnBOekV2Tk9USThBbEtqeVN4YWh3cUxGb0RLeEJXRVV2c0pjbHZnckNQbEpOVVV0S09BUDhDbnFLeTh4cXNNellSRDNMRC91enFOUlRCVko1Mkg0UjBjVHdQcG5JUWwvRDMwcTRIMmFKbDBlWWYweEs3RkIxcHN3Sk1SZDg2aVBWU0NrZUE3eW0zZk44a0xJZkY1UjZrRjdFRmMwOTVxa01KN0pOdkJMNFYzWi9HdUIxcHFxbkFvajZLbUhTaWdYSDdoMzlkMFFhV3Yrc1RtdnN4M1RBVlhTcG1wVlNFUVBuY2F5aW5qOEFoNEtQOGNEZGlpUk9MMW9jMzVoRXBPRTgwK2MwNDFWVEFDS0pCWmlkSzliUmxNRFRra0RkcFZWN3lHS2FpUzRsTzBIOEZnUjMyRDlWNCtWQ3NJeHZjWHZRTC9KaUJUc1B6L0Q0cTh4ck9sbzZxbWdxRTBTSWJiNFN4Vjc1L3FHejVRSlRvaE5laXZGS21tNG9obGE1ZGR3bjNJdnR4TlFhNjQ3LzNzQ0N2RjJJb2hxN0RDa1E2SnYvK2hHb3FtK3o4SUdqWlFtUWVZRCt4QWZGU0lQaGN2YXR4TDR5M0N3MHBpWmVTSVFMTDdFeU0wQ0ZCckR1M2xFY3pMSVAxcVdPVUU0N1FSN2N2a2g0M29acUtlR1hKMTltSkJqRC9zRlJicWdoc2xwdkt3cGxNMUVjVlEwcFNRTWtRQVg2eVpCQm0rR2VSOGJWUFpVK214ZWtxTzIvSE9YdUtxN1dvc0FzbGxhaW00cFhmSFFpc3hqdmp2by9FYlNPOFlKMTBBdW1oNHFYcnBtSkloZEwwS1NNQWU2eHlGczdBUWV4MjgveFlJVWFaYllobzFhS2NQUUUzUTFsWDJUbFRsR2ltY3UxODRBc1hLdkZReDVkRjBSRGpsemI1T2EwVkpYWm5URUNtVklwVzNUMnNWVDBhMVdmdDFmS1ROZ0RnZXdQNWQ5OGtYbmxFTGpSVEtaUnYvZ3kwNCtOTjlrL2o1cFFaS3gzR1djKzdCaFBoeHh2eE56YnhNbjFVOFF3cFdRT2xBd1M2VElwTmNkb24yVG03WlJsVW9KaWZKWHJQWC91RFFOcjYwWTlpSGxhVzFBV2FxWGdMRFhiMlZJbXg3NUkwclRRKzM0VmhKTDRLWlhZUGUwYnRqMkVxaGxRc1Q2a0lnVXVHVC9HUS9Xc0R1VlI0N2d4TWhqSEwyVnIrQW5rdHFtSlNDZDFVdkkyLyt3Uzc5N3N2YS9xTGlxbDQyKzlqZjlwV1dReFRnV0pOU2hXZ0hFZGc0NGxhT2lBS0QvaEdFdndiV0lTSFg3QVVqRUUyVEFYWDFkM0Q2VEVWTTVWa3FWaWVVcTRJZlB6WEltTUpRMSt1b21QeE9acEtmVCtwRnN4VWtxV1N0Rkk1aGtEaFl5Ti9qZ0VUbVFETjBWUjJEcExxd2t3bFdTcEpLNVZQRHdLT3BsSVpKRFVaTTVWa3FTU3RWRDQ5Q0RpYVNpbXh4WmlwSkVzbHFpV0dxVUhBelZSV28wMUVhOE1SVTNHUXNxcWpncWxEd00xVWxtOG5OaHd4RlFlcFJMWEVNRFVJdUpuS0k5Y1RHNHlZaW9OVW9scGltQm9FaXNHQmd0RU5xcHlNTG9kU3hGUWNwQkxWRXNQVUlBQ21jcExZbUEySFVBL3NlMnV6bEl0VVl0WEVNRFVJd0xHU3c4VEdyR2xHZ0FuQVRySnlLQUVPeVRsSVlacUlOcDBJd0dHMVpEL0VkdEpHN2hJb2VrN08yOC9ucUZ5VW14VUV6SG5EYlBtNncvempnWDk4cUlnNlNTa1NsSmx1Qk1ySlgzVXhkUG5PcnFaKzdzcEphcnF4b2RZcENNQVg2RHlwRU16TVM5c21UYWZBbDkxcFI0ZGRwSFF0bEo5bUJBcndQblY3L0FiQ29ISTB2aGJTTU5VSWZBcSt0cVUyWmdzTEg2QXY5eG9Ud3BrUS8zL3dtczkvYkkvUjFJMXZMc00zYUkraGdFUm5CWUZmNmpQdGJaUjBMZWZpL3p5ZENISFBLQUtGcjc3eDllM3NiZi9jNi85MkxiczBTUkl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hjTEFJUHM3VFhYMTFzQTZldHRvMVNXc0JZYmRyNmtLMDl3OVFkdjVXdG9ubVIyazROR0R1Y2o3N3ZwTy81OFh6MFBHTXZGdElEOWx6R3FxWk1ySjYrNXdkVDFvV0xiYzVxZXNDK2NiRXR6S3UyVGRGejY2enk2ZC8vMk10KzlvZjdNajY3ZWJWbE52VDJCQmFIbHRZVy92M3ZmK21Eajk4dkEzWm1ZWjAxY2tOMDZtaDB1Ly9vcjc4dTZ2eGZqbWFkOTlJMUFjVHQwZjBzL056bll2LzM4bWplV1NsOVJQVDgyY1QyZnZ3bkFtTzVtY2c2MXd5RndBVGFTYjBzdktRZklIWTFpWFUyeWdNMzdkeWh0WjhJdWw1ejRKMWpsaDFoQUtmSlhTeThWYkRPUzN5aElycXpuOXh6Yi9XelB1K2hBK3Njc3l3THdKNXg2ZUl2K1VPUTFSTjBVVEZGUEZ1aTUyNGV5SnM1ODV3cy9qTGZnNzVBek1rRFdmRnQ1VGh6WFZNbHVDRTZ6dHBPcmVvQjkvTk9uUFBMMUJHSUpidDNIQUovaVhreUoyQzBSTS9kZks5Q2hiRjVXZnhsdlgvckFqQkg5LzVSNE43Tld0V1V5VjBTUFhjY0s3WmhSSFVhZXFlc2w1TnNUbE1nZHVLbTg4dU11YzN1YnVydUtGZGY5SHpnMW9oUE11WTJBTG1wbTBXdXdMMTd3YTN0aFFaekhJRGM5TjFKcnJvd2xkYzR0cUhKNW1YeDU5aGhneTBJN3A4NWVxc3diTmNNSGJOSldCR21jc094OVp0c1hoWi9qaDAyMmFvQ3NUMnpCS1gwNW1WejJmUEtvdWNIYUQ5TllwTTVQazZtNkp4UWxnUmdydnVBbCtZbnZoQUU5MTNubFNWMmtzY3RYL2p6YkZvM3ZpT2IzQmhTWVhDLzVxaWo3TGhtY0ZRWHNXV0Z6UE1lUG9xVXBFb0V4M1ZjNTE2dnY1dEt2U056NWRXT2pEcGIzM1VpMEFXejU0ZGlXSEYxNzdaeWlpOWtoc3piY25VM2RJeDZvdWVIT3QyUzd5UnNxMXJFUnBNdlpmYjlydDI4OEFreDZleUcxdFVObHZFaDF2Um8yZXlRZVlYK3V6VmxqbG0zamZWSTJhYkw1bUxFN1pnb082NDlUWFVicFNkTllzNlVobmk0WEMyZ2Q1cEhlN0pEQmpQUWViYm5LMTF3My9OS3RURjdYbmlvL3ovZm91aFlHK1BCcTJmc3R0S0FkSm1PTUJXMzRMN25MYnI2Z2ZaV1BIYi8rZmVvZDNjY3lMeFZsdkg1MmhFOWQ3WDk2cUc5UzA0bFZYWmVVcDNqNWhpZTM4TEZCd1ZUbk4zZ2dLeU1IVitBaU1ZVDJ1N2JPSkI1M2s3R3VHQ2FqWFhvK2ZhQTl6Lzd0Y1J1ZTRVUHlQQnRzcjNzNnJ5ZXJHb01QU2xFSytMaDJuY1VlZHFSejhwV2hsSDNzZEtoVkQ0ZVpMQ1BLU3VUOUNZbCs2TG5sNVA0SmxOZUJoZDJvY0VHc2JZaEVxdlplTjNuWXdZazlhR2JvWUl0ZG9DVTUwcEtkWFpqL0pZczhSRDVTNW5zeittUXhYQ01xTzUzN291UTZydUdoVFIxS2VkZVRUcGxkcG5IZTJIVmRSakpGVXJJb21xSGpiUUFpSmVIcnNMR3hlODFwSFh2b3E1bVMxUUFMRmgyU2FPbkRwa0VoNzBLbURjakErbGtYSEttMjFpM3Q4V3BwQTViclR5V3N4ZHhyeUhlUmdFNFRpTU9NOUdTdWwzTlkwMW1WaWxUb0hwK1haVnB1YVZoMStteU4yUk1pb2Jva0xVa09LenQ2RElXSWJVeUVsMnJDczlyOG40ejFkVWN3VDVXVVFNQzNUdzJmaEpwYVNFbnE3ajFqcm9SRFFZZVQzQXRTcnBDV3M2ZjZjNXVqTmtZaUdZYzgvMFh5ZmZYSVpQaHNOYldZdEl1ZDBuU1pwVkFDb0xndmp3Wklsd1RJY0VqY3VyeHVYNFFxaXN3NUtRcWQ3VlBRZzdrRTRyRENjaGJ2L2daS0F6dUQ1Q21UWnhVNTROQm4wbStpZ0daREllMS9vcHNiYTJNTXhEY1AzNDVCL2V0clVrdWdPZHgzNE4vOGNTTDdxZkJxQklObHBqU3NteEovWXhMUDB5eEk2M3VBOFpjZy91T1duRzJKbitXWU9BL2pJb055QlE0SWpZdDBaTG45SzJSZzdZbUtXZXJvdWV4L3lBWFRqUmQ1Qk52b1EvMkVsNTFLUjNTK0liM0crS01tWHBZSG81M0x2NW9Yc3F6RzJZSFVsRDhnM1RYNUxIWGdFeUJ3Nlo2aWQwNGpzb1dzcDdPQzRMN2tZTWNhWng0WXNpNFo3TDk4bGh4R1ZrcWU5N3F0OFFjV09ycHVOY3duKzFpTExuU0d1TGhPc2kxRWw4NXJBSDRYUHNscWNNbVpESWMxaWI5WEZzcTZtZmN4UXpuM3Bxa0s1OWtqekZWOGFyOHVLaEZycm1WZUJIb0tqSTJYOHF6RzJQVUI4dms2NnI0QkNEenZPcklZSVJhb1pLRGg1MWZwd294ajB4RFh2UHhDdno0MG5nMUZlN0Fld1RCMlkyUkR0VjR2UXFsWWNUZkM5UGljd0tRZVY0MzYxQWNCUGRqWjFOdDNPUnlzaGZ1YSsxT3dENmJGKytzZUJYeGNCMU9EaHFMcHFMc3dVOE1NbGhhWkgyVm9DRjZmbVJwNzZUSUVPZlVXbGdkdVNoMnEzZVkxWjEzVTQ5eXBUeTdnZXB3SW5hTUYyb21BUm1FUWJPdUc2RkIvSXFDRlU2OVNNOEVpMkN0aWo1cnAxZWpTUlIxcFZwNUh0a0xDKzYzbUk3UUpDRHpQRU90SzBwQmNEL3Z1UmNtT3RWSFc4MXMzRkxQbHVTbHMwVFBOUW0za0YrNXUzY3cwNm45bUFoa1BCeHhvdXAxempWRnovZWRCVEl4d3JCOVZSRmNuc1JkWGg4ZHIxTXFuRmdtQ080am9lYUpWZUVyTWw0Nm13aGtudGZLYk9VWHM3RmU1TUZhK1NwSzhXcVpuaW9OazBFdGxjQkVtUHZpNGJvOEVXVjJKVXlQSmt3RU1zL3JaTjRQdVpqZ2ZwMXBaeU9IMm9Sa2gyeFVTVDlya0dDVTBxUXk2QXUvY2c3dXczMjVyYlprTXBCQjRESnp4TFhxZDF5Ykg5UkdqcDlyNmM5L2J5SVZOdlhRdy9ndFRkWVFCUGV6TGlTU0svQTV3SW5VenVaT0JqSllMVXVuR2h3YkU3QUZiODFsM0p4MnJLdWkrMmdOeExuNnpEdlBmbjJVdmhlWFhqVlF5MXNUR1p0VW5jbTVzbmk0VHBJNXgrQXdGZ0tlRHBrSmgxbGQ0VDhibUlFTm1ueHVsREM0UDNCalQ4OGx2aUhNaHpkMmJZMmdnZWM5eXM1S296WUwzOGJ1a3phbS9YYlU5U2N2ZmVzeVNPUitkbU96Skl3Ui9rdGpsd1laQW9mUkYvaG1uSHZrelVMT0FETmJ6V0IwSkF4RnUzS2JlL3RSditNeEFPTGplbnRYUzEvd0Z0ajVzYTNWMit4TjRMM3ZLOFZGZlQ1WFN2UEtCTUg5L001dUJFc05IN2VvRXhwa0dCd1JiNWo0K2ZNamIwZC9vME4zRzBObWg4L2dyYm5NTTFoU0ZWKy9jdVdOY096dnlwVXJQMUlMZWFIT01CbCtEdmtVV0xZN0gzVUk5eGExVVdSTEgyWkNaZmwrOW9UeDcrVlZ5L2JqVjY0MEdmdHVnT3hub2pvMHlEQTRJdDRnc2MxbmVUaURvTkw3MGdrWXRTUTUxeEE5UDBqbXpNb0JUNFRxb3kwWkVaRlZmeitucC9GSkZaWXVlK0M5cTkyK2RBYzJES0ZKUVhBLzgwcEM2cFUxQ1dOOVRTblVJTVBnVVBnaHc4MkpIK1N1S1FYTnJCdUdvS1VqVEVXOW1ZcjJjVE93YUxpdTZGalU3cm5uUGVJRDMySjhiTUd1WlI3ekttcW1BYjRmeHBzM0xRenUxM0tzcUtwM1RZVU1oVU5yVHFIRW4zNXdZMCtVZ29wMkw1VENoRXpLdCtZU3RHSEZFT0U4VmVoRlBiN2tOZlk0UThzd29WQ3MvaHlrdXZ4a3NuU0JDYmFsckVnVzN2RzA3VEtaRFdrbndvNTR1TlErT1VrNk16WDFjVmVGRElWRFU3N21EOEZnS2o2MFVXR1ZhZHR4VVlsRG9pSjZmdWpBbW8wRi9EUlZlVWVQQTYwTEo3R25BeFRWVno2QkpJektFWUVud01nSENvRm5nZ1dLNkpQNmYxSlRCb3htL01yejdFWmYxNjVDaHNLaFFkSHlWeW93QWFrbXZUTk9vRHp3dUc5clZVMHUyOVZmQkJ2cVM1ZXVlRzJnS2E4TzVmcFgvZUdqcVUxQXNQQTdrcm44Tk5pVDdWSTlIVVBTbmRBWE5aaVZ1NnNZelFrdlJHbDJyVUNHdzZHcUxJakhDRWIwcTBwQlhjZGVLVTNJaEhOdk80RXZjekhjdllFaTNOSXR1eUs2WXp4TG9kU3lmNWVWOTZlZ0NCcCtFbkpFbjVkS05rdGhmeDR4alpub2lDckdHTWtUR2dBTEFmSHdSSHdLWkRnY0VhK2ZXQll4R1dSRXQvbURxanllYTRtZW4rS2w0MU9ybW84QmI2U3FUblR3QkpqUFVsajNJbmZtWWI3UkRranBFMXZJbnZjbk9BRDh5dS9zQm5oaDNEbVRMZ1V5Q3h3U096aDJ3dGE2K29oZTFLYzJSU29way9mR3VqNXh3TEZEOVlGY0VVOEEySUpxUWxIRDY5Y2hDWHNRL0VPNjlNRlZLc28zMmZSTlJZc0lUckJLdUNPN3Fqb0ZNZ3NjaWtSVkROUTcrbUs1YUp2a0ZXbGJKdS9nZmw5ZjJEUzFaMlpMUEFIbXhrZlk0dW8rcE9BQjRSL1NkY2RNSmUvZ1Brd2JlMUkvSWFsQVpvRkRrZWdQL0d4Rld3cEF4RUhhTFZBa25ESjE4WkRrRmR3M0RtRXIvWVlXcmh6NHpUUUJDbHYvbFRha3F2b0RBcWYvVGtPT2kvMEVoNXBmdVFYM2k0WVhwa0JtZ1VQQjRLZEZ6bmhNaStQTm16QTE4bXNzYzFQYXFXUUFWODNIS0d1alNzRGUxZWRWUlkzWE56cFowb2RwVlNESFhKWGpsZCtnQnMvdVpiWDFKbVFtSEtxRW56UGR2MFZ0R1lrSWpTU1YvWTVyNjVTUkVpa0t3UWxVWFJQWVVMK095ZThZdzRiTUJlc2RiUUhwM1RsVENjNXVpSWxUYnVWazBpMGp1R2hBaHNDQjFHMjZmK09hU2pEM2FwYU1WSjJGWkxvZ1JyK0ZXbU5lVldxRFlKSm1jVERPb0NhbmlPV1RDZHc3YmJTY1dGMG1FZ1prQ0J4STlTYjJNTXNqZk80a3NiRit5MTBnRGFkeENOczJxaGp6cWxMTG9qbmUzN2xSaFVlTzRUcFVXamk1akhFSTI0UU1nUU9wMzNUL3hoMVYrSGR2bVhjQ3FUb0xxV2lzWE15SmwrczE1MVdsTnJnNVJ3b0J2aUgxVHJtMXdVK0o1ZVRjOGJkMTlGY0NETWdRT0RSMGVMWnJ1SCtMaHNlSGlJMGk4WTMxOCtOUkhObkxPc1k5VnR6NVNMRTVyMFpGUE5FMFI4NDdhQ3J3bURQOTFKRFMzSEV5NElmbzJ5d0daQWdjU0pVN2h2czN0cWxBNDFqV0w3eEhXcWlRek9ZYS9mYjV6WGxWVVlQc3orVTJFQ29WNHhsNEFNN2FlTkhZVk9TaE1TQkQ0RURxclJqUDE1aHhGYWlqck8vVElQVm1KUFdNNWlxaHgwaXJPYTlHUlpDQWRaU3gzakFDVmJKQXptbFlBeG50bVZTVjRMTHEvcm9PR1FZSFVyM3AvaFgxZUNnaU5aSUVqZE9IdkpIOGFRckx4dXpZUTFIdUd2T3FYQXRNa2J0eUh0TGczQnhxSk1qbWYxN0ZyeE1lQU4xMU10dVNrUUptZUtxSjZwQWhjR2dTUEl1NGY5Mng5b0JBSjB3U0oxeDNIbGZKYU55T0hwUHpxelVuS3JrMU1PQ2Z5SGxJdzZ5cGt5N2t2QXB2QnN3UjQrelFjaFgyQzFZM2gxcXBEaGtDaHliQnM4aE0xaG16M1JCUXpXbWxqRm8yZm1haVlreFVjdWVySWlyMU5jbjNoaVcrK1dBUG1mV2EySGtWYUZmZHZKdHlhOGRMZDgzeFZZY01nUU9wRTNIL2xJTXZpRWdTNmVFY0hVVHo3QVVzNGJBbjBweFg1V1lIY2V4K0xTYkNNek9JYzBIcUlzNnJ3SUJXeW1zYmhIY0R6SDBRZENmODBDRkQ0QWhacFUvRS9kdEJKMzlKWm5TeTBNOXY1OHN6ejE3QTdxWWVOb0QySWZPcTFHb1k5M2hZZjFYKzJqdlEzSlpZTGpKNUxkZTNsbUhJa0FaUHYxOGFaQmdjU1ArUjRXbXNzN1grNndwNnpCeXBOeVBKUEhzQmIya2d3U3RrWHBWcWhLR1VIL2JabE9kSm9Fa2NGNXBzNUdxbHhnRWYvbUtMQWhrR0J3TEFqaEZXZ2JOQzF4RkdaMUxUSFBDY1pSTVprVUZ3Q2R2ZFZPYlZ2M2o5UUZVTW50NGVVQmJsQmFyMmJvd3FrR3NPekY5dXlLVHJRcVppRFRJZERnTXYwYVNLK1RDVmpjVlZtdGJEUUo3YlNwbS92V09zVTZCQ2ZZRGx6MDE4bkFmVzdwbzMweEV1N0hCWDZ0Z2lObzlKNWZrbFlZWTR5azg3eFBXMTNzT1JIaFV5RFE0VEw5RTZ4T1pLK3Ztd1ZQMkFZZW9rbFVBcTVybzVaTUZNV3pOMGRDVzNmOGowQXh0QTRkYlZrTzlRRjExekc0b25UOGgxcGV5L2dtNk1XUnBrR2h3bVhuNm5FZmNQU0plekF3S3RtT1F5VW05SVMzMGUvR0xzb1FTRHJZV3lUVENWcTJIRy85eng1NndGMmF1RkJXdCtIcFpTdVo2cFN3T2dYamFCUEVSaXVWK21YaXBrR2h3bVhyNHc0djdCelc2cml0UGs4aTRsbms4QUFCS2xTVVJCVkZ3cFF6c3FSckNXYnlNY0dpMnNTUE5xSDB4Rk5ZTzZiODVieWdHUmxoRy9OWlRtUXNoM3BleDU0TFdkR2cxWElkUGdNUEh5NVJYM1QyaGN4OXhFb3pJTElkZVZNdFRaWi9LcVJUU2loOXhrZVY0dGc2bW9SOTdFT3dtVlBia1RUY1RnNVBLODB2bXVsSDJ2N2RCb3V3cVpCb2VKbHk4dnUzK0J3a3ZJM1REcXNoRmd3OEh5U29WTkloMGQ4NW1IMnBnQkdwVjV0UVdtb29aZU52bW9zcW1la3lqbDZsdmFld2szcG1ZdkhiK2txRTQyUXFFS21RYUhpWmN2MUpYY3Y2QlppK09zWUdEZ0h3UjY4dmlBeWRHMHhLTHBrQ3J6S3Bqdm1UWVc5Vmw3dGZ5azNFTFFmQ3puTHlvTnc3cmhkVTYwN2pwbWlocGtLaHdJWHJ4Rk82YWlPdUlHdVRZKzM1V3lmM2pndXRFV1pCaFU1OVVIenQraWhKdzg3NVBzbk4xU1RHTkZqVW9abGVSRnFHSVAvU1FyZ3pIQ1ZLZEJwc0ZoNHNVMXlPNWZvTEdxTFJmTWl1d1VzTHg5ZStuNEpXQUNoNGFXYmRPNU11WlZ6VlM4aC9TdndPTS8zWHdITGhqKzFMbHg0bTJvWVA2RURwa0JoNDRYTkV0Mi80Sldsck5QMmpDSzU3bFM5amNOamt3d1M4YWsxOVhtMVVKaXM3cGpqS1ZtaTV3cE1EM3NPVE5uWW15Z3o0QUptYUljd1V0eC93UXprSlNSV1ZHUmtJSFhPazRUV01ZckxxS042eGxERFl4dU5ibW0xY1JIdDVydmNDZzNSa3JEYXgzblVqYVBKQlpXNGI5U2ZUaXFNZ1F2eGYwVHNpdGpqSWg1N2luN3JldWdIa1hYMkxUUzU5VUZkYkdNb05SWGJRdmh5SU1FRTJWZUwrd0d6WVVUVzFlUmxwdVFLVXdJWHFyNzUzTnZJV3NNUlkwOWsvZEttWHZoMkQwM2Y4S29wRTJFeTBtcmpBM1VCdTFkblZCSldSdjlKcVJXVWdPRHdZR1VEWk1tWkdHSi80bmdGZXdweW13ZDFBcGxEbXNhbnVYTDFzS0pGRlJRajhLNHozQUFTb25FZW92WEU2cGZ6bm5KaWxjUFQ2cmFUcHh0SENwVWNZeklHNUNwUEFoZVEvUG1WZ3dmVWRWaXo4RktHWHZtN1FKcFNqYmU5MHBnNytOVGJFV2JQV0JiWDdXTit0V0V1cnA1ZTVkby9WWDhrVWQ1MHhNL2NzOCtEOVpxSWFWQWp3NlpxaDdCcTJrc3VndmEwSzJxR0prRHU5c2Z5VEJPb2E4Y0p0NEJwaVM2MFN2OTkvTHlvdDZTeWhFbUp0RjZtckZKUmZrbFlmQkxkTGV6MXk2MGR5ekRaUVFaV29HTTExdHZEamlQMmRiTnpLNUt2aXZsRW9PZEh0dnZPMFdOYmpCL3E3T2xIZGtzbEZCQVltTEI4dXpGSEhtazZybXVsTUc1Z0szemxtVk5Ha0dHZFV6R0MxNzg0SHV0c0VHdE8rQmRmSWpIRkdvMFdDay9xWkVtbHdYdkRFeGx5VGExOThVb0MxT2c3OFNWdEZqQzh2TUpMZGxFZmFBRW9YR0wrVXI1ZUZ3bGR2a2QzMVRLTnZjeGdBeVZsL0dxQ3JjQ0RFOGZtWHVvRjRRcTFJaXdVbTVySkZ2Mk13ZTJFaHNkVG1hQkRSZHRMdmRRVEV5dzl1UWRNbUs2SGYyQjBLdnBHRGpvSERua29iV3VyK3NXL2xQNituditPemJXbFYwQUdhcFh4cXN2ZG1qTm9PK0c5anlpbWxCaW1wVnk3eEJWTVlMSVRhWHRWVzBleFRJTU9YQ0JqOElub0IwZG40YitRSEJtK1dvZ2dXeTVQSmQwMlgybHJCd1lkMndNbU1xemNEVFMzRjRWOGdGa3FESVpMNEFVSmlBWTFhOXFyR3NHUldPd1ppdm1Zc3JHRzN4ZHFLMFlvOE5VK1VYNFhndnJQazNmOXcvQlZHQ3FBWC91RFlvTzhjMnNDa25OckJ2enNGcWVTeTdOU3JuN1F2b210Tmg1MjF1MEQ1Y0NNa3l2Z2hlWXlnbC9tZWpHc2NiYXl2cmxkWEF2blZmS20rbUQyUVgyWjN4aU9kU2FHMlU3L25nREk5c0o5K1MwZFlYNDF1K0kxMHgwOFlXVnlUaEpTaXZGU3JsM21yN203bmtOdG9PRkU0ZEpDOGl3RWdXdk1uLzY0Tzd1YTV3RmxzRjhmUjFEN2tzNFhoMW5vNG9WN3R5b0ZTcjJUYjhGMzZYZVlOODQ5bDdLemdleEhLUzJiZE5XeEZYTzBLQklPR01DeGo3N2JkUjBicUFSVjQxSnp5Nnc3NFZmVzl2VHlWRmVRQlpsNDRTS1Y0ZTl4VnRvbUYvK3ZaU2xUYndTaUhpNFQvZjk1K0oydWFZV1NxelBod3piVmZXcmZ6czdoNWNxajFTbWhWOVI4MFp1Mlhoa0RKYkpFenJtN0crdFpDdlRXdU9iNEZBT2pBaldTMEJtRnF0NHJmYlpVNHg5d1dDcmFFTzN3V0FqcEZrcEw0OHdkWnQrR0FQdlAzK1R2UlIrMWVpUWwzN3RuV2Z2cWZGRW1xdHFINjNTcUVuRm0ycWxQR0k0SFZYcFEvMC9iWThvRHlBYndlRVhiYisvZE84Zkcwd3JtVzRpVjlOZ3ppdGxXTWRjTm1vZW45QWI5UUNOVkwvZ1BuV08xSk9xRUNKYnJpdGxXTWJrczFPVUhUSllaVHJQbmhvc3NPbGlXNVJwbkw2TFpOQW1RRml4Ky9vSjJ1dFpoOUlFdlNPTG0rNHJaZkRUcjQvVWxiVXdPMlR3VzZqN0dXdnR1YStVWVZESjU5YnNPQnVyMnNsQ1Z2OU1WWk11QjNFaTU1Rml4VngrcEt2TXlwMFZNdml5eWF3TEFWaExPUS8vYVFZZ2F4K3hnbzFScmd3bUVOQUt2enFpTUs4aVdDbWZ1T3BPTXdDNTZoUjhXU0h6dkUrMTA5VVVjUS9kVjhyZ1VGczJzQ0p0ZDBFaXpVcjU3WXlkencwa2FWYktNRlhkaVFGL3lyRHV1SytVK1paRzF0Rit5bm9OellGM0taOTBiTlVyb09PWmdnU08rbWVEclFEQm4yTzNwaTcwQWJBTWNTZzM3UmZPNWI1UzlpM2xEa1F4TGh5UzBSVzZyNVI5UzhrY3doamRpanRRNnZ5dFE0VTM4ekhGM2ZXL0EzMjVtQ3JCVVIwNDFmU0prbzlZSG5Fb3Avb256UVR1eDVHTHpzZktmci9GZVFFWGdYbmxBZmZqdGt2ZkNnOEp3SlR2Z1hFUm5GWWV4NVh5aDM5QzlEdTNJTUcwNG1PMnErVzBVdDU0U1Q5QUxKODRsTm11M0NuRDVKVnk0UjAvMVFpNkRSKzEzSnMwM1JXNHJKVC82S3MvR2dPV01iWTRkU2pBdHc2ZC9hTHRlc2VYWHZiQm4zM2pPK05lUTJwK2dnUVo3d1Y4c2RXMzJ3RDd4YWRmOUc5Kyt2SDNDeGNsaE8wMFkwWFRKZ1lyNVhUWC9BUUpzdDBLV0NtbnZBNnlWVFIxVW8yVS9aNmpJRUcyZXdFcjVaVFhjYmFLcGswS1Zzb3ByOE5wNjhJRnQ2ZVpFaS8zdzNJWDNKRzAxY0ZLT2VVMVNGdkZmUEh6UUgyNksrc1oxaW5EamIvS2xlNmFteUJCeGp1eGt3NHU0TjdOV05PVWlYVlRkOXo1dE1LVTlYUkN6WUZ2T2twN25VeW82anVzQmhaK0tTOTQvK2h1dmlDMmtQWnEzODE0VWQ4SkFVS0FFQ0FFQ0FGQ2dCQWdCQWdCUW9BUUlBUUlBVUtBRUNBRUNBRkNnQkFnQkFnQlFvQVFJQVFJQVVLQUVDQUVDQUZDZ0JBZ0JBZ0JRb0FRSUFRSUFVS0FFQ0FFQ0FGQ2dCQWdCQWdCUXVEaUVQamFnOXIxVHk2dTdobXRhVllnVzMvaXhFQjR0ZkVHZytaS3FPZ3Z5TXpWMTJ1OHpmaEJuUUNYMy81T1Y0Qk12bG1CcklyOElreG5qSmV4LzhQTEhvQnZYL21ORi9Icmc0K1gwL3dXaUFuaXRGSGdDMXNQMFRiQmQxMFAwQUlYNHF4QXB2K1lKTzliSmZ0djc0STB2QUVkdjh0ZEhjUHFYR0MrV0I3NFRiRTl0RWJrOXlOUlBndHhOaUFUdjZxcWRxSHM5b1Y0cWxDVWd5ZnNlcFJaemVtNytLTUtMalFCUDRCMmhGWlk5SDl1RVMxeUljNEdaQlhreDFxR2JOK2xneFlld0ZONjlDcno5UDFPMnpiRFh4N3Z5MW1uRmJKajVSWnZ2MXpKK3BtTmJ4RzBnbG1rVWhZZS83Nm4rUFV1bVF4UDJFR2NIenIvdGtVc00yVXBDYkFQdHkxdCsxTEFORStRYlZUY3YrcXc5WjBTU2doR3dUZXl3cHBuSUpYV2xhK2Y3THBYSittWW9tUWF3T0RYT2VjSHNvMW1Daitrd3A0ZlpTc2ZpTmJGTjJXMkttUFNuUzdPK1BkcnBBS01yd2ptQmJKVldMMmVTRGR5ZFBKVGpEM1R0ckxBNzVhODZqZVI0ckt5ZmlwZXR5cVloWUowZ01GUDdNd0xaTnRnS1QrVzRnNTlCSDRiRmpFR1h3TjhmL1o3VVZYcXo1bDBkMUdtR1NHbUJjeno1Z1N5aFFaai95M1ZUWHFVc1JzMVhLTENmMThidVZhalgwRDhPN3kwYzRyd3pBb3BQV0FlL0NyeUhFQUd2elZ5ZHBEeUxuMEdPajdBWkpadDYwYUlFZXo2QWd2K3Q4clhEekhwMmFCbEFjeno1Z0N5ZGZoeTlLUFU5d2grb2VUbUFKRnFXWUpSWGhRaldQS1h5ZXMxUkhnMlNOa0E4N3laaDJ5bHhNNHZxL2VvOE1BOTd6cFdTWjYzL2JwN0QyUWFBS2JMUWZHMjlmZlZJS3h5NU10M1p2eG50UXpBdm5JUHZrditpWGZlcXpxQU13NFpESXMzTlV2eHFtZmZaeXlkQytXYmpmTzJZaXZ3dzJ2aTVrdlVMZXRDQ3NJcVFyeXlLL0hQWHRJQTdBL1pnK3lMU0Q5VzJMYzJ0Q0YyZlpZaDQ4N1dRT3ZuMHRuQTZ5blJNMkM0ZHN0YlkxY1ZUbkR1REIrblpUMWJVR1hpKzQvdnlNK3BLKzBlSzJNQVZ1Z2ZlbzJiaU03eWE3MU5hWVBVNTVoaHlINFhjOHY1cVpSTzRJTkdFSlJQUEdORFl4dHM1UzBSaDU4b3ZhRG00MXpaMzBzdWZGUi8wbUtPV1VpWmdDM0IxenBqRzJacmNJUmxJM2c4NHA3TkxHVC9BSXVQWE9LL1ZObGxhalIxSFVhTEplT251WGtnU2xsbHI4czdnakZBUE1XaXE2MFd6RklPQWF4MTZubGxaTnB0N25rZWZEdTIzdGtaaGV3WDBCRGk4RW00ZVIxdDZOd0N5MWswMThHclRjYmszMVZmUXZhamhTbEFXQ1c0WnZoNytESEErbUFNSlhQTGZmdjgySU5SUlovSFBXOG1JZnMvRE51WUtKUnFjSE4zdEZHbEJjOUl4L0IxQVl3S1k3OHFqSUgvTDFydEFNSXFyL24wcHovOWV5L3g1NkZZWXBaU0dHRHJNQWFEUlJ6cC9YaUViNGZDMGFTMlhqQ0xrTDJVTVd5N2MvTVc3MXlGWFZmNjJML3NnYXNMUTR0K0ZjQlcvbFZFSFByQ1VWWktRRmpsME0vMmJrdlVtVXFpZ0cxQmxBaCsycVd0OTZSM0NCUTRIYWZUSVQ5emtQMDJZOStHOU1OYjlPMmhyNjUyQ255MEtLR09TT0d6alAxZ3FLaGxQYkJVREUrcjFCRjdDOFduK2hNSHJMdkxaMmJ6aDhoTGJlak1Gc09XUnQ2TVFRWW5CYjZBM3BsMUdEKzRQM1lpbDI1OG5rZlhMSTRJL0JiM2V3UG1ublVCVkE5UHF3eDNaY1d6azdZQTl1OE9QRytJbkhYN0RkNnpyckVRQ1BvN1M1RDlQR1AvWThSdGdrbDJvQmRmUWtkVHpnVW92bHR3TjBQZlZYeEs1MVdxb1hUMWtMTnVLQXNuSVR6Vi8wY0IxdFJtNjZnak85cmlJQ3FZSmNpYTFnQzgzeDFza3UzYUhkTG9YRlJaTlJYSjNzcmhJRjA1NGpVc3pkb2h1QkdBd1JCODZLTm0vTk05UG9saGRpRDdNbVBmS3pWY1QyS1RiTXY2aU1Bcy9xVFFVRG56ejlTRy8vNVpyTGNVMnVZUEhYTmlmVGN1bW9uVUNNRGdoTTRBNzRQbThVbE1Nd1JaUVpvdHBSNkV5VzU0WTBNQ2ZEYllycFNUa2pEL2ZFZVF0Zm9xOFdrVndWbUdLWDZtcmhHQXJSa3gyYUJuTU54WXVqbGJrRUZyLzdIMVp1MHdZNEtBNE1FSnlnOUdGN2s5TGR1UEYwSlk1Ym9rdmMzOHNVV2lUSC9TQ2xqSDVyeUN4MWREK3pWcmtNRVlpSytCb0hlSW80WUZENEN6MEpOTnJtNnVHZ1ZXNEJQdlNhaXQrY2ViSk1Jc0pHMkFvZkVtM2lITFFtQUdJWHRGUEhIb2R3b0pvV0RCQXhGTytzRllldEUyV2l5cVkvRndKb01yRnNBUXNBUWljd1FaQktyUktCeVBWQnVUckI4OFdQaGliQlk4eGVQNnNudThiTW9KZ1k0NkZqZmtJVVpWT2MwNUZEQVJiM3BGMjJ4NEIvSDRaaFV5MlA1Q1gwOEJuNzZtOTd6SnZWcStheWhkZk90TDJnR0N2VENiNjlzS3d5cSs5SXB0eVNEcG5zb2tCdGdsMzZ2dHQ4MEd0MHlQejk4dG5FbklZRlA5R2NUQmpDZlpoU3MxQVFGNDgvdXd4ajJWQWVFYjZtK1NDYkFkYi9Gcm0wcUllMmc5QUtWcW03NGNBbGlYYjdpdmloNUZjUGt0Unp5K0dZYnNJK2c1aEhpU2JZYkJGT0hOTjQra3U3ZmQwRTZyUUZuSEhJNThpUktUYk1oK0FGZlNQcVZKRXpCL3RYanB0dC9lQ0s2ZzAvbzhPOU9Rd2JHdVd6WDl0a1NUTElSRGdtTUZtenpoN3hxR3pBdDlkbWFFNTVmWnE4TnkrUlAwdkJEblcreTVPRE5yS1FPd0hwOTB1L0RINTk4UUxwNHpQYjRaaDR5L25sTGpQWk91YUpLRmNFaXdSN2pDWjVBbDhlejRuT3RnS1FlU1RKQnNuQjJiUkw1Tkgxc0hiT2J2SXp5elF0SUJxL0pOK1BJUmIzNE1GODhaSHQvTVE0YThuaEpOc2pEdHNFUGViWGhnSUdSU0JWQ0NpNytvNE1NVEVvTFBhK3kxR2dVR285K0Q0TXV6Y0xDSm4yMzZabkNGV2R2Z21TR0NCbGdkSWtZcjRyQkJEQmZ2emlYRmxRZlRtWDNJakJkYnBKTXBmUlllWENtZmVjdm54K0VkQmJqT0w0Y1orWE9qWkFSMTE4QTIxTXNXcUpNVlRYRmFCV3dKSnFES2s2SzUvUWd1eU1jZW4xODRGNURCd0tpTUVOSWsrenYzL1BkVGdjSTE5c3ZoVVFQL3BjcWJBMEhYLy8raDRjR1lwb0w2TTdxaUtjNHJnQlg2Tjh2aGFZc1lMbWg5NVBINVBlSHZEdzN3UHMwU1pOemRPb2k3b1V5eVcxZURncCs4NTd0Q0ZuRHRqTGVId2pJNFY4bStweGJsNWpPaEFMYnl1bSs5SEhVemdndStma2NPcTh3TlpMQ0lrMnhGQkpXQzNpL3VSVENFQ1hodDZsWXR6QmlmOENVMXNCRHd6eUc4eXlpY0Y0SUttTlFyQ1M0L2FCa1V6UkZrMjJYcDBGOVJmb3VqY3lJQklaSVYrN2VyY0lhTkg0bzhrNEVRbU1QL0NtQlMveVM0NUlYZVBFRzIyb3lQSFNqbi9Gcm03YTQrMDViQVFaSi8vLzNnMzhFVlR1RUl5OHlUWk1Da3pzUnd3WEpvRUJYTUZXU0ZZK2pYUXY4US9wZlphZFJIcnh3bnc5UkdtTGlyUDMzQURBUjh1RjV4QytoTFROcSttRC9JZHZoYllSQnpIRVFRYkVzQitZaElDUnNDUGx3d25oekJmcGtjb0xieHp5Njl3YmZOdDJSWFplMjUyZTNOSFdpNUR4ZEVCdzQ4cnovVE1lbEU3UHl2UysvSkI5WXEwR202bkJIdzRTcnljUFJtK0lxQ3MreHNNVGJnY1ZpWCs3Z3k0NEhWQzRaZndMWEd4K2FXL01CZGNETXVvcnJlV1J2ZXFEMkpxeHBLRG01TXBaUUZBUUhYSm15dlB5cWZ1ckJ3enpSNWlkMG9zeCtRdXZDVHgxS0dra2tJQkhDVjJkOWlOOXBKekROZS91TCt2ZjkxeHJzd0JjMWZ1UC9zUGUwcGFNZllUZmovVHhWVlBMNElHcjhBQUFBQVNVVk9SSzVDWUlJPSIKfQo="/>
    </extobj>
    <extobj name="334E55B0-647D-440b-865C-3EC943EB4CBC-4">
      <extobjdata type="334E55B0-647D-440b-865C-3EC943EB4CBC" data="ewoJIkltZ1NldHRpbmdKc29uIiA6ICJ7XCJkcGlcIjpcIjYwMFwiLFwiZm9ybWF0XCI6XCJQTkdcIixcInRyYW5zcGFyZW50XCI6dHJ1ZSxcImF1dG9cIjp0cnVlfSIsCgkiTGF0ZXgiIDogIlhGc2dkaWhtS1QxY2MzVnRYM3M4Y3l3Z2FqNWNhVzRnUlgwZ1ppaHpMQ0JxS1MxY2MzVnRYM3M4YWl3Z2N6NWNhVzRnUlgwZ1ppaHFMQ0J6S1NCY1hRPT0iLAoJIkxhdGV4SW1nQmFzZTY0IiA6ICJpVkJPUncwS0dnb0FBQUFOU1VoRVVnQUFCWG9BQUFDL0JBTUFBQUN5QlhtU0FBQUFNRkJNVkVYLy8vOEFBQUFBQUFBQUFBQUFBQUFBQUFBQUFBQUFBQUFBQUFBQUFBQUFBQUFBQUFBQUFBQUFBQUFBQUFBQUFBQXYzYUI3QUFBQUQzUlNUbE1BVkx2dnEwUjIzWWt5elpraVpoQ29YK3A4QUFBQUNYQklXWE1BQUE3RUFBQU94QUdWS3c0YkFBQWdBRWxFUVZSNEFlMTlmNHc3eDNYZjN0Mlg5NVBIKzZZdHFrQ3F3MHZ0Um8wRG1OL0dTV3dyc25ob0VSUVZVdkJreDIzYS9zRkRiU1JPQ3BpWENyWmd0eElQRWRxaUZWQ2U0N2kyaXdLODFvM2pKb1Y1VmRJYXJWU1RqWnlnaHBMZXhTbHNwRUJCSm5Jc0o1SjEzM3pQOVZuMzFWZlROenM3cy9QanplNHN1YnY4OHJqN0J6ay8zcng1ODltM00rKzlHUzQ5YjdhdWNwMGt2UTVuYTRRWlNmdGNVdGpJcXhsSk1zZHNTNGx2QXRtWlk3akNvVGNUQS9ldHNIR1JTZ2VCaGNRM2dieWVUczh6enFXYUhMalJqQS81N2hOL0xmbE4rUGJkTjRvcFNOUk5EdHplRk1TODRsMTIyRjNZc1F5ejh2SnZQL0tWcCs2WGI5VzVoWFMraWxjWkpGWno0SlhmL3MwM3ZQL3B0Z3pjamZsQ0tJL1Jyak44NzBUM1Zmbm96OWZGamJnZVRUc250VDJHeDJuMGNQLzR1OThvY1B2VGFOS2lOamtDbFVBckIzRk5LL2UxZy90d0ZFYzZGL1V2TURSZWl4M3NIM3crd08weWxyUWdTSXBBbFdHN0g5K3U4dE9NdEFqOVVLd0NmL2NpSGpmdjYyMEczS0VEYlVHU0NJRU5odXh0bDBhZnJGTmlxNjNud3VMcTBQUXBGb1FjTzR4bzdVbWZkTWVCdENCSmhrRGJSNVpjZDJtMVhLZkVJeGZTSzArenduQnpzMmJmUzRtTFdHUDZTbkhDN2tLOEFVZTc5bDN0Zy9TRm1FR09aWVliR1RqSlRtTTczM0dpTElpU0lMREo3b0tqVC9FU1VOOUl3djdxMGc0WmNFZE9JNnowQ1NsaWpVNVFKU05xc0x0dzROYnEzWVM0TFpadTdHYVk2aHJEelhGR0xkV0ptM1UydzRoTVEvVEFnUHQvYm4xWGVzUnhtbmJqTjhOVWJhYSt1MjVEK0JOQ2p0d29DNm9FQ0FTN3hlY2p0ell3NVJ5NlVWNTFxaTdUM29jY3g5a29qcGs1SXBXSXJNWHV3clpqbzA1eHpJd2h0Y3h3dStXSTIyb1JhM1JFS2hIWklyc0xyc2R2cmhXaG53RGVHZ051enhIdHh1ekhHdStKTkpQSzczUkVJazB5dmx2c2FoRFVIQjJWNURJdWZEQjVHNmxGM3VnRnU4V3VtNCtMNUVBU05zMWt0RkxGOVBUY2FReEJXTDF4UGdnelNLcTlqUlJtWGRSa2M0aXJBYmVTV2Vpbi8rQmtRODBadmVCc3Y2dkg0TFZ2VERZOFcrczRwYksxWStVcnJxYVA1elZpSHRRWEwwZlJmV1ZSRzNmY1QrdXpUTnlmVnExcGRQYmFwUDVnM3VqUlBRaTRkcUtISldwUDdvaGtxb2s0cFlydXJOTCtYRFNCcUYwa3V5S05Kc3IxSjlEeWJBdDc3QzY0S21WblB4dHhhbzVSTzJ2dmVhUG5kcjVVaUx2cWNxWkhVRHNuWXBVcWh0TnpGNk1ZaXFDNmh6NTlsUyszLytFSEFvcXVLeXUzRHQyb1RwajJ1dTBXZTk1U3pBTGkxT2szNzcvNHZwRkN1VDc1bko0emVzbDJpejJ2ZnFnTWVKeU1yQ3RCZTF5cDNKbXZFYmNaOHhwdXQ3ZklSWjNYTEV3anBwM2d1QjhGWlRtRlkyWVFibnBVMi9sdlRPNE41bzFlbFQzMnJtdFJhOGRkcHl5VXNxNHdFb3RTV2RwanhWVzMvYWNPYWlBdmtqdGU1ZmU0Um5SNEF1c25xN0krdXd2SGp2emY0MGdYUVZhRGlmYWI5UjJKWXBWc1M3a3hrem1qbCtSOEtZeW90RHZtc0VRelZWZjhZbHlwUkF1SHhLcVQ1VjdDSTZVMWNGWVdldHdpWGlGN0RoMm1USkxvdUY4YWZTL1NqYWQ3aVd6b05zY09oNWJmK0NFdVU5N290ZGxqZjUzM24vVzNxaXUwTjFTcGZ1TnRlMGtrYWJ2RStsOUFEYnNOdWdjRDN1c082Njg4alEzRnBBWmNFbWhRMmo0TUYwSWQwanBUcWQ5QktSMEtxMFE4OFhtamw5QmpjQmhNSkltbUs1UVdVeXF3QkYzMFVYUjE0aExzNmFIMlJSY09iZEhJNFhiQXJKV05aeXBFUlJORE5vY2NvWlhwRjhMWml1dGVreERKa2xvZjIrQ3ZnT3pDOHN3WnZXVG5TeWNHVXRjVllJZ3AxUmtoaVpSb09jVFBLdUltUVozNkh0Z1RkTFAySUdpNEpGSldUdWxYSkR2dU4zSC9FR29hZVRYbHdQYVFETVprU3pYb2lMZk5HNzBHZEE3WEFlOC8yMjlkVnp3UFZhb2hTWGdRc0I3dk1KK2hQNEtDYVdqZm8zWW50K2czcDJFNjhOMWlMa1MyTjhIcjBybWhUU1M3dDBKdWo5c25kWjBPZU9PODBRdDJpMlVEbm91Uy9yZWhLNTZIS2xWZm1SY2M1QmpHbXc3NEtRMlk5WTQ5K0FoTndEWnFZRGpJTUFsSkYxUUFyb2NtNGVIZXRrRjFGYWF0SGRGa2dyTS9NUGRLNjJUTzZDVThYeXJHTzFiQzFCVUFjV1N5R2txbWxGbUxsS3lFaXhkU1M0dlc4TmxsaTVxQWxiWTBMMWVuY1FnLzRYRS95eGhkaS8wZmFMd29BOUtWQUhEbHd1bHE1QzA4NlhsNW85ZnluM3JodFlTQ1pKQXlkUVZYcWtWeWE1U28rNFhZSDh3czR2R3lKcUVHWCtsN3d0NVdwdkxMc1I2N0MzdWhITm1sd0VtbExzQWpvN0NMR2phSGhOV1JxYlcvSUZYbmpWNndXNXpJeDVmRVRaUTBkY1dpVkI4ZEpPSUxWbHpjeVN2TDdOSWhST3RwT1ZtNFEyczliamJoY2I5eHUvSGJRYXpzcHNvQW4wTlVHcmRjM3VoeGorSFFUYnlKcUV4ZHNTaFY0bDVhSXVab2FVb0R6Y2pWazhOR2ZuMWxLcjgrRFk3N1NSWWtJbXhLUlRCZmJhdXMvTjBMdFdqTVhPN293WVJJci8weDVVM1N6TlFWaTFJbFllclRuc1dzOXhYWnRaQzRJKzVoWXhxR3I5ZjNiNExrU0VsQ3Bwd0UrKzFBWlhtVzN0M1BHNzFndHpqMHV0V1JwWmt6ZE1XbVZJazd2UlpqK0M1cloxS0NEbUNYeS9pRmVUUFdBMHdzblVPRHdJQWJlOGZMb1F0T2NrSTlWZVZxNmVxczFDYks1STVlanozMnA0bWtISWZZMUJXTFVpVm5YaUxSZ2E0VmZLOEN3ajNHSHNhV1daUmNuc1F0Y3R3dEh2cWVxaXhoZSt5OUNwbUxuODRkUFhnVzZXWGNSa095U1F0TVhiRW8xUmdkR1hkRTVkSEZKMVJZZDI2cWhCN3N2TVZ2ZmVodFVzZ1AvWnVRM2hKdUY2bXZlNnByTVkrK25aVlprenQ2ZEs4UHJ1dzlCbE5YTEVwbGdoSmJVb3RlL1BwNE5helhSenJyelJ5UTBQdUVQTVRDNlhVYnFVcTV5SGlqeVVhS3oydis2RFVZY01jcG8yU3dNM1hGb2xSR3kvaUNZZlNzRlc0Rks2eTJpQm1taHpYOFVDSEtLZE5tZCtGNjV0MFpqOGlXdEdjOGFlLzVvNWZYK1ZKVFZ5eEtOUWFFSndTT3JGb3ZDRWloZFYyQ0hKdHN4MFhmVUZZVEY0SXM5TXA4dHhoMlZ6WGZzR21hVCtPUEpuZjA4dG90N3VxNllsT3FNYkJiaWR4a1dMVllka05zbm0zbzRkQXh4Qm1qU2JCYkhPMTlqc0ZYYndLR292YWdkMHp6U1cva25zOGZ2Ulo5NkJFVDBGMW1KOHFocmlzMnBYTGlwaEpkNDlzT2Y2YitRN3RCMWZLakIwRnEzV0xaOWJFNWVaam1WS1JLR1ptcjBYdGd4R0lqbTR4VGFYb2ZQY1FwcVB6dis4a0QvenlPL3pjK2ZmNWpHazMrNkFWdkk4cmExKzdydW9JcFZlVmZoT3FuQVJObXYvbFgyK2VmVmF4VG1GSDg2bjlOTHNTQnNacEliWmxoWGU5SlgxZjhqNk9RTTZTNit0eWsxR2FYeWVHNDMycGRERnFhNDQzNEx4eHFna2ZwTVVJK0dEM2FsOGg1WFQ2alE2bnpSNC92RnZOSksxcm1zV3BSWFVHVXF0SW5iNDA5by9NTEVDRnBrd3RaWExCK3FEYVh5TFBlTVBERTZGSThZTUkyRVlWc2l4dXB6YlZidWwwNDFvQ1ROd3AyaTg5SHladTZ0Z2c4SEgva29nMzBxMHdFdEtKRHZuZmtsYitLVE1xaUdhaDQvWEg0LzVPTGtWVGtlVk5BcjhudVpJWWVRNXYxUUQ5dml0RWlTdld4aTFNNFp2ZUVJTUVTcStUVzkzamU3N1NWdFlMWjFGM1lPdHNLVkpWdVgrMng5aDJwVTg3eEo1OTU1dGZoMXpIUFBQUE1mMUZ2M29xWXNqbHBUdDhkaHRGMmR0MlZubnJtbVFZaFB3Q0QvaG5SQzV6YUVla2c4U2ZrdzM2cUZYbDRxMGx2UUUzekVxYUFIZ3lBWHRJUG5mVHhUSnBIZGNWVXFoSjkydUdBWkZSM2xkNkZyMjdMWERkOTRyWi9ScUIrNnNGUEpWaHpxcjNIakZFTmo2ZkJyS001TUpUODJsVE82VURIVkdDNElqV0dqV2VTejZZKzFTNmFBZTdlNWNqdllwT3diN1MvTlgvRHVhTkJPQTMwZWo1dWlqcWdFazlTYU9xS3FWUjA3cVEvZDFWblE3WFhkUks4K21uNHVsVFJvT2QwTnVocGphMUErK2d1ekRhanFQT0UxQUNTWUZ2Y1ZFdG9EdHdhc3pDUEVyNWJIRFg0eWVWbzZjTmJNaWFMYXlKdTE5dXpkL2lDLzVnTk5ZZDRHdWlkTU8xRlppSzc5RWxyVEYweGxLcFNwMmlCMmgxRU1HOXd5M0JkbnFYNlZCRzdWSjloTENPL2VWOW9yNWlFVmJhd3Y3V3ZsdEFjeURrd1Npc2ZmNC90TW9tTjFvNEZWWFlYRUprY0diaVFOZlNwZHN2WTRHdnlhZXhKL0tsbjNmUzI2ZmRRMDMwVVBkWWdzOCtFYnlNYVN3NVRWd3lsV3ZmWGZORGViWHNQSmI2MHJ0WmxBNk5GWGdNajdBRGFOZm5rQXFHVUhaOFBUR3A3ZmtMN0FDZG1SeXVDTEdDeGE1UUdBUUdtWHVxbi9Bd1o3UklWd0x4RnIyeVArN1YxL2ljY1VDRnJMM2o4QWNBalVhZ25OdGtrMHRFZUJoUTl2VzNhK2I2UEczWXpVK3ZKMEJWVHFZWVAwZDdBY29pWWZ0WUpuV0RocWlsYkVGWFk3bHp6VWU5enV4VmVOWERnVTRMTmN1b250STh6VktzaGZHRlNOeGsrMktmOERHa2RKTTIyR1greis2U003UFFBaXZhNE5mVVl5eHBYeUNiNmRBZTh6OWd2ZVJ2S1hhQS9JRVRRczR1VFRrMFFTN21URGplVWk2RXJobEpWMktRSGsvUVJ5c0V2N0FhcURhM2xTYW9MOThBM2U3MjZXTXM2QVpBd21lOWlET0h1SU9Yd1VCMFkxTmZxVExHUXo1aWdxTUVxb2lBdzRHQVZ5ZXdDMkpqYWlSNkdlc0VHQjdBVHBZbjlJNStEUHBXajZJbStNa3BBcC80MXlJZy9zRzNxdW1JbzFRWUxvUnVUdENKVFB6QXJZSWFXbjdVVDhCNlc2SDJCMjhOUG5IY0Q3OC9tQnJhNGhheDA0RVhOT0NwbDJqbEFoRjVaSHZjRHV6Ull1N2p3ZXRRQWdqYnNQbmpWQ0VtQ21jYWN5cWVDM3RESExXcko1cU1kOTl2UUZVT3Bnc1hvREYzUWViZnRZR0lHQTJ1Zmw4SDNGc3pFM1p1UWtIWkN0NExnQVJRTkpGS1JiSEFiUTVUNGljaXBYeVZOTzlkZ2QrRTRiYjRoUDFqWWJvUTVtdXBUajBHK3RqaGNxMi85Z2x5dXBKZVpoc05kMEZ6OXFhQUhvNkxYYlVYRVZET0dyaGhLMVRyeU82eEdSc3pFT2ZvbmYzUWt5YmNGRTBhTDN2V2w4T0huLy9FQVk1TkpSYXMyWHlKRmlaK1lDdjVNaE1BNTFOWjJWYnpKY3JDd2Jhc2NHdnBrRE5wN3BKSWd1UlVtb3pSWEJFUXVqUkYra3hWVjZsUjU5Y1Y5TXA1cWEwTlhES1ZxNy9vdCtqeG9vTFlQY3BhM1JGSHRmZGNBYUpyaHR2MTZZQmdiSFFsVzN3bFN5cGM2cVN0VldXZXlQKzRIcW5tZ2pzTFFYbmorei9uYjVGVlNLYmU4NTJmTWgyRTY2SFZCZGVGNlNKSXczYVR4bTB4RHFYNktkV2lvdVNKSG5aQWZHU2tsZm1hTDIyaXcrUExhcGNBd2hzZ1Awb0s2eDl4QzVpMzg3N3ErdGlxMTJXWmEvazF3bVB2R0ZhTWJQdHdCaTVvKzkvcDdmcDlsTTBsY04yZUdsWWVoOTV0NHJQenZqT0xZTzllRE9VOHZaczQ0dDNJbk5IWEZvbFNtSTZCMDBxTkMvaE9saUdhV3VBMHJXVDliZ1VFSHQ4T2dod0x3a1RTTGoxRmgrR1B0c3lnRFRPaVZuZWt3NUVhdGtMNm5iemdHbXFBZTRoUGthcUpxV0hrSWVqQkI0MWVLdzZ5eEh0eWVPWFVNTGpsVFZ5eEtaVG9DQ25zMk8xM3FaMCs1OWtKcmdVbnpCbXRwNmNpMDJSaDVXNytkU3YvWlpnSUREbDBUVXVtNWJ6ekpodlp5SS9MU1FSVk1kZ2g2VzdqdUdwSG5TUVlZZUF6WEorRVIwZGJVbFlSS0ZmQU94Q1MvcFBZRno3ZGZBT1pJb0xPZXgvOW53OUlSRkIrcFRGZ09tVDB3c216S212NmQzc21HT1hEdEdhdXJvYjNVZGZBdmJWc0RrOG0wOGhEMFZ0c0JRKzNyL0Q5aUxNY3JnMEFwWFBJT3dIaDhMSzFNWGJFb2xla0lLQnlabUNEcG5sTE01MTU0em85NVJlMlVwU3dtaWt6S205RHZ1aEtLazJ0eVNFTVlNVVB6ellOZ3RoNVdNdXhlcjFTblFzQjFFRGRneE1xYkZub2RLdkJSbk1EajFwdTZZbEdxTTEweHRSN2ZUY1dFUzQwWExBVmVXMVV5eExpdlpyaUhqT09KWlN0cFd2Z3pxWG93dENlMElhZVhoVjBwZVkrSE1qWmlEbkJRcVE1Q3dDVnNNSnNBaUpVM0xmUmdMaVFYSTV1Z2s1YWJ1bUpScXFxa2YyaW43NlhBd3JVcjEzTHRyWEh2RFk3YjhCTUlDVHZLOEJHV0piYWtBYWZ6Z2FWdThtSkUzUkR0OVJZKzd5TWN1K2xubW9Nd3VSOU5MdVlZSE9odThZTmp0SE5yVWpXVTBxSlVmY092MER1NHIwM290UytYMDNndnZhU1Y4UnFmWlFEamdWK3BmblFzSFJueGZMVlp4amxZa1dLbnZQRkZBTVBrcHRiYTJHdno2Ly9vU1FxeE1rRm83V2dXc2ZLbWhsNHRYbHhrQkk1RnBxNVlsTXAwQkl3ZUtqOVpCMmlWbTd6RjlzM2t1TnpXNjBGRHVHWFliYWp4RUxIS0gyeTVIYldFNXZJNDMrdjNDamlkbXQyblZRTFB4cjdHcTZNQ0tXcmZCUkFmaXh5ZU9ET3NQQnc5dkhXcXBYQ1QrV3lWS2wvR3pOUVZYS2tRUndDUnBnUlBtdUorbkRGL1V6NkVNdHdPR3NKeWVSM2hVY2RkVkZpQ0RneHFIdW1BTzZwZkRwNjV3YzVlQUxLcUJyMmRkSnlhSmZQUnJPSjdOaEN5aVo5R3E4YUNpcUkzanFSSjI0QW9CMG5idU5PYnVvSXJGV0taWVoyQW1uS3oxcSttWjh6Z0FtdEV6QzNCeHJQdHpLbnRNWUdneHFuUlkxUFgyVEN2aUdFMFRGclFOZFVyS1lzb2VuT3k5T2paVXZuNkZNOEFsa2M4YmZudUc4WVhpcDZsZFpyRnNPaG1GaTd6UEVSWG9FTlRUZVF6WXNqbzFnNTVZU013ZElOOGs5MEQ4RHkzZzVJU000UWhCMzBmQklYU0YrQ3MyQjY4Q2g2ZlhaNFczOWZxb2JwcXFROEtvaFFTNWJvNnJCUllLaXlhNXVETzFNbCtTTjRSdElEN3M2MDBOak9tbFllaVp6Wk12ZVM1K0VkdGdqNFJYY0dWQ25FRXdtNDN5VGxYMzY0NjkxYVpLc0xLZUJ5UUw0WWJWbUZoeUlyK2ZvMGJ4bEtwNVhkdENrV0dtUmV6UEdrQ2NvTTFNTkxFVjMvWEJxaUlweDU5Nk9YV3lKUUU3UWN5U1U3cFNwdWNqN0xyQzlNVlZLbVF0UzJVQ3NBL0NuSmI2cFRoLzY2Tkh2TVZ1eGpOZmRHdUxWcUpJdC9JdUNGbFJSS2NTWkhPUGRITCtPWWJ4MVJwM0VDb0t3ejNCRllXUG1wem51WTF3VGRpNVUwSlBWaHowVE1ybXNEalpzR0lNblFGVmFxcTRRaUVYZEtZM3MwZ3E3MjNzODhxWU80OURRaDZQRUYvQW1mMGpVWjcvSmJJK3cxQ0NUSk9BVXFvTlpOYXQrWlNENi9Qa1A5d2FSait0S01jVnZ5OU4rMWlJb0NxM3RUS3A0UmVJL1pKMCtSTWxzVU1BbFNwK3VHejc1V2VWbC95Um44NXN4LzBlNkpxWlBCdUNIZ0dUeG5CZ2hScWIyRTJBa3pUQjlnWWxzaHRyRGlYc3BZUVA2UHVrSWdHcklxanNEZUFud2RSRmtRS29rTm9JQVM1cWROQkQ4YWd1cDdoZ0ZKSllicUNLcFU4TzNRMEJZTm5YUmdHVlpIeTVhc3pleGNtcndNbTczT3ZobkozaVpUaHhWM0w0M3BtaXlEeGh0bDl3MHFNYWtscVBZSWpac3p0VUhZWWR0QUliYk4xY2RpN0NiaGZEMmxFNml5OEhieHNPdWhWeFczbmNxVDdqZWtLcGxTeUl3Q2VucXBKb0p2Q1J1c3BWam8wOCtHRis3L0RCTzhkaHdOQVh3MDNWT2Fja0xpYnFRVVY5b09rQUtSdHBEaTlJbGk4VEU5Vm1lODc1RU84dTZyUVdGQnB6SFB3cW9yaSsrMm1naDQ4Z09uR0xUa0UvQnZURlV5cFpFY0FsRFhVVnNwb2xWenNCUXkxUDNjRitRZCtEYjg5MTRTYVEvRWlGZ3ZzNDF0dDNsQTFTWUwrOHZqS09sem0vMlIxM3hoSmpUL3d0S1lybko5eWFFRzE0VWFJY3FsOVg3THlndUtwb0pkdHVBeEdodWtLcGxTeUl3Qm1GVmRLaHMxYUdJMDVFWkV4dndwQ2FZeWtGUmhybllkWTN2OWM1YlZTbWRmR1ZCb0lHdkxObEJ0a25uNHg0M0NaNzZudUdNUG95SS9yNHVVb0lQaFlpSEFON2dPM2h1WG1zcFVYbEU4RHZZekRaVEF5VEZjd3BaSWRBZGlVMXd5cld2QUNQbSt0cnJwVzE3Z3FRcHRENk81ckY0TUFUdm9GSm9pY1pUVTJRNy9PL1Q1R2x1TW5LQW1WUGNOclM3RVNnbzZhOHJ4YWFRZTdMeTlKSnZnUTdvT0t0OTlVdHZLNDBOTkFEKzQ1NHRkd2lkTDR4blFGVTZvelNWOXBpQ0djQUtnVUx3YXZuSzcwdVhNV3lMWWtmTTRHK2ZiSSs2MDZWM05XanpnZFlHdWdRNGJ5VWNBMDV5OVlkZ3lYS21VUnV0anpvYjRFL0EvSlorQVJxdnc1Y2hrK1NhQWU1OGcrckd6bEJZSk9CYjIreGY5T0RUeGNWeENscXNyNHdtUlUzNUZscU5RdTZXdVQvNkJCL29OY0RPYWE4RVkyWWRmbFVmSk90UnBaeitEUnVLa1NzZHl5YW1wakpCbVZ0YkNKTWQyK2hxYWhTcmR0Rk0yOGw1QzNQUXB1MEhXcDY1KzkrSURzUndRMXNwVVhGRTBEdmF6RFpmN3ZkeEZkUVpRS25xTVF0ZVhlaDg2T3dpeWtGbnJrL0xFNklkK3JsTklkVUVGWGV2clJDNzI2S1p0MnJDbEF2Nk14OGJPTFloYkhhak1zZzVrTVdaM1Q3YkN2S2lwalh0SzhndC82Ni9YemYvZWY5STRSN1pXdHZJQjhHdWpCaEhlc1M1dHVIdGNWUktsMFIyRHJTQldrL0w1SHlRTS9JTThMZm4wdDJsaGRNdGZrY0Y5RDdlQk16T0pxZWVhNWJ0YmhNaGhCRDMwMDY4aXhKSDI0RlNRa0pWdDVBZjBVMElObEhaRk5sMytpUEs0cnBsSVpqc0RadGt1LzBHd1VSYmRxempsYmxpYXRyQjlraTV5VnVpV0NaNkVmcTVqSEU5WEdIWHdWVW9qV2tIVUJKcjFEaFlpdWdSbFBnMXAva0gwaDNIODFLOU1wd1hYRlZDckRFZWc2b2JFY3MraUNkdXZqT0xIWXQyM2pqdWd0czhuRE1pd0grVExwQk02SkhDR016M0FQUUtGY1FDSm1mUlBWS2FDWDdla3lId1JjVjB5bE1oeUI2cDRDb2lXemdzY1BRdXFHMkRmaVpWVTBndW1WTFVyTm0yWDJYVE1uc3RUN2dybGhEMkY2VGQzUlJDaGdud01KaDlTTkpYc0s2R1VmTHZNOGk2NFlTZ1ZueExZVjlQcTdTdGFTT1VIbkZJbllKT2pqOXUyR2FTRkxiTEpMd21NYm5rZk9xaHZvWklUd2R0RzVwWnRHUXdoNDZpSlBBVDFZQUs0Ym9xVmNZTkVWUTZtYXVpeDFKMEg2Y1g3SGhqUTVsLy9handMVE5tN3NuV2xQajFQM0tSQzE4R2t4QmM2TXhSZmZDaWFZN2MvVSt2SFdVdmZJRUFVMjhuV1Z6aDg5Q0pjaE5vMGg2N2dGa2JvaUs1WGZRVU16cGRhUVFJMHBTY1ZZd25RYW1RS2VrR093RUhDRjc4VGZTSjEzR25tWXh4QzNLQTNPakFmamYySlpXQnlVcm44YUNyUGM5bC9EQmI0TVBCSEtsVDk2L3MxVVpFZzFFNmtyb1ZMOTlPVXU3VmEvaVJ0M1hJUlpsV1pXQzcyRWE1MUE5SGNUOS9BclpuREN3akRkNHE1dU1hWExIbDZ4U1lPNlEzRTZXbVVmajE5RlhnTjd4Tjk0SHhMbG1CK3d6Qis5ck1ObFVicEMveEQzMEFjU0ltcjBFQk5zZ0ttTzl3czNWWnp4M0JsdUJjakVLNElFWEJmUTNrWERadk9wVjNGcldPYVVSWnFHeTBaWk1PWThxNzcyMW13bVlsdlpiZU9OcE84TjZkd3hMTmErODFjM2dzZjVvd2Zoc2lja01kTk9SdW9LdGNSMi9CN0I3S1BtQzB3UnA0b0UvUU1sYThsMFVHZEVJUzZKUlJOK0tBQ2RidUYrM29uV3Y4SWp1d3lFeXg1MDVGNzVwNDZFQ2xuSC84RzROWjdTeE0yb2tNV0pOS21Bc0JRbFpBTXFmL1FnWERZSXBZeE1mV012c2hxdGpOUVZldnFMUldMYTdCU1B2cE5aMXRjbXRJK3lNUWtnWkgzKzZ5MHEwUURDNm9jSWtkZHpzck94bGhPVjFkekRaYXR4MHlRcUNHanZhL0FyYXZSY0VqVFlNSGZTVlRiU2p3VHBMMStwNVZBMW40WGMwVXNTTHV2c3FFTnl5VVhxQ2pBSWxBb0FBY3NCSnVvamhlbjZIU1ZyeWF4cnJWQ3lGZTVpZ0hYeWorRTFweWpuVGMxd1FUbWxYNWdrWEJiOHNWSkNJWWJrWWdBcm03cXdTVHphMFQ3amhyd1hDOW9MZGdUNGdXK1JHTkJrL3VqMTlSQ1ZKcEdVRGY2aVN5cHhTRWJwQ20wZUtCVm83d0g5eDVSYkkxb29ydjYyU0VZa2hpNHpkSmxQUEJYeVlUclo3R0FNeitKV1VLelI1R1ZEWmtnNk1lcnNPNUZwUkdjWHNOVDA3ZFAyQ2I0VWNTNUR5WEFBbDRIZXE2RVpKTWtkUFZBdTUzRFpxdlFyWFQ2czJPOG9YYUdOQTZXcTBjY1poRGxXR0FiL2hhdVVtWm1LTUduTk9xbWtlakZpdWVxdHcwcGZua3hDb3BvekdHR2J5Vk13amRuMVNtTmY5aDBtclRBK3UwQyszM3VKYkZzSkZ5S2RuNUtpMjJYeTdaRjNMd21PV2tzc2MwZXZTVDBZeCt0a3JGc2JvU3QrdjB5cFRzZ0g2T25IRDZxaU5HMTJta0syNkhaRGw3bDlzVkFuYlRwN21OZUc5dlNZRkptVW5PZ0dVMFF2Sy9FT0t0cjZ6NUlMT2tGWXIxYVV3YitndnFML0UrU2lUUzVPZFY2NW93Y3greWlwVmZuYXI2dDV0NXhkVjFoN3BsUnJiZklZSVk5ckxPOGRhQVZvdGg5dHM0azJIVDdCYmQ1Lzhhd29sUk10ZkVhV1NUSklWNUtFeXl5TFJyeFlYMjcvbzBFRTFhcjdMT1o1UC9IcGMrUWZoWEpITDBtNGJDTmk0WW1BeGJQcVN0Q0lLVlhwNGZvRCt2OEFSWEVONjVaZDVWckZKOXlRMDBLU094ZzJtelFGc2U0SFhYa3M0MkZxMStZUmRKMm9tVG1pbmFqS0h6MzRwY0pBZEIrVGFObEMzVEh0NHFwamxTcUdRWlZQcVRGMGNQajBUalJKMTNFU2orYVN1TGJoSGk0RFgrbG1ZdjV1RFpidEFRazNCcm1qQitjc25DeExLajY0Vkc2alNFd1ZwMVRSRE5mY2JkVUZ4Zmt3MkZiYzdHZWozWVFGRUZQVWoycFpPY0kybCtyWFdpbVRWMVNkVlFIbG5UOTZIZmR3R1lUM3M1cVpZcFFLeFNvc1BFdmdTejQvQ051WnFjcVBtMlU1bEVDNDdNQzFteVRUdEN0UFRsZkdmUUZlSGZlZE8zb3duVG9iTzBtbTZiaUI2dlhSU3FWVGEvbXZEYlNDR2NzbUNaZDlndUJuaTJac3lPbUlteUJjQmpFQnkvbWtkRVNaWHk0SndtVjAzekxCU25PMU1VMFNMZ01iWXpwVzRkVytCWENvRUNLbkk3ZEJMc0FNTXAwamNHN3k1VXYxb3Z2cHNuc0F0ekhENVBtT2FlWjZjdytYK2NyckdoMmNPUndTQyt3ZUx2T1ZkeXFSL01TRG1yVUc0SWZ0T3NuODlUcWRRVEtLV2pwSmNGY1JnUi9HVGlmR1NWVjVyNCtiYzFnbmpsOVJIeUlBcG14TUVKclJWcjdzM3dQdHJUY2huN2xMZ1NsNzZqTG9iOVlZY0RkY2lBdWFaQWdNbmNKbDVmdmE3QjVrRnJWTUp2WDBxUjNEWmYvajh3RnUyWVhKcDQvRjFDUndDWmY5OGQvNmIvd1dKTmhjbXRxUTh1bTRHWCs2clBMeGY5QUxnVHZNUjY2NTZ1VTVRdDd4S2R2MW51LzZ2ei8xMU1QMThBNUFhbit1NExFT3Rsd241emJZUHZYeFI5N3dsZmYvK3FjVjNNWTUzR3Z0dmFqd0VZQndXY0pycjBDT0lnRGhzbVJYRVNaUFgzRWdYSmJ3R3FVdnhDeHlsRXdDTndESE90dzdpOGprS0hQRERmcVF5dms0WFk2RG1FSlhFQzVMZU8xTVFjb3IzaVhkK1UxMnVZVTRyemhzOUMwZ1NhL2RLNDlKN2dPc0pyMEhjYjliejMwRTArbVF2aU1rMmNYZmhqQWRlYTlrci9EKzE2VFh3WlVFSXVtZ3pwTEM1bjZVTXFrbzgwc1BZWitrMTJCKzBaSkdEbkhHaE5kclV1c2lXU0JRSUZBZ1VDQlFJRkFnVUNCUUlGQWdVQ0JRSUZBZ1VDQlFJRkFnVUNCUUlGQWdVQ0JRSUZBZ1VDQlFJRkFnVUNCUUlGQWdVQ0JRSUZBZ1VDQlFJRkFnVUNCUUlGQWdVQ0JRSUZBZ1VDQlFJRkFnVUNCUUlGQWdVQ0JRSUZBZ1VDQlFJRkFnVUNCUUlGQWdVQ0JRSUZBZ1VDQlFJRkFnVUNCUUlGQWc0SXpBVC95S2RuM0d1ZWs4RTVZZTFtRDdsYjE1aG1PU3NYLzE3ZU8zN3V1djZMaUNMNjJkQkI4THNoczZiTVZMa2kxSXhSWERQN21PLzc2NFAzckR6OEsvRWY3dWQ5SHJLMC9WQ0xtTTYyN202aWZDeHpMYXlpTmY2Ukh5dUEvYkc5Ny9OT2p5a1lXeUtJNUdZTW54djBRc1hPRDFkT0ZiSmx2azZyMHZkVUo4TExCNVZXblNnQWRreDBaWGxFY2lzRVhJSUpJZ3VoS1F2eWtvMXE3Z1g3Uk1pSS9BUmt1MDVIK1E3eGIvMEtMQjQ1cmRjUCs3ZUl6bElwSC9qYkIvOVY1M1B5RStHR2EwckVha1B5UGNLUDRVVnNkcHBCZFk4bzhFaEJWTHZTaGVlT3JOajlIclYwVUpKR0JxMmd2enphdndEM3NhRUJ5ZmNGNmxnNVFBQUF0VFNVUkJWSlJxYXFSbXpkeDNQLzNMRkxhUEhNdFZ5dDgvbDRwL2RKU3g4Ynh5LzFXMUlEWTNmUHNva2liNDgwRndNV1F2cjB2SVlkanNMR21uWWRPN0p2VzhQS0I0cVRiUC8yVWswV1lORVBPdjBEL3d2RFhsbjhRcXlicU03TzhxVkpZYmJuK0lLWTIxVDc0emtySjY4dmY0VFNDWE1wbGl2M2xicy8vVzJpOG05R0loK2hXbHZwdDFnZHZuSkVnVmQ4SHpKbkk5SkxaWEk3a0dEL3hCd3FGOGpaRGJBMnViVHhEeVE3K1BWQ3YybTdjVmVuQldUbmQzeFMrUWhHODlyelFJZWRZNnByVTJPZitiLzhhc1Z0MEZqNWdVODF0U0F1WDlRdUxodzZ6enJZR2xGZnpONlMraFZZcjk1cDNkUUlsbXAvQmQ4QWlQa29rTHl4ejVjVnVUSWJtVTdTeEJ0cVc0QzVYaVR5NEVNdDVDTDNvMUN5blYxRXVFM0pLTVdMbXlUejRzWjBVNnROLytNeTA3MlJjMU01bTRGMmJlVVZMSkszMUN2aDl2dEVFdWNFQzczRjNZb01wZHZvSmJsRGdnOGFVTHNGcnR4Wk1oRk44QTlhVm9HdGVHTFpBTDl0c05uM3JoTnYzcTd2aVpXZjI0aDVBZkdVUDJTb2VRdjRTMjY5c0N1UzBTVExmVlkyaTRkdlUyZVZBNEhBckJUemcvZGFERFNMNWV4MWU2SWJGd0ZQYmJvaDhyMnp6RXVNNUtHVGltN3h4TDFzcDdjY05xMCtvNkMzZWhkcDMyK1B0amRYc0ZHeTNYeVlXUGlEUzJoWWZyRC95WWxCZkpyMy82QWRVK0J0VTNXbnRlaWRoMkljQitZM3A5TXZ0L2JBb3ErSE1DR1pZdzhBbnFEVUJCOGZXMlFOb2tlMEVEL1lzRWVsMG1JNzFxbnZPdytGL3F5cnRLTHQ1MFAva3JKaXpMNUFkNzJxeTYyU1lYVEI4bDhoVnJBQVBzdDRGUDJMOGgwYzlpa2k3Ly8xWVRITUhIcDBBQS9TcWN1dEZhZTE3N08wWVJLd0IzNFRVL3RWSDRheEpFMVBIYWxmSTBXV2xUTi9wNVpaT0JrZFIrMkZ1VkR0bjRoZUR5bmUreGF2RTV0SG9WM0g1YklEdUNlaVlUMVBVeWJGY01IeGdkQ2lnNGZMck52R2s5K0NqY2hXcGg4WWJxOGp3V05YaVI3VU4yOWtNNmxscS9OZkxLM0gwUWxTVlEzdytJbkorb3k5dEVTbFhOUDFWVytSMTlDbGVJWmlCVHh1SUdPRDZlaHdQNmQwRjlSOHBRbDVBSmd4R0F1N0FEcVpmL2o5VXdWaGpOUitZWDBZaHR3emRheXpXMlZrbElOTFpoSHVGTGYxaE90enFVN2FOTitTQk9TRWRUUkZ3RHRXSzJjbXNOTEdacndjZXpBRW8zT2tieXVJZlNRUnk1M0Q4ZEVnQm4zQlNWY0k1eUFOL3RnVEhlRWx1L1hpQ3ZhbFdsaXhHRUd0VmpDejRKdlpmUFNzU0wxa01rWUw4RjEwemJiL1I1bFFmTXhtN0R4d29vVEI0Sy9yVS9sVUJVa2wwT1cvRW41aHdYV0xyVVo1OVZYR01tYVZVNmg4c3FYcURxREtmTEJ5d3JmZEoxVk5vKzJyS3FKdGh2RDczeXlpdGZ1bSttajZXRHJhUXVOZ3dLR3o1V1FNRzNVSFlyN2FvSjdnTEE5dkpIKyt6ZVNORFBheExjaHJlUGtNRXZzWitkbUNlZ096dEF2VUVJMG9iNk1IOURsRGV0cmtWZ3YzbGU1NDZnbnJrRTlWTVZTeWtZZ1EwZks2Q2VCMDd6dHc0NUFDVzdhakozd1FPZitaUlR6L2MzaEd4MG41Y0Jjc2FDdGFYL3J1TlRIMERKQ3Y1VHRNcVRrZ3MrdEVWN3c5TzkzZG0xM3lCR2VMNm5ZMFB6Tm55c2dFS2JiOVREbU04bTJhTnNzSXVmRGxsREZqNk0vcXFYUWJqOGNYeU1XNFI4UnN3SE1zbnYwc3laN1VpVnRIM1VzWVljd0g1anJKczNaTTZ6bE42RS9abFRWR0FiUGxaQUtSZllMTHJjWmV4V3JTRUhjQmRlOVdsS1ZwdU1zWmlUejQraGV6Mys0TmVwaC9DckFhSUdIRlU5M2lzbzRIbjRITXMwS0lmd3Vod0ptaGEzTzFvN3RLeU1MY0NDK0s1TXJLR2JpNkdvQ0Q3UmdNTFRFQUIwTFlUTVR3Vm9BbTl4dW5lWjJXVC9jeFIyT0krcGhuVXZsL3BsY0owZjRMRDBEV2RPMElrRDdqV2ZRL2dSUGdsaXU3N3ZUMStMYkVZUkhHWWdBU3EyRnlVbWdrODBvQjV3OU1Id3dDbFFybkFGRTZkRE51NzRmZGNPbzBTNCtuWHZ0aDdTQTQvS3gvQmlnS0xRdHI1S0FBenBKMWlUL2puOVhaYTQvbjNJcU00Zm1sOGIwY0x1amJCcVJsSWxNRlNqZEFmREp4SlFNS012UnY3Z044amJCR2FRK01pT2dHU0pQekliRDlHeXRYbTNIMnlubkNnNHNKYlJ5d2VLNXVVTE5pdjI1SHlZQnNQaG5VSE9hdmNLK3kwZ3JPMkY3V2NsWlR0V3grUkg4WWtDRk9yNENUKzczZHZsN2dMclpOSHFGYzhLaUJQTENkcW1IekxoUEVzL1h3ZnRSVStNd0NxSXp6emd0UDBjYno5RW0wS3RzTjhZWlltTWVKTVorcWFHNm5XYnZEZytka0RsRTM2YjFyTk5MZTR1c0c2YnI5dTZuNTl5OUpSVE1QenlsOEh5eGFBQUl3MHJWZzljZFcwN250QjZXMnErN3A5UWx3cG1JMG5YK2xPTHFCWjhQQXVneWdtL05RVWN1WU1HVVJEdEhjdVZjNXErSjF6clRRUStnYXZwa29wajBFNDdjTFZrbTFPRi9jYmFOV2MwNkV0L2pHSlJYeHdmT2x3TTBKZlVFMzUxMjV3cTNBVWZ0MUlSOUtVNDBGTk9QaDdTeDFxUEJXckFnSk5LUmZLRXUxMmlCQkxsdnVvRFdsLzFjcUxhSGIxdG1jc01wZW14dWoxVVhoT2ZDRUNmMTA3NDlTMzJMSnd0a1lNejY4cEVqSW94RjRYR0tTZjRuU1QvUlZvRFBhTTdWSEJrSUJrSHJ0WnNHL1pENVpGWXRrYm43M3J3aldOMVhHSVRIenVneGdtL0xtcXNnUnRObERCbEt3eWw4VzduODV1ZWNob3BRMi93OHpPTndDaGRlT1pRSW1nb09Qb1Z5SUdybXNWdGF5amJ6RTMwK1pBNnU0dVQ5SW45QWlKZmlNOTkvNVZWRzREeVZ1WUp2MFdMMndiRzlCRnZSWDkydFI5bTVqdjFSZTJRbnRjbUxDRHUxWVBGcXFGc3J0VU56d0k3Y0hWaUNVelU1VUNHL2NkdnMzQkw2RnNabmpVRkZmaUF4dTM2MVFhZ1FTUGtoRjhaV2Rnb05iZ0xCMEVyK0dyYVlwWWh5ZHlrd1BZS1R6bkJxTnZCYjdLWHlZNlBBWVJvcGZVTUxMQTl2MWg4VUEvRzJPL2RJQThLQWlrQnZLUkZiMGhzVG9yVTVPNU5VbU0vUEZZWHlCbmkwK1UvL2RjQkRTakJaVFpQK1BYUEI5aUFnUmQ3RW1nbG1CRWpqR2creStnN0dTVGJvUDloQmtQM25HRUVJVnJwckRsQUo5RUNKVVNQenZkWUMvbXpGN1NXeStqNVBrbGg0WURtc1ZvOVl6a2FKZFJmS2hMaTB5TEJtMkoxUU5rb3Y0bzR6SjYzam04UlFVY2pEZzRjejV6Tk9DTWZRTXJmNnVaUmw1bXNDK1FkckJ1NlNiOGplb1QxVUtScEFpTDNhT2p6UmZMRENoM05WTDRFZCtFMU9HUU4xNWYrZkFQNERneWFtU3BBOWl0RGZLcXdwdm1qMFFIMUMyR3I2SEZrckpYMithNVIvUEluQWFyLzVjUDI4a2ZmQituWERKSjVMcEQzZTJCaG91OGZLOVV1QndFa2JkbGwwTUtab1BqSTJ4eWdZYmt1VzJvK0ovK2tGV0FmWHJNZitKRTNHUDFCaHZpc3dKc0cvQ0lEVUhpT2pYWStKWHc4Und4L3R4Y0NGcVMyT1hYeFRSRlFOby8rTnJsODA1dWxhUHh2dlBXZjdRdVkxSEFtM1NreTV3cWYrQThOYTlqVVh0UTJGbDNOUkFJTUFHVU9EZkVwdi9IdGo3RWg2SUI2MU9TZ1V3UnlWV3FHTld4b0wyNGJJOHptcFlpNlhudDhzSjk4Yy8yQnYzekljL0M5Y2lReVNqaVRCdHN0eXVzZlZQcyttWWxnY2JVUzRIekpHejRLUGg4Smhxb0JTdDA5NDAwUUhCVndEVzc5RE04VTMyNEkyRGVQb1AzU3RtRFNrUFloWHRLaUZZTElUOUNJRW1FbkpaVTMvNnRVczU5VDl5dGxmTHdmUkVkSGQ5V05XRVZJK1VWcUh2Z25KVDl5SEpZV3FVZ0VTalg3bjZtY0hJaW1jcHlnci93ZVZwRHdSUG5YNkgzd0wrc0V6V2xuK2Z0ZGNreEd4cWRzbUxEK01EZVVuMStiSTMrK0hxQW1SeGROc3FKRVJtQ3RFZXhPeUlVc1BSVGFCd0VJa2ZaYXR3Y21yVnp5cng1dSt6ZmljaVNYWHJuMEw0WkJSQVdmVFNtMkxRMTZHZHZra09xOXRmZjlNdFBmOEpkQmNuV1J4aENvakxCU1dsYWpIL2ZRK004aWtUWjN5N1M0dUR6dkZRcUNpYy9pVFJ5Y0FWNWNsR2FDUUltdWdEQ3JuTUl2ZVlyVnpBSXhnay96d0VKYkZPZUl3RHJkMElWNDExNjRqWnhqN3pQU0ZZSlBielFqc2w5cE1mdDdNTHd0dWpPMmloNU52OUtEZHgyY2ljK0c1YkN1SzhlQ0xnMEVsdjB0c1hWNktuMW9IREJMbzRNcndjUEVwN1Y5SlFZMjQ0Tm83dE1Cck1LcHNaZk1iY3daSDF0NjRodjRsQ1QvTnIxdUNrNEpFZmo3STc5QmpmeEZjbXVRc08wY2tldjRMTDlsamdaLzF3OTE0Zjd6enc3dWVpbW5KK0E4NFBQL0FkTXRHR251MXRxcEFBQUFBRWxGVGtTdVFtQ0MiCn0K"/>
    </extobj>
    <extobj name="334E55B0-647D-440b-865C-3EC943EB4CBC-5">
      <extobjdata type="334E55B0-647D-440b-865C-3EC943EB4CBC" data="ewoJIkltZ1NldHRpbmdKc29uIiA6ICJ7XCJkcGlcIjpcIjYwMFwiLFwiZm9ybWF0XCI6XCJQTkdcIixcInRyYW5zcGFyZW50XCI6dHJ1ZSxcImF1dG9cIjp0cnVlfSIsCgkiTGF0ZXgiIDogIlhGc2dJQ2hCTENCV0xVRXBQVng3UEdrc0lHbytYRzFwWkR4cExDQnFQbHhwYmlCRklDd2dhU0JjYVc0Z1FTd2dhaUJjYVc0Z1ZpMUJYSDBnWEYwPSIsCgkiTGF0ZXhJbWdCYXNlNjQiIDogImlWQk9SdzBLR2dvQUFBQU5TVWhFVWdBQUI1TUFBQUJUQkFNQUFBQkFHRDBSQUFBQU1GQk1WRVgvLy84QUFBQUFBQUFBQUFBQUFBQUFBQUFBQUFBQUFBQUFBQUFBQUFBQUFBQUFBQUFBQUFBQUFBQUFBQUFBQUFBdjNhQjdBQUFBRDNSU1RsTUFWTjFFbWU4aXF6Szd6V2FKRUhhbVE0UllBQUFBQ1hCSVdYTUFBQTdFQUFBT3hBR1ZLdzRiQUFBZ0FFbEVRVlI0QWUwOWJZeGxTVlczcDJlNmUyYjY5UnNnOFlQRXZISE1KbVlKdklrUUVBSytNVUVSQlh0Y0dUWUN1KzhoYkRhcjBSNWtnMEJDM2hNeEJKUjBCMXdXWThoclY4RTR3YnlKaVJHTjVMV0tpYWlrUjJTQ3dvYlhJZUdIaExYSFladjUyRjNLYys2OTlWMm5xdTY5MVQzRDd0NGY3MWFkT25YT3FZOVRWZWRVMVgxWlZqNXpQOFpEdC8zN3ZvdkpSWHpyRis3WUd5V24ycHpnOGh1YTAzaVd3dE96Qm83dDNma0xJMWZSVnQvb2d0NldzRU0zRW92VitoWmo3T29nTWRVVTVOb3NCWlZuYVR3ZGEyQ3h5OWplejlrbFcyUWpHMWhBUHJCRnBSd2tYSkdpMWYzTHRKeDNHWHZEUzlPU1RFUnR4aTRsb3ZUTUpiUDB1cWRQMmZXeS9QNkVzWTliaFJ0L3h3S1ZnQVZHSmxGWjlnR3VTWEhmMWFRZC9QMk0vZEkraUp5QzVCb2JwQ0R6aktheHhrNC9iY3B2bEdWcHpOaVdVYmhqakxRL2o3SW5ET1JiRWRXa1dHSXZUQ2pESEdQWEVwSkxTdXBaVlc1ZW5XTzZiemNuZnNBVXpMSkEzMzNjRUdINHBBR1EwUTZqMDdLczFkMDdkZUhDaFVkT25XUGZFM2xXMk41ZGQxNTQ1QnpiRWFDbUFWMkt6czJtOUpUODY0eWRVYUszVmZEN1g1V1gzL05IcnVmOGdWVXo5UGF0ZldmMkpRWWQvc0tGVTNmMGxUNi95ODZCYnR6Umw0clJWQTY3TEQyejh5NnpEWkpMM3p0bnpZUERxSHprOEhDSWc5STFtQzdGTWt0SE9ldXpsQU1EV1krMUVyNy9WYm5IKzRMK1BqaWo3UWhMMlZtSVZsUktlVWFnZ0ZzcWY5S3QrZXl5ckRCMlhUREVRSS8ycml3ejVuVVlmL3MxWUh2RGMrUEJ4d1RKK1ovUFFUZi9jQ0JBRFFPbUZOMTBJeDFVUnJOKzlYYzNUNGRMdC9EUWk4SklOa1lEVlQ0KytWT2JuZ1Y1NEs0ZEM1WVU4TUFqL2J3enNMdE81YzhkUmN4YjVYR2lSNHE1elR6emxFYWpaaHNoalpYUHY3Y28xOE8vZUVuUWZFbWhHWC94c3dMU05PQW9pekVSdGZxME9id0cyelIrQ1ZyWVZzYXU5RmNBOUFKWktEK0JpRlJUaWpYYTRSNUJUVU01eHRoSkRWQXhzc2pZZDhOWk9reFplWVhST1VZRFZSNnlDSmNack5qU0RZcGNhUE9kcjl6a2NQZlduNEhPNGEyeUtORk5Ma1I4QVppZEpOSU1jS2RlRzVWVUxnT2pxN0tVQ0cxQlFhNSt6dURTSU9vcUMyaTNxbWZIMkNiSllBeWJWMlJpa2JBTGhSZ1lPSW03aUNuRlNtenpHR0k1b20zVDJuRGcrRURUbUtLMm9JcE8rcWdRYWZWVitUaHczQ0dvU3ZBc09GQkwzUHFoTWRQOUxYL04yQlVQdFRqUlBRVFVwS05RRDJkVkFCbXUyMFlsUVZqZFdRTVU5SzBka2wvMUJGZFoxcG5tb0o5YW1palk1Q09xaUxrRFBTaUVtVExSR0ppcFZlTzJGSDJmTDY0UytWbER0OGlFUmJqNHNYZHVWaEtyUUs2dnlyRFlpUERjVHRsQk9BcjZoa0czMFBkcVY1em9rYlhaZzNyd2pSdVNUTjAyS2lsZ0h6VVpIV3RvdTBuaDhwQ3JMRE90bVZ1V1ExdVN5RDFZbDJUY0ZWcURRcGdvN1A5Y21IVmh0aFRUWkN0c3FJdWR1bkpoUGlpOGQ3V1kwejRNV0Z0NXFOcFBmVldHQ1lFZW9JVVFxOFo4S1JKU0JuQzYwenQ1enp1dXhZa2VLV0VYbUQ4VmhWdTNqVXJpdVBvMUdiWFppU2pXa1VpdXNzeTA3cnRvaVNCSjc0S0FJYTNCcWgvSkxCaGFhYVllT3JFc3M2VTQ1TzBNWm41ZlhLOExINlk3YlJ5anBERGlCendPYnVMMVZSa1dZeEVMbDJtOWRiOWJXQW9LQnJuaGVUcm1kU3JIaVU1eDArRzQ3R1hYZFJnUnE5dEduSnlEMFc1U1I0U3pMRE5ObGRmcGZkVVdRMmYwYVM2dCt3MHVjblAwdVh6VGpWb1A2cEJpTHRtMHI5ZEZkUUh2aTFHWmJNdytXWjEwbHRWWFpWakVib1U1SG1VM3pQVlVPRk5WREp6dWRyUk15M1NQQTd3NDBUV0NaR1QyK0NSNmg2Sm1HM0hlZldiMnlWWi9reWVtZUR2TG9uZmZzYlU4Rm93WDJYOURPMXdVY1djQWJac2RQV1Uxdk9iVU0zaGpMaW02SVdlY2w2S1NxTmVGa2hBYmZIR01NaXo5UUN3NURhKytLbWZ6cjlJb0VaSGZHUkFKQ2NGb0hvMDBldk5tZjlGU0kwWFg4eEN4NFZQakdGOUducnRtRzNIT01HWVlrL0RoQ0JPSDU0NTRPOHVpZGQ4bGo2bmNleUxDZ29EdEdHT1VYZkkzVllUWUdvcExpdDFVTExTNjBOamVCcEVHcW53YlNGK0tBRFZzdUVXWHpGWGNmZ2s3enk2dVJsa2FDUVFZV29jbzF3M1Zic2JFWFJhdCt4NzEyQkxkazNBNHc5QlRTeUJFMmRDZ2gyb1poaG9KTmVLU1l1WjFncXE1QTJHdExnSzRCNTc4dEZEbGpuWEthTUdZcGZldFhxRWpibHNhdGsvY2dKRnhtS3A3TWlVcmQxbTA3anVqZHp4WDJBaGQ5THFlV3VJaGlpNzA3blVMcVFIQUtjV2lhWmpVWmFEVkJVMUV2MTVHNDFWSm1YOUhDRHVzeXNybHp4Q3g2UFNYblloRmZlVkgrOUQ0K054Tlo0RjUwWmllRm1pVGppYkRVNko0bHNqUUVhZVdobkZDRmQ4aHZzQkluOEdnMzFaazRVVjNsMldtR3JlN3RIOWtkaTNEN2JKTkw0c2M1WXFLc2hDYXgxWGtjTmdweFh5cURWR3RMa2hoNXNlcEZ2UUtpemE3VjRtNWdrRlZmcm1wSlM0cVZXRnNieWNxeTlmRzBEbjRjNXJNMHJWOHlFdkdncHZNYWlkRThpd3l0c0JUM2t1emRSN21DNHowWXEzSld3bDJPU3BEaUxMTVZGWHUwc2I1OEtsc0NRUTg2K2RyN2FnZDNidmt6MUV0MVMxRnpMWnBEQit0THFnTWN4UExTVStoVm9DRDYvOUpmMDJGVlBuNWx0ZTBBbnNTdGMvWUY4bEVtWEEvZEEzeDBFMXVieXRuYy9yMEpVa0dRNUU4U3pxTE1QdXZoNDhyQnJsbVdRVGZOYWdMclRYSDkwUVFqa1loeWpKVFZIbUpudDdRZStWb0NJczdsRUZiVVhlU25nOGhwQmpUaXdsTFFCOUFyUXNLN3poTUxHK21FdXZERjhaZ3h3MTgrUU9xL0ZmUVRTLzY4dGRMZXdBYU5Id0g0TXVBdGZmZ3Z6MG5mNTczRVpLVnZhMmNIYSs3VnhuTHN4UUcvVTdRdnZwa1NRcnFTWWpoMndaR0k0WEdYRnJmSGxFV0tONE9aM3FZM2hjOWhvTW5DUGdVeHlYZWZYMXVhUFUzQ01SYVlFS0txV0dmMTZJTm1kUzZJR2lzUUFIM1FaT3piR2tNbnowWUVWd1I3RmZsYis2UEptZlpoeGhqNy9hSWhVbm9JZm5qUVFBSms5VnQ1ZVBGd0xOUzg5NWZOTTlTck1uSkxFTU4weWJMTXEzS0s0cXZlYnppc3VFRXE4TFFnVXVVWmFhb2NwcytKenJGcTJqOThNSEVpZTdYU0x5ZFJraXhwcThFSElXUEE2bDE0Yzd4S0hTR0gzVW5OWVV1RE1FcE02S3ArRlM1dFExK2xoTjAzaVlwdUo3OGhKL0Fhc3pNalNUVWJlWFp5WnpvTXN5V2RaNW9uZ1h4NDNpNENUVnNVSWVaa2llS3IzbThJdTNaQ3Fvc00wV1ZlOGI1V0ZtQ1Z2ODhSTHJoMHpMUUgxVUxQKzEyR2lYRm9VUU9IN1V1Wk5tVjBOdWhMOFJjL1ZXeXhBZGIwRXR1MHZyb1VlVUZ6QWxkZFg4ZVhGSCtpWS8wVnhsN3ZTOWRwa0VGaXhYdUx2YW9MSnYvY1psY0lSVFBzeUI2R1NkL0hFa2FWbE1jMzBWZ2RFYVdKdkhaQ3Fvc1VMczduT2syNmFBK25DOU14dUhUTXR1NnZ6L3RkaG9seGFLNWk4Y0xWUEd0MW9VcmE4UUU1Y29XQzJ2OU04eXRGeWxzV3BWRDh6bEZNUmIrYUI5dW5OUEljRW45bCtsVUxhV2o5STRKV1ZJdGl6dFNnV2RCWUJVdFF6alJIVHF1NkdZbm9KRjhqZU1WaWM5V1VHVlJ1KytFZEI4VnMrdFFYejJMQWlxQnFiYWp0dEowRUZRb1E1Q1NBdXdYSGJGbVRLMExCd2swRzkvbGdCZWdIKzdmSFI3eEgvM1UzanRKQ2xuMlRiQjRkNGgwVXBXWHhtQmxENGhjMmR4RFhvNUZ0dGEvZW9WZjZUUFBYdG1oK01QYnNIcmc2K21GOEZMWEkzb0ZubmtKaTNrUko4c2RxcUlFM05kR2tYelJvRDRwQ0dhN2FKMG1lOGl5ekpUUzBic3NhR2huTWFkbGVsQUlLZlJhVForR3BLQ0ZLQ2xnbDJ5a0lkYU1xSFZoazNnRkZJMTI1bjZZM2VYOThsbE83OHRzcisrOVRJRithR0x6aDFMbCtZblA5NzAwMmV0Njd4NmhYTEMwUCtmVlIzVGJ2K1dTWFNVNVpCeWtMektDcU5mTHlITHc0THhQOUFvOGMzNjV2elNMT0s2WVpkNDJpdVNMSnpDdWlGSXZ4RmVReU9NSmtHVlJ1aThJTUhLVHlBM3QvSUpoU0RmWG9CQ3l6ZE51cDlGU05GMDNsYVZXNnNLdWgrZEN5UWd0QStSNTBQS3BhaC9aQk1CTDNYOUJOc2U4WCs1K1BuQnhHNTZFS3MrQmxubDJwSHVQRDQ1cjNndVhYTDhIeS9xTzl5dkV1Sm4rdUd4WGxjamhlT3RHM2MyRXd6NkJ4eU42Qlo0Rms5eGZDdmR0dzkvcDg3WlJMRi85ZUVYaXN4VmtXWlR1QzRNV1VidTVvWjFCYzlNYnoyWE9OdFRXaUZPWmEyaVpjRHJsbTVZaVBQRVlwTnhScFM0c0JQaHlEYm4yQmVSMTJEOXZpeW5IeWwwQWVrL0NlK3cvL1BweXFFRG5LdDZ0eXNmN3ZyVXZuT281Z1h1SUkwS2dBanlQZGhYY2NmUWh3UkUzWWhXL1RqcFlMSG80V1cyVTBQRVRWcklPOElsZWdXZE90UENYd2pBYVBLNlllZHNvbWk4dzRzc1BVSnRRVWZXQ0IySjBXV1p5Z1gzVU9EZ3FhWmJPOUhYTkVKYkpTZ2o5L2RCN2l1ZEkzZTEvVGtCLzAxSU1RNmZRZEVKVVRLa0xBNlVGVml6dGtRTGtQaFFhRENram14NHRMZ0Z0SzQyc3B4ZXhEMElOZnNLUjRGVGxyL2U5SHFuc0NKN1E2UXI5Y1pBRkVBNUR1UGdjdVpNTDZOS1EyQ3ViaEkxZVRoY1h1RHRGNUlIZzkxWjhvbGZnbWJNcjkwVEJFRk5OV0M2Vyt2YTNVVFJmYUJaNU5xcS9xWEpvR3FiTE1oTzFDOXR1UkZkY0tCdGdEYW9pSUFudXFHMXhuTFRiYVI0cFZoWExoRE92OFlieTdUaXo0Yjd0VFRGQ09WQU80dzVjTy9BVnc4dTV5MmRLbjhNcENCTTdYaTVWeG0xdTd6N1I2aG1nR1RodTIrcnZBQko0YXJiZ1JUL0VqdGNjaTU5enNIT01rTU4vL1UxQUpzRHhpRjZGSjdMTDFncG5HNjU3citRQThzZmJSdkY4SjhwMXlzUm5LK2l5ekdUM2JWTkdWV0ZvRjZkbHlFb29FdEJKZUw3RVdRcDBqZ0FwTTlranhhNXJqRy85N291cFoyRFNMdUxyaE0xTjlHS0Z5RHJ1ZFVCVlhsSmdWbkN5Z2FBcE5XQUtmUGM1RkljcUUwb3ZDTUg2R2dRQ0N4V2xJNTlqK1FBT3FweUxSNkpsN25Nb1IrTFgxL2xwSytnZnhYT2U1b1FwUHRHcjhNeTVGUDdTL0xqaUZUOWJieHZGOHgyQ09jSVpyYU5abGU2aHk5S1dvL0dhMkNrd0dIZEtaenJnaGxaVHVJYmFMTE56M1RPbzFZMTZwT2d3aDdzZnYwWk1QTVVnYlFuU2NaOGdJTmVXa3NCNEM4STkvNXJsZUhITllKczBZd1E1NTdMWlZtVnFLUzdvWkVleEY0R0Y2dTIvMDNzd0F6VGNTWHg3SHFlVjBhbXczd2dWSko4ZER5ZEk4b2xlaFNkeW1lTXlBbmYvTjIzOGJSVFBkMXZ4S25IZDg1YzNOdFZURmpCdStmallvOVpLL1kyQ1VjUnBHZHhSTzF1S2xYWTdMZk5Jc2U2U3ZDZTdqUm5LNXlHNzhsYWR1a2g3ZkFTRnBYeUVHL29YMkxOaXVCa0dYWWV3MnUyRE0rdVNJSjhITEZVbUhXUXkzenAyWEZnbzhSYVJLVExVS3ZvNVlHMUtJQkZDMzk5amV0b3d1S2trOGFHRDMzZzFQTy81RkRUSVNNSmRJWi9vVlhnaTdTTzh2YnVoNDRyK05vcm5PNFdLS2t1VitHeUZweXhLUTA5ZGN4c0l0TXluWXJSMVRwUVNFaTkwVWw0cDB2QldaY0xISjhXYXkvNWM3SU1zN3NmNEE0MVNTbGlKcW9kT1M2aG5IMGFVN25EZVY1U2pUQ0pGQ2F4dTVwR3VYSG9waVViUXNjVmtxaks5YlNWcHJXNUF1TzFmT2grK21lUERNQjNSWFBhT0hMV1NrMExJMEVUNGRjR0drR0JueUNkNkZaNUlmSnRQeFNDQTlFYTUyUHJiS0o1dkQvcGRTVCs4NitZU2hJUjV5Z0lPZXI0NHBYeXJhN2hNd3dmVW52QUxGZW53aTU2RnN1SVNiNmY1cEdqSHFJZVFrUXBBOFd5ajBuczZnbFBLdmExUWs3NStVczUrTUY0UXkzdE9MSC9iQno4TVZmWWNKcEdFMEsrZWRmempiemtSellKTm01TTF6OG5NT2FwTThqZEMwRGV1bEtCVlBsRWFLQ0xxRWIwU1R5QzR3TFpLc3NOQTVmdmJxQUxmTlNqcW9HQ2E5bXlGdHl3VFlidXRjaVVzQzg1ZjQ3TmxDTytvYlhFbzhRYVVjbWpveExzMkNWb2EyQ2RGTzJMUnFoRnpScllkZlg2bDc5MjNMZW1zWXcrRkU3NjhvN3JJcnhTekh5ajhkVmV5Q1ZzYUc1Y2VkVldHelRIZk5uZEJyZmhDQnhBeWlhdngzYzA4MWdrdWVZdE14cVhIdzBFTFcvSlN0NVU3Z2ZITUozb1Zuc2o5S0YvclpxdUtZMW5LSlVQK05xckF0ODI0MnlYeDJRcHZXZTRUSzZ1aGU0U1Y5NlpqVHN2MHhaV0wvcWFzbytZaHJ4UkpWQmtHS212d1FXZXk1eVlCTDlidUdRak5HTU1YOVJ3cVJqamc0bE40bVR0M3RwMldjVldWYzJmeVJabEdoRmJRWG5DYkRUSkh0K0FCdlZ6Q2ZLRVBRcFY4VENENHYwZ3YwUElBdWtSM1NsQXZNSjc1UksvQ0U5bkp6MS9zS283bFVoRHQ1VytqQ256QkExVWVqMHA4dHNKYkZ0ZzNMLzNtaENvTFF6cy9MYk9obGQyT1RQakFKMnhiRzZjT3hDdEZXNndzNnBBdThzeDMyZFdSa1IxM2U3ejd0aVgreXdjUWdINHlLdU91MThwT0RnV2JORlNGWmU1OEMreUVJS1dvc3BFaVVNekEvTWNCQXVPdlYyMyt0OGpWRGU2UmNlcGFwYlNGY3ZKaytpMjJsUUdsYzRYR3d4U2Y2RlY0SWkzdUw4MXREZS9DM3Q5R0Zmaks0eFhDdGtWSm1qLytzdndxL3k3RzJEMHJTMkZ3aFhReUlNNlFqd3pyM01KMlpsZ2d0bncvNHNRR29GZUtJOEpmU0dVUHdSZGUyYmRYclBoL3NuSUNDcEdBb1NDRUF1a3pPVE9Gc1BPNTl6VEhrcXJjZ2pxK0llQThuWHJEMkhHU1NwUHdTQk0rejRCTEZlNDRiTE4vc2xweUpNbHFvVGJrNDREZERSN3l2QW5ScS9BRTZzcWMwZ3NmVjBSeFp1NDJxc0FYdlVybmtWVGdiTVhick1yTEFUOTVDZk02bmxCWllEcTU5MVdRYitKYytpMnd2WFA4QVFIUE9oaW9vRzIrb3pieFluYUJsUE01clJLVFliOFVqVlVaUjlGckp5UzdJdFFQZnd0SFpnR0hYOEQreTNFNy9ybGIwc01RV01UQ2t5WlZHVlp2MTBZNm9pZTI1dTZYUm81WUV6N1BoZzZFc3JKbXpINm96L1QxZU5jQUlzT3RRb0M1OGwzRWpGOUM5Q284Z2VJYTQ5MzNYRi91RVJtc3RHakgzVVlWK0tJdHNZazBqd2s3WGVOUVJtQ3NjaitGTVdabkNaYmxCNEhlcnd3SVZRWnZqdnBjc2VscmtHbFpXK1UxSmkxTmlhZ2t0ZkNPZ3FRRS9WSkFsU2k0TllLTE1MVGMvSnlSRVdhcUNsL1pnZGJqZXg0R0hTMjZXa1hVKzVYaFFhcnlyTkpIaWJhRkwxV1R3NGhFbS9DWWIyRW9oZ2VReFg2STRSZ2tFU3UxMGtMUFpyNytSSWhlaFNkSU85WUZOQXJ1aWhKdFZJR3ZPRjR4cFpReTU5dldSWk14YWxJWVN4UU0yY0wvWmhmQUkwS1ZlemQrV3p5QUZ1cXU2eVdId0hiYVB3S2E2M25Ud0JZUElYNHBHcy9LV2Ziclk4YmVaL0NlQnU1UWFPZ3dWMjVxQUhjazNpYk5NdlF3Q1pta0ttTS9pZkRGbGZ6N1VkNTlHQXczM0FMYlVIVElYYnRVd0djZ2kvbmNiV2ZKSVJPeHVaRmxmTExhUGs4Z0k1Z1FmV1l5aERqRkV3KzdQU3o2N3hBd0J4NkdaUkxSUmpQSWJUNEVYN3k0Z1lOVTRHekZNaXFlNDluN3RGdklZRmxnZitIR1o2RnAzTFp5ZDBPUzdRZGNLSUE1QThrRzhCNCtKYk1sQ1BtbE9CSmxwdnJGV0JpTFZTTkh4Sk9LNFMyZkVydkhmWlk4dC9OZHhTYUZkbEh1U0VsVnp2Qmc1NzFPOGpZUS9CdVdYOTdHb3N4REIyYitiZEFib3pLbHl0OEdRM0d3ZStmUFM4dDNmMVFHSEM5SzlDbzg0YjZhNHVpQzRkYnJtaXlFb05xb0FsOGdrVTk2K01YcWhFK29MTEMyS202Vk96M1lLK293QnVPcXNOMElDZHRRaU5NNEZsNGtFR3FCQTFLa1VHVzhHMlIxZWp5cCtNVTRpWWV1OVk2VnRZSk5hcHpHVUZRNVA5ajVscmhPQWc2WUs1WVVOcUFUMDhmemJQcmhsU05zeXlibWhvQm1XdXVXRlorbmtCSzlBaytRWkZkWlIwWWNWNFFjVkJ0VjRRdGx4YVYxeitwUjdycUpoQWJLMGhLYk1FNVZuZ256QnRpTkhiM2RrQUpXYXFqRmliZlRBbElrMlZmT090YTBuR1Y0VXZIMVJoSGRVZTY1ZDZkeWFMeE5hcDZSVkZVNXc0T2R4RmM5T0tmeURVUHJlUVBraXE1R0RVU1EwemhTZWpSK1hZNnVvQzJEOXhGZlY2ZEVyOEFUbDdnS1QvUzRRT2NNUEZRYlZlRUw3WU5GNjI4R2VGVktEcFVGZE8rZWdxRHp0TmZ3ck1JTkdselZiQ1ZGQkxHMnRtRHZ5THVYS2JCakF3RXAydEdib2o2RzBJUzJWWUJ6NDd0OHVjbzBtTk85SG80U0xkb210VzR1YUtxYzRkeElmNXRQa1hmS2p4MHBNRWVRTUE4dFRQT2l4M0p3UzBPUXdDbnh0SWdWZ2VrVkE2QkdLZEVyOElURHh0d3FSOHJRd3FwbXE4eVVNTlZHVmZpT2MwMVpaaU9GYnVOZ3FDeER0amNvbUd3N091TTgzM1hJVWJhZEZ3NDBFYkcyeml2SFhyWEV1cEdRRkROK3lrVmpVUFcrY3F2dklvTVc2N3MxdXM0SWRGUjEwSFBpQUhBbWZMOFVSZzdQcmZTTEdvcXV5cm5GZW0ya1lUZ2prNmd0ZDhvOE5FbWlsZjVtRmJqQW9zZnNObFNrbWhYRDNUTW1SSWxUb2xmZ0NVdGMxU0xFaFlHUFk4R2NhcU1xZkdIU2c0TlhhNkdKVHlsdFJEQlFGdGdPNWZ3NkRrUDQwRTJWeFRSdytRZHc4WERuWm1BN1RTVVpGUTVKNGJ3WlZmMitNdFMvUTV6N29VUWZjOEIxMEZyTWVKK2ZOeHJwR1YweDF5MS9RNVh6SGFFYjVpeG5FVk9hMTBwVEFKUjVxS0JnMFBGUmhDNzAyTGlucDJ3cmx6bm0ySURPUzRzZXp4TUdpMDJGQS9yK041UzRPOWloL0FZVitPN21oZldmclhCejkwQURaVkZXbGE1YnY3dmFvQXVGMUZUYndSWTZCVXhQVTNVc2RHQlZCSVdrNk9XR2lVRzBCNUlRencwRHRZeDI3QlVncHJ3ZHFBU1BiMExiRFFEM1paY3dCLzI0UndzRDMvblZFbE9WczZqam16Q3lvdHRuL24wR0N5TUt2ZUNLQVhKRXNTTE1QK2ZZanZiUmJzdEpnOU5XUGJJY0p0NjA2UEU4WVdZWkNZSzVRd3ZtbWRCRHRsRUZ2dENWOXNDUmVpTEVxMHA2cUN4Z0dHeVc5R1ppZmhZTVd2cDZaQjBGOUQvNWpscmlmMzBMU3RGeG1BYlpZaDk2bnZ2aHh3Nk5vcXc1L0Y2SUV2aDdocHhLZVd5ek84cGo1RStNVFlyN3RqY3NPcFlxWi81L3N5aEVnT1k5Q2FGRDJvaGNKS20vbEhtbzR1VGIzSi9RSUJCWlp6c21pSWhQYkcrQzkrTVV0T2p4UExPWmRnTWRPK2RaUWp3Skp0dW9BbC9RRkpZbC90ZTNVRm5hMG5wd2ZOdHJVVCtFQjMzZHRRU1Z0WkJmeEdIZlRieWRGcFRDK1cwdlZhcTQ4SXp5YjY3MFF4dTUwRW53aE01U1lLU0xzVW1KcjViWXF1ei9ONHVpeU5DbGRpQzBIdWpBVUhKRTh6N3VyNVlzQmc4TmNhTFFkNTdpNGVLOTROVXJXdlI0bnRud0hwVWxyTm5EcXcrNmpTcndoUXBsZzZGUlhsV1VHdUZRV1lEblZrbjJrTDE2TnZiRlFPK0Q2eWxBK1U2UE9uaFdvd0NRSlNoRm9pOXVRbDNzdUNVTWZvQ2d0Rk9XQTVaamhFMDZOd0hmNHNBV3c2WEtXZkFEQkt0Rmcza1BWUUd2RG1VZVNqbndxeVdPUCtkWWlOMDh3Qmx4VTVMRDBGR3F1bk0wV3ZSb250YnhCcEFocUY1MEc4WHp4VSszc0JkN2k2ZFhSVVRNUEtwaGxXVW11KzlSYS9YYzZwL1VlS0NBSXc2WmYrMDdlVkI5ZDJGKzZwNVVJVTNEWGlseTR1TjhGZG1VVDZiVWhVbUxVakNPQitlSU5pQjhoRzlJdmVUaDB6eEpmWWR0VWh3MG5yeWs1aW5EVGxYT0NBVVQrZnVGcHZWTGFZZzJ3enY1SW9zN0FJT0crODg1dGlOMmFwRWsra1BQNkxSWGxYbkJsc3dRWGMwYXl6TzdiQnhCQVJtdUMwTFYyeWlhYndiV0FmdUd3Vnd3cmhmd2xnVkp6cVFxUTJVYmZXalJzTnRSUU5GRnQrVjhyc28yQmh5cDcycEszYkJYaXB4bzMrd2s5VmpOWkYxWUJJaGxMOGRiSzlibXZiTUZBSFk5K0w0QXg4amZRWnVVWHNxN1ZUbHpMM3M1VTFoUlBnSGhlYjd1SjlvTXZucFBlQUk1SWZvSTZ4R1huNEpuVTk1NDRPQ0VFa2ZsVnRZd2xtU202R3JXV0o3WjBIQy9kaFY3dlVZYlJmUE4velJTR1RWVTRldUdmV1hKYVNyZEY1WkFJNTNQMUJpcmNaZi9Zb21DNS9DTWlzcFRWZ0d1K1JwMGtqVmlQaWx5Y21EZDZKMmtCaFBNb3RTRlRjSHRqT0o0dldJWTVQODBDbEduU0Y0T1FNdmpZQ05VMmUyTTRtSkJJK0dDOGhqcU16eFVtOUhtWVpIUDUyQ0RYbk82d1BML3RxRktMbWtvNnJma2JNa00wYldjc1R5UG01YnhSRG11V0tPTll2a1doMUhTekMrODRONnk1RWhxNTVKNld1UmZNWTFuT0JVckxHc011M2FtZGdGK2x2TlA4ZlpLa1RPQUdoNms0S1RXaFUwdjMveWhlbTBuTjA3bStPdzNoRXJZdEVtRWJGTGN0NlcydlNoVnp2Zkt6QzBpemhyc1BteUxUdGtnVkpzQm1seDM4cnp5amR2Y04wL0l1QjdxeFUzTFBmUGEvNitwVldSTFpvaGVpK2V1MlFqUUxtSzFCR0V6T1dmU3NXWTB5VHV5cklVNXdUdUR6TjRrNUMxTFRuaW1MQ3JIeG5IZFZkT0N3Z1gyK1ZJZURMczBxQU5nc3RucmxNVXJSVTd3dUdYazErRVRtSlhCT1E4OW1yckF2SjZ2VUEveFpVb1hLa0U1eGkvRXNjb2lVakNBKzdia1lSUlNsVjBITnpoWkdPUTJJTnd0RzRScU03OEpqMk9ZNXpBS25Mdlk0dnc4NzZHeFdQdUExazlzeVF6UmRjcHhQTzFpUWJ1SVJYMmROb3JqQzdMQ1FPUmNzK3JGcUJEemx5VW5ORk5VZVZ1YlR2SHdvUDVud0VzVGdQQWVpcmFQeTBXM0R1MWVRY1FRYWtDS1BQdWliSjhRT1cvNnpGa2dtUVZsSWY0RXJ2aDhiLzd4WnNRZlE5MjR2UGhlbS9TRGtPbmRrcHNSb2xVNXYvUklYR0RPaDk3aU05MUFqMm96VUNUVWVQZURsc1cxa1RzdGgrNnlxd05QY3BIMGRiMUcvdk5iRUZlbUxZZGt1dWdHZ3hpZWVNcjB4aVUxNDRlQnFaaCt4aEN1M0VZeGZKRWpERVNlS2xWbGlnc0h5cElUbVNuZHR5ZjBGTXlxTCtDb3hkaWZsUU42MXZyNzEvWnp5SisvK2w4d0p3eFFsa3NTNFRPcDdSaHQ5Z1NseU1rZnlYMDd6VGhoYmhCOXgwOEZOMytjS01zNGZpMkx2MDZlUXQwNEhBWmVteFFkV0k3ZEhpNlFSNVV6ZEh2Znl4RzE5eloycU8wWGxqQlBtKzFvMlpRSSt2dGNtMk1TWlI3T3JvOWsxQTR0ZlBzMTc0WENzYjBIWC9mditCUi9UNkdzZFoyOVNSZmRvQnJrbWIzeW84aVMzZnhwbnZOcm4zK29nRHo0dWhIQ3BoQ3Iya1pabUcvQkRscGFqQmtGcE1sdnNDdzU4Wm5TZmR2S21xQU5zdVRQMlZJR2NQanhwNWgxeDR6MXo5c0NRc1lkRzFvVEVwWUNDYS9udnAyYUxKUnNzN0RvejRVNmNGNWc3ckxCMHBpckRFNS9lMklsSnpuQXN1dTZqT2toM0ZaeVVpN1JmS3BzWGoyVWxBL0I2UHdoTWNMZ2FzSFZaaDNhUE1SZE9PZm1tT1NSZlJWbXZ4OVI0bVlRdmFXdWh5L3dFSDlzU1dhSWJoQU44Y3c0UXpIMWIzTklPVi9XYUNPUUljaTNsTk05NHh1RmlJMXl5Y215NUlSbVN2ZFZGNnJIMkxsVEZ4NjVRMjd6Z0VGNjd0U2RBRHBYem9Fcmt4Zk5ObTFoRGlYNG9vZWdHcFlDVVMyUGdNaGZMYURXQlpYekZWQ3RyM2NrZnBWZEZWL0pnZVJ2WFgzc3BvMWxHendDQjhZSTgrK1lSRm9lOEtweWZ1blJkWUc1TldGZCtWR2hqR2l6VmRNcElsamo5ZVI3TDRrb0VVQlQ3RE0vOUJ0RWFuYTREK24yczdlbFpMQWxNMFJYY1BOZ2dHYzIyYnZyemd1bnpzbUpkOHJPM1hYcUFvRDY1UzVNNVRhSzRsdksyVTF6MUtHZ0ZpNEw0czBVVlo1WHJaZFNKTytydldrbkw5SVRqNDJjQmpJV08yVE42S2wxUVZMNkVPamN3Skg2dC8yN1QydGdoeXJUTmlsNGNQY3VhdG5OaUYrVjgwdVBielR6UVB6NFEzdnYxTUN1TnFOTitLRnhxVkVqSlNPb1YrSzVXOElyaFV6SkxORjFhaWw0Vm1xamtuMGMzNkc1c2FzTHZ4K3htYUxLV1Q5dWkxRElNZHNRUVJHWUp4eERBaUY1QU95UzRMd1J4VlNyQ3pMSC9XcU5rVmhaeStIOG94bTBTZDg0NXhCUVpiejA2SExpOE96aTdXZ3pqd2tmK1hIUEZucXh4S01QYVlKektPQ1F6SmNsQWM5cWJWUUtFOGUzUi9naGZTVnFtRFpUTzRhWWJIc0FBQVRvU1VSQlZPYTIyR3FLbzdwK0pnNXZmN0ZXNUNLcUdTT3RMbWhTajU0YjBJa2laY25oVXVtUU51bWlaN2VuSUJsU1piZ281WnFWaFR3ODRHZ3pqd2svL0JqUEYzai94MjhKVGRhdjRBVHlLY2tPeVpSVVI3QXh6MnB0SkNSb3pGZFFTaHJRdXUvTVBCMFRZTlhaQ1NBY1NQS2hWRXQ2clM2YWlqN25tQ05wbXpUTUxhaktZUkk1aHFQTlBDWjhKRkZFYTczdE9mbnp2STlVeUtTaU9pUlRrMTNoaGp4cnQxRkR2cTZpTklkcDNYZFJjV0hIa0Y2dHVaU0tvUjJQczhZMjQ1RjltRnBkK0JCajBnNS94OGJxTjloeVQ2WEtqalk3a25ZUDFDNTNITVFoV1Z6RzJsaXAyNmkySUVreWF0MTN3WGtVaytiVHA1TU9NR1cxb29WUGlxYlZCWWtWbVhEa2lvVUl4NHI1Y1RBckxRaElwY3FPTnVzbFBwOFhMSXNid1NHWkd6RVpOSFViSlJPc0ZpRzkrNjVXOHJzdE9SeUF0WVJvbEtuVllLclRHZXQxb2FkVmpxMXZXbG5BVFczcnQ0VkZBQktwc3F2Tmh1UmVGQ0hMdm9CZGt1MExJMGswZFJ0SnlyY2lwSGZmR1I0T2luNE9seGR1b2pQc0MrSnlLbE5aMjVockxPcnFSVWxpcFp2ZmQyZzdqOGRKTkc4b2tTcHJiZmFObTZlUnAvUFVrMWVZL1VqVUpOc1BCamJOMUcxa2N6aElpSzdLMWRUaWN2MDVKbUVSWnhYZDdqUnJ2UzVvdkppVWxycGNuQlNuK0thc3JuTVhPQ1pTWmJYTjRCVFdkNEV5SE9lOEo2WkkrNHlqU3JiUHJFcnl5ZHZvWU1TbXVCamR0OEwzUWJOc2RZdWllcER3Q3Q5QkRJZ0ZzK1pPQUNVNitiQzRURmZjZUVQQy9mS2NYRFFSRlRHUktxdHR0bHVjTGdTdmw3S0NVSGtlYUZpVjdHQVlKMitqZ3hHYjRtS29jcStDQzJtaHdSeERpVk1kdnRCRVAzUjJvTXBiT3FSK2JFMlo2T0NRRnlvTDdQbWNiMEF3eWZGOHJjMjZ4VVg4MVVRWHkrcVhEWE5xa2pVakZaczdlUnZGTXQ0ZnZIVjlTRDZzM1hQMHMrVGZwdkJqN1hmcXNWUmJVZkNKMlVhNnBoZVVmMDhFb1RCRW9CNTJLdTRQNkFUVHpNcGFtNEZZc01DR0F5S2JPcXRiRXRNa094Z0prcmZSd1loTmNaa2EzM1BwT2c0cEVYbkY3VndpL1dEQTAzUnJnMFllWnIyMDRvb3dna0dWWWJrTlcxR2YxSkVxeGRLb3N0Wm1vTXBiOEQxVDQxSnZKYW5TSVd1U3BTUHJvWlMralR6TURpQnBhQnhnWG92ZWpqcWVUb2NhbExNVjl6bWFLQTV3WHp5VlQzNnFySy94eXVNVzNvK05IeVVkNGlaUlpiM054ampDZ05QcmpJUGRRWU4weVE2RWUvbzJPaEN4S1Nad2tsNi9WenZIWGtqaEd2RGVkUU53UzZMK2J5bFhGR25jeE1XczhwclhCc1FGOXIxTDhKbmJxNmRWbEtyaEpLcXN0OWthZXl5RCs4akVmM1ZVRmJBWnZpNVpNMXB4dWZlaGplSVk3eE1XckNseFAwSjVkbVBQZlR4L29PUzZaY0hWUmxPZElmYVhXUFJBWnVRMG9uT2YxZ0R2WjFlNzFLZUVORVJQSklrcTYyMjIxR1duR0R2NEt6eXVVdXFTdVRCU3cvYWhqVktMV0luZXRuVm1iN21KbTdVUzd4VElLNVhPdElRNDR0L0dEMEpJZGRKZjlxbTl6NHpxWkpSNWtxaXlKSmVINXQvYmYxUCtkU2NEL295TUptaWpXMWx2TUNsYjF1RTJHRkRmTjA5SE53K2F5djJWd0JmcG10SnZrSDgvVkxtQk9NOW12YjFxNEd0OWRuVmtpclJ5V3h3WU1LVnl4NWRTdTJ4K0FqN3M5ZzhETjdOYkM1MGwrcjdDclMzRnM5ejNwUWJlK2ovd0Zab2RtM1RudHZCbjJYSTVJRFBIcFdBSFdnWFFIM1JoaTZhUmY2b0NzeXFvYlZZRisxbmNaMUlONEJta2F5Y2NKVjd3Zk1MVmdYNHJRVjhaSk9mZStxblhQSnllYW5NeDU5N1JuTWF6Rko2ZU5iRDhSdzkrVmkzWi93TnUyU21jVUxrWXhBQUFBQUJKUlU1RXJrSmdnZz09Igp9Cg=="/>
    </extobj>
    <extobj name="334E55B0-647D-440b-865C-3EC943EB4CBC-6">
      <extobjdata type="334E55B0-647D-440b-865C-3EC943EB4CBC" data="ewoJIkltZ1NldHRpbmdKc29uIiA6ICJ7XCJkcGlcIjpcIjYwMFwiLFwiZm9ybWF0XCI6XCJQTkdcIixcInRyYW5zcGFyZW50XCI6dHJ1ZSxcImF1dG9cIjp0cnVlfSIsCgkiTGF0ZXgiIDogIlhGc2dRU0JjYzNWaWMyVjBJRllnTENCeklGeHBiaUJCTENCMElGeHBiaUJXTFVFZ1hGMD0iLAoJIkxhdGV4SW1nQmFzZTY0IiA6ICJpVkJPUncwS0dnb0FBQUFOU1VoRVVnQUFBMXdBQUFCTUJBTUFBQUNMOWF2eEFBQUFNRkJNVkVYLy8vOEFBQUFBQUFBQUFBQUFBQUFBQUFBQUFBQUFBQUFBQUFBQUFBQUFBQUFBQUFBQUFBQUFBQUFBQUFBQUFBQXYzYUI3QUFBQUQzUlNUbE1BTXBtSklrUzdabFR2cTkwUWRzMzFTcEYwQUFBQUNYQklXWE1BQUE3RUFBQU94QUdWS3c0YkFBQVFzMGxFUVZSNEFlMGNYWWdrUjdsM2QyWjNiN2RuWnhFUmhPQXNGd2tpNm13Q2lSRWZkbDVFSXNKc0VnUHF5NHg1U1V5RVdWREVCMkZXUVFnU01vZm93MTdPNnpXZ0R3ck9QcWpoT0xRSGtTUnJTSFpGWDlTUVdZMzZZT1RtdkpoTDV2Wnk1VmZkWGRWVjFWLzk5TXpzYlRha0hyYXJ2dnArcXVxcit1cjd2dTRkejhQS2UxWXg2QW1FVGQxNkFnZU5ETm1va0FKNUhTRTVpYUE2V1QrSncxYkhiRmJJTEhsREpUaWg3UmJaT0tFamw0WnRWa2lIdkNaaGo5RHd3K0hGUzVjdXZYcHhpN3pGeVV0aytPUnZMcjI2UmZZNTZHZ3I4NFFjclZsL25zQ0VMbDI2ZUNFUTV0UW5XekQzQzBFNjhYRm5hVlpJUUs2Tks2QkllTG5DZVMweTJEWUhIVzNsRkNGSEs2ckJaa1RJQ3A5S21BREhYa1RPMGFpUUdVS3Vjc3hSSzMvODhDQWE5ZFduWHVJc2loK0xRRGNlckhIUTBWYldDR2tlcVlUU0hUK1BkZlBJUjN0YzBIM3h6UC8xUVE0WnMySldTSjJRd3pFRlVISS9nSm44VW1iMGV3QTkzWk5oUjljcWdMU2RvMk1mYzk0RklZZnJraFMvQzZCdlNxQ3hHbWFGdEFnWmpzVStJZTdEUkdvS0l5SmNaVXJYNUp1ek1JQXprMmNyY3l5QmtQL0pJSzlNaEt0TTZSdWhhVlJJZE8yTXdEUkQwb0NKcU1EQnpmU3M2UUF1cXlQSXRQMnVZZ0l5R0VZQVhTNVZ5TkpFSXlHelFpS0hvR2Njb2xzbm5HR2k4aUZ2dXRGT0JDdUVBVnkzY29MNVduRU1DTlRpcWtMS1pOTkFrYmZMckpBK3lDZkxlWGtpK0dBU1ZENmxpUm9KUktZSW9tYUsvRmVFb1BWT2RsT2hlRG9nSXFRL09SOGVwUGJwUEhRSzhRbjEzOVoxZzhzQkJ6ZGEzV1c3TjNMUWo0dTZkMlZBSEt4U2EwekhLaUNxeWZDRGczSEhMdENiRmJKQW5vRmwzaER3UjYwdUFaOTltYmlxWHNweTkyUmIzZXN0NHBDZklTU05ERWNaQU93SjVUQk5aenlzVWZneUdyTkNHbTlNd3pLdk11UXhuZ3ZBWjBXaW4xTFZKL1ZPdUZFa0cxVml6ODlNWlE1SHpuRjBNL3F1S09yTHlWQkJOeXNrM0lHb1RGbG1oWUZqay9KcFNyaUxrNGpuSkk2R0JnaGJ5NnhrRmg5dU9OVlR5Q0taSUNCRXlTcUVPeWI4dkgxR2haVEk4bHhtbVRNU2luZGRBQ1JlenRjeUdBQ2dmT1NCOSswWFA4WW9oYVZ5aDlzcEZLK0JzSFptSmJPb0VKekpnMVJSN244MFNDWjZWdTJLMmlCRTNvV3doQ2ppYUVDelF2YXVlZFRQUHpEeExudzlHVDkvN0dQb21ZaWtNT2FoOVVXNXRuYzhQcVFMRzRSWWZadXkyWlE4MitLVDFEaGdJRVNPQk9yajNZWEtVcG9WMHIzdWdUVTNKZ01LWUsyVnNxN0lpSnFaaUdSMjJNUHdYR0d5M0hNV3NnV0krU29PK1JuQTJkU3orb3c0VVh6NGRVRHBpUnhhdHFHSnlOYTZVU0hVR2ZCQi9tVTltMElWK245MTZ6Y2VTOHN0T0RiZ1NkYXZNMWFNN0ZPNVo1bmNlM3U0VEE2bDkvMGVVSENBcHRKWEZsdEMreTB3R0Q3MThYaW0zOEduV1FZYzBmck5tOVF2Y1hkcG1CV3lSTTB3eUwrdVp3WHp1L29uZmJmUUU4aE9seDgwaGM3YzFUYkkvWm83MVdESG83azdlZU1qNUthd2k5NitEOVVRSWhHa2hwZTdpdU1oNHVhdm14WFNwbGNDTExNK1BnTDMvTFdlbTlpQkhKR01GNDVBZUhHbDVpYVhZczNSU0ordXBJMG1NSVJkVlVMc2IwSFU4SEt5c2FWUklYNndEVk1ORGNtQVFraXU5QURIcFhSbFAzcXNjTVFmdU11bFk5dWxMd2RwdGcyMFppcW1zT3RGUWo1aW9vMzdsUEJ5c3JHbFdTSFRrZTFvR1pJQjk1RGhzbjBLTWNhYTdFZVBGWTdza3FGbDRlVlJWYWs1QnlmZGxwOHhoRjErUUg0Z00wVmJTbmc1MmRqU3JKRDRBTUNwME1YbGZraStnZzRhQTdhbGlLUmsyK2plc3o4Smg2OW9Oa01ldVRDV2VJL1RqYitQalN5RkdjS3VSWEsxbHlKcWEwcDQyYmRGR0ZwR1dJZFpJZlIrOWp3NEZiclFZVW5iZ3docndHcWw0RG8xVDZieVB0QnVTQTdYTVp6Wm5KK1BSRGUwWjg3UExBUXd2cVJnSnFNRmtadERrY1BMZ2h1UkE5OEl4YWlRNkg2T012YTZwZTNtR1UwZDFxTEhCMllMUjJiSTFjYzk3OU1oK2hWV2xUUTVJNWRLZEVONzlCWEt0aGE5ekhSRm45bE5NcTNtbGpTTTVQQnl6TmhTa1dGV1NIUS9lMTVIbXd3bzJyTUVna0M2SHN1c1BXKzVSZnpCWVlTTHZoS2J5aVdYZmlleVRlWENoMnVHL016Y0hhZFBueDRRQW45UDM4MkdtVDRyQnRJVUMyb2dKQTB2T3hQOVJOT3NrTVFIclVoM2pqaTBSWEpPYkZycVVrUnl5cElPV2lML2lkbTFxWk9nbENWRFpLR2dSczBrWnFENW1SMnNQNFhwdzY2Qk5RWkl1QVJpZUJrY3BMekhyeGtWVWtqdTVUck1FaGZWemhXeDA0aGtsVEd5aFNOZGx1SlpRdHljanVWb01pSHNXWTk1VUR0MW1jSHdwL2Fhbm5kNFZSYXpoQVBLRGZoNHNhVTZSTE5DNHZzNVRnYW9sSEU3c0J3Um1ZbzZadHNKYUNwVm5JeVV0SXJNR1owSmtLeEFQcm1lRjkvUWtaMHlxMHNmZHAxeXRZVmVsNlIrVUlVckRwMWxUcUJaSVozRUJ5M0RNdGN3em5PQ2tjYjZGUmgxekE0U0dKT3NvUERtRXN0N3RaQnJhcDdrODQ3bm1lY0FBOURuWjZoc2ZkalZZVHo0RUhXVk5lR3FaL3RFaDVzUGJsWkkwSXk1YVpNQnMzejFuY1RTaU9STWdta0xSeXJKSlFOdThiVU04d1hPSnRPRkFrNnhBeG9hOGpNUnBUN3M2ZzVSMWdpd25lYjk3YkVsUXE4SEdSVXl3NDRVdlhNMk1TYmxmRmVJRUpIUXQwL0d3angxT0pGWjM2cHNDM1lWMW12c1NNRzE4cWJTSnpmQmtLeklFTlppeHBtMTljOEdMRmZTdTVmZGFubzZhNDlaSVhWbWQ3WEpnSTRRUmxtRmVSNjk2Wk9GczRZallYSnd3ZmZleWJET0xYYzFZUUhYQ3VLNENQd3JtbzBKTVFEaW9BcUVRclVPMDZ6RmJWdHNLVkE1Vk0wS2FUSERwZjIycHB2TDA0aHUrdVRTc1lZalhMR2YrRjR2TTVNcWZhM2pYbWE1SGFzS1RodEszeGNEZVJGakd0azFZcjlRaHhPYTNITzIyRklnY3FrYUZaSytWdE1tQXdhNjNKUkdlTUF0VzNDZ1FXRmc0YnBtb1BRNXlHZGowdGVnb0EwenFUYnNXckpaNzNSME5MemNpSnEyMkRLbGNhbVpGY0x2NXlnWjBNUVlXaXhMaG1UQU5qZTN3aGtVQmdETi9yREhHdW96cDF4MlEwZjVHZVoxcUR6amRxRExnZWE0THRQd2t0K1p1TENjVUxOQ1VsblVSY2hlSUNETWNtOW5odE5sbTlzZWpvQm15WTA3TXh4aUFIbnRBYlhjcTBFRnNMQTNHdHI4VEV5dUQ3dks1RTVWNUFQTHVFd2VYcHBqeTBLR1h3eTRCZWNLbVhibU1FVWZPeWtLS1pEaEZpdXdkR2NRSm43TzhJZW05dVBiYm9DeGt5VDBRU1pnM3k0Qmt3YjllQ1JUem1HWUVheE8yRHkyZ3RUSFJ0SDFZZGRlUmlDdzZxRk1lSGk1eE85TURDOUVPRWFnZFF5Yk9tb21oVUFFSXBiTENBOC9YNVRzZWUxa3RaTEVNc0tTZzNZVDRmL2trTFNDcWtzZk9MZkVlWEFmTzJVbjFQUmhGNll1VGVETXc4djROWURBWHFyS294SmEreElhYjVnVjByajZVMTZBRnorSW5Cd3FlWTFoQlJoUmVvZHdoQnJncUNDRHg5UTEzS2FNc1ZJa2ovQ0pkSUZsRFVOS1lPQWxyT0RkbUxyTzRxZzBrVXgzdHlXMi9HUTh2OHpmOHpXY3JWa2hZVE9sQ3NSWEFpbllReUpZb1RkYnBYT3VBYmg3UGR1blFyNlF6SU1GZjJKL3JtMnlLRGdYMUdsYkZqa3A5Ym91N0lLUHFEWVZYRzJUN2lhNnUrbVhqUk1zUm9XVXhGMDQwQ1FEOEZlSCtpR1dZU0xySHR5VUczb2MzdlBuUkY5QW9KWUEwNkdLeE5wOXdUQm84ek1KY2xzWGRzRkhWS3VNb2ZVSkE2ZW11WkZOeDFoSjlRaG1oZXlKSzlMaThaTE1yaVZzWExrSGI5SGtJMmpLTVJ6NWRnam9xRSthUjY0dnJqTzEvNmF0MGlXNkFIeVdOUEU1SWRBd1hpNXJiSW1RNmtGbWhYVFBDSlJWRmk4Sk1GcnRzOXlZQXRjMTZXckJKbDFMWDdicU1DTzRmMzhBQklnUHNXWjB1V1NlQ3lLdU5qK1QwR2pETG9nR3hBV1JSYWd0Mk4ydzJXZU1abGVsc2JhTkNpbEtwbnBOODlLdUxtRlpKWHAwdGJiQkl3V1Z1WlVpekJ6Sm5OUnpyRVJEek9tYXY2MmhTVTBSV3h4aklZY1hETHNiY2ljOHd5ZXlHYmx1VnNpaWxBMXN5eDhJY3BtTDdwbVppSVptc3c0OGN6akNtVE1LeE9EbWtSc2VDQnlwajkwVTJrb1Z1b1dMVHU0TVFRT09wUitGbC9iWTBwRmRoR1pXU0YreVZ4MFczaW9DU3U1cDZvaVNmdHB5eG12cmRuREtmV3FaMWJ2STIwbXdNdzZ1WmN4Qi91Y3E4N2MxNE1zbEpxKzB3dVR6NTVxN253ZkxOWVN2dkRjNTdRUXFSb1g0Y3ZoUjBTUURDcGlsTW93dGlrajhvR2xBaWJybTBrK0RLOWpuWWxQdVNjTTl5WmJTQVJqdUlQRHp0Nk1CVkxKSUZmZDNiTEJjeEp2c2Z6S1lGYklnNTFmcVZENVdxcUs3anlISXNDZ2ljUWhIK3RSbXhxVk1iKzFNNlRyTDdaNFRpUzNmMXNBOE55TDAxcXBJRmRVWDlIWlN4ZDJENWFxNXhKWXFvYjV0Vm9nU01wUkJmZy9qdFdlNkNSQUM0UE42NHkya1F3S0ppMXJHUEVPdjdpcFhEZkZnQU5jbFdWS2pFMGZ4NEhMVUpEaHRGTEJqbnNHS0FIUzVIbkEvakRnVEdXcFVpQi9zU05oVS9ySUVTUm9sZE85am1ERXNoTGU1b2N3Yk9vcTMvVmdpb1E0QlE2cWp4bXZHTloreXE4UlJ3RG05bGU5N1pGMlM2MVhoenFGbFFiS2dDYzZhTVdKTGtLSUhEUy8vcWdnVysvUFh6UXBaVUs1SjdiYzE4TDlFRzNtRXQyQWlXY1d2Q1o4ZlVtN1UzOTlQMkhaNFRaSVRhTktyRWhJMHVvcGJFd3B4SEhqMWlxRnRVUWNjU2dVN2dhZlFjeDdoSzMraVpHeTZLNVRlVVpwbWhiU1ZtNHJtYm5DMTNPTThoMmlVVldDVTJiazBteXV0S2pob1BJNFl5TGNvbTJ2RlRlNmMraFhvUU1qUE5FRHVKbU1ZUFFlSi9nWnNzNGk5NEthc2kyMTluVzQzMlZmVDQ3cjFHQlZTU2xjcjVrWmZ1SzJpakdHcGNUMmkySkFHUVR3enlwMnJoOUxOa0VPMlh2T3lJamxYa091eWRuM3VzaVNVWGVGRVFWM3A3c1llNTR3MEdpNno0YlpGb284VkU2dkthY2VybUJVQ1owQm1UNDNodGd4aXJVNWlQMWpiL093QW8wMFZoWEtYN3ZhcHRGWFg3ZEsyYXNoVXJyUU4yL3l5REEvWisyd0FRMTN4OXZxeHVqcmZsNG1TRmx5cHEyaUhDcVRSbldRdVZJUzhiWk5DZkpvS2wvN0hibXFRbVJnWENIUEEzaUR5ZnJsU3dkSWprYWxueHluQ2J5WC96ZUJOQlJuVG1UQ0VCTWt2Wk43WjFnc0JpT3VKOEEvQVJQaGVhRUg5TGJFWEhFNTZtUlYxQjdkUERtc1N2cVpCbzd1bXBtOEVzRWtoeGJ0Q0VFYkkzemNUeHY1WGJ3c2l5TDlQMzQ3SmVqOGhYOExnS0d4UDNjOFVpenFDOGlGNi9uQTlJb2ZmWXREdVozZ2Y5aU5VQmdQZS8yZzA3QnNmWW9CbjcvaHlESG5xMW1VS2EwTkwzZzBMa1ZIdTYwNUdNU0RYSWtyR1VmT2s0V1ZOMDVjYmJGWklPWm9SL0RtVE1LWlowYVFnMlR0NFp3cEg3NkdlNHlpQSszNFd0VVZJc0MyQy9kYU5QMEQ3dVM3NW13aVc2bFR1d3owSkpEZllxR1BmSFByV0dDVForM0NxaDdFbnlBajlrR3o2VHd5MUtua1JUdXZqRE5ud1ZFK3RBZFhhQlVzV0YxUWhTL1JIejErRjMwRmZTUmhCUW1qckl2emErNFV0VGF4VEN1RHpvcnMvMTdNS0JvUkY5SDFTYWZEcnZRT0pmSDVBaGhlQjc4TVNWRzVRdVRmdWZtOVBocWF0QWYyUmV2amRlbjZBMm1UclNmaEI5NHZ3Z2MxR2hQYnk0VXVLVS9FTUdRYW0vKzZuOThRcjMvcHNLZ1N2aFR4c3hQdnpRUE1yeE1LZHJwdGN6dGMwSkF0Q2tDcWhsQStrcGxmNHl3Vnkvc0ZOR2FpMEpMbkRiYVhYcmFtb3kvdGljR2o4NVF5cUwxN082bVIwczdHbER2VVk0Q1d3UzNKQkxGNDBydUpodks4emc5eHJaa0Iyd0F1aVhPUXRwcDJEajlwM0E1My9zampSZFExbTQybE54OXNEN0g4M0ZHZmhGaE5KUTYrc1NFM0hoaWozbkNPTmhEYkZMYVVFTmpXZSt4bWZLaDdCbTRqZk5uMkZ6NmUvNFBYWUxibUgxZEdkUnh1bjN5Vnk3KzNaTUxIK2VkbVJ4MUN5TVA5VHhwL3d5aEs4OHlCVm5WMDUycWxPajJSQ2ozWk1KNEY3Y0R5RFBIWDVlT1NlY0tsVHFvZDJrK1pUT2JoSmd0NVpZcVluK2dXbCs5cFVOOXh4MzhYa0s3QjdQRWJKUHlZYnpPZDlRaXZWMVdNWitMVHlldkpZQm5IeWhCYU9LWUtwanhTc25iejFuZkNJbDQ3cDZocThlM1dOb3NscWN4U3FzV21tODZhZ3hwYjRqbUF3ZDB5MnNQMnVMUnhsL3pRbSt0V1E4d2lLYit1OHVmTTBianJpRTdXYkxwSUtuUC9Ic1lpZHBORC9BNjJQUys2YzdzMU5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WXloQkxDQldMVUVwUFZ4emRXMWZlMXhzWVc1bmJHVWdhU3dnYWx4eVlXNW5iR1VnWEdsdUtFRXNJRnhpWVhKN1FYMHBmU0JqS0drc0lHb3BJRnhkIiwKCSJMYXRleEltZ0Jhc2U2NCIgOiAiaVZCT1J3MEtHZ29BQUFBTlNVaEVVZ0FBQkVVQUFBREtCQU1BQUFDeG5PT1ZBQUFBTUZCTVZFWC8vLzhBQUFBQUFBQUFBQUFBQUFBQUFBQUFBQUFBQUFBQUFBQUFBQUFBQUFBQUFBQUFBQUFBQUFBQUFBQUFBQUF2M2FCN0FBQUFEM1JTVGxNQUVIYXIzZSs3SW1ZeWlVVE5tVlI5aHVmaEFBQUFDWEJJV1hNQUFBN0VBQUFPeEFHVkt3NGJBQUFnQUVsRVFWUjRBZTA5Yllnc3kxVTlzeCt6czdOZkNmZEtqTkZaMFVRTWtibjRnWWlSMllSN05lS0R1WSs4NndzbTBKdkVSLzRFWjBXZS9nZzZxNUNBRUpoRkVsQmZZRlpRL0JWbU1VYlJFR2NsTHhITWkzUFJhRENvczBKSWdpaHprN2ViNUw3Y3BEeFYxVjNmMVYzZDB6MHpkMS9WajVucXFsT25UcDA2ZmVxY1U5WGRRZUJURVJ4NEZtVk5ENHZvMXVONGpEZ3d5aW9pNk1YSGFIU2UxQ0k0TU0wc0kyaXZpSDQ5anNlSEE0UHNNckwvK0l6T1Uxb0VCemFwakZnWGtGZjgxdnUrK3ZwLzY0aVNkTGVJZmoyT3g0Z0RZenI5eDhra2YrLy9QTVBFNUx2Sm9MNzIybkhnSnAzN2I2WU83QWMrSDBuSm8xUlFEM0M5T0xCRFovN1NZVlN2akphY0V3ZFlEM0tkT0RDaFFuTGZZVXoxUHlPd3R4eEFQY2gxNHNBcWxSRTNLK08xR1BocjEybjRmaXdPSEtoUkdVRkhEckJCTUFUb2w1d2dQZEExNGtDZkNzbTUwNUFxRTRTdW5DQTkwRFhpd0FxVkVVZnQwQWdSdXJoR28vZERjZUpBNUs2Y09RRUhyMEhvM0EzU1ExMGZEZ3lvSW5uU2NVUnQ1TGQrSFZsMWZjQ3FWRWErNFRpaVRiLzE2OGlwNndUV3BVS3k3emltOXJYWSt2MlM0OXJxeUpRU3dXcHZLeEc1Sytvb0h1KzZoS3lqVTFmTWVlRjJmaWx2UzFlR2JsKzVPZnQ1NlNpeVhlZXdTR3o1Y0RXb0hybmFjMnpldWVzSW1CdHM4blR1cG80TWJWdnZpUG9YYy9kZFlFT1JpaHVQWEdlbVFBSlVWRGd5QnVtV1dtNjU3bjNMVWxGVThRbzZ5WTNLamFIcjZNeldRODllWld0U1FybElSUzE4VXdrOVpFUzVSV1hFZGVvM1hYWUFNNUlnZ1hlL0xWMW11bkJqNk5nKzFpNDZ6dFJoT2NBU0ZZUEx4U3VTYlBINElBanozK1l1SE4yYWFaWmNHTHBpTjZsZ0kvdzBnY2diNktrblhuamhoZHQzUXJUUHdGcm8zdTBYWHJnVGZwMlZ6SnFScWRoWmhwRFVsQ3FTQThlaHRXNDVBdVlEYTcrVXJ4MXQ1Y0xRb2QzUlgwdGVjMGVVVS9qM1BxTXlpa0lXR0JSUXFCaGFEd295R2tyUGJOT1JmOGV4bzhhWkkyQXVzRTEwbUt0ZDNDaWRvWTJFdld1d3paSzZyMzcwalpSWDcvN252YmpENEpOalV2YVpMN0NTV1RNS0ZhdUMwcG9WZGU3MjBaMXdrUnRCZ1ExSFN2emxnNDhjUkxMMnpKdGpFdElaZXRPK21PRmw5eURHWlA3SG9ZSkxtYVJLRzRwKzF3eWVwMVNsb3JZTXNlMGVqQnRTK3BIRlBDUE8xcVlTeXZZazdEazZrRFZGN0ZaTForallmdDV5SGJod041bGdISmRXS2RybDNTYzNkcXZWcUdpVjdTWTQwTFdCSlFRaE8rOGNjQlFFc3FVWWFIMkUwbTNCQ2hCL0VCT1F4dEFOYllyamxrRXdBa1FQK0tVcGg4TkpLc2dXbXNFVjB6dlJxRmhMTktSMUJLV1V0R0hna0U1TFFaNEphVjg1N2pSR1NGWXNKbXhZeHMvamlqU0dOZ1Z6TTI0VC8zY0FVY3BCTzd3UXFDQzc2Q0xHVU1TL1JzWEdNaXcyVVR5KzBMc2hGN2NxU0xHY1lVWlV6YTRqeGtiM2FWeWN4dENFRFNleXYya053VVlkUUY4cVNDdGQxY1hVT2Z3YnFPZ3NnWXF2dzhBaE9jZmpIVWFhRDJSRnZVZTd3dXhiVVlJZUVWYnNaSWJXVlNrVXNEYS9BMm9yN1VZSkVWS08vMWJDY3dISnpGa0RGZE5pRlZVK0VsdEVSaEw5dm55SU03WWFxQXZCczhnbFhOSkY3K1FkSlROMFhaVkMzakJvZncxRU1tMXBBekZTMU1hMnNqNEtHUE5rRFZTc3BsblNlZnJKMmlhS3h5dUR6NHBsZHZpdTR2a0d3U2YySExEV3Z5SUFKVE5VazBMZXNvR09KK21IdXR0STFVU0RRdGxtb3FLcWlpVW5lbjY1Q21oUW5FN20xNldwcDZTRndBUnZMRXRtYU5jK3h0VkxmUEpmTVlpMExnQkVpZE4yRGpTZ0dRcE1WRlNXNHFqNWlJZ0k5eUJuR09RTVRkYzFjekFIc2tTR1ZrVExSVUhlZWhqME5RRlFZQUlNSWhnL1VGMjFTNTNXMktIQVNFVjdHUXlTS0I2LzRKMkJaaUZDbXNUUXF0MitxY0R4Q0xoVjBsd0lmRGRKVTkxTDB6d1NkTnFGbVlvUjkrM1RFSlJZUDZhSzVMakVMdEpSdDdnTG13NXNoVWhpNktyZGxWNEJXMmlRL2dCUkR4Z2wyVWhkMS9QaVZvTEZDak1WdTNheXhjWWw1L0hRSWFVSEk4cWtvMU9JaDVERTBJSDloc1NtWnhOWWtETEFYUUFSemJhZFlwY0JNeFhyZHZXWFFtNlIxVkU4WGw1cWkrekFBVmM5VmRFN0lBbUNKSVpPN0pwcWZCQUVXQUFrSmFGM0NCdjNrbFRjVkN4WXZVV21Fak1WRzRvTmxBbGxjY0J0R0R1ays4Vmh6SXhwdTVpN0pZbWh5SG9XY1FQWFlBRTRTcVliaHduMkJaQkpvYXJYUWdYc0FKd0lmUzRxbStrVkF1VVF1WnNhNUhUcU40R2hzQ05uUTNFVDIrdVlDU0FxU1FrLy9YcWZBOVFsZ2VIbE9YTTJLanJGZHBPVHVpV0l4NCswSGRWOFk3RXpkTk8rbWszd1RoM2VsajlPN2hTL1JPNlFnMEE0bzhoa282SXQ5bGxraDlsd3RXRHdrTTZ6dFNvU2VsaFE1eEpES3o5MDUrcm5meVFpYzh1Nm1sRjlnSlhFZnZLUXNPRjJ3RUZhYWZzN0hOUWhaNldpWDlEdDQwQkRFZ2kraHlDNTdJOGtvY2xXOThxZkRKOTZWMndCakJXRDhzdmhXMU1VUDNUMjZrOWYvYXpTcDhqUWpTNUNkeEI2RHdYWlZmZmpXTXN0b2crd2toQVdFbFlyWk9RREpEWG5aMDRFRlBhc2xZb0JlbWh2TmIrYU9CNmZQaTNGMGZRQkNGcUc2QnVSa01nT1EvQVI5RlQ2UWVMdlIxZWh1S09IYVJNWXVoR2l0K3dGOEo0dU9xcVJsZFY5b2cvd3Z2eXQ1T0hKQjBqV2k5MHJ0MUt4aTlMMkdwT3BMcXAyQkF5Q1ZHaElLSm0yOTVOem9IOGNVbjBOZCtpSkFOOUFYNERBOTMyaHhKQ3RoMjhKZHBEeUJBcG5hSDJNM2taYVRlaHRPTFNwN0VwSVJBTy9SUERjMEkxWUJDRDhucDRXT25WMktsYlQ3eGFSeHRMeTBTdDlpL1gzazZqOUNMbzZ4dlhiVkRhZ2Z4RjY4RjBjcitEVElkYXgvQWd2alYzRm9PTU1iY1dzM2FZaDlxNW9TakFra0luMjk3SGhmaUNXRy9LaGVJQWtQRGRBNUM2eVU3R3lGTHQ2TUxBeGNBalNmdTR4Wm1zSWlqM1M2NU56M0hKZERoU0ZGOWdYVFpiWU9nSWcySzJWSllreEZIYWhxQjc2alpDR1BVSkZtcUF4VFQyNnY0OFhrZ2R4bWVVZnVNUnN0b0tQanRpcGdKRll5Smx6Y1E5TGlLaEp5KzEvZ3VodVdPMm42QmJBbWlRUTI3aHlOK1gydVVtbXRzOG5qVkRNR05xTkttcGhaT3JFTXFNTkRJYzNjWUxocDhsSUc4WEtDU3dmSmkyMCtZeS9kaXJnZmpyU2tGZWUrNFF0NmNCYTYzd0ZlRFdHVkt6SGJ5VUYvS2hUVXZsc3BMeDNJNW1oTFFZNFh0Rk1DWTJQRHpGd1h4SXV2RnRQR1FvaFVWSWY0TmpvQlFDQ210aUhQejN0eEpFekFFeUxtdzZGdmVGNFVuV01lVW9TcUlDcE9kTlFSc2VRZ1dZdEZYcnNTZXA0UXZ1NkpSV1dkVEdPWnhhVU41Z2VRZEJENHNpNnAxQTBTbGF4RzlTckdDcGlIVE4wRXAvUTdjRzQ4SjBGVnZFeC9PbHBMVjdTT3VrSFd2dDhiN2hxbURnZHVYTkpBaFZnS0IxcmVJQTd0aFNQUjJzemMwRVVqeS9VVnJjUkJRc0M5YUN3RFVEdTNaSG8zOVhKcExhVDE1b21kWWphaUZxa2NWY1JReUhhUldTUGlCcFJqbENpMzQyNDFUQldIckc4eHFnTS95T2dOeXB1Rm52ZUpvRUtZTktwUnN0S0NLU1lVKzdYL0dpZHFBVjR1bkRDOTF6WkNXN0hDOUlIRGtvZDRGd2YwU2tucGR2a1RrZzVGa1p0M2FERERRVFNObUxvZ1BteHpjaklBcy9waEVBb1B6VTJBVzN0UkxNQ2l0VWRZMUN4UjBjU3FXRDJ2VWJQdkF0ZzRuQTZLTDlmdU5lam14OC9aVWRtVG5KUDFyQUtnRVVqMGdSR2dpcFVLd0FDY1pFQ1VNclFUaXlGd1FhNkl2b0RkSmRSL05mWm00a25ndE5pN0pPZUh5RFlnTHhqQzB5dTRrUXFtTHpuUWwxa0k3eGZBWW42RzBVaTFuREJzaFpQZngrOW5WUlBSSE54OEFES3dLekZmN1pVcFZJR2tpVDd2aUFqNXdFSUJsK292bytLQmd4dno0UnNHcE1TdEFTbnhRUUpaZmo4d0RHcFc1T1hPQXU4YzNFaUZjc2pJNVVRaTRodDFYWWVyUU1nYUt5N0VWamxyMm1tamJBckU2WFdmY2cwcmI0cWdWcWxheE5vaHdkeE0vcFBHQXB6cWFpWHdDWWo0V0hjZnBxeXVnRWNkcEpPQ1R5ekgrTFdzLzBuVWpFWDVlNUcvd0FZQUlsYWsyNU44a0dGQ08wckxTVVorYXNqcUlXNytrUUJFaStyKytRS1ZOS2hXSXpYbWdQU1dKQTVBZ0I2YVUrR0pGZWJmQVVhcGJ2K1dOZmV3dTNxeklveDRBeUM5NWxqRjM5am9nQWpTS1lpWkxlVXNiTjVGa0pvQWFkaWxhaGhBTGdmbFZsZFVZK1FOaDNGcVRVZ2dxS21KbTZFb2FHdW5rRUZtRkQwMEwwNFFTTm1tNWhBb1F4dldaemp1cTFFU0pCY2M2TEtEeU9RVXpJVlN5UWpzUGRCMHBsTWYrRlhzQkJvY2poV2x3endUOVRWd2tRSXJBOG5jamxtS041NjJaZUw4VEtobEpETGFNenhsSnBBaERKOGdPUXV2cWFidEVLTmxOMk4wYW4vdGlFbFU5RlJtU04xTnQrTEtIWjNVWEt2QThQMGF6SUNkMndjdDBnaVo2TE5QR1lvdnQyUGxHWm1HV21nZC85RW5OcUdWZ29TTEh3UG9Bdy9DWk9RTmpzQVowaFgvMkJ1bEVMRk11a1JISzFJdCszTnc4eFFPalJNdnlZam9Hek9IWEIyNG9BdGc4VU1CVjJ2clFWbWUyUlZDRXBpcCtXRTRURm1zSytPUlJjL0NWTmdTcUVpbkVkQXduVTRNSHR1VStPSzBBZ0hOOWxkdFVLelIwYXhrNmxDU3RkNmVDVEFETzBaSk4zczE3UUVaWVdkbGdzSnZYNEJJTmltR0JVYmprNmhZcWxrQkhOSk9iT2pzMm5XRXJBMGRFMHQrVFc0aDdhMmlKajYxY01qUkVaR2h0ZEVHR1drSXJvbm9HbWk0SWVwSzFvRzhvM0ZJenkzZzJTdlNhTmlEdmV0TzlGNCtwNTJCODhIaVZlMFk3V3BKaU1HVGFDMmdXczlQRUppYUZNdHNrWkFqelFNSytLU0JNaEVrZEdBY1VHWHhHSTMwOVlrWTF0cllSb1Ztbjl2eFRTUENtREJXZG45d0wydnMxaUtzd0lGNEVEWS9FU1JQajA4QWpKeWlHTXJEMFF3bkFjN1ZoL2FpQVZaS1VUYThjaGdRbVMzOTVLS2ZhYnJGQ3BnUWIybDQzL09ISUtCMGlNZHVNQVM0R094QzYySk5od2UwY3FIaWtqQXFuZFhBOUlMbXBxUFN4Z0tNM21nQW9Ob1hxaGxRZWRjS01LTzdhRndiY3FDOUlIZlBuYWh6ZFRjWEpaQ0JXajNVNjNoUXM2UFlDcW1KbW8wOG1Zc0FKV3VuMlNhSXZHT0podXNwdzc5QU1Fbk1oaGg2TkF3MmRHaEFRbGFmbjBJVm5EblVyMStBUjFlZ1pLNzBHdnlsNlJSWVR6NU1nSmlMVWx3MWZJVFpXc0piQ3oyVUlTeEkxQlcraWdHaWdKcjBRREh4L2FNS0ZqaFJGTkpoS0hRK2hhRGlUS2dZRTdWc3VaM3hCSWMvRWhURUFPQUNRcCtGRHlOQ3BEZE01Rk9rbDhKZ1JKekt1LzhDUFFNQndmUE5XSUtMNEMxUnBmRUpwS1grQ2dTM3psSjdsNFBqeENHd3QxK1gydG9LR3RMZTFQWVluK2dOWk1MbWdCejFGYjNnbVNZckZkcFZBRERqckxpTEF1KzBvblA5NVhWQThFTHN5amR2cVJRUHMrS2crazRiRjBYM1E0RFVhQWIxT2cyWVdoUGxvZkJNVzdiMFc0QWVFVWRybUFKNWo5dDluY0I1aE5hbko5aHlKTkpwUUlXNXp4NFMya0RkcUlRVVNxbEM0d1VibGRSUnVyRVNsN0ZwaUJQd0JZOFc1dTZ3dUV3a0FOeGV5Z1ZFQmVYSFBNNDVPVzE4QmhmZExXRjVLWmlGOEg4YzNTZmZQY1pSOEZ5ZUxmdWg1Vm1yREpmSnBFS2pGSjVyaVJmTHdXMWFwdld2WUp3aTJqZ0FVN2g4bGtpSSt0eThCekM0b2NBc3hiN3YrWUpNNFZIQ0VOQnhBNTRGemVwK0xVMEpkR1c3V1RRTk55N0FxdEpYdjBvUGh4bkV3U0pkNUkvbDBRRndib20zVlA1T3lxZ0pXaHBNbDBGb0VwR01SSDltdWhGeWRENW50Q3FSOE5zbzd1MHpESmhlRi9tVUdpRnM0U2hvS29lc1BKS2gzNlVicURPN1lZQVJLREhBZ2RHSUFzWERBZkxnUFRKNnhpcnladEpwSUlnYlNvK1g5NmVDbWdIaHQ1cEFXalNVZlRFOWZVR2pmMkRBWElpdEJ4UmtSa2Yweks0TkUxWTBFU2FhVUFaMnVZS0lmaDR0THZBbndTT09tcXBCa3BiMEIyUVY2dHhNNUJsV2VORnVQTC9KVkpCMEE3bVlnSzRqQUJtU1Z3Q1hKcmtoSUdkazdPNGFTUCs4aVJWSEhIeGxFekVUbXl5V2lZTXgzTkV5Y0t0S1VOdjhyRlVZMVd6cnJoVG9CSzRzaUVkdzFyRERDREltNllHTEtCaTcrcGtLZ2haZmMyUUlzVUwrSm1QNDRzSFZnbmphWU5EaGJGY2RxV0l4b0RNOFdwc0wxZ21MSmlJR29ueWpESVVvaVFYOUxyUmljMktUVmtCdkRLRW0yS1BBdEhmajhEOE15K3pDM25WWndJd0hFTTVGQnZObUUraGdtQnZTNnlac2NOWm1zL0o4U1VranRpdCtKZHNlUnRLTjhzdXVhRW5oOUdJTEJNR1JtWXNZbXpvRVVPbjBXS3pNWDUwRk5XQjNNVFpJUGpiWDhVQ2dSNzlWOXp3VlI5OWhwYjgzQmRQY0ZrZnJrVDNLNElEYjF2QUVqZk8rNTlLQlVFY0tpNTYzdDVtYmdjR08vZjdac2FXaklERXVURElCeEU3bURXU05Qc21udnhOZGt6QlBtSGFyUjR4dEJHaW40SG5OMStISGwwd1dwaHVnUklpRC9BVHIyYjRiZkZ4T3NRdGdCOVhiT0hCQlZFeWFwZTRNdXQvM0tPVkNvd1FWSmVrN3JKMlVoejhSREFTaXNOcXdmUng5Q0xjckgvUlJmL0VBSlEzVWNFYmZldGQ5cEZzeTRRWndpT01vV0JjWHQ1QlNIeGhscWl6eDFmd3RkN2I5N2lxNktON1Q4R25lbS9maSsvYU4xeis0Q05HSGM5MFJLK2FGK2ZMcFZNQmVLdklSRWUrRG1kcU5UZkhsMUxaUXVoMmlNU1htYTF3Y3hHRHZBWmRvaGY1N1dPZU1OM2VFeGphK0kvTzVhZCtWR1RLU0ZyT3hCcEwzalEzYmMxS3RqUXVySGdkelNja2tVcnd0R0N2UDYzRFR6NlBudmh4c3ZCSGtBMnU5a25KQjlSMzVoa216QkFlU1dMb0dvcERjbW5VMGZxS1p1eEErZWd0Ym8yTGcycHFzYi9pY0dmQk5EL0gxMHBWeUIxaUU0eHB3cHFtOEloOXgyVlRWbFdtWHFTeXVzRm1sUURtYzlFeTdFL09wMmU1RnppeGNpQ1h6UDFxbU96aG1TWU1sSitvaWpESlNRd0ZueVRUcUhZMGd6aFQ4NktBTzlvZ2k4S2NEYzk4ZG53VGFXcXFFUzBaMmpSaFlHZkxRSGh6VjVVYUFhSWRCMDJFc29Uc2RyYWxLUUhUTEZXMUpURlo1K240MnZpMXdvSW1SZ2pUaE1tYmc3aFpNa043cHVpNnNUZFN1UGJBWGplL211Mk1WbFJabE1FTmVWRVdibGU4eWRNYkdDWU1nbUp4SURidUpKbWgyOWxDUUlQekdPMGkvNXZvY0pIZHgzMkQ0N3NFUys4a2Faa0lEQk1HK3o3cW5aN00wSW9lbG8xWllQcWZISnRLNTEwMlRHVEwzS2daemRueE5ROHNlWDdGQ2F0MlBvdFI3T3BrcHpBMHBWcW1xeExLMTR1NXFtUjB4a3FpY2drY1h6eXl6YVNWUUpxd01kMHo2V3RISzlNWXVwcnNPOG44M1k0M0ErWGlPVjl0TGtkMEJCeGZGdldlTXdlazdqcW0vWkVJUXB3d2ZJWmpIOHBETFFDWnh0QkdGdnV2OTZSRTNZSXVldWg0UVQxTDNZTGpleVFWMkM5ZXZXK3ZtN2xtbEJCRkV5Y013cXVZY1JDSnY2WDBtY3JRQ2RzOVUxb2FMdU1EVG9hcU9SYU5EZkhsT1hZZmRaWEY4UjJxczFJa3Vkc0oreW5paElFZGd2Zm5wM3JnSUpXaHErNHhTL29DMENMSGx3ZlhCbG9LYlRaeGQzeWpGMTdtR2F4TG00NDErQzFOR01nSW1BcmcrYjVUUVpyTzBGcVN6U05qNnkvRjVEUVRkS3RNYjVsWDhKU3JzK083V2V4VEErcXdlbFkzVDVvd1VIeW4rQkNRSmxFT0RKMnlNeWxxNThwMXcwcUxBbGp1WmRkNWJzcWtZNlF2NjlidWV1VlN2R096bmVVSnE2R3Y3d1gvaXk3UFZEb2RHRnAxRGJYdXNOTlBhaS96dk41Mlh4dExKQXNlTTNDM2lqcjJUZFZDU0d4WlNGRW03RVBvRXA3MVBGYTdkR0xvTU1GNVVoRXUvcG9kOTEwb0tWa2MzKzJ5dzhLYm1xZGk1czNIUG4zMWp5ZGFsUk5ETjlrSldxMzk4aFhzT1BLalpNckg3bzR2Ykx4ZmxFek5jSWE0bFNORFcwdHlxc3VGa3dQTjVISnBWVFFNN0hrOGRNVUoxcTByYUY2NDZnd1JJMGVHN2l5SE1lckNvUW9KRmJwQWxnb3pkSGQ4UVkyVUw5WlRaNGxWMmVMTTBOK0cyTXJqa1NvL3ZReDBnbXB3MXU1WlZFN3VzZFcra0xmcGNqQTBML1ZMM0M2RDQxdnZJSFN3eEVQeHBKWERnU3lPTDZ4S3k3RThsc01LajlYQ2dSdnVPNzVmQWhGWmx1ZkZMS1B4eFdWd3dOM3hKU0ppZXQ2a0RMSTh6dVhoQUZpaDMzYWlwdkphckVXMDA2Tk9iVDNRWTgwQk1ER09YUWJ3cWk0UmtZU3RleGNzSHVZeDVJQ2o0L3M3bjZjU29wOGVmUXpIN0VuT3hvRlIrbzV2NWJrZkc4Y1NvajhVbDYwN0QvMzRjYUFHRCs3L2tTMDk5M2RmL2IzWC84dW51WHhBcnR6REk0OGZBMThHRklQam15MlZlM2prWmNEeHgyK0l3aUxpSmlzbEh4NTUvRGg0N1NrR3h6ZGp1blh0ZWVJSEtITUFITitNNlV4RzRLK3VPd2Z3aTBhenBReVBwbHgzNXIxTXh0Zk1KaUFBN1h5STRHWEN3ZXMvVEhobGI4WTBqMjlTWEgrKyt4RjZEbmdPZUE1NERuZ09lQTU0RG5nT2VBNTREbmdPZUE1NERuZ09lQTU0RG5nT2VBNTREbmdPZUE1NERuZ09lQTU0RG5nT2VBNTREbmdPZUE1NERuZ09lQTU0RG5nT2VBNTREbmdPZUE1NERuZ09lQTU0RG5nT0xEVUg2c0pENWt0TnFDZHVZUnhvQ2c5a0xJd0kzL0ZTYzhETHlGSlBqeWZPYzhCendIUEFjOEJ6b0Z3TzdKV0N2bElLVm85MElSeW9YemtMU2NNZE5QajRyTytsZWY1b0llenduUm80c09YK1ZaYXErNWVnTm93Zi9uV1FSZ1l5Y250SnNHRkV2cWhvRHZUY1gzcFljMzhYNytScEE1MGYvcTZoVUM3aUlBMy9IUUtaTlF1OG1tUjQ2V0hYOVd0aEswWTFFcVovdFZBQUdmbFgyeXhRTE1TdUs0aS85TEErVnIrTkhFRnUzRGtsdVpIbDY1Y1JHUCtibUQ1S3RaMytIVThSWk1QdGRlTzhVNThyaVFOVjRRT09QV1M1MFZ2UkZ3UldIVzBYODhmdEJpajF4V2dTeU1SYkpDVk5la2EwNHJSUGtPVWJJaUdpaTR3b1VFbjlUSTE0T3VtZnNaRkFSTktTZXZOMUpYTkFYRDY2a1Nob1hTSkVYMmttTGt3YUVDK29oRS95QzViYmhFMjdFM1psek1nZ2RmK0ZOU09YNWw3WUZYeU5rZTM3NDVQNDg3eHVCdTZLMFpJWWdJeGNKSTlQQVhIckxSbWxyNTJaQTVJN1cvdUtCVi9qdjZPS2djR2kyUG5vZTIvajlEbldlR3AwcDhmdzd0OVRCbVBNS0NCTjVPTm9SajdOdHpEakI5SzNkRTN3QVZBUE5KM0ZwSWVDYm9yTGd1cWozYlF2bXFnZ20yVi9nWjRSNXpNSkhGakxkcXZ1YUxQMi9saEMwS000UkxwaHRDTjYzMXhGNkR5QmxDQlFRU3J1WHlKUHhPc3JaK0pBMytpQjJGR0d5dnQ0UDRUUVczOWZXUkZXalJIUzhTbDhpK0N1SFRQVWFDRHRqTlFsWXZlVk9Ua3d6aGlER01vZmhZZVBwbjFXNjNscStsTHJ4bVVBWGd1UDEybXRna0FIR1dYVGNnYWN2bWhtRG1SMkw1dEk2bk9DZmxHNkpoZGowOTNmZkJpQVFKbkNyd3lCRHJKbWM3UllHNThwblFNcnhtVWhvVnZacmQxR3Nsb2hEU3ZHS0V2M2ZsQlArWWFyRHJLZHNqZ2xFT3FyaXVKQTA3UXNKQ0Z2U1BabzN4UUlxVVlCTnduTkRqak5sZVF2VUJoQWRxSTlBQW1WdjVndkIxcGNEelNlZWNlK3FmUEtHKzU5THZaWW9MNGpHREFOWk5vejNwTEVLRUo1RTd2RHlMWWZSSUFNSUJXVG5vb3crcjg1Y1lDN0taWHVvL0dsNHFBUUlscFg3eFVYajc2dzdiZHFqSW50bW95STlpMUFOazdjK0RXQmpBMHh1em14eG5kRE9iRERBeFkzWGd5MitCVm4wUHJWV1RCRVo2eGdWMWlkK3NaNDZzaGc0OUJUam0wa1c3d01LYzRZUVNaQ2J4SzB2NWdYQjlaNTJMUjdHbXdqdkNBb0NSOHA2UW1tNDdhZ08wSmgzZUhOV29KRXhhVnIzOEk1Q01ZTHExWmNGLzBiUVV5NGxIYitzbHdPOUpncWg5aEVzRzc0cU5rSzltT2JnaFVxYlBCc2FFRlhRbTNYRU5TWUhPS3FmdExHcnhGa0trZ2tRZTUvNXMyQnlVdHhqNnNRUDEweldJaWpOd0ZFVDNRditFYXhvSVZpTlBpL295OG9kU28yZzRTTlh6TklUemdCSmZiaDgzUGpBSTk3OWcreEtKQVZRZXk5RXA3QTVWVFFJOEgwVVF5d3k3UlFYRUwrRFYrT1g2WCtUek5oNDljTXNtc3lrYVRlL0VXNUhOamdkMm5uQXBzTHltWk1FR3dTTDJhQ0huQkMrQzdnU0hCeGVIM0ZJQ1BEYzFLZnRQRnJCdGtWTENIZWhjL05qd1A4TUdBRnE0UlF0eS9XaU5SMHhMdTV5bHpidmlrNkF0RlVwbWppa2RTaTgyZGJTRVFVMTVKL0M4aXVLSjFTQTM4eEh3Nk1tTzlhZXpNNG53WnJZZU1DS0lINDZDa25pSjlYSEJyZG1ycCtLSFlyTW50ZzQxZFFTQndsNUN3Z2EzdzFsTUQ5eGJ3NDBKYnNENWhCYzhmd1lmQXpvWWExZ25DSG1LTHpJdzA5bU5wNjhoVWt2ZHErOFdzQldmVXlJbkIrRWRsUTJxcHY2cE5MaWRxV2hXY2FteUZkVVVJZ1R3VnBSME5URStBZW1zZHBBOW5TVFNRekFsOWFFZ2ZhVXN5c0wzcTRZbytyc29YUmpzMlF5UlU1eHhyL2ZJcTIwZlhJdWlBalVvKzhFeHVJMXlPY1I0dkpqU1RyY216eklaclMxbDJhUGRMUTdKSCtRVFE4KzhhdkRXVE5hc0FzaG1NdnYxNjVYd05qQjNWL2FtYkJWRG9heEovRDZyTUluTmhPczFrci9LbWFVRnVIYUVzcmlKY1JrYldMeUhNM0ZucUhrNFJIWmlMYTBzMjh4cVo4WURwdkJsNlFwSjBneE0vUEg5ZzJmcTBnUGo1aW5wTDVsZkpsQS9wYzA5YUltSkJRaXB2d09PdWFlWWRPamFGTkQySkVRVnUyZmxtNUZXVFhkQmFGTmZPWk9YQkFmQkJ1aEhkOWQzNUI3eFVXb1gyaGxPL1hiRXZsREVUWnI2bUUzSEZ1bVRkKzdTQit2NGF4ZFZHWkFRdWlCWENQM3cwQ3ZMV25KamlxZk1MTGhIM2Z1dG5JN2NycVpZVXZOYkR4STZKaVNPMGdJN01Zc3BZK1V6b0h0bmh3REh5TyswRXdPQ0I5L3QrL0MxM0xzVFh4L0VqWGFMUU9aVG1ZZ3VqRmFZRFlBZGlkLytTQ1p3R0JWbjFPWUl6RC84K1hBOEpqZHhCTWhVbHJIMk1DUUNyT09DR3lvU0tlUSt2SjBoQTFrZS85R2ovR0ZBU3dxWGNhUWJWNU5NWUdBcEQrSEZyRXJnWCtoV3h0MmNRdmtDRmJlNkJOcEFmcWVsSjRSRHpQdW8yZU50RGU1THZKVUh0RFBFQ3d4cDc0aGVjb1dJVUZCS1B1TUNCRFI3NW9MaHdZc3RXaWlsM1dkYnFCQTZZbDJLOXg2a3ZoRWZGY2ZEQTJ2WXhUT2hmZkNBV1RKNEFuZmc4bzJpckVYaTlvMWdhQ2F3Mm5ubWdqL3pzM0RqVFpmVXBDWDYxejBqT1lsdkdlREZ4TDRSSDV3YjRiNk8wNnFWVmhIKzRQeHdneDI2Ynl2aTQ4WWZQcmU3Z0pMRzJSdXJHQ0FGU0RMMGg2UDc1a1Bod1FIcnZyWGdYYmwyVCs4TzB1eE1HazhJalFBQ2lzaGN5KzRQVFdFTnRPQm9VRUtWclB3Q29taVlwbEp6cExrZ0FTd0Nuc3V4eXZ6eTJHQThKamR6ZlFaOURmVXlwcXovektiVWFQSEI1cHl1Y0h2Z2RkL1FtRGpEUDhlZC9XMVJQUDMwSFJpNjlxNGRWVFQ3eHcreDVWVWI5NTcwOFBjSU1FRUJ6WHV4OGo5ZjhMNDBDSGI5YS83dDZ2Y1RLZVlGazVQS0s4TndBL0R2R3VFd1pMTTMwNVFLTFVzc3ZWYzVhMVpRYTI3UUZiQTE5ZUFnZEVOMFZFLzh2c1lvVTdJRkRHSFNFS1VHdkQra0hQQ0h3dWJyTG1GdmhhTzR3YldQOG54aDBoSzdpdktJVURZcmhENktERy9CMklhUWlCVWlHZ0VrSFgvcFZhR2ZCN0ZoVlZZK2RGUUdqSTlrNE5oVkpSeFp1c0VqOFdkR0haYzluZ1IxV240a1FaM29jVy9NRWJ3ZjZFRkoxVmhJR0VndWRzSDFjL2xpa3JTQldkVyt0OHhkdzRJR3kvaUgydVA0Q3JuYzR0K08yS1dxSEhmR1VSV3MyYjM2dW9RblhWQXUyYUgwUFFxbnpCSERrd050N3pvMU1nWVlxZFdBaUlDdmU3dUZGc0ozS2Q3Y3JZWVlJR1g4NXNVS3FCYklQejVlVnlnQjhIRWZzWjc4SFZHQWZoVjBWekpCRENZeUs0a3EvRTdxNVNMbDF1U1FldXBhcm9vaVpxTUJPQUw1c1BCL2hqZDBKLzIrUllNNGwrRGNVRFJzS0RmUUswbnJWNVN5TGtaRis4TXVYWGpWdUdKa2hmVmlvSE5rMWhxdFloN25NTVB1eUdkTjZDR0hJQUFBRGhTVVJCVkRwTk9nQ2JRTlptK21KVFRYZHJoOFpsTUtGYlgxVU9CeXJTWVZYYVI0UHV3dzJ2amlvVGRDcjBPeEpDOUVLeG5tM3owSnhlU1VwR0I1WUtWdXcvaE1WWXNlZ01lK3lPRTFLRjk5SkFXa2ZmNktMMzhHTHdjZGhPakZocXlLOGJ2NE1sQXI0T1d6eUphWkJ1MUNhMjk1V0ZjVUE4cjZnZy9YTG5IWDh1RmxYY3Q5amFwcE1sSXE3VWZOMjBDS2EyOGdCbGNNRFZ4b0MrTjZTRko1R1lhcW9pU1d3T2xSK09Id2RNQS9UMXBYTWd3MGQ3RzI2YmRZVGtLWTYvelpLZUY4SXlzK0R4YlF2Z3dKRTdqbGU0ZzFaUzdZMFVYTE8yVDBGdnJ2NS9hNTcrRVlsYnBUNEFBQUFBU1VWT1JLNUNZSUk9Igp9Cg=="/>
    </extobj>
    <extobj name="334E55B0-647D-440b-865C-3EC943EB4CBC-9">
      <extobjdata type="334E55B0-647D-440b-865C-3EC943EB4CBC" data="ewoJIkltZ1NldHRpbmdKc29uIiA6ICJ7XCJkcGlcIjpcIjYwMFwiLFwiZm9ybWF0XCI6XCJQTkdcIixcInRyYW5zcGFyZW50XCI6dHJ1ZSxcImF1dG9cIjp0cnVlfSIsCgkiTGF0ZXgiIDogIlhGc2dYRXhsWm5SeWFXZG9kR0Z5Y205M0lGeGQiLAoJIkxhdGV4SW1nQmFzZTY0IiA6ICJpVkJPUncwS0dnb0FBQUFOU1VoRVVnQUFBRThBQUFBdkJBTUFBQUJRN29ydkFBQUFNRkJNVkVYLy8vOEFBQUFBQUFBQUFBQUFBQUFBQUFBQUFBQUFBQUFBQUFBQUFBQUFBQUFBQUFBQUFBQUFBQUFBQUFBQUFBQXYzYUI3QUFBQUQzUlNUbE1BSWxSRUVPOHkzWFptaWJ1WnphdnVPZlUxQUFBQUNYQklXWE1BQUE3RUFBQU94QUdWS3c0YkFBQUIzRWxFUVZRNEVYMVZ1MDRDUVJRZDVDMWdiQ3dOaGZZVWhsaVlLQTJ4dE5CKytRT01NU1pXeXgvQUgyQmhqLzZCZjRBbTl2QUh4aWlpQ0J6dkx1enMzTG16VGpQbm5EbHpaK2J1ekYybDRwYmFpekdoalgxR0RaSkZ5MkNxTmpXWmlic3dtYXFpeDNoTXZGbU1DWlZ3eWJnbUJYeHFISUEwZmhqWHBJa25qVU13bW5BZXNTRWFFVnoxYmR4eFljVnkrTGJrTXQ0dEphUVZzZmVNdDNBWmh6eUxnYVh2V2pzdFZsWnFDeDh5WkJVUFV2UW4yN2FZOFNZTlcxUDBjYTV0OFJTekE5bU9ZUjhuNHlPaHZmS1FPd2syWU1wMmxQWVNqYmd4UXc1Y2VRZ05SWmlYYlJlVGxqblB4SFVzR3hIZkJLd3RSeVBVcDN6OUpZcWVob1pCd3kzZ0tpVGtXNGo4YXh1Qk9uQkxYWUVPM0RGMWlZZGh6RE9BUHhWcHBNWHBycWZlZ0JjNWFDZzVIN2duSGpnN2hpN2dZT1VMbmYrZDVqRHkwYnYwY1M3aVJFSUJlSXl3b296M05MSEFrTDN1T3VieU1vYktFYVpta2pPajVOc3paa3VVRW8xMmtpbEg3dFpoQVlQU1pkZUp3RkIycUNQNS9wV3FPU3BBRXhmV0l2UXBzQlNheXVGWGlIbFJqZ0pMVnliZFVZN0lXTEVLcnFKRlhBZDBiS2lDWjdHYlFCalk1Kzdid25wYTFxNW5udVBNZ2JlSXIvV1VWVmQwVjJZYTlIaUM4aGl6aVRIcDg5OUNHK1lGaTIxSzVmbkl5ZHdjWkxqQkdDZC9ZUzFMdFlsb3hza0FBQUFBU1VWT1JLNUNZSUk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WPS 文字</Application>
  <PresentationFormat>宽屏</PresentationFormat>
  <Paragraphs>108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Agency FB</vt:lpstr>
      <vt:lpstr>苹方-简</vt:lpstr>
      <vt:lpstr>微软雅黑</vt:lpstr>
      <vt:lpstr>Songti TC Regular</vt:lpstr>
      <vt:lpstr>Songti SC Regular</vt:lpstr>
      <vt:lpstr>汉仪楷体KW</vt:lpstr>
      <vt:lpstr>PingFang TC Regular</vt:lpstr>
      <vt:lpstr>Lao MN Regular</vt:lpstr>
      <vt:lpstr>MiSans Demibold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yfy</cp:lastModifiedBy>
  <cp:revision>9</cp:revision>
  <dcterms:created xsi:type="dcterms:W3CDTF">2025-04-17T20:59:07Z</dcterms:created>
  <dcterms:modified xsi:type="dcterms:W3CDTF">2025-04-17T20:59:07Z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2052-6.13.2.8918</vt:lpwstr>
  </property>
  <property fmtid="{D5CDD505-2E9C-101B-9397-08002B2CF9AE}" pid="3" name="ICV">
    <vt:lpwstr>61E5B63D917871C01E4F016850A6F7FA_41</vt:lpwstr>
  </property>
</Properties>
</file>