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58" r:id="rId4"/>
    <p:sldId id="256" r:id="rId5"/>
    <p:sldId id="259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ags" Target="../tags/tag6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 flipH="1">
            <a:off x="8610600" y="1253806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矩形: 圆顶角 13"/>
          <p:cNvSpPr/>
          <p:nvPr userDrawn="1">
            <p:custDataLst>
              <p:tags r:id="rId4"/>
            </p:custDataLst>
          </p:nvPr>
        </p:nvSpPr>
        <p:spPr>
          <a:xfrm rot="8100000" flipH="1">
            <a:off x="1561337" y="2210865"/>
            <a:ext cx="2029437" cy="383041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rgbClr val="FFFFFF">
                  <a:alpha val="0"/>
                </a:srgbClr>
              </a:gs>
              <a:gs pos="0">
                <a:schemeClr val="accent1">
                  <a:lumMod val="0"/>
                  <a:lumOff val="10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</a:endParaRPr>
          </a:p>
        </p:txBody>
      </p:sp>
      <p:sp>
        <p:nvSpPr>
          <p:cNvPr id="12" name="副标题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4518584" y="1886033"/>
            <a:ext cx="6724805" cy="87689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  <a:defRPr kumimoji="0" lang="zh-CN" altLang="en-US" sz="22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4200965" y="2887128"/>
            <a:ext cx="7100480" cy="124684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1" i="0" u="none" strike="noStrike" kern="1200" cap="none" spc="30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此处编辑标题</a:t>
            </a:r>
            <a:endParaRPr dirty="0">
              <a:sym typeface="+mn-ea"/>
            </a:endParaRPr>
          </a:p>
        </p:txBody>
      </p:sp>
      <p:sp>
        <p:nvSpPr>
          <p:cNvPr id="15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9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583655" y="4607241"/>
            <a:ext cx="2670175" cy="574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sp>
        <p:nvSpPr>
          <p:cNvPr id="9" name="矩形: 圆顶角 12"/>
          <p:cNvSpPr/>
          <p:nvPr userDrawn="1">
            <p:custDataLst>
              <p:tags r:id="rId11"/>
            </p:custDataLst>
          </p:nvPr>
        </p:nvSpPr>
        <p:spPr>
          <a:xfrm rot="18900000" flipH="1">
            <a:off x="1864646" y="998280"/>
            <a:ext cx="2029437" cy="377769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标题"/>
          <p:cNvSpPr txBox="1">
            <a:spLocks noGrp="1"/>
          </p:cNvSpPr>
          <p:nvPr>
            <p:ph type="title" idx="1" hasCustomPrompt="1"/>
            <p:custDataLst>
              <p:tags r:id="rId3"/>
            </p:custDataLst>
          </p:nvPr>
        </p:nvSpPr>
        <p:spPr>
          <a:xfrm>
            <a:off x="4391953" y="2821599"/>
            <a:ext cx="779487" cy="121480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8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9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7"/>
            </p:custDataLst>
          </p:nvPr>
        </p:nvSpPr>
        <p:spPr>
          <a:xfrm>
            <a:off x="635" y="3260090"/>
            <a:ext cx="3695065" cy="3597910"/>
          </a:xfrm>
          <a:custGeom>
            <a:avLst/>
            <a:gdLst>
              <a:gd name="connsiteX0" fmla="*/ 736674 w 3699837"/>
              <a:gd name="connsiteY0" fmla="*/ 1 h 3598032"/>
              <a:gd name="connsiteX1" fmla="*/ 1521677 w 3699837"/>
              <a:gd name="connsiteY1" fmla="*/ 325103 h 3598032"/>
              <a:gd name="connsiteX2" fmla="*/ 3699837 w 3699837"/>
              <a:gd name="connsiteY2" fmla="*/ 2503264 h 3598032"/>
              <a:gd name="connsiteX3" fmla="*/ 2605068 w 3699837"/>
              <a:gd name="connsiteY3" fmla="*/ 3598032 h 3598032"/>
              <a:gd name="connsiteX4" fmla="*/ 1654210 w 3699837"/>
              <a:gd name="connsiteY4" fmla="*/ 3598032 h 3598032"/>
              <a:gd name="connsiteX5" fmla="*/ 0 w 3699837"/>
              <a:gd name="connsiteY5" fmla="*/ 1943822 h 3598032"/>
              <a:gd name="connsiteX6" fmla="*/ 144 w 3699837"/>
              <a:gd name="connsiteY6" fmla="*/ 281376 h 3598032"/>
              <a:gd name="connsiteX7" fmla="*/ 35939 w 3699837"/>
              <a:gd name="connsiteY7" fmla="*/ 249020 h 3598032"/>
              <a:gd name="connsiteX8" fmla="*/ 736674 w 3699837"/>
              <a:gd name="connsiteY8" fmla="*/ 1 h 359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99837" h="3598032">
                <a:moveTo>
                  <a:pt x="736674" y="1"/>
                </a:moveTo>
                <a:cubicBezTo>
                  <a:pt x="1020799" y="-24"/>
                  <a:pt x="1304915" y="108342"/>
                  <a:pt x="1521677" y="325103"/>
                </a:cubicBezTo>
                <a:lnTo>
                  <a:pt x="3699837" y="2503264"/>
                </a:lnTo>
                <a:lnTo>
                  <a:pt x="2605068" y="3598032"/>
                </a:lnTo>
                <a:lnTo>
                  <a:pt x="1654210" y="3598032"/>
                </a:lnTo>
                <a:lnTo>
                  <a:pt x="0" y="1943822"/>
                </a:lnTo>
                <a:lnTo>
                  <a:pt x="144" y="281376"/>
                </a:lnTo>
                <a:lnTo>
                  <a:pt x="35939" y="249020"/>
                </a:lnTo>
                <a:cubicBezTo>
                  <a:pt x="239448" y="83031"/>
                  <a:pt x="488064" y="22"/>
                  <a:pt x="736674" y="1"/>
                </a:cubicBezTo>
                <a:close/>
              </a:path>
            </a:pathLst>
          </a:custGeom>
          <a:gradFill flip="none" rotWithShape="1">
            <a:gsLst>
              <a:gs pos="87000">
                <a:schemeClr val="accent1">
                  <a:alpha val="0"/>
                  <a:lumMod val="2000"/>
                  <a:lumOff val="98000"/>
                </a:schemeClr>
              </a:gs>
              <a:gs pos="0">
                <a:schemeClr val="accent1">
                  <a:lumMod val="3000"/>
                  <a:lumOff val="97000"/>
                </a:scheme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4" name="任意多边形: 形状 3"/>
          <p:cNvSpPr/>
          <p:nvPr userDrawn="1">
            <p:custDataLst>
              <p:tags r:id="rId8"/>
            </p:custDataLst>
          </p:nvPr>
        </p:nvSpPr>
        <p:spPr>
          <a:xfrm>
            <a:off x="0" y="4176395"/>
            <a:ext cx="2851785" cy="2681605"/>
          </a:xfrm>
          <a:custGeom>
            <a:avLst/>
            <a:gdLst>
              <a:gd name="connsiteX0" fmla="*/ 406010 w 2844974"/>
              <a:gd name="connsiteY0" fmla="*/ 0 h 2696845"/>
              <a:gd name="connsiteX1" fmla="*/ 2543439 w 2844974"/>
              <a:gd name="connsiteY1" fmla="*/ 2137429 h 2696845"/>
              <a:gd name="connsiteX2" fmla="*/ 2822872 w 2844974"/>
              <a:gd name="connsiteY2" fmla="*/ 2606335 h 2696845"/>
              <a:gd name="connsiteX3" fmla="*/ 2844974 w 2844974"/>
              <a:gd name="connsiteY3" fmla="*/ 2696845 h 2696845"/>
              <a:gd name="connsiteX4" fmla="*/ 78 w 2844974"/>
              <a:gd name="connsiteY4" fmla="*/ 2696747 h 2696845"/>
              <a:gd name="connsiteX5" fmla="*/ 0 w 2844974"/>
              <a:gd name="connsiteY5" fmla="*/ 406010 h 2696845"/>
              <a:gd name="connsiteX6" fmla="*/ 406010 w 2844974"/>
              <a:gd name="connsiteY6" fmla="*/ 0 h 2696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44974" h="2696845">
                <a:moveTo>
                  <a:pt x="406010" y="0"/>
                </a:moveTo>
                <a:lnTo>
                  <a:pt x="2543439" y="2137429"/>
                </a:lnTo>
                <a:cubicBezTo>
                  <a:pt x="2678919" y="2272909"/>
                  <a:pt x="2772063" y="2434691"/>
                  <a:pt x="2822872" y="2606335"/>
                </a:cubicBezTo>
                <a:lnTo>
                  <a:pt x="2844974" y="2696845"/>
                </a:lnTo>
                <a:lnTo>
                  <a:pt x="78" y="2696747"/>
                </a:lnTo>
                <a:lnTo>
                  <a:pt x="0" y="406010"/>
                </a:lnTo>
                <a:lnTo>
                  <a:pt x="406010" y="0"/>
                </a:lnTo>
                <a:close/>
              </a:path>
            </a:pathLst>
          </a:cu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标题"/>
          <p:cNvSpPr txBox="1">
            <a:spLocks noGrp="1"/>
          </p:cNvSpPr>
          <p:nvPr>
            <p:ph type="title" idx="2" hasCustomPrompt="1"/>
            <p:custDataLst>
              <p:tags r:id="rId3"/>
            </p:custDataLst>
          </p:nvPr>
        </p:nvSpPr>
        <p:spPr>
          <a:xfrm>
            <a:off x="4176395" y="3316586"/>
            <a:ext cx="6257925" cy="16452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10" name="节编号"/>
          <p:cNvSpPr txBox="1"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6399681" y="1979230"/>
            <a:ext cx="4034659" cy="115189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none" lIns="0" tIns="0" rIns="0" bIns="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4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4" name="矩形: 圆顶角 12"/>
          <p:cNvSpPr/>
          <p:nvPr userDrawn="1">
            <p:custDataLst>
              <p:tags r:id="rId8"/>
            </p:custDataLst>
          </p:nvPr>
        </p:nvSpPr>
        <p:spPr>
          <a:xfrm rot="2160000" flipH="1">
            <a:off x="2314395" y="2028634"/>
            <a:ext cx="1498714" cy="2882836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  <p:sp>
        <p:nvSpPr>
          <p:cNvPr id="15" name="矩形: 圆顶角 13"/>
          <p:cNvSpPr/>
          <p:nvPr userDrawn="1">
            <p:custDataLst>
              <p:tags r:id="rId9"/>
            </p:custDataLst>
          </p:nvPr>
        </p:nvSpPr>
        <p:spPr>
          <a:xfrm rot="12960000" flipH="1">
            <a:off x="1374377" y="1923376"/>
            <a:ext cx="1498714" cy="292305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chemeClr val="accent1">
                  <a:alpha val="0"/>
                  <a:lumMod val="0"/>
                  <a:lumOff val="100000"/>
                </a:schemeClr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椭圆 7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2288565" y="1318468"/>
            <a:ext cx="1763395" cy="1763395"/>
          </a:xfrm>
          <a:prstGeom prst="ellipse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: 圆顶角 12"/>
          <p:cNvSpPr/>
          <p:nvPr userDrawn="1">
            <p:custDataLst>
              <p:tags r:id="rId7"/>
            </p:custDataLst>
          </p:nvPr>
        </p:nvSpPr>
        <p:spPr>
          <a:xfrm rot="2700000" flipH="1" flipV="1">
            <a:off x="8203681" y="2169756"/>
            <a:ext cx="2033110" cy="3784533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FFFFFF">
                  <a:alpha val="0"/>
                </a:srgbClr>
              </a:gs>
              <a:gs pos="56000">
                <a:schemeClr val="accent1">
                  <a:alpha val="34000"/>
                </a:schemeClr>
              </a:gs>
              <a:gs pos="98000">
                <a:schemeClr val="accent1">
                  <a:alpha val="5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MiSans" panose="00000500000000000000" charset="-122"/>
              <a:sym typeface="+mn-ea"/>
            </a:endParaRPr>
          </a:p>
        </p:txBody>
      </p:sp>
      <p:sp>
        <p:nvSpPr>
          <p:cNvPr id="17" name="矩形: 圆顶角 13"/>
          <p:cNvSpPr/>
          <p:nvPr userDrawn="1">
            <p:custDataLst>
              <p:tags r:id="rId8"/>
            </p:custDataLst>
          </p:nvPr>
        </p:nvSpPr>
        <p:spPr>
          <a:xfrm rot="13500000" flipH="1" flipV="1">
            <a:off x="7899822" y="902160"/>
            <a:ext cx="2033110" cy="3837349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87000">
                <a:srgbClr val="FFFFFF">
                  <a:alpha val="0"/>
                </a:srgbClr>
              </a:gs>
              <a:gs pos="0">
                <a:schemeClr val="accent1">
                  <a:lumMod val="5000"/>
                  <a:lumOff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cs typeface="MiSans" panose="00000500000000000000" charset="-122"/>
              <a:sym typeface="+mn-ea"/>
            </a:endParaRPr>
          </a:p>
        </p:txBody>
      </p:sp>
      <p:sp>
        <p:nvSpPr>
          <p:cNvPr id="19" name="标题"/>
          <p:cNvSpPr txBox="1">
            <a:spLocks noGrp="1"/>
          </p:cNvSpPr>
          <p:nvPr>
            <p:ph type="title" idx="6" hasCustomPrompt="1"/>
            <p:custDataLst>
              <p:tags r:id="rId9"/>
            </p:custDataLst>
          </p:nvPr>
        </p:nvSpPr>
        <p:spPr>
          <a:xfrm>
            <a:off x="837565" y="2005330"/>
            <a:ext cx="5723255" cy="138366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accent1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</a:t>
            </a:r>
            <a:br>
              <a:rPr dirty="0">
                <a:sym typeface="+mn-ea"/>
              </a:rPr>
            </a:br>
            <a:r>
              <a:rPr dirty="0">
                <a:sym typeface="+mn-ea"/>
              </a:rPr>
              <a:t>编辑标题样式</a:t>
            </a:r>
            <a:endParaRPr dirty="0">
              <a:sym typeface="+mn-ea"/>
            </a:endParaRPr>
          </a:p>
        </p:txBody>
      </p:sp>
      <p:sp>
        <p:nvSpPr>
          <p:cNvPr id="2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7565" y="4244627"/>
            <a:ext cx="2670175" cy="57435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2190095" cy="6858000"/>
          </a:xfrm>
          <a:prstGeom prst="rect">
            <a:avLst/>
          </a:prstGeom>
          <a:gradFill>
            <a:gsLst>
              <a:gs pos="0">
                <a:schemeClr val="bg2">
                  <a:lumMod val="92000"/>
                </a:schemeClr>
              </a:gs>
              <a:gs pos="100000">
                <a:schemeClr val="bg1"/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9" name="任意多边形: 形状 8"/>
          <p:cNvSpPr/>
          <p:nvPr userDrawn="1">
            <p:custDataLst>
              <p:tags r:id="rId13"/>
            </p:custDataLst>
          </p:nvPr>
        </p:nvSpPr>
        <p:spPr>
          <a:xfrm flipH="1">
            <a:off x="10699478" y="0"/>
            <a:ext cx="1490346" cy="840741"/>
          </a:xfrm>
          <a:custGeom>
            <a:avLst/>
            <a:gdLst>
              <a:gd name="connsiteX0" fmla="*/ 1480712 w 1490346"/>
              <a:gd name="connsiteY0" fmla="*/ 0 h 840741"/>
              <a:gd name="connsiteX1" fmla="*/ 9634 w 1490346"/>
              <a:gd name="connsiteY1" fmla="*/ 0 h 840741"/>
              <a:gd name="connsiteX2" fmla="*/ 0 w 1490346"/>
              <a:gd name="connsiteY2" fmla="*/ 95568 h 840741"/>
              <a:gd name="connsiteX3" fmla="*/ 745173 w 1490346"/>
              <a:gd name="connsiteY3" fmla="*/ 840741 h 840741"/>
              <a:gd name="connsiteX4" fmla="*/ 1490346 w 1490346"/>
              <a:gd name="connsiteY4" fmla="*/ 95568 h 840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0346" h="840741">
                <a:moveTo>
                  <a:pt x="1480712" y="0"/>
                </a:moveTo>
                <a:lnTo>
                  <a:pt x="9634" y="0"/>
                </a:lnTo>
                <a:lnTo>
                  <a:pt x="0" y="95568"/>
                </a:lnTo>
                <a:cubicBezTo>
                  <a:pt x="0" y="507116"/>
                  <a:pt x="333625" y="840741"/>
                  <a:pt x="745173" y="840741"/>
                </a:cubicBezTo>
                <a:cubicBezTo>
                  <a:pt x="1156721" y="840741"/>
                  <a:pt x="1490346" y="507116"/>
                  <a:pt x="1490346" y="95568"/>
                </a:cubicBez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accent1">
                  <a:alpha val="17000"/>
                </a:schemeClr>
              </a:gs>
            </a:gsLst>
            <a:lin ang="20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tags" Target="../tags/tag8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8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606425" y="2749550"/>
            <a:ext cx="109791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ea typeface="楷体" panose="02010609060101010101" charset="-122"/>
                <a:cs typeface="+mn-lt"/>
              </a:rPr>
              <a:t>几个基本的</a:t>
            </a:r>
            <a:r>
              <a:rPr lang="en-US" altLang="zh-CN" sz="2400">
                <a:ea typeface="楷体" panose="02010609060101010101" charset="-122"/>
                <a:cs typeface="+mn-lt"/>
              </a:rPr>
              <a:t>NP</a:t>
            </a:r>
            <a:r>
              <a:rPr lang="zh-CN" altLang="en-US" sz="2400">
                <a:ea typeface="楷体" panose="02010609060101010101" charset="-122"/>
                <a:cs typeface="+mn-lt"/>
              </a:rPr>
              <a:t>完全问题及应用、多机调度的子问题分析、优化问题难度界定</a:t>
            </a:r>
            <a:endParaRPr lang="zh-CN" altLang="en-US" sz="2400">
              <a:ea typeface="楷体" panose="02010609060101010101" charset="-122"/>
              <a:cs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045075" y="3500755"/>
            <a:ext cx="210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>
                <a:ea typeface="楷体" panose="02010609060101010101" charset="-122"/>
                <a:cs typeface="+mn-lt"/>
              </a:rPr>
              <a:t>李金豪</a:t>
            </a:r>
            <a:r>
              <a:rPr lang="en-US" altLang="zh-CN">
                <a:ea typeface="楷体" panose="02010609060101010101" charset="-122"/>
                <a:cs typeface="+mn-lt"/>
              </a:rPr>
              <a:t>  2025.5.16</a:t>
            </a:r>
            <a:endParaRPr lang="en-US" altLang="zh-CN">
              <a:ea typeface="楷体" panose="02010609060101010101" charset="-122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8950" y="647065"/>
            <a:ext cx="552577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ea typeface="楷体" panose="02010609060101010101" charset="-122"/>
                <a:cs typeface="+mn-lt"/>
              </a:rPr>
              <a:t>· </a:t>
            </a:r>
            <a:r>
              <a:rPr lang="en-US" sz="2000">
                <a:ea typeface="楷体" panose="02010609060101010101" charset="-122"/>
                <a:cs typeface="+mn-lt"/>
              </a:rPr>
              <a:t>SAT</a:t>
            </a:r>
            <a:r>
              <a:rPr lang="zh-CN" altLang="en-US" sz="2000">
                <a:ea typeface="楷体" panose="02010609060101010101" charset="-122"/>
                <a:cs typeface="+mn-lt"/>
              </a:rPr>
              <a:t>问题及</a:t>
            </a:r>
            <a:r>
              <a:rPr lang="en-US" altLang="zh-CN" sz="2000">
                <a:ea typeface="楷体" panose="02010609060101010101" charset="-122"/>
                <a:cs typeface="+mn-lt"/>
              </a:rPr>
              <a:t>Cook-Levin</a:t>
            </a:r>
            <a:r>
              <a:rPr lang="zh-CN" altLang="en-US" sz="2000">
                <a:ea typeface="楷体" panose="02010609060101010101" charset="-122"/>
                <a:cs typeface="+mn-lt"/>
              </a:rPr>
              <a:t>定理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zh-CN" altLang="en-US" sz="2000">
              <a:ea typeface="楷体" panose="02010609060101010101" charset="-122"/>
              <a:cs typeface="+mn-lt"/>
            </a:endParaRPr>
          </a:p>
          <a:p>
            <a:r>
              <a:rPr lang="en-US" altLang="zh-CN" sz="2000">
                <a:ea typeface="楷体" panose="02010609060101010101" charset="-122"/>
                <a:cs typeface="+mn-lt"/>
              </a:rPr>
              <a:t>·</a:t>
            </a:r>
            <a:r>
              <a:rPr lang="zh-CN" altLang="en-US" sz="2000">
                <a:ea typeface="楷体" panose="02010609060101010101" charset="-122"/>
                <a:cs typeface="+mn-lt"/>
              </a:rPr>
              <a:t>主要来看看这一定理成立的意义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zh-CN" altLang="en-US" sz="2000">
              <a:ea typeface="楷体" panose="02010609060101010101" charset="-122"/>
              <a:cs typeface="+mn-lt"/>
            </a:endParaRPr>
          </a:p>
          <a:p>
            <a:r>
              <a:rPr lang="en-US" altLang="zh-CN" sz="2000">
                <a:ea typeface="楷体" panose="02010609060101010101" charset="-122"/>
                <a:cs typeface="+mn-lt"/>
              </a:rPr>
              <a:t>·SAT</a:t>
            </a:r>
            <a:r>
              <a:rPr lang="zh-CN" altLang="en-US" sz="2000">
                <a:ea typeface="楷体" panose="02010609060101010101" charset="-122"/>
                <a:cs typeface="+mn-lt"/>
              </a:rPr>
              <a:t>，全称</a:t>
            </a:r>
            <a:r>
              <a:rPr lang="en-US" altLang="zh-CN" sz="2000">
                <a:ea typeface="楷体" panose="02010609060101010101" charset="-122"/>
                <a:cs typeface="+mn-lt"/>
              </a:rPr>
              <a:t> Boolean Satisfiability Problem</a:t>
            </a:r>
            <a:r>
              <a:rPr lang="zh-CN" altLang="en-US" sz="2000">
                <a:ea typeface="楷体" panose="02010609060101010101" charset="-122"/>
                <a:cs typeface="+mn-lt"/>
              </a:rPr>
              <a:t>（布尔可满足性问题）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zh-CN" altLang="en-US" sz="2000">
              <a:ea typeface="楷体" panose="02010609060101010101" charset="-122"/>
              <a:cs typeface="+mn-lt"/>
            </a:endParaRPr>
          </a:p>
          <a:p>
            <a:r>
              <a:rPr lang="en-US" altLang="zh-CN" sz="2000">
                <a:ea typeface="楷体" panose="02010609060101010101" charset="-122"/>
                <a:cs typeface="+mn-lt"/>
              </a:rPr>
              <a:t>·Cook-Levin</a:t>
            </a:r>
            <a:r>
              <a:rPr lang="zh-CN" altLang="en-US" sz="2000">
                <a:ea typeface="楷体" panose="02010609060101010101" charset="-122"/>
                <a:cs typeface="+mn-lt"/>
              </a:rPr>
              <a:t>定理证明了两点：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en-US" altLang="zh-CN" sz="2000">
                <a:ea typeface="楷体" panose="02010609060101010101" charset="-122"/>
                <a:cs typeface="+mn-lt"/>
              </a:rPr>
              <a:t>·SAT</a:t>
            </a:r>
            <a:r>
              <a:rPr lang="zh-CN" altLang="en-US" sz="2000">
                <a:ea typeface="楷体" panose="02010609060101010101" charset="-122"/>
                <a:cs typeface="+mn-lt"/>
              </a:rPr>
              <a:t>是</a:t>
            </a:r>
            <a:r>
              <a:rPr lang="en-US" altLang="zh-CN" sz="2000">
                <a:ea typeface="楷体" panose="02010609060101010101" charset="-122"/>
                <a:cs typeface="+mn-lt"/>
              </a:rPr>
              <a:t>NP</a:t>
            </a:r>
            <a:r>
              <a:rPr lang="zh-CN" altLang="en-US" sz="2000">
                <a:ea typeface="楷体" panose="02010609060101010101" charset="-122"/>
                <a:cs typeface="+mn-lt"/>
              </a:rPr>
              <a:t>完全的。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en-US" altLang="zh-CN" sz="2000">
                <a:ea typeface="楷体" panose="02010609060101010101" charset="-122"/>
                <a:cs typeface="+mn-lt"/>
              </a:rPr>
              <a:t>·</a:t>
            </a:r>
            <a:r>
              <a:rPr lang="zh-CN" altLang="en-US" sz="2000">
                <a:ea typeface="楷体" panose="02010609060101010101" charset="-122"/>
                <a:cs typeface="+mn-lt"/>
              </a:rPr>
              <a:t>所有属于</a:t>
            </a:r>
            <a:r>
              <a:rPr lang="en-US" altLang="zh-CN" sz="2000">
                <a:ea typeface="楷体" panose="02010609060101010101" charset="-122"/>
                <a:cs typeface="+mn-lt"/>
              </a:rPr>
              <a:t>NP</a:t>
            </a:r>
            <a:r>
              <a:rPr lang="zh-CN" altLang="en-US" sz="2000">
                <a:ea typeface="楷体" panose="02010609060101010101" charset="-122"/>
                <a:cs typeface="+mn-lt"/>
              </a:rPr>
              <a:t>类的问题都可以在多项式时间内归约到</a:t>
            </a:r>
            <a:r>
              <a:rPr lang="en-US" altLang="zh-CN" sz="2000">
                <a:ea typeface="楷体" panose="02010609060101010101" charset="-122"/>
                <a:cs typeface="+mn-lt"/>
              </a:rPr>
              <a:t>SAT</a:t>
            </a:r>
            <a:r>
              <a:rPr lang="zh-CN" altLang="en-US" sz="2000">
                <a:ea typeface="楷体" panose="02010609060101010101" charset="-122"/>
                <a:cs typeface="+mn-lt"/>
              </a:rPr>
              <a:t>问题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en-US" altLang="zh-CN" sz="2000">
                <a:ea typeface="楷体" panose="02010609060101010101" charset="-122"/>
                <a:cs typeface="+mn-lt"/>
              </a:rPr>
              <a:t>·</a:t>
            </a:r>
            <a:r>
              <a:rPr lang="zh-CN" altLang="en-US" sz="2000">
                <a:ea typeface="楷体" panose="02010609060101010101" charset="-122"/>
                <a:cs typeface="+mn-lt"/>
              </a:rPr>
              <a:t>这意味着，</a:t>
            </a:r>
            <a:r>
              <a:rPr lang="en-US" altLang="zh-CN" sz="2000">
                <a:ea typeface="楷体" panose="02010609060101010101" charset="-122"/>
                <a:cs typeface="+mn-lt"/>
              </a:rPr>
              <a:t>SAT</a:t>
            </a:r>
            <a:r>
              <a:rPr lang="zh-CN" altLang="en-US" sz="2000">
                <a:ea typeface="楷体" panose="02010609060101010101" charset="-122"/>
                <a:cs typeface="+mn-lt"/>
              </a:rPr>
              <a:t>是</a:t>
            </a:r>
            <a:r>
              <a:rPr lang="en-US" altLang="zh-CN" sz="2000">
                <a:ea typeface="楷体" panose="02010609060101010101" charset="-122"/>
                <a:cs typeface="+mn-lt"/>
              </a:rPr>
              <a:t>NP</a:t>
            </a:r>
            <a:r>
              <a:rPr lang="zh-CN" altLang="en-US" sz="2000">
                <a:ea typeface="楷体" panose="02010609060101010101" charset="-122"/>
                <a:cs typeface="+mn-lt"/>
              </a:rPr>
              <a:t>类中最难的问题。这意味着如果</a:t>
            </a:r>
            <a:r>
              <a:rPr lang="en-US" altLang="zh-CN" sz="2000">
                <a:ea typeface="楷体" panose="02010609060101010101" charset="-122"/>
                <a:cs typeface="+mn-lt"/>
              </a:rPr>
              <a:t>SAT</a:t>
            </a:r>
            <a:r>
              <a:rPr lang="zh-CN" altLang="en-US" sz="2000">
                <a:ea typeface="楷体" panose="02010609060101010101" charset="-122"/>
                <a:cs typeface="+mn-lt"/>
              </a:rPr>
              <a:t>可以通过确定性图灵机在多项式时间内求解，则</a:t>
            </a:r>
            <a:r>
              <a:rPr lang="en-US" altLang="zh-CN" sz="2000">
                <a:ea typeface="楷体" panose="02010609060101010101" charset="-122"/>
                <a:cs typeface="+mn-lt"/>
              </a:rPr>
              <a:t>NP</a:t>
            </a:r>
            <a:r>
              <a:rPr lang="zh-CN" altLang="en-US" sz="2000">
                <a:ea typeface="楷体" panose="02010609060101010101" charset="-122"/>
                <a:cs typeface="+mn-lt"/>
              </a:rPr>
              <a:t>中的所有问题都可以在多项式时间内求解</a:t>
            </a:r>
            <a:endParaRPr lang="zh-CN" altLang="en-US" sz="2000">
              <a:ea typeface="楷体" panose="02010609060101010101" charset="-122"/>
              <a:cs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6345" y="1047750"/>
            <a:ext cx="5503545" cy="41205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2120" y="610235"/>
            <a:ext cx="11367770" cy="5440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ea typeface="楷体" panose="02010609060101010101" charset="-122"/>
                <a:cs typeface="+mn-lt"/>
              </a:rPr>
              <a:t>3SAT</a:t>
            </a:r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zh-CN" altLang="en-US" sz="2000">
                <a:ea typeface="楷体" panose="02010609060101010101" charset="-122"/>
                <a:cs typeface="+mn-lt"/>
              </a:rPr>
              <a:t>每个子句恰好包含</a:t>
            </a:r>
            <a:r>
              <a:rPr lang="en-US" altLang="zh-CN" sz="2000">
                <a:ea typeface="楷体" panose="02010609060101010101" charset="-122"/>
                <a:cs typeface="+mn-lt"/>
              </a:rPr>
              <a:t>3</a:t>
            </a:r>
            <a:r>
              <a:rPr lang="zh-CN" altLang="en-US" sz="2000">
                <a:ea typeface="楷体" panose="02010609060101010101" charset="-122"/>
                <a:cs typeface="+mn-lt"/>
              </a:rPr>
              <a:t>个文字。</a:t>
            </a:r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zh-CN" altLang="en-US" sz="2000">
                <a:ea typeface="楷体" panose="02010609060101010101" charset="-122"/>
                <a:cs typeface="+mn-lt"/>
              </a:rPr>
              <a:t>证明方法：通过局部替换将</a:t>
            </a:r>
            <a:r>
              <a:rPr lang="en-US" altLang="zh-CN" sz="2000">
                <a:ea typeface="楷体" panose="02010609060101010101" charset="-122"/>
                <a:cs typeface="+mn-lt"/>
              </a:rPr>
              <a:t>SAT</a:t>
            </a:r>
            <a:r>
              <a:rPr lang="zh-CN" altLang="en-US" sz="2000">
                <a:ea typeface="楷体" panose="02010609060101010101" charset="-122"/>
                <a:cs typeface="+mn-lt"/>
              </a:rPr>
              <a:t>实例转换为</a:t>
            </a:r>
            <a:r>
              <a:rPr lang="en-US" altLang="zh-CN" sz="2000">
                <a:ea typeface="楷体" panose="02010609060101010101" charset="-122"/>
                <a:cs typeface="+mn-lt"/>
              </a:rPr>
              <a:t>3SAT</a:t>
            </a:r>
            <a:r>
              <a:rPr lang="zh-CN" altLang="en-US" sz="2000">
                <a:ea typeface="楷体" panose="02010609060101010101" charset="-122"/>
                <a:cs typeface="+mn-lt"/>
              </a:rPr>
              <a:t>（将子句拆分为三元组）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zh-CN" altLang="en-US" sz="2000">
                <a:ea typeface="楷体" panose="02010609060101010101" charset="-122"/>
                <a:cs typeface="+mn-lt"/>
              </a:rPr>
              <a:t>顶点覆盖（</a:t>
            </a:r>
            <a:r>
              <a:rPr lang="en-US" altLang="zh-CN" sz="2000">
                <a:ea typeface="楷体" panose="02010609060101010101" charset="-122"/>
                <a:cs typeface="+mn-lt"/>
              </a:rPr>
              <a:t>VC</a:t>
            </a:r>
            <a:r>
              <a:rPr lang="zh-CN" altLang="en-US" sz="2000">
                <a:ea typeface="楷体" panose="02010609060101010101" charset="-122"/>
                <a:cs typeface="+mn-lt"/>
              </a:rPr>
              <a:t>）</a:t>
            </a:r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zh-CN" altLang="en-US" sz="2000">
                <a:ea typeface="楷体" panose="02010609060101010101" charset="-122"/>
                <a:cs typeface="+mn-lt"/>
              </a:rPr>
              <a:t>问题：图中是否存在大小</a:t>
            </a:r>
            <a:r>
              <a:rPr lang="en-US" altLang="zh-CN" sz="2000">
                <a:ea typeface="楷体" panose="02010609060101010101" charset="-122"/>
                <a:cs typeface="+mn-lt"/>
              </a:rPr>
              <a:t>≤K</a:t>
            </a:r>
            <a:r>
              <a:rPr lang="zh-CN" altLang="en-US" sz="2000">
                <a:ea typeface="楷体" panose="02010609060101010101" charset="-122"/>
                <a:cs typeface="+mn-lt"/>
              </a:rPr>
              <a:t>的顶点覆盖？</a:t>
            </a:r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zh-CN" altLang="en-US" sz="2000">
                <a:ea typeface="楷体" panose="02010609060101010101" charset="-122"/>
                <a:cs typeface="+mn-lt"/>
              </a:rPr>
              <a:t>证明：通过</a:t>
            </a:r>
            <a:r>
              <a:rPr lang="en-US" altLang="zh-CN" sz="2000">
                <a:ea typeface="楷体" panose="02010609060101010101" charset="-122"/>
                <a:cs typeface="+mn-lt"/>
              </a:rPr>
              <a:t>3SAT</a:t>
            </a:r>
            <a:r>
              <a:rPr lang="zh-CN" altLang="en-US" sz="2000">
                <a:ea typeface="楷体" panose="02010609060101010101" charset="-122"/>
                <a:cs typeface="+mn-lt"/>
              </a:rPr>
              <a:t>归约，构造变元构件和子句构件（三角形结构），展示赋值与顶点选择的对应关系。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zh-CN" altLang="en-US" sz="2000">
                <a:ea typeface="楷体" panose="02010609060101010101" charset="-122"/>
                <a:cs typeface="+mn-lt"/>
              </a:rPr>
              <a:t>子集和、</a:t>
            </a:r>
            <a:r>
              <a:rPr lang="en-US" altLang="zh-CN" sz="2000">
                <a:ea typeface="楷体" panose="02010609060101010101" charset="-122"/>
                <a:cs typeface="+mn-lt"/>
              </a:rPr>
              <a:t>0-1</a:t>
            </a:r>
            <a:r>
              <a:rPr lang="zh-CN" altLang="en-US" sz="2000">
                <a:ea typeface="楷体" panose="02010609060101010101" charset="-122"/>
                <a:cs typeface="+mn-lt"/>
              </a:rPr>
              <a:t>背包</a:t>
            </a:r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zh-CN" altLang="en-US" sz="2000">
                <a:ea typeface="楷体" panose="02010609060101010101" charset="-122"/>
                <a:cs typeface="+mn-lt"/>
              </a:rPr>
              <a:t>子集和：给定整数集合，是否存在和为</a:t>
            </a:r>
            <a:r>
              <a:rPr lang="en-US" altLang="zh-CN" sz="2000">
                <a:ea typeface="楷体" panose="02010609060101010101" charset="-122"/>
                <a:cs typeface="+mn-lt"/>
              </a:rPr>
              <a:t>N</a:t>
            </a:r>
            <a:r>
              <a:rPr lang="zh-CN" altLang="en-US" sz="2000">
                <a:ea typeface="楷体" panose="02010609060101010101" charset="-122"/>
                <a:cs typeface="+mn-lt"/>
              </a:rPr>
              <a:t>的子集？</a:t>
            </a:r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en-US" altLang="zh-CN" sz="2000">
                <a:ea typeface="楷体" panose="02010609060101010101" charset="-122"/>
                <a:cs typeface="+mn-lt"/>
              </a:rPr>
              <a:t>0-1</a:t>
            </a:r>
            <a:r>
              <a:rPr lang="zh-CN" altLang="en-US" sz="2000">
                <a:ea typeface="楷体" panose="02010609060101010101" charset="-122"/>
                <a:cs typeface="+mn-lt"/>
              </a:rPr>
              <a:t>背包：判定是否存在满足重量和价值约束的物品子集。</a:t>
            </a:r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zh-CN" altLang="en-US" sz="2000">
                <a:ea typeface="楷体" panose="02010609060101010101" charset="-122"/>
                <a:cs typeface="+mn-lt"/>
              </a:rPr>
              <a:t>应用：资源分配、密码学。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zh-CN" altLang="en-US" sz="2000">
                <a:ea typeface="楷体" panose="02010609060101010101" charset="-122"/>
                <a:cs typeface="+mn-lt"/>
              </a:rPr>
              <a:t>哈密顿回路（</a:t>
            </a:r>
            <a:r>
              <a:rPr lang="en-US" altLang="zh-CN" sz="2000">
                <a:ea typeface="楷体" panose="02010609060101010101" charset="-122"/>
                <a:cs typeface="+mn-lt"/>
              </a:rPr>
              <a:t>HC</a:t>
            </a:r>
            <a:r>
              <a:rPr lang="zh-CN" altLang="en-US" sz="2000">
                <a:ea typeface="楷体" panose="02010609060101010101" charset="-122"/>
                <a:cs typeface="+mn-lt"/>
              </a:rPr>
              <a:t>）与货郎问题（</a:t>
            </a:r>
            <a:r>
              <a:rPr lang="en-US" altLang="zh-CN" sz="2000">
                <a:ea typeface="楷体" panose="02010609060101010101" charset="-122"/>
                <a:cs typeface="+mn-lt"/>
              </a:rPr>
              <a:t>TSP</a:t>
            </a:r>
            <a:r>
              <a:rPr lang="zh-CN" altLang="en-US" sz="2000">
                <a:ea typeface="楷体" panose="02010609060101010101" charset="-122"/>
                <a:cs typeface="+mn-lt"/>
              </a:rPr>
              <a:t>）</a:t>
            </a:r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en-US" altLang="zh-CN" sz="2000">
                <a:ea typeface="楷体" panose="02010609060101010101" charset="-122"/>
                <a:cs typeface="+mn-lt"/>
              </a:rPr>
              <a:t>HC</a:t>
            </a:r>
            <a:r>
              <a:rPr lang="zh-CN" altLang="en-US" sz="2000">
                <a:ea typeface="楷体" panose="02010609060101010101" charset="-122"/>
                <a:cs typeface="+mn-lt"/>
              </a:rPr>
              <a:t>：图中是否存在遍历所有顶点的回路。</a:t>
            </a:r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en-US" altLang="zh-CN" sz="2000">
                <a:ea typeface="楷体" panose="02010609060101010101" charset="-122"/>
                <a:cs typeface="+mn-lt"/>
              </a:rPr>
              <a:t>TSP</a:t>
            </a:r>
            <a:r>
              <a:rPr lang="zh-CN" altLang="en-US" sz="2000">
                <a:ea typeface="楷体" panose="02010609060101010101" charset="-122"/>
                <a:cs typeface="+mn-lt"/>
              </a:rPr>
              <a:t>：带权图中是否存在长度</a:t>
            </a:r>
            <a:r>
              <a:rPr lang="en-US" altLang="zh-CN" sz="2000">
                <a:ea typeface="楷体" panose="02010609060101010101" charset="-122"/>
                <a:cs typeface="+mn-lt"/>
              </a:rPr>
              <a:t>≤D</a:t>
            </a:r>
            <a:r>
              <a:rPr lang="zh-CN" altLang="en-US" sz="2000">
                <a:ea typeface="楷体" panose="02010609060101010101" charset="-122"/>
                <a:cs typeface="+mn-lt"/>
              </a:rPr>
              <a:t>的哈密顿回路。</a:t>
            </a:r>
            <a:endParaRPr lang="en-US" altLang="zh-CN" sz="2000">
              <a:ea typeface="楷体" panose="02010609060101010101" charset="-122"/>
              <a:cs typeface="+mn-lt"/>
            </a:endParaRPr>
          </a:p>
          <a:p>
            <a:r>
              <a:rPr lang="zh-CN" altLang="en-US" sz="2000">
                <a:ea typeface="楷体" panose="02010609060101010101" charset="-122"/>
                <a:cs typeface="+mn-lt"/>
              </a:rPr>
              <a:t>关系：</a:t>
            </a:r>
            <a:r>
              <a:rPr lang="en-US" altLang="zh-CN" sz="2000">
                <a:ea typeface="楷体" panose="02010609060101010101" charset="-122"/>
                <a:cs typeface="+mn-lt"/>
              </a:rPr>
              <a:t>HC ≤</a:t>
            </a:r>
            <a:r>
              <a:rPr lang="en-US" altLang="en-US" sz="2000">
                <a:ea typeface="楷体" panose="02010609060101010101" charset="-122"/>
                <a:cs typeface="+mn-lt"/>
              </a:rPr>
              <a:t>ₚ</a:t>
            </a:r>
            <a:r>
              <a:rPr lang="en-US" altLang="zh-CN" sz="2000">
                <a:ea typeface="楷体" panose="02010609060101010101" charset="-122"/>
                <a:cs typeface="+mn-lt"/>
              </a:rPr>
              <a:t> TSP</a:t>
            </a:r>
            <a:r>
              <a:rPr lang="zh-CN" altLang="en-US" sz="2000">
                <a:ea typeface="楷体" panose="02010609060101010101" charset="-122"/>
                <a:cs typeface="+mn-lt"/>
              </a:rPr>
              <a:t>（通过边权设置将</a:t>
            </a:r>
            <a:r>
              <a:rPr lang="en-US" altLang="zh-CN" sz="2000">
                <a:ea typeface="楷体" panose="02010609060101010101" charset="-122"/>
                <a:cs typeface="+mn-lt"/>
              </a:rPr>
              <a:t>HC</a:t>
            </a:r>
            <a:r>
              <a:rPr lang="zh-CN" altLang="en-US" sz="2000">
                <a:ea typeface="楷体" panose="02010609060101010101" charset="-122"/>
                <a:cs typeface="+mn-lt"/>
              </a:rPr>
              <a:t>实例映射为</a:t>
            </a:r>
            <a:r>
              <a:rPr lang="en-US" altLang="zh-CN" sz="2000">
                <a:ea typeface="楷体" panose="02010609060101010101" charset="-122"/>
                <a:cs typeface="+mn-lt"/>
              </a:rPr>
              <a:t>TSP</a:t>
            </a:r>
            <a:r>
              <a:rPr lang="zh-CN" altLang="en-US" sz="2000">
                <a:ea typeface="楷体" panose="02010609060101010101" charset="-122"/>
                <a:cs typeface="+mn-lt"/>
              </a:rPr>
              <a:t>实例）。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en-US" altLang="zh-CN" sz="2000">
              <a:ea typeface="楷体" panose="02010609060101010101" charset="-122"/>
              <a:cs typeface="+mn-lt"/>
            </a:endParaRPr>
          </a:p>
          <a:p>
            <a:endParaRPr lang="en-US" altLang="zh-CN" sz="2000">
              <a:ea typeface="楷体" panose="02010609060101010101" charset="-122"/>
              <a:cs typeface="+mn-lt"/>
            </a:endParaRPr>
          </a:p>
          <a:p>
            <a:endParaRPr lang="zh-CN" altLang="en-US" sz="2000">
              <a:ea typeface="楷体" panose="02010609060101010101" charset="-122"/>
              <a:cs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8000" y="1866265"/>
            <a:ext cx="8560435" cy="31254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892" t="1759" r="1687" b="520"/>
          <a:stretch>
            <a:fillRect/>
          </a:stretch>
        </p:blipFill>
        <p:spPr>
          <a:xfrm>
            <a:off x="4259580" y="324485"/>
            <a:ext cx="7715885" cy="582422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78765" y="412750"/>
            <a:ext cx="4189730" cy="5440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ea typeface="楷体" panose="02010609060101010101" charset="-122"/>
                <a:cs typeface="+mn-lt"/>
              </a:rPr>
              <a:t>·</a:t>
            </a:r>
            <a:r>
              <a:rPr lang="zh-CN" altLang="en-US" sz="2000">
                <a:ea typeface="楷体" panose="02010609060101010101" charset="-122"/>
                <a:cs typeface="+mn-lt"/>
              </a:rPr>
              <a:t>这里的重点不在怎么解这个问题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zh-CN" altLang="en-US" sz="2000">
              <a:ea typeface="楷体" panose="02010609060101010101" charset="-122"/>
              <a:cs typeface="+mn-lt"/>
            </a:endParaRPr>
          </a:p>
          <a:p>
            <a:r>
              <a:rPr lang="en-US" altLang="zh-CN" sz="2000">
                <a:ea typeface="楷体" panose="02010609060101010101" charset="-122"/>
                <a:cs typeface="+mn-lt"/>
              </a:rPr>
              <a:t>·</a:t>
            </a:r>
            <a:r>
              <a:rPr lang="zh-CN" altLang="en-US" sz="2000">
                <a:ea typeface="楷体" panose="02010609060101010101" charset="-122"/>
                <a:cs typeface="+mn-lt"/>
              </a:rPr>
              <a:t>在于如何学会分析子问题结构</a:t>
            </a:r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zh-CN" altLang="en-US" sz="2000">
              <a:ea typeface="楷体" panose="02010609060101010101" charset="-122"/>
              <a:cs typeface="+mn-lt"/>
            </a:endParaRPr>
          </a:p>
          <a:p>
            <a:endParaRPr lang="zh-CN" altLang="en-US" sz="2000">
              <a:ea typeface="楷体" panose="02010609060101010101" charset="-122"/>
              <a:cs typeface="+mn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985" y="955040"/>
            <a:ext cx="7867015" cy="59029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365"/>
            <a:ext cx="8023225" cy="14319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07670" y="407035"/>
            <a:ext cx="72085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P</a:t>
            </a:r>
            <a:endParaRPr lang="en-US"/>
          </a:p>
          <a:p>
            <a:r>
              <a:rPr lang="zh-CN" altLang="en-US"/>
              <a:t>排序（</a:t>
            </a:r>
            <a:r>
              <a:rPr lang="en-US" altLang="zh-CN"/>
              <a:t>Merge Sort</a:t>
            </a:r>
            <a:r>
              <a:rPr lang="zh-CN" altLang="en-US"/>
              <a:t>、</a:t>
            </a:r>
            <a:r>
              <a:rPr lang="en-US" altLang="zh-CN"/>
              <a:t>Quick Sort</a:t>
            </a:r>
            <a:r>
              <a:rPr lang="zh-CN" altLang="en-US"/>
              <a:t>）</a:t>
            </a:r>
            <a:r>
              <a:rPr lang="en-US" altLang="zh-CN"/>
              <a:t> | </a:t>
            </a:r>
            <a:r>
              <a:rPr lang="zh-CN" altLang="en-US"/>
              <a:t>给一组数字，排序它们。</a:t>
            </a:r>
            <a:endParaRPr lang="zh-CN" altLang="en-US"/>
          </a:p>
          <a:p>
            <a:r>
              <a:rPr lang="zh-CN" altLang="en-US"/>
              <a:t>最短路径（</a:t>
            </a:r>
            <a:r>
              <a:rPr lang="en-US" altLang="zh-CN"/>
              <a:t>Dijkstra </a:t>
            </a:r>
            <a:r>
              <a:rPr lang="zh-CN" altLang="en-US"/>
              <a:t>算法）</a:t>
            </a:r>
            <a:r>
              <a:rPr lang="en-US" altLang="zh-CN"/>
              <a:t> | </a:t>
            </a:r>
            <a:r>
              <a:rPr lang="zh-CN" altLang="en-US"/>
              <a:t>找图中两点间的最短路径。</a:t>
            </a:r>
            <a:endParaRPr lang="zh-CN" altLang="en-US"/>
          </a:p>
          <a:p>
            <a:r>
              <a:rPr lang="zh-CN" altLang="en-US"/>
              <a:t>连通性检测</a:t>
            </a:r>
            <a:r>
              <a:rPr lang="en-US" altLang="zh-CN"/>
              <a:t> | </a:t>
            </a:r>
            <a:r>
              <a:rPr lang="zh-CN" altLang="en-US"/>
              <a:t>判断图是否连通。</a:t>
            </a:r>
            <a:endParaRPr lang="zh-CN" altLang="en-US"/>
          </a:p>
          <a:p>
            <a:r>
              <a:rPr lang="zh-CN" altLang="en-US"/>
              <a:t>最大流问题（</a:t>
            </a:r>
            <a:r>
              <a:rPr lang="en-US" altLang="zh-CN"/>
              <a:t>Edmond-Karp</a:t>
            </a:r>
            <a:r>
              <a:rPr lang="zh-CN" altLang="en-US"/>
              <a:t>算法）</a:t>
            </a:r>
            <a:r>
              <a:rPr lang="en-US" altLang="zh-CN"/>
              <a:t> | </a:t>
            </a:r>
            <a:r>
              <a:rPr lang="zh-CN" altLang="en-US"/>
              <a:t>计算网络中的最大流量。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51485" y="2216150"/>
            <a:ext cx="795083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NP</a:t>
            </a:r>
            <a:endParaRPr lang="zh-CN" altLang="en-US"/>
          </a:p>
          <a:p>
            <a:r>
              <a:rPr lang="en-US" altLang="zh-CN"/>
              <a:t>SAT</a:t>
            </a:r>
            <a:r>
              <a:rPr lang="zh-CN" altLang="en-US"/>
              <a:t>（布尔可满足性问题）</a:t>
            </a:r>
            <a:r>
              <a:rPr lang="en-US" altLang="zh-CN"/>
              <a:t> | </a:t>
            </a:r>
            <a:r>
              <a:rPr lang="zh-CN" altLang="en-US"/>
              <a:t>判断布尔公式是否有真值赋值使其为真。</a:t>
            </a:r>
            <a:endParaRPr lang="zh-CN" altLang="en-US"/>
          </a:p>
          <a:p>
            <a:r>
              <a:rPr lang="zh-CN" altLang="en-US"/>
              <a:t>图团问题（</a:t>
            </a:r>
            <a:r>
              <a:rPr lang="en-US" altLang="zh-CN"/>
              <a:t>Clique</a:t>
            </a:r>
            <a:r>
              <a:rPr lang="zh-CN" altLang="en-US"/>
              <a:t>）</a:t>
            </a:r>
            <a:r>
              <a:rPr lang="en-US" altLang="zh-CN"/>
              <a:t> | </a:t>
            </a:r>
            <a:r>
              <a:rPr lang="zh-CN" altLang="en-US"/>
              <a:t>判断图中是否存在大小为</a:t>
            </a:r>
            <a:r>
              <a:rPr lang="en-US" altLang="zh-CN"/>
              <a:t> k </a:t>
            </a:r>
            <a:r>
              <a:rPr lang="zh-CN" altLang="en-US"/>
              <a:t>的完全子图。</a:t>
            </a:r>
            <a:endParaRPr lang="zh-CN" altLang="en-US"/>
          </a:p>
          <a:p>
            <a:r>
              <a:rPr lang="zh-CN" altLang="en-US"/>
              <a:t>哈密顿回路判定</a:t>
            </a:r>
            <a:r>
              <a:rPr lang="en-US" altLang="zh-CN"/>
              <a:t> | </a:t>
            </a:r>
            <a:r>
              <a:rPr lang="zh-CN" altLang="en-US"/>
              <a:t>图中是否存在经过每个顶点一次的环路。</a:t>
            </a:r>
            <a:endParaRPr lang="zh-CN" altLang="en-US"/>
          </a:p>
          <a:p>
            <a:r>
              <a:rPr lang="zh-CN" altLang="en-US"/>
              <a:t>顶点覆盖判定</a:t>
            </a:r>
            <a:r>
              <a:rPr lang="en-US" altLang="zh-CN"/>
              <a:t> | </a:t>
            </a:r>
            <a:r>
              <a:rPr lang="zh-CN" altLang="en-US"/>
              <a:t>是否存在大小</a:t>
            </a:r>
            <a:r>
              <a:rPr lang="en-US" altLang="zh-CN"/>
              <a:t> ≤ k </a:t>
            </a:r>
            <a:r>
              <a:rPr lang="zh-CN" altLang="en-US"/>
              <a:t>的顶点集合覆盖所有边。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7365" y="4342765"/>
            <a:ext cx="853186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NPC</a:t>
            </a:r>
            <a:endParaRPr lang="en-US"/>
          </a:p>
          <a:p>
            <a:r>
              <a:rPr lang="en-US" altLang="zh-CN"/>
              <a:t>3-SAT | </a:t>
            </a:r>
            <a:r>
              <a:rPr lang="zh-CN" altLang="en-US"/>
              <a:t>每个子句最多三个字面，判断是否可满足。</a:t>
            </a:r>
            <a:endParaRPr lang="zh-CN" altLang="en-US"/>
          </a:p>
          <a:p>
            <a:r>
              <a:rPr lang="zh-CN" altLang="en-US"/>
              <a:t>顶点覆盖（</a:t>
            </a:r>
            <a:r>
              <a:rPr lang="en-US" altLang="zh-CN"/>
              <a:t>Vertex Cover</a:t>
            </a:r>
            <a:r>
              <a:rPr lang="zh-CN" altLang="en-US"/>
              <a:t>）</a:t>
            </a:r>
            <a:r>
              <a:rPr lang="en-US" altLang="zh-CN"/>
              <a:t> | </a:t>
            </a:r>
            <a:r>
              <a:rPr lang="zh-CN" altLang="en-US"/>
              <a:t>在图中找最小顶点集覆盖所有边。</a:t>
            </a:r>
            <a:endParaRPr lang="zh-CN" altLang="en-US"/>
          </a:p>
          <a:p>
            <a:r>
              <a:rPr lang="zh-CN" altLang="en-US"/>
              <a:t>集合覆盖（</a:t>
            </a:r>
            <a:r>
              <a:rPr lang="en-US" altLang="zh-CN"/>
              <a:t>Set Cover</a:t>
            </a:r>
            <a:r>
              <a:rPr lang="zh-CN" altLang="en-US"/>
              <a:t>）</a:t>
            </a:r>
            <a:r>
              <a:rPr lang="en-US" altLang="zh-CN"/>
              <a:t> | </a:t>
            </a:r>
            <a:r>
              <a:rPr lang="zh-CN" altLang="en-US"/>
              <a:t>用最少的子集覆盖全集。</a:t>
            </a:r>
            <a:endParaRPr lang="zh-CN" altLang="en-US"/>
          </a:p>
          <a:p>
            <a:r>
              <a:rPr lang="zh-CN" altLang="en-US"/>
              <a:t>旅行商判定问题（</a:t>
            </a:r>
            <a:r>
              <a:rPr lang="en-US" altLang="zh-CN"/>
              <a:t>TSP </a:t>
            </a:r>
            <a:r>
              <a:rPr lang="zh-CN" altLang="en-US"/>
              <a:t>判定版）</a:t>
            </a:r>
            <a:r>
              <a:rPr lang="en-US" altLang="zh-CN"/>
              <a:t> | </a:t>
            </a:r>
            <a:r>
              <a:rPr lang="zh-CN" altLang="en-US"/>
              <a:t>判断是否存在不超过某长度的路径。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89255" y="441325"/>
            <a:ext cx="80054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NP-hard</a:t>
            </a:r>
            <a:endParaRPr lang="en-US"/>
          </a:p>
          <a:p>
            <a:r>
              <a:rPr lang="zh-CN" altLang="en-US"/>
              <a:t>旅行商优化问题（</a:t>
            </a:r>
            <a:r>
              <a:rPr lang="en-US" altLang="zh-CN"/>
              <a:t>TSP </a:t>
            </a:r>
            <a:r>
              <a:rPr lang="zh-CN" altLang="en-US"/>
              <a:t>优化版）</a:t>
            </a:r>
            <a:r>
              <a:rPr lang="en-US" altLang="zh-CN"/>
              <a:t> | </a:t>
            </a:r>
            <a:r>
              <a:rPr lang="zh-CN" altLang="en-US"/>
              <a:t>找最短巡回路径（非判定问题）。</a:t>
            </a:r>
            <a:endParaRPr lang="zh-CN" altLang="en-US"/>
          </a:p>
          <a:p>
            <a:r>
              <a:rPr lang="zh-CN" altLang="en-US"/>
              <a:t>整数规划（</a:t>
            </a:r>
            <a:r>
              <a:rPr lang="en-US" altLang="zh-CN"/>
              <a:t>Integer Programming</a:t>
            </a:r>
            <a:r>
              <a:rPr lang="zh-CN" altLang="en-US"/>
              <a:t>）</a:t>
            </a:r>
            <a:r>
              <a:rPr lang="en-US" altLang="zh-CN"/>
              <a:t> | </a:t>
            </a:r>
            <a:r>
              <a:rPr lang="zh-CN" altLang="en-US"/>
              <a:t>线性规划的整数约束版本。</a:t>
            </a:r>
            <a:endParaRPr lang="zh-CN" altLang="en-US"/>
          </a:p>
          <a:p>
            <a:r>
              <a:rPr lang="zh-CN" altLang="en-US"/>
              <a:t>部分排序</a:t>
            </a:r>
            <a:r>
              <a:rPr lang="en-US" altLang="zh-CN"/>
              <a:t> | </a:t>
            </a:r>
            <a:r>
              <a:rPr lang="zh-CN" altLang="en-US"/>
              <a:t>给定部分顺序关系，找线性扩展。</a:t>
            </a:r>
            <a:endParaRPr lang="zh-CN" altLang="en-US"/>
          </a:p>
          <a:p>
            <a:r>
              <a:rPr lang="zh-CN" altLang="en-US"/>
              <a:t>计算最优下界</a:t>
            </a:r>
            <a:r>
              <a:rPr lang="en-US" altLang="zh-CN"/>
              <a:t> | </a:t>
            </a:r>
            <a:r>
              <a:rPr lang="zh-CN" altLang="en-US"/>
              <a:t>计算某些优化问题的最优值。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9255" y="2430780"/>
            <a:ext cx="764159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NP-easy</a:t>
            </a:r>
            <a:endParaRPr lang="en-US"/>
          </a:p>
          <a:p>
            <a:r>
              <a:rPr lang="en-US" altLang="zh-CN"/>
              <a:t>P </a:t>
            </a:r>
            <a:r>
              <a:rPr lang="zh-CN" altLang="en-US"/>
              <a:t>中所有问题</a:t>
            </a:r>
            <a:r>
              <a:rPr lang="en-US" altLang="zh-CN"/>
              <a:t> | </a:t>
            </a:r>
            <a:r>
              <a:rPr lang="zh-CN" altLang="en-US"/>
              <a:t>比如排序、最短路径等，都属于</a:t>
            </a:r>
            <a:r>
              <a:rPr lang="en-US" altLang="zh-CN"/>
              <a:t> NP-easy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NP </a:t>
            </a:r>
            <a:r>
              <a:rPr lang="zh-CN" altLang="en-US"/>
              <a:t>中所有判定问题</a:t>
            </a:r>
            <a:r>
              <a:rPr lang="en-US" altLang="zh-CN"/>
              <a:t> | </a:t>
            </a:r>
            <a:r>
              <a:rPr lang="zh-CN" altLang="en-US"/>
              <a:t>比如</a:t>
            </a:r>
            <a:r>
              <a:rPr lang="en-US" altLang="zh-CN"/>
              <a:t> SAT</a:t>
            </a:r>
            <a:r>
              <a:rPr lang="zh-CN" altLang="en-US"/>
              <a:t>、图团等，都属于</a:t>
            </a:r>
            <a:r>
              <a:rPr lang="en-US" altLang="zh-CN"/>
              <a:t> NP-easy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求解满足布尔公式的具体解</a:t>
            </a:r>
            <a:r>
              <a:rPr lang="en-US" altLang="zh-CN"/>
              <a:t> | </a:t>
            </a:r>
            <a:r>
              <a:rPr lang="zh-CN" altLang="en-US"/>
              <a:t>可以调用</a:t>
            </a:r>
            <a:r>
              <a:rPr lang="en-US" altLang="zh-CN"/>
              <a:t> SAT oracle </a:t>
            </a:r>
            <a:r>
              <a:rPr lang="zh-CN" altLang="en-US"/>
              <a:t>逐步找解。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74015" y="327025"/>
            <a:ext cx="8258175" cy="61779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81050" y="1003935"/>
            <a:ext cx="4961255" cy="51320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292225" y="2114550"/>
            <a:ext cx="2120900" cy="370141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36035" y="2115185"/>
            <a:ext cx="7821930" cy="370078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85340" y="412750"/>
            <a:ext cx="252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NP-easy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722755" y="1395730"/>
            <a:ext cx="252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778000" y="2320290"/>
            <a:ext cx="2520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298315" y="2320290"/>
            <a:ext cx="137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NPC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10179050" y="3413125"/>
            <a:ext cx="110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NP-hard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282565" y="2914015"/>
            <a:ext cx="967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</a:t>
            </a:r>
            <a:r>
              <a:rPr lang="zh-CN" altLang="en-US"/>
              <a:t>等价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504940" y="3990340"/>
            <a:ext cx="144526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/>
              <a:t>SAT </a:t>
            </a:r>
            <a:r>
              <a:rPr lang="zh-CN" altLang="en-US" sz="1600"/>
              <a:t>的具体解</a:t>
            </a:r>
            <a:endParaRPr lang="zh-CN" altLang="en-US" sz="1600"/>
          </a:p>
        </p:txBody>
      </p:sp>
      <p:sp>
        <p:nvSpPr>
          <p:cNvPr id="16" name="文本框 15"/>
          <p:cNvSpPr txBox="1"/>
          <p:nvPr/>
        </p:nvSpPr>
        <p:spPr>
          <a:xfrm>
            <a:off x="4243070" y="3836035"/>
            <a:ext cx="11950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3-SAT </a:t>
            </a:r>
            <a:endParaRPr lang="zh-CN" altLang="en-US"/>
          </a:p>
          <a:p>
            <a:r>
              <a:rPr lang="zh-CN" altLang="en-US">
                <a:sym typeface="+mn-ea"/>
              </a:rPr>
              <a:t>顶点覆盖</a:t>
            </a:r>
            <a:endParaRPr lang="zh-CN" altLang="en-US"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681480" y="3682365"/>
            <a:ext cx="12496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排序</a:t>
            </a:r>
            <a:endParaRPr lang="zh-CN" altLang="en-US"/>
          </a:p>
          <a:p>
            <a:r>
              <a:rPr lang="zh-CN" altLang="en-US">
                <a:sym typeface="+mn-ea"/>
              </a:rPr>
              <a:t>最短路径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413125" y="1426845"/>
            <a:ext cx="132778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图同构问题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0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5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 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62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66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1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3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titlestyle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71.xml><?xml version="1.0" encoding="utf-8"?>
<p:tagLst xmlns:p="http://schemas.openxmlformats.org/presentationml/2006/main">
  <p:tag name="KSO_WM_UNIT_FILL_FORE_SCHEMECOLOR_INDEX_1_BRIGHTNESS" val="0"/>
  <p:tag name="KSO_WM_UNIT_FILL_FORE_SCHEMECOLOR_INDEX_1" val="14"/>
  <p:tag name="KSO_WM_UNIT_FILL_FORE_SCHEMECOLOR_INDEX_1_POS" val="0"/>
  <p:tag name="KSO_WM_UNIT_FILL_FORE_SCHEMECOLOR_INDEX_1_TRANS" val="0.72"/>
  <p:tag name="KSO_WM_UNIT_TEXT_FILL_FORE_SCHEMECOLOR_INDEX_BRIGHTNESS" val="0"/>
  <p:tag name="KSO_WM_UNIT_TEXT_FILL_FORE_SCHEMECOLOR_INDEX" val="2"/>
  <p:tag name="KSO_WM_UNIT_TEXT_FILL_TYPE" val="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031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1"/>
  <p:tag name="KSO_WM_TEMPLATE_THUMBS_INDEX" val="1、9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79.xml><?xml version="1.0" encoding="utf-8"?>
<p:tagLst xmlns:p="http://schemas.openxmlformats.org/presentationml/2006/main">
  <p:tag name="KSO_WM_SLIDE_TYPE" val="text"/>
  <p:tag name="KSO_WM_BEAUTIFY_FLAG" val="#wm#"/>
  <p:tag name="KSO_WM_SLIDE_ID" val="custom20230311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TEMPLATE_CATEGORY" val="custom"/>
  <p:tag name="KSO_WM_TEMPLATE_INDEX" val="20230311"/>
  <p:tag name="KSO_WM_SLIDE_SUBTYPE" val="pureTxt"/>
  <p:tag name="KSO_WM_SLIDE_SIZE" val="850*457"/>
  <p:tag name="KSO_WM_SLIDE_POSITION" val="54*28"/>
  <p:tag name="KSO_WM_SLIDE_LAYOUT" val="a_f"/>
  <p:tag name="KSO_WM_SLIDE_LAYOUT_CNT" val="1_1"/>
  <p:tag name="KSO_WM_SPECIAL_SOURCE" val="bdnull"/>
  <p:tag name="KSO_WM_SLIDE_LAYOUT_NAME" val="标题和内容"/>
  <p:tag name="KSO_WM_SLIDE_THEME_ID" val="3303377"/>
  <p:tag name="KSO_WM_SLIDE_THEME_NAME" val="渐变胶囊简约风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3031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渐变胶囊简约风">
  <a:themeElements>
    <a:clrScheme name="自定义 17">
      <a:dk1>
        <a:srgbClr val="000000"/>
      </a:dk1>
      <a:lt1>
        <a:srgbClr val="FFFFFF"/>
      </a:lt1>
      <a:dk2>
        <a:srgbClr val="32107E"/>
      </a:dk2>
      <a:lt2>
        <a:srgbClr val="D8E4FB"/>
      </a:lt2>
      <a:accent1>
        <a:srgbClr val="3A76E9"/>
      </a:accent1>
      <a:accent2>
        <a:srgbClr val="6868EA"/>
      </a:accent2>
      <a:accent3>
        <a:srgbClr val="8152EA"/>
      </a:accent3>
      <a:accent4>
        <a:srgbClr val="279EEA"/>
      </a:accent4>
      <a:accent5>
        <a:srgbClr val="13C7EC"/>
      </a:accent5>
      <a:accent6>
        <a:srgbClr val="36D8D4"/>
      </a:accent6>
      <a:hlink>
        <a:srgbClr val="0563C1"/>
      </a:hlink>
      <a:folHlink>
        <a:srgbClr val="954F72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WPS 演示</Application>
  <PresentationFormat>宽屏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MiSans</vt:lpstr>
      <vt:lpstr>微软雅黑</vt:lpstr>
      <vt:lpstr>Arial Unicode MS</vt:lpstr>
      <vt:lpstr>Calibri</vt:lpstr>
      <vt:lpstr>华文新魏</vt:lpstr>
      <vt:lpstr>楷体</vt:lpstr>
      <vt:lpstr>WPS</vt:lpstr>
      <vt:lpstr>渐变胶囊简约风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李金豪</dc:creator>
  <cp:lastModifiedBy>WPS_1690361984</cp:lastModifiedBy>
  <cp:revision>9</cp:revision>
  <dcterms:created xsi:type="dcterms:W3CDTF">2023-08-09T12:44:00Z</dcterms:created>
  <dcterms:modified xsi:type="dcterms:W3CDTF">2025-05-16T04:04:11Z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