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62" r:id="rId7"/>
    <p:sldId id="264" r:id="rId8"/>
    <p:sldId id="268" r:id="rId9"/>
    <p:sldId id="266" r:id="rId10"/>
    <p:sldId id="303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2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24"/>
      </p:cViewPr>
      <p:guideLst>
        <p:guide orient="horz" pos="33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20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CF7363-46B3-4791-B1F1-74C9C73C71E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2025/5/28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51558A8-E2C3-4D4F-B74A-F34DB9A5CC63}" type="datetime1">
              <a:rPr lang="zh-CN" altLang="en-US" noProof="0" smtClean="0"/>
              <a:t>2025/5/28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05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614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75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166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5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29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场比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6" name="文本占位符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7" name="文本占位符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8" name="文本占位符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9" name="文本占位符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2" name="长方形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日期占位符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7" name="页脚占位符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8 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7" name="图片占位符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内容占位符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​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3" name="文本占位符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4" name="文本占位符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13" name="文本占位符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文本占位符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3" name="文本占位符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2" name="文本占位符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3" name="文本占位符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7" name="日期占位符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8" name="页脚占位符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zh-CN" altLang="en-US" dirty="0"/>
              <a:t>素数测试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zh-CN" altLang="en-US" dirty="0"/>
              <a:t>程翔瑞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5220A-BFA0-6735-58B7-F4265A77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5" y="887633"/>
            <a:ext cx="6301232" cy="8239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spc="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为了能同时使用二次探测定理和费马小定理，构造如下序列，其中最后一项可以使用费马小定理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5F3BC97-F179-7A4F-5133-FDAB3FDBF4F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243105" y="1803441"/>
                <a:ext cx="7946615" cy="202179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600" dirty="0"/>
                  <a:t>a</a:t>
                </a:r>
                <a:r>
                  <a:rPr lang="en-US" altLang="zh-CN" sz="1600" baseline="30000" dirty="0"/>
                  <a:t>m</a:t>
                </a:r>
                <a:r>
                  <a:rPr lang="en-US" altLang="zh-CN" sz="1600" dirty="0"/>
                  <a:t>(mod n), a</a:t>
                </a:r>
                <a:r>
                  <a:rPr lang="en-US" altLang="zh-CN" sz="1600" baseline="30000" dirty="0"/>
                  <a:t>2m</a:t>
                </a:r>
                <a:r>
                  <a:rPr lang="en-US" altLang="zh-CN" sz="1600" dirty="0"/>
                  <a:t>(mod n), a</a:t>
                </a:r>
                <a:r>
                  <a:rPr lang="en-US" altLang="zh-CN" sz="1600" baseline="30000" dirty="0"/>
                  <a:t>4m</a:t>
                </a:r>
                <a:r>
                  <a:rPr lang="en-US" altLang="zh-CN" sz="1600" dirty="0"/>
                  <a:t>(mod n),…,a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baseline="300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baseline="30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baseline="30000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sz="1600" i="1" baseline="30000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600" i="1" baseline="30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(mod n)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从前向后，判断</a:t>
                </a:r>
                <a:r>
                  <a:rPr lang="en-US" altLang="zh-CN" sz="1800" dirty="0"/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baseline="300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baseline="30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0" i="1" baseline="30000" dirty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baseline="30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(mod n)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是否为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n-1, 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且它的后一项是否为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如果后项为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，也即后一项是方程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1800" baseline="30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≡1(mod n) 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。这一项非平凡，也即方程有非平凡的根，那么知道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一定是合数。</a:t>
                </a: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5F3BC97-F179-7A4F-5133-FDAB3FDBF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43105" y="1803441"/>
                <a:ext cx="7946615" cy="2021799"/>
              </a:xfrm>
              <a:blipFill>
                <a:blip r:embed="rId2"/>
                <a:stretch>
                  <a:fillRect l="-690" t="-1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AC75C3F-AD0D-7BFA-28D2-864DAD16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10</a:t>
            </a:fld>
            <a:endParaRPr lang="zh-CN" altLang="en-US" noProof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B1C086A-FF7A-C21E-75FF-E3DED6FBA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105" y="4009033"/>
            <a:ext cx="5776911" cy="23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DB393-2026-0007-A3E7-16795C701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762951"/>
            <a:ext cx="7603716" cy="1490108"/>
          </a:xfrm>
        </p:spPr>
        <p:txBody>
          <a:bodyPr/>
          <a:lstStyle/>
          <a:p>
            <a:r>
              <a:rPr lang="zh-CN" altLang="en-US" sz="1800" spc="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出错的时候是什么情况？</a:t>
            </a:r>
            <a:endParaRPr lang="en-US" altLang="zh-CN" sz="1800" spc="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800" spc="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首先，通过了对</a:t>
            </a:r>
            <a:r>
              <a:rPr lang="en-US" altLang="zh-CN" sz="1800" cap="none" spc="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lang="zh-CN" altLang="en-US" sz="1800" spc="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的费马小定理素数测试，最后一项结果是</a:t>
            </a:r>
            <a:r>
              <a:rPr lang="en-US" altLang="zh-CN" sz="1800" spc="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1800" spc="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，看倒数第二项，结果平凡</a:t>
            </a:r>
            <a:r>
              <a:rPr lang="en-US" altLang="zh-CN" sz="1800" spc="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endParaRPr lang="zh-CN" altLang="en-US" sz="1800" spc="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889680-1A0E-A8FD-EEFB-20C563C33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2950687"/>
            <a:ext cx="9836376" cy="114125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同样的问题：是否存在这样一种合数</a:t>
            </a:r>
            <a:r>
              <a:rPr lang="en-US" altLang="zh-CN" sz="2000" dirty="0"/>
              <a:t>n</a:t>
            </a:r>
            <a:r>
              <a:rPr lang="zh-CN" altLang="en-US" sz="2000" dirty="0"/>
              <a:t>，对大多数</a:t>
            </a:r>
            <a:r>
              <a:rPr lang="en-US" altLang="zh-CN" sz="2000" dirty="0"/>
              <a:t>a</a:t>
            </a:r>
            <a:r>
              <a:rPr lang="zh-CN" altLang="en-US" sz="2000" dirty="0"/>
              <a:t>，经过该测试后输出是“</a:t>
            </a:r>
            <a:r>
              <a:rPr lang="en-US" altLang="zh-CN" sz="2000" dirty="0"/>
              <a:t>prime</a:t>
            </a:r>
            <a:r>
              <a:rPr lang="zh-CN" altLang="en-US" sz="2000" dirty="0"/>
              <a:t>”？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5E0D659-1362-9517-E386-AE13E865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11</a:t>
            </a:fld>
            <a:endParaRPr lang="zh-CN" altLang="en-US" noProof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D59615-E916-1466-7775-0F5246668A4E}"/>
              </a:ext>
            </a:extLst>
          </p:cNvPr>
          <p:cNvSpPr txBox="1"/>
          <p:nvPr/>
        </p:nvSpPr>
        <p:spPr>
          <a:xfrm>
            <a:off x="1299732" y="3963948"/>
            <a:ext cx="85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P971</a:t>
            </a:r>
            <a:r>
              <a:rPr lang="zh-CN" altLang="en-US" dirty="0"/>
              <a:t>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91A6A3A-D36F-5962-3497-93593C00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7" y="4447858"/>
            <a:ext cx="10474643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3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EE594-1195-64A7-4C8F-1DF5D422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算法具体过程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CC435302-EF43-D3CA-C2EE-AB6BDFC0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12</a:t>
            </a:fld>
            <a:endParaRPr lang="zh-CN" altLang="en-US" noProof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C490EDF-39B3-C52B-C9DB-1A061A9C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17740"/>
            <a:ext cx="5975261" cy="32385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69B9ED9-8B28-DFF7-DA00-D1020B0416F6}"/>
              </a:ext>
            </a:extLst>
          </p:cNvPr>
          <p:cNvSpPr txBox="1"/>
          <p:nvPr/>
        </p:nvSpPr>
        <p:spPr>
          <a:xfrm>
            <a:off x="2918460" y="5596491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仍然以位乘为基本运算？</a:t>
            </a:r>
          </a:p>
        </p:txBody>
      </p:sp>
    </p:spTree>
    <p:extLst>
      <p:ext uri="{BB962C8B-B14F-4D97-AF65-F5344CB8AC3E}">
        <p14:creationId xmlns:p14="http://schemas.microsoft.com/office/powerpoint/2010/main" val="107795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D7AC6DB5-C79D-90AE-EE47-7E88535E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13</a:t>
            </a:fld>
            <a:endParaRPr lang="zh-CN" altLang="en-US" noProof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FF1A517-239C-A5D1-DE64-675424751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14" y="1937694"/>
            <a:ext cx="7307226" cy="36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6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57AE7FD0-332B-9C7A-CAF8-714A721C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14</a:t>
            </a:fld>
            <a:endParaRPr lang="zh-CN" altLang="en-US" noProof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A6625B5-9708-DE4C-C6A1-5AE78F3B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65" y="1852505"/>
            <a:ext cx="6326875" cy="348467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32E3D3B-3563-85CD-4BE5-10FE7F868F9C}"/>
              </a:ext>
            </a:extLst>
          </p:cNvPr>
          <p:cNvSpPr txBox="1"/>
          <p:nvPr/>
        </p:nvSpPr>
        <p:spPr>
          <a:xfrm>
            <a:off x="2598420" y="1289992"/>
            <a:ext cx="384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错误概率不超过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的算法：</a:t>
            </a:r>
          </a:p>
        </p:txBody>
      </p:sp>
    </p:spTree>
    <p:extLst>
      <p:ext uri="{BB962C8B-B14F-4D97-AF65-F5344CB8AC3E}">
        <p14:creationId xmlns:p14="http://schemas.microsoft.com/office/powerpoint/2010/main" val="203740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FB0F9-8DF8-9C3F-DC8D-78C45422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Monte Carlo</a:t>
            </a:r>
            <a:r>
              <a:rPr lang="zh-CN" altLang="en-US" cap="none" dirty="0"/>
              <a:t>型随机算法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965BA-BE22-2683-AEE0-8EA102CB9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4064" y="1922663"/>
            <a:ext cx="5820636" cy="8239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spc="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这种算法有时会给出错误的答案</a:t>
            </a:r>
            <a:r>
              <a:rPr lang="en-US" altLang="zh-CN" sz="1800" spc="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endParaRPr lang="zh-CN" altLang="en-US" sz="1800" spc="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011FCD-314F-CBB6-C687-16C5D2CA3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04064" y="3041353"/>
            <a:ext cx="6515635" cy="8239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spc="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其运行时间和出错概率都是随机变量，通常需要分析算法 的出错概率</a:t>
            </a:r>
            <a:r>
              <a:rPr lang="en-US" altLang="zh-CN" sz="1800" spc="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</a:t>
            </a:r>
            <a:endParaRPr lang="zh-CN" altLang="en-US" sz="1800" spc="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F458A4E-1B61-E289-36B9-6BA737C326B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304064" y="4160044"/>
            <a:ext cx="6361656" cy="648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spc="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多项式时间内运行且出错概率不超过</a:t>
            </a:r>
            <a:r>
              <a:rPr lang="en-US" altLang="zh-CN" sz="1800" spc="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1/3</a:t>
            </a:r>
            <a:r>
              <a:rPr lang="zh-CN" altLang="en-US" sz="1800" spc="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的随机算法称为    </a:t>
            </a:r>
            <a:r>
              <a:rPr lang="zh-CN" altLang="en-US" sz="1800" spc="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有效的蒙特卡洛型算法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B52AEE1-C526-A86B-2A19-E80F303B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15</a:t>
            </a:fld>
            <a:endParaRPr lang="zh-CN" altLang="en-US" noProof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D82AC0-34BD-E64D-680E-D837C061AD2D}"/>
              </a:ext>
            </a:extLst>
          </p:cNvPr>
          <p:cNvSpPr txBox="1"/>
          <p:nvPr/>
        </p:nvSpPr>
        <p:spPr>
          <a:xfrm>
            <a:off x="1342164" y="5142745"/>
            <a:ext cx="7322820" cy="45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cap="all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Miller-Rabin</a:t>
            </a:r>
            <a:r>
              <a:rPr lang="zh-CN" altLang="en-US" cap="all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素数测试算法是不是有效的蒙特卡洛型算法？</a:t>
            </a:r>
          </a:p>
        </p:txBody>
      </p:sp>
    </p:spTree>
    <p:extLst>
      <p:ext uri="{BB962C8B-B14F-4D97-AF65-F5344CB8AC3E}">
        <p14:creationId xmlns:p14="http://schemas.microsoft.com/office/powerpoint/2010/main" val="22958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zh-CN" altLang="en-US" dirty="0"/>
              <a:t>素数测试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algn="l"/>
            <a:r>
              <a:rPr lang="en-US" altLang="zh-CN" b="1" i="0" dirty="0">
                <a:solidFill>
                  <a:srgbClr val="2C2C36"/>
                </a:solidFill>
                <a:effectLst/>
                <a:latin typeface="-apple-system"/>
              </a:rPr>
              <a:t>RSA</a:t>
            </a:r>
            <a:r>
              <a:rPr lang="zh-CN" altLang="en-US" b="1" i="0" dirty="0">
                <a:solidFill>
                  <a:srgbClr val="2C2C36"/>
                </a:solidFill>
                <a:effectLst/>
                <a:latin typeface="-apple-system"/>
              </a:rPr>
              <a:t>加密</a:t>
            </a:r>
            <a:r>
              <a:rPr lang="zh-CN" altLang="en-US" b="0" i="0" dirty="0">
                <a:solidFill>
                  <a:srgbClr val="2C2C36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2C2C36"/>
                </a:solidFill>
                <a:effectLst/>
                <a:latin typeface="-apple-system"/>
              </a:rPr>
              <a:t>RSA</a:t>
            </a:r>
            <a:r>
              <a:rPr lang="zh-CN" altLang="en-US" b="0" i="0" dirty="0">
                <a:solidFill>
                  <a:srgbClr val="2C2C36"/>
                </a:solidFill>
                <a:effectLst/>
                <a:latin typeface="-apple-system"/>
              </a:rPr>
              <a:t>是基于大整数因式分解难题的一种公钥加密技术，它依赖于两个大素数的乘积作为其核心部分。为了生成密钥对，首先需要找到两个</a:t>
            </a:r>
            <a:r>
              <a:rPr lang="zh-CN" altLang="en-US" b="1" i="0" dirty="0">
                <a:solidFill>
                  <a:srgbClr val="2C2C36"/>
                </a:solidFill>
                <a:effectLst/>
                <a:latin typeface="-apple-system"/>
              </a:rPr>
              <a:t>足够大</a:t>
            </a:r>
            <a:r>
              <a:rPr lang="zh-CN" altLang="en-US" b="0" i="0" dirty="0">
                <a:solidFill>
                  <a:srgbClr val="2C2C36"/>
                </a:solidFill>
                <a:effectLst/>
                <a:latin typeface="-apple-system"/>
              </a:rPr>
              <a:t>的随机素数。</a:t>
            </a:r>
            <a:endParaRPr lang="en-US" altLang="zh-CN" b="0" i="0" dirty="0">
              <a:solidFill>
                <a:srgbClr val="2C2C36"/>
              </a:solidFill>
              <a:effectLst/>
              <a:latin typeface="-apple-system"/>
            </a:endParaRPr>
          </a:p>
          <a:p>
            <a:pPr algn="l"/>
            <a:r>
              <a:rPr lang="en-US" altLang="zh-CN" dirty="0">
                <a:solidFill>
                  <a:srgbClr val="2C2C36"/>
                </a:solidFill>
                <a:latin typeface="-apple-system"/>
              </a:rPr>
              <a:t>1024~4096</a:t>
            </a:r>
            <a:endParaRPr lang="zh-CN" altLang="en-US" b="0" i="0" dirty="0">
              <a:solidFill>
                <a:srgbClr val="2C2C36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CN" altLang="en-US" dirty="0"/>
              <a:t>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zh-CN" altLang="en-US" dirty="0"/>
              <a:t>基本原理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90814" y="3070348"/>
            <a:ext cx="4031030" cy="1057308"/>
          </a:xfrm>
        </p:spPr>
        <p:txBody>
          <a:bodyPr rtlCol="0"/>
          <a:lstStyle/>
          <a:p>
            <a:pPr rtl="0"/>
            <a:r>
              <a:rPr lang="zh-CN" altLang="en-US" dirty="0"/>
              <a:t>费马小定理及其推论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74155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随机算法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74612" y="3070348"/>
            <a:ext cx="4031030" cy="1057308"/>
          </a:xfrm>
        </p:spPr>
        <p:txBody>
          <a:bodyPr rtlCol="0"/>
          <a:lstStyle/>
          <a:p>
            <a:pPr rtl="0"/>
            <a:r>
              <a:rPr lang="en-US" altLang="zh-CN" dirty="0"/>
              <a:t>Monte Carlo</a:t>
            </a:r>
            <a:r>
              <a:rPr lang="zh-CN" altLang="en-US" dirty="0"/>
              <a:t>型</a:t>
            </a:r>
          </a:p>
          <a:p>
            <a:pPr rtl="0"/>
            <a:endParaRPr lang="zh-CN" altLang="en-US" dirty="0"/>
          </a:p>
        </p:txBody>
      </p:sp>
      <p:sp>
        <p:nvSpPr>
          <p:cNvPr id="82" name="灯片编号占位符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7515"/>
            <a:ext cx="5111750" cy="586893"/>
          </a:xfrm>
        </p:spPr>
        <p:txBody>
          <a:bodyPr rtlCol="0"/>
          <a:lstStyle/>
          <a:p>
            <a:pPr rtl="0"/>
            <a:r>
              <a:rPr lang="zh-CN" altLang="en-US" dirty="0"/>
              <a:t>费马小定理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3634FE-ADF0-4BC3-A0A9-447EA9DD096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77024" y="2455193"/>
                <a:ext cx="6874840" cy="58689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rtl="0"/>
                <a:r>
                  <a:rPr lang="zh-CN" altLang="en-US" sz="1600" dirty="0"/>
                  <a:t>如果 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为素数，则对所有的正整数 </a:t>
                </a:r>
                <a:r>
                  <a:rPr lang="en-US" altLang="zh-CN" sz="1600" dirty="0"/>
                  <a:t>a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≢</m:t>
                    </m:r>
                  </m:oMath>
                </a14:m>
                <a:r>
                  <a:rPr lang="en-US" altLang="zh-CN" sz="1600" dirty="0"/>
                  <a:t> 0 (mod n)</a:t>
                </a:r>
                <a:r>
                  <a:rPr lang="zh-CN" altLang="en-US" sz="1600" dirty="0"/>
                  <a:t>有 </a:t>
                </a:r>
                <a:r>
                  <a:rPr lang="en-US" altLang="zh-CN" sz="1600" dirty="0"/>
                  <a:t>a</a:t>
                </a:r>
                <a:r>
                  <a:rPr lang="en-US" altLang="zh-CN" sz="1600" baseline="30000" dirty="0"/>
                  <a:t>n-1</a:t>
                </a:r>
                <a:r>
                  <a:rPr lang="en-US" altLang="zh-CN" sz="1600" dirty="0"/>
                  <a:t> ≡ 1(mod n)</a:t>
                </a:r>
                <a:r>
                  <a:rPr lang="zh-CN" altLang="en-US" sz="1600" dirty="0"/>
                  <a:t>。</a:t>
                </a:r>
                <a:endParaRPr lang="zh-CN" altLang="en-US" sz="1600" noProof="1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3634FE-ADF0-4BC3-A0A9-447EA9DD0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77024" y="2455193"/>
                <a:ext cx="6874840" cy="586893"/>
              </a:xfrm>
              <a:blipFill>
                <a:blip r:embed="rId3"/>
                <a:stretch>
                  <a:fillRect l="-532"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764BD8-F3D5-5E3A-A8C5-9B2B0AC3B68C}"/>
              </a:ext>
            </a:extLst>
          </p:cNvPr>
          <p:cNvSpPr txBox="1"/>
          <p:nvPr/>
        </p:nvSpPr>
        <p:spPr>
          <a:xfrm>
            <a:off x="864413" y="3274218"/>
            <a:ext cx="6952488" cy="115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最直接想法：</a:t>
            </a:r>
            <a:endParaRPr lang="en-US" altLang="zh-CN" sz="1600" spc="5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对于一个</a:t>
            </a:r>
            <a:r>
              <a:rPr lang="en-US" altLang="zh-CN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zh-CN" altLang="en-US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小于</a:t>
            </a:r>
            <a:r>
              <a:rPr lang="en-US" altLang="zh-CN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，如果</a:t>
            </a:r>
            <a:r>
              <a:rPr lang="en-US" altLang="zh-CN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是素数那么一定有</a:t>
            </a:r>
            <a:r>
              <a:rPr lang="en-US" altLang="zh-CN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en-US" altLang="zh-CN" sz="1600" spc="5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n-1</a:t>
            </a:r>
            <a:r>
              <a:rPr lang="en-US" altLang="zh-CN" sz="1600" dirty="0"/>
              <a:t>≡</a:t>
            </a:r>
            <a:r>
              <a:rPr lang="en-US" altLang="zh-CN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1(mod n)</a:t>
            </a:r>
            <a:r>
              <a:rPr lang="zh-CN" altLang="en-US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，如果</a:t>
            </a:r>
            <a:r>
              <a:rPr lang="en-US" altLang="zh-CN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是合数，</a:t>
            </a:r>
            <a:r>
              <a:rPr lang="en-US" altLang="zh-CN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是合数则不一定有</a:t>
            </a:r>
            <a:r>
              <a:rPr lang="en-US" altLang="zh-CN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r>
              <a:rPr lang="en-US" altLang="zh-CN" sz="1600" spc="5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n-1</a:t>
            </a:r>
            <a:r>
              <a:rPr lang="en-US" altLang="zh-CN" sz="1600" dirty="0"/>
              <a:t>≡</a:t>
            </a:r>
            <a:r>
              <a:rPr lang="en-US" altLang="zh-CN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1(mod n)</a:t>
            </a:r>
            <a:endParaRPr lang="zh-CN" altLang="en-US" sz="1600" spc="5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9D2BF8-5A36-3BA7-F858-FB5F974D822B}"/>
              </a:ext>
            </a:extLst>
          </p:cNvPr>
          <p:cNvSpPr txBox="1"/>
          <p:nvPr/>
        </p:nvSpPr>
        <p:spPr>
          <a:xfrm>
            <a:off x="864413" y="4643180"/>
            <a:ext cx="6472733" cy="1895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直接使用费马小定理的测试原理：</a:t>
            </a:r>
            <a:endParaRPr lang="en-US" altLang="zh-CN" sz="1600" spc="5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检测 </a:t>
            </a:r>
            <a:r>
              <a:rPr lang="en-US" altLang="zh-CN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en-US" altLang="zh-CN" sz="1600" spc="5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n−1 </a:t>
            </a:r>
            <a:r>
              <a:rPr lang="en-US" altLang="zh-CN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≡1(mod n). </a:t>
            </a:r>
            <a:r>
              <a:rPr lang="zh-CN" altLang="en-US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如是，输出“素数” 否则输出“合数”</a:t>
            </a:r>
            <a:endParaRPr lang="en-US" altLang="zh-CN" sz="1600" spc="5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</a:t>
            </a:r>
            <a:r>
              <a:rPr lang="en-US" altLang="zh-CN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是素数，输出一定正确；如果</a:t>
            </a:r>
            <a:r>
              <a:rPr lang="en-US" altLang="zh-CN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是合数，输出不一定正确。</a:t>
            </a:r>
            <a:endParaRPr lang="en-US" altLang="zh-CN" sz="1600" spc="5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如果输出结果是“合数”，判断一定正确；如果输出结果是 素数，判断不一定正确。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016" y="658090"/>
            <a:ext cx="8421688" cy="1325563"/>
          </a:xfrm>
        </p:spPr>
        <p:txBody>
          <a:bodyPr rtlCol="0"/>
          <a:lstStyle/>
          <a:p>
            <a:pPr rtl="0"/>
            <a:r>
              <a:rPr lang="en-US" altLang="zh-CN" sz="2800" cap="none" dirty="0"/>
              <a:t>a</a:t>
            </a:r>
            <a:r>
              <a:rPr lang="en-US" altLang="zh-CN" sz="2800" cap="none" baseline="30000" dirty="0"/>
              <a:t>n-1</a:t>
            </a:r>
            <a:r>
              <a:rPr lang="en-US" altLang="zh-CN" cap="none" dirty="0"/>
              <a:t>(mod n)</a:t>
            </a:r>
            <a:r>
              <a:rPr lang="zh-CN" altLang="en-US" cap="none" dirty="0"/>
              <a:t>如何计算时间复杂度比较优秀？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9016" y="2542849"/>
            <a:ext cx="3924300" cy="823912"/>
          </a:xfrm>
        </p:spPr>
        <p:txBody>
          <a:bodyPr rtlCol="0"/>
          <a:lstStyle/>
          <a:p>
            <a:pPr rtl="0"/>
            <a:r>
              <a:rPr lang="zh-CN" altLang="en-US" dirty="0"/>
              <a:t>一般的</a:t>
            </a:r>
            <a:r>
              <a:rPr lang="en-US" altLang="zh-CN" dirty="0" err="1"/>
              <a:t>x</a:t>
            </a:r>
            <a:r>
              <a:rPr lang="en-US" altLang="zh-CN" baseline="30000" dirty="0" err="1"/>
              <a:t>m</a:t>
            </a:r>
            <a:r>
              <a:rPr lang="zh-CN" altLang="en-US" dirty="0"/>
              <a:t>的计算方法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占位符 6">
                <a:extLst>
                  <a:ext uri="{FF2B5EF4-FFF2-40B4-BE49-F238E27FC236}">
                    <a16:creationId xmlns:a16="http://schemas.microsoft.com/office/drawing/2014/main" id="{578017FE-712E-4E95-B483-B700F1AA4B2A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993207" y="2494618"/>
                <a:ext cx="3943627" cy="823912"/>
              </a:xfrm>
            </p:spPr>
            <p:txBody>
              <a:bodyPr rtlCol="0"/>
              <a:lstStyle/>
              <a:p>
                <a:r>
                  <a:rPr lang="en-US" altLang="zh-CN" sz="2000" cap="none" dirty="0"/>
                  <a:t>a</a:t>
                </a:r>
                <a:r>
                  <a:rPr lang="en-US" altLang="zh-CN" baseline="30000" dirty="0"/>
                  <a:t>m</a:t>
                </a:r>
                <a:r>
                  <a:rPr lang="en-US" altLang="zh-CN" cap="none" dirty="0"/>
                  <a:t>(mod n)</a:t>
                </a:r>
                <a:r>
                  <a:rPr lang="zh-CN" altLang="en-US" cap="none" dirty="0"/>
                  <a:t>的计算方法（</a:t>
                </a:r>
                <a:r>
                  <a:rPr lang="en-US" altLang="zh-CN" cap="none" dirty="0"/>
                  <a:t>m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zh-CN" altLang="en-US" dirty="0"/>
                  <a:t>）</a:t>
                </a:r>
              </a:p>
            </p:txBody>
          </p:sp>
        </mc:Choice>
        <mc:Fallback>
          <p:sp>
            <p:nvSpPr>
              <p:cNvPr id="7" name="文本占位符 6">
                <a:extLst>
                  <a:ext uri="{FF2B5EF4-FFF2-40B4-BE49-F238E27FC236}">
                    <a16:creationId xmlns:a16="http://schemas.microsoft.com/office/drawing/2014/main" id="{578017FE-712E-4E95-B483-B700F1AA4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993207" y="2494618"/>
                <a:ext cx="3943627" cy="823912"/>
              </a:xfrm>
              <a:blipFill>
                <a:blip r:embed="rId3"/>
                <a:stretch>
                  <a:fillRect l="-1546" r="-865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916" y="6122263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1A2FAE-F06B-F96F-E845-ACE85DC81C58}"/>
              </a:ext>
            </a:extLst>
          </p:cNvPr>
          <p:cNvSpPr txBox="1"/>
          <p:nvPr/>
        </p:nvSpPr>
        <p:spPr>
          <a:xfrm>
            <a:off x="2217116" y="2073318"/>
            <a:ext cx="462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m = d</a:t>
            </a:r>
            <a:r>
              <a:rPr lang="en-US" altLang="zh-CN" sz="12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k</a:t>
            </a:r>
            <a:r>
              <a:rPr lang="en-US" altLang="zh-CN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d</a:t>
            </a:r>
            <a:r>
              <a:rPr lang="en-US" altLang="zh-CN" sz="12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k-1</a:t>
            </a:r>
            <a:r>
              <a:rPr lang="en-US" altLang="zh-CN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…d</a:t>
            </a:r>
            <a:r>
              <a:rPr lang="en-US" altLang="zh-CN" sz="12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1</a:t>
            </a:r>
            <a:r>
              <a:rPr lang="en-US" altLang="zh-CN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d</a:t>
            </a:r>
            <a:r>
              <a:rPr lang="en-US" altLang="zh-CN" sz="12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0</a:t>
            </a:r>
            <a:r>
              <a:rPr lang="en-US" altLang="zh-CN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 </a:t>
            </a: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为二进制自然数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BC31C47-2EF1-3C35-EB3A-EEA08DE7B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116" y="3528366"/>
            <a:ext cx="2928714" cy="214217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6728816-B6D0-3058-82C9-C38D9639D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804" y="3528366"/>
            <a:ext cx="3993176" cy="2142172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C5C08D4F-8945-CC63-6B97-6F6303180DD9}"/>
              </a:ext>
            </a:extLst>
          </p:cNvPr>
          <p:cNvSpPr/>
          <p:nvPr/>
        </p:nvSpPr>
        <p:spPr>
          <a:xfrm>
            <a:off x="5464455" y="4206239"/>
            <a:ext cx="1382573" cy="4535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B7AB5D2-6CDD-9102-F721-D9B0855AD781}"/>
              </a:ext>
            </a:extLst>
          </p:cNvPr>
          <p:cNvSpPr txBox="1"/>
          <p:nvPr/>
        </p:nvSpPr>
        <p:spPr>
          <a:xfrm>
            <a:off x="2217116" y="5935493"/>
            <a:ext cx="914400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T(n)=O(klog</a:t>
            </a:r>
            <a:r>
              <a:rPr lang="en-US" altLang="zh-CN" sz="2000" spc="15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2</a:t>
            </a:r>
            <a:r>
              <a:rPr lang="en-US" altLang="zh-CN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n)=O(log</a:t>
            </a:r>
            <a:r>
              <a:rPr lang="en-US" altLang="zh-CN" sz="2000" spc="15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3</a:t>
            </a:r>
            <a:r>
              <a:rPr lang="en-US" altLang="zh-CN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n)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以位乘作为基本运算，模运算和乘法运算时间复杂度均为</a:t>
            </a:r>
            <a:r>
              <a:rPr lang="en-US" altLang="zh-CN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O(log</a:t>
            </a:r>
            <a:r>
              <a:rPr lang="en-US" altLang="zh-CN" sz="2000" spc="15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2</a:t>
            </a:r>
            <a:r>
              <a:rPr lang="en-US" altLang="zh-CN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n)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6</a:t>
            </a:fld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6093B7B-3068-5E62-7C89-8973E35A0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09" y="1255526"/>
            <a:ext cx="4644351" cy="162293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2B4E890-3BD4-49D5-E268-BD0411E3676E}"/>
              </a:ext>
            </a:extLst>
          </p:cNvPr>
          <p:cNvSpPr txBox="1"/>
          <p:nvPr/>
        </p:nvSpPr>
        <p:spPr>
          <a:xfrm>
            <a:off x="1492301" y="3048502"/>
            <a:ext cx="651052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问题：算法 </a:t>
            </a:r>
            <a:r>
              <a:rPr lang="en-US" altLang="zh-CN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Ptest1</a:t>
            </a:r>
            <a:r>
              <a:rPr lang="zh-CN" altLang="en-US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只对</a:t>
            </a:r>
            <a:r>
              <a:rPr lang="en-US" altLang="zh-CN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a=2</a:t>
            </a:r>
            <a:r>
              <a:rPr lang="zh-CN" altLang="en-US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进行测试</a:t>
            </a:r>
            <a:r>
              <a:rPr lang="en-US" altLang="zh-CN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为合数且算法输 出“素数”，则称 </a:t>
            </a:r>
            <a:r>
              <a:rPr lang="en-US" altLang="zh-CN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为基</a:t>
            </a:r>
            <a:r>
              <a:rPr lang="en-US" altLang="zh-CN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的伪素数</a:t>
            </a:r>
            <a:r>
              <a:rPr lang="en-US" altLang="zh-CN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pc="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377D705-6F18-A090-3084-31657798F5BA}"/>
              </a:ext>
            </a:extLst>
          </p:cNvPr>
          <p:cNvSpPr txBox="1"/>
          <p:nvPr/>
        </p:nvSpPr>
        <p:spPr>
          <a:xfrm>
            <a:off x="1492301" y="4048681"/>
            <a:ext cx="7666329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引入随机性：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的伪素数，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不一定是基于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的伪素数，随机选取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，只要有一次输出是“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composite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”就可以确定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是合数。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关于大多数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都是费马伪素数，那算法的效果就很差了。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3C2660E-87C9-A225-4041-EFDAB532F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442" y="1328751"/>
            <a:ext cx="4953000" cy="135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BAAA4-6C92-6C0F-A1A0-56C4E76F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cap="none" dirty="0"/>
              <a:t>armichael</a:t>
            </a:r>
            <a:r>
              <a:rPr lang="zh-CN" altLang="en-US" dirty="0"/>
              <a:t>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9AA51D-73AB-6ACF-7D87-8B60C4D5D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9622" y="2027240"/>
            <a:ext cx="5856098" cy="19978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一个正整数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Carmichael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数，如果它满足以下两个条件：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 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是合数（不是素数）；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对于所有与 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 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互质的正整数 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 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⁡(a, n)=1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），都有：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8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n−1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≡1(mod n)</a:t>
            </a:r>
          </a:p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C50EE77-7FC8-90D6-CB36-EFE687AC534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885157" y="3834606"/>
            <a:ext cx="8257063" cy="2832894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部分性质：很少，前一亿个数里只有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个；因子全是素数且至少有三个。</a:t>
            </a:r>
            <a:endParaRPr lang="en-US" altLang="zh-CN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endParaRPr lang="en-US" altLang="zh-CN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b="0" i="0" dirty="0">
                <a:solidFill>
                  <a:srgbClr val="2C2C36"/>
                </a:solidFill>
                <a:effectLst/>
                <a:latin typeface="-apple-system"/>
              </a:rPr>
              <a:t>561</a:t>
            </a:r>
            <a:r>
              <a:rPr lang="en-US" altLang="zh-CN" sz="15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0" i="0" dirty="0">
                <a:solidFill>
                  <a:srgbClr val="2C2C36"/>
                </a:solidFill>
                <a:effectLst/>
                <a:latin typeface="KaTeX_Main"/>
              </a:rPr>
              <a:t>3×11×17</a:t>
            </a:r>
            <a:endParaRPr lang="en-US" altLang="zh-CN" sz="1500" b="0" i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2000" b="0" i="0" dirty="0">
                <a:solidFill>
                  <a:srgbClr val="2C2C36"/>
                </a:solidFill>
                <a:effectLst/>
                <a:latin typeface="-apple-system"/>
              </a:rPr>
              <a:t>1105</a:t>
            </a: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000" b="0" i="0" dirty="0">
                <a:solidFill>
                  <a:srgbClr val="2C2C36"/>
                </a:solidFill>
                <a:effectLst/>
                <a:latin typeface="KaTeX_Main"/>
              </a:rPr>
              <a:t>5×13×17</a:t>
            </a:r>
            <a:endParaRPr lang="en-US" altLang="zh-CN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1729 = </a:t>
            </a:r>
            <a:r>
              <a:rPr lang="en-US" altLang="zh-CN" sz="2000" b="0" i="0" dirty="0">
                <a:solidFill>
                  <a:srgbClr val="2C2C36"/>
                </a:solidFill>
                <a:effectLst/>
                <a:latin typeface="KaTeX_Main"/>
              </a:rPr>
              <a:t>7×13×19</a:t>
            </a:r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A059D76-5750-F569-F770-60578969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7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2768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01AF7-C11E-F0B1-31BB-2D4126A8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104" y="1703113"/>
            <a:ext cx="3169647" cy="753742"/>
          </a:xfrm>
        </p:spPr>
        <p:txBody>
          <a:bodyPr/>
          <a:lstStyle/>
          <a:p>
            <a:r>
              <a:rPr lang="zh-CN" altLang="en-US" dirty="0"/>
              <a:t>根据初等数论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A43461B7-05C4-7CAD-4FEA-B3A28C1E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8</a:t>
            </a:fld>
            <a:endParaRPr lang="zh-CN" altLang="en-US" noProof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125CAF-73F5-1154-A7DA-CBC4E7EDB944}"/>
              </a:ext>
            </a:extLst>
          </p:cNvPr>
          <p:cNvSpPr txBox="1"/>
          <p:nvPr/>
        </p:nvSpPr>
        <p:spPr>
          <a:xfrm>
            <a:off x="1637081" y="2617927"/>
            <a:ext cx="864656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为合数，但不是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Carmichael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数，算法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Ptest2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为合数的概率至少为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1/2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几乎无法处理未知的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Carmichael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A6DD37-2563-4D47-E851-EF2EE748EC0D}"/>
              </a:ext>
            </a:extLst>
          </p:cNvPr>
          <p:cNvSpPr txBox="1"/>
          <p:nvPr/>
        </p:nvSpPr>
        <p:spPr>
          <a:xfrm>
            <a:off x="1691640" y="4434841"/>
            <a:ext cx="5593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更好的算法？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03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F91BA-43C1-011F-2924-4A665675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5452904" cy="1325563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en-US" altLang="zh-CN" cap="none" dirty="0"/>
              <a:t>iller</a:t>
            </a:r>
            <a:r>
              <a:rPr lang="en-US" altLang="zh-CN" dirty="0"/>
              <a:t>-R</a:t>
            </a:r>
            <a:r>
              <a:rPr lang="en-US" altLang="zh-CN" cap="none" dirty="0"/>
              <a:t>abin</a:t>
            </a:r>
            <a:r>
              <a:rPr lang="zh-CN" altLang="en-US" cap="none" dirty="0"/>
              <a:t>算法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C5AD5-1F5F-59EE-2084-541D9CBC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1264" y="2575877"/>
            <a:ext cx="6635976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补充：二次探测定理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为素数，则方程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lang="en-US" altLang="zh-CN" sz="18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≡1(</a:t>
            </a:r>
            <a:r>
              <a:rPr lang="en-US" altLang="zh-CN" sz="18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n)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的根只有两个， 即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 = 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 = −1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（或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 = n−1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），即平凡的根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判断方法：如果方程有非平凡的根，则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为合数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0CF565A-285F-66FA-C5B3-2F846F14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9</a:t>
            </a:fld>
            <a:endParaRPr lang="zh-CN" altLang="en-US" noProof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4AD9EA-7A6C-A008-8EB2-3BA78E18E882}"/>
              </a:ext>
            </a:extLst>
          </p:cNvPr>
          <p:cNvSpPr txBox="1"/>
          <p:nvPr/>
        </p:nvSpPr>
        <p:spPr>
          <a:xfrm>
            <a:off x="1761264" y="3901440"/>
            <a:ext cx="788565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2-adic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对于任意正整数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，我们可以唯一地将其写成如下形式：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n=2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⋅m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k≥0,  m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是奇数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对于奇数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恒等于零，该分解没有实际意义，所以我们写出如下形式：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n - 1=2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⋅m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≥1,  m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是奇数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505507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0_TF56180624_Win32" id="{9D727254-2BE9-4C85-8515-511A9B42E99C}" vid="{98F67272-6949-4B1C-8084-EC46719CFC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sharepoint/v3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71af3243-3dd4-4a8d-8c0d-dd76da1f02a5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极简风格轻快销售幻灯片</Template>
  <TotalTime>1800</TotalTime>
  <Words>905</Words>
  <Application>Microsoft Office PowerPoint</Application>
  <PresentationFormat>宽屏</PresentationFormat>
  <Paragraphs>85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-apple-system</vt:lpstr>
      <vt:lpstr>KaTeX_Main</vt:lpstr>
      <vt:lpstr>Microsoft YaHei UI</vt:lpstr>
      <vt:lpstr>微软雅黑</vt:lpstr>
      <vt:lpstr>Arial</vt:lpstr>
      <vt:lpstr>Cambria Math</vt:lpstr>
      <vt:lpstr>单线</vt:lpstr>
      <vt:lpstr>素数测试</vt:lpstr>
      <vt:lpstr>素数测试</vt:lpstr>
      <vt:lpstr>解决方案</vt:lpstr>
      <vt:lpstr>费马小定理</vt:lpstr>
      <vt:lpstr>an-1(mod n)如何计算时间复杂度比较优秀？</vt:lpstr>
      <vt:lpstr>PowerPoint 演示文稿</vt:lpstr>
      <vt:lpstr>Carmichael数</vt:lpstr>
      <vt:lpstr>根据初等数论</vt:lpstr>
      <vt:lpstr>Miller-Rabin算法</vt:lpstr>
      <vt:lpstr>PowerPoint 演示文稿</vt:lpstr>
      <vt:lpstr>PowerPoint 演示文稿</vt:lpstr>
      <vt:lpstr>算法具体过程</vt:lpstr>
      <vt:lpstr>PowerPoint 演示文稿</vt:lpstr>
      <vt:lpstr>PowerPoint 演示文稿</vt:lpstr>
      <vt:lpstr>Monte Carlo型随机算法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翔瑞 程</dc:creator>
  <cp:lastModifiedBy>翔瑞 程</cp:lastModifiedBy>
  <cp:revision>25</cp:revision>
  <dcterms:created xsi:type="dcterms:W3CDTF">2025-05-28T06:13:09Z</dcterms:created>
  <dcterms:modified xsi:type="dcterms:W3CDTF">2025-05-29T13:10:07Z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