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71" r:id="rId9"/>
    <p:sldId id="263" r:id="rId10"/>
    <p:sldId id="264" r:id="rId11"/>
    <p:sldId id="272" r:id="rId12"/>
    <p:sldId id="268" r:id="rId13"/>
    <p:sldId id="265" r:id="rId14"/>
    <p:sldId id="269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637" autoAdjust="0"/>
  </p:normalViewPr>
  <p:slideViewPr>
    <p:cSldViewPr snapToGrid="0">
      <p:cViewPr varScale="1">
        <p:scale>
          <a:sx n="64" d="100"/>
          <a:sy n="64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768B6-EBC2-4ECE-B480-2C2850177C57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07FDB-D933-4E24-8E1A-6863B76F5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07FDB-D933-4E24-8E1A-6863B76F5F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92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证明是反证：设树</a:t>
            </a:r>
            <a:r>
              <a:rPr lang="en-US" altLang="zh-CN" dirty="0"/>
              <a:t>T </a:t>
            </a:r>
            <a:r>
              <a:rPr lang="zh-CN" altLang="en-US" dirty="0"/>
              <a:t>的深度为</a:t>
            </a:r>
            <a:r>
              <a:rPr lang="en-US" altLang="zh-CN" dirty="0"/>
              <a:t>d</a:t>
            </a:r>
            <a:r>
              <a:rPr lang="zh-CN" altLang="en-US" dirty="0"/>
              <a:t>，假设树叶</a:t>
            </a:r>
            <a:r>
              <a:rPr lang="en-US" altLang="zh-CN" dirty="0"/>
              <a:t>x </a:t>
            </a:r>
            <a:r>
              <a:rPr lang="zh-CN" altLang="en-US" dirty="0"/>
              <a:t>在第</a:t>
            </a:r>
            <a:r>
              <a:rPr lang="en-US" altLang="zh-CN" dirty="0"/>
              <a:t>k </a:t>
            </a:r>
            <a:r>
              <a:rPr lang="zh-CN" altLang="en-US" dirty="0"/>
              <a:t>层，</a:t>
            </a:r>
            <a:r>
              <a:rPr lang="en-US" altLang="zh-CN" dirty="0"/>
              <a:t>k&lt;d–1. </a:t>
            </a:r>
            <a:r>
              <a:rPr lang="zh-CN" altLang="en-US" dirty="0"/>
              <a:t>取</a:t>
            </a:r>
            <a:r>
              <a:rPr lang="en-US" altLang="zh-CN" dirty="0"/>
              <a:t>d-1</a:t>
            </a:r>
            <a:r>
              <a:rPr lang="zh-CN" altLang="en-US" dirty="0"/>
              <a:t>层 的某个结点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y </a:t>
            </a:r>
            <a:r>
              <a:rPr lang="zh-CN" altLang="en-US" dirty="0"/>
              <a:t>有两个儿子是第</a:t>
            </a:r>
            <a:r>
              <a:rPr lang="en-US" altLang="zh-CN" dirty="0"/>
              <a:t>d </a:t>
            </a:r>
            <a:r>
              <a:rPr lang="zh-CN" altLang="en-US" dirty="0"/>
              <a:t>层的树叶</a:t>
            </a:r>
            <a:r>
              <a:rPr lang="en-US" altLang="zh-CN" dirty="0"/>
              <a:t>.</a:t>
            </a:r>
            <a:r>
              <a:rPr lang="zh-CN" altLang="en-US" dirty="0"/>
              <a:t>将</a:t>
            </a:r>
            <a:r>
              <a:rPr lang="en-US" altLang="zh-CN" dirty="0"/>
              <a:t>y </a:t>
            </a:r>
            <a:r>
              <a:rPr lang="zh-CN" altLang="en-US" dirty="0"/>
              <a:t>的两个儿 子作为</a:t>
            </a:r>
            <a:r>
              <a:rPr lang="en-US" altLang="zh-CN" dirty="0"/>
              <a:t>x </a:t>
            </a:r>
            <a:r>
              <a:rPr lang="zh-CN" altLang="en-US" dirty="0"/>
              <a:t>的儿子得到树</a:t>
            </a:r>
            <a:r>
              <a:rPr lang="en-US" altLang="zh-CN" dirty="0"/>
              <a:t>T’. </a:t>
            </a:r>
          </a:p>
          <a:p>
            <a:r>
              <a:rPr lang="en-US" altLang="zh-CN" dirty="0" err="1"/>
              <a:t>epl</a:t>
            </a:r>
            <a:r>
              <a:rPr lang="en-US" altLang="zh-CN" dirty="0"/>
              <a:t>(T) - </a:t>
            </a:r>
            <a:r>
              <a:rPr lang="en-US" altLang="zh-CN" dirty="0" err="1"/>
              <a:t>epl</a:t>
            </a:r>
            <a:r>
              <a:rPr lang="en-US" altLang="zh-CN" dirty="0"/>
              <a:t>(T’) = (2d+k) -[(d-1)+2(k+1)] = 2d+k- d+1-2k -2 = d-k-1&gt; 0(d &gt; k+1 )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07FDB-D933-4E24-8E1A-6863B76F5F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89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07FDB-D933-4E24-8E1A-6863B76F5F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4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65DD4-8C22-457A-98F2-83E9832FB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04517A-B983-44C6-B722-7A3FEFCD9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BCD7C-046E-4FD2-B1E2-3DE51360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F3CFA-36F7-4CC2-A6F5-602A0861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755E9-757C-424D-9CE6-3598A73F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1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8DEE7-2FB6-4710-A783-9A1B5A05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240A1C-FF6B-4615-9A31-8452D838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9475D-6C61-475A-A92F-F2BCFFB5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768B5-E384-4042-A324-D1E39A8A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8EC7D-2DA8-44A6-AA2E-2DEC323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0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88A802-14DF-42DB-8DF3-54B61B2A0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55DC9-653C-44F3-B9F1-B568D631C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0AF9F-D7EB-4853-8456-AF446F72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22936-828C-4408-8A56-8293801C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868E9-42FA-49B7-920A-F4E25B3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79A5B-98F7-4832-BD88-A574CA42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31C23-6EC0-44A5-81F4-08F34375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3D777-AD75-4CDD-B7C0-E1243A56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9C5FF-AC64-454A-ACC4-642CE5FB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8C1B4-11D9-4E6A-A710-78AEFA0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CEF49-0F04-4943-B7AB-7AC5ED85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246DC-C000-40FF-BCFD-511C17B7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36AC7-6955-499A-8B72-E5B4B873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78B4E-C541-4818-8B07-1108D653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7437A-E2DB-4319-8925-57C68150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5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994DF-126A-4D33-817E-D952D5A7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461BF-91EC-440C-9081-47D32AFB2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F4EE71-0106-47DD-839E-0554C2407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5F53A-9DD5-4FCF-B7F6-0C5FD874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52545-2A3C-45A3-9E31-D2F10E88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7D88B-A7FF-45B2-BA0A-7E7D587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1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7BE06-D2EC-4FB4-ABF8-26BC18A0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B52FF-E94F-4AF5-ADA9-D2BB5F6E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BBFC4-34E8-4755-A834-3021463CD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E299A7-2262-418B-9E21-63A67B422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07EC91-AB0F-45CB-ADA9-6AF471CB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7675DF-B800-46BD-B3CB-942461C9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F39FC2-A92C-469F-8A78-70424DC9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435160-F987-42D5-804C-C14D4A53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9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62CBC-089D-49E9-8252-7A07A46A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B596A7-104B-4ECF-B793-094B3CCA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E73A9F-0532-440C-B446-6E60D3E1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DE8206-3513-497C-9C1C-5FDC10D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9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144FE2-9703-4F57-BDAB-8C817916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D03D33-5F6C-4D68-B62C-9FDF4C8E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2641A-3BBE-4F73-9CCC-A14434D3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ACA9D-397D-4A21-A337-8B9DE47B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7D34F-DA39-4872-98EC-0C90F2ED5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6D0CA-EFFD-4A3C-A961-68CA9FC77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41D083-B325-49A9-BBD1-6DFB413D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46B37-E6D3-4FDC-A40F-0679590A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163CC-E41F-4BA5-860F-1143E683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7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E75E3-C549-4681-992E-5B09C6C1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D372F0-0C09-4321-99D4-6AD64F489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4206A-A50C-4005-A74A-0E45D5DA1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D3209-473A-416E-9AF4-9FA9013B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84556-2FA2-45C8-964E-2E6418A1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6A2B3-F512-4DA6-BFC2-BAD7EB1B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7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BE1F28-B8AA-4342-B54E-AD4986E2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82465-BCCC-4CE8-8783-BA1A7E74B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0263A-BDF4-4809-9764-8474CF71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ED5F-C1A9-4D25-8457-1959CC80FB8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7BF11-3535-41D7-9DEA-18AD4A480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2EEA8-DCD8-4147-8179-4393C7A19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E0CE-6B88-4CD1-93A8-0E1E99FABA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88B29-432C-45F1-831B-F7384F6CC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Noto Sans SC" panose="020B0200000000000000" pitchFamily="34" charset="-122"/>
                <a:ea typeface="Noto Sans SC" panose="020B0200000000000000" pitchFamily="34" charset="-122"/>
              </a:rPr>
              <a:t>排序问题算法复杂度下界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9648D8-21BF-4E22-939C-9CC5C174A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CEF3A-7E17-4D8A-A24D-A1478783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4D485-6D5B-41CD-B7C8-78DE6F7D3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8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此时：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任意输入都对应了决策树树中从树根到树叶的一条路径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算法最坏情况下的比较次数：树深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删除非二叉的内结点，得到二叉树叫做</a:t>
            </a:r>
            <a:r>
              <a:rPr lang="en-US" altLang="zh-CN" dirty="0"/>
              <a:t>B-</a:t>
            </a:r>
            <a:r>
              <a:rPr lang="zh-CN" altLang="en-US" dirty="0"/>
              <a:t>树</a:t>
            </a:r>
          </a:p>
          <a:p>
            <a:pPr marL="0" indent="0">
              <a:buNone/>
            </a:pPr>
            <a:r>
              <a:rPr lang="en-US" altLang="zh-CN" dirty="0"/>
              <a:t>B-</a:t>
            </a:r>
            <a:r>
              <a:rPr lang="zh-CN" altLang="en-US" dirty="0"/>
              <a:t>树深度不超过决策树深度，</a:t>
            </a:r>
            <a:r>
              <a:rPr lang="en-US" altLang="zh-CN" dirty="0"/>
              <a:t>B-</a:t>
            </a:r>
            <a:r>
              <a:rPr lang="zh-CN" altLang="en-US" dirty="0"/>
              <a:t>树有</a:t>
            </a:r>
            <a:r>
              <a:rPr lang="en-US" altLang="zh-CN" dirty="0"/>
              <a:t>n!</a:t>
            </a:r>
            <a:r>
              <a:rPr lang="zh-CN" altLang="en-US" dirty="0"/>
              <a:t>片树叶（因为所有置换有</a:t>
            </a:r>
            <a:r>
              <a:rPr lang="en-US" altLang="zh-CN" dirty="0"/>
              <a:t>n</a:t>
            </a:r>
            <a:r>
              <a:rPr lang="zh-CN" altLang="en-US" dirty="0"/>
              <a:t>！种）</a:t>
            </a:r>
          </a:p>
        </p:txBody>
      </p:sp>
    </p:spTree>
    <p:extLst>
      <p:ext uri="{BB962C8B-B14F-4D97-AF65-F5344CB8AC3E}">
        <p14:creationId xmlns:p14="http://schemas.microsoft.com/office/powerpoint/2010/main" val="108079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BB5A-DB35-2CC4-0CE9-B4844EB4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例：冒泡排序的决策树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A5C0D1-6EAF-EDF4-2402-04D7EDBC3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96753" cy="3609767"/>
          </a:xfrm>
        </p:spPr>
      </p:pic>
    </p:spTree>
    <p:extLst>
      <p:ext uri="{BB962C8B-B14F-4D97-AF65-F5344CB8AC3E}">
        <p14:creationId xmlns:p14="http://schemas.microsoft.com/office/powerpoint/2010/main" val="222083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CEF3A-7E17-4D8A-A24D-A1478783F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排序问题决策树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44D485-6D5B-41CD-B7C8-78DE6F7D3E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84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引理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设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B-</a:t>
                </a:r>
                <a:r>
                  <a:rPr lang="zh-CN" altLang="en-US" dirty="0"/>
                  <a:t>树中的树叶数，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为树深，则</a:t>
                </a:r>
                <a:r>
                  <a:rPr lang="en-US" altLang="zh-CN" dirty="0"/>
                  <a:t>t&lt;=2</a:t>
                </a:r>
                <a:r>
                  <a:rPr lang="en-US" altLang="zh-CN" baseline="30000" dirty="0"/>
                  <a:t>d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引理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对于给定的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，任何通过比较对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个元素排序的算 法的决策树的深度至少为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b="1" dirty="0"/>
                  <a:t>定理：</a:t>
                </a:r>
                <a:r>
                  <a:rPr lang="zh-CN" altLang="en-US" sz="2800" dirty="0"/>
                  <a:t>任何通过比较对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个元素排序的算法在最坏情况下的时间复杂性是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近似为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−1.5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altLang="zh-CN" sz="2800" b="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证明：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决策树有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zh-CN" altLang="en-US" sz="2800" dirty="0"/>
                  <a:t>个叶子结点，然后决策树是一颗二叉树，内部节点个数至少为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!−1</m:t>
                    </m:r>
                  </m:oMath>
                </a14:m>
                <a:r>
                  <a:rPr lang="zh-CN" altLang="en-US" sz="2800" dirty="0"/>
                  <a:t> ，树高至少为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!)</m:t>
                        </m:r>
                      </m:e>
                    </m:d>
                  </m:oMath>
                </a14:m>
                <a:endParaRPr lang="zh-CN" altLang="en-US" sz="280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因此最坏情况下时间复杂度需要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nlogn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44D485-6D5B-41CD-B7C8-78DE6F7D3E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845"/>
                <a:ext cx="10515600" cy="4351338"/>
              </a:xfrm>
              <a:blipFill>
                <a:blip r:embed="rId2"/>
                <a:stretch>
                  <a:fillRect l="-1043" t="-2801" r="-58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6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A87C9-23D5-4C12-98FC-A3F434D8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E51D0-F35C-4EB6-B619-DF71427E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平均情况：</a:t>
            </a:r>
            <a:endParaRPr lang="en-US" altLang="zh-CN" dirty="0"/>
          </a:p>
          <a:p>
            <a:r>
              <a:rPr lang="en-US" altLang="zh-CN" dirty="0" err="1"/>
              <a:t>epl</a:t>
            </a:r>
            <a:r>
              <a:rPr lang="en-US" altLang="zh-CN" dirty="0"/>
              <a:t>(T)</a:t>
            </a:r>
            <a:r>
              <a:rPr lang="zh-CN" altLang="en-US" dirty="0"/>
              <a:t>：假设所有的输入等概分布，令</a:t>
            </a:r>
            <a:r>
              <a:rPr lang="en-US" altLang="zh-CN" dirty="0" err="1"/>
              <a:t>epl</a:t>
            </a:r>
            <a:r>
              <a:rPr lang="en-US" altLang="zh-CN" dirty="0"/>
              <a:t>(T) </a:t>
            </a:r>
            <a:r>
              <a:rPr lang="zh-CN" altLang="en-US" dirty="0"/>
              <a:t>表示</a:t>
            </a:r>
            <a:r>
              <a:rPr lang="en-US" altLang="zh-CN" dirty="0"/>
              <a:t>B </a:t>
            </a:r>
            <a:r>
              <a:rPr lang="zh-CN" altLang="en-US" dirty="0"/>
              <a:t>树中从 根到树叶的所有路径长度之和</a:t>
            </a:r>
            <a:r>
              <a:rPr lang="en-US" altLang="zh-CN" dirty="0"/>
              <a:t>, </a:t>
            </a:r>
            <a:r>
              <a:rPr lang="en-US" altLang="zh-CN" dirty="0" err="1"/>
              <a:t>epl</a:t>
            </a:r>
            <a:r>
              <a:rPr lang="en-US" altLang="zh-CN" dirty="0"/>
              <a:t>(T)/n! </a:t>
            </a:r>
            <a:r>
              <a:rPr lang="zh-CN" altLang="en-US" dirty="0"/>
              <a:t>的最小值对应平均 情况复杂性的下界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因此我们需要分析具有最小</a:t>
            </a:r>
            <a:r>
              <a:rPr lang="en-US" altLang="zh-CN" dirty="0" err="1"/>
              <a:t>epl</a:t>
            </a:r>
            <a:r>
              <a:rPr lang="en-US" altLang="zh-CN" dirty="0"/>
              <a:t>(T)</a:t>
            </a:r>
            <a:r>
              <a:rPr lang="zh-CN" altLang="en-US" dirty="0"/>
              <a:t>的树。</a:t>
            </a:r>
            <a:endParaRPr lang="en-US" altLang="zh-CN" dirty="0"/>
          </a:p>
          <a:p>
            <a:r>
              <a:rPr lang="zh-CN" altLang="en-US" dirty="0"/>
              <a:t>我们可以求出以下结论：</a:t>
            </a:r>
            <a:endParaRPr lang="en-US" altLang="zh-CN" dirty="0"/>
          </a:p>
          <a:p>
            <a:r>
              <a:rPr lang="zh-CN" altLang="en-US" dirty="0"/>
              <a:t>在具有</a:t>
            </a:r>
            <a:r>
              <a:rPr lang="en-US" altLang="zh-CN" dirty="0"/>
              <a:t>t </a:t>
            </a:r>
            <a:r>
              <a:rPr lang="zh-CN" altLang="en-US" dirty="0"/>
              <a:t>片树叶的所有</a:t>
            </a:r>
            <a:r>
              <a:rPr lang="en-US" altLang="zh-CN" dirty="0"/>
              <a:t>B-</a:t>
            </a:r>
            <a:r>
              <a:rPr lang="zh-CN" altLang="en-US" dirty="0"/>
              <a:t>树中</a:t>
            </a:r>
            <a:r>
              <a:rPr lang="en-US" altLang="zh-CN" dirty="0"/>
              <a:t>,</a:t>
            </a:r>
            <a:r>
              <a:rPr lang="zh-CN" altLang="en-US" dirty="0"/>
              <a:t>树叶分布在两个相邻层上的树的</a:t>
            </a:r>
            <a:r>
              <a:rPr lang="en-US" altLang="zh-CN" dirty="0" err="1"/>
              <a:t>epl</a:t>
            </a:r>
            <a:r>
              <a:rPr lang="zh-CN" altLang="en-US" dirty="0"/>
              <a:t>值最小。</a:t>
            </a:r>
            <a:endParaRPr lang="en-US" altLang="zh-CN" dirty="0"/>
          </a:p>
          <a:p>
            <a:r>
              <a:rPr lang="zh-CN" altLang="en-US" dirty="0"/>
              <a:t>也就是叶节点只在第</a:t>
            </a:r>
            <a:r>
              <a:rPr lang="en-US" altLang="zh-CN" dirty="0"/>
              <a:t>d</a:t>
            </a:r>
            <a:r>
              <a:rPr lang="zh-CN" altLang="en-US" dirty="0"/>
              <a:t>层与第</a:t>
            </a:r>
            <a:r>
              <a:rPr lang="en-US" altLang="zh-CN" dirty="0"/>
              <a:t>d-1</a:t>
            </a:r>
            <a:r>
              <a:rPr lang="zh-CN" altLang="en-US" dirty="0"/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366835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A87C9-23D5-4C12-98FC-A3F434D8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排序问题决策树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E51D0-F35C-4EB6-B619-DF71427E5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平均情况：</a:t>
                </a:r>
                <a:endParaRPr lang="en-US" altLang="zh-CN" dirty="0"/>
              </a:p>
              <a:p>
                <a:r>
                  <a:rPr lang="zh-CN" altLang="en-US" dirty="0"/>
                  <a:t>因此我们可以设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层有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个树叶，</a:t>
                </a:r>
                <a:r>
                  <a:rPr lang="en-US" altLang="zh-CN" dirty="0"/>
                  <a:t>d-1</a:t>
                </a:r>
                <a:r>
                  <a:rPr lang="zh-CN" altLang="en-US" dirty="0"/>
                  <a:t>层有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个树叶</a:t>
                </a:r>
                <a:endParaRPr lang="en-US" altLang="zh-CN" dirty="0"/>
              </a:p>
              <a:p>
                <a:r>
                  <a:rPr lang="zh-CN" altLang="en-US" dirty="0"/>
                  <a:t>那么</a:t>
                </a:r>
                <a:r>
                  <a:rPr lang="en-US" altLang="zh-CN" dirty="0" err="1"/>
                  <a:t>x+y</a:t>
                </a:r>
                <a:r>
                  <a:rPr lang="en-US" altLang="zh-CN" dirty="0"/>
                  <a:t>=t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x/2+y=2</a:t>
                </a:r>
                <a:r>
                  <a:rPr lang="en-US" altLang="zh-CN" baseline="30000" dirty="0"/>
                  <a:t>d-1</a:t>
                </a:r>
                <a:r>
                  <a:rPr lang="zh-CN" altLang="en-US" dirty="0"/>
                  <a:t>可以解出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</a:p>
              <a:p>
                <a:r>
                  <a:rPr lang="fr-FR" altLang="zh-CN" dirty="0"/>
                  <a:t>x = 2t– 2</a:t>
                </a:r>
                <a:r>
                  <a:rPr lang="fr-FR" altLang="zh-CN" baseline="30000" dirty="0"/>
                  <a:t>d</a:t>
                </a:r>
                <a:r>
                  <a:rPr lang="fr-FR" altLang="zh-CN" dirty="0"/>
                  <a:t>, y = 2</a:t>
                </a:r>
                <a:r>
                  <a:rPr lang="fr-FR" altLang="zh-CN" baseline="30000" dirty="0"/>
                  <a:t>d</a:t>
                </a:r>
                <a:r>
                  <a:rPr lang="fr-FR" altLang="zh-CN" dirty="0"/>
                  <a:t> – t. </a:t>
                </a:r>
              </a:p>
              <a:p>
                <a:r>
                  <a:rPr lang="fr-FR" altLang="zh-CN" dirty="0"/>
                  <a:t>epl (T) = xd + y (d –1) </a:t>
                </a:r>
              </a:p>
              <a:p>
                <a:r>
                  <a:rPr lang="fr-FR" altLang="zh-CN" dirty="0"/>
                  <a:t>= (2t – 2</a:t>
                </a:r>
                <a:r>
                  <a:rPr lang="fr-FR" altLang="zh-CN" baseline="30000" dirty="0"/>
                  <a:t>d</a:t>
                </a:r>
                <a:r>
                  <a:rPr lang="fr-FR" altLang="zh-CN" dirty="0"/>
                  <a:t>)d + (2</a:t>
                </a:r>
                <a:r>
                  <a:rPr lang="fr-FR" altLang="zh-CN" baseline="30000" dirty="0"/>
                  <a:t>d</a:t>
                </a:r>
                <a:r>
                  <a:rPr lang="fr-FR" altLang="zh-CN" dirty="0"/>
                  <a:t> – t)(d –1) </a:t>
                </a:r>
              </a:p>
              <a:p>
                <a:r>
                  <a:rPr lang="fr-FR" altLang="zh-CN" dirty="0"/>
                  <a:t>= t(d –1) + 2(t –2</a:t>
                </a:r>
                <a:r>
                  <a:rPr lang="fr-FR" altLang="zh-CN" baseline="30000" dirty="0"/>
                  <a:t>d-1</a:t>
                </a:r>
                <a:r>
                  <a:rPr lang="fr-FR" altLang="zh-CN" dirty="0"/>
                  <a:t>) </a:t>
                </a:r>
              </a:p>
              <a:p>
                <a:r>
                  <a:rPr lang="fr-FR" altLang="zh-CN" dirty="0"/>
                  <a:t>= 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fr-FR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altLang="zh-CN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fr-FR" altLang="zh-CN" dirty="0"/>
                  <a:t> + 2(t–2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fr-FR" altLang="zh-CN" i="1" baseline="300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altLang="zh-CN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fr-FR" altLang="zh-CN" dirty="0"/>
                  <a:t>)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fr-FR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altLang="zh-CN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FR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fr-FR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altLang="zh-CN" dirty="0"/>
                  <a:t>= d–1 )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E51D0-F35C-4EB6-B619-DF71427E5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5200"/>
              </a:xfrm>
              <a:blipFill>
                <a:blip r:embed="rId3"/>
                <a:stretch>
                  <a:fillRect l="-1043" t="-2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72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FA8BB-55EE-4927-AE1B-B09F96DF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2A3AAA-F13A-4DC0-B064-EE25644AF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86" y="1935029"/>
            <a:ext cx="12146272" cy="3599319"/>
          </a:xfrm>
        </p:spPr>
      </p:pic>
    </p:spTree>
    <p:extLst>
      <p:ext uri="{BB962C8B-B14F-4D97-AF65-F5344CB8AC3E}">
        <p14:creationId xmlns:p14="http://schemas.microsoft.com/office/powerpoint/2010/main" val="42873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876D-7801-4A6D-9DB6-89A6DAC3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6A4B9-852E-4D1C-8E7E-723008CF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排序问题：给定规模为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L</a:t>
            </a:r>
            <a:r>
              <a:rPr lang="zh-CN" altLang="en-US" dirty="0"/>
              <a:t>，对</a:t>
            </a:r>
            <a:r>
              <a:rPr lang="en-US" altLang="zh-CN" dirty="0"/>
              <a:t>L</a:t>
            </a:r>
            <a:r>
              <a:rPr lang="zh-CN" altLang="en-US" dirty="0"/>
              <a:t>元素排序</a:t>
            </a:r>
            <a:endParaRPr lang="en-US" altLang="zh-CN" dirty="0"/>
          </a:p>
          <a:p>
            <a:r>
              <a:rPr lang="zh-CN" altLang="en-US" dirty="0"/>
              <a:t>基本运算：数的比较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我们已经知道</a:t>
            </a:r>
            <a:endParaRPr lang="en-US" altLang="zh-CN" dirty="0"/>
          </a:p>
          <a:p>
            <a:r>
              <a:rPr lang="zh-CN" altLang="en-US" dirty="0"/>
              <a:t>快速排序：</a:t>
            </a:r>
            <a:r>
              <a:rPr lang="en-US" altLang="zh-CN" dirty="0">
                <a:latin typeface="Bahnschrift" panose="020B0502040204020203" pitchFamily="34" charset="0"/>
              </a:rPr>
              <a:t>W(n)=O(n</a:t>
            </a:r>
            <a:r>
              <a:rPr lang="en-US" altLang="zh-CN" baseline="30000" dirty="0">
                <a:latin typeface="Bahnschrift" panose="020B0502040204020203" pitchFamily="34" charset="0"/>
              </a:rPr>
              <a:t>2)</a:t>
            </a:r>
            <a:r>
              <a:rPr lang="zh-CN" altLang="en-US" dirty="0">
                <a:latin typeface="Bahnschrift" panose="020B0502040204020203" pitchFamily="34" charset="0"/>
              </a:rPr>
              <a:t>，</a:t>
            </a:r>
            <a:r>
              <a:rPr lang="en-US" altLang="zh-CN" dirty="0">
                <a:latin typeface="Bahnschrift" panose="020B0502040204020203" pitchFamily="34" charset="0"/>
              </a:rPr>
              <a:t>A(n)=O(</a:t>
            </a:r>
            <a:r>
              <a:rPr lang="en-US" altLang="zh-CN" dirty="0" err="1">
                <a:latin typeface="Bahnschrift" panose="020B0502040204020203" pitchFamily="34" charset="0"/>
              </a:rPr>
              <a:t>nlogn</a:t>
            </a:r>
            <a:r>
              <a:rPr lang="en-US" altLang="zh-CN" dirty="0">
                <a:latin typeface="Bahnschrift" panose="020B0502040204020203" pitchFamily="34" charset="0"/>
              </a:rPr>
              <a:t>)</a:t>
            </a:r>
          </a:p>
          <a:p>
            <a:r>
              <a:rPr lang="zh-CN" altLang="en-US" dirty="0"/>
              <a:t>归并排序</a:t>
            </a:r>
            <a:r>
              <a:rPr lang="en-US" altLang="zh-CN" dirty="0"/>
              <a:t>:</a:t>
            </a:r>
            <a:r>
              <a:rPr lang="en-US" altLang="zh-CN" dirty="0">
                <a:latin typeface="Bahnschrift" panose="020B0502040204020203" pitchFamily="34" charset="0"/>
              </a:rPr>
              <a:t>W(n)=O(</a:t>
            </a:r>
            <a:r>
              <a:rPr lang="en-US" altLang="zh-CN" dirty="0" err="1">
                <a:latin typeface="Bahnschrift" panose="020B0502040204020203" pitchFamily="34" charset="0"/>
              </a:rPr>
              <a:t>nlogn</a:t>
            </a:r>
            <a:r>
              <a:rPr lang="en-US" altLang="zh-CN" dirty="0">
                <a:latin typeface="Bahnschrift" panose="020B0502040204020203" pitchFamily="34" charset="0"/>
              </a:rPr>
              <a:t>), A(n)=O(</a:t>
            </a:r>
            <a:r>
              <a:rPr lang="en-US" altLang="zh-CN" dirty="0" err="1">
                <a:latin typeface="Bahnschrift" panose="020B0502040204020203" pitchFamily="34" charset="0"/>
              </a:rPr>
              <a:t>nlogn</a:t>
            </a:r>
            <a:r>
              <a:rPr lang="en-US" altLang="zh-CN" dirty="0">
                <a:latin typeface="Bahnschrift" panose="020B0502040204020203" pitchFamily="34" charset="0"/>
              </a:rPr>
              <a:t>)</a:t>
            </a:r>
          </a:p>
          <a:p>
            <a:endParaRPr lang="en-US" altLang="zh-CN" dirty="0">
              <a:latin typeface="Bahnschrift" panose="020B0502040204020203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6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AE136-935E-44DF-BC3C-5CD9554C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D8021-9268-424B-9AC1-DA8CC1EB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相信大家都会</a:t>
            </a:r>
            <a:endParaRPr lang="en-US" altLang="zh-CN" dirty="0"/>
          </a:p>
          <a:p>
            <a:r>
              <a:rPr lang="zh-CN" altLang="en-US" dirty="0"/>
              <a:t>时间复杂度计算方法：置换、逆序、逆序序列</a:t>
            </a:r>
            <a:endParaRPr lang="en-US" altLang="zh-CN" dirty="0"/>
          </a:p>
          <a:p>
            <a:r>
              <a:rPr lang="zh-CN" altLang="en-US" dirty="0"/>
              <a:t>由于冒泡排序每次交换只消除一个逆序且比较次数不少于逆序数。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最坏情况：最大逆序数为倒序排序</a:t>
            </a:r>
            <a:r>
              <a:rPr lang="en-US" altLang="zh-CN" dirty="0"/>
              <a:t>n(n-1)/2</a:t>
            </a:r>
            <a:r>
              <a:rPr lang="zh-CN" altLang="en-US" dirty="0"/>
              <a:t>，因此</a:t>
            </a:r>
            <a:r>
              <a:rPr lang="pt-BR" altLang="zh-CN" dirty="0"/>
              <a:t>W(n)=O(n</a:t>
            </a:r>
            <a:r>
              <a:rPr lang="pt-BR" altLang="zh-CN" baseline="30000" dirty="0"/>
              <a:t>2</a:t>
            </a:r>
            <a:r>
              <a:rPr lang="pt-BR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平均情况：假设输入等可能，由于置换是对称的，因此平均逆序数为</a:t>
            </a:r>
            <a:r>
              <a:rPr lang="en-US" altLang="zh-CN" dirty="0"/>
              <a:t>n(n-1)/4</a:t>
            </a:r>
            <a:r>
              <a:rPr lang="zh-CN" altLang="en-US" dirty="0"/>
              <a:t>，</a:t>
            </a:r>
            <a:r>
              <a:rPr lang="pt-BR" altLang="zh-CN" dirty="0"/>
              <a:t> </a:t>
            </a:r>
            <a:r>
              <a:rPr lang="en-US" altLang="zh-CN" dirty="0"/>
              <a:t>A</a:t>
            </a:r>
            <a:r>
              <a:rPr lang="pt-BR" altLang="zh-CN" dirty="0"/>
              <a:t>(n)=O(n</a:t>
            </a:r>
            <a:r>
              <a:rPr lang="pt-BR" altLang="zh-CN" baseline="30000" dirty="0"/>
              <a:t>2</a:t>
            </a:r>
            <a:r>
              <a:rPr lang="pt-BR" altLang="zh-CN" dirty="0"/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60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77615-93B1-46E4-AF17-EBB77FCE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07F83-95AE-426F-A4FD-03CAD3CD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1404257"/>
            <a:ext cx="10515600" cy="4761820"/>
          </a:xfrm>
        </p:spPr>
        <p:txBody>
          <a:bodyPr/>
          <a:lstStyle/>
          <a:p>
            <a:r>
              <a:rPr lang="zh-CN" altLang="en-US" dirty="0"/>
              <a:t>堆的定义：设</a:t>
            </a:r>
            <a:r>
              <a:rPr lang="en-US" altLang="zh-CN" dirty="0"/>
              <a:t>T </a:t>
            </a:r>
            <a:r>
              <a:rPr lang="zh-CN" altLang="en-US" dirty="0"/>
              <a:t>是一棵深度为</a:t>
            </a:r>
            <a:r>
              <a:rPr lang="en-US" altLang="zh-CN" dirty="0"/>
              <a:t>d </a:t>
            </a:r>
            <a:r>
              <a:rPr lang="zh-CN" altLang="en-US" dirty="0"/>
              <a:t>的二叉树，</a:t>
            </a:r>
            <a:endParaRPr lang="en-US" altLang="zh-CN" dirty="0"/>
          </a:p>
          <a:p>
            <a:r>
              <a:rPr lang="zh-CN" altLang="en-US" dirty="0"/>
              <a:t>结点为</a:t>
            </a:r>
            <a:r>
              <a:rPr lang="en-US" altLang="zh-CN" dirty="0"/>
              <a:t>L</a:t>
            </a:r>
            <a:r>
              <a:rPr lang="zh-CN" altLang="en-US" dirty="0"/>
              <a:t>中的元素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zh-CN" altLang="en-US" dirty="0"/>
              <a:t>所有内结点（可能一点除外）的度数为</a:t>
            </a:r>
            <a:r>
              <a:rPr lang="en-US" altLang="zh-CN" dirty="0"/>
              <a:t>2 </a:t>
            </a:r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所有树叶至多在相邻的两层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(3) d-1 </a:t>
            </a:r>
            <a:r>
              <a:rPr lang="zh-CN" altLang="en-US" dirty="0"/>
              <a:t>层的所有树叶在内结点的右边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(4) d-1 </a:t>
            </a:r>
            <a:r>
              <a:rPr lang="zh-CN" altLang="en-US" dirty="0"/>
              <a:t>层最右边的内结点可能度数为</a:t>
            </a:r>
            <a:r>
              <a:rPr lang="en-US" altLang="zh-CN" dirty="0"/>
              <a:t>1</a:t>
            </a:r>
            <a:r>
              <a:rPr lang="zh-CN" altLang="en-US" dirty="0"/>
              <a:t>（没有右儿子）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(5) </a:t>
            </a:r>
            <a:r>
              <a:rPr lang="zh-CN" altLang="en-US" dirty="0"/>
              <a:t>每个结点的元素不小于儿子的元素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若只满足前</a:t>
            </a:r>
            <a:r>
              <a:rPr lang="en-US" altLang="zh-CN" dirty="0"/>
              <a:t>(4)</a:t>
            </a:r>
            <a:r>
              <a:rPr lang="zh-CN" altLang="en-US" dirty="0"/>
              <a:t>条，不满足第</a:t>
            </a:r>
            <a:r>
              <a:rPr lang="en-US" altLang="zh-CN" dirty="0"/>
              <a:t>(5)</a:t>
            </a:r>
            <a:r>
              <a:rPr lang="zh-CN" altLang="en-US" dirty="0"/>
              <a:t>条，称作堆结构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1C275F-4E17-4F04-B6F5-E4705C062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34" y="0"/>
            <a:ext cx="5633524" cy="38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9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74CF0-C132-4551-A625-DECFDEA7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堆运算</a:t>
            </a:r>
            <a:r>
              <a:rPr lang="en-US" altLang="zh-CN" dirty="0" err="1"/>
              <a:t>Heapify</a:t>
            </a:r>
            <a:r>
              <a:rPr lang="zh-CN" altLang="en-US" dirty="0"/>
              <a:t>对一个节点的调整</a:t>
            </a:r>
          </a:p>
        </p:txBody>
      </p:sp>
      <p:pic>
        <p:nvPicPr>
          <p:cNvPr id="1026" name="Picture 2" descr="预览图像">
            <a:extLst>
              <a:ext uri="{FF2B5EF4-FFF2-40B4-BE49-F238E27FC236}">
                <a16:creationId xmlns:a16="http://schemas.microsoft.com/office/drawing/2014/main" id="{0CC08AAF-F112-4FC1-A632-4B740DBFE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0872"/>
            <a:ext cx="71437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F59CAD-6DE4-4F48-B586-B0040F3B5941}"/>
              </a:ext>
            </a:extLst>
          </p:cNvPr>
          <p:cNvSpPr txBox="1"/>
          <p:nvPr/>
        </p:nvSpPr>
        <p:spPr>
          <a:xfrm>
            <a:off x="7143750" y="1697321"/>
            <a:ext cx="4624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简单来说就是从上往下把元素与大的子节点交换，以维持堆的性质。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86401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E7C5A-D332-41D7-BD6C-8B592138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堆运算</a:t>
            </a:r>
            <a:r>
              <a:rPr lang="en-US" altLang="zh-CN" dirty="0" err="1"/>
              <a:t>Heapify</a:t>
            </a:r>
            <a:r>
              <a:rPr lang="zh-CN" altLang="en-US" dirty="0"/>
              <a:t>对一个节点的调整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172C1-CACE-4317-88AF-FE267881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2331"/>
            <a:ext cx="10515600" cy="4351338"/>
          </a:xfrm>
        </p:spPr>
        <p:txBody>
          <a:bodyPr/>
          <a:lstStyle/>
          <a:p>
            <a:r>
              <a:rPr lang="en-US" altLang="zh-CN" sz="2800" dirty="0"/>
              <a:t>T(n) &lt;= T(2n/3) + </a:t>
            </a:r>
            <a:r>
              <a:rPr lang="pt-BR" altLang="zh-CN" sz="2800" dirty="0">
                <a:latin typeface="Symbol" panose="05050102010706020507" pitchFamily="18" charset="2"/>
              </a:rPr>
              <a:t>Q</a:t>
            </a:r>
            <a:r>
              <a:rPr lang="en-US" altLang="zh-CN" sz="2800" dirty="0"/>
              <a:t>(1)</a:t>
            </a:r>
          </a:p>
          <a:p>
            <a:r>
              <a:rPr lang="zh-CN" altLang="en-US" sz="2800" dirty="0"/>
              <a:t>复杂度</a:t>
            </a:r>
            <a:r>
              <a:rPr lang="pt-BR" altLang="zh-CN" sz="2800" dirty="0"/>
              <a:t>T(n) = </a:t>
            </a:r>
            <a:r>
              <a:rPr lang="pt-BR" altLang="zh-CN" sz="2800" dirty="0">
                <a:latin typeface="Symbol" panose="05050102010706020507" pitchFamily="18" charset="2"/>
              </a:rPr>
              <a:t>Q</a:t>
            </a:r>
            <a:r>
              <a:rPr lang="pt-BR" altLang="zh-CN" sz="2800" dirty="0"/>
              <a:t>(logn) </a:t>
            </a:r>
            <a:r>
              <a:rPr lang="zh-CN" altLang="pt-BR" sz="2800" dirty="0"/>
              <a:t>或者 </a:t>
            </a:r>
            <a:r>
              <a:rPr lang="pt-BR" altLang="zh-CN" sz="2800" dirty="0"/>
              <a:t>T(h) = </a:t>
            </a:r>
            <a:r>
              <a:rPr lang="pt-BR" altLang="zh-CN" sz="2800" dirty="0">
                <a:latin typeface="Symbol" panose="05050102010706020507" pitchFamily="18" charset="2"/>
              </a:rPr>
              <a:t>Q</a:t>
            </a:r>
            <a:r>
              <a:rPr lang="pt-BR" altLang="zh-CN" sz="2800" dirty="0"/>
              <a:t>(h) </a:t>
            </a:r>
            <a:endParaRPr lang="zh-CN" altLang="en-US" sz="2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E5DDBF-08F4-4A14-9B8C-8F3F2394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888" y="1456956"/>
            <a:ext cx="4925112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5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CD0CB-493C-4C86-985E-AB56842E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建堆复杂度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76B971-991F-4C68-BD4C-12C229E79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从下往上对每个内节点使用</a:t>
                </a:r>
                <a:r>
                  <a:rPr lang="en-US" altLang="zh-CN" dirty="0" err="1"/>
                  <a:t>Heapify</a:t>
                </a:r>
                <a:r>
                  <a:rPr lang="zh-CN" altLang="en-US" dirty="0"/>
                  <a:t>即可建堆。</a:t>
                </a:r>
                <a:endParaRPr lang="en-US" altLang="zh-CN" dirty="0"/>
              </a:p>
              <a:p>
                <a:r>
                  <a:rPr lang="zh-CN" altLang="en-US" dirty="0"/>
                  <a:t>因此复杂度我们只需要对按高度计数节点数和</a:t>
                </a:r>
                <a:r>
                  <a:rPr lang="en-US" altLang="zh-CN" dirty="0"/>
                  <a:t>O(h)</a:t>
                </a:r>
                <a:r>
                  <a:rPr lang="zh-CN" altLang="en-US" dirty="0"/>
                  <a:t>乘积求和即可。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我们通过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个元素堆高度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的层最多存在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个节点后，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求和化简得到结果。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76B971-991F-4C68-BD4C-12C229E79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4B9ADF1-3AFA-4EA4-9BB3-90EF1FB8B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201" y="2962152"/>
            <a:ext cx="3734321" cy="1762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C64C6A-F85A-4F2C-AFC1-0D19B8A44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80" y="4395864"/>
            <a:ext cx="565864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03A8E-52DF-4132-8720-24A0D8A6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建堆复杂度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439AC-6554-4576-8DFB-8B36DC19A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个元素堆高度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的层最多存在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个节点证明：</a:t>
                </a:r>
                <a:endParaRPr lang="en-US" altLang="zh-CN" dirty="0"/>
              </a:p>
              <a:p>
                <a:r>
                  <a:rPr lang="zh-CN" altLang="en-US" dirty="0"/>
                  <a:t>归纳法，</a:t>
                </a:r>
                <a:r>
                  <a:rPr lang="en-US" altLang="zh-CN" dirty="0"/>
                  <a:t>h=0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个结点的堆恰好有         片树叶。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439AC-6554-4576-8DFB-8B36DC19A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24DAC55-9B02-4936-B37E-E48D8B7B3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347" y="2509814"/>
            <a:ext cx="833477" cy="4723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D8756A-1015-40F7-8B3F-2F465BB5A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57538"/>
            <a:ext cx="5796027" cy="37004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CC72EE-3C1A-47D6-A343-4D90C4714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227" y="3157538"/>
            <a:ext cx="5144217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ACFF-5D5C-4E48-8393-C39C18AA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排序问题决策树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137791-6B76-4734-AE5B-347696FC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21096B-9BBB-CBA6-2466-1B526DF2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31082" cy="44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9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973</Words>
  <Application>Microsoft Office PowerPoint</Application>
  <PresentationFormat>宽屏</PresentationFormat>
  <Paragraphs>77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Noto Sans SC</vt:lpstr>
      <vt:lpstr>等线</vt:lpstr>
      <vt:lpstr>等线 Light</vt:lpstr>
      <vt:lpstr>Arial</vt:lpstr>
      <vt:lpstr>Bahnschrift</vt:lpstr>
      <vt:lpstr>Cambria Math</vt:lpstr>
      <vt:lpstr>Symbol</vt:lpstr>
      <vt:lpstr>Office 主题​​</vt:lpstr>
      <vt:lpstr>排序问题算法复杂度下界</vt:lpstr>
      <vt:lpstr>问题定义</vt:lpstr>
      <vt:lpstr>冒泡排序</vt:lpstr>
      <vt:lpstr>堆排序</vt:lpstr>
      <vt:lpstr>堆运算Heapify对一个节点的调整</vt:lpstr>
      <vt:lpstr>堆运算Heapify对一个节点的调整</vt:lpstr>
      <vt:lpstr>建堆复杂度</vt:lpstr>
      <vt:lpstr>建堆复杂度</vt:lpstr>
      <vt:lpstr>排序问题决策树</vt:lpstr>
      <vt:lpstr>排序问题决策树</vt:lpstr>
      <vt:lpstr>例：冒泡排序的决策树</vt:lpstr>
      <vt:lpstr>排序问题决策树</vt:lpstr>
      <vt:lpstr>排序问题决策树</vt:lpstr>
      <vt:lpstr>排序问题决策树</vt:lpstr>
      <vt:lpstr>重要结果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排序问题算法复杂度下界</dc:title>
  <dc:creator>jj k</dc:creator>
  <cp:lastModifiedBy>jj k</cp:lastModifiedBy>
  <cp:revision>43</cp:revision>
  <dcterms:created xsi:type="dcterms:W3CDTF">2025-05-08T16:55:34Z</dcterms:created>
  <dcterms:modified xsi:type="dcterms:W3CDTF">2025-05-09T01:59:29Z</dcterms:modified>
</cp:coreProperties>
</file>