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67" r:id="rId5"/>
    <p:sldId id="261" r:id="rId7"/>
    <p:sldId id="262" r:id="rId8"/>
    <p:sldId id="263" r:id="rId9"/>
    <p:sldId id="264" r:id="rId10"/>
    <p:sldId id="268" r:id="rId11"/>
    <p:sldId id="269" r:id="rId12"/>
    <p:sldId id="270" r:id="rId13"/>
    <p:sldId id="265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9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确定下来什么样的输入</a:t>
            </a:r>
            <a:r>
              <a:rPr lang="zh-CN" altLang="en-US"/>
              <a:t>是最坏的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建立关系可以是间接</a:t>
            </a:r>
            <a:r>
              <a:rPr lang="zh-CN" altLang="en-US"/>
              <a:t>的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因为一开始只有</a:t>
            </a:r>
            <a:r>
              <a:rPr lang="en-US" altLang="zh-CN"/>
              <a:t>n</a:t>
            </a:r>
            <a:r>
              <a:rPr lang="zh-CN" altLang="en-US"/>
              <a:t>个</a:t>
            </a:r>
            <a:r>
              <a:rPr lang="en-US" altLang="zh-CN"/>
              <a:t>N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“</a:t>
            </a:r>
            <a:r>
              <a:rPr lang="zh-CN" altLang="en-US"/>
              <a:t>如果你能快速解决</a:t>
            </a:r>
            <a:r>
              <a:rPr lang="en-US" altLang="zh-CN"/>
              <a:t> P</a:t>
            </a:r>
            <a:r>
              <a:rPr lang="zh-CN" altLang="en-US"/>
              <a:t>，那么你也能快速解决</a:t>
            </a:r>
            <a:r>
              <a:rPr lang="en-US" altLang="zh-CN"/>
              <a:t> Q</a:t>
            </a:r>
            <a:r>
              <a:rPr lang="zh-CN" altLang="en-US"/>
              <a:t>；但</a:t>
            </a:r>
            <a:r>
              <a:rPr lang="en-US" altLang="zh-CN"/>
              <a:t> Q </a:t>
            </a:r>
            <a:r>
              <a:rPr lang="zh-CN" altLang="en-US"/>
              <a:t>已知很难，所以</a:t>
            </a:r>
            <a:r>
              <a:rPr lang="en-US" altLang="zh-CN"/>
              <a:t> P </a:t>
            </a:r>
            <a:r>
              <a:rPr lang="zh-CN" altLang="en-US"/>
              <a:t>也必须很难。已知的问题用未知的算法</a:t>
            </a:r>
            <a:r>
              <a:rPr lang="zh-CN" altLang="en-US"/>
              <a:t>解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6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z="4600"/>
              <a:t>选择问题算法复杂度下界</a:t>
            </a:r>
            <a:r>
              <a:rPr lang="en-US" altLang="zh-CN" sz="4600"/>
              <a:t> &amp; </a:t>
            </a:r>
            <a:r>
              <a:rPr lang="zh-CN" altLang="en-US" sz="4600"/>
              <a:t>归约</a:t>
            </a:r>
            <a:endParaRPr lang="zh-CN" altLang="en-US" sz="4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671525"/>
            <a:ext cx="9799200" cy="1472400"/>
          </a:xfrm>
        </p:spPr>
        <p:txBody>
          <a:bodyPr/>
          <a:p>
            <a:r>
              <a:rPr lang="zh-CN" altLang="en-US"/>
              <a:t>李宸玥</a:t>
            </a:r>
            <a:r>
              <a:rPr lang="en-US" altLang="zh-CN"/>
              <a:t> 2025</a:t>
            </a:r>
            <a:r>
              <a:rPr lang="zh-CN" altLang="en-US"/>
              <a:t>年</a:t>
            </a:r>
            <a:r>
              <a:rPr lang="en-US" altLang="zh-CN"/>
              <a:t>5</a:t>
            </a:r>
            <a:r>
              <a:rPr lang="zh-CN" altLang="en-US"/>
              <a:t>月</a:t>
            </a:r>
            <a:r>
              <a:rPr lang="en-US" altLang="zh-CN"/>
              <a:t>9</a:t>
            </a:r>
            <a:r>
              <a:rPr lang="zh-CN" altLang="en-US"/>
              <a:t>日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0835" y="608330"/>
            <a:ext cx="11743055" cy="57550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下界证明方法：</a:t>
            </a:r>
            <a:r>
              <a:rPr lang="zh-CN" altLang="en-US">
                <a:sym typeface="+mn-ea"/>
              </a:rPr>
              <a:t>归约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1164590"/>
          </a:xfrm>
        </p:spPr>
        <p:txBody>
          <a:bodyPr>
            <a:normAutofit/>
          </a:bodyPr>
          <a:p>
            <a:r>
              <a:rPr lang="zh-CN" altLang="en-US" sz="2000" spc="0">
                <a:solidFill>
                  <a:schemeClr val="tx1"/>
                </a:solidFill>
              </a:rPr>
              <a:t>归约法</a:t>
            </a:r>
            <a:r>
              <a:rPr lang="en-US" altLang="zh-CN" sz="2000" spc="0">
                <a:solidFill>
                  <a:schemeClr val="tx1"/>
                </a:solidFill>
              </a:rPr>
              <a:t>: </a:t>
            </a:r>
            <a:endParaRPr lang="en-US" altLang="zh-CN" sz="2000" spc="0">
              <a:solidFill>
                <a:schemeClr val="tx1"/>
              </a:solidFill>
            </a:endParaRPr>
          </a:p>
          <a:p>
            <a:pPr marL="0" indent="457200">
              <a:buNone/>
            </a:pPr>
            <a:r>
              <a:rPr lang="zh-CN" altLang="en-US" sz="2000" spc="0">
                <a:solidFill>
                  <a:schemeClr val="tx1"/>
                </a:solidFill>
              </a:rPr>
              <a:t>将一个</a:t>
            </a:r>
            <a:r>
              <a:rPr lang="zh-CN" altLang="en-US" sz="2000" spc="0">
                <a:solidFill>
                  <a:schemeClr val="tx1"/>
                </a:solidFill>
                <a:sym typeface="+mn-ea"/>
              </a:rPr>
              <a:t>复杂度已知的</a:t>
            </a:r>
            <a:r>
              <a:rPr lang="zh-CN" altLang="en-US" sz="2000" spc="0">
                <a:solidFill>
                  <a:schemeClr val="tx1"/>
                </a:solidFill>
              </a:rPr>
              <a:t>问题</a:t>
            </a:r>
            <a:r>
              <a:rPr lang="en-US" altLang="zh-CN" sz="2000" spc="0">
                <a:solidFill>
                  <a:schemeClr val="tx1"/>
                </a:solidFill>
              </a:rPr>
              <a:t> Q </a:t>
            </a:r>
            <a:r>
              <a:rPr lang="zh-CN" altLang="en-US" sz="2000" spc="0">
                <a:solidFill>
                  <a:schemeClr val="tx1"/>
                </a:solidFill>
              </a:rPr>
              <a:t>线性时间地转化为另一个问题</a:t>
            </a:r>
            <a:r>
              <a:rPr lang="en-US" altLang="zh-CN" sz="2000" spc="0">
                <a:solidFill>
                  <a:schemeClr val="tx1"/>
                </a:solidFill>
              </a:rPr>
              <a:t> P</a:t>
            </a:r>
            <a:r>
              <a:rPr lang="zh-CN" altLang="en-US" sz="2000" spc="0">
                <a:solidFill>
                  <a:schemeClr val="tx1"/>
                </a:solidFill>
              </a:rPr>
              <a:t>，借此证明</a:t>
            </a:r>
            <a:r>
              <a:rPr lang="en-US" altLang="zh-CN" sz="2000" spc="0">
                <a:solidFill>
                  <a:schemeClr val="tx1"/>
                </a:solidFill>
              </a:rPr>
              <a:t> P </a:t>
            </a:r>
            <a:r>
              <a:rPr lang="zh-CN" altLang="en-US" sz="2000" spc="0">
                <a:solidFill>
                  <a:schemeClr val="tx1"/>
                </a:solidFill>
              </a:rPr>
              <a:t>至少和</a:t>
            </a:r>
            <a:r>
              <a:rPr lang="en-US" altLang="zh-CN" sz="2000" spc="0">
                <a:solidFill>
                  <a:schemeClr val="tx1"/>
                </a:solidFill>
              </a:rPr>
              <a:t> Q </a:t>
            </a:r>
            <a:r>
              <a:rPr lang="zh-CN" altLang="en-US" sz="2000" spc="0">
                <a:solidFill>
                  <a:schemeClr val="tx1"/>
                </a:solidFill>
              </a:rPr>
              <a:t>一样难</a:t>
            </a:r>
            <a:endParaRPr lang="zh-CN" altLang="en-US" sz="2000" spc="0">
              <a:solidFill>
                <a:schemeClr val="tx1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3017520"/>
            <a:ext cx="7473950" cy="11957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下界证明方法：</a:t>
            </a:r>
            <a:r>
              <a:rPr lang="zh-CN" altLang="en-US">
                <a:sym typeface="+mn-ea"/>
              </a:rPr>
              <a:t>归约</a:t>
            </a:r>
            <a:endParaRPr lang="zh-CN" altLang="en-US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820" y="3011170"/>
            <a:ext cx="4036695" cy="2356485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/>
        </p:nvSpPr>
        <p:spPr>
          <a:xfrm>
            <a:off x="1532890" y="2149475"/>
            <a:ext cx="2203450" cy="45974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spc="0">
                <a:solidFill>
                  <a:schemeClr val="accent1"/>
                </a:solidFill>
              </a:rPr>
              <a:t>元素唯一性问题</a:t>
            </a:r>
            <a:endParaRPr lang="zh-CN" altLang="en-US" sz="2000" spc="0">
              <a:solidFill>
                <a:schemeClr val="accent1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109970" y="803910"/>
            <a:ext cx="5073650" cy="59182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spc="0">
                <a:solidFill>
                  <a:schemeClr val="tx1"/>
                </a:solidFill>
              </a:rPr>
              <a:t>n</a:t>
            </a:r>
            <a:r>
              <a:rPr lang="zh-CN" altLang="en-US" sz="2000" spc="0">
                <a:solidFill>
                  <a:schemeClr val="tx1"/>
                </a:solidFill>
              </a:rPr>
              <a:t>个点的最邻近点对问题</a:t>
            </a:r>
            <a:endParaRPr lang="zh-CN" altLang="en-US" sz="2000" spc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970" y="1479550"/>
            <a:ext cx="5102225" cy="17989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24880" y="3717608"/>
            <a:ext cx="5080000" cy="398780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2000">
                <a:uFillTx/>
              </a:rPr>
              <a:t>n个点的最小生成树问题</a:t>
            </a:r>
            <a:endParaRPr lang="zh-CN" altLang="en-US" sz="2000">
              <a:uFillTx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05" y="4293870"/>
            <a:ext cx="5177790" cy="186055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3898265" y="1424940"/>
            <a:ext cx="1991995" cy="8832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898265" y="2703830"/>
            <a:ext cx="1922145" cy="10693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8795" y="873760"/>
            <a:ext cx="1186815" cy="3594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4800" y="3717925"/>
            <a:ext cx="1186815" cy="35941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选择算法复杂度</a:t>
            </a:r>
            <a:r>
              <a:rPr lang="zh-CN" altLang="en-US"/>
              <a:t>整体回顾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7400" y="1718945"/>
            <a:ext cx="7277100" cy="41040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11540" y="2714625"/>
            <a:ext cx="2426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先找大的，再找小</a:t>
            </a:r>
            <a:r>
              <a:rPr lang="zh-CN" altLang="en-US"/>
              <a:t>的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511540" y="3239770"/>
            <a:ext cx="3389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两两一组大的一堆，小的一</a:t>
            </a:r>
            <a:r>
              <a:rPr lang="zh-CN" altLang="en-US"/>
              <a:t>堆</a:t>
            </a:r>
            <a:endParaRPr lang="zh-CN" altLang="en-US"/>
          </a:p>
          <a:p>
            <a:r>
              <a:rPr lang="zh-CN" altLang="en-US"/>
              <a:t>两堆</a:t>
            </a:r>
            <a:r>
              <a:rPr lang="zh-CN" altLang="en-US"/>
              <a:t>内部比较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511540" y="4230370"/>
            <a:ext cx="2778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两两一组淘汰赛</a:t>
            </a:r>
            <a:endParaRPr lang="zh-CN" altLang="en-US"/>
          </a:p>
          <a:p>
            <a:r>
              <a:rPr lang="zh-CN" altLang="en-US"/>
              <a:t>每个元素记录比</a:t>
            </a:r>
            <a:r>
              <a:rPr lang="zh-CN" altLang="en-US"/>
              <a:t>自己小的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下界证明方法：构造最坏输入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60705"/>
          </a:xfrm>
        </p:spPr>
        <p:txBody>
          <a:bodyPr>
            <a:normAutofit/>
          </a:bodyPr>
          <a:p>
            <a:r>
              <a:rPr lang="zh-CN" altLang="en-US" sz="2000" b="1" spc="0">
                <a:solidFill>
                  <a:schemeClr val="tx1"/>
                </a:solidFill>
              </a:rPr>
              <a:t>P</a:t>
            </a:r>
            <a:r>
              <a:rPr lang="en-US" altLang="zh-CN" sz="2000" b="1" spc="0">
                <a:solidFill>
                  <a:schemeClr val="tx1"/>
                </a:solidFill>
              </a:rPr>
              <a:t> </a:t>
            </a:r>
            <a:r>
              <a:rPr lang="zh-CN" altLang="en-US" sz="2000" spc="0">
                <a:solidFill>
                  <a:schemeClr val="tx1"/>
                </a:solidFill>
              </a:rPr>
              <a:t>表示所讨论的问题，</a:t>
            </a:r>
            <a:r>
              <a:rPr lang="zh-CN" altLang="en-US" sz="2000" b="1" spc="0">
                <a:solidFill>
                  <a:schemeClr val="tx1"/>
                </a:solidFill>
              </a:rPr>
              <a:t>I</a:t>
            </a:r>
            <a:r>
              <a:rPr lang="en-US" altLang="zh-CN" sz="2000" b="1" spc="0">
                <a:solidFill>
                  <a:schemeClr val="tx1"/>
                </a:solidFill>
              </a:rPr>
              <a:t> </a:t>
            </a:r>
            <a:r>
              <a:rPr lang="zh-CN" altLang="en-US" sz="2000" spc="0">
                <a:solidFill>
                  <a:schemeClr val="tx1"/>
                </a:solidFill>
              </a:rPr>
              <a:t>表示问题的输入，</a:t>
            </a:r>
            <a:r>
              <a:rPr lang="zh-CN" altLang="en-US" sz="2000" b="1" spc="0">
                <a:solidFill>
                  <a:schemeClr val="tx1"/>
                </a:solidFill>
              </a:rPr>
              <a:t>A</a:t>
            </a:r>
            <a:r>
              <a:rPr lang="en-US" altLang="zh-CN" sz="2000" b="1" spc="0">
                <a:solidFill>
                  <a:schemeClr val="tx1"/>
                </a:solidFill>
              </a:rPr>
              <a:t> </a:t>
            </a:r>
            <a:r>
              <a:rPr lang="zh-CN" altLang="en-US" sz="2000" spc="0">
                <a:solidFill>
                  <a:schemeClr val="tx1"/>
                </a:solidFill>
              </a:rPr>
              <a:t>表示算法</a:t>
            </a:r>
            <a:endParaRPr lang="zh-CN" altLang="en-US" sz="2000" spc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199255" y="2512695"/>
            <a:ext cx="0" cy="3448050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02640" y="2414270"/>
            <a:ext cx="31483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u="sng">
                <a:sym typeface="+mn-ea"/>
              </a:rPr>
              <a:t>分析操作获得的信息单位</a:t>
            </a:r>
            <a:endParaRPr lang="zh-CN" altLang="en-US" sz="2000" u="sng">
              <a:sym typeface="+mn-ea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8100060" y="2512695"/>
            <a:ext cx="0" cy="3448050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172710" y="2414270"/>
            <a:ext cx="17926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u="sng">
                <a:sym typeface="+mn-ea"/>
              </a:rPr>
              <a:t>构造最坏输入</a:t>
            </a:r>
            <a:endParaRPr lang="zh-CN" altLang="en-US" sz="2000" u="sng"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027795" y="2414270"/>
            <a:ext cx="15735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u="sng">
                <a:sym typeface="+mn-ea"/>
              </a:rPr>
              <a:t>复杂度证明</a:t>
            </a:r>
            <a:endParaRPr lang="zh-CN" altLang="en-US" sz="2000" u="sng"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50265" y="3371850"/>
            <a:ext cx="3027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决定性操作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（提供</a:t>
            </a:r>
            <a:r>
              <a:rPr lang="zh-CN" altLang="en-US">
                <a:sym typeface="+mn-ea"/>
              </a:rPr>
              <a:t>有效信息）</a:t>
            </a:r>
            <a:endParaRPr lang="zh-CN" altLang="en-US"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23925" y="3913505"/>
            <a:ext cx="3027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冗余操作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（</a:t>
            </a:r>
            <a:r>
              <a:rPr lang="zh-CN" altLang="en-US">
                <a:sym typeface="+mn-ea"/>
              </a:rPr>
              <a:t>不提供有效信息）</a:t>
            </a:r>
            <a:endParaRPr lang="zh-CN" altLang="en-US"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549140" y="3176270"/>
            <a:ext cx="3454400" cy="15055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由比较操作</a:t>
            </a:r>
            <a:r>
              <a:rPr lang="zh-CN" altLang="en-US">
                <a:sym typeface="+mn-ea"/>
              </a:rPr>
              <a:t>前两个元素的状态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调整</a:t>
            </a:r>
            <a:r>
              <a:rPr lang="zh-CN" altLang="en-US">
                <a:sym typeface="+mn-ea"/>
              </a:rPr>
              <a:t>两个元素的赋值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使得获得的</a:t>
            </a:r>
            <a:r>
              <a:rPr lang="zh-CN" altLang="en-US">
                <a:sym typeface="+mn-ea"/>
              </a:rPr>
              <a:t>信息单位</a:t>
            </a:r>
            <a:r>
              <a:rPr lang="zh-CN" altLang="en-US">
                <a:sym typeface="+mn-ea"/>
              </a:rPr>
              <a:t>最少</a:t>
            </a:r>
            <a:endParaRPr lang="zh-CN" altLang="en-US"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23925" y="4639945"/>
            <a:ext cx="2301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设计元素状态</a:t>
            </a:r>
            <a:r>
              <a:rPr lang="en-US" altLang="zh-CN">
                <a:sym typeface="+mn-ea"/>
              </a:rPr>
              <a:t> / </a:t>
            </a:r>
            <a:r>
              <a:rPr lang="zh-CN" altLang="en-US">
                <a:sym typeface="+mn-ea"/>
              </a:rPr>
              <a:t>权值</a:t>
            </a:r>
            <a:endParaRPr lang="zh-CN" altLang="en-US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601210" y="4681855"/>
            <a:ext cx="3208020" cy="14922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accent1"/>
                </a:solidFill>
                <a:sym typeface="+mn-ea"/>
              </a:rPr>
              <a:t>博弈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（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Adversary Argument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）</a:t>
            </a:r>
            <a:endParaRPr lang="zh-CN" altLang="en-US">
              <a:solidFill>
                <a:schemeClr val="accent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u="sng">
                <a:solidFill>
                  <a:schemeClr val="accent1"/>
                </a:solidFill>
                <a:sym typeface="+mn-ea"/>
              </a:rPr>
              <a:t>算法一边试图破解问题</a:t>
            </a:r>
            <a:endParaRPr lang="zh-CN" altLang="en-US" u="sng">
              <a:solidFill>
                <a:schemeClr val="accent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u="sng">
                <a:solidFill>
                  <a:schemeClr val="accent1"/>
                </a:solidFill>
                <a:sym typeface="+mn-ea"/>
              </a:rPr>
              <a:t>我们一边修改输入捣乱</a:t>
            </a:r>
            <a:endParaRPr lang="zh-CN" altLang="en-US" u="sng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390890" y="3134360"/>
            <a:ext cx="3573780" cy="15055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在尽可能捣乱</a:t>
            </a:r>
            <a:r>
              <a:rPr lang="zh-CN" altLang="en-US">
                <a:sym typeface="+mn-ea"/>
              </a:rPr>
              <a:t>的基础上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分析冗余操作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必要操作</a:t>
            </a:r>
            <a:r>
              <a:rPr lang="zh-CN" altLang="en-US">
                <a:sym typeface="+mn-ea"/>
              </a:rPr>
              <a:t>的复杂度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7801610" cy="705485"/>
          </a:xfrm>
        </p:spPr>
        <p:txBody>
          <a:bodyPr/>
          <a:p>
            <a:r>
              <a:rPr lang="zh-CN" altLang="en-US"/>
              <a:t>课上例题</a:t>
            </a:r>
            <a:r>
              <a:rPr lang="en-US" altLang="zh-CN"/>
              <a:t>1: </a:t>
            </a:r>
            <a:r>
              <a:rPr lang="zh-CN" altLang="en-US"/>
              <a:t>选最大与最小算法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1478280"/>
          </a:xfrm>
        </p:spPr>
        <p:txBody>
          <a:bodyPr>
            <a:normAutofit fontScale="90000"/>
          </a:bodyPr>
          <a:p>
            <a:pPr marL="457200" indent="-457200">
              <a:buFont typeface="+mj-lt"/>
              <a:buAutoNum type="arabicPeriod"/>
            </a:pPr>
            <a:r>
              <a:rPr lang="en-US" altLang="zh-CN" sz="2000" spc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 spc="0">
                <a:solidFill>
                  <a:schemeClr val="tx1"/>
                </a:solidFill>
              </a:rPr>
              <a:t>A 必须确定有 n - 1 个数比 max 小, 有</a:t>
            </a:r>
            <a:r>
              <a:rPr lang="zh-CN" altLang="en-US" sz="2000" spc="0">
                <a:solidFill>
                  <a:schemeClr val="tx1"/>
                </a:solidFill>
                <a:sym typeface="+mn-ea"/>
              </a:rPr>
              <a:t> n - 1 个数比 min 大, 共</a:t>
            </a:r>
            <a:r>
              <a:rPr lang="zh-CN" altLang="en-US" sz="2000" b="1" spc="0">
                <a:solidFill>
                  <a:srgbClr val="C00000"/>
                </a:solidFill>
                <a:sym typeface="+mn-ea"/>
              </a:rPr>
              <a:t>2n - 2</a:t>
            </a:r>
            <a:r>
              <a:rPr lang="zh-CN" altLang="en-US" sz="2000" spc="0">
                <a:solidFill>
                  <a:schemeClr val="tx1"/>
                </a:solidFill>
                <a:sym typeface="+mn-ea"/>
              </a:rPr>
              <a:t>个</a:t>
            </a:r>
            <a:r>
              <a:rPr lang="zh-CN" altLang="en-US" sz="2000" b="1" spc="0">
                <a:solidFill>
                  <a:schemeClr val="accent1"/>
                </a:solidFill>
                <a:sym typeface="+mn-ea"/>
              </a:rPr>
              <a:t>信息单位</a:t>
            </a:r>
            <a:endParaRPr lang="zh-CN" altLang="en-US" sz="2000" spc="0">
              <a:solidFill>
                <a:schemeClr val="tx1"/>
              </a:solidFill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 sz="2000" spc="0">
                <a:solidFill>
                  <a:schemeClr val="tx1"/>
                </a:solidFill>
                <a:sym typeface="+mn-ea"/>
              </a:rPr>
              <a:t>对于任意给定的算法，</a:t>
            </a:r>
            <a:r>
              <a:rPr lang="zh-CN" altLang="en-US" sz="2000" b="1" spc="0">
                <a:solidFill>
                  <a:schemeClr val="accent1"/>
                </a:solidFill>
                <a:sym typeface="+mn-ea"/>
              </a:rPr>
              <a:t>构造输入的原则</a:t>
            </a:r>
            <a:r>
              <a:rPr lang="zh-CN" altLang="en-US" sz="2000" spc="0">
                <a:solidFill>
                  <a:schemeClr val="tx1"/>
                </a:solidFill>
                <a:sym typeface="+mn-ea"/>
              </a:rPr>
              <a:t>是：</a:t>
            </a:r>
            <a:r>
              <a:rPr lang="zh-CN" altLang="en-US" sz="2000" spc="0">
                <a:solidFill>
                  <a:schemeClr val="tx1"/>
                </a:solidFill>
                <a:sym typeface="+mn-ea"/>
              </a:rPr>
              <a:t>根据算法的比较次序，针对每一步参与比较的两个变量的状态，调整对参与比较的两个变量的赋值，使得每次比较后得到的信息单位数达到最小</a:t>
            </a:r>
            <a:endParaRPr lang="zh-CN" altLang="en-US" sz="2000" spc="0">
              <a:solidFill>
                <a:schemeClr val="tx1"/>
              </a:solidFill>
              <a:sym typeface="+mn-ea"/>
            </a:endParaRPr>
          </a:p>
          <a:p>
            <a:endParaRPr lang="zh-CN" altLang="en-US" sz="2000" spc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3070" y="2968625"/>
            <a:ext cx="6414770" cy="33896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r="54095" b="199"/>
          <a:stretch>
            <a:fillRect/>
          </a:stretch>
        </p:blipFill>
        <p:spPr>
          <a:xfrm>
            <a:off x="1373505" y="3567430"/>
            <a:ext cx="2259965" cy="6362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47969" t="-398"/>
          <a:stretch>
            <a:fillRect/>
          </a:stretch>
        </p:blipFill>
        <p:spPr>
          <a:xfrm>
            <a:off x="1289050" y="4295140"/>
            <a:ext cx="2561590" cy="6400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7801610" cy="705485"/>
          </a:xfrm>
        </p:spPr>
        <p:txBody>
          <a:bodyPr/>
          <a:p>
            <a:r>
              <a:rPr lang="zh-CN" altLang="en-US">
                <a:sym typeface="+mn-ea"/>
              </a:rPr>
              <a:t>课上例题</a:t>
            </a:r>
            <a:r>
              <a:rPr lang="en-US" altLang="zh-CN">
                <a:sym typeface="+mn-ea"/>
              </a:rPr>
              <a:t>1</a:t>
            </a:r>
            <a:r>
              <a:rPr lang="en-US" altLang="zh-CN"/>
              <a:t>: </a:t>
            </a:r>
            <a:r>
              <a:rPr lang="zh-CN" altLang="en-US"/>
              <a:t>选最大与最小算法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125" y="1586865"/>
            <a:ext cx="7533005" cy="45485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7801610" cy="705485"/>
          </a:xfrm>
        </p:spPr>
        <p:txBody>
          <a:bodyPr/>
          <a:p>
            <a:r>
              <a:rPr lang="zh-CN" altLang="en-US">
                <a:sym typeface="+mn-ea"/>
              </a:rPr>
              <a:t>课上例题</a:t>
            </a:r>
            <a:r>
              <a:rPr lang="en-US" altLang="zh-CN">
                <a:sym typeface="+mn-ea"/>
              </a:rPr>
              <a:t>1</a:t>
            </a:r>
            <a:r>
              <a:rPr lang="en-US" altLang="zh-CN"/>
              <a:t>: </a:t>
            </a:r>
            <a:r>
              <a:rPr lang="zh-CN" altLang="en-US"/>
              <a:t>选最大与最小算法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165" y="1675765"/>
            <a:ext cx="7519670" cy="26333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465" y="4843780"/>
            <a:ext cx="6497955" cy="58737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1358900" y="4919980"/>
            <a:ext cx="595630" cy="31305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680450" y="2662555"/>
            <a:ext cx="23533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ym typeface="+mn-ea"/>
              </a:rPr>
              <a:t>基于上述分析</a:t>
            </a:r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证明 </a:t>
            </a:r>
            <a:endParaRPr lang="zh-CN" altLang="en-US" sz="2000" b="1">
              <a:solidFill>
                <a:schemeClr val="accent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7801610" cy="705485"/>
          </a:xfrm>
        </p:spPr>
        <p:txBody>
          <a:bodyPr/>
          <a:p>
            <a:r>
              <a:rPr lang="zh-CN" altLang="en-US"/>
              <a:t>课上例题</a:t>
            </a:r>
            <a:r>
              <a:rPr lang="en-US" altLang="zh-CN"/>
              <a:t>2: </a:t>
            </a:r>
            <a:r>
              <a:rPr lang="zh-CN" altLang="en-US"/>
              <a:t>选</a:t>
            </a:r>
            <a:r>
              <a:rPr lang="zh-CN" altLang="en-US"/>
              <a:t>中位数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2583"/>
          <a:stretch>
            <a:fillRect/>
          </a:stretch>
        </p:blipFill>
        <p:spPr>
          <a:xfrm>
            <a:off x="893445" y="1740535"/>
            <a:ext cx="7169150" cy="25361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7801610" cy="705485"/>
          </a:xfrm>
        </p:spPr>
        <p:txBody>
          <a:bodyPr/>
          <a:p>
            <a:r>
              <a:rPr lang="zh-CN" altLang="en-US"/>
              <a:t>课上例题</a:t>
            </a:r>
            <a:r>
              <a:rPr lang="en-US" altLang="zh-CN"/>
              <a:t>2</a:t>
            </a:r>
            <a:r>
              <a:rPr lang="en-US" altLang="zh-CN"/>
              <a:t>: </a:t>
            </a:r>
            <a:r>
              <a:rPr lang="zh-CN" altLang="en-US"/>
              <a:t>选</a:t>
            </a:r>
            <a:r>
              <a:rPr lang="zh-CN" altLang="en-US"/>
              <a:t>中位数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990" y="1885315"/>
            <a:ext cx="6833870" cy="36690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860" y="2127250"/>
            <a:ext cx="3320415" cy="32442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t="2122" r="77303" b="-2122"/>
          <a:stretch>
            <a:fillRect/>
          </a:stretch>
        </p:blipFill>
        <p:spPr>
          <a:xfrm>
            <a:off x="10841355" y="2561590"/>
            <a:ext cx="546100" cy="28098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7801610" cy="705485"/>
          </a:xfrm>
        </p:spPr>
        <p:txBody>
          <a:bodyPr/>
          <a:p>
            <a:r>
              <a:rPr lang="zh-CN" altLang="en-US"/>
              <a:t>课上例题</a:t>
            </a:r>
            <a:r>
              <a:rPr lang="en-US" altLang="zh-CN"/>
              <a:t>2: </a:t>
            </a:r>
            <a:r>
              <a:rPr lang="zh-CN" altLang="en-US"/>
              <a:t>选</a:t>
            </a:r>
            <a:r>
              <a:rPr lang="zh-CN" altLang="en-US"/>
              <a:t>中位数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1660525"/>
            <a:ext cx="7604760" cy="41611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WPS 演示</Application>
  <PresentationFormat>宽屏</PresentationFormat>
  <Paragraphs>72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TimesNewRomanPS-BoldMT</vt:lpstr>
      <vt:lpstr>AMGDT</vt:lpstr>
      <vt:lpstr>TimesNewRomanPS-BoldItalicMT</vt:lpstr>
      <vt:lpstr>微软雅黑 Light</vt:lpstr>
      <vt:lpstr>WPS</vt:lpstr>
      <vt:lpstr>PowerPoint 演示文稿</vt:lpstr>
      <vt:lpstr>PowerPoint 演示文稿</vt:lpstr>
      <vt:lpstr>下界证明方法：构造最坏输入</vt:lpstr>
      <vt:lpstr>例题: 选最大与最小算法</vt:lpstr>
      <vt:lpstr>例题: 选最大与最小算法</vt:lpstr>
      <vt:lpstr>例题: 选最大与最小算法</vt:lpstr>
      <vt:lpstr>课上例题1: 选最大与最小算法</vt:lpstr>
      <vt:lpstr>课上例题2: 选中位数</vt:lpstr>
      <vt:lpstr>课上例题2: 选中位数</vt:lpstr>
      <vt:lpstr>PowerPoint 演示文稿</vt:lpstr>
      <vt:lpstr>下界证明方法：构造最坏输入</vt:lpstr>
      <vt:lpstr>下界证明方法：归约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小白鸽</cp:lastModifiedBy>
  <cp:revision>162</cp:revision>
  <dcterms:created xsi:type="dcterms:W3CDTF">2019-06-19T02:08:00Z</dcterms:created>
  <dcterms:modified xsi:type="dcterms:W3CDTF">2025-05-05T14:25:15Z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EDCB464C97594E6784FC805BA4DFE5FA_11</vt:lpwstr>
  </property>
</Properties>
</file>