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9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动态规划</a:t>
            </a:r>
            <a:r>
              <a:rPr lang="en-US" altLang="zh-CN" dirty="0"/>
              <a:t>1</a:t>
            </a:r>
            <a:endParaRPr lang="zh-CN" altLang="en-US" dirty="0"/>
          </a:p>
        </p:txBody>
      </p:sp>
      <p:sp>
        <p:nvSpPr>
          <p:cNvPr id="3" name="副标题 2"/>
          <p:cNvSpPr>
            <a:spLocks noGrp="1"/>
          </p:cNvSpPr>
          <p:nvPr>
            <p:ph type="subTitle" idx="1"/>
          </p:nvPr>
        </p:nvSpPr>
        <p:spPr/>
        <p:txBody>
          <a:bodyPr/>
          <a:lstStyle/>
          <a:p>
            <a:r>
              <a:rPr lang="en-US" altLang="zh-CN" dirty="0"/>
              <a:t>2025/3/7 </a:t>
            </a:r>
            <a:endParaRPr lang="en-US" altLang="zh-CN" dirty="0"/>
          </a:p>
          <a:p>
            <a:r>
              <a:rPr lang="zh-CN" altLang="en-US" dirty="0"/>
              <a:t>梅志垒</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904974" y="2158934"/>
            <a:ext cx="8896442" cy="38647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pPr marL="0" indent="0">
              <a:buNone/>
            </a:pPr>
            <a:r>
              <a:rPr lang="zh-CN" altLang="en-US" dirty="0"/>
              <a:t>迭代实现</a:t>
            </a: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838200" y="2492286"/>
            <a:ext cx="6839301" cy="34355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1307908" y="1797743"/>
            <a:ext cx="7461633" cy="391180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实例：投资问题</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1006273" y="1690688"/>
            <a:ext cx="7836303" cy="1358970"/>
          </a:xfrm>
        </p:spPr>
      </p:pic>
      <p:pic>
        <p:nvPicPr>
          <p:cNvPr id="7" name="图片 6"/>
          <p:cNvPicPr>
            <a:picLocks noChangeAspect="1"/>
          </p:cNvPicPr>
          <p:nvPr/>
        </p:nvPicPr>
        <p:blipFill>
          <a:blip r:embed="rId2"/>
          <a:stretch>
            <a:fillRect/>
          </a:stretch>
        </p:blipFill>
        <p:spPr>
          <a:xfrm>
            <a:off x="1006273" y="3049659"/>
            <a:ext cx="8585641" cy="38083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实例：投资问题</a:t>
            </a:r>
            <a:endParaRPr lang="zh-CN" altLang="en-US" dirty="0">
              <a:solidFill>
                <a:schemeClr val="accent6">
                  <a:lumMod val="75000"/>
                </a:schemeClr>
              </a:solidFill>
            </a:endParaRPr>
          </a:p>
        </p:txBody>
      </p:sp>
      <p:pic>
        <p:nvPicPr>
          <p:cNvPr id="8" name="内容占位符 7"/>
          <p:cNvPicPr>
            <a:picLocks noGrp="1" noChangeAspect="1"/>
          </p:cNvPicPr>
          <p:nvPr>
            <p:ph idx="1"/>
          </p:nvPr>
        </p:nvPicPr>
        <p:blipFill>
          <a:blip r:embed="rId1"/>
          <a:stretch>
            <a:fillRect/>
          </a:stretch>
        </p:blipFill>
        <p:spPr>
          <a:xfrm>
            <a:off x="838200" y="1690689"/>
            <a:ext cx="4552707" cy="3262312"/>
          </a:xfrm>
        </p:spPr>
      </p:pic>
      <p:pic>
        <p:nvPicPr>
          <p:cNvPr id="10" name="图片 9"/>
          <p:cNvPicPr>
            <a:picLocks noChangeAspect="1"/>
          </p:cNvPicPr>
          <p:nvPr/>
        </p:nvPicPr>
        <p:blipFill>
          <a:blip r:embed="rId2"/>
          <a:stretch>
            <a:fillRect/>
          </a:stretch>
        </p:blipFill>
        <p:spPr>
          <a:xfrm>
            <a:off x="5460781" y="2023242"/>
            <a:ext cx="5970570" cy="28115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实例：背包问题</a:t>
            </a:r>
            <a:endParaRPr lang="zh-CN" altLang="en-US" dirty="0">
              <a:solidFill>
                <a:schemeClr val="accent6">
                  <a:lumMod val="75000"/>
                </a:schemeClr>
              </a:solidFill>
            </a:endParaRPr>
          </a:p>
        </p:txBody>
      </p:sp>
      <p:sp>
        <p:nvSpPr>
          <p:cNvPr id="4" name="内容占位符 3"/>
          <p:cNvSpPr>
            <a:spLocks noGrp="1"/>
          </p:cNvSpPr>
          <p:nvPr>
            <p:ph idx="1"/>
          </p:nvPr>
        </p:nvSpPr>
        <p:spPr>
          <a:xfrm>
            <a:off x="838200" y="1825625"/>
            <a:ext cx="5038725" cy="1325563"/>
          </a:xfrm>
        </p:spPr>
        <p:txBody>
          <a:bodyPr/>
          <a:lstStyle/>
          <a:p>
            <a:pPr marL="0" indent="0">
              <a:buNone/>
            </a:pPr>
            <a:endParaRPr lang="zh-CN" altLang="en-US" dirty="0"/>
          </a:p>
        </p:txBody>
      </p:sp>
      <p:pic>
        <p:nvPicPr>
          <p:cNvPr id="6" name="图片 5"/>
          <p:cNvPicPr>
            <a:picLocks noChangeAspect="1"/>
          </p:cNvPicPr>
          <p:nvPr/>
        </p:nvPicPr>
        <p:blipFill>
          <a:blip r:embed="rId1"/>
          <a:stretch>
            <a:fillRect/>
          </a:stretch>
        </p:blipFill>
        <p:spPr>
          <a:xfrm>
            <a:off x="742733" y="1330171"/>
            <a:ext cx="8420533" cy="59693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实例：背包问题</a:t>
            </a:r>
            <a:endParaRPr lang="zh-CN" altLang="en-US" dirty="0">
              <a:solidFill>
                <a:schemeClr val="accent6">
                  <a:lumMod val="75000"/>
                </a:schemeClr>
              </a:solidFill>
            </a:endParaRPr>
          </a:p>
        </p:txBody>
      </p:sp>
      <p:sp>
        <p:nvSpPr>
          <p:cNvPr id="4" name="内容占位符 3"/>
          <p:cNvSpPr>
            <a:spLocks noGrp="1"/>
          </p:cNvSpPr>
          <p:nvPr>
            <p:ph idx="1"/>
          </p:nvPr>
        </p:nvSpPr>
        <p:spPr>
          <a:xfrm>
            <a:off x="838200" y="1825625"/>
            <a:ext cx="5038725" cy="1325563"/>
          </a:xfrm>
        </p:spPr>
        <p:txBody>
          <a:bodyPr/>
          <a:lstStyle/>
          <a:p>
            <a:pPr marL="0" indent="0">
              <a:buNone/>
            </a:pPr>
            <a:endParaRPr lang="zh-CN" altLang="en-US" dirty="0"/>
          </a:p>
        </p:txBody>
      </p:sp>
      <p:pic>
        <p:nvPicPr>
          <p:cNvPr id="5" name="图片 4"/>
          <p:cNvPicPr>
            <a:picLocks noChangeAspect="1"/>
          </p:cNvPicPr>
          <p:nvPr/>
        </p:nvPicPr>
        <p:blipFill>
          <a:blip r:embed="rId1"/>
          <a:stretch>
            <a:fillRect/>
          </a:stretch>
        </p:blipFill>
        <p:spPr>
          <a:xfrm>
            <a:off x="758629" y="1690688"/>
            <a:ext cx="7607691" cy="48897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5563" y="2705493"/>
            <a:ext cx="6353666" cy="1107996"/>
          </a:xfrm>
          <a:prstGeom prst="rect">
            <a:avLst/>
          </a:prstGeom>
          <a:noFill/>
        </p:spPr>
        <p:txBody>
          <a:bodyPr wrap="square" rtlCol="0">
            <a:spAutoFit/>
          </a:bodyPr>
          <a:lstStyle/>
          <a:p>
            <a:r>
              <a:rPr lang="zh-CN" altLang="en-US" sz="6600" dirty="0"/>
              <a:t>谢谢大家！</a:t>
            </a:r>
            <a:endParaRPr lang="zh-CN" altLang="en-US" sz="6600" dirty="0"/>
          </a:p>
        </p:txBody>
      </p:sp>
      <p:sp>
        <p:nvSpPr>
          <p:cNvPr id="3" name="文本框 2"/>
          <p:cNvSpPr txBox="1"/>
          <p:nvPr/>
        </p:nvSpPr>
        <p:spPr>
          <a:xfrm>
            <a:off x="6636470" y="5043340"/>
            <a:ext cx="3959258" cy="369332"/>
          </a:xfrm>
          <a:prstGeom prst="rect">
            <a:avLst/>
          </a:prstGeom>
          <a:noFill/>
        </p:spPr>
        <p:txBody>
          <a:bodyPr wrap="square" rtlCol="0">
            <a:spAutoFit/>
          </a:bodyPr>
          <a:lstStyle/>
          <a:p>
            <a:r>
              <a:rPr lang="zh-CN" altLang="en-US" dirty="0">
                <a:solidFill>
                  <a:srgbClr val="FF0000"/>
                </a:solidFill>
              </a:rPr>
              <a:t>如有错误或缺漏请指正</a:t>
            </a:r>
            <a:endParaRPr lang="zh-CN"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动态规划（</a:t>
            </a:r>
            <a:r>
              <a:rPr lang="en-US" altLang="zh-CN" dirty="0"/>
              <a:t>Dynamic Programming</a:t>
            </a:r>
            <a:r>
              <a:rPr lang="zh-CN" altLang="en-US" dirty="0"/>
              <a:t>）</a:t>
            </a:r>
            <a:endParaRPr lang="en-US" altLang="zh-CN" dirty="0"/>
          </a:p>
          <a:p>
            <a:pPr marL="0" indent="0">
              <a:buNone/>
            </a:pPr>
            <a:endParaRPr lang="en-US" altLang="zh-CN" dirty="0"/>
          </a:p>
          <a:p>
            <a:pPr marL="0" indent="0">
              <a:lnSpc>
                <a:spcPct val="150000"/>
              </a:lnSpc>
              <a:buNone/>
            </a:pPr>
            <a:r>
              <a:rPr lang="zh-CN" altLang="en-US" dirty="0"/>
              <a:t>基本思想和使用条件</a:t>
            </a:r>
            <a:endParaRPr lang="en-US" altLang="zh-CN" dirty="0"/>
          </a:p>
          <a:p>
            <a:pPr marL="0" indent="0">
              <a:lnSpc>
                <a:spcPct val="150000"/>
              </a:lnSpc>
              <a:buNone/>
            </a:pPr>
            <a:r>
              <a:rPr lang="zh-CN" altLang="en-US" dirty="0"/>
              <a:t>动态规划算法的设计思路</a:t>
            </a:r>
            <a:endParaRPr lang="en-US" altLang="zh-CN" dirty="0"/>
          </a:p>
          <a:p>
            <a:pPr marL="0" indent="0">
              <a:lnSpc>
                <a:spcPct val="150000"/>
              </a:lnSpc>
              <a:buNone/>
            </a:pPr>
            <a:r>
              <a:rPr lang="zh-CN" altLang="en-US" dirty="0"/>
              <a:t>应用实例</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基本思想和使用条件</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pPr marL="0" indent="0">
              <a:buNone/>
            </a:pPr>
            <a:r>
              <a:rPr lang="zh-CN" altLang="en-US" dirty="0"/>
              <a:t>从例子中看动规的基本思想</a:t>
            </a: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763571" y="2347273"/>
            <a:ext cx="9012443" cy="4656842"/>
          </a:xfrm>
          <a:prstGeom prst="rect">
            <a:avLst/>
          </a:prstGeom>
        </p:spPr>
      </p:pic>
      <p:sp>
        <p:nvSpPr>
          <p:cNvPr id="7" name="文本框 6"/>
          <p:cNvSpPr txBox="1"/>
          <p:nvPr/>
        </p:nvSpPr>
        <p:spPr>
          <a:xfrm>
            <a:off x="9615340" y="3148553"/>
            <a:ext cx="2205872" cy="3046988"/>
          </a:xfrm>
          <a:prstGeom prst="rect">
            <a:avLst/>
          </a:prstGeom>
          <a:noFill/>
        </p:spPr>
        <p:txBody>
          <a:bodyPr wrap="square" rtlCol="0">
            <a:spAutoFit/>
          </a:bodyPr>
          <a:lstStyle/>
          <a:p>
            <a:r>
              <a:rPr lang="zh-CN" altLang="en-US" sz="2400" dirty="0"/>
              <a:t>结论：任何最短路径的子路径都是</a:t>
            </a:r>
            <a:r>
              <a:rPr lang="zh-CN" altLang="en-US" sz="2400" dirty="0">
                <a:solidFill>
                  <a:schemeClr val="accent6">
                    <a:lumMod val="75000"/>
                  </a:schemeClr>
                </a:solidFill>
              </a:rPr>
              <a:t>相对于子路径的始点和终点的最短路径</a:t>
            </a:r>
            <a:r>
              <a:rPr lang="zh-CN" altLang="en-US" sz="2400" dirty="0"/>
              <a:t>，为找最短路径只需从</a:t>
            </a:r>
            <a:r>
              <a:rPr lang="en-US" altLang="zh-CN" sz="2400" dirty="0"/>
              <a:t>T</a:t>
            </a:r>
            <a:r>
              <a:rPr lang="zh-CN" altLang="en-US" sz="2400" dirty="0"/>
              <a:t>开始多步判断。</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什么情况不能使用动态规划？</a:t>
            </a:r>
            <a:endParaRPr lang="zh-CN" altLang="en-US" sz="4000"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使用条件：优化原则</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838200" y="1690688"/>
            <a:ext cx="7283824" cy="3206915"/>
          </a:xfrm>
        </p:spPr>
      </p:pic>
      <p:sp>
        <p:nvSpPr>
          <p:cNvPr id="6" name="文本框 5"/>
          <p:cNvSpPr txBox="1"/>
          <p:nvPr/>
        </p:nvSpPr>
        <p:spPr>
          <a:xfrm>
            <a:off x="838199" y="5373278"/>
            <a:ext cx="5110113" cy="646331"/>
          </a:xfrm>
          <a:prstGeom prst="rect">
            <a:avLst/>
          </a:prstGeom>
          <a:noFill/>
        </p:spPr>
        <p:txBody>
          <a:bodyPr wrap="square" rtlCol="0">
            <a:spAutoFit/>
          </a:bodyPr>
          <a:lstStyle/>
          <a:p>
            <a:r>
              <a:rPr lang="zh-CN" altLang="en-US" dirty="0">
                <a:solidFill>
                  <a:schemeClr val="accent6">
                    <a:lumMod val="75000"/>
                  </a:schemeClr>
                </a:solidFill>
              </a:rPr>
              <a:t>一个最优决策序列的任何子序列本身一定是相对于子序列的初始和结束状态最优的决策序列</a:t>
            </a:r>
            <a:endParaRPr lang="zh-CN" altLang="en-US" dirty="0">
              <a:solidFill>
                <a:schemeClr val="accent6">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算法设计步骤</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970961" y="1885362"/>
            <a:ext cx="9700181" cy="427034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838200" y="1806771"/>
            <a:ext cx="8114995"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pic>
        <p:nvPicPr>
          <p:cNvPr id="5" name="内容占位符 4"/>
          <p:cNvPicPr>
            <a:picLocks noGrp="1" noChangeAspect="1"/>
          </p:cNvPicPr>
          <p:nvPr>
            <p:ph idx="1"/>
          </p:nvPr>
        </p:nvPicPr>
        <p:blipFill>
          <a:blip r:embed="rId1"/>
          <a:stretch>
            <a:fillRect/>
          </a:stretch>
        </p:blipFill>
        <p:spPr>
          <a:xfrm>
            <a:off x="1366887" y="1690688"/>
            <a:ext cx="8377375" cy="428590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6">
                    <a:lumMod val="75000"/>
                  </a:schemeClr>
                </a:solidFill>
              </a:rPr>
              <a:t>实例：矩阵链相乘</a:t>
            </a:r>
            <a:endParaRPr lang="zh-CN" altLang="en-US" dirty="0">
              <a:solidFill>
                <a:schemeClr val="accent6">
                  <a:lumMod val="75000"/>
                </a:schemeClr>
              </a:solidFill>
            </a:endParaRPr>
          </a:p>
        </p:txBody>
      </p:sp>
      <p:sp>
        <p:nvSpPr>
          <p:cNvPr id="3" name="内容占位符 2"/>
          <p:cNvSpPr>
            <a:spLocks noGrp="1"/>
          </p:cNvSpPr>
          <p:nvPr>
            <p:ph idx="1"/>
          </p:nvPr>
        </p:nvSpPr>
        <p:spPr/>
        <p:txBody>
          <a:bodyPr/>
          <a:lstStyle/>
          <a:p>
            <a:pPr marL="0" indent="0">
              <a:buNone/>
            </a:pPr>
            <a:r>
              <a:rPr lang="zh-CN" altLang="en-US" dirty="0"/>
              <a:t>递归实现</a:t>
            </a: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1000450" y="2505792"/>
            <a:ext cx="7445966" cy="3806108"/>
          </a:xfrm>
          <a:prstGeom prst="rect">
            <a:avLst/>
          </a:prstGeom>
        </p:spPr>
      </p:pic>
    </p:spTree>
  </p:cSld>
  <p:clrMapOvr>
    <a:masterClrMapping/>
  </p:clrMapOvr>
</p:sld>
</file>

<file path=ppt/tags/tag1.xml><?xml version="1.0" encoding="utf-8"?>
<p:tagLst xmlns:p="http://schemas.openxmlformats.org/presentationml/2006/main">
  <p:tag name="commondata" val="eyJoZGlkIjoiMTZmZTU0OWJlNTdiNGVkZGVlNDQwMzEzOWM3MTkzYz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Words>
  <Application>WPS 演示</Application>
  <PresentationFormat>宽屏</PresentationFormat>
  <Paragraphs>56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WPS</vt:lpstr>
      <vt:lpstr>动态规划1</vt:lpstr>
      <vt:lpstr>PowerPoint 演示文稿</vt:lpstr>
      <vt:lpstr>基本思想和使用条件</vt:lpstr>
      <vt:lpstr>什么情况不能使用动态规划？</vt:lpstr>
      <vt:lpstr>使用条件：优化原则</vt:lpstr>
      <vt:lpstr>算法设计步骤</vt:lpstr>
      <vt:lpstr>实例：矩阵链相乘</vt:lpstr>
      <vt:lpstr>实例：矩阵链相乘</vt:lpstr>
      <vt:lpstr>实例：矩阵链相乘</vt:lpstr>
      <vt:lpstr>实例：矩阵链相乘</vt:lpstr>
      <vt:lpstr>实例：矩阵链相乘</vt:lpstr>
      <vt:lpstr>实例：矩阵链相乘</vt:lpstr>
      <vt:lpstr>实例：投资问题</vt:lpstr>
      <vt:lpstr>实例：投资问题</vt:lpstr>
      <vt:lpstr>实例：背包问题</vt:lpstr>
      <vt:lpstr>实例：背包问题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梅志垒</dc:creator>
  <cp:lastModifiedBy>梅志垒</cp:lastModifiedBy>
  <cp:revision>5</cp:revision>
  <dcterms:created xsi:type="dcterms:W3CDTF">2023-08-09T12:44:00Z</dcterms:created>
  <dcterms:modified xsi:type="dcterms:W3CDTF">2025-03-07T02:04:53Z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2052-12.1.0.17140</vt:lpwstr>
  </property>
</Properties>
</file>