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sldIdLst>
    <p:sldId id="396" r:id="rId2"/>
    <p:sldId id="417" r:id="rId3"/>
    <p:sldId id="401" r:id="rId4"/>
    <p:sldId id="422" r:id="rId5"/>
    <p:sldId id="423" r:id="rId6"/>
    <p:sldId id="455" r:id="rId7"/>
    <p:sldId id="425" r:id="rId8"/>
    <p:sldId id="424" r:id="rId9"/>
    <p:sldId id="427" r:id="rId10"/>
    <p:sldId id="448" r:id="rId11"/>
    <p:sldId id="428" r:id="rId12"/>
    <p:sldId id="429" r:id="rId13"/>
    <p:sldId id="414" r:id="rId14"/>
    <p:sldId id="430" r:id="rId15"/>
    <p:sldId id="431" r:id="rId16"/>
    <p:sldId id="432" r:id="rId17"/>
    <p:sldId id="433" r:id="rId18"/>
    <p:sldId id="434" r:id="rId19"/>
    <p:sldId id="435" r:id="rId20"/>
    <p:sldId id="449" r:id="rId21"/>
    <p:sldId id="436" r:id="rId22"/>
    <p:sldId id="437" r:id="rId23"/>
    <p:sldId id="438" r:id="rId24"/>
    <p:sldId id="442" r:id="rId25"/>
    <p:sldId id="441" r:id="rId26"/>
    <p:sldId id="440" r:id="rId27"/>
    <p:sldId id="444" r:id="rId28"/>
    <p:sldId id="445" r:id="rId29"/>
    <p:sldId id="446" r:id="rId30"/>
    <p:sldId id="447" r:id="rId31"/>
    <p:sldId id="451" r:id="rId32"/>
    <p:sldId id="452" r:id="rId33"/>
    <p:sldId id="453" r:id="rId34"/>
    <p:sldId id="454" r:id="rId35"/>
  </p:sldIdLst>
  <p:sldSz cx="12192000" cy="6858000"/>
  <p:notesSz cx="6858000" cy="9144000"/>
  <p:embeddedFontLst>
    <p:embeddedFont>
      <p:font typeface="Cambria Math" panose="02040503050406030204" pitchFamily="18" charset="0"/>
      <p:regular r:id="rId37"/>
    </p:embeddedFont>
    <p:embeddedFont>
      <p:font typeface="等线" panose="02010600030101010101" pitchFamily="2" charset="-122"/>
      <p:regular r:id="rId38"/>
      <p:bold r:id="rId39"/>
    </p:embeddedFont>
    <p:embeddedFont>
      <p:font typeface="等线 Light" panose="02010600030101010101" pitchFamily="2" charset="-122"/>
      <p:regular r:id="rId4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anye wang" initials="qw" lastIdx="1" clrIdx="0">
    <p:extLst>
      <p:ext uri="{19B8F6BF-5375-455C-9EA6-DF929625EA0E}">
        <p15:presenceInfo xmlns:p15="http://schemas.microsoft.com/office/powerpoint/2012/main" userId="96b9ea2f23c14a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1E24"/>
    <a:srgbClr val="D9D9D9"/>
    <a:srgbClr val="9A0001"/>
    <a:srgbClr val="911E22"/>
    <a:srgbClr val="921E23"/>
    <a:srgbClr val="7F161B"/>
    <a:srgbClr val="9A0000"/>
    <a:srgbClr val="7E18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5" autoAdjust="0"/>
    <p:restoredTop sz="81808" autoAdjust="0"/>
  </p:normalViewPr>
  <p:slideViewPr>
    <p:cSldViewPr snapToGrid="0" showGuides="1">
      <p:cViewPr varScale="1">
        <p:scale>
          <a:sx n="95" d="100"/>
          <a:sy n="95" d="100"/>
        </p:scale>
        <p:origin x="594" y="54"/>
      </p:cViewPr>
      <p:guideLst>
        <p:guide orient="horz" pos="213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BE914-D620-9442-BCCD-51707B6F90D2}" type="datetimeFigureOut">
              <a:rPr kumimoji="1" lang="zh-CN" altLang="en-US" smtClean="0"/>
              <a:t>2025/5/22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A0AB4E-63C4-9548-A330-CCCE1C9D7716}" type="slidenum">
              <a:rPr kumimoji="1" lang="zh-CN" altLang="en-US" smtClean="0"/>
              <a:t>‹#›</a:t>
            </a:fld>
            <a:endParaRPr kumimoji="1" lang="zh-CN" altLang="en-US"/>
          </a:p>
        </p:txBody>
      </p:sp>
    </p:spTree>
    <p:extLst>
      <p:ext uri="{BB962C8B-B14F-4D97-AF65-F5344CB8AC3E}">
        <p14:creationId xmlns:p14="http://schemas.microsoft.com/office/powerpoint/2010/main" val="2112735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25678-F571-7FF1-C802-EA37178447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3BA0EAA-1A88-2C1F-2E31-63DBEA3C1A4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C6656DB-2CBA-1144-FB75-72AEEBD6399C}"/>
              </a:ext>
            </a:extLst>
          </p:cNvPr>
          <p:cNvSpPr>
            <a:spLocks noGrp="1"/>
          </p:cNvSpPr>
          <p:nvPr>
            <p:ph type="body" idx="1"/>
          </p:nvPr>
        </p:nvSpPr>
        <p:spPr/>
        <p:txBody>
          <a:bodyPr/>
          <a:lstStyle/>
          <a:p>
            <a:pPr>
              <a:buFont typeface="+mj-lt"/>
              <a:buNone/>
            </a:pPr>
            <a:endParaRPr lang="en-US" altLang="zh-CN" dirty="0"/>
          </a:p>
        </p:txBody>
      </p:sp>
      <p:sp>
        <p:nvSpPr>
          <p:cNvPr id="4" name="灯片编号占位符 3">
            <a:extLst>
              <a:ext uri="{FF2B5EF4-FFF2-40B4-BE49-F238E27FC236}">
                <a16:creationId xmlns:a16="http://schemas.microsoft.com/office/drawing/2014/main" id="{357B0942-93DA-ACA8-A073-83FA105B7EF4}"/>
              </a:ext>
            </a:extLst>
          </p:cNvPr>
          <p:cNvSpPr>
            <a:spLocks noGrp="1"/>
          </p:cNvSpPr>
          <p:nvPr>
            <p:ph type="sldNum" sz="quarter" idx="5"/>
          </p:nvPr>
        </p:nvSpPr>
        <p:spPr/>
        <p:txBody>
          <a:bodyPr/>
          <a:lstStyle/>
          <a:p>
            <a:fld id="{42A0AB4E-63C4-9548-A330-CCCE1C9D7716}" type="slidenum">
              <a:rPr kumimoji="1" lang="zh-CN" altLang="en-US" smtClean="0"/>
              <a:t>1</a:t>
            </a:fld>
            <a:endParaRPr kumimoji="1" lang="zh-CN" altLang="en-US"/>
          </a:p>
        </p:txBody>
      </p:sp>
    </p:spTree>
    <p:extLst>
      <p:ext uri="{BB962C8B-B14F-4D97-AF65-F5344CB8AC3E}">
        <p14:creationId xmlns:p14="http://schemas.microsoft.com/office/powerpoint/2010/main" val="197539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ECAE7-9008-EC19-A88A-83227F5D919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9198B95-203C-F106-647C-2CA8CB260A2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29F51E6-5FE1-EB7C-B332-69E2A4FEE77C}"/>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83372B74-0A2E-1097-56BD-F399084D6EEA}"/>
              </a:ext>
            </a:extLst>
          </p:cNvPr>
          <p:cNvSpPr>
            <a:spLocks noGrp="1"/>
          </p:cNvSpPr>
          <p:nvPr>
            <p:ph type="sldNum" sz="quarter" idx="5"/>
          </p:nvPr>
        </p:nvSpPr>
        <p:spPr/>
        <p:txBody>
          <a:bodyPr/>
          <a:lstStyle/>
          <a:p>
            <a:fld id="{42A0AB4E-63C4-9548-A330-CCCE1C9D7716}" type="slidenum">
              <a:rPr kumimoji="1" lang="zh-CN" altLang="en-US" smtClean="0"/>
              <a:t>10</a:t>
            </a:fld>
            <a:endParaRPr kumimoji="1" lang="zh-CN" altLang="en-US"/>
          </a:p>
        </p:txBody>
      </p:sp>
    </p:spTree>
    <p:extLst>
      <p:ext uri="{BB962C8B-B14F-4D97-AF65-F5344CB8AC3E}">
        <p14:creationId xmlns:p14="http://schemas.microsoft.com/office/powerpoint/2010/main" val="2882197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028DB-FE47-02EB-F578-6482C28E1D2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ADE7307-808C-FAA6-0AE1-43A3C9691F95}"/>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E1C56C0A-17F5-3BD3-9003-1CEB740E7F68}"/>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878044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51018-C8A4-0C89-42F5-A28F30DA5A3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884D76E-57C7-0DD2-56BA-EA3F8C726FEE}"/>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7A0D79A8-4355-4329-439F-988377785AC3}"/>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7754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FAE28-FFF3-7ADE-DA48-A888E85379B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6AC1E4-9ECF-ACAC-5E6C-5320AA17283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6AF1B36-4B9D-DC84-19B5-A1595457E96A}"/>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40648993-0A1B-CA7E-2084-E0E71D618ABF}"/>
              </a:ext>
            </a:extLst>
          </p:cNvPr>
          <p:cNvSpPr>
            <a:spLocks noGrp="1"/>
          </p:cNvSpPr>
          <p:nvPr>
            <p:ph type="sldNum" sz="quarter" idx="5"/>
          </p:nvPr>
        </p:nvSpPr>
        <p:spPr/>
        <p:txBody>
          <a:bodyPr/>
          <a:lstStyle/>
          <a:p>
            <a:fld id="{42A0AB4E-63C4-9548-A330-CCCE1C9D7716}" type="slidenum">
              <a:rPr kumimoji="1" lang="zh-CN" altLang="en-US" smtClean="0"/>
              <a:t>13</a:t>
            </a:fld>
            <a:endParaRPr kumimoji="1" lang="zh-CN" altLang="en-US"/>
          </a:p>
        </p:txBody>
      </p:sp>
    </p:spTree>
    <p:extLst>
      <p:ext uri="{BB962C8B-B14F-4D97-AF65-F5344CB8AC3E}">
        <p14:creationId xmlns:p14="http://schemas.microsoft.com/office/powerpoint/2010/main" val="2865904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71A44-892D-0D10-2611-C9F07C60E7F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59E8117-7C47-A128-EA7F-F3CBE3411C78}"/>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61EC86A0-25B7-0834-FF43-B57C282345D4}"/>
              </a:ext>
            </a:extLst>
          </p:cNvPr>
          <p:cNvSpPr>
            <a:spLocks noGrp="1"/>
          </p:cNvSpPr>
          <p:nvPr>
            <p:ph type="body" idx="3"/>
          </p:nvPr>
        </p:nvSpPr>
        <p:spPr/>
        <p:txBody>
          <a:bodyPr/>
          <a:lstStyle/>
          <a:p>
            <a:r>
              <a:rPr lang="zh-CN" altLang="en-US" dirty="0"/>
              <a:t> </a:t>
            </a:r>
            <a:endParaRPr lang="en-US" altLang="zh-CN" dirty="0"/>
          </a:p>
        </p:txBody>
      </p:sp>
    </p:spTree>
    <p:extLst>
      <p:ext uri="{BB962C8B-B14F-4D97-AF65-F5344CB8AC3E}">
        <p14:creationId xmlns:p14="http://schemas.microsoft.com/office/powerpoint/2010/main" val="3277262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48F81-84E9-AAEE-23AF-92B3040334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671D9A4-8025-05B8-A1CF-6E5158D7B395}"/>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5F1085A5-1FEE-EC89-439A-680B08DF5248}"/>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015916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1A4BF-211F-E4FC-6CEF-6A5F6E3C50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A395768-CCC6-4D39-915C-91E5CB7DDC71}"/>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79F2CC56-5117-B460-954D-698CA29966A1}"/>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896495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D457E-99AF-914D-B087-18276C09C0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4E50420-818D-6823-668D-74313ED72997}"/>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C147947A-8120-720C-E6C8-478B8022A781}"/>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422741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BBAD0-57B1-9C33-6CAB-38A26C1ED24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549DB36-E6E7-D732-F8E3-28757C4E2D5E}"/>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D11BC518-7868-4819-9721-182A4FB0C437}"/>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882083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B0DA4-EA25-0B1D-7DF3-E7F1A643A54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BCCEEA-E4B3-FAF0-968C-F5720AC5D7AD}"/>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022A1F9A-5817-0695-C586-6BE16AF77E57}"/>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719545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BAC6A-1407-F4E1-F502-20FF6606264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D61AC0F-4752-F1D9-5D9D-3651965D367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D272EFC-5AA9-CEA4-EE22-6DF5E2A04381}"/>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10F87C5A-864C-5BBB-C530-B1A009EF6B75}"/>
              </a:ext>
            </a:extLst>
          </p:cNvPr>
          <p:cNvSpPr>
            <a:spLocks noGrp="1"/>
          </p:cNvSpPr>
          <p:nvPr>
            <p:ph type="sldNum" sz="quarter" idx="5"/>
          </p:nvPr>
        </p:nvSpPr>
        <p:spPr/>
        <p:txBody>
          <a:bodyPr/>
          <a:lstStyle/>
          <a:p>
            <a:fld id="{42A0AB4E-63C4-9548-A330-CCCE1C9D7716}" type="slidenum">
              <a:rPr kumimoji="1" lang="zh-CN" altLang="en-US" smtClean="0"/>
              <a:t>2</a:t>
            </a:fld>
            <a:endParaRPr kumimoji="1" lang="zh-CN" altLang="en-US"/>
          </a:p>
        </p:txBody>
      </p:sp>
    </p:spTree>
    <p:extLst>
      <p:ext uri="{BB962C8B-B14F-4D97-AF65-F5344CB8AC3E}">
        <p14:creationId xmlns:p14="http://schemas.microsoft.com/office/powerpoint/2010/main" val="3374591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294A4-5A6A-589D-AB3D-CC43359EB21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FE173F-1273-4BD2-7C24-8064AC6AF30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3048B03-E920-9E8F-E341-3CD24DF89524}"/>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634E2A4D-8D17-2B1A-ACC2-866475034963}"/>
              </a:ext>
            </a:extLst>
          </p:cNvPr>
          <p:cNvSpPr>
            <a:spLocks noGrp="1"/>
          </p:cNvSpPr>
          <p:nvPr>
            <p:ph type="sldNum" sz="quarter" idx="5"/>
          </p:nvPr>
        </p:nvSpPr>
        <p:spPr/>
        <p:txBody>
          <a:bodyPr/>
          <a:lstStyle/>
          <a:p>
            <a:fld id="{42A0AB4E-63C4-9548-A330-CCCE1C9D7716}" type="slidenum">
              <a:rPr kumimoji="1" lang="zh-CN" altLang="en-US" smtClean="0"/>
              <a:t>20</a:t>
            </a:fld>
            <a:endParaRPr kumimoji="1" lang="zh-CN" altLang="en-US"/>
          </a:p>
        </p:txBody>
      </p:sp>
    </p:spTree>
    <p:extLst>
      <p:ext uri="{BB962C8B-B14F-4D97-AF65-F5344CB8AC3E}">
        <p14:creationId xmlns:p14="http://schemas.microsoft.com/office/powerpoint/2010/main" val="1368736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0C8B8-867D-7460-3CF2-D817D637742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C1D9409-76A9-F595-14DA-E88C59452683}"/>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49DBDBEB-15B7-082D-D901-9BBFB4AA0F53}"/>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3439087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F23EF-B7EA-D20C-F974-6E6C7B41B1B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0FC3160-9029-5671-B34C-A1242E8C55AD}"/>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382428DD-4A0D-FC13-D228-55FC40872948}"/>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325117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78889-A228-0E8C-46F8-06D21E3DC6C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FDAB700-6BB6-B201-07CE-F9777F217FBC}"/>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2BC00DA4-200D-8FEF-7D65-E59E518723C9}"/>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3237253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136FB-78ED-6E06-2ACD-E606FDD2350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8A2F14-D0F5-6FE7-459A-94671FC5E609}"/>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A8931B99-96C9-6541-224C-17AE815B701E}"/>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445947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00092-315B-E04F-C0F5-AE9AFD2AA1D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7675776-B8D1-6D10-E02F-94AE33BC4B04}"/>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FFAB030E-E04C-DCC4-48A0-4D8C27482FE4}"/>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3826946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79AC5-9C80-31EA-4FC0-C66ED2307EB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8769F7-83EA-020C-7123-678289121138}"/>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B12D9E87-3D7B-6F86-4548-85ADA45F989E}"/>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366936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C179B-96E9-1427-1CFA-24991D01459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150084F-9BDC-DB4C-7B14-9E427BD3885D}"/>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2B69D253-2626-5ACF-233E-0A42EA698B04}"/>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9415870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1ACE7-B286-CDC3-88D9-66DB21086BE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F8621AD-314B-913A-B01F-F56A52897839}"/>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8045BD46-6E7D-8E6B-8919-B5D3081E6854}"/>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6489931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0AFF9-6970-05F5-4641-EC5B7AD7146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9DE7DFC-DB39-A10A-964F-38C286990E67}"/>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BA6C4BAB-A9F6-026A-5657-AFD8035BEDC1}"/>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373408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42CFE-05B3-A566-4003-B3E84F234C7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2B89BCD-2259-1D60-15E0-AEF77F8810A8}"/>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9CD85E64-8BD7-B742-AFAF-FF21833CE0C9}"/>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4035272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0D627-CAC6-B2CB-4246-B567883AA40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05DBA7-37F7-6FEC-8B40-E3072A2E73C5}"/>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025A520F-A496-CB49-CA20-358F7289AF17}"/>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408571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6835F-52C0-E3BD-95F1-33E8851BA95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7C7C642-7FBC-9647-2D1D-8D6A209A9896}"/>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9A14EA51-C9F7-2971-D879-50428A8E2B3E}"/>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691486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9841F-A9F7-FE42-015C-3889DCBDA81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96F526A-8032-3FD4-B3B8-858B513C1F3B}"/>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4D85296D-B949-C04A-209F-3AE65B1678E7}"/>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4117263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17992-96EE-FAE0-BB4B-2410DBC82A9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752AD3A-CF34-E3D0-6542-D5E711F37166}"/>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20958E1D-6CB7-9FA9-CFC7-E58E33469ED7}"/>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带权版本的问题同样存在近似比为 </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ln n + 1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的贪心近似算法。</a:t>
            </a: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p>
        </p:txBody>
      </p:sp>
    </p:spTree>
    <p:extLst>
      <p:ext uri="{BB962C8B-B14F-4D97-AF65-F5344CB8AC3E}">
        <p14:creationId xmlns:p14="http://schemas.microsoft.com/office/powerpoint/2010/main" val="9104648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DA233-8040-F62C-E14A-3A545764EA2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71068AB-FC9B-9117-A113-9FFCE942E8A5}"/>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2BB49723-5388-32F6-722C-632FB01ADF35}"/>
              </a:ext>
            </a:extLst>
          </p:cNvPr>
          <p:cNvSpPr>
            <a:spLocks noGrp="1"/>
          </p:cNvSpPr>
          <p:nvPr>
            <p:ph type="body" idx="3"/>
          </p:nvPr>
        </p:nvSpPr>
        <p:spPr/>
        <p:txBody>
          <a:bodyPr/>
          <a:lstStyle/>
          <a:p>
            <a:r>
              <a:rPr lang="en-US" altLang="zh-CN" b="0" i="0" dirty="0">
                <a:solidFill>
                  <a:srgbClr val="333333"/>
                </a:solidFill>
                <a:effectLst/>
                <a:latin typeface="Courier New" panose="02070309020205020404" pitchFamily="49" charset="0"/>
              </a:rPr>
              <a:t>Irit Dinur and David Steurer. 2014. Analytical approach to parallel repetition. In Proceedings of the forty-sixth annual ACM symposium on Theory of computing (STOC '14). Association for Computing Machinery, New York, NY, USA, 624–633. https://doi.org/10.1145/2591796.2591884</a:t>
            </a:r>
            <a:endParaRPr lang="en-US" altLang="zh-CN" dirty="0"/>
          </a:p>
        </p:txBody>
      </p:sp>
    </p:spTree>
    <p:extLst>
      <p:ext uri="{BB962C8B-B14F-4D97-AF65-F5344CB8AC3E}">
        <p14:creationId xmlns:p14="http://schemas.microsoft.com/office/powerpoint/2010/main" val="3229648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8867C-AC5A-87F0-3809-7338EDFB7C4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D33E013-6FAA-AAE2-4E18-E0C149D5A1B6}"/>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ADE4B23D-B082-85B7-B149-E0A317019696}"/>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3950832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2CBDB-EE70-57FB-032A-2E1CCC0C83E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A94260F-0132-246C-62E4-E7F74009CD13}"/>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20FB4153-CF44-7551-D94B-F1F06C3822C9}"/>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436632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98F9C-4CEB-6508-5215-25C0E8728A0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38F2C73-B053-0907-5D96-B034887A37DF}"/>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13DDAA2E-6EBA-29E5-AAA2-BBF0CAFC1FC0}"/>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52386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4C394-118A-91D4-0DDB-91689131DC0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8D0D8E6-CF55-1891-8365-DC2C0909BC93}"/>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BB4F56DB-8940-EFAA-0B0F-82F203393485}"/>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68172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1250B-D5ED-C752-8965-BFE0A238402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B33554-9BDF-862B-292B-2C9EBE6DB85B}"/>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D4376B19-ADA7-A998-3E41-40F000F97164}"/>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3122158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0216D-BE53-57FA-10EA-B65A61E03A0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98FBA0E-5F63-4552-D43E-EDEB289F57D4}"/>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4EAB63C9-9F31-8556-B3E5-2BD138054F2D}"/>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310785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CEEB7-ABFB-471A-ADCB-495EC779412F}"/>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dirty="0"/>
          </a:p>
        </p:txBody>
      </p:sp>
      <p:sp>
        <p:nvSpPr>
          <p:cNvPr id="3" name="副标题 2">
            <a:extLst>
              <a:ext uri="{FF2B5EF4-FFF2-40B4-BE49-F238E27FC236}">
                <a16:creationId xmlns:a16="http://schemas.microsoft.com/office/drawing/2014/main" id="{6860A374-5374-4DDE-BCA0-F0740290B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dirty="0"/>
          </a:p>
        </p:txBody>
      </p:sp>
      <p:sp>
        <p:nvSpPr>
          <p:cNvPr id="4" name="日期占位符 3">
            <a:extLst>
              <a:ext uri="{FF2B5EF4-FFF2-40B4-BE49-F238E27FC236}">
                <a16:creationId xmlns:a16="http://schemas.microsoft.com/office/drawing/2014/main" id="{B7B1093D-015E-4F6E-8FFA-620396DA8BD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71BAFF19-A4AA-4C08-AEB5-36C6513427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7EBA11-CF3F-46CB-9E67-695AB0C23ACE}"/>
              </a:ext>
            </a:extLst>
          </p:cNvPr>
          <p:cNvSpPr>
            <a:spLocks noGrp="1"/>
          </p:cNvSpPr>
          <p:nvPr>
            <p:ph type="sldNum" sz="quarter" idx="12"/>
          </p:nvPr>
        </p:nvSpPr>
        <p:spPr/>
        <p:txBody>
          <a:bodyPr/>
          <a:lstStyle/>
          <a:p>
            <a:fld id="{3505B016-64E1-4432-88BD-C1FDDF8765EC}" type="slidenum">
              <a:rPr lang="zh-CN" altLang="en-US" smtClean="0"/>
              <a:t>‹#›</a:t>
            </a:fld>
            <a:endParaRPr lang="zh-CN" altLang="en-US"/>
          </a:p>
        </p:txBody>
      </p:sp>
    </p:spTree>
    <p:extLst>
      <p:ext uri="{BB962C8B-B14F-4D97-AF65-F5344CB8AC3E}">
        <p14:creationId xmlns:p14="http://schemas.microsoft.com/office/powerpoint/2010/main" val="272471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AB714-989B-4D33-96F4-2B4452834D7B}"/>
              </a:ext>
            </a:extLst>
          </p:cNvPr>
          <p:cNvSpPr>
            <a:spLocks noGrp="1"/>
          </p:cNvSpPr>
          <p:nvPr>
            <p:ph type="title"/>
          </p:nvPr>
        </p:nvSpPr>
        <p:spPr/>
        <p:txBody>
          <a:bodyPr/>
          <a:lstStyle/>
          <a:p>
            <a:r>
              <a:rPr lang="en-US" altLang="zh-CN"/>
              <a:t>Click to edit Master title style</a:t>
            </a:r>
            <a:endParaRPr lang="zh-CN" altLang="en-US"/>
          </a:p>
        </p:txBody>
      </p:sp>
      <p:sp>
        <p:nvSpPr>
          <p:cNvPr id="3" name="竖排文字占位符 2">
            <a:extLst>
              <a:ext uri="{FF2B5EF4-FFF2-40B4-BE49-F238E27FC236}">
                <a16:creationId xmlns:a16="http://schemas.microsoft.com/office/drawing/2014/main" id="{ACC4C592-EABB-4648-8153-C80FE894525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E22C75BF-C3D3-40E2-8133-D4FA0E71137C}"/>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5BEC0A3E-3434-460A-95AF-5F0A4E4513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DE8E57-6EED-4028-B7F6-12E4FC882FC2}"/>
              </a:ext>
            </a:extLst>
          </p:cNvPr>
          <p:cNvSpPr>
            <a:spLocks noGrp="1"/>
          </p:cNvSpPr>
          <p:nvPr>
            <p:ph type="sldNum" sz="quarter" idx="12"/>
          </p:nvPr>
        </p:nvSpPr>
        <p:spPr/>
        <p:txBody>
          <a:bodyPr/>
          <a:lstStyle/>
          <a:p>
            <a:fld id="{3505B016-64E1-4432-88BD-C1FDDF8765EC}" type="slidenum">
              <a:rPr lang="zh-CN" altLang="en-US" smtClean="0"/>
              <a:t>‹#›</a:t>
            </a:fld>
            <a:endParaRPr lang="zh-CN" altLang="en-US"/>
          </a:p>
        </p:txBody>
      </p:sp>
    </p:spTree>
    <p:extLst>
      <p:ext uri="{BB962C8B-B14F-4D97-AF65-F5344CB8AC3E}">
        <p14:creationId xmlns:p14="http://schemas.microsoft.com/office/powerpoint/2010/main" val="382850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2B1054-3E4A-43AB-A740-8FA5AE4A925A}"/>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竖排文字占位符 2">
            <a:extLst>
              <a:ext uri="{FF2B5EF4-FFF2-40B4-BE49-F238E27FC236}">
                <a16:creationId xmlns:a16="http://schemas.microsoft.com/office/drawing/2014/main" id="{A6064617-66C9-4610-96EB-8DBD7A0D9A81}"/>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a:extLst>
              <a:ext uri="{FF2B5EF4-FFF2-40B4-BE49-F238E27FC236}">
                <a16:creationId xmlns:a16="http://schemas.microsoft.com/office/drawing/2014/main" id="{892C5F1B-212A-4649-8623-6A8B30575FA0}"/>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0FA74AC5-DCB6-49A6-B821-A2D260FF87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CB4E1-0513-46F6-804A-623F7D7869F7}"/>
              </a:ext>
            </a:extLst>
          </p:cNvPr>
          <p:cNvSpPr>
            <a:spLocks noGrp="1"/>
          </p:cNvSpPr>
          <p:nvPr>
            <p:ph type="sldNum" sz="quarter" idx="12"/>
          </p:nvPr>
        </p:nvSpPr>
        <p:spPr/>
        <p:txBody>
          <a:bodyPr/>
          <a:lstStyle/>
          <a:p>
            <a:fld id="{3505B016-64E1-4432-88BD-C1FDDF8765EC}" type="slidenum">
              <a:rPr lang="zh-CN" altLang="en-US" smtClean="0"/>
              <a:t>‹#›</a:t>
            </a:fld>
            <a:endParaRPr lang="zh-CN" altLang="en-US"/>
          </a:p>
        </p:txBody>
      </p:sp>
    </p:spTree>
    <p:extLst>
      <p:ext uri="{BB962C8B-B14F-4D97-AF65-F5344CB8AC3E}">
        <p14:creationId xmlns:p14="http://schemas.microsoft.com/office/powerpoint/2010/main" val="327519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DA1FB-A6CF-4F76-8049-BFB2F800FC2C}"/>
              </a:ext>
            </a:extLst>
          </p:cNvPr>
          <p:cNvSpPr>
            <a:spLocks noGrp="1"/>
          </p:cNvSpPr>
          <p:nvPr>
            <p:ph type="title"/>
          </p:nvPr>
        </p:nvSpPr>
        <p:spPr/>
        <p:txBody>
          <a:bodyPr/>
          <a:lstStyle/>
          <a:p>
            <a:r>
              <a:rPr lang="en-US" altLang="zh-CN"/>
              <a:t>Click to edit Master title style</a:t>
            </a:r>
            <a:endParaRPr lang="zh-CN" altLang="en-US" dirty="0"/>
          </a:p>
        </p:txBody>
      </p:sp>
      <p:sp>
        <p:nvSpPr>
          <p:cNvPr id="3" name="内容占位符 2">
            <a:extLst>
              <a:ext uri="{FF2B5EF4-FFF2-40B4-BE49-F238E27FC236}">
                <a16:creationId xmlns:a16="http://schemas.microsoft.com/office/drawing/2014/main" id="{9707DE5A-76BA-446E-8F45-665685A362FA}"/>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a:extLst>
              <a:ext uri="{FF2B5EF4-FFF2-40B4-BE49-F238E27FC236}">
                <a16:creationId xmlns:a16="http://schemas.microsoft.com/office/drawing/2014/main" id="{0635D23D-1F2E-43CC-959A-2F9241D601C1}"/>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E2B78137-32AC-4F0B-B91B-24C22D1F8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2BDE78-357B-4977-B26A-818FF5A5B155}"/>
              </a:ext>
            </a:extLst>
          </p:cNvPr>
          <p:cNvSpPr>
            <a:spLocks noGrp="1"/>
          </p:cNvSpPr>
          <p:nvPr>
            <p:ph type="sldNum" sz="quarter" idx="12"/>
          </p:nvPr>
        </p:nvSpPr>
        <p:spPr>
          <a:xfrm>
            <a:off x="9250680" y="6356350"/>
            <a:ext cx="2743200" cy="365125"/>
          </a:xfrm>
        </p:spPr>
        <p:txBody>
          <a:bodyPr/>
          <a:lstStyle/>
          <a:p>
            <a:fld id="{3505B016-64E1-4432-88BD-C1FDDF8765EC}" type="slidenum">
              <a:rPr lang="zh-CN" altLang="en-US" smtClean="0"/>
              <a:t>‹#›</a:t>
            </a:fld>
            <a:endParaRPr lang="zh-CN" altLang="en-US"/>
          </a:p>
        </p:txBody>
      </p:sp>
    </p:spTree>
    <p:extLst>
      <p:ext uri="{BB962C8B-B14F-4D97-AF65-F5344CB8AC3E}">
        <p14:creationId xmlns:p14="http://schemas.microsoft.com/office/powerpoint/2010/main" val="313620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3D76B-92A8-4C52-830C-D56F70737F5A}"/>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dirty="0"/>
          </a:p>
        </p:txBody>
      </p:sp>
      <p:sp>
        <p:nvSpPr>
          <p:cNvPr id="3" name="文本占位符 2">
            <a:extLst>
              <a:ext uri="{FF2B5EF4-FFF2-40B4-BE49-F238E27FC236}">
                <a16:creationId xmlns:a16="http://schemas.microsoft.com/office/drawing/2014/main" id="{D0A7E3D6-A48E-4708-B327-6759957DD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日期占位符 3">
            <a:extLst>
              <a:ext uri="{FF2B5EF4-FFF2-40B4-BE49-F238E27FC236}">
                <a16:creationId xmlns:a16="http://schemas.microsoft.com/office/drawing/2014/main" id="{141C38F0-1F91-4E42-ADB1-51684747157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E45CC766-4152-4E01-9D95-7BF4B583F493}"/>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78BDEEDF-5F1C-42A5-8DBF-979D3DEDF3E3}"/>
              </a:ext>
            </a:extLst>
          </p:cNvPr>
          <p:cNvSpPr>
            <a:spLocks noGrp="1"/>
          </p:cNvSpPr>
          <p:nvPr>
            <p:ph type="sldNum" sz="quarter" idx="12"/>
          </p:nvPr>
        </p:nvSpPr>
        <p:spPr/>
        <p:txBody>
          <a:bodyPr/>
          <a:lstStyle/>
          <a:p>
            <a:fld id="{3505B016-64E1-4432-88BD-C1FDDF8765EC}" type="slidenum">
              <a:rPr lang="zh-CN" altLang="en-US" smtClean="0"/>
              <a:t>‹#›</a:t>
            </a:fld>
            <a:endParaRPr lang="zh-CN" altLang="en-US" dirty="0"/>
          </a:p>
        </p:txBody>
      </p:sp>
    </p:spTree>
    <p:extLst>
      <p:ext uri="{BB962C8B-B14F-4D97-AF65-F5344CB8AC3E}">
        <p14:creationId xmlns:p14="http://schemas.microsoft.com/office/powerpoint/2010/main" val="363448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0416E-FF30-47C2-BFFD-94BCFABB788F}"/>
              </a:ext>
            </a:extLst>
          </p:cNvPr>
          <p:cNvSpPr>
            <a:spLocks noGrp="1"/>
          </p:cNvSpPr>
          <p:nvPr>
            <p:ph type="title"/>
          </p:nvPr>
        </p:nvSpPr>
        <p:spPr/>
        <p:txBody>
          <a:bodyPr/>
          <a:lstStyle/>
          <a:p>
            <a:r>
              <a:rPr lang="en-US" altLang="zh-CN"/>
              <a:t>Click to edit Master title style</a:t>
            </a:r>
            <a:endParaRPr lang="zh-CN" altLang="en-US"/>
          </a:p>
        </p:txBody>
      </p:sp>
      <p:sp>
        <p:nvSpPr>
          <p:cNvPr id="3" name="内容占位符 2">
            <a:extLst>
              <a:ext uri="{FF2B5EF4-FFF2-40B4-BE49-F238E27FC236}">
                <a16:creationId xmlns:a16="http://schemas.microsoft.com/office/drawing/2014/main" id="{66A9A159-EE3E-49BA-8F5A-5C677623E780}"/>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a:extLst>
              <a:ext uri="{FF2B5EF4-FFF2-40B4-BE49-F238E27FC236}">
                <a16:creationId xmlns:a16="http://schemas.microsoft.com/office/drawing/2014/main" id="{635CD34D-853C-4A1A-BF39-4BCB0873E9CD}"/>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4">
            <a:extLst>
              <a:ext uri="{FF2B5EF4-FFF2-40B4-BE49-F238E27FC236}">
                <a16:creationId xmlns:a16="http://schemas.microsoft.com/office/drawing/2014/main" id="{53556450-DCFA-4338-A456-832AF6818F0B}"/>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F6563404-138D-4283-8B43-BACAA25099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2B1F88-82F6-4E65-B5AE-C37C849C36BF}"/>
              </a:ext>
            </a:extLst>
          </p:cNvPr>
          <p:cNvSpPr>
            <a:spLocks noGrp="1"/>
          </p:cNvSpPr>
          <p:nvPr>
            <p:ph type="sldNum" sz="quarter" idx="12"/>
          </p:nvPr>
        </p:nvSpPr>
        <p:spPr/>
        <p:txBody>
          <a:bodyPr/>
          <a:lstStyle/>
          <a:p>
            <a:fld id="{3505B016-64E1-4432-88BD-C1FDDF8765EC}" type="slidenum">
              <a:rPr lang="zh-CN" altLang="en-US" smtClean="0"/>
              <a:t>‹#›</a:t>
            </a:fld>
            <a:endParaRPr lang="zh-CN" altLang="en-US"/>
          </a:p>
        </p:txBody>
      </p:sp>
    </p:spTree>
    <p:extLst>
      <p:ext uri="{BB962C8B-B14F-4D97-AF65-F5344CB8AC3E}">
        <p14:creationId xmlns:p14="http://schemas.microsoft.com/office/powerpoint/2010/main" val="284543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8A563-9746-4325-91CC-726B0B129DA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文本占位符 2">
            <a:extLst>
              <a:ext uri="{FF2B5EF4-FFF2-40B4-BE49-F238E27FC236}">
                <a16:creationId xmlns:a16="http://schemas.microsoft.com/office/drawing/2014/main" id="{E17FA948-7E2D-43B7-B415-9BB51AF657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a:extLst>
              <a:ext uri="{FF2B5EF4-FFF2-40B4-BE49-F238E27FC236}">
                <a16:creationId xmlns:a16="http://schemas.microsoft.com/office/drawing/2014/main" id="{A011B11E-09C3-462F-AA36-7C78774D7B69}"/>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文本占位符 4">
            <a:extLst>
              <a:ext uri="{FF2B5EF4-FFF2-40B4-BE49-F238E27FC236}">
                <a16:creationId xmlns:a16="http://schemas.microsoft.com/office/drawing/2014/main" id="{01409D6A-7BF1-42B6-8FF2-7C3B6FC3C1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a:extLst>
              <a:ext uri="{FF2B5EF4-FFF2-40B4-BE49-F238E27FC236}">
                <a16:creationId xmlns:a16="http://schemas.microsoft.com/office/drawing/2014/main" id="{135E20E0-6A63-4EA5-8809-875E3EB2E286}"/>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6">
            <a:extLst>
              <a:ext uri="{FF2B5EF4-FFF2-40B4-BE49-F238E27FC236}">
                <a16:creationId xmlns:a16="http://schemas.microsoft.com/office/drawing/2014/main" id="{DDA4436E-E434-49DA-AEF5-E960C0C1F2DD}"/>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DFB35480-CA15-4195-A88A-946DBACC191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55FC85C-6FD3-444A-9A5E-01032472786D}"/>
              </a:ext>
            </a:extLst>
          </p:cNvPr>
          <p:cNvSpPr>
            <a:spLocks noGrp="1"/>
          </p:cNvSpPr>
          <p:nvPr>
            <p:ph type="sldNum" sz="quarter" idx="12"/>
          </p:nvPr>
        </p:nvSpPr>
        <p:spPr/>
        <p:txBody>
          <a:bodyPr/>
          <a:lstStyle/>
          <a:p>
            <a:fld id="{3505B016-64E1-4432-88BD-C1FDDF8765EC}" type="slidenum">
              <a:rPr lang="zh-CN" altLang="en-US" smtClean="0"/>
              <a:t>‹#›</a:t>
            </a:fld>
            <a:endParaRPr lang="zh-CN" altLang="en-US"/>
          </a:p>
        </p:txBody>
      </p:sp>
    </p:spTree>
    <p:extLst>
      <p:ext uri="{BB962C8B-B14F-4D97-AF65-F5344CB8AC3E}">
        <p14:creationId xmlns:p14="http://schemas.microsoft.com/office/powerpoint/2010/main" val="130179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6EE34-A494-4648-8C0D-B864BE21285F}"/>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DE1EBD94-5A0F-4251-B472-66C071003598}"/>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3F0A38D9-ACDD-49C4-9501-C93603C9A3E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1F7F38-D4DA-4237-9BC5-395BC82DDFC3}"/>
              </a:ext>
            </a:extLst>
          </p:cNvPr>
          <p:cNvSpPr>
            <a:spLocks noGrp="1"/>
          </p:cNvSpPr>
          <p:nvPr>
            <p:ph type="sldNum" sz="quarter" idx="12"/>
          </p:nvPr>
        </p:nvSpPr>
        <p:spPr/>
        <p:txBody>
          <a:bodyPr/>
          <a:lstStyle/>
          <a:p>
            <a:fld id="{3505B016-64E1-4432-88BD-C1FDDF8765EC}" type="slidenum">
              <a:rPr lang="zh-CN" altLang="en-US" smtClean="0"/>
              <a:t>‹#›</a:t>
            </a:fld>
            <a:endParaRPr lang="zh-CN" altLang="en-US"/>
          </a:p>
        </p:txBody>
      </p:sp>
    </p:spTree>
    <p:extLst>
      <p:ext uri="{BB962C8B-B14F-4D97-AF65-F5344CB8AC3E}">
        <p14:creationId xmlns:p14="http://schemas.microsoft.com/office/powerpoint/2010/main" val="345476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93D695F-240D-4EEA-B341-A92087FDCC25}"/>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CEE93584-CF6E-41AA-AC1E-FE90E71899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7906E4-8376-4F8E-A6EB-D813FFE407DD}"/>
              </a:ext>
            </a:extLst>
          </p:cNvPr>
          <p:cNvSpPr>
            <a:spLocks noGrp="1"/>
          </p:cNvSpPr>
          <p:nvPr>
            <p:ph type="sldNum" sz="quarter" idx="12"/>
          </p:nvPr>
        </p:nvSpPr>
        <p:spPr/>
        <p:txBody>
          <a:bodyPr/>
          <a:lstStyle/>
          <a:p>
            <a:fld id="{3505B016-64E1-4432-88BD-C1FDDF8765EC}" type="slidenum">
              <a:rPr lang="zh-CN" altLang="en-US" smtClean="0"/>
              <a:t>‹#›</a:t>
            </a:fld>
            <a:endParaRPr lang="zh-CN" altLang="en-US"/>
          </a:p>
        </p:txBody>
      </p:sp>
    </p:spTree>
    <p:extLst>
      <p:ext uri="{BB962C8B-B14F-4D97-AF65-F5344CB8AC3E}">
        <p14:creationId xmlns:p14="http://schemas.microsoft.com/office/powerpoint/2010/main" val="198861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64DDB-4F66-4393-BA92-8D14771552E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内容占位符 2">
            <a:extLst>
              <a:ext uri="{FF2B5EF4-FFF2-40B4-BE49-F238E27FC236}">
                <a16:creationId xmlns:a16="http://schemas.microsoft.com/office/drawing/2014/main" id="{5876F15F-E333-4669-AF0F-FF8189924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a:extLst>
              <a:ext uri="{FF2B5EF4-FFF2-40B4-BE49-F238E27FC236}">
                <a16:creationId xmlns:a16="http://schemas.microsoft.com/office/drawing/2014/main" id="{9E7B6901-09D9-4789-8C40-AC9EE7EDC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日期占位符 4">
            <a:extLst>
              <a:ext uri="{FF2B5EF4-FFF2-40B4-BE49-F238E27FC236}">
                <a16:creationId xmlns:a16="http://schemas.microsoft.com/office/drawing/2014/main" id="{3BEFF1E8-CB7D-411B-99F9-244F27EA2D7A}"/>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58843332-3FF6-407E-8B2A-764F72390E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800C51-ED80-409C-A7AE-E2DEB864FA90}"/>
              </a:ext>
            </a:extLst>
          </p:cNvPr>
          <p:cNvSpPr>
            <a:spLocks noGrp="1"/>
          </p:cNvSpPr>
          <p:nvPr>
            <p:ph type="sldNum" sz="quarter" idx="12"/>
          </p:nvPr>
        </p:nvSpPr>
        <p:spPr/>
        <p:txBody>
          <a:bodyPr/>
          <a:lstStyle/>
          <a:p>
            <a:fld id="{3505B016-64E1-4432-88BD-C1FDDF8765EC}" type="slidenum">
              <a:rPr lang="zh-CN" altLang="en-US" smtClean="0"/>
              <a:t>‹#›</a:t>
            </a:fld>
            <a:endParaRPr lang="zh-CN" altLang="en-US"/>
          </a:p>
        </p:txBody>
      </p:sp>
    </p:spTree>
    <p:extLst>
      <p:ext uri="{BB962C8B-B14F-4D97-AF65-F5344CB8AC3E}">
        <p14:creationId xmlns:p14="http://schemas.microsoft.com/office/powerpoint/2010/main" val="39793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3AED8-409F-47F4-B2E8-A9AC4B460C1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图片占位符 2">
            <a:extLst>
              <a:ext uri="{FF2B5EF4-FFF2-40B4-BE49-F238E27FC236}">
                <a16:creationId xmlns:a16="http://schemas.microsoft.com/office/drawing/2014/main" id="{65B673F9-AE70-47BB-839B-372EBC833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占位符 3">
            <a:extLst>
              <a:ext uri="{FF2B5EF4-FFF2-40B4-BE49-F238E27FC236}">
                <a16:creationId xmlns:a16="http://schemas.microsoft.com/office/drawing/2014/main" id="{7656FCDE-73AF-471F-9517-89446524D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日期占位符 4">
            <a:extLst>
              <a:ext uri="{FF2B5EF4-FFF2-40B4-BE49-F238E27FC236}">
                <a16:creationId xmlns:a16="http://schemas.microsoft.com/office/drawing/2014/main" id="{44D6181D-BB61-4BA6-A04D-96E6F2B024B8}"/>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4CCFB3EC-9BD2-470A-973A-BE1E889555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92810E-1BD3-475A-820E-19DEA89FCDEE}"/>
              </a:ext>
            </a:extLst>
          </p:cNvPr>
          <p:cNvSpPr>
            <a:spLocks noGrp="1"/>
          </p:cNvSpPr>
          <p:nvPr>
            <p:ph type="sldNum" sz="quarter" idx="12"/>
          </p:nvPr>
        </p:nvSpPr>
        <p:spPr/>
        <p:txBody>
          <a:bodyPr/>
          <a:lstStyle/>
          <a:p>
            <a:fld id="{3505B016-64E1-4432-88BD-C1FDDF8765EC}" type="slidenum">
              <a:rPr lang="zh-CN" altLang="en-US" smtClean="0"/>
              <a:t>‹#›</a:t>
            </a:fld>
            <a:endParaRPr lang="zh-CN" altLang="en-US"/>
          </a:p>
        </p:txBody>
      </p:sp>
    </p:spTree>
    <p:extLst>
      <p:ext uri="{BB962C8B-B14F-4D97-AF65-F5344CB8AC3E}">
        <p14:creationId xmlns:p14="http://schemas.microsoft.com/office/powerpoint/2010/main" val="59285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7A12CD-6626-4F81-B688-359DD39AA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42A76FF-F722-4DB7-B8FF-A16B53FA7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889D61-C05E-420B-AC27-0FE432C2D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7E961EF9-BD67-4F65-85E3-294983312B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9AD4C3E-B700-476A-B03C-473960E0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5B016-64E1-4432-88BD-C1FDDF8765EC}" type="slidenum">
              <a:rPr lang="zh-CN" altLang="en-US" smtClean="0"/>
              <a:t>‹#›</a:t>
            </a:fld>
            <a:endParaRPr lang="zh-CN" altLang="en-US"/>
          </a:p>
        </p:txBody>
      </p:sp>
    </p:spTree>
    <p:extLst>
      <p:ext uri="{BB962C8B-B14F-4D97-AF65-F5344CB8AC3E}">
        <p14:creationId xmlns:p14="http://schemas.microsoft.com/office/powerpoint/2010/main" val="293435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F030D-0BBD-15A1-EDFD-9D99C3CCC187}"/>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2DCCEB1E-CF45-5F7C-04C6-A2810753DD57}"/>
              </a:ext>
            </a:extLst>
          </p:cNvPr>
          <p:cNvSpPr txBox="1"/>
          <p:nvPr/>
        </p:nvSpPr>
        <p:spPr>
          <a:xfrm>
            <a:off x="741973" y="2275388"/>
            <a:ext cx="10708053" cy="1508105"/>
          </a:xfrm>
          <a:prstGeom prst="rect">
            <a:avLst/>
          </a:prstGeom>
          <a:noFill/>
        </p:spPr>
        <p:txBody>
          <a:bodyPr wrap="square" rtlCol="0">
            <a:spAutoFit/>
          </a:bodyPr>
          <a:lstStyle/>
          <a:p>
            <a:pPr algn="ctr"/>
            <a:r>
              <a:rPr kumimoji="1" lang="zh-CN" altLang="en-US" sz="2800" b="1" dirty="0">
                <a:solidFill>
                  <a:schemeClr val="tx1">
                    <a:lumMod val="75000"/>
                    <a:lumOff val="25000"/>
                  </a:schemeClr>
                </a:solidFill>
                <a:latin typeface="宋体" panose="02010600030101010101" pitchFamily="2" charset="-122"/>
                <a:ea typeface="宋体" panose="02010600030101010101" pitchFamily="2" charset="-122"/>
              </a:rPr>
              <a:t>算法设计与分析小班回课</a:t>
            </a:r>
            <a:endParaRPr kumimoji="1" lang="en-US" altLang="zh-CN" sz="2800" b="1" dirty="0">
              <a:solidFill>
                <a:schemeClr val="tx1">
                  <a:lumMod val="75000"/>
                  <a:lumOff val="25000"/>
                </a:schemeClr>
              </a:solidFill>
              <a:latin typeface="宋体" panose="02010600030101010101" pitchFamily="2" charset="-122"/>
              <a:ea typeface="宋体" panose="02010600030101010101" pitchFamily="2" charset="-122"/>
            </a:endParaRPr>
          </a:p>
          <a:p>
            <a:pPr algn="ctr"/>
            <a:r>
              <a:rPr kumimoji="1" lang="zh-CN" altLang="en-US" sz="2800" b="1" dirty="0">
                <a:solidFill>
                  <a:schemeClr val="tx1">
                    <a:lumMod val="75000"/>
                    <a:lumOff val="25000"/>
                  </a:schemeClr>
                </a:solidFill>
                <a:latin typeface="宋体" panose="02010600030101010101" pitchFamily="2" charset="-122"/>
                <a:ea typeface="宋体" panose="02010600030101010101" pitchFamily="2" charset="-122"/>
              </a:rPr>
              <a:t>近似算法</a:t>
            </a:r>
            <a:r>
              <a:rPr kumimoji="1" lang="en-US" altLang="zh-CN" sz="2800" b="1" dirty="0">
                <a:solidFill>
                  <a:schemeClr val="tx1">
                    <a:lumMod val="75000"/>
                    <a:lumOff val="25000"/>
                  </a:schemeClr>
                </a:solidFill>
                <a:latin typeface="宋体" panose="02010600030101010101" pitchFamily="2" charset="-122"/>
                <a:ea typeface="宋体" panose="02010600030101010101" pitchFamily="2" charset="-122"/>
              </a:rPr>
              <a:t>-2</a:t>
            </a:r>
            <a:endParaRPr kumimoji="1" lang="en-US" altLang="zh-CN" sz="3600" dirty="0">
              <a:solidFill>
                <a:schemeClr val="tx1">
                  <a:lumMod val="75000"/>
                  <a:lumOff val="25000"/>
                </a:schemeClr>
              </a:solidFill>
              <a:latin typeface="宋体" panose="02010600030101010101" pitchFamily="2" charset="-122"/>
              <a:ea typeface="宋体" panose="02010600030101010101" pitchFamily="2" charset="-122"/>
            </a:endParaRPr>
          </a:p>
          <a:p>
            <a:pPr algn="ctr" defTabSz="914400">
              <a:buClrTx/>
              <a:buSzTx/>
              <a:defRPr/>
            </a:pPr>
            <a:endParaRPr kumimoji="1" lang="en-US" altLang="zh-CN" dirty="0">
              <a:solidFill>
                <a:schemeClr val="tx1">
                  <a:lumMod val="75000"/>
                  <a:lumOff val="25000"/>
                </a:schemeClr>
              </a:solidFill>
              <a:latin typeface="宋体" panose="02010600030101010101" pitchFamily="2" charset="-122"/>
              <a:ea typeface="宋体" panose="02010600030101010101" pitchFamily="2" charset="-122"/>
            </a:endParaRPr>
          </a:p>
          <a:p>
            <a:pPr algn="ctr" defTabSz="914400">
              <a:buClrTx/>
              <a:buSzTx/>
              <a:defRPr/>
            </a:pPr>
            <a:r>
              <a:rPr kumimoji="1" lang="zh-CN" altLang="en-US" dirty="0">
                <a:solidFill>
                  <a:schemeClr val="tx1">
                    <a:lumMod val="75000"/>
                    <a:lumOff val="25000"/>
                  </a:schemeClr>
                </a:solidFill>
                <a:latin typeface="宋体" panose="02010600030101010101" pitchFamily="2" charset="-122"/>
                <a:ea typeface="宋体" panose="02010600030101010101" pitchFamily="2" charset="-122"/>
              </a:rPr>
              <a:t>汇报人：王千烨</a:t>
            </a:r>
            <a:endParaRPr kumimoji="1" lang="en-US" altLang="zh-CN" dirty="0">
              <a:solidFill>
                <a:schemeClr val="tx1">
                  <a:lumMod val="75000"/>
                  <a:lumOff val="2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655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76968-43F6-BFCA-7499-493E4D5435A5}"/>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E50CF02F-EDED-022B-A1F2-BEE8E0B0AFAD}"/>
              </a:ext>
            </a:extLst>
          </p:cNvPr>
          <p:cNvCxnSpPr>
            <a:cxnSpLocks/>
          </p:cNvCxnSpPr>
          <p:nvPr/>
        </p:nvCxnSpPr>
        <p:spPr>
          <a:xfrm>
            <a:off x="658850" y="608428"/>
            <a:ext cx="832279" cy="0"/>
          </a:xfrm>
          <a:prstGeom prst="line">
            <a:avLst/>
          </a:prstGeom>
          <a:ln w="127000">
            <a:solidFill>
              <a:srgbClr val="9A000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B4B795DA-D0D3-A952-74CF-112DB2FDF2DE}"/>
              </a:ext>
            </a:extLst>
          </p:cNvPr>
          <p:cNvSpPr txBox="1"/>
          <p:nvPr/>
        </p:nvSpPr>
        <p:spPr>
          <a:xfrm>
            <a:off x="-11561" y="698098"/>
            <a:ext cx="4080664" cy="707886"/>
          </a:xfrm>
          <a:prstGeom prst="rect">
            <a:avLst/>
          </a:prstGeom>
          <a:noFill/>
        </p:spPr>
        <p:txBody>
          <a:bodyPr wrap="square" rtlCol="0">
            <a:spAutoFit/>
          </a:bodyPr>
          <a:lstStyle/>
          <a:p>
            <a:pPr lvl="1"/>
            <a:r>
              <a:rPr lang="en-US" altLang="zh-CN" sz="4000" b="1" dirty="0">
                <a:solidFill>
                  <a:schemeClr val="tx1">
                    <a:lumMod val="75000"/>
                    <a:lumOff val="25000"/>
                  </a:schemeClr>
                </a:solidFill>
                <a:latin typeface="Arial" panose="020B0604020202020204" pitchFamily="34" charset="0"/>
                <a:ea typeface="FZDaWeiTiS-R-GB" panose="02000000000000000000" pitchFamily="2" charset="-122"/>
                <a:cs typeface="Arial" panose="020B0604020202020204" pitchFamily="34" charset="0"/>
              </a:rPr>
              <a:t>CONTENTS</a:t>
            </a:r>
            <a:endParaRPr lang="zh-CN" altLang="en-US" sz="4000" b="1" dirty="0">
              <a:solidFill>
                <a:schemeClr val="tx1">
                  <a:lumMod val="75000"/>
                  <a:lumOff val="25000"/>
                </a:schemeClr>
              </a:solidFill>
              <a:latin typeface="Arial" panose="020B0604020202020204" pitchFamily="34" charset="0"/>
              <a:ea typeface="FZDaWeiTiS-R-GB" panose="02000000000000000000" pitchFamily="2" charset="-122"/>
              <a:cs typeface="Arial" panose="020B0604020202020204" pitchFamily="34" charset="0"/>
            </a:endParaRPr>
          </a:p>
        </p:txBody>
      </p:sp>
      <p:grpSp>
        <p:nvGrpSpPr>
          <p:cNvPr id="7" name="组合 6">
            <a:extLst>
              <a:ext uri="{FF2B5EF4-FFF2-40B4-BE49-F238E27FC236}">
                <a16:creationId xmlns:a16="http://schemas.microsoft.com/office/drawing/2014/main" id="{35556FBF-762F-7DAE-3674-8572EA117BFE}"/>
              </a:ext>
            </a:extLst>
          </p:cNvPr>
          <p:cNvGrpSpPr/>
          <p:nvPr/>
        </p:nvGrpSpPr>
        <p:grpSpPr>
          <a:xfrm>
            <a:off x="1627508" y="2685446"/>
            <a:ext cx="9472231" cy="769441"/>
            <a:chOff x="1627508" y="3242204"/>
            <a:chExt cx="9472231" cy="769441"/>
          </a:xfrm>
        </p:grpSpPr>
        <p:sp>
          <p:nvSpPr>
            <p:cNvPr id="56" name="文本框 55">
              <a:extLst>
                <a:ext uri="{FF2B5EF4-FFF2-40B4-BE49-F238E27FC236}">
                  <a16:creationId xmlns:a16="http://schemas.microsoft.com/office/drawing/2014/main" id="{3D36CFAA-6683-13B9-7FD5-597DB835CAD8}"/>
                </a:ext>
              </a:extLst>
            </p:cNvPr>
            <p:cNvSpPr txBox="1"/>
            <p:nvPr/>
          </p:nvSpPr>
          <p:spPr>
            <a:xfrm>
              <a:off x="1627508" y="3242204"/>
              <a:ext cx="813043" cy="769441"/>
            </a:xfrm>
            <a:prstGeom prst="rect">
              <a:avLst/>
            </a:prstGeom>
            <a:noFill/>
          </p:spPr>
          <p:txBody>
            <a:bodyPr wrap="none" rtlCol="0">
              <a:spAutoFit/>
            </a:bodyPr>
            <a:lstStyle/>
            <a:p>
              <a:r>
                <a:rPr lang="en-US" altLang="zh-CN" sz="4400" b="1" dirty="0">
                  <a:latin typeface="Arial" panose="020B0604020202020204" pitchFamily="34" charset="0"/>
                  <a:ea typeface="FZCuHeiSongS-B-GB" panose="02000000000000000000" pitchFamily="2" charset="-122"/>
                  <a:cs typeface="Arial" panose="020B0604020202020204" pitchFamily="34" charset="0"/>
                </a:rPr>
                <a:t>02</a:t>
              </a:r>
              <a:endParaRPr lang="zh-CN" altLang="en-US" sz="4400" b="1" dirty="0">
                <a:latin typeface="Arial" panose="020B0604020202020204" pitchFamily="34" charset="0"/>
                <a:ea typeface="FZCuHeiSongS-B-GB" panose="02000000000000000000" pitchFamily="2" charset="-122"/>
                <a:cs typeface="Arial" panose="020B0604020202020204" pitchFamily="34" charset="0"/>
              </a:endParaRPr>
            </a:p>
          </p:txBody>
        </p:sp>
        <p:sp>
          <p:nvSpPr>
            <p:cNvPr id="57" name="文本框 56">
              <a:extLst>
                <a:ext uri="{FF2B5EF4-FFF2-40B4-BE49-F238E27FC236}">
                  <a16:creationId xmlns:a16="http://schemas.microsoft.com/office/drawing/2014/main" id="{6F0A28B8-0FE5-1B43-4F9B-75703678A7F7}"/>
                </a:ext>
              </a:extLst>
            </p:cNvPr>
            <p:cNvSpPr txBox="1"/>
            <p:nvPr/>
          </p:nvSpPr>
          <p:spPr>
            <a:xfrm>
              <a:off x="3366916" y="3262202"/>
              <a:ext cx="3744936" cy="461665"/>
            </a:xfrm>
            <a:prstGeom prst="rect">
              <a:avLst/>
            </a:prstGeom>
            <a:noFill/>
          </p:spPr>
          <p:txBody>
            <a:bodyPr wrap="none" rtlCol="0">
              <a:spAutoFit/>
            </a:bodyPr>
            <a:lstStyle>
              <a:defPPr>
                <a:defRPr lang="zh-CN"/>
              </a:defPPr>
              <a:lvl1pPr>
                <a:defRPr sz="2400" b="1">
                  <a:latin typeface="宋体" panose="02010600030101010101" pitchFamily="2" charset="-122"/>
                  <a:ea typeface="宋体" panose="02010600030101010101" pitchFamily="2" charset="-122"/>
                  <a:cs typeface="Arial" panose="020B0604020202020204" pitchFamily="34" charset="0"/>
                </a:defRPr>
              </a:lvl1pPr>
            </a:lstStyle>
            <a:p>
              <a:r>
                <a:rPr lang="en-US" altLang="zh-CN" dirty="0"/>
                <a:t>01</a:t>
              </a:r>
              <a:r>
                <a:rPr lang="zh-CN" altLang="en-US" dirty="0"/>
                <a:t>背包问题</a:t>
              </a:r>
              <a:r>
                <a:rPr lang="en-US" altLang="zh-CN" dirty="0"/>
                <a:t>-</a:t>
              </a:r>
              <a:r>
                <a:rPr lang="zh-CN" altLang="en-US" dirty="0"/>
                <a:t>贪心近似算法</a:t>
              </a:r>
            </a:p>
          </p:txBody>
        </p:sp>
        <p:sp>
          <p:nvSpPr>
            <p:cNvPr id="58" name="文本框 57">
              <a:extLst>
                <a:ext uri="{FF2B5EF4-FFF2-40B4-BE49-F238E27FC236}">
                  <a16:creationId xmlns:a16="http://schemas.microsoft.com/office/drawing/2014/main" id="{287C85E7-D496-5727-3BE8-F4ACC53D2D67}"/>
                </a:ext>
              </a:extLst>
            </p:cNvPr>
            <p:cNvSpPr txBox="1"/>
            <p:nvPr/>
          </p:nvSpPr>
          <p:spPr>
            <a:xfrm>
              <a:off x="3366916" y="3619654"/>
              <a:ext cx="7732823" cy="339482"/>
            </a:xfrm>
            <a:prstGeom prst="rect">
              <a:avLst/>
            </a:prstGeom>
            <a:noFill/>
          </p:spPr>
          <p:txBody>
            <a:bodyPr wrap="square">
              <a:spAutoFit/>
            </a:bodyPr>
            <a:lstStyle/>
            <a:p>
              <a:endParaRPr lang="zh-CN" altLang="en-US" sz="1600" dirty="0">
                <a:solidFill>
                  <a:schemeClr val="tx1">
                    <a:lumMod val="50000"/>
                    <a:lumOff val="50000"/>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grpSp>
      <p:grpSp>
        <p:nvGrpSpPr>
          <p:cNvPr id="8" name="组合 7">
            <a:extLst>
              <a:ext uri="{FF2B5EF4-FFF2-40B4-BE49-F238E27FC236}">
                <a16:creationId xmlns:a16="http://schemas.microsoft.com/office/drawing/2014/main" id="{AA48A0AC-D905-6A65-A5F5-F54C2DBE8931}"/>
              </a:ext>
            </a:extLst>
          </p:cNvPr>
          <p:cNvGrpSpPr/>
          <p:nvPr/>
        </p:nvGrpSpPr>
        <p:grpSpPr>
          <a:xfrm>
            <a:off x="1627508" y="3844988"/>
            <a:ext cx="9472221" cy="769441"/>
            <a:chOff x="1627508" y="4118630"/>
            <a:chExt cx="9472221" cy="769441"/>
          </a:xfrm>
        </p:grpSpPr>
        <p:sp>
          <p:nvSpPr>
            <p:cNvPr id="61" name="文本框 60">
              <a:extLst>
                <a:ext uri="{FF2B5EF4-FFF2-40B4-BE49-F238E27FC236}">
                  <a16:creationId xmlns:a16="http://schemas.microsoft.com/office/drawing/2014/main" id="{DBBD445B-B45A-7EE9-E8F5-FB6506A66F6B}"/>
                </a:ext>
              </a:extLst>
            </p:cNvPr>
            <p:cNvSpPr txBox="1"/>
            <p:nvPr/>
          </p:nvSpPr>
          <p:spPr>
            <a:xfrm>
              <a:off x="1627508" y="4118630"/>
              <a:ext cx="813043" cy="769441"/>
            </a:xfrm>
            <a:prstGeom prst="rect">
              <a:avLst/>
            </a:prstGeom>
            <a:noFill/>
          </p:spPr>
          <p:txBody>
            <a:bodyPr wrap="none" rtlCol="0">
              <a:spAutoFit/>
            </a:bodyPr>
            <a:lstStyle/>
            <a:p>
              <a:r>
                <a:rPr lang="en-US" altLang="zh-CN"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rPr>
                <a:t>03</a:t>
              </a:r>
              <a:endParaRPr lang="zh-CN" altLang="en-US"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62" name="文本框 61">
              <a:extLst>
                <a:ext uri="{FF2B5EF4-FFF2-40B4-BE49-F238E27FC236}">
                  <a16:creationId xmlns:a16="http://schemas.microsoft.com/office/drawing/2014/main" id="{09B8E594-DA0F-1A04-2EEE-13C4011F9162}"/>
                </a:ext>
              </a:extLst>
            </p:cNvPr>
            <p:cNvSpPr txBox="1"/>
            <p:nvPr/>
          </p:nvSpPr>
          <p:spPr>
            <a:xfrm>
              <a:off x="3366914" y="4138628"/>
              <a:ext cx="3443571" cy="461665"/>
            </a:xfrm>
            <a:prstGeom prst="rect">
              <a:avLst/>
            </a:prstGeom>
            <a:noFill/>
          </p:spPr>
          <p:txBody>
            <a:bodyPr wrap="none" rtlCol="0">
              <a:spAutoFit/>
            </a:bodyPr>
            <a:lstStyle/>
            <a:p>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01</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背包问题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-PTAS/FPTAS</a:t>
              </a:r>
              <a:endPar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endParaRPr>
            </a:p>
          </p:txBody>
        </p:sp>
        <p:sp>
          <p:nvSpPr>
            <p:cNvPr id="63" name="文本框 62">
              <a:extLst>
                <a:ext uri="{FF2B5EF4-FFF2-40B4-BE49-F238E27FC236}">
                  <a16:creationId xmlns:a16="http://schemas.microsoft.com/office/drawing/2014/main" id="{83921875-52C3-429D-37C6-331DFC317A1B}"/>
                </a:ext>
              </a:extLst>
            </p:cNvPr>
            <p:cNvSpPr txBox="1"/>
            <p:nvPr/>
          </p:nvSpPr>
          <p:spPr>
            <a:xfrm>
              <a:off x="3366914" y="4496080"/>
              <a:ext cx="7732815" cy="339482"/>
            </a:xfrm>
            <a:prstGeom prst="rect">
              <a:avLst/>
            </a:prstGeom>
            <a:noFill/>
          </p:spPr>
          <p:txBody>
            <a:bodyPr wrap="square">
              <a:spAutoFit/>
            </a:bodyPr>
            <a:lstStyle/>
            <a:p>
              <a:endParaRPr lang="zh-CN" altLang="en-US" sz="1600" dirty="0">
                <a:solidFill>
                  <a:schemeClr val="tx1">
                    <a:lumMod val="50000"/>
                    <a:lumOff val="50000"/>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cxnSp>
          <p:nvCxnSpPr>
            <p:cNvPr id="64" name="直接连接符 33">
              <a:extLst>
                <a:ext uri="{FF2B5EF4-FFF2-40B4-BE49-F238E27FC236}">
                  <a16:creationId xmlns:a16="http://schemas.microsoft.com/office/drawing/2014/main" id="{D402F070-CE26-D33B-3EA3-A5FF40470E7B}"/>
                </a:ext>
              </a:extLst>
            </p:cNvPr>
            <p:cNvCxnSpPr>
              <a:cxnSpLocks/>
            </p:cNvCxnSpPr>
            <p:nvPr/>
          </p:nvCxnSpPr>
          <p:spPr>
            <a:xfrm>
              <a:off x="3366914" y="4214684"/>
              <a:ext cx="0" cy="577334"/>
            </a:xfrm>
            <a:prstGeom prst="line">
              <a:avLst/>
            </a:prstGeom>
            <a:ln w="63500">
              <a:solidFill>
                <a:srgbClr val="9A0001">
                  <a:alpha val="40023"/>
                </a:srgbClr>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AFF7DADE-28B6-50C4-9F86-4CE1A56FEF51}"/>
              </a:ext>
            </a:extLst>
          </p:cNvPr>
          <p:cNvGrpSpPr/>
          <p:nvPr/>
        </p:nvGrpSpPr>
        <p:grpSpPr>
          <a:xfrm>
            <a:off x="1627508" y="5004529"/>
            <a:ext cx="9472221" cy="850995"/>
            <a:chOff x="1627508" y="4946164"/>
            <a:chExt cx="9472221" cy="850995"/>
          </a:xfrm>
        </p:grpSpPr>
        <p:sp>
          <p:nvSpPr>
            <p:cNvPr id="9" name="文本框 60">
              <a:extLst>
                <a:ext uri="{FF2B5EF4-FFF2-40B4-BE49-F238E27FC236}">
                  <a16:creationId xmlns:a16="http://schemas.microsoft.com/office/drawing/2014/main" id="{E77504DD-7A14-5B56-592E-9491CE222947}"/>
                </a:ext>
              </a:extLst>
            </p:cNvPr>
            <p:cNvSpPr txBox="1"/>
            <p:nvPr/>
          </p:nvSpPr>
          <p:spPr>
            <a:xfrm>
              <a:off x="1627508" y="4946164"/>
              <a:ext cx="813043" cy="769441"/>
            </a:xfrm>
            <a:prstGeom prst="rect">
              <a:avLst/>
            </a:prstGeom>
            <a:noFill/>
          </p:spPr>
          <p:txBody>
            <a:bodyPr wrap="none" rtlCol="0">
              <a:spAutoFit/>
            </a:bodyPr>
            <a:lstStyle/>
            <a:p>
              <a:r>
                <a:rPr lang="en-US" altLang="zh-CN"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rPr>
                <a:t>04</a:t>
              </a:r>
              <a:endParaRPr lang="zh-CN" altLang="en-US"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10" name="文本框 61">
              <a:extLst>
                <a:ext uri="{FF2B5EF4-FFF2-40B4-BE49-F238E27FC236}">
                  <a16:creationId xmlns:a16="http://schemas.microsoft.com/office/drawing/2014/main" id="{FAEDCD66-7965-D8F2-8636-6D3F2BC4590D}"/>
                </a:ext>
              </a:extLst>
            </p:cNvPr>
            <p:cNvSpPr txBox="1"/>
            <p:nvPr/>
          </p:nvSpPr>
          <p:spPr>
            <a:xfrm>
              <a:off x="3366914" y="4966162"/>
              <a:ext cx="6840334" cy="830997"/>
            </a:xfrm>
            <a:prstGeom prst="rect">
              <a:avLst/>
            </a:prstGeom>
            <a:noFill/>
          </p:spPr>
          <p:txBody>
            <a:bodyPr wrap="none" rtlCol="0">
              <a:spAutoFit/>
            </a:bodyPr>
            <a:lstStyle/>
            <a:p>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补充例题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最大割问题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/k-</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中心问题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集合覆盖问题</a:t>
              </a:r>
            </a:p>
            <a:p>
              <a:endPar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endParaRPr>
            </a:p>
          </p:txBody>
        </p:sp>
        <p:sp>
          <p:nvSpPr>
            <p:cNvPr id="16" name="文本框 62">
              <a:extLst>
                <a:ext uri="{FF2B5EF4-FFF2-40B4-BE49-F238E27FC236}">
                  <a16:creationId xmlns:a16="http://schemas.microsoft.com/office/drawing/2014/main" id="{A45789B3-B7A1-55FB-7547-128088F9B9EA}"/>
                </a:ext>
              </a:extLst>
            </p:cNvPr>
            <p:cNvSpPr txBox="1"/>
            <p:nvPr/>
          </p:nvSpPr>
          <p:spPr>
            <a:xfrm>
              <a:off x="3366914" y="5323614"/>
              <a:ext cx="7732815" cy="339482"/>
            </a:xfrm>
            <a:prstGeom prst="rect">
              <a:avLst/>
            </a:prstGeom>
            <a:noFill/>
          </p:spPr>
          <p:txBody>
            <a:bodyPr wrap="square">
              <a:spAutoFit/>
            </a:bodyPr>
            <a:lstStyle/>
            <a:p>
              <a:endParaRPr lang="zh-CN" altLang="en-US" sz="1600" dirty="0">
                <a:solidFill>
                  <a:schemeClr val="tx1">
                    <a:lumMod val="50000"/>
                    <a:lumOff val="50000"/>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cxnSp>
          <p:nvCxnSpPr>
            <p:cNvPr id="18" name="直接连接符 33">
              <a:extLst>
                <a:ext uri="{FF2B5EF4-FFF2-40B4-BE49-F238E27FC236}">
                  <a16:creationId xmlns:a16="http://schemas.microsoft.com/office/drawing/2014/main" id="{9A443A5C-6719-026D-ACFA-50278703CA53}"/>
                </a:ext>
              </a:extLst>
            </p:cNvPr>
            <p:cNvCxnSpPr>
              <a:cxnSpLocks/>
            </p:cNvCxnSpPr>
            <p:nvPr/>
          </p:nvCxnSpPr>
          <p:spPr>
            <a:xfrm>
              <a:off x="3366914" y="5042218"/>
              <a:ext cx="0" cy="577334"/>
            </a:xfrm>
            <a:prstGeom prst="line">
              <a:avLst/>
            </a:prstGeom>
            <a:ln w="63500">
              <a:solidFill>
                <a:srgbClr val="9A0001">
                  <a:alpha val="40023"/>
                </a:srgbClr>
              </a:soli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4FC0509B-0643-20C6-DE9C-6C349F91BA49}"/>
              </a:ext>
            </a:extLst>
          </p:cNvPr>
          <p:cNvGrpSpPr/>
          <p:nvPr/>
        </p:nvGrpSpPr>
        <p:grpSpPr>
          <a:xfrm>
            <a:off x="1627507" y="1604951"/>
            <a:ext cx="9472220" cy="769441"/>
            <a:chOff x="1184078" y="2313500"/>
            <a:chExt cx="4603678" cy="769441"/>
          </a:xfrm>
        </p:grpSpPr>
        <p:sp>
          <p:nvSpPr>
            <p:cNvPr id="17" name="文本框 16">
              <a:extLst>
                <a:ext uri="{FF2B5EF4-FFF2-40B4-BE49-F238E27FC236}">
                  <a16:creationId xmlns:a16="http://schemas.microsoft.com/office/drawing/2014/main" id="{C927F35D-027A-47F0-1395-6949B5F0A0C2}"/>
                </a:ext>
              </a:extLst>
            </p:cNvPr>
            <p:cNvSpPr txBox="1"/>
            <p:nvPr/>
          </p:nvSpPr>
          <p:spPr>
            <a:xfrm>
              <a:off x="1184078" y="2313500"/>
              <a:ext cx="395154" cy="769441"/>
            </a:xfrm>
            <a:prstGeom prst="rect">
              <a:avLst/>
            </a:prstGeom>
            <a:noFill/>
          </p:spPr>
          <p:txBody>
            <a:bodyPr wrap="none" rtlCol="0">
              <a:spAutoFit/>
            </a:bodyPr>
            <a:lstStyle/>
            <a:p>
              <a:r>
                <a:rPr lang="en-US" altLang="zh-CN"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rPr>
                <a:t>01</a:t>
              </a:r>
              <a:endParaRPr lang="zh-CN" altLang="en-US"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20" name="文本框 19">
              <a:extLst>
                <a:ext uri="{FF2B5EF4-FFF2-40B4-BE49-F238E27FC236}">
                  <a16:creationId xmlns:a16="http://schemas.microsoft.com/office/drawing/2014/main" id="{E5A8A270-68D9-6CEF-D2A4-4AFA09E47F2D}"/>
                </a:ext>
              </a:extLst>
            </p:cNvPr>
            <p:cNvSpPr txBox="1"/>
            <p:nvPr/>
          </p:nvSpPr>
          <p:spPr>
            <a:xfrm>
              <a:off x="2029462" y="2333498"/>
              <a:ext cx="2673992" cy="461665"/>
            </a:xfrm>
            <a:prstGeom prst="rect">
              <a:avLst/>
            </a:prstGeom>
            <a:noFill/>
          </p:spPr>
          <p:txBody>
            <a:bodyPr wrap="none" rtlCol="0">
              <a:spAutoFit/>
            </a:bodyPr>
            <a:lstStyle/>
            <a:p>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货郎问题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最小生成树法</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&amp;</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最小权匹配法</a:t>
              </a:r>
            </a:p>
          </p:txBody>
        </p:sp>
        <p:sp>
          <p:nvSpPr>
            <p:cNvPr id="21" name="文本框 20">
              <a:extLst>
                <a:ext uri="{FF2B5EF4-FFF2-40B4-BE49-F238E27FC236}">
                  <a16:creationId xmlns:a16="http://schemas.microsoft.com/office/drawing/2014/main" id="{2E4822C6-50F8-66E2-9F26-57DEEB8EDD5E}"/>
                </a:ext>
              </a:extLst>
            </p:cNvPr>
            <p:cNvSpPr txBox="1"/>
            <p:nvPr/>
          </p:nvSpPr>
          <p:spPr>
            <a:xfrm>
              <a:off x="2029462" y="2690950"/>
              <a:ext cx="3758294" cy="339482"/>
            </a:xfrm>
            <a:prstGeom prst="rect">
              <a:avLst/>
            </a:prstGeom>
            <a:noFill/>
          </p:spPr>
          <p:txBody>
            <a:bodyPr wrap="square">
              <a:spAutoFit/>
            </a:bodyPr>
            <a:lstStyle/>
            <a:p>
              <a:endParaRPr lang="zh-CN" altLang="en-US" sz="1600" dirty="0">
                <a:solidFill>
                  <a:schemeClr val="tx1">
                    <a:lumMod val="50000"/>
                    <a:lumOff val="50000"/>
                  </a:schemeClr>
                </a:solidFill>
                <a:latin typeface="Arial" panose="020B0604020202020204" pitchFamily="34" charset="0"/>
                <a:ea typeface="FZShengShiKaiShuS-EB-GB" panose="02000000000000000000" pitchFamily="2" charset="-122"/>
                <a:cs typeface="Arial" panose="020B0604020202020204" pitchFamily="34" charset="0"/>
              </a:endParaRPr>
            </a:p>
          </p:txBody>
        </p:sp>
      </p:grpSp>
      <p:sp>
        <p:nvSpPr>
          <p:cNvPr id="25" name="灯片编号占位符 24">
            <a:extLst>
              <a:ext uri="{FF2B5EF4-FFF2-40B4-BE49-F238E27FC236}">
                <a16:creationId xmlns:a16="http://schemas.microsoft.com/office/drawing/2014/main" id="{58418C09-5C49-3AD5-0908-707B704848BD}"/>
              </a:ext>
            </a:extLst>
          </p:cNvPr>
          <p:cNvSpPr>
            <a:spLocks noGrp="1"/>
          </p:cNvSpPr>
          <p:nvPr>
            <p:ph type="sldNum" sz="quarter" idx="12"/>
          </p:nvPr>
        </p:nvSpPr>
        <p:spPr/>
        <p:txBody>
          <a:bodyPr/>
          <a:lstStyle/>
          <a:p>
            <a:fld id="{3505B016-64E1-4432-88BD-C1FDDF8765EC}" type="slidenum">
              <a:rPr lang="zh-CN" altLang="en-US" smtClean="0"/>
              <a:t>10</a:t>
            </a:fld>
            <a:endParaRPr lang="zh-CN" altLang="en-US"/>
          </a:p>
        </p:txBody>
      </p:sp>
      <p:cxnSp>
        <p:nvCxnSpPr>
          <p:cNvPr id="3" name="直接连接符 33">
            <a:extLst>
              <a:ext uri="{FF2B5EF4-FFF2-40B4-BE49-F238E27FC236}">
                <a16:creationId xmlns:a16="http://schemas.microsoft.com/office/drawing/2014/main" id="{6D7EC5D2-2F9C-E71F-3B5C-727A29D8E976}"/>
              </a:ext>
            </a:extLst>
          </p:cNvPr>
          <p:cNvCxnSpPr>
            <a:cxnSpLocks/>
          </p:cNvCxnSpPr>
          <p:nvPr/>
        </p:nvCxnSpPr>
        <p:spPr>
          <a:xfrm>
            <a:off x="3366916" y="2782727"/>
            <a:ext cx="0" cy="577334"/>
          </a:xfrm>
          <a:prstGeom prst="line">
            <a:avLst/>
          </a:prstGeom>
          <a:ln w="63500">
            <a:solidFill>
              <a:srgbClr val="9A0001"/>
            </a:solidFill>
          </a:ln>
        </p:spPr>
        <p:style>
          <a:lnRef idx="1">
            <a:schemeClr val="accent1"/>
          </a:lnRef>
          <a:fillRef idx="0">
            <a:schemeClr val="accent1"/>
          </a:fillRef>
          <a:effectRef idx="0">
            <a:schemeClr val="accent1"/>
          </a:effectRef>
          <a:fontRef idx="minor">
            <a:schemeClr val="tx1"/>
          </a:fontRef>
        </p:style>
      </p:cxnSp>
      <p:cxnSp>
        <p:nvCxnSpPr>
          <p:cNvPr id="54" name="直接连接符 33">
            <a:extLst>
              <a:ext uri="{FF2B5EF4-FFF2-40B4-BE49-F238E27FC236}">
                <a16:creationId xmlns:a16="http://schemas.microsoft.com/office/drawing/2014/main" id="{33960C3D-8A80-A14A-AF91-A0AEC2FBB0D7}"/>
              </a:ext>
            </a:extLst>
          </p:cNvPr>
          <p:cNvCxnSpPr>
            <a:cxnSpLocks/>
          </p:cNvCxnSpPr>
          <p:nvPr/>
        </p:nvCxnSpPr>
        <p:spPr>
          <a:xfrm>
            <a:off x="3366913" y="1614687"/>
            <a:ext cx="0" cy="577334"/>
          </a:xfrm>
          <a:prstGeom prst="line">
            <a:avLst/>
          </a:prstGeom>
          <a:ln w="63500">
            <a:solidFill>
              <a:srgbClr val="9A0001">
                <a:alpha val="40023"/>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01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E416C-3C94-B255-2D5F-7D904C046F10}"/>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B44A1294-8EBF-CD8F-2371-D96E950EC188}"/>
              </a:ext>
            </a:extLst>
          </p:cNvPr>
          <p:cNvSpPr txBox="1"/>
          <p:nvPr/>
        </p:nvSpPr>
        <p:spPr>
          <a:xfrm>
            <a:off x="1064993" y="282044"/>
            <a:ext cx="3202305" cy="978535"/>
          </a:xfrm>
          <a:prstGeom prst="rect">
            <a:avLst/>
          </a:prstGeom>
          <a:noFill/>
        </p:spPr>
        <p:txBody>
          <a:bodyPr wrap="none" rtlCol="0">
            <a:noAutofit/>
          </a:bodyPr>
          <a:lstStyle/>
          <a:p>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0-1</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背包问题：贪心算法</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G-KK</a:t>
            </a:r>
          </a:p>
        </p:txBody>
      </p:sp>
      <p:sp>
        <p:nvSpPr>
          <p:cNvPr id="5" name="矩形 4">
            <a:extLst>
              <a:ext uri="{FF2B5EF4-FFF2-40B4-BE49-F238E27FC236}">
                <a16:creationId xmlns:a16="http://schemas.microsoft.com/office/drawing/2014/main" id="{326DA7CF-D606-2B0E-278D-93F547677900}"/>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DF6F1CB0-21CB-F65C-9C0D-6D0BC57E0AED}"/>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06BBBEF-C3BE-5B12-929E-F267743FFCBE}"/>
                  </a:ext>
                </a:extLst>
              </p:cNvPr>
              <p:cNvSpPr txBox="1"/>
              <p:nvPr/>
            </p:nvSpPr>
            <p:spPr>
              <a:xfrm>
                <a:off x="794456" y="1144450"/>
                <a:ext cx="11153061" cy="4188904"/>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问题定义：</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任给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件物品和一个背包</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物品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的重量为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w</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价值为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,1≤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 n,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背包的重量限制为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w</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以及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都是正整数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求把哪些物品装入背包才能在不超过重量限制的条件下使价值最大</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即求子集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S*⊆{1,2,…,n}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使得：</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G-KK</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贪心算法：</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按单位重量的价值</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180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i="1">
                            <a:solidFill>
                              <a:srgbClr val="000000"/>
                            </a:solidFill>
                            <a:latin typeface="Cambria Math" panose="02040503050406030204" pitchFamily="18" charset="0"/>
                            <a:ea typeface="宋体" panose="02010600030101010101" pitchFamily="2" charset="-122"/>
                            <a:cs typeface="Times New Roman" panose="02020603050405020304" pitchFamily="18" charset="0"/>
                          </a:rPr>
                          <m:t>v</m:t>
                        </m:r>
                      </m:e>
                      <m:sub>
                        <m:r>
                          <a:rPr lang="en-US" altLang="zh-CN" sz="1800" b="0" i="1" kern="12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w</m:t>
                        </m:r>
                      </m:e>
                      <m:sub>
                        <m:r>
                          <a:rPr lang="en-US" altLang="zh-CN" i="1">
                            <a:latin typeface="Cambria Math" panose="02040503050406030204" pitchFamily="18" charset="0"/>
                          </a:rPr>
                          <m:t>𝑖</m:t>
                        </m:r>
                      </m:sub>
                    </m:sSub>
                  </m:oMath>
                </a14:m>
                <a:r>
                  <a:rPr lang="en-US" altLang="zh-CN" dirty="0"/>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贪心，优先选择单位重量大的物品</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Ⅱ.</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求 </a:t>
                </a:r>
                <a14:m>
                  <m:oMath xmlns:m="http://schemas.openxmlformats.org/officeDocument/2006/math">
                    <m:sSub>
                      <m:sSubPr>
                        <m:ctrlPr>
                          <a:rPr lang="en-US" altLang="zh-CN" sz="180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𝑘</m:t>
                        </m:r>
                      </m:sub>
                    </m:sSub>
                  </m:oMath>
                </a14:m>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 max{</a:t>
                </a:r>
                <a14:m>
                  <m:oMath xmlns:m="http://schemas.openxmlformats.org/officeDocument/2006/math">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𝑖</m:t>
                        </m:r>
                      </m:sub>
                    </m:sSub>
                  </m:oMath>
                </a14:m>
                <a:r>
                  <a:rPr lang="en-US" altLang="zh-CN" dirty="0"/>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 1, 2, …, n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若</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sub>
                    </m:sSub>
                  </m:oMath>
                </a14:m>
                <a:r>
                  <a:rPr lang="en-US" altLang="zh-CN" dirty="0"/>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&gt;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上一步结果的总价值</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则将背包内的物品换成物品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p>
            </p:txBody>
          </p:sp>
        </mc:Choice>
        <mc:Fallback xmlns="">
          <p:sp>
            <p:nvSpPr>
              <p:cNvPr id="6" name="文本框 5">
                <a:extLst>
                  <a:ext uri="{FF2B5EF4-FFF2-40B4-BE49-F238E27FC236}">
                    <a16:creationId xmlns:a16="http://schemas.microsoft.com/office/drawing/2014/main" id="{B06BBBEF-C3BE-5B12-929E-F267743FFCBE}"/>
                  </a:ext>
                </a:extLst>
              </p:cNvPr>
              <p:cNvSpPr txBox="1">
                <a:spLocks noRot="1" noChangeAspect="1" noMove="1" noResize="1" noEditPoints="1" noAdjustHandles="1" noChangeArrowheads="1" noChangeShapeType="1" noTextEdit="1"/>
              </p:cNvSpPr>
              <p:nvPr/>
            </p:nvSpPr>
            <p:spPr>
              <a:xfrm>
                <a:off x="794456" y="1144450"/>
                <a:ext cx="11153061" cy="4188904"/>
              </a:xfrm>
              <a:prstGeom prst="rect">
                <a:avLst/>
              </a:prstGeom>
              <a:blipFill>
                <a:blip r:embed="rId3"/>
                <a:stretch>
                  <a:fillRect l="-546" b="-1747"/>
                </a:stretch>
              </a:blipFill>
            </p:spPr>
            <p:txBody>
              <a:bodyPr/>
              <a:lstStyle/>
              <a:p>
                <a:r>
                  <a:rPr lang="zh-CN" altLang="en-US">
                    <a:noFill/>
                  </a:rPr>
                  <a:t> </a:t>
                </a:r>
              </a:p>
            </p:txBody>
          </p:sp>
        </mc:Fallback>
      </mc:AlternateContent>
      <p:sp>
        <p:nvSpPr>
          <p:cNvPr id="2" name="灯片编号占位符 24">
            <a:extLst>
              <a:ext uri="{FF2B5EF4-FFF2-40B4-BE49-F238E27FC236}">
                <a16:creationId xmlns:a16="http://schemas.microsoft.com/office/drawing/2014/main" id="{0132BC7A-BA81-AD36-7C11-5579FD8BA3BD}"/>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11</a:t>
            </a:fld>
            <a:endParaRPr lang="zh-CN" altLang="en-US"/>
          </a:p>
        </p:txBody>
      </p:sp>
      <p:pic>
        <p:nvPicPr>
          <p:cNvPr id="12" name="图片 11">
            <a:extLst>
              <a:ext uri="{FF2B5EF4-FFF2-40B4-BE49-F238E27FC236}">
                <a16:creationId xmlns:a16="http://schemas.microsoft.com/office/drawing/2014/main" id="{AF31371E-1F0C-3ED4-88CA-91B8D465CEF5}"/>
              </a:ext>
            </a:extLst>
          </p:cNvPr>
          <p:cNvPicPr>
            <a:picLocks noChangeAspect="1"/>
          </p:cNvPicPr>
          <p:nvPr/>
        </p:nvPicPr>
        <p:blipFill>
          <a:blip r:embed="rId4"/>
          <a:stretch>
            <a:fillRect/>
          </a:stretch>
        </p:blipFill>
        <p:spPr>
          <a:xfrm>
            <a:off x="3566666" y="2954906"/>
            <a:ext cx="5608640" cy="802934"/>
          </a:xfrm>
          <a:prstGeom prst="rect">
            <a:avLst/>
          </a:prstGeom>
        </p:spPr>
      </p:pic>
    </p:spTree>
    <p:extLst>
      <p:ext uri="{BB962C8B-B14F-4D97-AF65-F5344CB8AC3E}">
        <p14:creationId xmlns:p14="http://schemas.microsoft.com/office/powerpoint/2010/main" val="215656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DC7D4-5877-9E77-D023-C6985F3CA4A1}"/>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B0941AF2-8337-9D19-002E-44DE107068F2}"/>
              </a:ext>
            </a:extLst>
          </p:cNvPr>
          <p:cNvSpPr txBox="1"/>
          <p:nvPr/>
        </p:nvSpPr>
        <p:spPr>
          <a:xfrm>
            <a:off x="1064993" y="282044"/>
            <a:ext cx="3202305" cy="978535"/>
          </a:xfrm>
          <a:prstGeom prst="rect">
            <a:avLst/>
          </a:prstGeom>
          <a:noFill/>
        </p:spPr>
        <p:txBody>
          <a:bodyPr wrap="none" rtlCol="0">
            <a:noAutofit/>
          </a:bodyPr>
          <a:lstStyle/>
          <a:p>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0-1</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背包问题：贪心算法</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G-KK</a:t>
            </a:r>
          </a:p>
        </p:txBody>
      </p:sp>
      <p:sp>
        <p:nvSpPr>
          <p:cNvPr id="5" name="矩形 4">
            <a:extLst>
              <a:ext uri="{FF2B5EF4-FFF2-40B4-BE49-F238E27FC236}">
                <a16:creationId xmlns:a16="http://schemas.microsoft.com/office/drawing/2014/main" id="{B3B7F036-347A-0528-543C-293219BF16D8}"/>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EE76DC73-949A-1335-D6F2-A3FE5C85ADEC}"/>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F955189-4435-5CF1-B95D-04E3981A56E2}"/>
                  </a:ext>
                </a:extLst>
              </p:cNvPr>
              <p:cNvSpPr txBox="1"/>
              <p:nvPr/>
            </p:nvSpPr>
            <p:spPr>
              <a:xfrm>
                <a:off x="794456" y="1144450"/>
                <a:ext cx="11153061" cy="4096571"/>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定理：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背包问题的任何实例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有：</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50000"/>
                  </a:lnSpc>
                </a:pPr>
                <a:r>
                  <a:rPr lang="en-US" altLang="zh-CN" sz="2000" b="1" dirty="0">
                    <a:latin typeface="Times New Roman" panose="02020603050405020304" pitchFamily="18" charset="0"/>
                    <a:cs typeface="Times New Roman" panose="02020603050405020304" pitchFamily="18" charset="0"/>
                  </a:rPr>
                  <a:t>OPT(I) &lt; 2G-KK(I)</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证明要点：</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①设物品</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sz="2000" dirty="0">
                    <a:latin typeface="宋体" panose="02010600030101010101" pitchFamily="2" charset="-122"/>
                    <a:ea typeface="宋体" panose="02010600030101010101" pitchFamily="2" charset="-122"/>
                    <a:cs typeface="Times New Roman" panose="02020603050405020304" pitchFamily="18" charset="0"/>
                  </a:rPr>
                  <a:t>是第一件未装入背包的物品</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OPT(I) &lt; G-KK(I) + </a:t>
                </a:r>
                <a14:m>
                  <m:oMath xmlns:m="http://schemas.openxmlformats.org/officeDocument/2006/math">
                    <m:sSub>
                      <m:sSubPr>
                        <m:ctrlPr>
                          <a:rPr lang="en-US" altLang="zh-CN" sz="180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i="1">
                            <a:solidFill>
                              <a:srgbClr val="000000"/>
                            </a:solidFill>
                            <a:latin typeface="Cambria Math" panose="02040503050406030204" pitchFamily="18" charset="0"/>
                            <a:ea typeface="宋体" panose="02010600030101010101" pitchFamily="2" charset="-122"/>
                            <a:cs typeface="Times New Roman" panose="02020603050405020304" pitchFamily="18" charset="0"/>
                          </a:rPr>
                          <m:t>v</m:t>
                        </m:r>
                      </m:e>
                      <m:sub>
                        <m:r>
                          <m:rPr>
                            <m:sty m:val="p"/>
                          </m:rPr>
                          <a:rPr lang="en-US" altLang="zh-CN" i="1">
                            <a:solidFill>
                              <a:srgbClr val="000000"/>
                            </a:solidFill>
                            <a:latin typeface="Cambria Math" panose="02040503050406030204" pitchFamily="18" charset="0"/>
                            <a:ea typeface="宋体" panose="02010600030101010101" pitchFamily="2" charset="-122"/>
                            <a:cs typeface="Times New Roman" panose="02020603050405020304" pitchFamily="18" charset="0"/>
                          </a:rPr>
                          <m:t>l</m:t>
                        </m:r>
                      </m:sub>
                    </m:sSub>
                  </m:oMath>
                </a14:m>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（假设此时强行装入</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，则背包将装满并“溢出”，而根据贪心策略，背包此时的单位重量价值必将超过最优解）</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②根据</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G-KK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的替换步骤</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Ⅱ</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，有：</a:t>
                </a:r>
                <a14:m>
                  <m:oMath xmlns:m="http://schemas.openxmlformats.org/officeDocument/2006/math">
                    <m:sSub>
                      <m:sSubPr>
                        <m:ctrlPr>
                          <a:rPr lang="en-US" altLang="zh-CN" sz="180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i="1">
                            <a:solidFill>
                              <a:srgbClr val="000000"/>
                            </a:solidFill>
                            <a:latin typeface="Cambria Math" panose="02040503050406030204" pitchFamily="18" charset="0"/>
                            <a:ea typeface="宋体" panose="02010600030101010101" pitchFamily="2" charset="-122"/>
                            <a:cs typeface="Times New Roman" panose="02020603050405020304" pitchFamily="18" charset="0"/>
                          </a:rPr>
                          <m:t>v</m:t>
                        </m:r>
                      </m:e>
                      <m:sub>
                        <m:r>
                          <m:rPr>
                            <m:sty m:val="p"/>
                          </m:rPr>
                          <a:rPr lang="en-US" altLang="zh-CN" i="1">
                            <a:solidFill>
                              <a:srgbClr val="000000"/>
                            </a:solidFill>
                            <a:latin typeface="Cambria Math" panose="02040503050406030204" pitchFamily="18" charset="0"/>
                            <a:ea typeface="宋体" panose="02010600030101010101" pitchFamily="2" charset="-122"/>
                            <a:cs typeface="Times New Roman" panose="02020603050405020304" pitchFamily="18" charset="0"/>
                          </a:rPr>
                          <m:t>l</m:t>
                        </m:r>
                      </m:sub>
                    </m:sSub>
                  </m:oMath>
                </a14:m>
                <a:r>
                  <a:rPr lang="en-US"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v</m:t>
                        </m:r>
                      </m:e>
                      <m:sub>
                        <m:r>
                          <m:rPr>
                            <m:sty m:val="p"/>
                          </m:rPr>
                          <a:rPr lang="en-US" altLang="zh-CN" i="1">
                            <a:latin typeface="Cambria Math" panose="02040503050406030204" pitchFamily="18" charset="0"/>
                          </a:rPr>
                          <m:t>max</m:t>
                        </m:r>
                      </m:sub>
                    </m:sSub>
                  </m:oMath>
                </a14:m>
                <a:r>
                  <a:rPr lang="en-US" altLang="zh-CN" dirty="0"/>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G-KK(I)</a:t>
                </a: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结论：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G-KK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近似</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算法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6" name="文本框 5">
                <a:extLst>
                  <a:ext uri="{FF2B5EF4-FFF2-40B4-BE49-F238E27FC236}">
                    <a16:creationId xmlns:a16="http://schemas.microsoft.com/office/drawing/2014/main" id="{2F955189-4435-5CF1-B95D-04E3981A56E2}"/>
                  </a:ext>
                </a:extLst>
              </p:cNvPr>
              <p:cNvSpPr txBox="1">
                <a:spLocks noRot="1" noChangeAspect="1" noMove="1" noResize="1" noEditPoints="1" noAdjustHandles="1" noChangeArrowheads="1" noChangeShapeType="1" noTextEdit="1"/>
              </p:cNvSpPr>
              <p:nvPr/>
            </p:nvSpPr>
            <p:spPr>
              <a:xfrm>
                <a:off x="794456" y="1144450"/>
                <a:ext cx="11153061" cy="4096571"/>
              </a:xfrm>
              <a:prstGeom prst="rect">
                <a:avLst/>
              </a:prstGeom>
              <a:blipFill>
                <a:blip r:embed="rId3"/>
                <a:stretch>
                  <a:fillRect l="-546" b="-1786"/>
                </a:stretch>
              </a:blipFill>
            </p:spPr>
            <p:txBody>
              <a:bodyPr/>
              <a:lstStyle/>
              <a:p>
                <a:r>
                  <a:rPr lang="zh-CN" altLang="en-US">
                    <a:noFill/>
                  </a:rPr>
                  <a:t> </a:t>
                </a:r>
              </a:p>
            </p:txBody>
          </p:sp>
        </mc:Fallback>
      </mc:AlternateContent>
      <p:sp>
        <p:nvSpPr>
          <p:cNvPr id="2" name="灯片编号占位符 24">
            <a:extLst>
              <a:ext uri="{FF2B5EF4-FFF2-40B4-BE49-F238E27FC236}">
                <a16:creationId xmlns:a16="http://schemas.microsoft.com/office/drawing/2014/main" id="{7A46C7B3-582C-D178-CCF8-B78F891A710B}"/>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12</a:t>
            </a:fld>
            <a:endParaRPr lang="zh-CN" altLang="en-US"/>
          </a:p>
        </p:txBody>
      </p:sp>
    </p:spTree>
    <p:extLst>
      <p:ext uri="{BB962C8B-B14F-4D97-AF65-F5344CB8AC3E}">
        <p14:creationId xmlns:p14="http://schemas.microsoft.com/office/powerpoint/2010/main" val="133887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AE53A-FD5C-46D2-EB42-532FFEF653ED}"/>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D4AD554C-94F4-081F-FB85-BA82AB2152BC}"/>
              </a:ext>
            </a:extLst>
          </p:cNvPr>
          <p:cNvCxnSpPr>
            <a:cxnSpLocks/>
          </p:cNvCxnSpPr>
          <p:nvPr/>
        </p:nvCxnSpPr>
        <p:spPr>
          <a:xfrm>
            <a:off x="658850" y="608428"/>
            <a:ext cx="832279" cy="0"/>
          </a:xfrm>
          <a:prstGeom prst="line">
            <a:avLst/>
          </a:prstGeom>
          <a:ln w="127000">
            <a:solidFill>
              <a:srgbClr val="9A000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8BB49EB-C967-051B-1063-459ED985BD2A}"/>
              </a:ext>
            </a:extLst>
          </p:cNvPr>
          <p:cNvSpPr txBox="1"/>
          <p:nvPr/>
        </p:nvSpPr>
        <p:spPr>
          <a:xfrm>
            <a:off x="-11561" y="698098"/>
            <a:ext cx="4080664" cy="707886"/>
          </a:xfrm>
          <a:prstGeom prst="rect">
            <a:avLst/>
          </a:prstGeom>
          <a:noFill/>
        </p:spPr>
        <p:txBody>
          <a:bodyPr wrap="square" rtlCol="0">
            <a:spAutoFit/>
          </a:bodyPr>
          <a:lstStyle/>
          <a:p>
            <a:pPr lvl="1"/>
            <a:r>
              <a:rPr lang="en-US" altLang="zh-CN" sz="4000" b="1" dirty="0">
                <a:solidFill>
                  <a:schemeClr val="tx1">
                    <a:lumMod val="75000"/>
                    <a:lumOff val="25000"/>
                  </a:schemeClr>
                </a:solidFill>
                <a:latin typeface="Arial" panose="020B0604020202020204" pitchFamily="34" charset="0"/>
                <a:ea typeface="FZDaWeiTiS-R-GB" panose="02000000000000000000" pitchFamily="2" charset="-122"/>
                <a:cs typeface="Arial" panose="020B0604020202020204" pitchFamily="34" charset="0"/>
              </a:rPr>
              <a:t>CONTENTS</a:t>
            </a:r>
            <a:endParaRPr lang="zh-CN" altLang="en-US" sz="4000" b="1" dirty="0">
              <a:solidFill>
                <a:schemeClr val="tx1">
                  <a:lumMod val="75000"/>
                  <a:lumOff val="25000"/>
                </a:schemeClr>
              </a:solidFill>
              <a:latin typeface="Arial" panose="020B0604020202020204" pitchFamily="34" charset="0"/>
              <a:ea typeface="FZDaWeiTiS-R-GB" panose="02000000000000000000" pitchFamily="2" charset="-122"/>
              <a:cs typeface="Arial" panose="020B0604020202020204" pitchFamily="34" charset="0"/>
            </a:endParaRPr>
          </a:p>
        </p:txBody>
      </p:sp>
      <p:grpSp>
        <p:nvGrpSpPr>
          <p:cNvPr id="6" name="组合 5">
            <a:extLst>
              <a:ext uri="{FF2B5EF4-FFF2-40B4-BE49-F238E27FC236}">
                <a16:creationId xmlns:a16="http://schemas.microsoft.com/office/drawing/2014/main" id="{F0164ECB-FAEF-A8A2-59A8-5604517D148E}"/>
              </a:ext>
            </a:extLst>
          </p:cNvPr>
          <p:cNvGrpSpPr/>
          <p:nvPr/>
        </p:nvGrpSpPr>
        <p:grpSpPr>
          <a:xfrm>
            <a:off x="1627507" y="1525904"/>
            <a:ext cx="9472221" cy="769441"/>
            <a:chOff x="1627507" y="1467539"/>
            <a:chExt cx="9472221" cy="769441"/>
          </a:xfrm>
        </p:grpSpPr>
        <p:sp>
          <p:nvSpPr>
            <p:cNvPr id="13" name="文本框 12">
              <a:extLst>
                <a:ext uri="{FF2B5EF4-FFF2-40B4-BE49-F238E27FC236}">
                  <a16:creationId xmlns:a16="http://schemas.microsoft.com/office/drawing/2014/main" id="{5650C9F6-8DB9-7E6B-2183-4E8D058F8C77}"/>
                </a:ext>
              </a:extLst>
            </p:cNvPr>
            <p:cNvSpPr txBox="1"/>
            <p:nvPr/>
          </p:nvSpPr>
          <p:spPr>
            <a:xfrm>
              <a:off x="1627507" y="1467539"/>
              <a:ext cx="813043" cy="769441"/>
            </a:xfrm>
            <a:prstGeom prst="rect">
              <a:avLst/>
            </a:prstGeom>
            <a:noFill/>
          </p:spPr>
          <p:txBody>
            <a:bodyPr wrap="none" rtlCol="0">
              <a:spAutoFit/>
            </a:bodyPr>
            <a:lstStyle/>
            <a:p>
              <a:r>
                <a:rPr lang="en-US" altLang="zh-CN"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rPr>
                <a:t>01</a:t>
              </a:r>
              <a:endParaRPr lang="zh-CN" altLang="en-US"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19" name="文本框 18">
              <a:extLst>
                <a:ext uri="{FF2B5EF4-FFF2-40B4-BE49-F238E27FC236}">
                  <a16:creationId xmlns:a16="http://schemas.microsoft.com/office/drawing/2014/main" id="{327FE48A-0C9A-935A-3836-5F3B63533FDF}"/>
                </a:ext>
              </a:extLst>
            </p:cNvPr>
            <p:cNvSpPr txBox="1"/>
            <p:nvPr/>
          </p:nvSpPr>
          <p:spPr>
            <a:xfrm>
              <a:off x="3366913" y="1487537"/>
              <a:ext cx="5416868" cy="461665"/>
            </a:xfrm>
            <a:prstGeom prst="rect">
              <a:avLst/>
            </a:prstGeom>
            <a:noFill/>
          </p:spPr>
          <p:txBody>
            <a:bodyPr wrap="none" rtlCol="0">
              <a:spAutoFit/>
            </a:bodyPr>
            <a:lstStyle/>
            <a:p>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货郎问题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最小生成树法</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&amp;</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最小权匹配法</a:t>
              </a:r>
            </a:p>
          </p:txBody>
        </p:sp>
        <p:sp>
          <p:nvSpPr>
            <p:cNvPr id="24" name="文本框 23">
              <a:extLst>
                <a:ext uri="{FF2B5EF4-FFF2-40B4-BE49-F238E27FC236}">
                  <a16:creationId xmlns:a16="http://schemas.microsoft.com/office/drawing/2014/main" id="{FF28F78F-D24A-42BE-46A8-28662DB05897}"/>
                </a:ext>
              </a:extLst>
            </p:cNvPr>
            <p:cNvSpPr txBox="1"/>
            <p:nvPr/>
          </p:nvSpPr>
          <p:spPr>
            <a:xfrm>
              <a:off x="3366913" y="1844989"/>
              <a:ext cx="7732815" cy="339482"/>
            </a:xfrm>
            <a:prstGeom prst="rect">
              <a:avLst/>
            </a:prstGeom>
            <a:noFill/>
          </p:spPr>
          <p:txBody>
            <a:bodyPr wrap="square">
              <a:spAutoFit/>
            </a:bodyPr>
            <a:lstStyle/>
            <a:p>
              <a:endParaRPr lang="zh-CN" altLang="en-US" sz="1600" dirty="0">
                <a:solidFill>
                  <a:schemeClr val="tx1">
                    <a:lumMod val="50000"/>
                    <a:lumOff val="50000"/>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cxnSp>
          <p:nvCxnSpPr>
            <p:cNvPr id="54" name="直接连接符 33">
              <a:extLst>
                <a:ext uri="{FF2B5EF4-FFF2-40B4-BE49-F238E27FC236}">
                  <a16:creationId xmlns:a16="http://schemas.microsoft.com/office/drawing/2014/main" id="{3962C39C-B2B1-A9F5-BE78-5804F42CB022}"/>
                </a:ext>
              </a:extLst>
            </p:cNvPr>
            <p:cNvCxnSpPr>
              <a:cxnSpLocks/>
            </p:cNvCxnSpPr>
            <p:nvPr/>
          </p:nvCxnSpPr>
          <p:spPr>
            <a:xfrm>
              <a:off x="3366913" y="1556322"/>
              <a:ext cx="0" cy="577334"/>
            </a:xfrm>
            <a:prstGeom prst="line">
              <a:avLst/>
            </a:prstGeom>
            <a:ln w="63500">
              <a:solidFill>
                <a:srgbClr val="9A0001">
                  <a:alpha val="40023"/>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47B6E6A1-6FB4-027F-D4B6-5F1F6988C865}"/>
              </a:ext>
            </a:extLst>
          </p:cNvPr>
          <p:cNvGrpSpPr/>
          <p:nvPr/>
        </p:nvGrpSpPr>
        <p:grpSpPr>
          <a:xfrm>
            <a:off x="1627508" y="2685446"/>
            <a:ext cx="9472231" cy="850995"/>
            <a:chOff x="1627508" y="3242204"/>
            <a:chExt cx="9472231" cy="850995"/>
          </a:xfrm>
        </p:grpSpPr>
        <p:sp>
          <p:nvSpPr>
            <p:cNvPr id="56" name="文本框 55">
              <a:extLst>
                <a:ext uri="{FF2B5EF4-FFF2-40B4-BE49-F238E27FC236}">
                  <a16:creationId xmlns:a16="http://schemas.microsoft.com/office/drawing/2014/main" id="{B6F629E0-E94C-00ED-14B2-35FAD59382CB}"/>
                </a:ext>
              </a:extLst>
            </p:cNvPr>
            <p:cNvSpPr txBox="1"/>
            <p:nvPr/>
          </p:nvSpPr>
          <p:spPr>
            <a:xfrm>
              <a:off x="1627508" y="3242204"/>
              <a:ext cx="813043" cy="769441"/>
            </a:xfrm>
            <a:prstGeom prst="rect">
              <a:avLst/>
            </a:prstGeom>
            <a:noFill/>
          </p:spPr>
          <p:txBody>
            <a:bodyPr wrap="none" rtlCol="0">
              <a:spAutoFit/>
            </a:bodyPr>
            <a:lstStyle/>
            <a:p>
              <a:r>
                <a:rPr lang="en-US" altLang="zh-CN"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rPr>
                <a:t>02</a:t>
              </a:r>
              <a:endParaRPr lang="zh-CN" altLang="en-US"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7" name="文本框 56">
              <a:extLst>
                <a:ext uri="{FF2B5EF4-FFF2-40B4-BE49-F238E27FC236}">
                  <a16:creationId xmlns:a16="http://schemas.microsoft.com/office/drawing/2014/main" id="{6306367E-0D6F-9500-ABAC-5B7393E3F6D8}"/>
                </a:ext>
              </a:extLst>
            </p:cNvPr>
            <p:cNvSpPr txBox="1"/>
            <p:nvPr/>
          </p:nvSpPr>
          <p:spPr>
            <a:xfrm>
              <a:off x="3366916" y="3262202"/>
              <a:ext cx="3744936" cy="830997"/>
            </a:xfrm>
            <a:prstGeom prst="rect">
              <a:avLst/>
            </a:prstGeom>
            <a:noFill/>
          </p:spPr>
          <p:txBody>
            <a:bodyPr wrap="none" rtlCol="0">
              <a:spAutoFit/>
            </a:bodyPr>
            <a:lstStyle/>
            <a:p>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01</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背包问题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贪心近似算法</a:t>
              </a:r>
            </a:p>
            <a:p>
              <a:endParaRPr lang="zh-CN" altLang="en-US" sz="2400" dirty="0">
                <a:solidFill>
                  <a:schemeClr val="tx1">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sp>
          <p:nvSpPr>
            <p:cNvPr id="58" name="文本框 57">
              <a:extLst>
                <a:ext uri="{FF2B5EF4-FFF2-40B4-BE49-F238E27FC236}">
                  <a16:creationId xmlns:a16="http://schemas.microsoft.com/office/drawing/2014/main" id="{49414859-7833-DEF2-F210-3569AD64D72B}"/>
                </a:ext>
              </a:extLst>
            </p:cNvPr>
            <p:cNvSpPr txBox="1"/>
            <p:nvPr/>
          </p:nvSpPr>
          <p:spPr>
            <a:xfrm>
              <a:off x="3366916" y="3619654"/>
              <a:ext cx="7732823" cy="339482"/>
            </a:xfrm>
            <a:prstGeom prst="rect">
              <a:avLst/>
            </a:prstGeom>
            <a:noFill/>
          </p:spPr>
          <p:txBody>
            <a:bodyPr wrap="square">
              <a:spAutoFit/>
            </a:bodyPr>
            <a:lstStyle/>
            <a:p>
              <a:endParaRPr lang="zh-CN" altLang="en-US" sz="1600" dirty="0">
                <a:solidFill>
                  <a:schemeClr val="tx1">
                    <a:lumMod val="50000"/>
                    <a:lumOff val="50000"/>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cxnSp>
          <p:nvCxnSpPr>
            <p:cNvPr id="59" name="直接连接符 33">
              <a:extLst>
                <a:ext uri="{FF2B5EF4-FFF2-40B4-BE49-F238E27FC236}">
                  <a16:creationId xmlns:a16="http://schemas.microsoft.com/office/drawing/2014/main" id="{B142D8A3-94A9-CFDD-4211-B7BF6E9BB28B}"/>
                </a:ext>
              </a:extLst>
            </p:cNvPr>
            <p:cNvCxnSpPr>
              <a:cxnSpLocks/>
            </p:cNvCxnSpPr>
            <p:nvPr/>
          </p:nvCxnSpPr>
          <p:spPr>
            <a:xfrm>
              <a:off x="3366916" y="3338258"/>
              <a:ext cx="0" cy="577334"/>
            </a:xfrm>
            <a:prstGeom prst="line">
              <a:avLst/>
            </a:prstGeom>
            <a:ln w="63500">
              <a:solidFill>
                <a:srgbClr val="9A0001">
                  <a:alpha val="40023"/>
                </a:srgbClr>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A9B011C1-49E0-8DAC-A7B6-A195E7BBD459}"/>
              </a:ext>
            </a:extLst>
          </p:cNvPr>
          <p:cNvGrpSpPr/>
          <p:nvPr/>
        </p:nvGrpSpPr>
        <p:grpSpPr>
          <a:xfrm>
            <a:off x="1627508" y="5004529"/>
            <a:ext cx="9472221" cy="1220327"/>
            <a:chOff x="1627508" y="4946164"/>
            <a:chExt cx="9472221" cy="1220327"/>
          </a:xfrm>
        </p:grpSpPr>
        <p:sp>
          <p:nvSpPr>
            <p:cNvPr id="9" name="文本框 60">
              <a:extLst>
                <a:ext uri="{FF2B5EF4-FFF2-40B4-BE49-F238E27FC236}">
                  <a16:creationId xmlns:a16="http://schemas.microsoft.com/office/drawing/2014/main" id="{DEC12CBC-2386-6384-FA3F-EE6757443FD2}"/>
                </a:ext>
              </a:extLst>
            </p:cNvPr>
            <p:cNvSpPr txBox="1"/>
            <p:nvPr/>
          </p:nvSpPr>
          <p:spPr>
            <a:xfrm>
              <a:off x="1627508" y="4946164"/>
              <a:ext cx="813043" cy="769441"/>
            </a:xfrm>
            <a:prstGeom prst="rect">
              <a:avLst/>
            </a:prstGeom>
            <a:noFill/>
          </p:spPr>
          <p:txBody>
            <a:bodyPr wrap="none" rtlCol="0">
              <a:spAutoFit/>
            </a:bodyPr>
            <a:lstStyle/>
            <a:p>
              <a:r>
                <a:rPr lang="en-US" altLang="zh-CN"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rPr>
                <a:t>04</a:t>
              </a:r>
              <a:endParaRPr lang="zh-CN" altLang="en-US"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10" name="文本框 61">
              <a:extLst>
                <a:ext uri="{FF2B5EF4-FFF2-40B4-BE49-F238E27FC236}">
                  <a16:creationId xmlns:a16="http://schemas.microsoft.com/office/drawing/2014/main" id="{D838D129-A13C-8E50-F9C7-60329135624F}"/>
                </a:ext>
              </a:extLst>
            </p:cNvPr>
            <p:cNvSpPr txBox="1"/>
            <p:nvPr/>
          </p:nvSpPr>
          <p:spPr>
            <a:xfrm>
              <a:off x="3366914" y="4966162"/>
              <a:ext cx="6840334" cy="1200329"/>
            </a:xfrm>
            <a:prstGeom prst="rect">
              <a:avLst/>
            </a:prstGeom>
            <a:noFill/>
          </p:spPr>
          <p:txBody>
            <a:bodyPr wrap="none" rtlCol="0">
              <a:spAutoFit/>
            </a:bodyPr>
            <a:lstStyle/>
            <a:p>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补充例题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最大割问题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/k-</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中心问题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集合覆盖问题</a:t>
              </a:r>
            </a:p>
            <a:p>
              <a:endPar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endParaRPr>
            </a:p>
            <a:p>
              <a:endParaRPr lang="zh-CN" altLang="en-US" sz="2400" dirty="0">
                <a:solidFill>
                  <a:schemeClr val="tx1">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sp>
          <p:nvSpPr>
            <p:cNvPr id="16" name="文本框 62">
              <a:extLst>
                <a:ext uri="{FF2B5EF4-FFF2-40B4-BE49-F238E27FC236}">
                  <a16:creationId xmlns:a16="http://schemas.microsoft.com/office/drawing/2014/main" id="{31ADF5ED-05ED-70C0-1F70-BFA6DB223F3A}"/>
                </a:ext>
              </a:extLst>
            </p:cNvPr>
            <p:cNvSpPr txBox="1"/>
            <p:nvPr/>
          </p:nvSpPr>
          <p:spPr>
            <a:xfrm>
              <a:off x="3366914" y="5323614"/>
              <a:ext cx="7732815" cy="339482"/>
            </a:xfrm>
            <a:prstGeom prst="rect">
              <a:avLst/>
            </a:prstGeom>
            <a:noFill/>
          </p:spPr>
          <p:txBody>
            <a:bodyPr wrap="square">
              <a:spAutoFit/>
            </a:bodyPr>
            <a:lstStyle/>
            <a:p>
              <a:endParaRPr lang="zh-CN" altLang="en-US" sz="1600" dirty="0">
                <a:solidFill>
                  <a:schemeClr val="tx1">
                    <a:lumMod val="50000"/>
                    <a:lumOff val="50000"/>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cxnSp>
          <p:nvCxnSpPr>
            <p:cNvPr id="18" name="直接连接符 33">
              <a:extLst>
                <a:ext uri="{FF2B5EF4-FFF2-40B4-BE49-F238E27FC236}">
                  <a16:creationId xmlns:a16="http://schemas.microsoft.com/office/drawing/2014/main" id="{F0761919-5BF8-68BD-E242-CD39C8EE9F5D}"/>
                </a:ext>
              </a:extLst>
            </p:cNvPr>
            <p:cNvCxnSpPr>
              <a:cxnSpLocks/>
            </p:cNvCxnSpPr>
            <p:nvPr/>
          </p:nvCxnSpPr>
          <p:spPr>
            <a:xfrm>
              <a:off x="3366914" y="5042218"/>
              <a:ext cx="0" cy="577334"/>
            </a:xfrm>
            <a:prstGeom prst="line">
              <a:avLst/>
            </a:prstGeom>
            <a:ln w="63500">
              <a:solidFill>
                <a:srgbClr val="9A0001">
                  <a:alpha val="40023"/>
                </a:srgbClr>
              </a:soli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AE90A755-BF71-FFCE-6D03-6EBC3DECB7A0}"/>
              </a:ext>
            </a:extLst>
          </p:cNvPr>
          <p:cNvGrpSpPr/>
          <p:nvPr/>
        </p:nvGrpSpPr>
        <p:grpSpPr>
          <a:xfrm>
            <a:off x="1627508" y="3865670"/>
            <a:ext cx="9472221" cy="850995"/>
            <a:chOff x="1184078" y="2313500"/>
            <a:chExt cx="4603678" cy="850995"/>
          </a:xfrm>
        </p:grpSpPr>
        <p:sp>
          <p:nvSpPr>
            <p:cNvPr id="4" name="文本框 3">
              <a:extLst>
                <a:ext uri="{FF2B5EF4-FFF2-40B4-BE49-F238E27FC236}">
                  <a16:creationId xmlns:a16="http://schemas.microsoft.com/office/drawing/2014/main" id="{EBCF81D2-0447-A4BE-D80B-DBB1979BBCF5}"/>
                </a:ext>
              </a:extLst>
            </p:cNvPr>
            <p:cNvSpPr txBox="1"/>
            <p:nvPr/>
          </p:nvSpPr>
          <p:spPr>
            <a:xfrm>
              <a:off x="1184078" y="2313500"/>
              <a:ext cx="395154" cy="769441"/>
            </a:xfrm>
            <a:prstGeom prst="rect">
              <a:avLst/>
            </a:prstGeom>
            <a:noFill/>
          </p:spPr>
          <p:txBody>
            <a:bodyPr wrap="none" rtlCol="0">
              <a:spAutoFit/>
            </a:bodyPr>
            <a:lstStyle/>
            <a:p>
              <a:r>
                <a:rPr lang="en-US" altLang="zh-CN" sz="4400" b="1" dirty="0">
                  <a:latin typeface="Arial" panose="020B0604020202020204" pitchFamily="34" charset="0"/>
                  <a:ea typeface="FZCuHeiSongS-B-GB" panose="02000000000000000000" pitchFamily="2" charset="-122"/>
                  <a:cs typeface="Arial" panose="020B0604020202020204" pitchFamily="34" charset="0"/>
                </a:rPr>
                <a:t>03</a:t>
              </a:r>
              <a:endParaRPr lang="zh-CN" altLang="en-US" sz="4400" b="1" dirty="0">
                <a:latin typeface="Arial" panose="020B0604020202020204" pitchFamily="34" charset="0"/>
                <a:ea typeface="FZCuHeiSongS-B-GB" panose="02000000000000000000" pitchFamily="2" charset="-122"/>
                <a:cs typeface="Arial" panose="020B0604020202020204" pitchFamily="34" charset="0"/>
              </a:endParaRPr>
            </a:p>
          </p:txBody>
        </p:sp>
        <p:sp>
          <p:nvSpPr>
            <p:cNvPr id="5" name="文本框 4">
              <a:extLst>
                <a:ext uri="{FF2B5EF4-FFF2-40B4-BE49-F238E27FC236}">
                  <a16:creationId xmlns:a16="http://schemas.microsoft.com/office/drawing/2014/main" id="{49100280-BEB5-EC16-60A7-50637F286329}"/>
                </a:ext>
              </a:extLst>
            </p:cNvPr>
            <p:cNvSpPr txBox="1"/>
            <p:nvPr/>
          </p:nvSpPr>
          <p:spPr>
            <a:xfrm>
              <a:off x="2029462" y="2333498"/>
              <a:ext cx="1660396" cy="830997"/>
            </a:xfrm>
            <a:prstGeom prst="rect">
              <a:avLst/>
            </a:prstGeom>
            <a:noFill/>
          </p:spPr>
          <p:txBody>
            <a:bodyPr wrap="none" rtlCol="0">
              <a:spAutoFit/>
            </a:bodyPr>
            <a:lstStyle/>
            <a:p>
              <a:r>
                <a:rPr lang="en-US" altLang="zh-CN" sz="2400" b="1" dirty="0">
                  <a:latin typeface="宋体" panose="02010600030101010101" pitchFamily="2" charset="-122"/>
                  <a:ea typeface="宋体" panose="02010600030101010101" pitchFamily="2" charset="-122"/>
                  <a:cs typeface="Arial" panose="020B0604020202020204" pitchFamily="34" charset="0"/>
                </a:rPr>
                <a:t>01</a:t>
              </a:r>
              <a:r>
                <a:rPr lang="zh-CN" altLang="en-US" sz="2400" b="1" dirty="0">
                  <a:latin typeface="宋体" panose="02010600030101010101" pitchFamily="2" charset="-122"/>
                  <a:ea typeface="宋体" panose="02010600030101010101" pitchFamily="2" charset="-122"/>
                  <a:cs typeface="Arial" panose="020B0604020202020204" pitchFamily="34" charset="0"/>
                </a:rPr>
                <a:t>背包问题</a:t>
              </a:r>
              <a:r>
                <a:rPr lang="en-US" altLang="zh-CN" sz="2400" b="1" dirty="0">
                  <a:latin typeface="宋体" panose="02010600030101010101" pitchFamily="2" charset="-122"/>
                  <a:ea typeface="宋体" panose="02010600030101010101" pitchFamily="2" charset="-122"/>
                  <a:cs typeface="Arial" panose="020B0604020202020204" pitchFamily="34" charset="0"/>
                </a:rPr>
                <a:t>-PTAS/FPTAS</a:t>
              </a:r>
            </a:p>
            <a:p>
              <a:endParaRPr lang="zh-CN" altLang="en-US" sz="2400" dirty="0">
                <a:latin typeface="Arial" panose="020B0604020202020204" pitchFamily="34" charset="0"/>
                <a:ea typeface="FZShengShiKaiShuS-EB-GB" panose="02000000000000000000" pitchFamily="2" charset="-122"/>
                <a:cs typeface="Arial" panose="020B0604020202020204" pitchFamily="34" charset="0"/>
              </a:endParaRPr>
            </a:p>
          </p:txBody>
        </p:sp>
        <p:sp>
          <p:nvSpPr>
            <p:cNvPr id="15" name="文本框 14">
              <a:extLst>
                <a:ext uri="{FF2B5EF4-FFF2-40B4-BE49-F238E27FC236}">
                  <a16:creationId xmlns:a16="http://schemas.microsoft.com/office/drawing/2014/main" id="{8D52729E-260E-E5BC-0B0F-15541A1126B2}"/>
                </a:ext>
              </a:extLst>
            </p:cNvPr>
            <p:cNvSpPr txBox="1"/>
            <p:nvPr/>
          </p:nvSpPr>
          <p:spPr>
            <a:xfrm>
              <a:off x="2029462" y="2690950"/>
              <a:ext cx="3758294" cy="339482"/>
            </a:xfrm>
            <a:prstGeom prst="rect">
              <a:avLst/>
            </a:prstGeom>
            <a:noFill/>
          </p:spPr>
          <p:txBody>
            <a:bodyPr wrap="square">
              <a:spAutoFit/>
            </a:bodyPr>
            <a:lstStyle/>
            <a:p>
              <a:endParaRPr lang="zh-CN" altLang="en-US" sz="1600" dirty="0">
                <a:solidFill>
                  <a:schemeClr val="tx1">
                    <a:lumMod val="50000"/>
                    <a:lumOff val="50000"/>
                  </a:schemeClr>
                </a:solidFill>
                <a:latin typeface="Arial" panose="020B0604020202020204" pitchFamily="34" charset="0"/>
                <a:ea typeface="FZShengShiKaiShuS-EB-GB" panose="02000000000000000000" pitchFamily="2" charset="-122"/>
                <a:cs typeface="Arial" panose="020B0604020202020204" pitchFamily="34" charset="0"/>
              </a:endParaRPr>
            </a:p>
          </p:txBody>
        </p:sp>
        <p:cxnSp>
          <p:nvCxnSpPr>
            <p:cNvPr id="17" name="直接连接符 33">
              <a:extLst>
                <a:ext uri="{FF2B5EF4-FFF2-40B4-BE49-F238E27FC236}">
                  <a16:creationId xmlns:a16="http://schemas.microsoft.com/office/drawing/2014/main" id="{F9D3384E-9318-396D-0813-9DD0A99614B1}"/>
                </a:ext>
              </a:extLst>
            </p:cNvPr>
            <p:cNvCxnSpPr>
              <a:cxnSpLocks/>
            </p:cNvCxnSpPr>
            <p:nvPr/>
          </p:nvCxnSpPr>
          <p:spPr>
            <a:xfrm>
              <a:off x="2029462" y="2409554"/>
              <a:ext cx="0" cy="577334"/>
            </a:xfrm>
            <a:prstGeom prst="line">
              <a:avLst/>
            </a:prstGeom>
            <a:ln w="63500">
              <a:solidFill>
                <a:srgbClr val="9A0001"/>
              </a:solidFill>
            </a:ln>
          </p:spPr>
          <p:style>
            <a:lnRef idx="1">
              <a:schemeClr val="accent1"/>
            </a:lnRef>
            <a:fillRef idx="0">
              <a:schemeClr val="accent1"/>
            </a:fillRef>
            <a:effectRef idx="0">
              <a:schemeClr val="accent1"/>
            </a:effectRef>
            <a:fontRef idx="minor">
              <a:schemeClr val="tx1"/>
            </a:fontRef>
          </p:style>
        </p:cxnSp>
      </p:grpSp>
      <p:sp>
        <p:nvSpPr>
          <p:cNvPr id="21" name="灯片编号占位符 20">
            <a:extLst>
              <a:ext uri="{FF2B5EF4-FFF2-40B4-BE49-F238E27FC236}">
                <a16:creationId xmlns:a16="http://schemas.microsoft.com/office/drawing/2014/main" id="{222DD642-20D9-459A-F492-619ECD8F8D6E}"/>
              </a:ext>
            </a:extLst>
          </p:cNvPr>
          <p:cNvSpPr>
            <a:spLocks noGrp="1"/>
          </p:cNvSpPr>
          <p:nvPr>
            <p:ph type="sldNum" sz="quarter" idx="12"/>
          </p:nvPr>
        </p:nvSpPr>
        <p:spPr/>
        <p:txBody>
          <a:bodyPr/>
          <a:lstStyle/>
          <a:p>
            <a:fld id="{3505B016-64E1-4432-88BD-C1FDDF8765EC}" type="slidenum">
              <a:rPr lang="zh-CN" altLang="en-US" smtClean="0"/>
              <a:t>13</a:t>
            </a:fld>
            <a:endParaRPr lang="zh-CN" altLang="en-US"/>
          </a:p>
        </p:txBody>
      </p:sp>
    </p:spTree>
    <p:extLst>
      <p:ext uri="{BB962C8B-B14F-4D97-AF65-F5344CB8AC3E}">
        <p14:creationId xmlns:p14="http://schemas.microsoft.com/office/powerpoint/2010/main" val="78855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1C54C-3174-0CE4-2DA6-A3F6C0D7702A}"/>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B2B59B96-7650-A8EA-B85E-FC7315D765A3}"/>
              </a:ext>
            </a:extLst>
          </p:cNvPr>
          <p:cNvSpPr txBox="1"/>
          <p:nvPr/>
        </p:nvSpPr>
        <p:spPr>
          <a:xfrm>
            <a:off x="1064993" y="282044"/>
            <a:ext cx="3202305" cy="978535"/>
          </a:xfrm>
          <a:prstGeom prst="rect">
            <a:avLst/>
          </a:prstGeom>
          <a:noFill/>
        </p:spPr>
        <p:txBody>
          <a:bodyPr wrap="none" rtlCol="0">
            <a:noAutofit/>
          </a:bodyPr>
          <a:lstStyle/>
          <a:p>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0-1</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背包问题：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PTAS/FPTAS</a:t>
            </a:r>
          </a:p>
        </p:txBody>
      </p:sp>
      <p:sp>
        <p:nvSpPr>
          <p:cNvPr id="5" name="矩形 4">
            <a:extLst>
              <a:ext uri="{FF2B5EF4-FFF2-40B4-BE49-F238E27FC236}">
                <a16:creationId xmlns:a16="http://schemas.microsoft.com/office/drawing/2014/main" id="{B65326EF-3B14-51E1-D775-51D5C510B75B}"/>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691A7A40-7B05-89D7-94A3-D8CBDF75E70C}"/>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A918455A-471E-1428-4B4E-8221B25E5166}"/>
              </a:ext>
            </a:extLst>
          </p:cNvPr>
          <p:cNvSpPr txBox="1"/>
          <p:nvPr/>
        </p:nvSpPr>
        <p:spPr>
          <a:xfrm>
            <a:off x="794456" y="1144450"/>
            <a:ext cx="11273614" cy="2342244"/>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Approximation Scheme(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近似方案</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：一簇算法，以问题实例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和固定的 </a:t>
            </a:r>
            <a:r>
              <a:rPr lang="el-GR" altLang="zh-CN" sz="2000" dirty="0">
                <a:latin typeface="Times New Roman" panose="02020603050405020304" pitchFamily="18" charset="0"/>
                <a:ea typeface="宋体" panose="02010600030101010101" pitchFamily="2" charset="-122"/>
                <a:cs typeface="Times New Roman" panose="02020603050405020304" pitchFamily="18" charset="0"/>
              </a:rPr>
              <a:t>ε</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&gt;0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作为输入，近似比为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(1+ε)</a:t>
            </a: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PTAS(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多项式时间近似方案</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：对任意固定的</a:t>
            </a:r>
            <a:r>
              <a:rPr lang="el-GR" altLang="zh-CN" sz="2000" dirty="0">
                <a:latin typeface="Times New Roman" panose="02020603050405020304" pitchFamily="18" charset="0"/>
                <a:ea typeface="宋体" panose="02010600030101010101" pitchFamily="2" charset="-122"/>
                <a:cs typeface="Times New Roman" panose="02020603050405020304" pitchFamily="18" charset="0"/>
              </a:rPr>
              <a:t>ε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，时间复杂度为</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实例规模</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的多项式</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FPTAS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（完全多项式时间近似方案）：对任意固定的</a:t>
            </a:r>
            <a:r>
              <a:rPr lang="el-GR" altLang="zh-CN" sz="2000" dirty="0">
                <a:latin typeface="Times New Roman" panose="02020603050405020304" pitchFamily="18" charset="0"/>
                <a:ea typeface="宋体" panose="02010600030101010101" pitchFamily="2" charset="-122"/>
                <a:cs typeface="Times New Roman" panose="02020603050405020304" pitchFamily="18" charset="0"/>
              </a:rPr>
              <a:t>ε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，时间复杂度同时为</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实例规模</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1/</a:t>
            </a:r>
            <a:r>
              <a:rPr lang="el-GR" altLang="zh-CN" sz="2000" b="1" dirty="0">
                <a:latin typeface="Times New Roman" panose="02020603050405020304" pitchFamily="18" charset="0"/>
                <a:ea typeface="宋体" panose="02010600030101010101" pitchFamily="2" charset="-122"/>
                <a:cs typeface="Times New Roman" panose="02020603050405020304" pitchFamily="18" charset="0"/>
              </a:rPr>
              <a:t>ε</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的多项式</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24">
            <a:extLst>
              <a:ext uri="{FF2B5EF4-FFF2-40B4-BE49-F238E27FC236}">
                <a16:creationId xmlns:a16="http://schemas.microsoft.com/office/drawing/2014/main" id="{DE692B87-43C8-EA7C-827F-3A78077C2078}"/>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14</a:t>
            </a:fld>
            <a:endParaRPr lang="zh-CN" altLang="en-US"/>
          </a:p>
        </p:txBody>
      </p:sp>
    </p:spTree>
    <p:extLst>
      <p:ext uri="{BB962C8B-B14F-4D97-AF65-F5344CB8AC3E}">
        <p14:creationId xmlns:p14="http://schemas.microsoft.com/office/powerpoint/2010/main" val="312137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E3314-1332-1C73-E73C-A033FFCF6FAD}"/>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9B377EDC-2EB5-A9E5-53B0-A172D97E637A}"/>
              </a:ext>
            </a:extLst>
          </p:cNvPr>
          <p:cNvSpPr txBox="1"/>
          <p:nvPr/>
        </p:nvSpPr>
        <p:spPr>
          <a:xfrm>
            <a:off x="1064993" y="282044"/>
            <a:ext cx="3202305" cy="978535"/>
          </a:xfrm>
          <a:prstGeom prst="rect">
            <a:avLst/>
          </a:prstGeom>
          <a:noFill/>
        </p:spPr>
        <p:txBody>
          <a:bodyPr wrap="none" rtlCol="0">
            <a:noAutofit/>
          </a:bodyPr>
          <a:lstStyle/>
          <a:p>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0-1</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背包问题：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PTAS</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算法</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0E8BE24A-B300-E4BE-923B-9D87790D6781}"/>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F156DC31-30C3-2E57-A5B2-ED4DE91308BE}"/>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6CD4EA75-1B77-A36B-EA44-0778AF74BCDF}"/>
              </a:ext>
            </a:extLst>
          </p:cNvPr>
          <p:cNvSpPr txBox="1"/>
          <p:nvPr/>
        </p:nvSpPr>
        <p:spPr>
          <a:xfrm>
            <a:off x="794456" y="1162949"/>
            <a:ext cx="11273614" cy="4191981"/>
          </a:xfrm>
          <a:prstGeom prst="rect">
            <a:avLst/>
          </a:prstGeom>
          <a:noFill/>
        </p:spPr>
        <p:txBody>
          <a:bodyPr wrap="square" rtlCol="0">
            <a:spAutoFit/>
          </a:bodyPr>
          <a:lstStyle/>
          <a:p>
            <a:pPr>
              <a:lnSpc>
                <a:spcPct val="150000"/>
              </a:lnSpc>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PTAS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算法步骤：</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令 </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Ⅱ.</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按单位重量的价值从大到小排列物品</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Ⅲ.</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对每一个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 =1,2,…, 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：枚举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项物品的所有可能组合作为基础，然后再用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G-KK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尝试装入剩余物品</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Ⅳ.</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比较得到的所有装法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取价值最大的作为近似解</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例子：</a:t>
            </a:r>
            <a:r>
              <a:rPr lang="zh-CN" altLang="el-GR" sz="2000" dirty="0">
                <a:latin typeface="Times New Roman" panose="02020603050405020304" pitchFamily="18" charset="0"/>
                <a:ea typeface="宋体" panose="02010600030101010101" pitchFamily="2" charset="-122"/>
                <a:cs typeface="Times New Roman" panose="02020603050405020304" pitchFamily="18" charset="0"/>
              </a:rPr>
              <a:t>取</a:t>
            </a:r>
            <a:r>
              <a:rPr lang="el-GR" altLang="zh-CN" sz="2000" dirty="0">
                <a:latin typeface="Times New Roman" panose="02020603050405020304" pitchFamily="18" charset="0"/>
                <a:ea typeface="宋体" panose="02010600030101010101" pitchFamily="2" charset="-122"/>
                <a:cs typeface="Times New Roman" panose="02020603050405020304" pitchFamily="18" charset="0"/>
              </a:rPr>
              <a:t>ε =0.1</a:t>
            </a:r>
            <a:r>
              <a:rPr lang="zh-CN" altLang="el-GR" sz="2000" dirty="0">
                <a:latin typeface="Times New Roman" panose="02020603050405020304" pitchFamily="18" charset="0"/>
                <a:ea typeface="宋体" panose="02010600030101010101" pitchFamily="2" charset="-122"/>
                <a:cs typeface="Times New Roman" panose="02020603050405020304" pitchFamily="18" charset="0"/>
              </a:rPr>
              <a:t>，</a:t>
            </a:r>
            <a:r>
              <a:rPr lang="el-GR" altLang="zh-CN" sz="2000" dirty="0">
                <a:latin typeface="Times New Roman" panose="02020603050405020304" pitchFamily="18" charset="0"/>
                <a:ea typeface="宋体" panose="02010600030101010101" pitchFamily="2" charset="-122"/>
                <a:cs typeface="Times New Roman" panose="02020603050405020304" pitchFamily="18" charset="0"/>
              </a:rPr>
              <a:t>m=10</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则对于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时，所有可能的基础物品组合为：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2},{1, 3},… ,{n-1, 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，共</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n(n-1)/2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种</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24">
            <a:extLst>
              <a:ext uri="{FF2B5EF4-FFF2-40B4-BE49-F238E27FC236}">
                <a16:creationId xmlns:a16="http://schemas.microsoft.com/office/drawing/2014/main" id="{E9559A57-1AB1-962A-240C-4AAAD1B6770B}"/>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15</a:t>
            </a:fld>
            <a:endParaRPr lang="zh-CN" altLang="en-US"/>
          </a:p>
        </p:txBody>
      </p:sp>
      <p:pic>
        <p:nvPicPr>
          <p:cNvPr id="7" name="图片 6">
            <a:extLst>
              <a:ext uri="{FF2B5EF4-FFF2-40B4-BE49-F238E27FC236}">
                <a16:creationId xmlns:a16="http://schemas.microsoft.com/office/drawing/2014/main" id="{61E04C4F-7D5E-7C91-A465-6ABEF8669070}"/>
              </a:ext>
            </a:extLst>
          </p:cNvPr>
          <p:cNvPicPr>
            <a:picLocks noChangeAspect="1"/>
          </p:cNvPicPr>
          <p:nvPr/>
        </p:nvPicPr>
        <p:blipFill>
          <a:blip r:embed="rId3"/>
          <a:stretch>
            <a:fillRect/>
          </a:stretch>
        </p:blipFill>
        <p:spPr>
          <a:xfrm>
            <a:off x="1342869" y="1740573"/>
            <a:ext cx="1199364" cy="364205"/>
          </a:xfrm>
          <a:prstGeom prst="rect">
            <a:avLst/>
          </a:prstGeom>
        </p:spPr>
      </p:pic>
    </p:spTree>
    <p:extLst>
      <p:ext uri="{BB962C8B-B14F-4D97-AF65-F5344CB8AC3E}">
        <p14:creationId xmlns:p14="http://schemas.microsoft.com/office/powerpoint/2010/main" val="234479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F5DD5-9F2C-0048-59C3-A5CB0311089E}"/>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CDFF9E8E-B33A-A017-7E8D-A129C37DD2B4}"/>
              </a:ext>
            </a:extLst>
          </p:cNvPr>
          <p:cNvSpPr txBox="1"/>
          <p:nvPr/>
        </p:nvSpPr>
        <p:spPr>
          <a:xfrm>
            <a:off x="1064993" y="282044"/>
            <a:ext cx="3202305" cy="978535"/>
          </a:xfrm>
          <a:prstGeom prst="rect">
            <a:avLst/>
          </a:prstGeom>
          <a:noFill/>
        </p:spPr>
        <p:txBody>
          <a:bodyPr wrap="none" rtlCol="0">
            <a:noAutofit/>
          </a:bodyPr>
          <a:lstStyle/>
          <a:p>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0-1</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背包问题：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PTAS</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算法</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252C90ED-B864-4BD5-49DF-6F8217AF30AD}"/>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B0BE078E-113F-B989-DE3D-915C7830617D}"/>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40B8916E-F478-716D-F93C-8C747B12B61A}"/>
              </a:ext>
            </a:extLst>
          </p:cNvPr>
          <p:cNvSpPr txBox="1"/>
          <p:nvPr/>
        </p:nvSpPr>
        <p:spPr>
          <a:xfrm>
            <a:off x="794456" y="1162949"/>
            <a:ext cx="11273614" cy="4653646"/>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定理：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对每一个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ε &gt; 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0-1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背包问题的实例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且时间复杂度为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证明要点：</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①设最优解为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若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 ≤ 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则算法必得到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项物品枚举得到）。下设若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 &gt; m</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②考虑计算中以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件价值最大的物品为基础</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G-KK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得到的结果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③设物品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中第一件不在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中的物品，则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之后扫描到的任何物品</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j</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的单位重量价值都不高于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，包括其他在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但不在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中的物品。所以类似有：</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④</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包括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件价值最大的物品</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它们的价值都不小于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vl</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⑤将④中的不等式带入③中的不等式，即可得证</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24">
            <a:extLst>
              <a:ext uri="{FF2B5EF4-FFF2-40B4-BE49-F238E27FC236}">
                <a16:creationId xmlns:a16="http://schemas.microsoft.com/office/drawing/2014/main" id="{CED60959-D80C-6297-4CD2-A2326C3EC7A3}"/>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16</a:t>
            </a:fld>
            <a:endParaRPr lang="zh-CN" altLang="en-US"/>
          </a:p>
        </p:txBody>
      </p:sp>
      <p:pic>
        <p:nvPicPr>
          <p:cNvPr id="8" name="图片 7">
            <a:extLst>
              <a:ext uri="{FF2B5EF4-FFF2-40B4-BE49-F238E27FC236}">
                <a16:creationId xmlns:a16="http://schemas.microsoft.com/office/drawing/2014/main" id="{097BF495-3A85-7C35-21F6-507F6F6BC795}"/>
              </a:ext>
            </a:extLst>
          </p:cNvPr>
          <p:cNvPicPr>
            <a:picLocks noChangeAspect="1"/>
          </p:cNvPicPr>
          <p:nvPr/>
        </p:nvPicPr>
        <p:blipFill>
          <a:blip r:embed="rId3"/>
          <a:stretch>
            <a:fillRect/>
          </a:stretch>
        </p:blipFill>
        <p:spPr>
          <a:xfrm>
            <a:off x="4267298" y="1783004"/>
            <a:ext cx="3058153" cy="340273"/>
          </a:xfrm>
          <a:prstGeom prst="rect">
            <a:avLst/>
          </a:prstGeom>
        </p:spPr>
      </p:pic>
      <p:pic>
        <p:nvPicPr>
          <p:cNvPr id="10" name="图片 9">
            <a:extLst>
              <a:ext uri="{FF2B5EF4-FFF2-40B4-BE49-F238E27FC236}">
                <a16:creationId xmlns:a16="http://schemas.microsoft.com/office/drawing/2014/main" id="{1185E4FB-853F-9FDD-E2EB-290FD20B9F0D}"/>
              </a:ext>
            </a:extLst>
          </p:cNvPr>
          <p:cNvPicPr>
            <a:picLocks noChangeAspect="1"/>
          </p:cNvPicPr>
          <p:nvPr/>
        </p:nvPicPr>
        <p:blipFill>
          <a:blip r:embed="rId4"/>
          <a:stretch>
            <a:fillRect/>
          </a:stretch>
        </p:blipFill>
        <p:spPr>
          <a:xfrm>
            <a:off x="2736607" y="2245317"/>
            <a:ext cx="1011234" cy="271794"/>
          </a:xfrm>
          <a:prstGeom prst="rect">
            <a:avLst/>
          </a:prstGeom>
        </p:spPr>
      </p:pic>
      <p:pic>
        <p:nvPicPr>
          <p:cNvPr id="12" name="图片 11">
            <a:extLst>
              <a:ext uri="{FF2B5EF4-FFF2-40B4-BE49-F238E27FC236}">
                <a16:creationId xmlns:a16="http://schemas.microsoft.com/office/drawing/2014/main" id="{9C6ABD5E-5D6C-0AFB-C906-E0275664456F}"/>
              </a:ext>
            </a:extLst>
          </p:cNvPr>
          <p:cNvPicPr>
            <a:picLocks noChangeAspect="1"/>
          </p:cNvPicPr>
          <p:nvPr/>
        </p:nvPicPr>
        <p:blipFill>
          <a:blip r:embed="rId5"/>
          <a:stretch>
            <a:fillRect/>
          </a:stretch>
        </p:blipFill>
        <p:spPr>
          <a:xfrm>
            <a:off x="6184423" y="4517819"/>
            <a:ext cx="2370519" cy="343374"/>
          </a:xfrm>
          <a:prstGeom prst="rect">
            <a:avLst/>
          </a:prstGeom>
        </p:spPr>
      </p:pic>
      <p:pic>
        <p:nvPicPr>
          <p:cNvPr id="14" name="图片 13">
            <a:extLst>
              <a:ext uri="{FF2B5EF4-FFF2-40B4-BE49-F238E27FC236}">
                <a16:creationId xmlns:a16="http://schemas.microsoft.com/office/drawing/2014/main" id="{18CB20C0-2B94-0D62-A479-2BD89D962D50}"/>
              </a:ext>
            </a:extLst>
          </p:cNvPr>
          <p:cNvPicPr>
            <a:picLocks noChangeAspect="1"/>
          </p:cNvPicPr>
          <p:nvPr/>
        </p:nvPicPr>
        <p:blipFill>
          <a:blip r:embed="rId6"/>
          <a:stretch>
            <a:fillRect/>
          </a:stretch>
        </p:blipFill>
        <p:spPr>
          <a:xfrm>
            <a:off x="7818899" y="4861193"/>
            <a:ext cx="1220875" cy="648589"/>
          </a:xfrm>
          <a:prstGeom prst="rect">
            <a:avLst/>
          </a:prstGeom>
        </p:spPr>
      </p:pic>
    </p:spTree>
    <p:extLst>
      <p:ext uri="{BB962C8B-B14F-4D97-AF65-F5344CB8AC3E}">
        <p14:creationId xmlns:p14="http://schemas.microsoft.com/office/powerpoint/2010/main" val="250617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12FC2-7429-ABA7-FC20-6338F7D46CF8}"/>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3AF73AB0-5685-54E6-9806-7862D5334111}"/>
              </a:ext>
            </a:extLst>
          </p:cNvPr>
          <p:cNvSpPr txBox="1"/>
          <p:nvPr/>
        </p:nvSpPr>
        <p:spPr>
          <a:xfrm>
            <a:off x="1064993" y="282044"/>
            <a:ext cx="3202305" cy="978535"/>
          </a:xfrm>
          <a:prstGeom prst="rect">
            <a:avLst/>
          </a:prstGeom>
          <a:noFill/>
        </p:spPr>
        <p:txBody>
          <a:bodyPr wrap="none" rtlCol="0">
            <a:noAutofit/>
          </a:bodyPr>
          <a:lstStyle/>
          <a:p>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0-1</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背包问题：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PTAS</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算法</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ADDB0EB4-D7CE-2B52-AF73-A24E8DE8245F}"/>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1429C3CA-9751-4E66-C0E6-98DB8FFCF841}"/>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64F9F7BE-4E86-510D-8EAF-F8F99925D512}"/>
              </a:ext>
            </a:extLst>
          </p:cNvPr>
          <p:cNvSpPr txBox="1"/>
          <p:nvPr/>
        </p:nvSpPr>
        <p:spPr>
          <a:xfrm>
            <a:off x="794456" y="1162949"/>
            <a:ext cx="11273614" cy="1880579"/>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时间复杂度： 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件物品中取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t =1,2,…,m),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所有可能取法的个数为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pP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对每一种取法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G-KK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的运行时间 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O(n),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故算法的时间复杂度为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 name="灯片编号占位符 24">
            <a:extLst>
              <a:ext uri="{FF2B5EF4-FFF2-40B4-BE49-F238E27FC236}">
                <a16:creationId xmlns:a16="http://schemas.microsoft.com/office/drawing/2014/main" id="{4D0C1609-CA30-F424-5BBA-604EED2B3665}"/>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17</a:t>
            </a:fld>
            <a:endParaRPr lang="zh-CN" altLang="en-US"/>
          </a:p>
        </p:txBody>
      </p:sp>
      <p:pic>
        <p:nvPicPr>
          <p:cNvPr id="7" name="图片 6">
            <a:extLst>
              <a:ext uri="{FF2B5EF4-FFF2-40B4-BE49-F238E27FC236}">
                <a16:creationId xmlns:a16="http://schemas.microsoft.com/office/drawing/2014/main" id="{0C62FF18-3979-B002-ADCE-0D26610D5C76}"/>
              </a:ext>
            </a:extLst>
          </p:cNvPr>
          <p:cNvPicPr>
            <a:picLocks noChangeAspect="1"/>
          </p:cNvPicPr>
          <p:nvPr/>
        </p:nvPicPr>
        <p:blipFill>
          <a:blip r:embed="rId3"/>
          <a:stretch>
            <a:fillRect/>
          </a:stretch>
        </p:blipFill>
        <p:spPr>
          <a:xfrm>
            <a:off x="4464608" y="1667922"/>
            <a:ext cx="3262784" cy="603482"/>
          </a:xfrm>
          <a:prstGeom prst="rect">
            <a:avLst/>
          </a:prstGeom>
        </p:spPr>
      </p:pic>
      <p:pic>
        <p:nvPicPr>
          <p:cNvPr id="11" name="图片 10">
            <a:extLst>
              <a:ext uri="{FF2B5EF4-FFF2-40B4-BE49-F238E27FC236}">
                <a16:creationId xmlns:a16="http://schemas.microsoft.com/office/drawing/2014/main" id="{3E9732F5-B9F3-FA79-C6B4-B4C0C33AF7A8}"/>
              </a:ext>
            </a:extLst>
          </p:cNvPr>
          <p:cNvPicPr>
            <a:picLocks noChangeAspect="1"/>
          </p:cNvPicPr>
          <p:nvPr/>
        </p:nvPicPr>
        <p:blipFill>
          <a:blip r:embed="rId4"/>
          <a:stretch>
            <a:fillRect/>
          </a:stretch>
        </p:blipFill>
        <p:spPr>
          <a:xfrm>
            <a:off x="8137019" y="2656376"/>
            <a:ext cx="2096390" cy="324680"/>
          </a:xfrm>
          <a:prstGeom prst="rect">
            <a:avLst/>
          </a:prstGeom>
        </p:spPr>
      </p:pic>
    </p:spTree>
    <p:extLst>
      <p:ext uri="{BB962C8B-B14F-4D97-AF65-F5344CB8AC3E}">
        <p14:creationId xmlns:p14="http://schemas.microsoft.com/office/powerpoint/2010/main" val="221062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56908-1CDE-93DF-616F-36B6D0B9E7D7}"/>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3A8B7453-02AC-642F-6D73-99B947EC4CA1}"/>
              </a:ext>
            </a:extLst>
          </p:cNvPr>
          <p:cNvSpPr txBox="1"/>
          <p:nvPr/>
        </p:nvSpPr>
        <p:spPr>
          <a:xfrm>
            <a:off x="1064993" y="282044"/>
            <a:ext cx="3202305" cy="978535"/>
          </a:xfrm>
          <a:prstGeom prst="rect">
            <a:avLst/>
          </a:prstGeom>
          <a:noFill/>
        </p:spPr>
        <p:txBody>
          <a:bodyPr wrap="none" rtlCol="0">
            <a:noAutofit/>
          </a:bodyPr>
          <a:lstStyle/>
          <a:p>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0-1</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背包问题：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FPTAS</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算法</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42AB0522-5323-7EF8-15FD-8328A9E553C8}"/>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865EC135-5B81-7C32-6470-1DCF360878A1}"/>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2D81147-02BA-E728-B460-46525AB84E86}"/>
                  </a:ext>
                </a:extLst>
              </p:cNvPr>
              <p:cNvSpPr txBox="1"/>
              <p:nvPr/>
            </p:nvSpPr>
            <p:spPr>
              <a:xfrm>
                <a:off x="794456" y="1162949"/>
                <a:ext cx="11273614" cy="3265574"/>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首先设计动态规划算法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𝐺</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k</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：当只考虑前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件物品时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为了得到不小于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的价值</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至少要装入的物品重量，即：</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OPT(I) = max{ d |</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𝐺</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n</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 ≤ B }</a:t>
                </a: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状态转移方程：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52D81147-02BA-E728-B460-46525AB84E86}"/>
                  </a:ext>
                </a:extLst>
              </p:cNvPr>
              <p:cNvSpPr txBox="1">
                <a:spLocks noRot="1" noChangeAspect="1" noMove="1" noResize="1" noEditPoints="1" noAdjustHandles="1" noChangeArrowheads="1" noChangeShapeType="1" noTextEdit="1"/>
              </p:cNvSpPr>
              <p:nvPr/>
            </p:nvSpPr>
            <p:spPr>
              <a:xfrm>
                <a:off x="794456" y="1162949"/>
                <a:ext cx="11273614" cy="3265574"/>
              </a:xfrm>
              <a:prstGeom prst="rect">
                <a:avLst/>
              </a:prstGeom>
              <a:blipFill>
                <a:blip r:embed="rId3"/>
                <a:stretch>
                  <a:fillRect l="-541" b="-2056"/>
                </a:stretch>
              </a:blipFill>
            </p:spPr>
            <p:txBody>
              <a:bodyPr/>
              <a:lstStyle/>
              <a:p>
                <a:r>
                  <a:rPr lang="zh-CN" altLang="en-US">
                    <a:noFill/>
                  </a:rPr>
                  <a:t> </a:t>
                </a:r>
              </a:p>
            </p:txBody>
          </p:sp>
        </mc:Fallback>
      </mc:AlternateContent>
      <p:sp>
        <p:nvSpPr>
          <p:cNvPr id="2" name="灯片编号占位符 24">
            <a:extLst>
              <a:ext uri="{FF2B5EF4-FFF2-40B4-BE49-F238E27FC236}">
                <a16:creationId xmlns:a16="http://schemas.microsoft.com/office/drawing/2014/main" id="{68F3C8CE-AAAF-795E-9025-6483736BBFA0}"/>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18</a:t>
            </a:fld>
            <a:endParaRPr lang="zh-CN" altLang="en-US"/>
          </a:p>
        </p:txBody>
      </p:sp>
      <p:pic>
        <p:nvPicPr>
          <p:cNvPr id="11" name="图片 10">
            <a:extLst>
              <a:ext uri="{FF2B5EF4-FFF2-40B4-BE49-F238E27FC236}">
                <a16:creationId xmlns:a16="http://schemas.microsoft.com/office/drawing/2014/main" id="{9F05DB2E-7420-6080-2FE9-7C44219A37A2}"/>
              </a:ext>
            </a:extLst>
          </p:cNvPr>
          <p:cNvPicPr>
            <a:picLocks noChangeAspect="1"/>
          </p:cNvPicPr>
          <p:nvPr/>
        </p:nvPicPr>
        <p:blipFill>
          <a:blip r:embed="rId4"/>
          <a:stretch>
            <a:fillRect/>
          </a:stretch>
        </p:blipFill>
        <p:spPr>
          <a:xfrm>
            <a:off x="3249804" y="1899057"/>
            <a:ext cx="5692391" cy="1064348"/>
          </a:xfrm>
          <a:prstGeom prst="rect">
            <a:avLst/>
          </a:prstGeom>
        </p:spPr>
      </p:pic>
      <p:pic>
        <p:nvPicPr>
          <p:cNvPr id="15" name="图片 14">
            <a:extLst>
              <a:ext uri="{FF2B5EF4-FFF2-40B4-BE49-F238E27FC236}">
                <a16:creationId xmlns:a16="http://schemas.microsoft.com/office/drawing/2014/main" id="{0B49A676-38FA-E8F7-CD17-CE410232884C}"/>
              </a:ext>
            </a:extLst>
          </p:cNvPr>
          <p:cNvPicPr>
            <a:picLocks noChangeAspect="1"/>
          </p:cNvPicPr>
          <p:nvPr/>
        </p:nvPicPr>
        <p:blipFill>
          <a:blip r:embed="rId5"/>
          <a:stretch>
            <a:fillRect/>
          </a:stretch>
        </p:blipFill>
        <p:spPr>
          <a:xfrm>
            <a:off x="3004228" y="4027187"/>
            <a:ext cx="7847991" cy="2511725"/>
          </a:xfrm>
          <a:prstGeom prst="rect">
            <a:avLst/>
          </a:prstGeom>
        </p:spPr>
      </p:pic>
    </p:spTree>
    <p:extLst>
      <p:ext uri="{BB962C8B-B14F-4D97-AF65-F5344CB8AC3E}">
        <p14:creationId xmlns:p14="http://schemas.microsoft.com/office/powerpoint/2010/main" val="412020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91749-5B24-9C43-0ED9-3324512A650F}"/>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CE6B8995-2451-078C-A4EF-F46AD28E774E}"/>
              </a:ext>
            </a:extLst>
          </p:cNvPr>
          <p:cNvSpPr txBox="1"/>
          <p:nvPr/>
        </p:nvSpPr>
        <p:spPr>
          <a:xfrm>
            <a:off x="1064993" y="282044"/>
            <a:ext cx="3202305" cy="978535"/>
          </a:xfrm>
          <a:prstGeom prst="rect">
            <a:avLst/>
          </a:prstGeom>
          <a:noFill/>
        </p:spPr>
        <p:txBody>
          <a:bodyPr wrap="none" rtlCol="0">
            <a:noAutofit/>
          </a:bodyPr>
          <a:lstStyle/>
          <a:p>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0-1</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背包问题：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FPTAS</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算法</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ED1727EE-6371-DB82-CCD3-3FFF35A75704}"/>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AEED2B28-7508-0CFC-4D26-D400B8B91606}"/>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E1343D1-D4F6-BBE8-90EF-8AEF1C61353A}"/>
                  </a:ext>
                </a:extLst>
              </p:cNvPr>
              <p:cNvSpPr txBox="1"/>
              <p:nvPr/>
            </p:nvSpPr>
            <p:spPr>
              <a:xfrm>
                <a:off x="794456" y="1157925"/>
                <a:ext cx="11273614" cy="4275209"/>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FPTAS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算法：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Ⅰ.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令</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Ⅱ.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令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1≤i≤n.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把所有 </a:t>
                </a:r>
                <a14:m>
                  <m:oMath xmlns:m="http://schemas.openxmlformats.org/officeDocument/2006/math">
                    <m:sSub>
                      <m:sSubPr>
                        <m:ctrlP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换成 </a:t>
                </a:r>
                <a14:m>
                  <m:oMath xmlns:m="http://schemas.openxmlformats.org/officeDocument/2006/math">
                    <m:sSub>
                      <m:sSubPr>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记新得实例为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a:t>
                </a: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Ⅲ.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应用算法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得到解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把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取作实例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的解</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定理：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对每一个</a:t>
                </a:r>
                <a:r>
                  <a:rPr lang="el-GR" altLang="zh-CN" sz="2000" dirty="0">
                    <a:latin typeface="Times New Roman" panose="02020603050405020304" pitchFamily="18" charset="0"/>
                    <a:ea typeface="宋体" panose="02010600030101010101" pitchFamily="2" charset="-122"/>
                    <a:cs typeface="Times New Roman" panose="02020603050405020304" pitchFamily="18" charset="0"/>
                  </a:rPr>
                  <a:t>ε &gt; 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背包问题的实例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50000"/>
                  </a:lnSpc>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OPT(I) &lt; (1+</a:t>
                </a:r>
                <a:r>
                  <a:rPr lang="el-GR" altLang="zh-CN" sz="2000" b="1" dirty="0">
                    <a:latin typeface="Times New Roman" panose="02020603050405020304" pitchFamily="18" charset="0"/>
                    <a:ea typeface="宋体" panose="02010600030101010101" pitchFamily="2" charset="-122"/>
                    <a:cs typeface="Times New Roman" panose="02020603050405020304" pitchFamily="18" charset="0"/>
                  </a:rPr>
                  <a:t>ε)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FPTAS (I)</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且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FPTAS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的时间复杂度为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a:t>
                </a:r>
                <a14:m>
                  <m:oMath xmlns:m="http://schemas.openxmlformats.org/officeDocument/2006/math">
                    <m:sSup>
                      <m:s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n</m:t>
                        </m:r>
                      </m:e>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3</m:t>
                        </m:r>
                      </m:sup>
                    </m:sSup>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(1+1/</a:t>
                </a:r>
                <a:r>
                  <a:rPr lang="el-GR" altLang="zh-CN" sz="2000" dirty="0">
                    <a:latin typeface="Times New Roman" panose="02020603050405020304" pitchFamily="18" charset="0"/>
                    <a:ea typeface="宋体" panose="02010600030101010101" pitchFamily="2" charset="-122"/>
                    <a:cs typeface="Times New Roman" panose="02020603050405020304" pitchFamily="18" charset="0"/>
                  </a:rPr>
                  <a:t>ε)) .</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0E1343D1-D4F6-BBE8-90EF-8AEF1C61353A}"/>
                  </a:ext>
                </a:extLst>
              </p:cNvPr>
              <p:cNvSpPr txBox="1">
                <a:spLocks noRot="1" noChangeAspect="1" noMove="1" noResize="1" noEditPoints="1" noAdjustHandles="1" noChangeArrowheads="1" noChangeShapeType="1" noTextEdit="1"/>
              </p:cNvSpPr>
              <p:nvPr/>
            </p:nvSpPr>
            <p:spPr>
              <a:xfrm>
                <a:off x="794456" y="1157925"/>
                <a:ext cx="11273614" cy="4275209"/>
              </a:xfrm>
              <a:prstGeom prst="rect">
                <a:avLst/>
              </a:prstGeom>
              <a:blipFill>
                <a:blip r:embed="rId3"/>
                <a:stretch>
                  <a:fillRect l="-541"/>
                </a:stretch>
              </a:blipFill>
            </p:spPr>
            <p:txBody>
              <a:bodyPr/>
              <a:lstStyle/>
              <a:p>
                <a:r>
                  <a:rPr lang="zh-CN" altLang="en-US">
                    <a:noFill/>
                  </a:rPr>
                  <a:t> </a:t>
                </a:r>
              </a:p>
            </p:txBody>
          </p:sp>
        </mc:Fallback>
      </mc:AlternateContent>
      <p:sp>
        <p:nvSpPr>
          <p:cNvPr id="2" name="灯片编号占位符 24">
            <a:extLst>
              <a:ext uri="{FF2B5EF4-FFF2-40B4-BE49-F238E27FC236}">
                <a16:creationId xmlns:a16="http://schemas.microsoft.com/office/drawing/2014/main" id="{AE097D3F-5923-0908-92D9-14796080F96A}"/>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19</a:t>
            </a:fld>
            <a:endParaRPr lang="zh-CN" altLang="en-US"/>
          </a:p>
        </p:txBody>
      </p:sp>
      <p:pic>
        <p:nvPicPr>
          <p:cNvPr id="9" name="图片 8">
            <a:extLst>
              <a:ext uri="{FF2B5EF4-FFF2-40B4-BE49-F238E27FC236}">
                <a16:creationId xmlns:a16="http://schemas.microsoft.com/office/drawing/2014/main" id="{57A29C92-E3C3-2F16-3B49-32D04A0FECA8}"/>
              </a:ext>
            </a:extLst>
          </p:cNvPr>
          <p:cNvPicPr>
            <a:picLocks noChangeAspect="1"/>
          </p:cNvPicPr>
          <p:nvPr/>
        </p:nvPicPr>
        <p:blipFill>
          <a:blip r:embed="rId4"/>
          <a:stretch>
            <a:fillRect/>
          </a:stretch>
        </p:blipFill>
        <p:spPr>
          <a:xfrm>
            <a:off x="1425709" y="1601626"/>
            <a:ext cx="2841589" cy="722370"/>
          </a:xfrm>
          <a:prstGeom prst="rect">
            <a:avLst/>
          </a:prstGeom>
        </p:spPr>
      </p:pic>
      <p:pic>
        <p:nvPicPr>
          <p:cNvPr id="12" name="图片 11">
            <a:extLst>
              <a:ext uri="{FF2B5EF4-FFF2-40B4-BE49-F238E27FC236}">
                <a16:creationId xmlns:a16="http://schemas.microsoft.com/office/drawing/2014/main" id="{96F05BE8-78CC-33B6-6CCE-1968B304F3C4}"/>
              </a:ext>
            </a:extLst>
          </p:cNvPr>
          <p:cNvPicPr>
            <a:picLocks noChangeAspect="1"/>
          </p:cNvPicPr>
          <p:nvPr/>
        </p:nvPicPr>
        <p:blipFill>
          <a:blip r:embed="rId5"/>
          <a:stretch>
            <a:fillRect/>
          </a:stretch>
        </p:blipFill>
        <p:spPr>
          <a:xfrm>
            <a:off x="1425709" y="2665043"/>
            <a:ext cx="971623" cy="367321"/>
          </a:xfrm>
          <a:prstGeom prst="rect">
            <a:avLst/>
          </a:prstGeom>
        </p:spPr>
      </p:pic>
    </p:spTree>
    <p:extLst>
      <p:ext uri="{BB962C8B-B14F-4D97-AF65-F5344CB8AC3E}">
        <p14:creationId xmlns:p14="http://schemas.microsoft.com/office/powerpoint/2010/main" val="24482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1C1B4-9E3F-70C5-78ED-EE2B7D21B77D}"/>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6C018627-0366-E767-01CB-4F3B553DC3FD}"/>
              </a:ext>
            </a:extLst>
          </p:cNvPr>
          <p:cNvCxnSpPr>
            <a:cxnSpLocks/>
          </p:cNvCxnSpPr>
          <p:nvPr/>
        </p:nvCxnSpPr>
        <p:spPr>
          <a:xfrm>
            <a:off x="658850" y="608428"/>
            <a:ext cx="832279" cy="0"/>
          </a:xfrm>
          <a:prstGeom prst="line">
            <a:avLst/>
          </a:prstGeom>
          <a:ln w="127000">
            <a:solidFill>
              <a:srgbClr val="9A000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452985A-530D-64C9-7B1B-93F033BE43AA}"/>
              </a:ext>
            </a:extLst>
          </p:cNvPr>
          <p:cNvSpPr txBox="1"/>
          <p:nvPr/>
        </p:nvSpPr>
        <p:spPr>
          <a:xfrm>
            <a:off x="-11561" y="698098"/>
            <a:ext cx="4080664" cy="707886"/>
          </a:xfrm>
          <a:prstGeom prst="rect">
            <a:avLst/>
          </a:prstGeom>
          <a:noFill/>
        </p:spPr>
        <p:txBody>
          <a:bodyPr wrap="square" rtlCol="0">
            <a:spAutoFit/>
          </a:bodyPr>
          <a:lstStyle/>
          <a:p>
            <a:pPr lvl="1"/>
            <a:r>
              <a:rPr lang="en-US" altLang="zh-CN" sz="4000" b="1" dirty="0">
                <a:solidFill>
                  <a:schemeClr val="tx1">
                    <a:lumMod val="75000"/>
                    <a:lumOff val="25000"/>
                  </a:schemeClr>
                </a:solidFill>
                <a:latin typeface="Arial" panose="020B0604020202020204" pitchFamily="34" charset="0"/>
                <a:ea typeface="FZDaWeiTiS-R-GB" panose="02000000000000000000" pitchFamily="2" charset="-122"/>
                <a:cs typeface="Arial" panose="020B0604020202020204" pitchFamily="34" charset="0"/>
              </a:rPr>
              <a:t>CONTENTS</a:t>
            </a:r>
            <a:endParaRPr lang="zh-CN" altLang="en-US" sz="4000" b="1" dirty="0">
              <a:solidFill>
                <a:schemeClr val="tx1">
                  <a:lumMod val="75000"/>
                  <a:lumOff val="25000"/>
                </a:schemeClr>
              </a:solidFill>
              <a:latin typeface="Arial" panose="020B0604020202020204" pitchFamily="34" charset="0"/>
              <a:ea typeface="FZDaWeiTiS-R-GB" panose="02000000000000000000" pitchFamily="2" charset="-122"/>
              <a:cs typeface="Arial" panose="020B0604020202020204" pitchFamily="34" charset="0"/>
            </a:endParaRPr>
          </a:p>
        </p:txBody>
      </p:sp>
      <p:grpSp>
        <p:nvGrpSpPr>
          <p:cNvPr id="7" name="组合 6">
            <a:extLst>
              <a:ext uri="{FF2B5EF4-FFF2-40B4-BE49-F238E27FC236}">
                <a16:creationId xmlns:a16="http://schemas.microsoft.com/office/drawing/2014/main" id="{9A42D2C8-9128-ED37-9FEA-7BD46EBCE5F4}"/>
              </a:ext>
            </a:extLst>
          </p:cNvPr>
          <p:cNvGrpSpPr/>
          <p:nvPr/>
        </p:nvGrpSpPr>
        <p:grpSpPr>
          <a:xfrm>
            <a:off x="1627508" y="2685446"/>
            <a:ext cx="9472231" cy="769441"/>
            <a:chOff x="1627508" y="3242204"/>
            <a:chExt cx="9472231" cy="769441"/>
          </a:xfrm>
        </p:grpSpPr>
        <p:sp>
          <p:nvSpPr>
            <p:cNvPr id="56" name="文本框 55">
              <a:extLst>
                <a:ext uri="{FF2B5EF4-FFF2-40B4-BE49-F238E27FC236}">
                  <a16:creationId xmlns:a16="http://schemas.microsoft.com/office/drawing/2014/main" id="{7B957A1D-461B-2053-9E05-E6BAE6379050}"/>
                </a:ext>
              </a:extLst>
            </p:cNvPr>
            <p:cNvSpPr txBox="1"/>
            <p:nvPr/>
          </p:nvSpPr>
          <p:spPr>
            <a:xfrm>
              <a:off x="1627508" y="3242204"/>
              <a:ext cx="813043" cy="769441"/>
            </a:xfrm>
            <a:prstGeom prst="rect">
              <a:avLst/>
            </a:prstGeom>
            <a:noFill/>
          </p:spPr>
          <p:txBody>
            <a:bodyPr wrap="none" rtlCol="0">
              <a:spAutoFit/>
            </a:bodyPr>
            <a:lstStyle/>
            <a:p>
              <a:r>
                <a:rPr lang="en-US" altLang="zh-CN"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rPr>
                <a:t>02</a:t>
              </a:r>
              <a:endParaRPr lang="zh-CN" altLang="en-US"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7" name="文本框 56">
              <a:extLst>
                <a:ext uri="{FF2B5EF4-FFF2-40B4-BE49-F238E27FC236}">
                  <a16:creationId xmlns:a16="http://schemas.microsoft.com/office/drawing/2014/main" id="{D771C6BF-2726-3001-D00B-94C6E6714FC9}"/>
                </a:ext>
              </a:extLst>
            </p:cNvPr>
            <p:cNvSpPr txBox="1"/>
            <p:nvPr/>
          </p:nvSpPr>
          <p:spPr>
            <a:xfrm>
              <a:off x="3366916" y="3262202"/>
              <a:ext cx="3744936" cy="461665"/>
            </a:xfrm>
            <a:prstGeom prst="rect">
              <a:avLst/>
            </a:prstGeom>
            <a:noFill/>
          </p:spPr>
          <p:txBody>
            <a:bodyPr wrap="none" rtlCol="0">
              <a:spAutoFit/>
            </a:bodyPr>
            <a:lstStyle/>
            <a:p>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01</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背包问题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贪心近似算法</a:t>
              </a:r>
            </a:p>
          </p:txBody>
        </p:sp>
        <p:sp>
          <p:nvSpPr>
            <p:cNvPr id="58" name="文本框 57">
              <a:extLst>
                <a:ext uri="{FF2B5EF4-FFF2-40B4-BE49-F238E27FC236}">
                  <a16:creationId xmlns:a16="http://schemas.microsoft.com/office/drawing/2014/main" id="{99F1FE65-BEDA-2AD3-C861-AD5510082DD5}"/>
                </a:ext>
              </a:extLst>
            </p:cNvPr>
            <p:cNvSpPr txBox="1"/>
            <p:nvPr/>
          </p:nvSpPr>
          <p:spPr>
            <a:xfrm>
              <a:off x="3366916" y="3619654"/>
              <a:ext cx="7732823" cy="339482"/>
            </a:xfrm>
            <a:prstGeom prst="rect">
              <a:avLst/>
            </a:prstGeom>
            <a:noFill/>
          </p:spPr>
          <p:txBody>
            <a:bodyPr wrap="square">
              <a:spAutoFit/>
            </a:bodyPr>
            <a:lstStyle/>
            <a:p>
              <a:endParaRPr lang="zh-CN" altLang="en-US" sz="1600" dirty="0">
                <a:solidFill>
                  <a:schemeClr val="tx1">
                    <a:lumMod val="50000"/>
                    <a:lumOff val="50000"/>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cxnSp>
          <p:nvCxnSpPr>
            <p:cNvPr id="59" name="直接连接符 33">
              <a:extLst>
                <a:ext uri="{FF2B5EF4-FFF2-40B4-BE49-F238E27FC236}">
                  <a16:creationId xmlns:a16="http://schemas.microsoft.com/office/drawing/2014/main" id="{1944DE95-00DF-86B9-78C5-F8896C708821}"/>
                </a:ext>
              </a:extLst>
            </p:cNvPr>
            <p:cNvCxnSpPr>
              <a:cxnSpLocks/>
            </p:cNvCxnSpPr>
            <p:nvPr/>
          </p:nvCxnSpPr>
          <p:spPr>
            <a:xfrm>
              <a:off x="3366916" y="3338258"/>
              <a:ext cx="0" cy="577334"/>
            </a:xfrm>
            <a:prstGeom prst="line">
              <a:avLst/>
            </a:prstGeom>
            <a:ln w="63500">
              <a:solidFill>
                <a:srgbClr val="9A0001">
                  <a:alpha val="40023"/>
                </a:srgbClr>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002BA0E9-A4E9-F879-6CA1-207638524156}"/>
              </a:ext>
            </a:extLst>
          </p:cNvPr>
          <p:cNvGrpSpPr/>
          <p:nvPr/>
        </p:nvGrpSpPr>
        <p:grpSpPr>
          <a:xfrm>
            <a:off x="1627508" y="3844988"/>
            <a:ext cx="9472221" cy="769441"/>
            <a:chOff x="1627508" y="4118630"/>
            <a:chExt cx="9472221" cy="769441"/>
          </a:xfrm>
        </p:grpSpPr>
        <p:sp>
          <p:nvSpPr>
            <p:cNvPr id="61" name="文本框 60">
              <a:extLst>
                <a:ext uri="{FF2B5EF4-FFF2-40B4-BE49-F238E27FC236}">
                  <a16:creationId xmlns:a16="http://schemas.microsoft.com/office/drawing/2014/main" id="{50F8DE8C-CA26-963B-DAD2-3A6ABE8663DA}"/>
                </a:ext>
              </a:extLst>
            </p:cNvPr>
            <p:cNvSpPr txBox="1"/>
            <p:nvPr/>
          </p:nvSpPr>
          <p:spPr>
            <a:xfrm>
              <a:off x="1627508" y="4118630"/>
              <a:ext cx="813043" cy="769441"/>
            </a:xfrm>
            <a:prstGeom prst="rect">
              <a:avLst/>
            </a:prstGeom>
            <a:noFill/>
          </p:spPr>
          <p:txBody>
            <a:bodyPr wrap="none" rtlCol="0">
              <a:spAutoFit/>
            </a:bodyPr>
            <a:lstStyle/>
            <a:p>
              <a:r>
                <a:rPr lang="en-US" altLang="zh-CN"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rPr>
                <a:t>03</a:t>
              </a:r>
              <a:endParaRPr lang="zh-CN" altLang="en-US"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62" name="文本框 61">
              <a:extLst>
                <a:ext uri="{FF2B5EF4-FFF2-40B4-BE49-F238E27FC236}">
                  <a16:creationId xmlns:a16="http://schemas.microsoft.com/office/drawing/2014/main" id="{83EAF4DD-7A9A-538B-BF63-D0C5C48AB71C}"/>
                </a:ext>
              </a:extLst>
            </p:cNvPr>
            <p:cNvSpPr txBox="1"/>
            <p:nvPr/>
          </p:nvSpPr>
          <p:spPr>
            <a:xfrm>
              <a:off x="3366914" y="4138628"/>
              <a:ext cx="3443571" cy="461665"/>
            </a:xfrm>
            <a:prstGeom prst="rect">
              <a:avLst/>
            </a:prstGeom>
            <a:noFill/>
          </p:spPr>
          <p:txBody>
            <a:bodyPr wrap="none" rtlCol="0">
              <a:spAutoFit/>
            </a:bodyPr>
            <a:lstStyle/>
            <a:p>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01</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背包问题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-PTAS/FPTAS</a:t>
              </a:r>
              <a:endPar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endParaRPr>
            </a:p>
          </p:txBody>
        </p:sp>
        <p:sp>
          <p:nvSpPr>
            <p:cNvPr id="63" name="文本框 62">
              <a:extLst>
                <a:ext uri="{FF2B5EF4-FFF2-40B4-BE49-F238E27FC236}">
                  <a16:creationId xmlns:a16="http://schemas.microsoft.com/office/drawing/2014/main" id="{F4D7282D-BE3D-6FF1-9B77-71EE2A56C61A}"/>
                </a:ext>
              </a:extLst>
            </p:cNvPr>
            <p:cNvSpPr txBox="1"/>
            <p:nvPr/>
          </p:nvSpPr>
          <p:spPr>
            <a:xfrm>
              <a:off x="3366914" y="4496080"/>
              <a:ext cx="7732815" cy="339482"/>
            </a:xfrm>
            <a:prstGeom prst="rect">
              <a:avLst/>
            </a:prstGeom>
            <a:noFill/>
          </p:spPr>
          <p:txBody>
            <a:bodyPr wrap="square">
              <a:spAutoFit/>
            </a:bodyPr>
            <a:lstStyle/>
            <a:p>
              <a:endParaRPr lang="zh-CN" altLang="en-US" sz="1600" dirty="0">
                <a:solidFill>
                  <a:schemeClr val="tx1">
                    <a:lumMod val="50000"/>
                    <a:lumOff val="50000"/>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cxnSp>
          <p:nvCxnSpPr>
            <p:cNvPr id="64" name="直接连接符 33">
              <a:extLst>
                <a:ext uri="{FF2B5EF4-FFF2-40B4-BE49-F238E27FC236}">
                  <a16:creationId xmlns:a16="http://schemas.microsoft.com/office/drawing/2014/main" id="{90C8820F-F830-989B-B38F-720CB4EFF1C0}"/>
                </a:ext>
              </a:extLst>
            </p:cNvPr>
            <p:cNvCxnSpPr>
              <a:cxnSpLocks/>
            </p:cNvCxnSpPr>
            <p:nvPr/>
          </p:nvCxnSpPr>
          <p:spPr>
            <a:xfrm>
              <a:off x="3366914" y="4214684"/>
              <a:ext cx="0" cy="577334"/>
            </a:xfrm>
            <a:prstGeom prst="line">
              <a:avLst/>
            </a:prstGeom>
            <a:ln w="63500">
              <a:solidFill>
                <a:srgbClr val="9A0001">
                  <a:alpha val="40023"/>
                </a:srgbClr>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EA177146-42F7-0E89-18C7-3C78127430D9}"/>
              </a:ext>
            </a:extLst>
          </p:cNvPr>
          <p:cNvGrpSpPr/>
          <p:nvPr/>
        </p:nvGrpSpPr>
        <p:grpSpPr>
          <a:xfrm>
            <a:off x="1627508" y="5004529"/>
            <a:ext cx="9472221" cy="769441"/>
            <a:chOff x="1627508" y="4946164"/>
            <a:chExt cx="9472221" cy="769441"/>
          </a:xfrm>
        </p:grpSpPr>
        <p:sp>
          <p:nvSpPr>
            <p:cNvPr id="9" name="文本框 60">
              <a:extLst>
                <a:ext uri="{FF2B5EF4-FFF2-40B4-BE49-F238E27FC236}">
                  <a16:creationId xmlns:a16="http://schemas.microsoft.com/office/drawing/2014/main" id="{2A341EF0-710D-07A8-201B-12D464E0631C}"/>
                </a:ext>
              </a:extLst>
            </p:cNvPr>
            <p:cNvSpPr txBox="1"/>
            <p:nvPr/>
          </p:nvSpPr>
          <p:spPr>
            <a:xfrm>
              <a:off x="1627508" y="4946164"/>
              <a:ext cx="813043" cy="769441"/>
            </a:xfrm>
            <a:prstGeom prst="rect">
              <a:avLst/>
            </a:prstGeom>
            <a:noFill/>
          </p:spPr>
          <p:txBody>
            <a:bodyPr wrap="none" rtlCol="0">
              <a:spAutoFit/>
            </a:bodyPr>
            <a:lstStyle/>
            <a:p>
              <a:r>
                <a:rPr lang="en-US" altLang="zh-CN"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rPr>
                <a:t>04</a:t>
              </a:r>
              <a:endParaRPr lang="zh-CN" altLang="en-US"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10" name="文本框 61">
              <a:extLst>
                <a:ext uri="{FF2B5EF4-FFF2-40B4-BE49-F238E27FC236}">
                  <a16:creationId xmlns:a16="http://schemas.microsoft.com/office/drawing/2014/main" id="{B86FC66E-4CB2-A2F5-2B96-8BBD73F65B93}"/>
                </a:ext>
              </a:extLst>
            </p:cNvPr>
            <p:cNvSpPr txBox="1"/>
            <p:nvPr/>
          </p:nvSpPr>
          <p:spPr>
            <a:xfrm>
              <a:off x="3366914" y="4966162"/>
              <a:ext cx="6840334" cy="461665"/>
            </a:xfrm>
            <a:prstGeom prst="rect">
              <a:avLst/>
            </a:prstGeom>
            <a:noFill/>
          </p:spPr>
          <p:txBody>
            <a:bodyPr wrap="none" rtlCol="0">
              <a:spAutoFit/>
            </a:bodyPr>
            <a:lstStyle/>
            <a:p>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补充例题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最大割问题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/k-</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中心问题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集合覆盖问题</a:t>
              </a:r>
            </a:p>
          </p:txBody>
        </p:sp>
        <p:sp>
          <p:nvSpPr>
            <p:cNvPr id="16" name="文本框 62">
              <a:extLst>
                <a:ext uri="{FF2B5EF4-FFF2-40B4-BE49-F238E27FC236}">
                  <a16:creationId xmlns:a16="http://schemas.microsoft.com/office/drawing/2014/main" id="{4E3F4BD5-125B-30B4-7BB4-6B95085FBE1D}"/>
                </a:ext>
              </a:extLst>
            </p:cNvPr>
            <p:cNvSpPr txBox="1"/>
            <p:nvPr/>
          </p:nvSpPr>
          <p:spPr>
            <a:xfrm>
              <a:off x="3366914" y="5323614"/>
              <a:ext cx="7732815" cy="339482"/>
            </a:xfrm>
            <a:prstGeom prst="rect">
              <a:avLst/>
            </a:prstGeom>
            <a:noFill/>
          </p:spPr>
          <p:txBody>
            <a:bodyPr wrap="square">
              <a:spAutoFit/>
            </a:bodyPr>
            <a:lstStyle/>
            <a:p>
              <a:endParaRPr lang="zh-CN" altLang="en-US" sz="1600" dirty="0">
                <a:solidFill>
                  <a:schemeClr val="tx1">
                    <a:lumMod val="50000"/>
                    <a:lumOff val="50000"/>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cxnSp>
          <p:nvCxnSpPr>
            <p:cNvPr id="18" name="直接连接符 33">
              <a:extLst>
                <a:ext uri="{FF2B5EF4-FFF2-40B4-BE49-F238E27FC236}">
                  <a16:creationId xmlns:a16="http://schemas.microsoft.com/office/drawing/2014/main" id="{8C9B95CE-9AEC-BC75-D02C-F9E2E8FD0FEE}"/>
                </a:ext>
              </a:extLst>
            </p:cNvPr>
            <p:cNvCxnSpPr>
              <a:cxnSpLocks/>
            </p:cNvCxnSpPr>
            <p:nvPr/>
          </p:nvCxnSpPr>
          <p:spPr>
            <a:xfrm>
              <a:off x="3366914" y="5042218"/>
              <a:ext cx="0" cy="577334"/>
            </a:xfrm>
            <a:prstGeom prst="line">
              <a:avLst/>
            </a:prstGeom>
            <a:ln w="63500">
              <a:solidFill>
                <a:srgbClr val="9A0001">
                  <a:alpha val="40023"/>
                </a:srgbClr>
              </a:solidFill>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33087C71-D639-967C-8FBA-F1DFB5A7E659}"/>
              </a:ext>
            </a:extLst>
          </p:cNvPr>
          <p:cNvGrpSpPr/>
          <p:nvPr/>
        </p:nvGrpSpPr>
        <p:grpSpPr>
          <a:xfrm>
            <a:off x="1627507" y="1604951"/>
            <a:ext cx="9472221" cy="769441"/>
            <a:chOff x="1184078" y="2313500"/>
            <a:chExt cx="4603678" cy="769441"/>
          </a:xfrm>
        </p:grpSpPr>
        <p:sp>
          <p:nvSpPr>
            <p:cNvPr id="17" name="文本框 16">
              <a:extLst>
                <a:ext uri="{FF2B5EF4-FFF2-40B4-BE49-F238E27FC236}">
                  <a16:creationId xmlns:a16="http://schemas.microsoft.com/office/drawing/2014/main" id="{13A061DE-B7B4-2A60-88BC-22E883EE71FE}"/>
                </a:ext>
              </a:extLst>
            </p:cNvPr>
            <p:cNvSpPr txBox="1"/>
            <p:nvPr/>
          </p:nvSpPr>
          <p:spPr>
            <a:xfrm>
              <a:off x="1184078" y="2313500"/>
              <a:ext cx="395154" cy="769441"/>
            </a:xfrm>
            <a:prstGeom prst="rect">
              <a:avLst/>
            </a:prstGeom>
            <a:noFill/>
          </p:spPr>
          <p:txBody>
            <a:bodyPr wrap="none" rtlCol="0">
              <a:spAutoFit/>
            </a:bodyPr>
            <a:lstStyle/>
            <a:p>
              <a:r>
                <a:rPr lang="en-US" altLang="zh-CN" sz="4400" b="1" dirty="0">
                  <a:latin typeface="Arial" panose="020B0604020202020204" pitchFamily="34" charset="0"/>
                  <a:ea typeface="FZCuHeiSongS-B-GB" panose="02000000000000000000" pitchFamily="2" charset="-122"/>
                  <a:cs typeface="Arial" panose="020B0604020202020204" pitchFamily="34" charset="0"/>
                </a:rPr>
                <a:t>01</a:t>
              </a:r>
              <a:endParaRPr lang="zh-CN" altLang="en-US" sz="4400" b="1" dirty="0">
                <a:latin typeface="Arial" panose="020B0604020202020204" pitchFamily="34" charset="0"/>
                <a:ea typeface="FZCuHeiSongS-B-GB" panose="02000000000000000000" pitchFamily="2" charset="-122"/>
                <a:cs typeface="Arial" panose="020B0604020202020204" pitchFamily="34" charset="0"/>
              </a:endParaRPr>
            </a:p>
          </p:txBody>
        </p:sp>
        <p:sp>
          <p:nvSpPr>
            <p:cNvPr id="20" name="文本框 19">
              <a:extLst>
                <a:ext uri="{FF2B5EF4-FFF2-40B4-BE49-F238E27FC236}">
                  <a16:creationId xmlns:a16="http://schemas.microsoft.com/office/drawing/2014/main" id="{22B06734-08E9-7BEF-F3AF-7B5249002F6D}"/>
                </a:ext>
              </a:extLst>
            </p:cNvPr>
            <p:cNvSpPr txBox="1"/>
            <p:nvPr/>
          </p:nvSpPr>
          <p:spPr>
            <a:xfrm>
              <a:off x="2029462" y="2333498"/>
              <a:ext cx="2673992" cy="461665"/>
            </a:xfrm>
            <a:prstGeom prst="rect">
              <a:avLst/>
            </a:prstGeom>
            <a:noFill/>
          </p:spPr>
          <p:txBody>
            <a:bodyPr wrap="none" rtlCol="0">
              <a:spAutoFit/>
            </a:bodyPr>
            <a:lstStyle/>
            <a:p>
              <a:r>
                <a:rPr lang="zh-CN" altLang="en-US" sz="2400" b="1" dirty="0">
                  <a:latin typeface="宋体" panose="02010600030101010101" pitchFamily="2" charset="-122"/>
                  <a:ea typeface="宋体" panose="02010600030101010101" pitchFamily="2" charset="-122"/>
                  <a:cs typeface="Arial" panose="020B0604020202020204" pitchFamily="34" charset="0"/>
                </a:rPr>
                <a:t>货郎问题</a:t>
              </a:r>
              <a:r>
                <a:rPr lang="en-US" altLang="zh-CN" sz="2400" b="1" dirty="0">
                  <a:latin typeface="宋体" panose="02010600030101010101" pitchFamily="2" charset="-122"/>
                  <a:ea typeface="宋体" panose="02010600030101010101" pitchFamily="2" charset="-122"/>
                  <a:cs typeface="Arial" panose="020B0604020202020204" pitchFamily="34" charset="0"/>
                </a:rPr>
                <a:t>-</a:t>
              </a:r>
              <a:r>
                <a:rPr lang="zh-CN" altLang="en-US" sz="2400" b="1" dirty="0">
                  <a:latin typeface="宋体" panose="02010600030101010101" pitchFamily="2" charset="-122"/>
                  <a:ea typeface="宋体" panose="02010600030101010101" pitchFamily="2" charset="-122"/>
                </a:rPr>
                <a:t>最小生成树法</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&amp;</a:t>
              </a:r>
              <a:r>
                <a:rPr lang="zh-CN" altLang="en-US" sz="2400" b="1" dirty="0">
                  <a:latin typeface="宋体" panose="02010600030101010101" pitchFamily="2" charset="-122"/>
                  <a:ea typeface="宋体" panose="02010600030101010101" pitchFamily="2" charset="-122"/>
                </a:rPr>
                <a:t>最小权匹配法</a:t>
              </a:r>
              <a:endParaRPr lang="zh-CN" altLang="en-US" sz="2400" b="1" dirty="0">
                <a:latin typeface="宋体" panose="02010600030101010101" pitchFamily="2" charset="-122"/>
                <a:ea typeface="宋体" panose="02010600030101010101" pitchFamily="2" charset="-122"/>
                <a:cs typeface="Arial" panose="020B0604020202020204" pitchFamily="34" charset="0"/>
              </a:endParaRPr>
            </a:p>
          </p:txBody>
        </p:sp>
        <p:sp>
          <p:nvSpPr>
            <p:cNvPr id="21" name="文本框 20">
              <a:extLst>
                <a:ext uri="{FF2B5EF4-FFF2-40B4-BE49-F238E27FC236}">
                  <a16:creationId xmlns:a16="http://schemas.microsoft.com/office/drawing/2014/main" id="{BF9F109D-3667-DA61-5370-2EED382C9225}"/>
                </a:ext>
              </a:extLst>
            </p:cNvPr>
            <p:cNvSpPr txBox="1"/>
            <p:nvPr/>
          </p:nvSpPr>
          <p:spPr>
            <a:xfrm>
              <a:off x="2029462" y="2690950"/>
              <a:ext cx="3758294" cy="339482"/>
            </a:xfrm>
            <a:prstGeom prst="rect">
              <a:avLst/>
            </a:prstGeom>
            <a:noFill/>
          </p:spPr>
          <p:txBody>
            <a:bodyPr wrap="square">
              <a:spAutoFit/>
            </a:bodyPr>
            <a:lstStyle/>
            <a:p>
              <a:endParaRPr lang="zh-CN" altLang="en-US" sz="1600" dirty="0">
                <a:solidFill>
                  <a:schemeClr val="tx1">
                    <a:lumMod val="50000"/>
                    <a:lumOff val="50000"/>
                  </a:schemeClr>
                </a:solidFill>
                <a:latin typeface="Arial" panose="020B0604020202020204" pitchFamily="34" charset="0"/>
                <a:ea typeface="FZShengShiKaiShuS-EB-GB" panose="02000000000000000000" pitchFamily="2" charset="-122"/>
                <a:cs typeface="Arial" panose="020B0604020202020204" pitchFamily="34" charset="0"/>
              </a:endParaRPr>
            </a:p>
          </p:txBody>
        </p:sp>
        <p:cxnSp>
          <p:nvCxnSpPr>
            <p:cNvPr id="22" name="直接连接符 33">
              <a:extLst>
                <a:ext uri="{FF2B5EF4-FFF2-40B4-BE49-F238E27FC236}">
                  <a16:creationId xmlns:a16="http://schemas.microsoft.com/office/drawing/2014/main" id="{B976BD80-37BD-7F62-DADB-B75B7256F0AE}"/>
                </a:ext>
              </a:extLst>
            </p:cNvPr>
            <p:cNvCxnSpPr>
              <a:cxnSpLocks/>
            </p:cNvCxnSpPr>
            <p:nvPr/>
          </p:nvCxnSpPr>
          <p:spPr>
            <a:xfrm>
              <a:off x="2029462" y="2409554"/>
              <a:ext cx="0" cy="577334"/>
            </a:xfrm>
            <a:prstGeom prst="line">
              <a:avLst/>
            </a:prstGeom>
            <a:ln w="63500">
              <a:solidFill>
                <a:srgbClr val="9A0001"/>
              </a:solidFill>
            </a:ln>
          </p:spPr>
          <p:style>
            <a:lnRef idx="1">
              <a:schemeClr val="accent1"/>
            </a:lnRef>
            <a:fillRef idx="0">
              <a:schemeClr val="accent1"/>
            </a:fillRef>
            <a:effectRef idx="0">
              <a:schemeClr val="accent1"/>
            </a:effectRef>
            <a:fontRef idx="minor">
              <a:schemeClr val="tx1"/>
            </a:fontRef>
          </p:style>
        </p:cxnSp>
      </p:grpSp>
      <p:sp>
        <p:nvSpPr>
          <p:cNvPr id="25" name="灯片编号占位符 24">
            <a:extLst>
              <a:ext uri="{FF2B5EF4-FFF2-40B4-BE49-F238E27FC236}">
                <a16:creationId xmlns:a16="http://schemas.microsoft.com/office/drawing/2014/main" id="{8612D2A3-F5D8-9E87-F9BC-FAFC576F179A}"/>
              </a:ext>
            </a:extLst>
          </p:cNvPr>
          <p:cNvSpPr>
            <a:spLocks noGrp="1"/>
          </p:cNvSpPr>
          <p:nvPr>
            <p:ph type="sldNum" sz="quarter" idx="12"/>
          </p:nvPr>
        </p:nvSpPr>
        <p:spPr/>
        <p:txBody>
          <a:bodyPr/>
          <a:lstStyle/>
          <a:p>
            <a:fld id="{3505B016-64E1-4432-88BD-C1FDDF8765EC}" type="slidenum">
              <a:rPr lang="zh-CN" altLang="en-US" smtClean="0"/>
              <a:t>2</a:t>
            </a:fld>
            <a:endParaRPr lang="zh-CN" altLang="en-US"/>
          </a:p>
        </p:txBody>
      </p:sp>
    </p:spTree>
    <p:extLst>
      <p:ext uri="{BB962C8B-B14F-4D97-AF65-F5344CB8AC3E}">
        <p14:creationId xmlns:p14="http://schemas.microsoft.com/office/powerpoint/2010/main" val="168047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1D42A-545F-7393-186F-7D04037B81E7}"/>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426FA605-9F2A-06B3-ADD1-6CC094BEC2B3}"/>
              </a:ext>
            </a:extLst>
          </p:cNvPr>
          <p:cNvCxnSpPr>
            <a:cxnSpLocks/>
          </p:cNvCxnSpPr>
          <p:nvPr/>
        </p:nvCxnSpPr>
        <p:spPr>
          <a:xfrm>
            <a:off x="658850" y="608428"/>
            <a:ext cx="832279" cy="0"/>
          </a:xfrm>
          <a:prstGeom prst="line">
            <a:avLst/>
          </a:prstGeom>
          <a:ln w="127000">
            <a:solidFill>
              <a:srgbClr val="9A000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76D635F-79E5-3DEA-3282-DB694BFE1ECC}"/>
              </a:ext>
            </a:extLst>
          </p:cNvPr>
          <p:cNvSpPr txBox="1"/>
          <p:nvPr/>
        </p:nvSpPr>
        <p:spPr>
          <a:xfrm>
            <a:off x="-11561" y="698098"/>
            <a:ext cx="4080664" cy="707886"/>
          </a:xfrm>
          <a:prstGeom prst="rect">
            <a:avLst/>
          </a:prstGeom>
          <a:noFill/>
        </p:spPr>
        <p:txBody>
          <a:bodyPr wrap="square" rtlCol="0">
            <a:spAutoFit/>
          </a:bodyPr>
          <a:lstStyle/>
          <a:p>
            <a:pPr lvl="1"/>
            <a:r>
              <a:rPr lang="en-US" altLang="zh-CN" sz="4000" b="1" dirty="0">
                <a:solidFill>
                  <a:schemeClr val="tx1">
                    <a:lumMod val="75000"/>
                    <a:lumOff val="25000"/>
                  </a:schemeClr>
                </a:solidFill>
                <a:latin typeface="Arial" panose="020B0604020202020204" pitchFamily="34" charset="0"/>
                <a:ea typeface="FZDaWeiTiS-R-GB" panose="02000000000000000000" pitchFamily="2" charset="-122"/>
                <a:cs typeface="Arial" panose="020B0604020202020204" pitchFamily="34" charset="0"/>
              </a:rPr>
              <a:t>CONTENTS</a:t>
            </a:r>
            <a:endParaRPr lang="zh-CN" altLang="en-US" sz="4000" b="1" dirty="0">
              <a:solidFill>
                <a:schemeClr val="tx1">
                  <a:lumMod val="75000"/>
                  <a:lumOff val="25000"/>
                </a:schemeClr>
              </a:solidFill>
              <a:latin typeface="Arial" panose="020B0604020202020204" pitchFamily="34" charset="0"/>
              <a:ea typeface="FZDaWeiTiS-R-GB" panose="02000000000000000000" pitchFamily="2" charset="-122"/>
              <a:cs typeface="Arial" panose="020B0604020202020204" pitchFamily="34" charset="0"/>
            </a:endParaRPr>
          </a:p>
        </p:txBody>
      </p:sp>
      <p:grpSp>
        <p:nvGrpSpPr>
          <p:cNvPr id="6" name="组合 5">
            <a:extLst>
              <a:ext uri="{FF2B5EF4-FFF2-40B4-BE49-F238E27FC236}">
                <a16:creationId xmlns:a16="http://schemas.microsoft.com/office/drawing/2014/main" id="{5DA363EF-AA00-F587-FDD8-E2B35FF5156B}"/>
              </a:ext>
            </a:extLst>
          </p:cNvPr>
          <p:cNvGrpSpPr/>
          <p:nvPr/>
        </p:nvGrpSpPr>
        <p:grpSpPr>
          <a:xfrm>
            <a:off x="1627507" y="1525904"/>
            <a:ext cx="9472221" cy="769441"/>
            <a:chOff x="1627507" y="1467539"/>
            <a:chExt cx="9472221" cy="769441"/>
          </a:xfrm>
        </p:grpSpPr>
        <p:sp>
          <p:nvSpPr>
            <p:cNvPr id="13" name="文本框 12">
              <a:extLst>
                <a:ext uri="{FF2B5EF4-FFF2-40B4-BE49-F238E27FC236}">
                  <a16:creationId xmlns:a16="http://schemas.microsoft.com/office/drawing/2014/main" id="{71C6DEE3-E845-F811-8DA0-EC4F62EEE497}"/>
                </a:ext>
              </a:extLst>
            </p:cNvPr>
            <p:cNvSpPr txBox="1"/>
            <p:nvPr/>
          </p:nvSpPr>
          <p:spPr>
            <a:xfrm>
              <a:off x="1627507" y="1467539"/>
              <a:ext cx="813043" cy="769441"/>
            </a:xfrm>
            <a:prstGeom prst="rect">
              <a:avLst/>
            </a:prstGeom>
            <a:noFill/>
          </p:spPr>
          <p:txBody>
            <a:bodyPr wrap="none" rtlCol="0">
              <a:spAutoFit/>
            </a:bodyPr>
            <a:lstStyle/>
            <a:p>
              <a:r>
                <a:rPr lang="en-US" altLang="zh-CN"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rPr>
                <a:t>01</a:t>
              </a:r>
              <a:endParaRPr lang="zh-CN" altLang="en-US"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19" name="文本框 18">
              <a:extLst>
                <a:ext uri="{FF2B5EF4-FFF2-40B4-BE49-F238E27FC236}">
                  <a16:creationId xmlns:a16="http://schemas.microsoft.com/office/drawing/2014/main" id="{92CCF63B-BB8F-EAC7-E3B4-9E1AFA208104}"/>
                </a:ext>
              </a:extLst>
            </p:cNvPr>
            <p:cNvSpPr txBox="1"/>
            <p:nvPr/>
          </p:nvSpPr>
          <p:spPr>
            <a:xfrm>
              <a:off x="3366913" y="1487537"/>
              <a:ext cx="5416868" cy="461665"/>
            </a:xfrm>
            <a:prstGeom prst="rect">
              <a:avLst/>
            </a:prstGeom>
            <a:noFill/>
          </p:spPr>
          <p:txBody>
            <a:bodyPr wrap="none" rtlCol="0">
              <a:spAutoFit/>
            </a:bodyPr>
            <a:lstStyle/>
            <a:p>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货郎问题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最小生成树法</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&amp;</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最小权匹配法</a:t>
              </a:r>
            </a:p>
          </p:txBody>
        </p:sp>
        <p:sp>
          <p:nvSpPr>
            <p:cNvPr id="24" name="文本框 23">
              <a:extLst>
                <a:ext uri="{FF2B5EF4-FFF2-40B4-BE49-F238E27FC236}">
                  <a16:creationId xmlns:a16="http://schemas.microsoft.com/office/drawing/2014/main" id="{7C0B6074-F83B-341D-46C9-EBCDE368D06C}"/>
                </a:ext>
              </a:extLst>
            </p:cNvPr>
            <p:cNvSpPr txBox="1"/>
            <p:nvPr/>
          </p:nvSpPr>
          <p:spPr>
            <a:xfrm>
              <a:off x="3366913" y="1844989"/>
              <a:ext cx="7732815" cy="339482"/>
            </a:xfrm>
            <a:prstGeom prst="rect">
              <a:avLst/>
            </a:prstGeom>
            <a:noFill/>
          </p:spPr>
          <p:txBody>
            <a:bodyPr wrap="square">
              <a:spAutoFit/>
            </a:bodyPr>
            <a:lstStyle/>
            <a:p>
              <a:endParaRPr lang="zh-CN" altLang="en-US" sz="1600" dirty="0">
                <a:solidFill>
                  <a:schemeClr val="tx1">
                    <a:lumMod val="50000"/>
                    <a:lumOff val="50000"/>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cxnSp>
          <p:nvCxnSpPr>
            <p:cNvPr id="54" name="直接连接符 33">
              <a:extLst>
                <a:ext uri="{FF2B5EF4-FFF2-40B4-BE49-F238E27FC236}">
                  <a16:creationId xmlns:a16="http://schemas.microsoft.com/office/drawing/2014/main" id="{919689ED-6AC8-8AF9-34DB-875A2F174007}"/>
                </a:ext>
              </a:extLst>
            </p:cNvPr>
            <p:cNvCxnSpPr>
              <a:cxnSpLocks/>
            </p:cNvCxnSpPr>
            <p:nvPr/>
          </p:nvCxnSpPr>
          <p:spPr>
            <a:xfrm>
              <a:off x="3366913" y="1556322"/>
              <a:ext cx="0" cy="577334"/>
            </a:xfrm>
            <a:prstGeom prst="line">
              <a:avLst/>
            </a:prstGeom>
            <a:ln w="63500">
              <a:solidFill>
                <a:srgbClr val="9A0001">
                  <a:alpha val="40023"/>
                </a:srgb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59E3206E-6D83-4C0C-6E8E-01F4EA1EEC06}"/>
              </a:ext>
            </a:extLst>
          </p:cNvPr>
          <p:cNvGrpSpPr/>
          <p:nvPr/>
        </p:nvGrpSpPr>
        <p:grpSpPr>
          <a:xfrm>
            <a:off x="1627508" y="2685446"/>
            <a:ext cx="9472231" cy="850995"/>
            <a:chOff x="1627508" y="3242204"/>
            <a:chExt cx="9472231" cy="850995"/>
          </a:xfrm>
        </p:grpSpPr>
        <p:sp>
          <p:nvSpPr>
            <p:cNvPr id="56" name="文本框 55">
              <a:extLst>
                <a:ext uri="{FF2B5EF4-FFF2-40B4-BE49-F238E27FC236}">
                  <a16:creationId xmlns:a16="http://schemas.microsoft.com/office/drawing/2014/main" id="{15C60746-052E-AD01-ED0C-AB060C17E3C0}"/>
                </a:ext>
              </a:extLst>
            </p:cNvPr>
            <p:cNvSpPr txBox="1"/>
            <p:nvPr/>
          </p:nvSpPr>
          <p:spPr>
            <a:xfrm>
              <a:off x="1627508" y="3242204"/>
              <a:ext cx="813043" cy="769441"/>
            </a:xfrm>
            <a:prstGeom prst="rect">
              <a:avLst/>
            </a:prstGeom>
            <a:noFill/>
          </p:spPr>
          <p:txBody>
            <a:bodyPr wrap="none" rtlCol="0">
              <a:spAutoFit/>
            </a:bodyPr>
            <a:lstStyle/>
            <a:p>
              <a:r>
                <a:rPr lang="en-US" altLang="zh-CN"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rPr>
                <a:t>02</a:t>
              </a:r>
              <a:endParaRPr lang="zh-CN" altLang="en-US"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7" name="文本框 56">
              <a:extLst>
                <a:ext uri="{FF2B5EF4-FFF2-40B4-BE49-F238E27FC236}">
                  <a16:creationId xmlns:a16="http://schemas.microsoft.com/office/drawing/2014/main" id="{64C59F63-2288-B571-1BB3-286F5CE35FC8}"/>
                </a:ext>
              </a:extLst>
            </p:cNvPr>
            <p:cNvSpPr txBox="1"/>
            <p:nvPr/>
          </p:nvSpPr>
          <p:spPr>
            <a:xfrm>
              <a:off x="3366916" y="3262202"/>
              <a:ext cx="3744936" cy="830997"/>
            </a:xfrm>
            <a:prstGeom prst="rect">
              <a:avLst/>
            </a:prstGeom>
            <a:noFill/>
          </p:spPr>
          <p:txBody>
            <a:bodyPr wrap="none" rtlCol="0">
              <a:spAutoFit/>
            </a:bodyPr>
            <a:lstStyle/>
            <a:p>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01</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背包问题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贪心近似算法</a:t>
              </a:r>
            </a:p>
            <a:p>
              <a:endParaRPr lang="zh-CN" altLang="en-US" sz="2400" dirty="0">
                <a:solidFill>
                  <a:schemeClr val="tx1">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sp>
          <p:nvSpPr>
            <p:cNvPr id="58" name="文本框 57">
              <a:extLst>
                <a:ext uri="{FF2B5EF4-FFF2-40B4-BE49-F238E27FC236}">
                  <a16:creationId xmlns:a16="http://schemas.microsoft.com/office/drawing/2014/main" id="{58EE42D4-B81B-8CCB-18E0-B9E2FB9DC69A}"/>
                </a:ext>
              </a:extLst>
            </p:cNvPr>
            <p:cNvSpPr txBox="1"/>
            <p:nvPr/>
          </p:nvSpPr>
          <p:spPr>
            <a:xfrm>
              <a:off x="3366916" y="3619654"/>
              <a:ext cx="7732823" cy="339482"/>
            </a:xfrm>
            <a:prstGeom prst="rect">
              <a:avLst/>
            </a:prstGeom>
            <a:noFill/>
          </p:spPr>
          <p:txBody>
            <a:bodyPr wrap="square">
              <a:spAutoFit/>
            </a:bodyPr>
            <a:lstStyle/>
            <a:p>
              <a:endParaRPr lang="zh-CN" altLang="en-US" sz="1600" dirty="0">
                <a:solidFill>
                  <a:schemeClr val="tx1">
                    <a:lumMod val="50000"/>
                    <a:lumOff val="50000"/>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cxnSp>
          <p:nvCxnSpPr>
            <p:cNvPr id="59" name="直接连接符 33">
              <a:extLst>
                <a:ext uri="{FF2B5EF4-FFF2-40B4-BE49-F238E27FC236}">
                  <a16:creationId xmlns:a16="http://schemas.microsoft.com/office/drawing/2014/main" id="{BC214CE6-ACD9-D4A7-9C72-A3E9D7207729}"/>
                </a:ext>
              </a:extLst>
            </p:cNvPr>
            <p:cNvCxnSpPr>
              <a:cxnSpLocks/>
            </p:cNvCxnSpPr>
            <p:nvPr/>
          </p:nvCxnSpPr>
          <p:spPr>
            <a:xfrm>
              <a:off x="3366916" y="3338258"/>
              <a:ext cx="0" cy="577334"/>
            </a:xfrm>
            <a:prstGeom prst="line">
              <a:avLst/>
            </a:prstGeom>
            <a:ln w="63500">
              <a:solidFill>
                <a:srgbClr val="9A0001">
                  <a:alpha val="40023"/>
                </a:srgbClr>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5EA38C32-9B90-90E7-10D4-C1C8F6D000DE}"/>
              </a:ext>
            </a:extLst>
          </p:cNvPr>
          <p:cNvGrpSpPr/>
          <p:nvPr/>
        </p:nvGrpSpPr>
        <p:grpSpPr>
          <a:xfrm>
            <a:off x="1627508" y="5004529"/>
            <a:ext cx="9472221" cy="850995"/>
            <a:chOff x="1627508" y="4946164"/>
            <a:chExt cx="9472221" cy="850995"/>
          </a:xfrm>
        </p:grpSpPr>
        <p:sp>
          <p:nvSpPr>
            <p:cNvPr id="9" name="文本框 60">
              <a:extLst>
                <a:ext uri="{FF2B5EF4-FFF2-40B4-BE49-F238E27FC236}">
                  <a16:creationId xmlns:a16="http://schemas.microsoft.com/office/drawing/2014/main" id="{91173B75-34B4-9979-1275-227048D6C309}"/>
                </a:ext>
              </a:extLst>
            </p:cNvPr>
            <p:cNvSpPr txBox="1"/>
            <p:nvPr/>
          </p:nvSpPr>
          <p:spPr>
            <a:xfrm>
              <a:off x="1627508" y="4946164"/>
              <a:ext cx="813043" cy="769441"/>
            </a:xfrm>
            <a:prstGeom prst="rect">
              <a:avLst/>
            </a:prstGeom>
            <a:noFill/>
          </p:spPr>
          <p:txBody>
            <a:bodyPr wrap="none" rtlCol="0">
              <a:spAutoFit/>
            </a:bodyPr>
            <a:lstStyle/>
            <a:p>
              <a:r>
                <a:rPr lang="en-US" altLang="zh-CN" sz="4400" b="1" dirty="0">
                  <a:latin typeface="Arial" panose="020B0604020202020204" pitchFamily="34" charset="0"/>
                  <a:ea typeface="FZCuHeiSongS-B-GB" panose="02000000000000000000" pitchFamily="2" charset="-122"/>
                  <a:cs typeface="Arial" panose="020B0604020202020204" pitchFamily="34" charset="0"/>
                </a:rPr>
                <a:t>04</a:t>
              </a:r>
              <a:endParaRPr lang="zh-CN" altLang="en-US" sz="4400" b="1" dirty="0">
                <a:latin typeface="Arial" panose="020B0604020202020204" pitchFamily="34" charset="0"/>
                <a:ea typeface="FZCuHeiSongS-B-GB" panose="02000000000000000000" pitchFamily="2" charset="-122"/>
                <a:cs typeface="Arial" panose="020B0604020202020204" pitchFamily="34" charset="0"/>
              </a:endParaRPr>
            </a:p>
          </p:txBody>
        </p:sp>
        <p:sp>
          <p:nvSpPr>
            <p:cNvPr id="10" name="文本框 61">
              <a:extLst>
                <a:ext uri="{FF2B5EF4-FFF2-40B4-BE49-F238E27FC236}">
                  <a16:creationId xmlns:a16="http://schemas.microsoft.com/office/drawing/2014/main" id="{5BCDE8CF-C27D-3F5A-170F-7A7EF428E648}"/>
                </a:ext>
              </a:extLst>
            </p:cNvPr>
            <p:cNvSpPr txBox="1"/>
            <p:nvPr/>
          </p:nvSpPr>
          <p:spPr>
            <a:xfrm>
              <a:off x="3366914" y="4966162"/>
              <a:ext cx="6840334" cy="830997"/>
            </a:xfrm>
            <a:prstGeom prst="rect">
              <a:avLst/>
            </a:prstGeom>
            <a:noFill/>
          </p:spPr>
          <p:txBody>
            <a:bodyPr wrap="none" rtlCol="0">
              <a:spAutoFit/>
            </a:bodyPr>
            <a:lstStyle/>
            <a:p>
              <a:r>
                <a:rPr lang="zh-CN" altLang="en-US" sz="2400" b="1" dirty="0">
                  <a:latin typeface="宋体" panose="02010600030101010101" pitchFamily="2" charset="-122"/>
                  <a:ea typeface="宋体" panose="02010600030101010101" pitchFamily="2" charset="-122"/>
                  <a:cs typeface="Arial" panose="020B0604020202020204" pitchFamily="34" charset="0"/>
                </a:rPr>
                <a:t>补充例题</a:t>
              </a:r>
              <a:r>
                <a:rPr lang="en-US" altLang="zh-CN" sz="2400" b="1" dirty="0">
                  <a:latin typeface="宋体" panose="02010600030101010101" pitchFamily="2" charset="-122"/>
                  <a:ea typeface="宋体" panose="02010600030101010101" pitchFamily="2" charset="-122"/>
                  <a:cs typeface="Arial" panose="020B0604020202020204" pitchFamily="34" charset="0"/>
                </a:rPr>
                <a:t>-</a:t>
              </a:r>
              <a:r>
                <a:rPr lang="zh-CN" altLang="en-US" sz="2400" b="1" dirty="0">
                  <a:latin typeface="宋体" panose="02010600030101010101" pitchFamily="2" charset="-122"/>
                  <a:ea typeface="宋体" panose="02010600030101010101" pitchFamily="2" charset="-122"/>
                  <a:cs typeface="Arial" panose="020B0604020202020204" pitchFamily="34" charset="0"/>
                </a:rPr>
                <a:t>最大割问题</a:t>
              </a:r>
              <a:r>
                <a:rPr lang="en-US" altLang="zh-CN" sz="2400" b="1" dirty="0">
                  <a:latin typeface="宋体" panose="02010600030101010101" pitchFamily="2" charset="-122"/>
                  <a:ea typeface="宋体" panose="02010600030101010101" pitchFamily="2" charset="-122"/>
                  <a:cs typeface="Arial" panose="020B0604020202020204" pitchFamily="34" charset="0"/>
                </a:rPr>
                <a:t>/k-</a:t>
              </a:r>
              <a:r>
                <a:rPr lang="zh-CN" altLang="en-US" sz="2400" b="1" dirty="0">
                  <a:latin typeface="宋体" panose="02010600030101010101" pitchFamily="2" charset="-122"/>
                  <a:ea typeface="宋体" panose="02010600030101010101" pitchFamily="2" charset="-122"/>
                  <a:cs typeface="Arial" panose="020B0604020202020204" pitchFamily="34" charset="0"/>
                </a:rPr>
                <a:t>中心问题</a:t>
              </a:r>
              <a:r>
                <a:rPr lang="en-US" altLang="zh-CN" sz="2400" b="1" dirty="0">
                  <a:latin typeface="宋体" panose="02010600030101010101" pitchFamily="2" charset="-122"/>
                  <a:ea typeface="宋体" panose="02010600030101010101" pitchFamily="2" charset="-122"/>
                  <a:cs typeface="Arial" panose="020B0604020202020204" pitchFamily="34" charset="0"/>
                </a:rPr>
                <a:t>/</a:t>
              </a:r>
              <a:r>
                <a:rPr lang="zh-CN" altLang="en-US" sz="2400" b="1" dirty="0">
                  <a:latin typeface="宋体" panose="02010600030101010101" pitchFamily="2" charset="-122"/>
                  <a:ea typeface="宋体" panose="02010600030101010101" pitchFamily="2" charset="-122"/>
                  <a:cs typeface="Arial" panose="020B0604020202020204" pitchFamily="34" charset="0"/>
                </a:rPr>
                <a:t>集合覆盖问题</a:t>
              </a:r>
            </a:p>
            <a:p>
              <a:endParaRPr lang="zh-CN" altLang="en-US" sz="2400" dirty="0">
                <a:solidFill>
                  <a:schemeClr val="tx1">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sp>
          <p:nvSpPr>
            <p:cNvPr id="16" name="文本框 62">
              <a:extLst>
                <a:ext uri="{FF2B5EF4-FFF2-40B4-BE49-F238E27FC236}">
                  <a16:creationId xmlns:a16="http://schemas.microsoft.com/office/drawing/2014/main" id="{D2139419-5456-8692-1BB2-2AF1BD2B76DB}"/>
                </a:ext>
              </a:extLst>
            </p:cNvPr>
            <p:cNvSpPr txBox="1"/>
            <p:nvPr/>
          </p:nvSpPr>
          <p:spPr>
            <a:xfrm>
              <a:off x="3366914" y="5323614"/>
              <a:ext cx="7732815" cy="339482"/>
            </a:xfrm>
            <a:prstGeom prst="rect">
              <a:avLst/>
            </a:prstGeom>
            <a:noFill/>
          </p:spPr>
          <p:txBody>
            <a:bodyPr wrap="square">
              <a:spAutoFit/>
            </a:bodyPr>
            <a:lstStyle/>
            <a:p>
              <a:endParaRPr lang="zh-CN" altLang="en-US" sz="1600" dirty="0">
                <a:solidFill>
                  <a:schemeClr val="tx1">
                    <a:lumMod val="50000"/>
                    <a:lumOff val="50000"/>
                    <a:alpha val="40000"/>
                  </a:schemeClr>
                </a:solidFill>
                <a:latin typeface="Arial" panose="020B0604020202020204" pitchFamily="34" charset="0"/>
                <a:ea typeface="FZShengShiKaiShuS-EB-GB" panose="02000000000000000000" pitchFamily="2" charset="-122"/>
                <a:cs typeface="Arial" panose="020B0604020202020204" pitchFamily="34" charset="0"/>
              </a:endParaRPr>
            </a:p>
          </p:txBody>
        </p:sp>
      </p:grpSp>
      <p:grpSp>
        <p:nvGrpSpPr>
          <p:cNvPr id="3" name="组合 2">
            <a:extLst>
              <a:ext uri="{FF2B5EF4-FFF2-40B4-BE49-F238E27FC236}">
                <a16:creationId xmlns:a16="http://schemas.microsoft.com/office/drawing/2014/main" id="{68CE1979-2D46-366A-95D5-9AA49BA81DAC}"/>
              </a:ext>
            </a:extLst>
          </p:cNvPr>
          <p:cNvGrpSpPr/>
          <p:nvPr/>
        </p:nvGrpSpPr>
        <p:grpSpPr>
          <a:xfrm>
            <a:off x="1627508" y="3865670"/>
            <a:ext cx="9472221" cy="850995"/>
            <a:chOff x="1184078" y="2313500"/>
            <a:chExt cx="4603678" cy="850995"/>
          </a:xfrm>
        </p:grpSpPr>
        <p:sp>
          <p:nvSpPr>
            <p:cNvPr id="4" name="文本框 3">
              <a:extLst>
                <a:ext uri="{FF2B5EF4-FFF2-40B4-BE49-F238E27FC236}">
                  <a16:creationId xmlns:a16="http://schemas.microsoft.com/office/drawing/2014/main" id="{A439CF97-8428-EBC7-AA80-09A179517B0F}"/>
                </a:ext>
              </a:extLst>
            </p:cNvPr>
            <p:cNvSpPr txBox="1"/>
            <p:nvPr/>
          </p:nvSpPr>
          <p:spPr>
            <a:xfrm>
              <a:off x="1184078" y="2313500"/>
              <a:ext cx="395154" cy="769441"/>
            </a:xfrm>
            <a:prstGeom prst="rect">
              <a:avLst/>
            </a:prstGeom>
            <a:noFill/>
          </p:spPr>
          <p:txBody>
            <a:bodyPr wrap="none" rtlCol="0">
              <a:spAutoFit/>
            </a:bodyPr>
            <a:lstStyle/>
            <a:p>
              <a:r>
                <a:rPr lang="en-US" altLang="zh-CN"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rPr>
                <a:t>03</a:t>
              </a:r>
              <a:endParaRPr lang="zh-CN" altLang="en-US" sz="4400" b="1" dirty="0">
                <a:solidFill>
                  <a:schemeClr val="tx1">
                    <a:alpha val="40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文本框 4">
              <a:extLst>
                <a:ext uri="{FF2B5EF4-FFF2-40B4-BE49-F238E27FC236}">
                  <a16:creationId xmlns:a16="http://schemas.microsoft.com/office/drawing/2014/main" id="{41BD6836-BC1D-0351-4D97-33D84F44431F}"/>
                </a:ext>
              </a:extLst>
            </p:cNvPr>
            <p:cNvSpPr txBox="1"/>
            <p:nvPr/>
          </p:nvSpPr>
          <p:spPr>
            <a:xfrm>
              <a:off x="2029462" y="2333498"/>
              <a:ext cx="1660396" cy="830997"/>
            </a:xfrm>
            <a:prstGeom prst="rect">
              <a:avLst/>
            </a:prstGeom>
            <a:noFill/>
          </p:spPr>
          <p:txBody>
            <a:bodyPr wrap="none" rtlCol="0">
              <a:spAutoFit/>
            </a:bodyPr>
            <a:lstStyle/>
            <a:p>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01</a:t>
              </a:r>
              <a:r>
                <a:rPr lang="zh-CN" altLang="en-US"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背包问题</a:t>
              </a:r>
              <a:r>
                <a:rPr lang="en-US" altLang="zh-CN" sz="2400" b="1" dirty="0">
                  <a:solidFill>
                    <a:schemeClr val="tx1">
                      <a:alpha val="40000"/>
                    </a:schemeClr>
                  </a:solidFill>
                  <a:latin typeface="宋体" panose="02010600030101010101" pitchFamily="2" charset="-122"/>
                  <a:ea typeface="宋体" panose="02010600030101010101" pitchFamily="2" charset="-122"/>
                  <a:cs typeface="Arial" panose="020B0604020202020204" pitchFamily="34" charset="0"/>
                </a:rPr>
                <a:t>-PTAS/FPTAS</a:t>
              </a:r>
            </a:p>
            <a:p>
              <a:endParaRPr lang="zh-CN" altLang="en-US" sz="2400" dirty="0">
                <a:latin typeface="Arial" panose="020B0604020202020204" pitchFamily="34" charset="0"/>
                <a:ea typeface="FZShengShiKaiShuS-EB-GB" panose="02000000000000000000" pitchFamily="2" charset="-122"/>
                <a:cs typeface="Arial" panose="020B0604020202020204" pitchFamily="34" charset="0"/>
              </a:endParaRPr>
            </a:p>
          </p:txBody>
        </p:sp>
        <p:sp>
          <p:nvSpPr>
            <p:cNvPr id="15" name="文本框 14">
              <a:extLst>
                <a:ext uri="{FF2B5EF4-FFF2-40B4-BE49-F238E27FC236}">
                  <a16:creationId xmlns:a16="http://schemas.microsoft.com/office/drawing/2014/main" id="{F059EB98-9AE0-A854-4640-B1EBCBC5D337}"/>
                </a:ext>
              </a:extLst>
            </p:cNvPr>
            <p:cNvSpPr txBox="1"/>
            <p:nvPr/>
          </p:nvSpPr>
          <p:spPr>
            <a:xfrm>
              <a:off x="2029462" y="2690950"/>
              <a:ext cx="3758294" cy="339482"/>
            </a:xfrm>
            <a:prstGeom prst="rect">
              <a:avLst/>
            </a:prstGeom>
            <a:noFill/>
          </p:spPr>
          <p:txBody>
            <a:bodyPr wrap="square">
              <a:spAutoFit/>
            </a:bodyPr>
            <a:lstStyle/>
            <a:p>
              <a:endParaRPr lang="zh-CN" altLang="en-US" sz="1600" dirty="0">
                <a:solidFill>
                  <a:schemeClr val="tx1">
                    <a:lumMod val="50000"/>
                    <a:lumOff val="50000"/>
                  </a:schemeClr>
                </a:solidFill>
                <a:latin typeface="Arial" panose="020B0604020202020204" pitchFamily="34" charset="0"/>
                <a:ea typeface="FZShengShiKaiShuS-EB-GB" panose="02000000000000000000" pitchFamily="2" charset="-122"/>
                <a:cs typeface="Arial" panose="020B0604020202020204" pitchFamily="34" charset="0"/>
              </a:endParaRPr>
            </a:p>
          </p:txBody>
        </p:sp>
      </p:grpSp>
      <p:sp>
        <p:nvSpPr>
          <p:cNvPr id="21" name="灯片编号占位符 20">
            <a:extLst>
              <a:ext uri="{FF2B5EF4-FFF2-40B4-BE49-F238E27FC236}">
                <a16:creationId xmlns:a16="http://schemas.microsoft.com/office/drawing/2014/main" id="{5D4C8418-547C-9DA3-8DA3-C30E43D3D3F2}"/>
              </a:ext>
            </a:extLst>
          </p:cNvPr>
          <p:cNvSpPr>
            <a:spLocks noGrp="1"/>
          </p:cNvSpPr>
          <p:nvPr>
            <p:ph type="sldNum" sz="quarter" idx="12"/>
          </p:nvPr>
        </p:nvSpPr>
        <p:spPr/>
        <p:txBody>
          <a:bodyPr/>
          <a:lstStyle/>
          <a:p>
            <a:fld id="{3505B016-64E1-4432-88BD-C1FDDF8765EC}" type="slidenum">
              <a:rPr lang="zh-CN" altLang="en-US" smtClean="0"/>
              <a:t>20</a:t>
            </a:fld>
            <a:endParaRPr lang="zh-CN" altLang="en-US"/>
          </a:p>
        </p:txBody>
      </p:sp>
      <p:cxnSp>
        <p:nvCxnSpPr>
          <p:cNvPr id="8" name="直接连接符 33">
            <a:extLst>
              <a:ext uri="{FF2B5EF4-FFF2-40B4-BE49-F238E27FC236}">
                <a16:creationId xmlns:a16="http://schemas.microsoft.com/office/drawing/2014/main" id="{32D8DEFC-D6E0-8D91-DDA4-3AB65ED4156E}"/>
              </a:ext>
            </a:extLst>
          </p:cNvPr>
          <p:cNvCxnSpPr>
            <a:cxnSpLocks/>
          </p:cNvCxnSpPr>
          <p:nvPr/>
        </p:nvCxnSpPr>
        <p:spPr>
          <a:xfrm>
            <a:off x="3366913" y="3954453"/>
            <a:ext cx="0" cy="577334"/>
          </a:xfrm>
          <a:prstGeom prst="line">
            <a:avLst/>
          </a:prstGeom>
          <a:ln w="63500">
            <a:solidFill>
              <a:srgbClr val="9A0001">
                <a:alpha val="40023"/>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33">
            <a:extLst>
              <a:ext uri="{FF2B5EF4-FFF2-40B4-BE49-F238E27FC236}">
                <a16:creationId xmlns:a16="http://schemas.microsoft.com/office/drawing/2014/main" id="{7A3B3A7F-2D5A-62D2-1956-2DE9685888B7}"/>
              </a:ext>
            </a:extLst>
          </p:cNvPr>
          <p:cNvCxnSpPr>
            <a:cxnSpLocks/>
          </p:cNvCxnSpPr>
          <p:nvPr/>
        </p:nvCxnSpPr>
        <p:spPr>
          <a:xfrm>
            <a:off x="3366913" y="5093312"/>
            <a:ext cx="0" cy="577334"/>
          </a:xfrm>
          <a:prstGeom prst="line">
            <a:avLst/>
          </a:prstGeom>
          <a:ln w="63500">
            <a:solidFill>
              <a:srgbClr val="9A00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59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A1B11-875E-E74C-85CA-95808DEA0C42}"/>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6168C4C8-25EF-DF05-A276-9EDBAA33A607}"/>
              </a:ext>
            </a:extLst>
          </p:cNvPr>
          <p:cNvSpPr txBox="1"/>
          <p:nvPr/>
        </p:nvSpPr>
        <p:spPr>
          <a:xfrm>
            <a:off x="1064993" y="28204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例题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1</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：最大割问题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09935F8A-DE84-0776-C050-38A5CFFAAB89}"/>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F26DF0EA-9A7E-CDCB-440D-9825B8BE2253}"/>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85A8ABC6-3CD6-BE74-6E1A-D4AF30F15BCA}"/>
                  </a:ext>
                </a:extLst>
              </p:cNvPr>
              <p:cNvSpPr txBox="1"/>
              <p:nvPr/>
            </p:nvSpPr>
            <p:spPr>
              <a:xfrm>
                <a:off x="794456" y="1172998"/>
                <a:ext cx="11273614" cy="2806089"/>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最大割问题定义</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设 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𝐸</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是无向图，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acc>
                      <m:accPr>
                        <m:chr m:val="̅"/>
                        <m:ctrlPr>
                          <a:rPr lang="zh-CN" altLang="en-US" sz="2000" i="1" dirty="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𝑆</m:t>
                        </m:r>
                      </m:e>
                    </m:acc>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是对顶点集 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的一个划分，其中 𝑆与 </a:t>
                </a:r>
                <a14:m>
                  <m:oMath xmlns:m="http://schemas.openxmlformats.org/officeDocument/2006/math">
                    <m:acc>
                      <m:accPr>
                        <m:chr m:val="̅"/>
                        <m:ctrlPr>
                          <a:rPr lang="zh-CN" altLang="en-US" sz="2000" i="1" dirty="0"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𝑆</m:t>
                        </m:r>
                      </m:e>
                    </m:acc>
                    <m: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不相交且𝑆 ∪</a:t>
                </a:r>
                <a:r>
                  <a:rPr lang="zh-CN" altLang="en-US" sz="2000" dirty="0">
                    <a:ea typeface="宋体" panose="02010600030101010101" pitchFamily="2" charset="-122"/>
                    <a:cs typeface="Times New Roman" panose="02020603050405020304" pitchFamily="18" charset="0"/>
                  </a:rPr>
                  <a:t> </a:t>
                </a:r>
                <a14:m>
                  <m:oMath xmlns:m="http://schemas.openxmlformats.org/officeDocument/2006/math">
                    <m:acc>
                      <m:accPr>
                        <m:chr m:val="̅"/>
                        <m:ctrlPr>
                          <a:rPr lang="zh-CN" altLang="en-US" sz="2000" i="1" dirty="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𝑆</m:t>
                        </m:r>
                      </m:e>
                    </m:acc>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𝑉。</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割 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 </a:t>
                </a:r>
                <a14:m>
                  <m:oMath xmlns:m="http://schemas.openxmlformats.org/officeDocument/2006/math">
                    <m:acc>
                      <m:accPr>
                        <m:chr m:val="̅"/>
                        <m:ctrlPr>
                          <a:rPr lang="zh-CN" altLang="en-US" sz="2000" i="1" dirty="0"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𝑆</m:t>
                        </m:r>
                      </m:e>
                    </m:acc>
                    <m: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的割集定义为：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𝑢</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𝑣</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𝐸 ∣ 𝑢∈𝑆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𝑣∈</a:t>
                </a:r>
                <a14:m>
                  <m:oMath xmlns:m="http://schemas.openxmlformats.org/officeDocument/2006/math">
                    <m:acc>
                      <m:accPr>
                        <m:chr m:val="̅"/>
                        <m:ctrlPr>
                          <a:rPr lang="zh-CN" altLang="en-US" sz="2000" i="1" dirty="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𝑆</m:t>
                        </m:r>
                      </m:e>
                    </m:acc>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即一端在 𝑆，另一端在</a:t>
                </a:r>
                <a14:m>
                  <m:oMath xmlns:m="http://schemas.openxmlformats.org/officeDocument/2006/math">
                    <m:r>
                      <a:rPr lang="en-US" altLang="zh-CN" sz="2000" b="0" i="0" dirty="0" smtClean="0">
                        <a:latin typeface="Cambria Math" panose="02040503050406030204" pitchFamily="18" charset="0"/>
                        <a:ea typeface="宋体" panose="02010600030101010101" pitchFamily="2" charset="-122"/>
                        <a:cs typeface="Times New Roman" panose="02020603050405020304" pitchFamily="18" charset="0"/>
                      </a:rPr>
                      <m:t> </m:t>
                    </m:r>
                    <m:acc>
                      <m:accPr>
                        <m:chr m:val="̅"/>
                        <m:ctrlPr>
                          <a:rPr lang="zh-CN" altLang="en-US" sz="2000" i="1" dirty="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𝑆</m:t>
                        </m:r>
                      </m:e>
                    </m:acc>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的所有边的集合。</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约定：我们将割 𝐶本身称为割集，并将割的大小 ∣𝐶∣称为割集的大小。若某一割的大小不小于任意其他割，则称之为最大割。</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id="{85A8ABC6-3CD6-BE74-6E1A-D4AF30F15BCA}"/>
                  </a:ext>
                </a:extLst>
              </p:cNvPr>
              <p:cNvSpPr txBox="1">
                <a:spLocks noRot="1" noChangeAspect="1" noMove="1" noResize="1" noEditPoints="1" noAdjustHandles="1" noChangeArrowheads="1" noChangeShapeType="1" noTextEdit="1"/>
              </p:cNvSpPr>
              <p:nvPr/>
            </p:nvSpPr>
            <p:spPr>
              <a:xfrm>
                <a:off x="794456" y="1172998"/>
                <a:ext cx="11273614" cy="2806089"/>
              </a:xfrm>
              <a:prstGeom prst="rect">
                <a:avLst/>
              </a:prstGeom>
              <a:blipFill>
                <a:blip r:embed="rId3"/>
                <a:stretch>
                  <a:fillRect l="-541" b="-2386"/>
                </a:stretch>
              </a:blipFill>
            </p:spPr>
            <p:txBody>
              <a:bodyPr/>
              <a:lstStyle/>
              <a:p>
                <a:r>
                  <a:rPr lang="zh-CN" altLang="en-US">
                    <a:noFill/>
                  </a:rPr>
                  <a:t> </a:t>
                </a:r>
              </a:p>
            </p:txBody>
          </p:sp>
        </mc:Fallback>
      </mc:AlternateContent>
      <p:sp>
        <p:nvSpPr>
          <p:cNvPr id="2" name="灯片编号占位符 24">
            <a:extLst>
              <a:ext uri="{FF2B5EF4-FFF2-40B4-BE49-F238E27FC236}">
                <a16:creationId xmlns:a16="http://schemas.microsoft.com/office/drawing/2014/main" id="{F818F27F-489A-9977-557E-90D462AE5B19}"/>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21</a:t>
            </a:fld>
            <a:endParaRPr lang="zh-CN" altLang="en-US"/>
          </a:p>
        </p:txBody>
      </p:sp>
    </p:spTree>
    <p:extLst>
      <p:ext uri="{BB962C8B-B14F-4D97-AF65-F5344CB8AC3E}">
        <p14:creationId xmlns:p14="http://schemas.microsoft.com/office/powerpoint/2010/main" val="235895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7B9CA-56A8-7EBA-AE89-FB298F55ED75}"/>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04D52FF4-EBAE-3E86-DAA0-DB84291C1C57}"/>
              </a:ext>
            </a:extLst>
          </p:cNvPr>
          <p:cNvSpPr txBox="1"/>
          <p:nvPr/>
        </p:nvSpPr>
        <p:spPr>
          <a:xfrm>
            <a:off x="1064993" y="28204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例题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1</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：最大割问题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335D0469-658E-4282-6591-76A8FEDE25DE}"/>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8FFE7383-7185-B856-1075-C724F3D69E07}"/>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CFC3D967-6830-BE7C-122C-B8BDC344D69E}"/>
              </a:ext>
            </a:extLst>
          </p:cNvPr>
          <p:cNvSpPr txBox="1"/>
          <p:nvPr/>
        </p:nvSpPr>
        <p:spPr>
          <a:xfrm>
            <a:off x="794456" y="1172998"/>
            <a:ext cx="11273614" cy="5115311"/>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局部最优解</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的常数近似比算法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局部最优解定义：设 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𝐸</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。若在当前割中，对任意顶点 𝑣∈𝑉，其所在一侧的邻居数不多于另一侧的邻居数，则称该割为最大割问题的局部最优解。</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算法步骤：</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Ⅰ.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对图 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𝐸</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的顶点作任意划分，得到一个初始割</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Ⅱ.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局部搜索：若存在某顶点 𝑣，使其所在一侧的邻居数多于对侧邻居数，则将 𝑣 移至对侧（该操作必定能够增大当前割集的大小）</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Ⅲ.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重复</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Ⅱ</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，直至不存在这样的顶点为止，此时即达局部最优</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24">
            <a:extLst>
              <a:ext uri="{FF2B5EF4-FFF2-40B4-BE49-F238E27FC236}">
                <a16:creationId xmlns:a16="http://schemas.microsoft.com/office/drawing/2014/main" id="{3187F3AD-B91A-FBDA-311E-75DF160EAD17}"/>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22</a:t>
            </a:fld>
            <a:endParaRPr lang="zh-CN" altLang="en-US"/>
          </a:p>
        </p:txBody>
      </p:sp>
    </p:spTree>
    <p:extLst>
      <p:ext uri="{BB962C8B-B14F-4D97-AF65-F5344CB8AC3E}">
        <p14:creationId xmlns:p14="http://schemas.microsoft.com/office/powerpoint/2010/main" val="181022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E3B44-BFF9-EF99-B6D7-3E285F894384}"/>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10E89039-2C7B-B0E6-0441-D2409E3E30C3}"/>
              </a:ext>
            </a:extLst>
          </p:cNvPr>
          <p:cNvSpPr txBox="1"/>
          <p:nvPr/>
        </p:nvSpPr>
        <p:spPr>
          <a:xfrm>
            <a:off x="1064993" y="28204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例题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1</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：最大割问题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8B051A61-C060-DBCE-CB49-C3B11A40EA9B}"/>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3444290F-CB02-B9C1-2F6D-A6C4DC19A34E}"/>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3C009FA-E386-4C45-7EF6-4BECE35D4C3A}"/>
                  </a:ext>
                </a:extLst>
              </p:cNvPr>
              <p:cNvSpPr txBox="1"/>
              <p:nvPr/>
            </p:nvSpPr>
            <p:spPr>
              <a:xfrm>
                <a:off x="794456" y="1172998"/>
                <a:ext cx="11273614" cy="5112233"/>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定理：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设 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𝐸</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，则近似算法的近似比为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证明要点：</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①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A(I) =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d</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v</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表示与顶点 𝑣相连且属于割集的边数</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② 由于局部最优性要求每个顶点在自身一侧的邻居数不多于对侧邻居数，故对任意 𝑣都有：</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d</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v</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 𝑣的总度数。</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③ 综上，</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A(I)</a:t>
                </a: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④ 而最大割（最优解）的大小不可能超过∣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∣，故</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OPT(I)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，即近似比为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p>
            </p:txBody>
          </p:sp>
        </mc:Choice>
        <mc:Fallback xmlns="">
          <p:sp>
            <p:nvSpPr>
              <p:cNvPr id="6" name="文本框 5">
                <a:extLst>
                  <a:ext uri="{FF2B5EF4-FFF2-40B4-BE49-F238E27FC236}">
                    <a16:creationId xmlns:a16="http://schemas.microsoft.com/office/drawing/2014/main" id="{73C009FA-E386-4C45-7EF6-4BECE35D4C3A}"/>
                  </a:ext>
                </a:extLst>
              </p:cNvPr>
              <p:cNvSpPr txBox="1">
                <a:spLocks noRot="1" noChangeAspect="1" noMove="1" noResize="1" noEditPoints="1" noAdjustHandles="1" noChangeArrowheads="1" noChangeShapeType="1" noTextEdit="1"/>
              </p:cNvSpPr>
              <p:nvPr/>
            </p:nvSpPr>
            <p:spPr>
              <a:xfrm>
                <a:off x="794456" y="1172998"/>
                <a:ext cx="11273614" cy="5112233"/>
              </a:xfrm>
              <a:prstGeom prst="rect">
                <a:avLst/>
              </a:prstGeom>
              <a:blipFill>
                <a:blip r:embed="rId3"/>
                <a:stretch>
                  <a:fillRect l="-541" b="-1192"/>
                </a:stretch>
              </a:blipFill>
            </p:spPr>
            <p:txBody>
              <a:bodyPr/>
              <a:lstStyle/>
              <a:p>
                <a:r>
                  <a:rPr lang="zh-CN" altLang="en-US">
                    <a:noFill/>
                  </a:rPr>
                  <a:t> </a:t>
                </a:r>
              </a:p>
            </p:txBody>
          </p:sp>
        </mc:Fallback>
      </mc:AlternateContent>
      <p:sp>
        <p:nvSpPr>
          <p:cNvPr id="2" name="灯片编号占位符 24">
            <a:extLst>
              <a:ext uri="{FF2B5EF4-FFF2-40B4-BE49-F238E27FC236}">
                <a16:creationId xmlns:a16="http://schemas.microsoft.com/office/drawing/2014/main" id="{8A047315-0214-BD54-9497-015FB1059997}"/>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23</a:t>
            </a:fld>
            <a:endParaRPr lang="zh-CN" altLang="en-US"/>
          </a:p>
        </p:txBody>
      </p:sp>
      <p:pic>
        <p:nvPicPr>
          <p:cNvPr id="7" name="图片 6">
            <a:extLst>
              <a:ext uri="{FF2B5EF4-FFF2-40B4-BE49-F238E27FC236}">
                <a16:creationId xmlns:a16="http://schemas.microsoft.com/office/drawing/2014/main" id="{90369DCA-478B-C4F9-B92D-793858DFB803}"/>
              </a:ext>
            </a:extLst>
          </p:cNvPr>
          <p:cNvPicPr>
            <a:picLocks noChangeAspect="1"/>
          </p:cNvPicPr>
          <p:nvPr/>
        </p:nvPicPr>
        <p:blipFill>
          <a:blip r:embed="rId4"/>
          <a:stretch>
            <a:fillRect/>
          </a:stretch>
        </p:blipFill>
        <p:spPr>
          <a:xfrm>
            <a:off x="1787245" y="2496295"/>
            <a:ext cx="830269" cy="719177"/>
          </a:xfrm>
          <a:prstGeom prst="rect">
            <a:avLst/>
          </a:prstGeom>
        </p:spPr>
      </p:pic>
      <p:pic>
        <p:nvPicPr>
          <p:cNvPr id="9" name="图片 8">
            <a:extLst>
              <a:ext uri="{FF2B5EF4-FFF2-40B4-BE49-F238E27FC236}">
                <a16:creationId xmlns:a16="http://schemas.microsoft.com/office/drawing/2014/main" id="{3AEBD5A0-FC09-7932-5F68-376F99170D6D}"/>
              </a:ext>
            </a:extLst>
          </p:cNvPr>
          <p:cNvPicPr>
            <a:picLocks noChangeAspect="1"/>
          </p:cNvPicPr>
          <p:nvPr/>
        </p:nvPicPr>
        <p:blipFill>
          <a:blip r:embed="rId5"/>
          <a:stretch>
            <a:fillRect/>
          </a:stretch>
        </p:blipFill>
        <p:spPr>
          <a:xfrm>
            <a:off x="5243355" y="3487405"/>
            <a:ext cx="1558902" cy="713396"/>
          </a:xfrm>
          <a:prstGeom prst="rect">
            <a:avLst/>
          </a:prstGeom>
        </p:spPr>
      </p:pic>
      <p:pic>
        <p:nvPicPr>
          <p:cNvPr id="11" name="图片 10">
            <a:extLst>
              <a:ext uri="{FF2B5EF4-FFF2-40B4-BE49-F238E27FC236}">
                <a16:creationId xmlns:a16="http://schemas.microsoft.com/office/drawing/2014/main" id="{D89EDF4C-440B-6891-F7E4-EDA62CFA1CDA}"/>
              </a:ext>
            </a:extLst>
          </p:cNvPr>
          <p:cNvPicPr>
            <a:picLocks noChangeAspect="1"/>
          </p:cNvPicPr>
          <p:nvPr/>
        </p:nvPicPr>
        <p:blipFill>
          <a:blip r:embed="rId6"/>
          <a:stretch>
            <a:fillRect/>
          </a:stretch>
        </p:blipFill>
        <p:spPr>
          <a:xfrm>
            <a:off x="5052948" y="4813126"/>
            <a:ext cx="3631834" cy="713396"/>
          </a:xfrm>
          <a:prstGeom prst="rect">
            <a:avLst/>
          </a:prstGeom>
        </p:spPr>
      </p:pic>
    </p:spTree>
    <p:extLst>
      <p:ext uri="{BB962C8B-B14F-4D97-AF65-F5344CB8AC3E}">
        <p14:creationId xmlns:p14="http://schemas.microsoft.com/office/powerpoint/2010/main" val="212040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29E00-64B4-9539-F45C-A4A3F86FB2B2}"/>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B0E7DF92-61B8-C75C-7BBB-82050D879345}"/>
              </a:ext>
            </a:extLst>
          </p:cNvPr>
          <p:cNvSpPr txBox="1"/>
          <p:nvPr/>
        </p:nvSpPr>
        <p:spPr>
          <a:xfrm>
            <a:off x="1064993" y="28204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例题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1</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：最大割问题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5FD331A5-583E-D95E-3654-FF163E36DAB1}"/>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FC4A4942-334F-F566-38E7-04859B210C63}"/>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49729C3-D916-71FA-327B-1A78A2DDEB84}"/>
                  </a:ext>
                </a:extLst>
              </p:cNvPr>
              <p:cNvSpPr txBox="1"/>
              <p:nvPr/>
            </p:nvSpPr>
            <p:spPr>
              <a:xfrm>
                <a:off x="794456" y="1172998"/>
                <a:ext cx="11273614" cy="4673780"/>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紧实例构造：</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构造完全二部图</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𝐾</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2, 2</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c,d</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，则边集为𝐸</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最优解（最大割）</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：最大割将两部完全分开：𝑆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 </a:t>
                </a:r>
                <a14:m>
                  <m:oMath xmlns:m="http://schemas.openxmlformats.org/officeDocument/2006/math">
                    <m:acc>
                      <m:accPr>
                        <m:chr m:val="̅"/>
                        <m:ctrlPr>
                          <a:rPr lang="zh-CN" altLang="en-US" sz="2000" i="1" dirty="0"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𝑆</m:t>
                        </m:r>
                      </m:e>
                    </m:acc>
                    <m: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此时跨越两侧的边正好是所有的边，割集大小为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a:t>
                </a: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近似算法最差情况：</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假设初始划分为：𝑆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acc>
                      <m:accPr>
                        <m:chr m:val="̅"/>
                        <m:ctrlPr>
                          <a:rPr lang="zh-CN" altLang="en-US" sz="2000" i="1" dirty="0"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𝑆</m:t>
                        </m:r>
                      </m:e>
                    </m:acc>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割集中只有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𝑐</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一对跨边，大小为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但此时已达到局部最优情况，近似算法将终止。</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因此，在该实例中，近似比恰为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p>
            </p:txBody>
          </p:sp>
        </mc:Choice>
        <mc:Fallback xmlns="">
          <p:sp>
            <p:nvSpPr>
              <p:cNvPr id="6" name="文本框 5">
                <a:extLst>
                  <a:ext uri="{FF2B5EF4-FFF2-40B4-BE49-F238E27FC236}">
                    <a16:creationId xmlns:a16="http://schemas.microsoft.com/office/drawing/2014/main" id="{E49729C3-D916-71FA-327B-1A78A2DDEB84}"/>
                  </a:ext>
                </a:extLst>
              </p:cNvPr>
              <p:cNvSpPr txBox="1">
                <a:spLocks noRot="1" noChangeAspect="1" noMove="1" noResize="1" noEditPoints="1" noAdjustHandles="1" noChangeArrowheads="1" noChangeShapeType="1" noTextEdit="1"/>
              </p:cNvSpPr>
              <p:nvPr/>
            </p:nvSpPr>
            <p:spPr>
              <a:xfrm>
                <a:off x="794456" y="1172998"/>
                <a:ext cx="11273614" cy="4673780"/>
              </a:xfrm>
              <a:prstGeom prst="rect">
                <a:avLst/>
              </a:prstGeom>
              <a:blipFill>
                <a:blip r:embed="rId3"/>
                <a:stretch>
                  <a:fillRect l="-541" r="-432" b="-1434"/>
                </a:stretch>
              </a:blipFill>
            </p:spPr>
            <p:txBody>
              <a:bodyPr/>
              <a:lstStyle/>
              <a:p>
                <a:r>
                  <a:rPr lang="zh-CN" altLang="en-US">
                    <a:noFill/>
                  </a:rPr>
                  <a:t> </a:t>
                </a:r>
              </a:p>
            </p:txBody>
          </p:sp>
        </mc:Fallback>
      </mc:AlternateContent>
      <p:sp>
        <p:nvSpPr>
          <p:cNvPr id="2" name="灯片编号占位符 24">
            <a:extLst>
              <a:ext uri="{FF2B5EF4-FFF2-40B4-BE49-F238E27FC236}">
                <a16:creationId xmlns:a16="http://schemas.microsoft.com/office/drawing/2014/main" id="{EF167A04-C257-7998-A4A0-2FBDDBE24B81}"/>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24</a:t>
            </a:fld>
            <a:endParaRPr lang="zh-CN" altLang="en-US"/>
          </a:p>
        </p:txBody>
      </p:sp>
    </p:spTree>
    <p:extLst>
      <p:ext uri="{BB962C8B-B14F-4D97-AF65-F5344CB8AC3E}">
        <p14:creationId xmlns:p14="http://schemas.microsoft.com/office/powerpoint/2010/main" val="101998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F4643-0277-C59A-E830-68BB61C4F89F}"/>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B7E14C56-5E1F-9F9A-B87D-11F9E0E14C9E}"/>
              </a:ext>
            </a:extLst>
          </p:cNvPr>
          <p:cNvSpPr txBox="1"/>
          <p:nvPr/>
        </p:nvSpPr>
        <p:spPr>
          <a:xfrm>
            <a:off x="1064993" y="28204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例题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1</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：最大割问题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E3F85C0C-FC2A-6FD7-1BDE-11102630517B}"/>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24100417-929E-2A61-280B-C022ADA0CA08}"/>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E433E198-E36E-657B-2A4B-844E0C784155}"/>
              </a:ext>
            </a:extLst>
          </p:cNvPr>
          <p:cNvSpPr txBox="1"/>
          <p:nvPr/>
        </p:nvSpPr>
        <p:spPr>
          <a:xfrm>
            <a:off x="794456" y="1172998"/>
            <a:ext cx="11273614" cy="3730317"/>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最大割问题的其他近似算法：</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Goemans</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–Williamson </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半定规划近似算法：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由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Michel X.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Goemans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David P. Williamson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1995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年提出，其近似比约为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0.878</a:t>
            </a: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参考文献：</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Michel X.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Goemans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and David P. Williamson. 1995. Improved approximation algorithms for maximum cut and satisfiability problems using semidefinite programming. J. ACM 42, 6 (Nov. 1995), 1115–1145. https://doi.org/10.1145/227683.227684</a:t>
            </a:r>
          </a:p>
        </p:txBody>
      </p:sp>
      <p:sp>
        <p:nvSpPr>
          <p:cNvPr id="2" name="灯片编号占位符 24">
            <a:extLst>
              <a:ext uri="{FF2B5EF4-FFF2-40B4-BE49-F238E27FC236}">
                <a16:creationId xmlns:a16="http://schemas.microsoft.com/office/drawing/2014/main" id="{B08DDFCB-BCD3-C043-D28D-F5738F024F8A}"/>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25</a:t>
            </a:fld>
            <a:endParaRPr lang="zh-CN" altLang="en-US"/>
          </a:p>
        </p:txBody>
      </p:sp>
    </p:spTree>
    <p:extLst>
      <p:ext uri="{BB962C8B-B14F-4D97-AF65-F5344CB8AC3E}">
        <p14:creationId xmlns:p14="http://schemas.microsoft.com/office/powerpoint/2010/main" val="268099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5D0A5-DAA0-D896-3248-41E9E63906E2}"/>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F4305DF0-83C6-D250-8BE8-53D3CB983636}"/>
              </a:ext>
            </a:extLst>
          </p:cNvPr>
          <p:cNvSpPr txBox="1"/>
          <p:nvPr/>
        </p:nvSpPr>
        <p:spPr>
          <a:xfrm>
            <a:off x="1064993" y="28204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例题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2</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k-</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中心问题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78F5216D-AF72-0402-5505-029185C5709F}"/>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CD4D9CD9-5BAE-4982-0515-714AC253E980}"/>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8B588CD7-43B5-47B2-C061-F1E0E0672C81}"/>
              </a:ext>
            </a:extLst>
          </p:cNvPr>
          <p:cNvSpPr txBox="1"/>
          <p:nvPr/>
        </p:nvSpPr>
        <p:spPr>
          <a:xfrm>
            <a:off x="794456" y="1172998"/>
            <a:ext cx="11273614" cy="2806987"/>
          </a:xfrm>
          <a:prstGeom prst="rect">
            <a:avLst/>
          </a:prstGeom>
          <a:noFill/>
        </p:spPr>
        <p:txBody>
          <a:bodyPr wrap="square" rtlCol="0">
            <a:spAutoFit/>
          </a:bodyPr>
          <a:lstStyle/>
          <a:p>
            <a:pPr>
              <a:lnSpc>
                <a:spcPct val="150000"/>
              </a:lnSpc>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中心问题（</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metric k-center</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）定义：</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给定一个 度量空间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：其中𝑉为顶点集，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为满足对称性与三角不等式的距离函数</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中心问题：从 𝑉中选择不超过 𝑘个中心 𝐶⊆𝑉，使得所有点到最近中心的最大距离最小，即</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最小化</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24">
            <a:extLst>
              <a:ext uri="{FF2B5EF4-FFF2-40B4-BE49-F238E27FC236}">
                <a16:creationId xmlns:a16="http://schemas.microsoft.com/office/drawing/2014/main" id="{10251C09-72D1-561E-8779-BAA397FEEA95}"/>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26</a:t>
            </a:fld>
            <a:endParaRPr lang="zh-CN" altLang="en-US"/>
          </a:p>
        </p:txBody>
      </p:sp>
      <p:pic>
        <p:nvPicPr>
          <p:cNvPr id="7" name="图片 6">
            <a:extLst>
              <a:ext uri="{FF2B5EF4-FFF2-40B4-BE49-F238E27FC236}">
                <a16:creationId xmlns:a16="http://schemas.microsoft.com/office/drawing/2014/main" id="{4A83BBCE-0121-FC55-7D7F-CF73F484A387}"/>
              </a:ext>
            </a:extLst>
          </p:cNvPr>
          <p:cNvPicPr>
            <a:picLocks noChangeAspect="1"/>
          </p:cNvPicPr>
          <p:nvPr/>
        </p:nvPicPr>
        <p:blipFill>
          <a:blip r:embed="rId3"/>
          <a:stretch>
            <a:fillRect/>
          </a:stretch>
        </p:blipFill>
        <p:spPr>
          <a:xfrm>
            <a:off x="5689303" y="1783059"/>
            <a:ext cx="1801743" cy="286783"/>
          </a:xfrm>
          <a:prstGeom prst="rect">
            <a:avLst/>
          </a:prstGeom>
        </p:spPr>
      </p:pic>
      <p:pic>
        <p:nvPicPr>
          <p:cNvPr id="9" name="图片 8">
            <a:extLst>
              <a:ext uri="{FF2B5EF4-FFF2-40B4-BE49-F238E27FC236}">
                <a16:creationId xmlns:a16="http://schemas.microsoft.com/office/drawing/2014/main" id="{CDF1C500-83DA-DA3F-B40A-FC194C301F12}"/>
              </a:ext>
            </a:extLst>
          </p:cNvPr>
          <p:cNvPicPr>
            <a:picLocks noChangeAspect="1"/>
          </p:cNvPicPr>
          <p:nvPr/>
        </p:nvPicPr>
        <p:blipFill>
          <a:blip r:embed="rId4"/>
          <a:stretch>
            <a:fillRect/>
          </a:stretch>
        </p:blipFill>
        <p:spPr>
          <a:xfrm>
            <a:off x="4696923" y="3103099"/>
            <a:ext cx="2794123" cy="569503"/>
          </a:xfrm>
          <a:prstGeom prst="rect">
            <a:avLst/>
          </a:prstGeom>
        </p:spPr>
      </p:pic>
    </p:spTree>
    <p:extLst>
      <p:ext uri="{BB962C8B-B14F-4D97-AF65-F5344CB8AC3E}">
        <p14:creationId xmlns:p14="http://schemas.microsoft.com/office/powerpoint/2010/main" val="270608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AD9D0-2FE6-003C-9AF0-5FD400D9CDFD}"/>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22D705E3-5066-C473-25AF-53A936A34B53}"/>
              </a:ext>
            </a:extLst>
          </p:cNvPr>
          <p:cNvSpPr txBox="1"/>
          <p:nvPr/>
        </p:nvSpPr>
        <p:spPr>
          <a:xfrm>
            <a:off x="1064993" y="28204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例题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2</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k-</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中心问题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638A0DE2-92C1-B762-0184-C9DCC84D738D}"/>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5977AAB0-DFEB-4C62-253D-9B6DCBC5F02D}"/>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45BD444-A331-4BA9-4BD6-5983A0E4BB1C}"/>
                  </a:ext>
                </a:extLst>
              </p:cNvPr>
              <p:cNvSpPr txBox="1"/>
              <p:nvPr/>
            </p:nvSpPr>
            <p:spPr>
              <a:xfrm>
                <a:off x="794456" y="1172998"/>
                <a:ext cx="11273614" cy="3265574"/>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贪心算法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常数近似比算法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算法步骤：</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Ⅰ.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任意选定一个点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作为首个中心，置 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𝑐</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Ⅱ.</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重复 𝑘−</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次：选出当前距离中心集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最远的点，即：</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把 𝑣∗加入中心集：𝐶 ← 𝐶 ∪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𝑣∗</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Ⅲ.</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返回 𝐶以及半径：</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045BD444-A331-4BA9-4BD6-5983A0E4BB1C}"/>
                  </a:ext>
                </a:extLst>
              </p:cNvPr>
              <p:cNvSpPr txBox="1">
                <a:spLocks noRot="1" noChangeAspect="1" noMove="1" noResize="1" noEditPoints="1" noAdjustHandles="1" noChangeArrowheads="1" noChangeShapeType="1" noTextEdit="1"/>
              </p:cNvSpPr>
              <p:nvPr/>
            </p:nvSpPr>
            <p:spPr>
              <a:xfrm>
                <a:off x="794456" y="1172998"/>
                <a:ext cx="11273614" cy="3265574"/>
              </a:xfrm>
              <a:prstGeom prst="rect">
                <a:avLst/>
              </a:prstGeom>
              <a:blipFill>
                <a:blip r:embed="rId3"/>
                <a:stretch>
                  <a:fillRect l="-541" b="-2425"/>
                </a:stretch>
              </a:blipFill>
            </p:spPr>
            <p:txBody>
              <a:bodyPr/>
              <a:lstStyle/>
              <a:p>
                <a:r>
                  <a:rPr lang="zh-CN" altLang="en-US">
                    <a:noFill/>
                  </a:rPr>
                  <a:t> </a:t>
                </a:r>
              </a:p>
            </p:txBody>
          </p:sp>
        </mc:Fallback>
      </mc:AlternateContent>
      <p:sp>
        <p:nvSpPr>
          <p:cNvPr id="2" name="灯片编号占位符 24">
            <a:extLst>
              <a:ext uri="{FF2B5EF4-FFF2-40B4-BE49-F238E27FC236}">
                <a16:creationId xmlns:a16="http://schemas.microsoft.com/office/drawing/2014/main" id="{C418A2D9-3CB1-8147-E19A-462702311A85}"/>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27</a:t>
            </a:fld>
            <a:endParaRPr lang="zh-CN" altLang="en-US"/>
          </a:p>
        </p:txBody>
      </p:sp>
      <p:pic>
        <p:nvPicPr>
          <p:cNvPr id="7" name="图片 6">
            <a:extLst>
              <a:ext uri="{FF2B5EF4-FFF2-40B4-BE49-F238E27FC236}">
                <a16:creationId xmlns:a16="http://schemas.microsoft.com/office/drawing/2014/main" id="{D099990F-6E9A-C66A-8918-99067B37464C}"/>
              </a:ext>
            </a:extLst>
          </p:cNvPr>
          <p:cNvPicPr>
            <a:picLocks noChangeAspect="1"/>
          </p:cNvPicPr>
          <p:nvPr/>
        </p:nvPicPr>
        <p:blipFill>
          <a:blip r:embed="rId4"/>
          <a:stretch>
            <a:fillRect/>
          </a:stretch>
        </p:blipFill>
        <p:spPr>
          <a:xfrm>
            <a:off x="6774839" y="3116507"/>
            <a:ext cx="2735926" cy="446807"/>
          </a:xfrm>
          <a:prstGeom prst="rect">
            <a:avLst/>
          </a:prstGeom>
        </p:spPr>
      </p:pic>
      <p:pic>
        <p:nvPicPr>
          <p:cNvPr id="9" name="图片 8">
            <a:extLst>
              <a:ext uri="{FF2B5EF4-FFF2-40B4-BE49-F238E27FC236}">
                <a16:creationId xmlns:a16="http://schemas.microsoft.com/office/drawing/2014/main" id="{E23FF50D-77F7-39FE-3E43-40FA0A5773D4}"/>
              </a:ext>
            </a:extLst>
          </p:cNvPr>
          <p:cNvPicPr>
            <a:picLocks noChangeAspect="1"/>
          </p:cNvPicPr>
          <p:nvPr/>
        </p:nvPicPr>
        <p:blipFill>
          <a:blip r:embed="rId5"/>
          <a:stretch>
            <a:fillRect/>
          </a:stretch>
        </p:blipFill>
        <p:spPr>
          <a:xfrm>
            <a:off x="3142795" y="4010548"/>
            <a:ext cx="2953205" cy="481065"/>
          </a:xfrm>
          <a:prstGeom prst="rect">
            <a:avLst/>
          </a:prstGeom>
        </p:spPr>
      </p:pic>
    </p:spTree>
    <p:extLst>
      <p:ext uri="{BB962C8B-B14F-4D97-AF65-F5344CB8AC3E}">
        <p14:creationId xmlns:p14="http://schemas.microsoft.com/office/powerpoint/2010/main" val="302210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70B84-5BE1-904C-89A2-6505FBCFDA3E}"/>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923FFAC0-5105-DA8B-6B51-A0B24CA767D8}"/>
              </a:ext>
            </a:extLst>
          </p:cNvPr>
          <p:cNvSpPr txBox="1"/>
          <p:nvPr/>
        </p:nvSpPr>
        <p:spPr>
          <a:xfrm>
            <a:off x="1064993" y="28204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例题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2</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k-</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中心问题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1DC9B658-06DB-5B1D-99DE-2B62B1B92FCE}"/>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BF7BE94A-F49E-DCFD-B354-2D14266BB2DD}"/>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75D3F7D-C30A-BD08-4409-F88B11762944}"/>
                  </a:ext>
                </a:extLst>
              </p:cNvPr>
              <p:cNvSpPr txBox="1"/>
              <p:nvPr/>
            </p:nvSpPr>
            <p:spPr>
              <a:xfrm>
                <a:off x="794456" y="1172998"/>
                <a:ext cx="11273614" cy="5389232"/>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定理：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该贪心算法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的近似比为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证明要点（反证法）：</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① 设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OPT(I)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为最优解中所有节点到其最近中心的最大距离，假设贪心算法中，存在一个点到其最近中心的距离大于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2×OPT(I) </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② 则贪心算法选出的所有中心之间的距离也都大于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2×OPT</a:t>
                </a:r>
              </a:p>
              <a:p>
                <a:pPr>
                  <a:lnSpc>
                    <a:spcPct val="15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（说明：贪心算法的迭代过程中，</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覆盖半径 </a:t>
                </a:r>
                <a14:m>
                  <m:oMath xmlns:m="http://schemas.openxmlformats.org/officeDocument/2006/math">
                    <m:sSub>
                      <m:sSubPr>
                        <m:ctrlPr>
                          <a:rPr lang="en-US" altLang="zh-CN" sz="1600" b="1"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1600" b="1" i="1">
                            <a:latin typeface="Cambria Math" panose="02040503050406030204" pitchFamily="18" charset="0"/>
                            <a:ea typeface="宋体" panose="02010600030101010101" pitchFamily="2" charset="-122"/>
                            <a:cs typeface="Times New Roman" panose="02020603050405020304" pitchFamily="18" charset="0"/>
                          </a:rPr>
                          <m:t>r</m:t>
                        </m:r>
                      </m:e>
                      <m:sub>
                        <m:r>
                          <m:rPr>
                            <m:sty m:val="p"/>
                          </m:rPr>
                          <a:rPr lang="en-US" altLang="zh-CN" sz="1600" b="1" i="1">
                            <a:latin typeface="Cambria Math" panose="02040503050406030204" pitchFamily="18" charset="0"/>
                            <a:ea typeface="宋体" panose="02010600030101010101" pitchFamily="2" charset="-122"/>
                            <a:cs typeface="Times New Roman" panose="02020603050405020304" pitchFamily="18" charset="0"/>
                          </a:rPr>
                          <m:t>t</m:t>
                        </m:r>
                      </m:sub>
                    </m:sSub>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（所有点到最近中心的最大距离）一定是</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单调不增</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的，而每轮迭代中选中的新中心距旧中心的距离≥ </a:t>
                </a:r>
                <a14:m>
                  <m:oMath xmlns:m="http://schemas.openxmlformats.org/officeDocument/2006/math">
                    <m:sSub>
                      <m:sSub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1600" b="0" i="1">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b="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③ 一共选择了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个中心，那么现在有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k+1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个任意两点之间的距离都大于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2×OPT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的点</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④ 根据</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抽屉原理</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dirty="0">
                    <a:latin typeface="宋体" panose="02010600030101010101" pitchFamily="2" charset="-122"/>
                    <a:ea typeface="宋体" panose="02010600030101010101" pitchFamily="2" charset="-122"/>
                    <a:cs typeface="Times New Roman" panose="02020603050405020304" pitchFamily="18" charset="0"/>
                  </a:rPr>
                  <a:t>k+1 </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个点中至少存在两个点在最优解中被分配到了同一个最近中心</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⑤ 在最优解中，每个点到其最近的中心的距离最多为 </a:t>
                </a:r>
                <a:r>
                  <a:rPr lang="en-US" altLang="zh-CN" sz="2000" dirty="0">
                    <a:latin typeface="宋体" panose="02010600030101010101" pitchFamily="2" charset="-122"/>
                    <a:ea typeface="宋体" panose="02010600030101010101" pitchFamily="2" charset="-122"/>
                    <a:cs typeface="Times New Roman" panose="02020603050405020304" pitchFamily="18" charset="0"/>
                  </a:rPr>
                  <a:t>OPT</a:t>
                </a:r>
                <a:r>
                  <a:rPr lang="zh-CN" altLang="en-US" sz="2000" dirty="0">
                    <a:latin typeface="宋体" panose="02010600030101010101" pitchFamily="2" charset="-122"/>
                    <a:ea typeface="宋体" panose="02010600030101010101" pitchFamily="2" charset="-122"/>
                    <a:cs typeface="Times New Roman" panose="02020603050405020304" pitchFamily="18" charset="0"/>
                  </a:rPr>
                  <a:t>，则根据</a:t>
                </a:r>
                <a:r>
                  <a:rPr lang="zh-CN" altLang="en-US" sz="2000" b="1" dirty="0">
                    <a:latin typeface="宋体" panose="02010600030101010101" pitchFamily="2" charset="-122"/>
                    <a:ea typeface="宋体" panose="02010600030101010101" pitchFamily="2" charset="-122"/>
                    <a:cs typeface="Times New Roman" panose="02020603050405020304" pitchFamily="18" charset="0"/>
                  </a:rPr>
                  <a:t>三角不等式</a:t>
                </a:r>
                <a:r>
                  <a:rPr lang="zh-CN" altLang="en-US" sz="2000" dirty="0">
                    <a:latin typeface="宋体" panose="02010600030101010101" pitchFamily="2" charset="-122"/>
                    <a:ea typeface="宋体" panose="02010600030101010101" pitchFamily="2" charset="-122"/>
                    <a:cs typeface="Times New Roman" panose="02020603050405020304" pitchFamily="18" charset="0"/>
                  </a:rPr>
                  <a:t>，④中的两个点之间的距离最多为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2×OPT(I)</a:t>
                </a:r>
                <a:r>
                  <a:rPr lang="zh-CN" altLang="en-US" sz="2000" dirty="0">
                    <a:latin typeface="宋体" panose="02010600030101010101" pitchFamily="2" charset="-122"/>
                    <a:ea typeface="宋体" panose="02010600030101010101" pitchFamily="2" charset="-122"/>
                    <a:cs typeface="Times New Roman" panose="02020603050405020304" pitchFamily="18" charset="0"/>
                  </a:rPr>
                  <a:t>，与③中的结论矛盾</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2000" dirty="0">
                    <a:latin typeface="宋体" panose="02010600030101010101" pitchFamily="2" charset="-122"/>
                    <a:ea typeface="宋体" panose="02010600030101010101" pitchFamily="2" charset="-122"/>
                    <a:cs typeface="Times New Roman" panose="02020603050405020304" pitchFamily="18" charset="0"/>
                  </a:rPr>
                  <a:t>⑥ 综上，</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贪心算法中，所有点到其最近中心的距离不超过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2×OPT(I)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，因此近似比为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2 </a:t>
                </a:r>
              </a:p>
            </p:txBody>
          </p:sp>
        </mc:Choice>
        <mc:Fallback xmlns="">
          <p:sp>
            <p:nvSpPr>
              <p:cNvPr id="6" name="文本框 5">
                <a:extLst>
                  <a:ext uri="{FF2B5EF4-FFF2-40B4-BE49-F238E27FC236}">
                    <a16:creationId xmlns:a16="http://schemas.microsoft.com/office/drawing/2014/main" id="{975D3F7D-C30A-BD08-4409-F88B11762944}"/>
                  </a:ext>
                </a:extLst>
              </p:cNvPr>
              <p:cNvSpPr txBox="1">
                <a:spLocks noRot="1" noChangeAspect="1" noMove="1" noResize="1" noEditPoints="1" noAdjustHandles="1" noChangeArrowheads="1" noChangeShapeType="1" noTextEdit="1"/>
              </p:cNvSpPr>
              <p:nvPr/>
            </p:nvSpPr>
            <p:spPr>
              <a:xfrm>
                <a:off x="794456" y="1172998"/>
                <a:ext cx="11273614" cy="5389232"/>
              </a:xfrm>
              <a:prstGeom prst="rect">
                <a:avLst/>
              </a:prstGeom>
              <a:blipFill>
                <a:blip r:embed="rId3"/>
                <a:stretch>
                  <a:fillRect l="-541" r="-541" b="-1131"/>
                </a:stretch>
              </a:blipFill>
            </p:spPr>
            <p:txBody>
              <a:bodyPr/>
              <a:lstStyle/>
              <a:p>
                <a:r>
                  <a:rPr lang="zh-CN" altLang="en-US">
                    <a:noFill/>
                  </a:rPr>
                  <a:t> </a:t>
                </a:r>
              </a:p>
            </p:txBody>
          </p:sp>
        </mc:Fallback>
      </mc:AlternateContent>
      <p:sp>
        <p:nvSpPr>
          <p:cNvPr id="2" name="灯片编号占位符 24">
            <a:extLst>
              <a:ext uri="{FF2B5EF4-FFF2-40B4-BE49-F238E27FC236}">
                <a16:creationId xmlns:a16="http://schemas.microsoft.com/office/drawing/2014/main" id="{6A35CF03-7420-D991-C4FB-3B62C88131E0}"/>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28</a:t>
            </a:fld>
            <a:endParaRPr lang="zh-CN" altLang="en-US"/>
          </a:p>
        </p:txBody>
      </p:sp>
    </p:spTree>
    <p:extLst>
      <p:ext uri="{BB962C8B-B14F-4D97-AF65-F5344CB8AC3E}">
        <p14:creationId xmlns:p14="http://schemas.microsoft.com/office/powerpoint/2010/main" val="357194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01CE8-B199-BB11-C733-258DEA8E7E83}"/>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7E4F74F8-D553-C7F3-A01A-B31AD9FA8A95}"/>
              </a:ext>
            </a:extLst>
          </p:cNvPr>
          <p:cNvSpPr txBox="1"/>
          <p:nvPr/>
        </p:nvSpPr>
        <p:spPr>
          <a:xfrm>
            <a:off x="1064993" y="28204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例题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2</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k-</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中心问题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7663B726-E525-2EBA-9FCD-3248F44EA08D}"/>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F5E3F7DA-AEA2-F489-2122-CD67821616E7}"/>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515BA8D3-304D-7C64-8774-B3449461E581}"/>
              </a:ext>
            </a:extLst>
          </p:cNvPr>
          <p:cNvSpPr txBox="1"/>
          <p:nvPr/>
        </p:nvSpPr>
        <p:spPr>
          <a:xfrm>
            <a:off x="794456" y="1152901"/>
            <a:ext cx="11273614" cy="3730317"/>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紧实例构造：</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点集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V={0,1,2,3,4}</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处于同一条直线上，设距离度量即为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j) = ∣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−j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，待选取的中心数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k=2</a:t>
            </a: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最优解：</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选择中心</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{1,3}, OPT(I)=1</a:t>
            </a:r>
          </a:p>
          <a:p>
            <a:pPr>
              <a:lnSpc>
                <a:spcPct val="150000"/>
              </a:lnSpc>
            </a:pP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贪心近似算法最差情况：</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初始中心选择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，则算法的第二个中心将选择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，中心集为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 4}</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A(I)=2</a:t>
            </a:r>
          </a:p>
          <a:p>
            <a:pPr>
              <a:lnSpc>
                <a:spcPct val="150000"/>
              </a:lnSpc>
            </a:pP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因此，在该实例中，近似比恰好为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 name="灯片编号占位符 24">
            <a:extLst>
              <a:ext uri="{FF2B5EF4-FFF2-40B4-BE49-F238E27FC236}">
                <a16:creationId xmlns:a16="http://schemas.microsoft.com/office/drawing/2014/main" id="{6D0C87BB-0717-90E8-95B0-B555AF910C9D}"/>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29</a:t>
            </a:fld>
            <a:endParaRPr lang="zh-CN" altLang="en-US"/>
          </a:p>
        </p:txBody>
      </p:sp>
    </p:spTree>
    <p:extLst>
      <p:ext uri="{BB962C8B-B14F-4D97-AF65-F5344CB8AC3E}">
        <p14:creationId xmlns:p14="http://schemas.microsoft.com/office/powerpoint/2010/main" val="9227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72300-8082-3B31-D23F-B23A014B27F8}"/>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0BF30CAE-7023-34DE-FFB5-13D23D7A34E4}"/>
              </a:ext>
            </a:extLst>
          </p:cNvPr>
          <p:cNvSpPr txBox="1"/>
          <p:nvPr/>
        </p:nvSpPr>
        <p:spPr>
          <a:xfrm>
            <a:off x="954461" y="25692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满足三角不等式的货郎问题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47BF113C-F192-565B-64F5-211974C09616}"/>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41EA4EE1-181F-1F71-2721-451894C45A1D}"/>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1D47C0AD-0D25-548B-A43D-A8608023CB50}"/>
              </a:ext>
            </a:extLst>
          </p:cNvPr>
          <p:cNvSpPr txBox="1"/>
          <p:nvPr/>
        </p:nvSpPr>
        <p:spPr>
          <a:xfrm>
            <a:off x="794456" y="1202905"/>
            <a:ext cx="11153061" cy="3265574"/>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满足三角不等式的货郎问题定义：</a:t>
            </a:r>
            <a:b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b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一个完全无向图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G=(V,E)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，边权函数：                           满足对任意顶点 𝑖</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𝑘∈𝑉：</a:t>
            </a:r>
            <a:br>
              <a:rPr lang="en-US" altLang="zh-CN" sz="2000" dirty="0">
                <a:latin typeface="Times New Roman" panose="02020603050405020304" pitchFamily="18" charset="0"/>
                <a:ea typeface="宋体" panose="02010600030101010101" pitchFamily="2" charset="-122"/>
                <a:cs typeface="Times New Roman" panose="02020603050405020304" pitchFamily="18" charset="0"/>
              </a:rPr>
            </a:b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可行解：</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遍历所有顶点恰好一次并回到出发点的哈密顿回路</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优化目标：</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使该回路的总距离最短</a:t>
            </a:r>
          </a:p>
        </p:txBody>
      </p:sp>
      <p:sp>
        <p:nvSpPr>
          <p:cNvPr id="2" name="灯片编号占位符 24">
            <a:extLst>
              <a:ext uri="{FF2B5EF4-FFF2-40B4-BE49-F238E27FC236}">
                <a16:creationId xmlns:a16="http://schemas.microsoft.com/office/drawing/2014/main" id="{0A258204-426A-51D5-C35D-342545A729BA}"/>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3</a:t>
            </a:fld>
            <a:endParaRPr lang="zh-CN" altLang="en-US"/>
          </a:p>
        </p:txBody>
      </p:sp>
      <p:pic>
        <p:nvPicPr>
          <p:cNvPr id="8" name="图片 7">
            <a:extLst>
              <a:ext uri="{FF2B5EF4-FFF2-40B4-BE49-F238E27FC236}">
                <a16:creationId xmlns:a16="http://schemas.microsoft.com/office/drawing/2014/main" id="{1AEFC178-3131-5E20-5BAA-10BDDD006D55}"/>
              </a:ext>
            </a:extLst>
          </p:cNvPr>
          <p:cNvPicPr>
            <a:picLocks noChangeAspect="1"/>
          </p:cNvPicPr>
          <p:nvPr/>
        </p:nvPicPr>
        <p:blipFill>
          <a:blip r:embed="rId3"/>
          <a:stretch>
            <a:fillRect/>
          </a:stretch>
        </p:blipFill>
        <p:spPr>
          <a:xfrm>
            <a:off x="5094140" y="1746018"/>
            <a:ext cx="1705812" cy="401691"/>
          </a:xfrm>
          <a:prstGeom prst="rect">
            <a:avLst/>
          </a:prstGeom>
        </p:spPr>
      </p:pic>
      <p:pic>
        <p:nvPicPr>
          <p:cNvPr id="10" name="图片 9">
            <a:extLst>
              <a:ext uri="{FF2B5EF4-FFF2-40B4-BE49-F238E27FC236}">
                <a16:creationId xmlns:a16="http://schemas.microsoft.com/office/drawing/2014/main" id="{E9CCD8A9-2455-6C54-9C91-F3D47675AB1F}"/>
              </a:ext>
            </a:extLst>
          </p:cNvPr>
          <p:cNvPicPr>
            <a:picLocks noChangeAspect="1"/>
          </p:cNvPicPr>
          <p:nvPr/>
        </p:nvPicPr>
        <p:blipFill>
          <a:blip r:embed="rId4"/>
          <a:stretch>
            <a:fillRect/>
          </a:stretch>
        </p:blipFill>
        <p:spPr>
          <a:xfrm>
            <a:off x="4507365" y="2329418"/>
            <a:ext cx="2879361" cy="415838"/>
          </a:xfrm>
          <a:prstGeom prst="rect">
            <a:avLst/>
          </a:prstGeom>
        </p:spPr>
      </p:pic>
    </p:spTree>
    <p:extLst>
      <p:ext uri="{BB962C8B-B14F-4D97-AF65-F5344CB8AC3E}">
        <p14:creationId xmlns:p14="http://schemas.microsoft.com/office/powerpoint/2010/main" val="72125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A7791-7C90-9097-8CA7-B4D0D53ECCD8}"/>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161C5B84-B99C-D293-02CC-95103F2331DA}"/>
              </a:ext>
            </a:extLst>
          </p:cNvPr>
          <p:cNvSpPr txBox="1"/>
          <p:nvPr/>
        </p:nvSpPr>
        <p:spPr>
          <a:xfrm>
            <a:off x="1059969" y="277020"/>
            <a:ext cx="3202305" cy="978535"/>
          </a:xfrm>
          <a:prstGeom prst="rect">
            <a:avLst/>
          </a:prstGeom>
          <a:noFill/>
        </p:spPr>
        <p:txBody>
          <a:bodyPr wrap="none" rtlCol="0">
            <a:noAutofit/>
          </a:bodyPr>
          <a:lstStyle/>
          <a:p>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Example 2: Metric k-Center</a:t>
            </a:r>
          </a:p>
        </p:txBody>
      </p:sp>
      <p:sp>
        <p:nvSpPr>
          <p:cNvPr id="5" name="矩形 4">
            <a:extLst>
              <a:ext uri="{FF2B5EF4-FFF2-40B4-BE49-F238E27FC236}">
                <a16:creationId xmlns:a16="http://schemas.microsoft.com/office/drawing/2014/main" id="{3B4CA979-28EB-1FD7-9200-65D140F7CFF4}"/>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A5AD2716-60A3-D87A-6F9F-07B2F42DF2A2}"/>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5AC520B5-CF2F-9381-4BF1-0387656C4F93}"/>
              </a:ext>
            </a:extLst>
          </p:cNvPr>
          <p:cNvSpPr txBox="1"/>
          <p:nvPr/>
        </p:nvSpPr>
        <p:spPr>
          <a:xfrm>
            <a:off x="794456" y="1101738"/>
            <a:ext cx="11273614" cy="2345322"/>
          </a:xfrm>
          <a:prstGeom prst="rect">
            <a:avLst/>
          </a:prstGeom>
          <a:noFill/>
        </p:spPr>
        <p:txBody>
          <a:bodyPr wrap="square" rtlCol="0">
            <a:spAutoFit/>
          </a:bodyPr>
          <a:lstStyle/>
          <a:p>
            <a:pPr>
              <a:lnSpc>
                <a:spcPct val="150000"/>
              </a:lnSpc>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Application Example:</a:t>
            </a: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Farthest Point Sampling (FPS):  Widely used in 3D computer vision to select a subset of points from a point cloud that are evenly distributed.</a:t>
            </a: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Step 1: Oversample the shape by any fast method.</a:t>
            </a: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Step 2: Iteratively select k points.</a:t>
            </a:r>
          </a:p>
        </p:txBody>
      </p:sp>
      <p:sp>
        <p:nvSpPr>
          <p:cNvPr id="2" name="灯片编号占位符 24">
            <a:extLst>
              <a:ext uri="{FF2B5EF4-FFF2-40B4-BE49-F238E27FC236}">
                <a16:creationId xmlns:a16="http://schemas.microsoft.com/office/drawing/2014/main" id="{3276A93E-12BE-F755-7735-19F3B104E417}"/>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30</a:t>
            </a:fld>
            <a:endParaRPr lang="zh-CN" altLang="en-US" dirty="0"/>
          </a:p>
        </p:txBody>
      </p:sp>
      <p:pic>
        <p:nvPicPr>
          <p:cNvPr id="7" name="图片 6">
            <a:extLst>
              <a:ext uri="{FF2B5EF4-FFF2-40B4-BE49-F238E27FC236}">
                <a16:creationId xmlns:a16="http://schemas.microsoft.com/office/drawing/2014/main" id="{108685ED-BB03-25E6-DF26-526C2F021387}"/>
              </a:ext>
            </a:extLst>
          </p:cNvPr>
          <p:cNvPicPr>
            <a:picLocks noChangeAspect="1"/>
          </p:cNvPicPr>
          <p:nvPr/>
        </p:nvPicPr>
        <p:blipFill>
          <a:blip r:embed="rId3"/>
          <a:stretch>
            <a:fillRect/>
          </a:stretch>
        </p:blipFill>
        <p:spPr>
          <a:xfrm>
            <a:off x="839037" y="3498223"/>
            <a:ext cx="5096999" cy="2704371"/>
          </a:xfrm>
          <a:prstGeom prst="rect">
            <a:avLst/>
          </a:prstGeom>
        </p:spPr>
      </p:pic>
      <p:sp>
        <p:nvSpPr>
          <p:cNvPr id="8" name="文本框 7">
            <a:extLst>
              <a:ext uri="{FF2B5EF4-FFF2-40B4-BE49-F238E27FC236}">
                <a16:creationId xmlns:a16="http://schemas.microsoft.com/office/drawing/2014/main" id="{15D7B1FA-3BFD-C6B8-9CFC-C2A9269C17A2}"/>
              </a:ext>
            </a:extLst>
          </p:cNvPr>
          <p:cNvSpPr txBox="1"/>
          <p:nvPr/>
        </p:nvSpPr>
        <p:spPr>
          <a:xfrm>
            <a:off x="794456" y="6254024"/>
            <a:ext cx="11273614" cy="422680"/>
          </a:xfrm>
          <a:prstGeom prst="rect">
            <a:avLst/>
          </a:prstGeom>
          <a:noFill/>
        </p:spPr>
        <p:txBody>
          <a:bodyPr wrap="square" rtlCol="0">
            <a:spAutoFit/>
          </a:bodyPr>
          <a:lstStyle/>
          <a:p>
            <a:pPr>
              <a:lnSpc>
                <a:spcPct val="150000"/>
              </a:lnSpc>
            </a:pPr>
            <a:r>
              <a:rPr lang="en-US" altLang="zh-CN" sz="1600" dirty="0">
                <a:latin typeface="Times New Roman" panose="02020603050405020304" pitchFamily="18" charset="0"/>
                <a:cs typeface="Times New Roman" panose="02020603050405020304" pitchFamily="18" charset="0"/>
              </a:rPr>
              <a:t>Acknowledgement</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Prof. He Wang, </a:t>
            </a:r>
            <a:r>
              <a:rPr lang="en-US" altLang="zh-CN" sz="1600" i="1" dirty="0">
                <a:latin typeface="Times New Roman" panose="02020603050405020304" pitchFamily="18" charset="0"/>
                <a:cs typeface="Times New Roman" panose="02020603050405020304" pitchFamily="18" charset="0"/>
              </a:rPr>
              <a:t>Introduction to Computer Vision</a:t>
            </a:r>
            <a:r>
              <a:rPr lang="en-US" altLang="zh-CN" sz="1600" dirty="0">
                <a:latin typeface="Times New Roman" panose="02020603050405020304" pitchFamily="18" charset="0"/>
                <a:cs typeface="Times New Roman" panose="02020603050405020304" pitchFamily="18" charset="0"/>
              </a:rPr>
              <a:t>, course materials, Peking University.</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04C1A2CB-1266-5570-BDD7-BCDDC9AEBDF7}"/>
              </a:ext>
            </a:extLst>
          </p:cNvPr>
          <p:cNvPicPr>
            <a:picLocks noChangeAspect="1"/>
          </p:cNvPicPr>
          <p:nvPr/>
        </p:nvPicPr>
        <p:blipFill>
          <a:blip r:embed="rId4"/>
          <a:stretch>
            <a:fillRect/>
          </a:stretch>
        </p:blipFill>
        <p:spPr>
          <a:xfrm>
            <a:off x="8205314" y="2957027"/>
            <a:ext cx="3644172" cy="3195537"/>
          </a:xfrm>
          <a:prstGeom prst="rect">
            <a:avLst/>
          </a:prstGeom>
        </p:spPr>
      </p:pic>
    </p:spTree>
    <p:extLst>
      <p:ext uri="{BB962C8B-B14F-4D97-AF65-F5344CB8AC3E}">
        <p14:creationId xmlns:p14="http://schemas.microsoft.com/office/powerpoint/2010/main" val="111689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A2C53-BD43-1D6E-8F7F-457765F29D28}"/>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C1F358C9-F500-2C1A-BCC5-E937E154B3BC}"/>
              </a:ext>
            </a:extLst>
          </p:cNvPr>
          <p:cNvSpPr txBox="1"/>
          <p:nvPr/>
        </p:nvSpPr>
        <p:spPr>
          <a:xfrm>
            <a:off x="1064993" y="28204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例题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3</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：集合覆盖问题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5693C97A-D257-F43D-D432-5DEECE28DFF4}"/>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B30D73D5-E0B2-2D11-E45F-3263CAF88F6F}"/>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E5E11EE-7D29-587A-1A02-27713366169D}"/>
                  </a:ext>
                </a:extLst>
              </p:cNvPr>
              <p:cNvSpPr txBox="1"/>
              <p:nvPr/>
            </p:nvSpPr>
            <p:spPr>
              <a:xfrm>
                <a:off x="794456" y="1172998"/>
                <a:ext cx="11273614" cy="4653646"/>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不加权的集合覆盖（</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Set Cover</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给定有限全集 𝑈</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𝑒</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e</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，一个集合族 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𝑆</m:t>
                        </m:r>
                      </m:e>
                      <m:sub>
                        <m:r>
                          <m:rPr>
                            <m:sty m:val="p"/>
                          </m:r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t>m</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𝑆</m:t>
                        </m:r>
                      </m:e>
                      <m:sub>
                        <m:r>
                          <m:rPr>
                            <m:sty m:val="p"/>
                          </m:r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t>i</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⊆𝑈。</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优化目标：在 𝑆中选出尽量少的子集，使其并集覆盖 𝑈，即：</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带权版本的集合覆盖问题：</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每个集合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配有一个非负权重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)&gt;0.</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优化目标：在 𝑆中选出子集族 𝐶⊆𝑆，使得它们的并集覆盖全集 𝑈，并且所选集合的总权重最小</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DE5E11EE-7D29-587A-1A02-27713366169D}"/>
                  </a:ext>
                </a:extLst>
              </p:cNvPr>
              <p:cNvSpPr txBox="1">
                <a:spLocks noRot="1" noChangeAspect="1" noMove="1" noResize="1" noEditPoints="1" noAdjustHandles="1" noChangeArrowheads="1" noChangeShapeType="1" noTextEdit="1"/>
              </p:cNvSpPr>
              <p:nvPr/>
            </p:nvSpPr>
            <p:spPr>
              <a:xfrm>
                <a:off x="794456" y="1172998"/>
                <a:ext cx="11273614" cy="4653646"/>
              </a:xfrm>
              <a:prstGeom prst="rect">
                <a:avLst/>
              </a:prstGeom>
              <a:blipFill>
                <a:blip r:embed="rId3"/>
                <a:stretch>
                  <a:fillRect l="-541"/>
                </a:stretch>
              </a:blipFill>
            </p:spPr>
            <p:txBody>
              <a:bodyPr/>
              <a:lstStyle/>
              <a:p>
                <a:r>
                  <a:rPr lang="zh-CN" altLang="en-US">
                    <a:noFill/>
                  </a:rPr>
                  <a:t> </a:t>
                </a:r>
              </a:p>
            </p:txBody>
          </p:sp>
        </mc:Fallback>
      </mc:AlternateContent>
      <p:sp>
        <p:nvSpPr>
          <p:cNvPr id="2" name="灯片编号占位符 24">
            <a:extLst>
              <a:ext uri="{FF2B5EF4-FFF2-40B4-BE49-F238E27FC236}">
                <a16:creationId xmlns:a16="http://schemas.microsoft.com/office/drawing/2014/main" id="{F2903A31-8B2E-A2BB-255A-CC4CCD0DF7D5}"/>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31</a:t>
            </a:fld>
            <a:endParaRPr lang="zh-CN" altLang="en-US"/>
          </a:p>
        </p:txBody>
      </p:sp>
      <p:pic>
        <p:nvPicPr>
          <p:cNvPr id="8" name="图片 7">
            <a:extLst>
              <a:ext uri="{FF2B5EF4-FFF2-40B4-BE49-F238E27FC236}">
                <a16:creationId xmlns:a16="http://schemas.microsoft.com/office/drawing/2014/main" id="{F6FDD1D0-CFC4-92B5-F686-9A17C2893051}"/>
              </a:ext>
            </a:extLst>
          </p:cNvPr>
          <p:cNvPicPr>
            <a:picLocks noChangeAspect="1"/>
          </p:cNvPicPr>
          <p:nvPr/>
        </p:nvPicPr>
        <p:blipFill>
          <a:blip r:embed="rId4"/>
          <a:stretch>
            <a:fillRect/>
          </a:stretch>
        </p:blipFill>
        <p:spPr>
          <a:xfrm>
            <a:off x="5117283" y="2720390"/>
            <a:ext cx="2587765" cy="703586"/>
          </a:xfrm>
          <a:prstGeom prst="rect">
            <a:avLst/>
          </a:prstGeom>
        </p:spPr>
      </p:pic>
      <p:pic>
        <p:nvPicPr>
          <p:cNvPr id="10" name="图片 9">
            <a:extLst>
              <a:ext uri="{FF2B5EF4-FFF2-40B4-BE49-F238E27FC236}">
                <a16:creationId xmlns:a16="http://schemas.microsoft.com/office/drawing/2014/main" id="{54EBB752-CC70-F898-37F2-62AC7FD9DB30}"/>
              </a:ext>
            </a:extLst>
          </p:cNvPr>
          <p:cNvPicPr>
            <a:picLocks noChangeAspect="1"/>
          </p:cNvPicPr>
          <p:nvPr/>
        </p:nvPicPr>
        <p:blipFill>
          <a:blip r:embed="rId5"/>
          <a:stretch>
            <a:fillRect/>
          </a:stretch>
        </p:blipFill>
        <p:spPr>
          <a:xfrm>
            <a:off x="5293653" y="4940312"/>
            <a:ext cx="2654593" cy="600122"/>
          </a:xfrm>
          <a:prstGeom prst="rect">
            <a:avLst/>
          </a:prstGeom>
        </p:spPr>
      </p:pic>
    </p:spTree>
    <p:extLst>
      <p:ext uri="{BB962C8B-B14F-4D97-AF65-F5344CB8AC3E}">
        <p14:creationId xmlns:p14="http://schemas.microsoft.com/office/powerpoint/2010/main" val="65429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3FC2C-31F8-83AB-2961-F8A2825D529D}"/>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B1B2B486-224C-465E-6BC0-B0FE383D5D93}"/>
              </a:ext>
            </a:extLst>
          </p:cNvPr>
          <p:cNvSpPr txBox="1"/>
          <p:nvPr/>
        </p:nvSpPr>
        <p:spPr>
          <a:xfrm>
            <a:off x="1064993" y="28204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例题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3</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：集合覆盖问题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F79660EF-C836-858A-F4B0-2B8FC2599FCA}"/>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8383ED31-2925-7918-1E3D-E18A83E25AD9}"/>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ACFBD8F8-C9CF-A213-A172-631E09FC8D31}"/>
              </a:ext>
            </a:extLst>
          </p:cNvPr>
          <p:cNvSpPr txBox="1"/>
          <p:nvPr/>
        </p:nvSpPr>
        <p:spPr>
          <a:xfrm>
            <a:off x="794456" y="1172998"/>
            <a:ext cx="11273614" cy="4653646"/>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基于</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贪心算法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的非常数近似比算法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算法步骤：</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Ⅰ.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初始化设 𝐶←∅，𝑋←𝑈（当前未覆盖元素）</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Ⅱ.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循环直至𝑋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∅：选取覆盖剩余元素</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最多的集合：</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更新：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C←C∪{S*}	X←X∖S*</a:t>
            </a: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Ⅲ.</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输出集合子族 𝐶</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24">
            <a:extLst>
              <a:ext uri="{FF2B5EF4-FFF2-40B4-BE49-F238E27FC236}">
                <a16:creationId xmlns:a16="http://schemas.microsoft.com/office/drawing/2014/main" id="{EFD12792-64AC-36AE-6EC6-664993A64D35}"/>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32</a:t>
            </a:fld>
            <a:endParaRPr lang="zh-CN" altLang="en-US"/>
          </a:p>
        </p:txBody>
      </p:sp>
      <p:pic>
        <p:nvPicPr>
          <p:cNvPr id="7" name="图片 6">
            <a:extLst>
              <a:ext uri="{FF2B5EF4-FFF2-40B4-BE49-F238E27FC236}">
                <a16:creationId xmlns:a16="http://schemas.microsoft.com/office/drawing/2014/main" id="{C6244801-838F-2610-CA41-EEDAD57DDA0E}"/>
              </a:ext>
            </a:extLst>
          </p:cNvPr>
          <p:cNvPicPr>
            <a:picLocks noChangeAspect="1"/>
          </p:cNvPicPr>
          <p:nvPr/>
        </p:nvPicPr>
        <p:blipFill>
          <a:blip r:embed="rId3"/>
          <a:stretch>
            <a:fillRect/>
          </a:stretch>
        </p:blipFill>
        <p:spPr>
          <a:xfrm>
            <a:off x="6583903" y="3106129"/>
            <a:ext cx="2730918" cy="463621"/>
          </a:xfrm>
          <a:prstGeom prst="rect">
            <a:avLst/>
          </a:prstGeom>
        </p:spPr>
      </p:pic>
    </p:spTree>
    <p:extLst>
      <p:ext uri="{BB962C8B-B14F-4D97-AF65-F5344CB8AC3E}">
        <p14:creationId xmlns:p14="http://schemas.microsoft.com/office/powerpoint/2010/main" val="410833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BD987-D075-E196-FEB1-4576AB19274B}"/>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BDA20C63-A835-6FB4-A191-D60706CC416E}"/>
              </a:ext>
            </a:extLst>
          </p:cNvPr>
          <p:cNvSpPr txBox="1"/>
          <p:nvPr/>
        </p:nvSpPr>
        <p:spPr>
          <a:xfrm>
            <a:off x="1064993" y="28204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例题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3</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：集合覆盖问题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481360ED-0375-D3EB-3D87-78674DF870D6}"/>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374AB549-29FC-DC46-1181-2B0851BD07E2}"/>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F7F3847-5105-31BE-3092-E27CA89DBE4D}"/>
                  </a:ext>
                </a:extLst>
              </p:cNvPr>
              <p:cNvSpPr txBox="1"/>
              <p:nvPr/>
            </p:nvSpPr>
            <p:spPr>
              <a:xfrm>
                <a:off x="794456" y="1172998"/>
                <a:ext cx="11273614" cy="5182060"/>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定理：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设集合</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U</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元素总数为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，该近似算法的近似比为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ln n+1</a:t>
                </a: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证明要点：</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①设最优解大小为 𝑘</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𝑂𝑃𝑇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∣。记算法第 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次迭代开始时仍未覆盖的元素数为 𝑥𝑗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②在最优解的 𝑘</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个集合中，至少有一个集合能覆盖当前未覆盖元素的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x</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j</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𝑘</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个，即：</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（说明：因为这𝑘</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个集合覆盖所有 </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1600" i="1">
                            <a:latin typeface="Cambria Math" panose="02040503050406030204" pitchFamily="18" charset="0"/>
                            <a:ea typeface="宋体" panose="02010600030101010101" pitchFamily="2" charset="-122"/>
                            <a:cs typeface="Times New Roman" panose="02020603050405020304" pitchFamily="18" charset="0"/>
                          </a:rPr>
                          <m:t>x</m:t>
                        </m:r>
                      </m:e>
                      <m:sub>
                        <m:r>
                          <m:rPr>
                            <m:sty m:val="p"/>
                          </m:rPr>
                          <a:rPr lang="en-US" altLang="zh-CN" sz="1600" i="1">
                            <a:latin typeface="Cambria Math" panose="02040503050406030204" pitchFamily="18" charset="0"/>
                            <a:ea typeface="宋体" panose="02010600030101010101" pitchFamily="2" charset="-122"/>
                            <a:cs typeface="Times New Roman" panose="02020603050405020304" pitchFamily="18" charset="0"/>
                          </a:rPr>
                          <m:t>j</m:t>
                        </m:r>
                      </m:sub>
                    </m:sSub>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个剩余元素每个元素至少一次，再由</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平均值原理</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可得）</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③贪心算法选择覆盖元素数最多的集合，故∣</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𝑆</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j</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𝑋∣  ≥  </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x</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j</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𝑘</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④因此可得递推式：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，递推展开：</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⑤令 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为算法迭代总次数（即 ∣𝐶∣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𝑙）。则在最后一轮时仍有元素未被覆盖，</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x</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l</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由④中结论可得：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，变换后可得：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⑥综上，算法的近似比为（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ln n + 1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1F7F3847-5105-31BE-3092-E27CA89DBE4D}"/>
                  </a:ext>
                </a:extLst>
              </p:cNvPr>
              <p:cNvSpPr txBox="1">
                <a:spLocks noRot="1" noChangeAspect="1" noMove="1" noResize="1" noEditPoints="1" noAdjustHandles="1" noChangeArrowheads="1" noChangeShapeType="1" noTextEdit="1"/>
              </p:cNvSpPr>
              <p:nvPr/>
            </p:nvSpPr>
            <p:spPr>
              <a:xfrm>
                <a:off x="794456" y="1172998"/>
                <a:ext cx="11273614" cy="5182060"/>
              </a:xfrm>
              <a:prstGeom prst="rect">
                <a:avLst/>
              </a:prstGeom>
              <a:blipFill>
                <a:blip r:embed="rId3"/>
                <a:stretch>
                  <a:fillRect l="-541" r="-2757" b="-471"/>
                </a:stretch>
              </a:blipFill>
            </p:spPr>
            <p:txBody>
              <a:bodyPr/>
              <a:lstStyle/>
              <a:p>
                <a:r>
                  <a:rPr lang="zh-CN" altLang="en-US">
                    <a:noFill/>
                  </a:rPr>
                  <a:t> </a:t>
                </a:r>
              </a:p>
            </p:txBody>
          </p:sp>
        </mc:Fallback>
      </mc:AlternateContent>
      <p:sp>
        <p:nvSpPr>
          <p:cNvPr id="2" name="灯片编号占位符 24">
            <a:extLst>
              <a:ext uri="{FF2B5EF4-FFF2-40B4-BE49-F238E27FC236}">
                <a16:creationId xmlns:a16="http://schemas.microsoft.com/office/drawing/2014/main" id="{6B319E21-8DF8-2A61-C24D-CE01B9F1528E}"/>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33</a:t>
            </a:fld>
            <a:endParaRPr lang="zh-CN" altLang="en-US"/>
          </a:p>
        </p:txBody>
      </p:sp>
      <p:pic>
        <p:nvPicPr>
          <p:cNvPr id="8" name="图片 7">
            <a:extLst>
              <a:ext uri="{FF2B5EF4-FFF2-40B4-BE49-F238E27FC236}">
                <a16:creationId xmlns:a16="http://schemas.microsoft.com/office/drawing/2014/main" id="{B3540DE5-FE99-F33C-57DB-4D19B8FD6DE8}"/>
              </a:ext>
            </a:extLst>
          </p:cNvPr>
          <p:cNvPicPr>
            <a:picLocks noChangeAspect="1"/>
          </p:cNvPicPr>
          <p:nvPr/>
        </p:nvPicPr>
        <p:blipFill>
          <a:blip r:embed="rId4"/>
          <a:stretch>
            <a:fillRect/>
          </a:stretch>
        </p:blipFill>
        <p:spPr>
          <a:xfrm>
            <a:off x="4489621" y="3006969"/>
            <a:ext cx="3003623" cy="530051"/>
          </a:xfrm>
          <a:prstGeom prst="rect">
            <a:avLst/>
          </a:prstGeom>
        </p:spPr>
      </p:pic>
      <p:pic>
        <p:nvPicPr>
          <p:cNvPr id="14" name="图片 13">
            <a:extLst>
              <a:ext uri="{FF2B5EF4-FFF2-40B4-BE49-F238E27FC236}">
                <a16:creationId xmlns:a16="http://schemas.microsoft.com/office/drawing/2014/main" id="{E90C4ACB-5B4D-91DD-D555-D330549E2F44}"/>
              </a:ext>
            </a:extLst>
          </p:cNvPr>
          <p:cNvPicPr>
            <a:picLocks noChangeAspect="1"/>
          </p:cNvPicPr>
          <p:nvPr/>
        </p:nvPicPr>
        <p:blipFill>
          <a:blip r:embed="rId5"/>
          <a:stretch>
            <a:fillRect/>
          </a:stretch>
        </p:blipFill>
        <p:spPr>
          <a:xfrm>
            <a:off x="3108501" y="4496786"/>
            <a:ext cx="3371901" cy="456940"/>
          </a:xfrm>
          <a:prstGeom prst="rect">
            <a:avLst/>
          </a:prstGeom>
        </p:spPr>
      </p:pic>
      <p:pic>
        <p:nvPicPr>
          <p:cNvPr id="16" name="图片 15">
            <a:extLst>
              <a:ext uri="{FF2B5EF4-FFF2-40B4-BE49-F238E27FC236}">
                <a16:creationId xmlns:a16="http://schemas.microsoft.com/office/drawing/2014/main" id="{5A12990C-2998-021A-1C12-26C653D24208}"/>
              </a:ext>
            </a:extLst>
          </p:cNvPr>
          <p:cNvPicPr>
            <a:picLocks noChangeAspect="1"/>
          </p:cNvPicPr>
          <p:nvPr/>
        </p:nvPicPr>
        <p:blipFill>
          <a:blip r:embed="rId6"/>
          <a:stretch>
            <a:fillRect/>
          </a:stretch>
        </p:blipFill>
        <p:spPr>
          <a:xfrm>
            <a:off x="7788491" y="4429535"/>
            <a:ext cx="1852902" cy="499048"/>
          </a:xfrm>
          <a:prstGeom prst="rect">
            <a:avLst/>
          </a:prstGeom>
        </p:spPr>
      </p:pic>
      <p:pic>
        <p:nvPicPr>
          <p:cNvPr id="21" name="图片 20">
            <a:extLst>
              <a:ext uri="{FF2B5EF4-FFF2-40B4-BE49-F238E27FC236}">
                <a16:creationId xmlns:a16="http://schemas.microsoft.com/office/drawing/2014/main" id="{95C87A47-5112-020D-80F1-638FE3D380B7}"/>
              </a:ext>
            </a:extLst>
          </p:cNvPr>
          <p:cNvPicPr>
            <a:picLocks noChangeAspect="1"/>
          </p:cNvPicPr>
          <p:nvPr/>
        </p:nvPicPr>
        <p:blipFill>
          <a:blip r:embed="rId7"/>
          <a:stretch>
            <a:fillRect/>
          </a:stretch>
        </p:blipFill>
        <p:spPr>
          <a:xfrm>
            <a:off x="902117" y="5311626"/>
            <a:ext cx="1720503" cy="568557"/>
          </a:xfrm>
          <a:prstGeom prst="rect">
            <a:avLst/>
          </a:prstGeom>
        </p:spPr>
      </p:pic>
      <p:pic>
        <p:nvPicPr>
          <p:cNvPr id="23" name="图片 22">
            <a:extLst>
              <a:ext uri="{FF2B5EF4-FFF2-40B4-BE49-F238E27FC236}">
                <a16:creationId xmlns:a16="http://schemas.microsoft.com/office/drawing/2014/main" id="{5100B5A1-BE28-757A-FADB-052C9A3756B4}"/>
              </a:ext>
            </a:extLst>
          </p:cNvPr>
          <p:cNvPicPr>
            <a:picLocks noChangeAspect="1"/>
          </p:cNvPicPr>
          <p:nvPr/>
        </p:nvPicPr>
        <p:blipFill>
          <a:blip r:embed="rId8"/>
          <a:stretch>
            <a:fillRect/>
          </a:stretch>
        </p:blipFill>
        <p:spPr>
          <a:xfrm>
            <a:off x="4267298" y="5490470"/>
            <a:ext cx="1419704" cy="301304"/>
          </a:xfrm>
          <a:prstGeom prst="rect">
            <a:avLst/>
          </a:prstGeom>
        </p:spPr>
      </p:pic>
      <p:pic>
        <p:nvPicPr>
          <p:cNvPr id="25" name="图片 24">
            <a:extLst>
              <a:ext uri="{FF2B5EF4-FFF2-40B4-BE49-F238E27FC236}">
                <a16:creationId xmlns:a16="http://schemas.microsoft.com/office/drawing/2014/main" id="{886F4AFF-E0E6-E38C-99F6-B750867E2C4B}"/>
              </a:ext>
            </a:extLst>
          </p:cNvPr>
          <p:cNvPicPr>
            <a:picLocks noChangeAspect="1"/>
          </p:cNvPicPr>
          <p:nvPr/>
        </p:nvPicPr>
        <p:blipFill>
          <a:blip r:embed="rId9"/>
          <a:stretch>
            <a:fillRect/>
          </a:stretch>
        </p:blipFill>
        <p:spPr>
          <a:xfrm>
            <a:off x="6505000" y="5481496"/>
            <a:ext cx="2691621" cy="309250"/>
          </a:xfrm>
          <a:prstGeom prst="rect">
            <a:avLst/>
          </a:prstGeom>
        </p:spPr>
      </p:pic>
    </p:spTree>
    <p:extLst>
      <p:ext uri="{BB962C8B-B14F-4D97-AF65-F5344CB8AC3E}">
        <p14:creationId xmlns:p14="http://schemas.microsoft.com/office/powerpoint/2010/main" val="91328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4B912-2140-584B-39FD-A098CD53F3B7}"/>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65AE1616-67AD-C833-43C9-E7937661066E}"/>
              </a:ext>
            </a:extLst>
          </p:cNvPr>
          <p:cNvSpPr txBox="1"/>
          <p:nvPr/>
        </p:nvSpPr>
        <p:spPr>
          <a:xfrm>
            <a:off x="1064993" y="28204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例题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3</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：集合覆盖问题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F4BBA358-B0B6-EAD0-26DA-E71A8896CC9F}"/>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A22BD084-33CE-7BAC-39D7-606937EDE1E3}"/>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灯片编号占位符 24">
            <a:extLst>
              <a:ext uri="{FF2B5EF4-FFF2-40B4-BE49-F238E27FC236}">
                <a16:creationId xmlns:a16="http://schemas.microsoft.com/office/drawing/2014/main" id="{B9E36B12-523D-E4E8-C968-E7C8E2C3764E}"/>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34</a:t>
            </a:fld>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9DCD631-436E-73DD-1496-A6403A060D35}"/>
                  </a:ext>
                </a:extLst>
              </p:cNvPr>
              <p:cNvSpPr txBox="1"/>
              <p:nvPr/>
            </p:nvSpPr>
            <p:spPr>
              <a:xfrm>
                <a:off x="794456" y="1172998"/>
                <a:ext cx="11273614" cy="5115311"/>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近似比的最优性：</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已有结果表明，除非 𝑃</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𝑁𝑃，对一般集合覆盖问题不存在 </a:t>
                </a:r>
                <a:r>
                  <a:rPr lang="el-GR" altLang="zh-CN" sz="2000" dirty="0">
                    <a:latin typeface="Times New Roman" panose="02020603050405020304" pitchFamily="18" charset="0"/>
                    <a:ea typeface="宋体" panose="02010600030101010101" pitchFamily="2" charset="-122"/>
                    <a:cs typeface="Times New Roman" panose="02020603050405020304" pitchFamily="18" charset="0"/>
                  </a:rPr>
                  <a:t>(1−ε)</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lnn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级别以下的多项式时间近似算法。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与顶点覆盖问题的联系：</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顶点覆盖问题是集合覆盖问题的特例，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Vertex Cover  ≤ₚ  Set Cover</a:t>
                </a: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构造：</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给定</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问题的实例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：图 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𝐸</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及整数 𝑘，则对应</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问题的实例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定义全集 𝑈</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𝐸。对每个顶点 𝑣∈𝑉，构造集合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𝑆</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v</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𝑒 ∈ 𝐸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𝑒 与 𝑣 相连</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等价于是否存在 ≤𝑘</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个集合</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𝑆</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v</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的子集，其并集等于 𝐸？</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显然，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是多项式时间的变换</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79DCD631-436E-73DD-1496-A6403A060D35}"/>
                  </a:ext>
                </a:extLst>
              </p:cNvPr>
              <p:cNvSpPr txBox="1">
                <a:spLocks noRot="1" noChangeAspect="1" noMove="1" noResize="1" noEditPoints="1" noAdjustHandles="1" noChangeArrowheads="1" noChangeShapeType="1" noTextEdit="1"/>
              </p:cNvSpPr>
              <p:nvPr/>
            </p:nvSpPr>
            <p:spPr>
              <a:xfrm>
                <a:off x="794456" y="1172998"/>
                <a:ext cx="11273614" cy="5115311"/>
              </a:xfrm>
              <a:prstGeom prst="rect">
                <a:avLst/>
              </a:prstGeom>
              <a:blipFill>
                <a:blip r:embed="rId3"/>
                <a:stretch>
                  <a:fillRect l="-541" r="-6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418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7ED02-296A-ED5F-CC3D-BCC220A2C6C7}"/>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51B57329-169E-E7BC-3FF3-0D623253DA13}"/>
              </a:ext>
            </a:extLst>
          </p:cNvPr>
          <p:cNvSpPr txBox="1"/>
          <p:nvPr/>
        </p:nvSpPr>
        <p:spPr>
          <a:xfrm>
            <a:off x="954461" y="25692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货郎问题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最小生成树法</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B4DF011D-CD9F-894D-9DEC-2284F09EC99A}"/>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D55AC9A7-4D4A-2D5F-646A-27CBA3E10512}"/>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F17CC7F1-1592-22EE-9AC1-03B163F8C7AB}"/>
              </a:ext>
            </a:extLst>
          </p:cNvPr>
          <p:cNvSpPr txBox="1"/>
          <p:nvPr/>
        </p:nvSpPr>
        <p:spPr>
          <a:xfrm>
            <a:off x="794456" y="1134402"/>
            <a:ext cx="11153061" cy="5176417"/>
          </a:xfrm>
          <a:prstGeom prst="rect">
            <a:avLst/>
          </a:prstGeom>
          <a:noFill/>
        </p:spPr>
        <p:txBody>
          <a:bodyPr wrap="square" rtlCol="0">
            <a:spAutoFit/>
          </a:bodyPr>
          <a:lstStyle/>
          <a:p>
            <a:pPr>
              <a:lnSpc>
                <a:spcPct val="150000"/>
              </a:lnSpc>
            </a:pPr>
            <a:r>
              <a:rPr lang="zh-CN" altLang="en-US" sz="2000" b="1" dirty="0">
                <a:latin typeface="宋体" panose="02010600030101010101" pitchFamily="2" charset="-122"/>
                <a:ea typeface="宋体" panose="02010600030101010101" pitchFamily="2" charset="-122"/>
              </a:rPr>
              <a:t>最小生成树法</a:t>
            </a:r>
            <a:r>
              <a:rPr lang="en-US" altLang="zh-CN" sz="2000" b="1" dirty="0">
                <a:latin typeface="宋体" panose="02010600030101010101" pitchFamily="2" charset="-122"/>
                <a:ea typeface="宋体" panose="02010600030101010101" pitchFamily="2" charset="-122"/>
              </a:rPr>
              <a:t>MST</a:t>
            </a:r>
            <a:r>
              <a:rPr lang="zh-CN" altLang="en-US" sz="2000" b="1" dirty="0">
                <a:latin typeface="宋体" panose="02010600030101010101" pitchFamily="2" charset="-122"/>
                <a:ea typeface="宋体" panose="02010600030101010101" pitchFamily="2" charset="-122"/>
              </a:rPr>
              <a:t>步骤</a:t>
            </a:r>
            <a:r>
              <a:rPr lang="en-US" altLang="zh-CN" sz="2000" b="1" dirty="0">
                <a:latin typeface="宋体" panose="02010600030101010101" pitchFamily="2" charset="-122"/>
                <a:ea typeface="宋体" panose="02010600030101010101" pitchFamily="2" charset="-122"/>
              </a:rPr>
              <a:t>: </a:t>
            </a:r>
          </a:p>
          <a:p>
            <a:pPr>
              <a:lnSpc>
                <a:spcPct val="150000"/>
              </a:lnSpc>
            </a:pPr>
            <a:r>
              <a:rPr lang="en-US" altLang="zh-CN" sz="2000" dirty="0">
                <a:latin typeface="宋体" panose="02010600030101010101" pitchFamily="2" charset="-122"/>
                <a:ea typeface="宋体" panose="02010600030101010101" pitchFamily="2" charset="-122"/>
              </a:rPr>
              <a:t>Ⅰ.</a:t>
            </a:r>
            <a:r>
              <a:rPr lang="zh-CN" altLang="en-US" sz="2000" dirty="0">
                <a:latin typeface="宋体" panose="02010600030101010101" pitchFamily="2" charset="-122"/>
                <a:ea typeface="宋体" panose="02010600030101010101" pitchFamily="2" charset="-122"/>
              </a:rPr>
              <a:t>求图的一棵最小生成树</a:t>
            </a:r>
            <a:r>
              <a:rPr lang="en-US" altLang="zh-CN" sz="2000" dirty="0">
                <a:latin typeface="宋体" panose="02010600030101010101" pitchFamily="2" charset="-122"/>
                <a:ea typeface="宋体" panose="02010600030101010101" pitchFamily="2" charset="-122"/>
              </a:rPr>
              <a:t>T. </a:t>
            </a:r>
          </a:p>
          <a:p>
            <a:pPr>
              <a:lnSpc>
                <a:spcPct val="150000"/>
              </a:lnSpc>
            </a:pPr>
            <a:r>
              <a:rPr lang="en-US" altLang="zh-CN" sz="2000" dirty="0">
                <a:latin typeface="宋体" panose="02010600030101010101" pitchFamily="2" charset="-122"/>
                <a:ea typeface="宋体" panose="02010600030101010101" pitchFamily="2" charset="-122"/>
              </a:rPr>
              <a:t>Ⅱ.</a:t>
            </a:r>
            <a:r>
              <a:rPr lang="zh-CN" altLang="en-US" sz="2000" dirty="0">
                <a:latin typeface="宋体" panose="02010600030101010101" pitchFamily="2" charset="-122"/>
                <a:ea typeface="宋体" panose="02010600030101010101" pitchFamily="2" charset="-122"/>
              </a:rPr>
              <a:t>沿着 </a:t>
            </a:r>
            <a:r>
              <a:rPr lang="en-US" altLang="zh-CN" sz="2000" dirty="0">
                <a:latin typeface="宋体" panose="02010600030101010101" pitchFamily="2" charset="-122"/>
                <a:ea typeface="宋体" panose="02010600030101010101" pitchFamily="2" charset="-122"/>
              </a:rPr>
              <a:t>T </a:t>
            </a:r>
            <a:r>
              <a:rPr lang="zh-CN" altLang="en-US" sz="2000" dirty="0">
                <a:latin typeface="宋体" panose="02010600030101010101" pitchFamily="2" charset="-122"/>
                <a:ea typeface="宋体" panose="02010600030101010101" pitchFamily="2" charset="-122"/>
              </a:rPr>
              <a:t>走两遍得到图的一条欧拉回路</a:t>
            </a:r>
            <a:r>
              <a:rPr lang="en-US" altLang="zh-CN" sz="2000" dirty="0">
                <a:latin typeface="宋体" panose="02010600030101010101" pitchFamily="2" charset="-122"/>
                <a:ea typeface="宋体" panose="02010600030101010101" pitchFamily="2" charset="-122"/>
              </a:rPr>
              <a:t>.</a:t>
            </a:r>
          </a:p>
          <a:p>
            <a:pPr>
              <a:lnSpc>
                <a:spcPct val="150000"/>
              </a:lnSpc>
            </a:pPr>
            <a:r>
              <a:rPr lang="en-US" altLang="zh-CN" sz="2000" dirty="0">
                <a:latin typeface="宋体" panose="02010600030101010101" pitchFamily="2" charset="-122"/>
                <a:ea typeface="宋体" panose="02010600030101010101" pitchFamily="2" charset="-122"/>
              </a:rPr>
              <a:t>Ⅲ.</a:t>
            </a:r>
            <a:r>
              <a:rPr lang="zh-CN" altLang="en-US" sz="2000" dirty="0">
                <a:latin typeface="宋体" panose="02010600030101010101" pitchFamily="2" charset="-122"/>
                <a:ea typeface="宋体" panose="02010600030101010101" pitchFamily="2" charset="-122"/>
              </a:rPr>
              <a:t>顺着欧拉回路</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跳过已走过的顶点，抄近路得到一条哈密顿回路</a:t>
            </a:r>
            <a:r>
              <a:rPr lang="en-US" altLang="zh-CN" sz="2000" dirty="0">
                <a:latin typeface="宋体" panose="02010600030101010101" pitchFamily="2" charset="-122"/>
                <a:ea typeface="宋体" panose="02010600030101010101" pitchFamily="2" charset="-122"/>
              </a:rPr>
              <a:t>.</a:t>
            </a: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Ⅰ</a:t>
            </a:r>
            <a:r>
              <a:rPr lang="en-US" altLang="zh-CN" sz="2400"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Ⅱ</a:t>
            </a:r>
            <a:r>
              <a:rPr lang="en-US" altLang="zh-CN" sz="2400"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Ⅲ</a:t>
            </a:r>
            <a:r>
              <a:rPr lang="en-US" altLang="zh-CN" sz="20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灯片编号占位符 24">
            <a:extLst>
              <a:ext uri="{FF2B5EF4-FFF2-40B4-BE49-F238E27FC236}">
                <a16:creationId xmlns:a16="http://schemas.microsoft.com/office/drawing/2014/main" id="{212F3E60-2128-4827-3C1F-019E8CE771FD}"/>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4</a:t>
            </a:fld>
            <a:endParaRPr lang="zh-CN" altLang="en-US"/>
          </a:p>
        </p:txBody>
      </p:sp>
      <p:pic>
        <p:nvPicPr>
          <p:cNvPr id="10" name="图片 9">
            <a:extLst>
              <a:ext uri="{FF2B5EF4-FFF2-40B4-BE49-F238E27FC236}">
                <a16:creationId xmlns:a16="http://schemas.microsoft.com/office/drawing/2014/main" id="{0B335DF5-99E2-2AD8-01EF-3E8B9301CC51}"/>
              </a:ext>
            </a:extLst>
          </p:cNvPr>
          <p:cNvPicPr>
            <a:picLocks noChangeAspect="1"/>
          </p:cNvPicPr>
          <p:nvPr/>
        </p:nvPicPr>
        <p:blipFill>
          <a:blip r:embed="rId3"/>
          <a:stretch>
            <a:fillRect/>
          </a:stretch>
        </p:blipFill>
        <p:spPr>
          <a:xfrm>
            <a:off x="2853355" y="3203577"/>
            <a:ext cx="7218066" cy="2447775"/>
          </a:xfrm>
          <a:prstGeom prst="rect">
            <a:avLst/>
          </a:prstGeom>
        </p:spPr>
      </p:pic>
    </p:spTree>
    <p:extLst>
      <p:ext uri="{BB962C8B-B14F-4D97-AF65-F5344CB8AC3E}">
        <p14:creationId xmlns:p14="http://schemas.microsoft.com/office/powerpoint/2010/main" val="283013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28094-30AF-7BBF-B6C5-1536159A3A54}"/>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3CDDED43-C1E4-F76C-2046-29B248EB3916}"/>
              </a:ext>
            </a:extLst>
          </p:cNvPr>
          <p:cNvSpPr txBox="1"/>
          <p:nvPr/>
        </p:nvSpPr>
        <p:spPr>
          <a:xfrm>
            <a:off x="954461" y="25692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货郎问题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最小生成树法</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42903571-8666-2C5C-B346-A5BCDE883B82}"/>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7CBD204D-88D6-B151-F8DE-603ED1A98DA1}"/>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3DDEBF87-F31C-4807-C247-F3290769C241}"/>
              </a:ext>
            </a:extLst>
          </p:cNvPr>
          <p:cNvSpPr txBox="1"/>
          <p:nvPr/>
        </p:nvSpPr>
        <p:spPr>
          <a:xfrm>
            <a:off x="794456" y="1144450"/>
            <a:ext cx="11153061" cy="3730317"/>
          </a:xfrm>
          <a:prstGeom prst="rect">
            <a:avLst/>
          </a:prstGeom>
          <a:noFill/>
        </p:spPr>
        <p:txBody>
          <a:bodyPr wrap="square" rtlCol="0">
            <a:spAutoFit/>
          </a:bodyPr>
          <a:lstStyle/>
          <a:p>
            <a:pPr>
              <a:lnSpc>
                <a:spcPct val="150000"/>
              </a:lnSpc>
            </a:pPr>
            <a:r>
              <a:rPr lang="zh-CN" altLang="en-US" sz="2000" b="1" dirty="0">
                <a:latin typeface="宋体" panose="02010600030101010101" pitchFamily="2" charset="-122"/>
                <a:ea typeface="宋体" panose="02010600030101010101" pitchFamily="2" charset="-122"/>
              </a:rPr>
              <a:t>定理：</a:t>
            </a:r>
            <a:r>
              <a:rPr lang="zh-CN" altLang="en-US" sz="2000" dirty="0">
                <a:latin typeface="宋体" panose="02010600030101010101" pitchFamily="2" charset="-122"/>
                <a:ea typeface="宋体" panose="02010600030101010101" pitchFamily="2" charset="-122"/>
              </a:rPr>
              <a:t>对货郎问题的所有满足三角不等式的实例</a:t>
            </a:r>
            <a:r>
              <a:rPr lang="en-US" altLang="zh-CN" sz="2000" b="1" i="1" dirty="0">
                <a:latin typeface="宋体" panose="02010600030101010101" pitchFamily="2" charset="-122"/>
                <a:ea typeface="宋体" panose="02010600030101010101" pitchFamily="2" charset="-122"/>
              </a:rPr>
              <a:t>I</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gn="ctr">
              <a:lnSpc>
                <a:spcPct val="150000"/>
              </a:lnSpc>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MST(I) &lt; 2OPT(I)</a:t>
            </a: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证明要点：</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①最小生成树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的权</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小于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OPT(I).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（最优解哈密顿回路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生成树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最小生成树）</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②算法第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Ⅱ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步中构造的欧拉回路权为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2W(T) &lt; 2OPT(I). </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③从欧拉回路抄近路构造哈密顿回路不会增加长度</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（三角不等式定义）</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结论：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MST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法是</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近似</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算法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 name="灯片编号占位符 24">
            <a:extLst>
              <a:ext uri="{FF2B5EF4-FFF2-40B4-BE49-F238E27FC236}">
                <a16:creationId xmlns:a16="http://schemas.microsoft.com/office/drawing/2014/main" id="{0C94DF8F-1E12-06E7-7C51-ADC91195B97C}"/>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5</a:t>
            </a:fld>
            <a:endParaRPr lang="zh-CN" altLang="en-US"/>
          </a:p>
        </p:txBody>
      </p:sp>
    </p:spTree>
    <p:extLst>
      <p:ext uri="{BB962C8B-B14F-4D97-AF65-F5344CB8AC3E}">
        <p14:creationId xmlns:p14="http://schemas.microsoft.com/office/powerpoint/2010/main" val="404418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65D93-3824-8485-30F9-76AAE3AA8002}"/>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0ACD946F-5DD5-1E43-A0EF-101E9DE48804}"/>
              </a:ext>
            </a:extLst>
          </p:cNvPr>
          <p:cNvSpPr txBox="1"/>
          <p:nvPr/>
        </p:nvSpPr>
        <p:spPr>
          <a:xfrm>
            <a:off x="954461" y="25692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货郎问题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最小生成树法</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39DFED22-E409-E909-415A-44C1DA211A4D}"/>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F796A086-186F-C1F5-B7AC-B5152CFCC6F6}"/>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BC6D52F2-8706-1E59-F75F-64E13AA5E64C}"/>
              </a:ext>
            </a:extLst>
          </p:cNvPr>
          <p:cNvSpPr txBox="1"/>
          <p:nvPr/>
        </p:nvSpPr>
        <p:spPr>
          <a:xfrm>
            <a:off x="849722" y="1148758"/>
            <a:ext cx="11153061" cy="4653646"/>
          </a:xfrm>
          <a:prstGeom prst="rect">
            <a:avLst/>
          </a:prstGeom>
          <a:noFill/>
        </p:spPr>
        <p:txBody>
          <a:bodyPr wrap="square" rtlCol="0">
            <a:spAutoFit/>
          </a:bodyPr>
          <a:lstStyle/>
          <a:p>
            <a:pPr>
              <a:lnSpc>
                <a:spcPct val="150000"/>
              </a:lnSpc>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紧实例构造：</a:t>
            </a: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2000" b="1" dirty="0">
                <a:latin typeface="宋体" panose="02010600030101010101" pitchFamily="2" charset="-122"/>
                <a:ea typeface="宋体" panose="02010600030101010101" pitchFamily="2" charset="-122"/>
                <a:cs typeface="Times New Roman" panose="02020603050405020304" pitchFamily="18" charset="0"/>
              </a:rPr>
              <a:t>最优解：</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OPT(I) = 2n</a:t>
            </a:r>
          </a:p>
          <a:p>
            <a:pPr>
              <a:lnSpc>
                <a:spcPct val="150000"/>
              </a:lnSpc>
            </a:pPr>
            <a:endParaRPr lang="en-US" altLang="zh-CN" sz="20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贪心近似算法：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MST(I) = 4n-2</a:t>
            </a: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最小生成树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哈密顿回路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 name="灯片编号占位符 24">
            <a:extLst>
              <a:ext uri="{FF2B5EF4-FFF2-40B4-BE49-F238E27FC236}">
                <a16:creationId xmlns:a16="http://schemas.microsoft.com/office/drawing/2014/main" id="{F264283B-6D05-BD28-047B-B89AE1EEB6A9}"/>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6</a:t>
            </a:fld>
            <a:endParaRPr lang="zh-CN" altLang="en-US"/>
          </a:p>
        </p:txBody>
      </p:sp>
      <p:pic>
        <p:nvPicPr>
          <p:cNvPr id="7" name="图片 6">
            <a:extLst>
              <a:ext uri="{FF2B5EF4-FFF2-40B4-BE49-F238E27FC236}">
                <a16:creationId xmlns:a16="http://schemas.microsoft.com/office/drawing/2014/main" id="{48CFD6F6-8C23-FF3F-622A-043A17D82BB4}"/>
              </a:ext>
            </a:extLst>
          </p:cNvPr>
          <p:cNvPicPr>
            <a:picLocks noChangeAspect="1"/>
          </p:cNvPicPr>
          <p:nvPr/>
        </p:nvPicPr>
        <p:blipFill>
          <a:blip r:embed="rId3"/>
          <a:stretch>
            <a:fillRect/>
          </a:stretch>
        </p:blipFill>
        <p:spPr>
          <a:xfrm>
            <a:off x="685800" y="1638300"/>
            <a:ext cx="3765620" cy="1246367"/>
          </a:xfrm>
          <a:prstGeom prst="rect">
            <a:avLst/>
          </a:prstGeom>
        </p:spPr>
      </p:pic>
      <p:pic>
        <p:nvPicPr>
          <p:cNvPr id="9" name="图片 8">
            <a:extLst>
              <a:ext uri="{FF2B5EF4-FFF2-40B4-BE49-F238E27FC236}">
                <a16:creationId xmlns:a16="http://schemas.microsoft.com/office/drawing/2014/main" id="{8E9614CC-CE3B-6E91-9359-E4149FFC9FB1}"/>
              </a:ext>
            </a:extLst>
          </p:cNvPr>
          <p:cNvPicPr>
            <a:picLocks noChangeAspect="1"/>
          </p:cNvPicPr>
          <p:nvPr/>
        </p:nvPicPr>
        <p:blipFill>
          <a:blip r:embed="rId4"/>
          <a:stretch>
            <a:fillRect/>
          </a:stretch>
        </p:blipFill>
        <p:spPr>
          <a:xfrm>
            <a:off x="768380" y="4477046"/>
            <a:ext cx="4505302" cy="907679"/>
          </a:xfrm>
          <a:prstGeom prst="rect">
            <a:avLst/>
          </a:prstGeom>
        </p:spPr>
      </p:pic>
      <p:pic>
        <p:nvPicPr>
          <p:cNvPr id="11" name="图片 10">
            <a:extLst>
              <a:ext uri="{FF2B5EF4-FFF2-40B4-BE49-F238E27FC236}">
                <a16:creationId xmlns:a16="http://schemas.microsoft.com/office/drawing/2014/main" id="{F536C990-DEA6-3801-7A84-233FBDE9605B}"/>
              </a:ext>
            </a:extLst>
          </p:cNvPr>
          <p:cNvPicPr>
            <a:picLocks noChangeAspect="1"/>
          </p:cNvPicPr>
          <p:nvPr/>
        </p:nvPicPr>
        <p:blipFill>
          <a:blip r:embed="rId5"/>
          <a:stretch>
            <a:fillRect/>
          </a:stretch>
        </p:blipFill>
        <p:spPr>
          <a:xfrm>
            <a:off x="7125471" y="4171264"/>
            <a:ext cx="4298149" cy="1213461"/>
          </a:xfrm>
          <a:prstGeom prst="rect">
            <a:avLst/>
          </a:prstGeom>
        </p:spPr>
      </p:pic>
    </p:spTree>
    <p:extLst>
      <p:ext uri="{BB962C8B-B14F-4D97-AF65-F5344CB8AC3E}">
        <p14:creationId xmlns:p14="http://schemas.microsoft.com/office/powerpoint/2010/main" val="397713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FC094-5EBF-55C6-4DA2-2C61DB189DCA}"/>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25CA3160-DBEC-3C0E-9565-ED5CB2909588}"/>
              </a:ext>
            </a:extLst>
          </p:cNvPr>
          <p:cNvSpPr txBox="1"/>
          <p:nvPr/>
        </p:nvSpPr>
        <p:spPr>
          <a:xfrm>
            <a:off x="954461" y="25692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货郎问题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最小权匹配法</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213925C8-0C64-784D-AB73-6299B91912D7}"/>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55A5CE9E-7618-C30C-ACF5-447716A16C53}"/>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0B7D779-B780-95C4-7F21-C972CC6845D4}"/>
                  </a:ext>
                </a:extLst>
              </p:cNvPr>
              <p:cNvSpPr txBox="1"/>
              <p:nvPr/>
            </p:nvSpPr>
            <p:spPr>
              <a:xfrm>
                <a:off x="794456" y="1109281"/>
                <a:ext cx="11153061" cy="8884163"/>
              </a:xfrm>
              <a:prstGeom prst="rect">
                <a:avLst/>
              </a:prstGeom>
              <a:noFill/>
            </p:spPr>
            <p:txBody>
              <a:bodyPr wrap="square" rtlCol="0">
                <a:spAutoFit/>
              </a:bodyPr>
              <a:lstStyle/>
              <a:p>
                <a:pPr>
                  <a:lnSpc>
                    <a:spcPct val="150000"/>
                  </a:lnSpc>
                </a:pPr>
                <a:r>
                  <a:rPr lang="zh-CN" altLang="en-US" sz="2000" b="1" dirty="0">
                    <a:latin typeface="宋体" panose="02010600030101010101" pitchFamily="2" charset="-122"/>
                    <a:ea typeface="宋体" panose="02010600030101010101" pitchFamily="2" charset="-122"/>
                  </a:rPr>
                  <a:t>最小权匹配法步骤</a:t>
                </a:r>
                <a:r>
                  <a:rPr lang="en-US" altLang="zh-CN" sz="2000" b="1" dirty="0">
                    <a:latin typeface="宋体" panose="02010600030101010101" pitchFamily="2" charset="-122"/>
                    <a:ea typeface="宋体" panose="02010600030101010101" pitchFamily="2" charset="-122"/>
                  </a:rPr>
                  <a:t>: </a:t>
                </a:r>
              </a:p>
              <a:p>
                <a:pPr>
                  <a:lnSpc>
                    <a:spcPct val="150000"/>
                  </a:lnSpc>
                </a:pPr>
                <a:r>
                  <a:rPr lang="en-US" altLang="zh-CN" sz="2000" dirty="0">
                    <a:latin typeface="宋体" panose="02010600030101010101" pitchFamily="2" charset="-122"/>
                    <a:ea typeface="宋体" panose="02010600030101010101" pitchFamily="2" charset="-122"/>
                  </a:rPr>
                  <a:t>Ⅰ.</a:t>
                </a:r>
                <a:r>
                  <a:rPr lang="zh-CN" altLang="en-US" sz="2000" dirty="0">
                    <a:latin typeface="宋体" panose="02010600030101010101" pitchFamily="2" charset="-122"/>
                    <a:ea typeface="宋体" panose="02010600030101010101" pitchFamily="2" charset="-122"/>
                  </a:rPr>
                  <a:t>求图的一棵最小生成树</a:t>
                </a:r>
                <a:r>
                  <a:rPr lang="en-US" altLang="zh-CN" sz="2000" dirty="0">
                    <a:latin typeface="宋体" panose="02010600030101010101" pitchFamily="2" charset="-122"/>
                    <a:ea typeface="宋体" panose="02010600030101010101" pitchFamily="2" charset="-122"/>
                  </a:rPr>
                  <a:t>T</a:t>
                </a:r>
              </a:p>
              <a:p>
                <a:pPr>
                  <a:lnSpc>
                    <a:spcPct val="150000"/>
                  </a:lnSpc>
                </a:pPr>
                <a:r>
                  <a:rPr lang="en-US" altLang="zh-CN" sz="2000" dirty="0">
                    <a:latin typeface="宋体" panose="02010600030101010101" pitchFamily="2" charset="-122"/>
                    <a:ea typeface="宋体" panose="02010600030101010101" pitchFamily="2" charset="-122"/>
                  </a:rPr>
                  <a:t>Ⅱ.</a:t>
                </a:r>
                <a:r>
                  <a:rPr lang="zh-CN" altLang="en-US" sz="2000" dirty="0">
                    <a:latin typeface="宋体" panose="02010600030101010101" pitchFamily="2" charset="-122"/>
                    <a:ea typeface="宋体" panose="02010600030101010101" pitchFamily="2" charset="-122"/>
                  </a:rPr>
                  <a:t>找出</a:t>
                </a:r>
                <a:r>
                  <a:rPr lang="en-US" altLang="zh-CN" sz="2000" dirty="0">
                    <a:latin typeface="宋体" panose="02010600030101010101" pitchFamily="2" charset="-122"/>
                    <a:ea typeface="宋体" panose="02010600030101010101" pitchFamily="2" charset="-122"/>
                  </a:rPr>
                  <a:t>T</a:t>
                </a:r>
                <a:r>
                  <a:rPr lang="zh-CN" altLang="en-US" sz="2000" dirty="0">
                    <a:latin typeface="宋体" panose="02010600030101010101" pitchFamily="2" charset="-122"/>
                    <a:ea typeface="宋体" panose="02010600030101010101" pitchFamily="2" charset="-122"/>
                  </a:rPr>
                  <a:t>的所有奇度顶点</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𝑉</m:t>
                        </m:r>
                      </m:e>
                      <m:sub>
                        <m:r>
                          <m:rPr>
                            <m:sty m:val="p"/>
                          </m:rPr>
                          <a:rPr lang="en-US" altLang="zh-CN" sz="2000" i="1">
                            <a:latin typeface="Cambria Math" panose="02040503050406030204" pitchFamily="18" charset="0"/>
                            <a:ea typeface="宋体" panose="02010600030101010101" pitchFamily="2" charset="-122"/>
                          </a:rPr>
                          <m:t>odd</m:t>
                        </m:r>
                      </m:sub>
                    </m:sSub>
                  </m:oMath>
                </a14:m>
                <a:r>
                  <a:rPr lang="zh-CN" altLang="en-US" sz="2000" dirty="0">
                    <a:latin typeface="宋体" panose="02010600030101010101" pitchFamily="2" charset="-122"/>
                    <a:ea typeface="宋体" panose="02010600030101010101" pitchFamily="2" charset="-122"/>
                  </a:rPr>
                  <a:t>，在原图</a:t>
                </a:r>
                <a:r>
                  <a:rPr lang="en-US" altLang="zh-CN" sz="2000" dirty="0">
                    <a:latin typeface="宋体" panose="02010600030101010101" pitchFamily="2" charset="-122"/>
                    <a:ea typeface="宋体" panose="02010600030101010101" pitchFamily="2" charset="-122"/>
                  </a:rPr>
                  <a:t>G</a:t>
                </a:r>
                <a:r>
                  <a:rPr lang="zh-CN" altLang="en-US" sz="2000" dirty="0">
                    <a:latin typeface="宋体" panose="02010600030101010101" pitchFamily="2" charset="-122"/>
                    <a:ea typeface="宋体" panose="02010600030101010101" pitchFamily="2" charset="-122"/>
                  </a:rPr>
                  <a:t>中求</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𝑉</m:t>
                        </m:r>
                      </m:e>
                      <m:sub>
                        <m:r>
                          <m:rPr>
                            <m:sty m:val="p"/>
                          </m:rPr>
                          <a:rPr lang="en-US" altLang="zh-CN" sz="2000" i="1">
                            <a:latin typeface="Cambria Math" panose="02040503050406030204" pitchFamily="18" charset="0"/>
                            <a:ea typeface="宋体" panose="02010600030101010101" pitchFamily="2" charset="-122"/>
                          </a:rPr>
                          <m:t>odd</m:t>
                        </m:r>
                      </m:sub>
                    </m:sSub>
                  </m:oMath>
                </a14:m>
                <a:r>
                  <a:rPr lang="zh-CN" altLang="en-US" sz="2000" dirty="0">
                    <a:latin typeface="宋体" panose="02010600030101010101" pitchFamily="2" charset="-122"/>
                    <a:ea typeface="宋体" panose="02010600030101010101" pitchFamily="2" charset="-122"/>
                  </a:rPr>
                  <a:t>的导出子图</a:t>
                </a:r>
                <a:r>
                  <a:rPr lang="en-US" altLang="zh-CN" sz="2000" dirty="0">
                    <a:latin typeface="宋体" panose="02010600030101010101" pitchFamily="2" charset="-122"/>
                    <a:ea typeface="宋体" panose="02010600030101010101" pitchFamily="2" charset="-122"/>
                  </a:rPr>
                  <a:t>H</a:t>
                </a:r>
              </a:p>
              <a:p>
                <a:pPr>
                  <a:lnSpc>
                    <a:spcPct val="150000"/>
                  </a:lnSpc>
                </a:pPr>
                <a:r>
                  <a:rPr lang="en-US" altLang="zh-CN" sz="2000" dirty="0">
                    <a:latin typeface="宋体" panose="02010600030101010101" pitchFamily="2" charset="-122"/>
                    <a:ea typeface="宋体" panose="02010600030101010101" pitchFamily="2" charset="-122"/>
                  </a:rPr>
                  <a:t>Ⅲ.</a:t>
                </a:r>
                <a:r>
                  <a:rPr lang="zh-CN" altLang="pt-BR" sz="2000" dirty="0">
                    <a:latin typeface="宋体" panose="02010600030101010101" pitchFamily="2" charset="-122"/>
                    <a:ea typeface="宋体" panose="02010600030101010101" pitchFamily="2" charset="-122"/>
                  </a:rPr>
                  <a:t>求</a:t>
                </a:r>
                <a:r>
                  <a:rPr lang="pt-BR" altLang="zh-CN" sz="2000" dirty="0">
                    <a:latin typeface="宋体" panose="02010600030101010101" pitchFamily="2" charset="-122"/>
                    <a:ea typeface="宋体" panose="02010600030101010101" pitchFamily="2" charset="-122"/>
                  </a:rPr>
                  <a:t>H</a:t>
                </a:r>
                <a:r>
                  <a:rPr lang="zh-CN" altLang="pt-BR" sz="2000" dirty="0">
                    <a:latin typeface="宋体" panose="02010600030101010101" pitchFamily="2" charset="-122"/>
                    <a:ea typeface="宋体" panose="02010600030101010101" pitchFamily="2" charset="-122"/>
                  </a:rPr>
                  <a:t>的最小匹配</a:t>
                </a:r>
                <a:r>
                  <a:rPr lang="pt-BR" altLang="zh-CN" sz="2000" dirty="0">
                    <a:latin typeface="宋体" panose="02010600030101010101" pitchFamily="2" charset="-122"/>
                    <a:ea typeface="宋体" panose="02010600030101010101" pitchFamily="2" charset="-122"/>
                  </a:rPr>
                  <a:t>M</a:t>
                </a:r>
              </a:p>
              <a:p>
                <a:pPr>
                  <a:lnSpc>
                    <a:spcPct val="150000"/>
                  </a:lnSpc>
                </a:pPr>
                <a:r>
                  <a:rPr lang="en-US" altLang="zh-CN" sz="2000" dirty="0">
                    <a:latin typeface="宋体" panose="02010600030101010101" pitchFamily="2" charset="-122"/>
                    <a:ea typeface="宋体" panose="02010600030101010101" pitchFamily="2" charset="-122"/>
                  </a:rPr>
                  <a:t>Ⅳ.</a:t>
                </a:r>
                <a:r>
                  <a:rPr lang="zh-CN" altLang="en-US" sz="2000" dirty="0">
                    <a:latin typeface="宋体" panose="02010600030101010101" pitchFamily="2" charset="-122"/>
                    <a:ea typeface="宋体" panose="02010600030101010101" pitchFamily="2" charset="-122"/>
                  </a:rPr>
                  <a:t>求</a:t>
                </a:r>
                <a:r>
                  <a:rPr lang="en-US" altLang="zh-CN" sz="2000" dirty="0">
                    <a:latin typeface="宋体" panose="02010600030101010101" pitchFamily="2" charset="-122"/>
                    <a:ea typeface="宋体" panose="02010600030101010101" pitchFamily="2" charset="-122"/>
                  </a:rPr>
                  <a:t>T</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M</a:t>
                </a:r>
                <a:r>
                  <a:rPr lang="zh-CN" altLang="en-US" sz="2000" dirty="0">
                    <a:latin typeface="宋体" panose="02010600030101010101" pitchFamily="2" charset="-122"/>
                    <a:ea typeface="宋体" panose="02010600030101010101" pitchFamily="2" charset="-122"/>
                  </a:rPr>
                  <a:t>的并图，得到一个欧拉图，求欧拉图的欧拉回路</a:t>
                </a:r>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Ⅴ.</a:t>
                </a:r>
                <a:r>
                  <a:rPr lang="zh-CN" altLang="en-US" sz="2000" dirty="0">
                    <a:latin typeface="宋体" panose="02010600030101010101" pitchFamily="2" charset="-122"/>
                    <a:ea typeface="宋体" panose="02010600030101010101" pitchFamily="2" charset="-122"/>
                  </a:rPr>
                  <a:t>顺着欧拉回路，跳过已走过的顶点，抄近路得到一条哈密顿回路</a:t>
                </a:r>
                <a:r>
                  <a:rPr lang="en-US" altLang="zh-CN" sz="2000" dirty="0">
                    <a:latin typeface="宋体" panose="02010600030101010101" pitchFamily="2" charset="-122"/>
                    <a:ea typeface="宋体" panose="02010600030101010101" pitchFamily="2" charset="-122"/>
                  </a:rPr>
                  <a:t>.</a:t>
                </a: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Ⅰ			Ⅳ			Ⅴ</a:t>
                </a: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F0B7D779-B780-95C4-7F21-C972CC6845D4}"/>
                  </a:ext>
                </a:extLst>
              </p:cNvPr>
              <p:cNvSpPr txBox="1">
                <a:spLocks noRot="1" noChangeAspect="1" noMove="1" noResize="1" noEditPoints="1" noAdjustHandles="1" noChangeArrowheads="1" noChangeShapeType="1" noTextEdit="1"/>
              </p:cNvSpPr>
              <p:nvPr/>
            </p:nvSpPr>
            <p:spPr>
              <a:xfrm>
                <a:off x="794456" y="1109281"/>
                <a:ext cx="11153061" cy="8884163"/>
              </a:xfrm>
              <a:prstGeom prst="rect">
                <a:avLst/>
              </a:prstGeom>
              <a:blipFill>
                <a:blip r:embed="rId3"/>
                <a:stretch>
                  <a:fillRect l="-546"/>
                </a:stretch>
              </a:blipFill>
            </p:spPr>
            <p:txBody>
              <a:bodyPr/>
              <a:lstStyle/>
              <a:p>
                <a:r>
                  <a:rPr lang="zh-CN" altLang="en-US">
                    <a:noFill/>
                  </a:rPr>
                  <a:t> </a:t>
                </a:r>
              </a:p>
            </p:txBody>
          </p:sp>
        </mc:Fallback>
      </mc:AlternateContent>
      <p:sp>
        <p:nvSpPr>
          <p:cNvPr id="2" name="灯片编号占位符 24">
            <a:extLst>
              <a:ext uri="{FF2B5EF4-FFF2-40B4-BE49-F238E27FC236}">
                <a16:creationId xmlns:a16="http://schemas.microsoft.com/office/drawing/2014/main" id="{3A335363-19FD-244E-B35E-9AEACDC84D06}"/>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7</a:t>
            </a:fld>
            <a:endParaRPr lang="zh-CN" altLang="en-US"/>
          </a:p>
        </p:txBody>
      </p:sp>
      <p:pic>
        <p:nvPicPr>
          <p:cNvPr id="7" name="图片 6">
            <a:extLst>
              <a:ext uri="{FF2B5EF4-FFF2-40B4-BE49-F238E27FC236}">
                <a16:creationId xmlns:a16="http://schemas.microsoft.com/office/drawing/2014/main" id="{A69BA09F-362D-04E7-E44F-AEBF42B0FC48}"/>
              </a:ext>
            </a:extLst>
          </p:cNvPr>
          <p:cNvPicPr>
            <a:picLocks noChangeAspect="1"/>
          </p:cNvPicPr>
          <p:nvPr/>
        </p:nvPicPr>
        <p:blipFill>
          <a:blip r:embed="rId4"/>
          <a:stretch>
            <a:fillRect/>
          </a:stretch>
        </p:blipFill>
        <p:spPr>
          <a:xfrm>
            <a:off x="2061893" y="4340228"/>
            <a:ext cx="1603467" cy="1912797"/>
          </a:xfrm>
          <a:prstGeom prst="rect">
            <a:avLst/>
          </a:prstGeom>
        </p:spPr>
      </p:pic>
      <p:pic>
        <p:nvPicPr>
          <p:cNvPr id="9" name="图片 8">
            <a:extLst>
              <a:ext uri="{FF2B5EF4-FFF2-40B4-BE49-F238E27FC236}">
                <a16:creationId xmlns:a16="http://schemas.microsoft.com/office/drawing/2014/main" id="{87EF5419-6DFC-5615-C9BE-A48E412198ED}"/>
              </a:ext>
            </a:extLst>
          </p:cNvPr>
          <p:cNvPicPr>
            <a:picLocks noChangeAspect="1"/>
          </p:cNvPicPr>
          <p:nvPr/>
        </p:nvPicPr>
        <p:blipFill>
          <a:blip r:embed="rId5"/>
          <a:stretch>
            <a:fillRect/>
          </a:stretch>
        </p:blipFill>
        <p:spPr>
          <a:xfrm>
            <a:off x="5013183" y="4340228"/>
            <a:ext cx="1577411" cy="2022010"/>
          </a:xfrm>
          <a:prstGeom prst="rect">
            <a:avLst/>
          </a:prstGeom>
        </p:spPr>
      </p:pic>
      <p:pic>
        <p:nvPicPr>
          <p:cNvPr id="12" name="图片 11">
            <a:extLst>
              <a:ext uri="{FF2B5EF4-FFF2-40B4-BE49-F238E27FC236}">
                <a16:creationId xmlns:a16="http://schemas.microsoft.com/office/drawing/2014/main" id="{A8498175-AA91-EAC2-943E-931721935AD5}"/>
              </a:ext>
            </a:extLst>
          </p:cNvPr>
          <p:cNvPicPr>
            <a:picLocks noChangeAspect="1"/>
          </p:cNvPicPr>
          <p:nvPr/>
        </p:nvPicPr>
        <p:blipFill>
          <a:blip r:embed="rId6"/>
          <a:stretch>
            <a:fillRect/>
          </a:stretch>
        </p:blipFill>
        <p:spPr>
          <a:xfrm>
            <a:off x="7594768" y="4377997"/>
            <a:ext cx="1612419" cy="1837258"/>
          </a:xfrm>
          <a:prstGeom prst="rect">
            <a:avLst/>
          </a:prstGeom>
        </p:spPr>
      </p:pic>
    </p:spTree>
    <p:extLst>
      <p:ext uri="{BB962C8B-B14F-4D97-AF65-F5344CB8AC3E}">
        <p14:creationId xmlns:p14="http://schemas.microsoft.com/office/powerpoint/2010/main" val="424722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58F32-47B9-3AE5-4691-911A25424A88}"/>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38F7F8E1-A54A-E9E3-1E1E-082074A36CAD}"/>
              </a:ext>
            </a:extLst>
          </p:cNvPr>
          <p:cNvSpPr txBox="1"/>
          <p:nvPr/>
        </p:nvSpPr>
        <p:spPr>
          <a:xfrm>
            <a:off x="954461" y="25692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货郎问题</a:t>
            </a:r>
            <a:r>
              <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a:t>
            </a:r>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最小权匹配法</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4419467B-B031-EC30-489B-794709D98CCE}"/>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D5C63CE5-F7D2-72C5-FA3F-5E1C368D8A14}"/>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F311C07-32F5-7AD9-0336-188422AE537E}"/>
                  </a:ext>
                </a:extLst>
              </p:cNvPr>
              <p:cNvSpPr txBox="1"/>
              <p:nvPr/>
            </p:nvSpPr>
            <p:spPr>
              <a:xfrm>
                <a:off x="794456" y="1144450"/>
                <a:ext cx="11153061" cy="4856714"/>
              </a:xfrm>
              <a:prstGeom prst="rect">
                <a:avLst/>
              </a:prstGeom>
              <a:noFill/>
            </p:spPr>
            <p:txBody>
              <a:bodyPr wrap="square" rtlCol="0">
                <a:spAutoFit/>
              </a:bodyPr>
              <a:lstStyle/>
              <a:p>
                <a:pPr>
                  <a:lnSpc>
                    <a:spcPct val="150000"/>
                  </a:lnSpc>
                </a:pPr>
                <a:r>
                  <a:rPr lang="zh-CN" altLang="en-US" sz="2000" b="1" dirty="0">
                    <a:latin typeface="宋体" panose="02010600030101010101" pitchFamily="2" charset="-122"/>
                    <a:ea typeface="宋体" panose="02010600030101010101" pitchFamily="2" charset="-122"/>
                  </a:rPr>
                  <a:t>定理：</a:t>
                </a:r>
                <a:r>
                  <a:rPr lang="zh-CN" altLang="en-US" sz="2000" dirty="0">
                    <a:latin typeface="宋体" panose="02010600030101010101" pitchFamily="2" charset="-122"/>
                    <a:ea typeface="宋体" panose="02010600030101010101" pitchFamily="2" charset="-122"/>
                  </a:rPr>
                  <a:t>对货郎问题的所有满足三角不等式的实例</a:t>
                </a:r>
                <a:r>
                  <a:rPr lang="en-US" altLang="zh-CN" sz="2000" b="1" i="1" dirty="0">
                    <a:latin typeface="宋体" panose="02010600030101010101" pitchFamily="2" charset="-122"/>
                    <a:ea typeface="宋体" panose="02010600030101010101" pitchFamily="2" charset="-122"/>
                  </a:rPr>
                  <a:t>I</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gn="ctr">
                  <a:lnSpc>
                    <a:spcPct val="150000"/>
                  </a:lnSpc>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MST(I) &lt; </a:t>
                </a:r>
                <a14:m>
                  <m:oMath xmlns:m="http://schemas.openxmlformats.org/officeDocument/2006/math">
                    <m:f>
                      <m:f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𝟑</m:t>
                        </m:r>
                      </m:num>
                      <m:den>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𝟐</m:t>
                        </m:r>
                      </m:den>
                    </m:f>
                  </m:oMath>
                </a14:m>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OPT(I)</a:t>
                </a: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证明要点：</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①导出子图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中的最短哈密顿回路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的长度不超过原图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中最短哈密顿回路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的长度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OPT(I)</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存在性：</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也是完全图</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必定存在；从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中抄近路即可得到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②沿</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可取得权不超过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½Length(C)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的匹配，因此</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中最小匹配的权一定小于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½ OPT(1)</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③</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的权小于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OPT(I)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（同前），欧拉回路总权值</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3/2OPT(I)</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④从欧拉回路抄近路构造哈密顿回路不会增加长度（同前）</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结论：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3/2 -</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近似</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算法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CF311C07-32F5-7AD9-0336-188422AE537E}"/>
                  </a:ext>
                </a:extLst>
              </p:cNvPr>
              <p:cNvSpPr txBox="1">
                <a:spLocks noRot="1" noChangeAspect="1" noMove="1" noResize="1" noEditPoints="1" noAdjustHandles="1" noChangeArrowheads="1" noChangeShapeType="1" noTextEdit="1"/>
              </p:cNvSpPr>
              <p:nvPr/>
            </p:nvSpPr>
            <p:spPr>
              <a:xfrm>
                <a:off x="794456" y="1144450"/>
                <a:ext cx="11153061" cy="4856714"/>
              </a:xfrm>
              <a:prstGeom prst="rect">
                <a:avLst/>
              </a:prstGeom>
              <a:blipFill>
                <a:blip r:embed="rId3"/>
                <a:stretch>
                  <a:fillRect l="-546" b="-1382"/>
                </a:stretch>
              </a:blipFill>
            </p:spPr>
            <p:txBody>
              <a:bodyPr/>
              <a:lstStyle/>
              <a:p>
                <a:r>
                  <a:rPr lang="zh-CN" altLang="en-US">
                    <a:noFill/>
                  </a:rPr>
                  <a:t> </a:t>
                </a:r>
              </a:p>
            </p:txBody>
          </p:sp>
        </mc:Fallback>
      </mc:AlternateContent>
      <p:sp>
        <p:nvSpPr>
          <p:cNvPr id="2" name="灯片编号占位符 24">
            <a:extLst>
              <a:ext uri="{FF2B5EF4-FFF2-40B4-BE49-F238E27FC236}">
                <a16:creationId xmlns:a16="http://schemas.microsoft.com/office/drawing/2014/main" id="{18A78B4D-4095-EDB9-7433-964BA6345D73}"/>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8</a:t>
            </a:fld>
            <a:endParaRPr lang="zh-CN" altLang="en-US"/>
          </a:p>
        </p:txBody>
      </p:sp>
    </p:spTree>
    <p:extLst>
      <p:ext uri="{BB962C8B-B14F-4D97-AF65-F5344CB8AC3E}">
        <p14:creationId xmlns:p14="http://schemas.microsoft.com/office/powerpoint/2010/main" val="327624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E41BC-B54C-F90F-9828-7460AFE0BC9D}"/>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D2B12312-2A95-E523-DD24-6C909E4D7ADC}"/>
              </a:ext>
            </a:extLst>
          </p:cNvPr>
          <p:cNvSpPr txBox="1"/>
          <p:nvPr/>
        </p:nvSpPr>
        <p:spPr>
          <a:xfrm>
            <a:off x="1064993" y="282044"/>
            <a:ext cx="3202305" cy="978535"/>
          </a:xfrm>
          <a:prstGeom prst="rect">
            <a:avLst/>
          </a:prstGeom>
          <a:noFill/>
        </p:spPr>
        <p:txBody>
          <a:bodyPr wrap="none" rtlCol="0">
            <a:noAutofit/>
          </a:bodyPr>
          <a:lstStyle/>
          <a:p>
            <a:r>
              <a:rPr lang="zh-CN" altLang="en-US"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rPr>
              <a:t>货郎问题</a:t>
            </a:r>
            <a:endParaRPr lang="en-US" altLang="zh-CN" sz="3200" b="1" dirty="0">
              <a:solidFill>
                <a:schemeClr val="tx1">
                  <a:lumMod val="75000"/>
                  <a:lumOff val="25000"/>
                </a:schemeClr>
              </a:solidFill>
              <a:latin typeface="Arial" panose="020B0604020202020204" pitchFamily="34" charset="0"/>
              <a:ea typeface="FZCuHeiSongS-B-GB" panose="02000000000000000000" pitchFamily="2" charset="-122"/>
              <a:cs typeface="Arial" panose="020B0604020202020204" pitchFamily="34" charset="0"/>
            </a:endParaRPr>
          </a:p>
        </p:txBody>
      </p:sp>
      <p:sp>
        <p:nvSpPr>
          <p:cNvPr id="5" name="矩形 4">
            <a:extLst>
              <a:ext uri="{FF2B5EF4-FFF2-40B4-BE49-F238E27FC236}">
                <a16:creationId xmlns:a16="http://schemas.microsoft.com/office/drawing/2014/main" id="{75A4ADD4-A914-4206-FA6C-5FD21D24FF8D}"/>
              </a:ext>
            </a:extLst>
          </p:cNvPr>
          <p:cNvSpPr/>
          <p:nvPr/>
        </p:nvSpPr>
        <p:spPr>
          <a:xfrm>
            <a:off x="0" y="213518"/>
            <a:ext cx="794456" cy="738664"/>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85829ED6-92F3-20BA-C6E0-0B3070027362}"/>
              </a:ext>
            </a:extLst>
          </p:cNvPr>
          <p:cNvSpPr/>
          <p:nvPr/>
        </p:nvSpPr>
        <p:spPr>
          <a:xfrm flipV="1">
            <a:off x="7529454"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0A6F93A4-0122-A1FC-5FC7-48A8442EB991}"/>
              </a:ext>
            </a:extLst>
          </p:cNvPr>
          <p:cNvSpPr txBox="1"/>
          <p:nvPr/>
        </p:nvSpPr>
        <p:spPr>
          <a:xfrm>
            <a:off x="794456" y="1144450"/>
            <a:ext cx="11416999" cy="5115311"/>
          </a:xfrm>
          <a:prstGeom prst="rect">
            <a:avLst/>
          </a:prstGeom>
          <a:noFill/>
        </p:spPr>
        <p:txBody>
          <a:bodyPr wrap="square" rtlCol="0">
            <a:spAutoFit/>
          </a:bodyPr>
          <a:lstStyle/>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定理：</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货郎问题</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不要求满足三角不等式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是不可近似的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除非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 = NP</a:t>
            </a:r>
          </a:p>
          <a:p>
            <a:pPr>
              <a:lnSpc>
                <a:spcPct val="150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证明要点：</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①假设存在近似算法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其近似比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 ≤ K</a:t>
            </a: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②</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问题多项式时间变换到货郎问题：</a:t>
            </a:r>
            <a:br>
              <a:rPr lang="en-US" altLang="zh-CN" sz="2000" dirty="0">
                <a:latin typeface="Times New Roman" panose="02020603050405020304" pitchFamily="18" charset="0"/>
                <a:ea typeface="宋体" panose="02010600030101010101" pitchFamily="2" charset="-122"/>
                <a:cs typeface="Times New Roman" panose="02020603050405020304" pitchFamily="18" charset="0"/>
              </a:rPr>
            </a:b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任给图</a:t>
            </a:r>
            <a:r>
              <a:rPr lang="en-US" altLang="zh-CN" sz="2000" dirty="0">
                <a:latin typeface="Times New Roman" panose="02020603050405020304" pitchFamily="18" charset="0"/>
                <a:cs typeface="Times New Roman" panose="02020603050405020304" pitchFamily="18" charset="0"/>
              </a:rPr>
              <a:t>G =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&lt;V, E&gt;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，构造货郎问题的实例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城市集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V,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u,v∈V</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若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u,v</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则令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u,v</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否则令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u,v</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Kn</a:t>
            </a:r>
            <a:br>
              <a:rPr lang="en-US" altLang="zh-CN" sz="2000" dirty="0">
                <a:latin typeface="Times New Roman" panose="02020603050405020304" pitchFamily="18" charset="0"/>
                <a:ea typeface="宋体" panose="02010600030101010101" pitchFamily="2" charset="-122"/>
                <a:cs typeface="Times New Roman" panose="02020603050405020304" pitchFamily="18" charset="0"/>
              </a:rPr>
            </a:b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有哈密顿回路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则：</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否则：</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所以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G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有哈密顿回路当且仅当：</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③构造使用货郎问题近似算法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求解</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问题的多项式时间算法，因为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完全的，所以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NP=P</a:t>
            </a: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24">
            <a:extLst>
              <a:ext uri="{FF2B5EF4-FFF2-40B4-BE49-F238E27FC236}">
                <a16:creationId xmlns:a16="http://schemas.microsoft.com/office/drawing/2014/main" id="{20A24895-4969-1FD1-4E44-5A65E2BF950C}"/>
              </a:ext>
            </a:extLst>
          </p:cNvPr>
          <p:cNvSpPr>
            <a:spLocks noGrp="1"/>
          </p:cNvSpPr>
          <p:nvPr>
            <p:ph type="sldNum" sz="quarter" idx="12"/>
          </p:nvPr>
        </p:nvSpPr>
        <p:spPr>
          <a:xfrm>
            <a:off x="8610600" y="6356350"/>
            <a:ext cx="2743200" cy="365125"/>
          </a:xfrm>
        </p:spPr>
        <p:txBody>
          <a:bodyPr/>
          <a:lstStyle/>
          <a:p>
            <a:fld id="{3505B016-64E1-4432-88BD-C1FDDF8765EC}" type="slidenum">
              <a:rPr lang="zh-CN" altLang="en-US" smtClean="0"/>
              <a:t>9</a:t>
            </a:fld>
            <a:endParaRPr lang="zh-CN" altLang="en-US"/>
          </a:p>
        </p:txBody>
      </p:sp>
      <p:pic>
        <p:nvPicPr>
          <p:cNvPr id="7" name="图片 6">
            <a:extLst>
              <a:ext uri="{FF2B5EF4-FFF2-40B4-BE49-F238E27FC236}">
                <a16:creationId xmlns:a16="http://schemas.microsoft.com/office/drawing/2014/main" id="{8D4E7129-F68A-C129-0317-05478C5230AF}"/>
              </a:ext>
            </a:extLst>
          </p:cNvPr>
          <p:cNvPicPr>
            <a:picLocks noChangeAspect="1"/>
          </p:cNvPicPr>
          <p:nvPr/>
        </p:nvPicPr>
        <p:blipFill>
          <a:blip r:embed="rId3"/>
          <a:stretch>
            <a:fillRect/>
          </a:stretch>
        </p:blipFill>
        <p:spPr>
          <a:xfrm>
            <a:off x="3500491" y="4016115"/>
            <a:ext cx="4317127" cy="364331"/>
          </a:xfrm>
          <a:prstGeom prst="rect">
            <a:avLst/>
          </a:prstGeom>
        </p:spPr>
      </p:pic>
      <p:pic>
        <p:nvPicPr>
          <p:cNvPr id="9" name="图片 8">
            <a:extLst>
              <a:ext uri="{FF2B5EF4-FFF2-40B4-BE49-F238E27FC236}">
                <a16:creationId xmlns:a16="http://schemas.microsoft.com/office/drawing/2014/main" id="{ED4A5846-A19B-B231-2D36-DDEF9F162B55}"/>
              </a:ext>
            </a:extLst>
          </p:cNvPr>
          <p:cNvPicPr>
            <a:picLocks noChangeAspect="1"/>
          </p:cNvPicPr>
          <p:nvPr/>
        </p:nvPicPr>
        <p:blipFill>
          <a:blip r:embed="rId4"/>
          <a:stretch>
            <a:fillRect/>
          </a:stretch>
        </p:blipFill>
        <p:spPr>
          <a:xfrm>
            <a:off x="3500491" y="4469137"/>
            <a:ext cx="4381082" cy="387050"/>
          </a:xfrm>
          <a:prstGeom prst="rect">
            <a:avLst/>
          </a:prstGeom>
        </p:spPr>
      </p:pic>
      <p:pic>
        <p:nvPicPr>
          <p:cNvPr id="11" name="图片 10">
            <a:extLst>
              <a:ext uri="{FF2B5EF4-FFF2-40B4-BE49-F238E27FC236}">
                <a16:creationId xmlns:a16="http://schemas.microsoft.com/office/drawing/2014/main" id="{B96206DE-4866-4110-1066-04DC1310C3D8}"/>
              </a:ext>
            </a:extLst>
          </p:cNvPr>
          <p:cNvPicPr>
            <a:picLocks noChangeAspect="1"/>
          </p:cNvPicPr>
          <p:nvPr/>
        </p:nvPicPr>
        <p:blipFill>
          <a:blip r:embed="rId5"/>
          <a:stretch>
            <a:fillRect/>
          </a:stretch>
        </p:blipFill>
        <p:spPr>
          <a:xfrm>
            <a:off x="4674813" y="4924238"/>
            <a:ext cx="1421187" cy="381743"/>
          </a:xfrm>
          <a:prstGeom prst="rect">
            <a:avLst/>
          </a:prstGeom>
        </p:spPr>
      </p:pic>
    </p:spTree>
    <p:extLst>
      <p:ext uri="{BB962C8B-B14F-4D97-AF65-F5344CB8AC3E}">
        <p14:creationId xmlns:p14="http://schemas.microsoft.com/office/powerpoint/2010/main" val="33328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北大PPT模版（北大红）" id="{9BDA98F4-5B33-B24E-946D-A9C6DE29FCF1}" vid="{D4C590C2-5581-BD40-9FC2-A30B3952280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4825</TotalTime>
  <Words>3708</Words>
  <Application>Microsoft Office PowerPoint</Application>
  <PresentationFormat>宽屏</PresentationFormat>
  <Paragraphs>344</Paragraphs>
  <Slides>34</Slides>
  <Notes>34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vt:lpstr>
      <vt:lpstr>Times New Roman</vt:lpstr>
      <vt:lpstr>等线 Light</vt:lpstr>
      <vt:lpstr>Courier New</vt:lpstr>
      <vt:lpstr>Cambria Math</vt:lpstr>
      <vt:lpstr>宋体</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Yuejie Wang</dc:creator>
  <cp:keywords/>
  <dc:description/>
  <cp:lastModifiedBy>qianye wang</cp:lastModifiedBy>
  <cp:revision>357</cp:revision>
  <cp:lastPrinted>2022-02-28T11:05:57Z</cp:lastPrinted>
  <dcterms:created xsi:type="dcterms:W3CDTF">2025-02-11T06:06:04Z</dcterms:created>
  <dcterms:modified xsi:type="dcterms:W3CDTF">2025-05-22T03:16:25Z</dcterms:modified>
  <cp:category/>
</cp:coreProperties>
</file>