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21"/>
  </p:notesMasterIdLst>
  <p:sldIdLst>
    <p:sldId id="258" r:id="rId2"/>
    <p:sldId id="260" r:id="rId3"/>
    <p:sldId id="259" r:id="rId4"/>
    <p:sldId id="267" r:id="rId5"/>
    <p:sldId id="261" r:id="rId6"/>
    <p:sldId id="270" r:id="rId7"/>
    <p:sldId id="262" r:id="rId8"/>
    <p:sldId id="263" r:id="rId9"/>
    <p:sldId id="274" r:id="rId10"/>
    <p:sldId id="271" r:id="rId11"/>
    <p:sldId id="264" r:id="rId12"/>
    <p:sldId id="279" r:id="rId13"/>
    <p:sldId id="275" r:id="rId14"/>
    <p:sldId id="276" r:id="rId15"/>
    <p:sldId id="277" r:id="rId16"/>
    <p:sldId id="278" r:id="rId17"/>
    <p:sldId id="269" r:id="rId18"/>
    <p:sldId id="272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0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C9EFF-03FA-4E49-8EBC-CB31F1BDD1FD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ABF22-7595-47B3-AF2F-8394EBFB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ABF22-7595-47B3-AF2F-8394EBFB8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12-80BE-4684-B50E-AA8CBBEB6411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8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B91A-6E28-435A-BAD8-9769FAA0794D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9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502BDEB-F55D-4018-BC84-C800CAA54851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9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71B1-0BC6-41A6-816E-6139441584D7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C09AF0-A991-4E6E-AE35-8440A5B26C30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2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DD9D-06E9-4F10-9404-6614A0E58CA6}" type="datetime1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1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F818-D1F0-43A1-BBFE-483DAC8507B7}" type="datetime1">
              <a:rPr lang="en-US" smtClean="0"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0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FF4E-0114-42F9-A1F9-C8C12C2D65E6}" type="datetime1">
              <a:rPr lang="en-US" smtClean="0"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4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F31E-A95A-4ACE-A7B3-DDF4EA92F051}" type="datetime1">
              <a:rPr lang="en-US" smtClean="0"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7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2A78-F15C-480A-9FBA-24DF59B9E5D9}" type="datetime1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13FE-467C-4502-8FFA-C1662E15C0A8}" type="datetime1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7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C62013-0883-4074-A9BC-6B2D77A1FECA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4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Epileptic Dogs: </a:t>
            </a:r>
            <a:br>
              <a:rPr lang="en-US" dirty="0" smtClean="0"/>
            </a:br>
            <a:r>
              <a:rPr lang="en-US" dirty="0" smtClean="0"/>
              <a:t>Advanced Seizure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Taylor Neely &amp; Jack </a:t>
            </a:r>
            <a:r>
              <a:rPr lang="en-US" dirty="0" err="1" smtClean="0"/>
              <a:t>Terwilliger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3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Generation (Future)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Wavelet Transform (decomposition)</a:t>
            </a:r>
          </a:p>
          <a:p>
            <a:r>
              <a:rPr lang="en-US" sz="3200" dirty="0" smtClean="0"/>
              <a:t>Increments of Accumulated Energy</a:t>
            </a:r>
          </a:p>
          <a:p>
            <a:r>
              <a:rPr lang="en-US" sz="3200" dirty="0" smtClean="0"/>
              <a:t>Effective Correlation Dimension</a:t>
            </a:r>
          </a:p>
          <a:p>
            <a:r>
              <a:rPr lang="en-US" sz="3200" dirty="0" smtClean="0"/>
              <a:t>Spectral Entropy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0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Feedforward</a:t>
            </a:r>
            <a:r>
              <a:rPr lang="en-US" sz="3200" dirty="0" smtClean="0"/>
              <a:t>, Dense,  Neural Network</a:t>
            </a:r>
          </a:p>
          <a:p>
            <a:r>
              <a:rPr lang="en-US" sz="3200" dirty="0" err="1" smtClean="0"/>
              <a:t>Backpropagation</a:t>
            </a:r>
            <a:endParaRPr lang="en-US" sz="3200" dirty="0" smtClean="0"/>
          </a:p>
          <a:p>
            <a:r>
              <a:rPr lang="en-US" sz="3200" dirty="0" smtClean="0"/>
              <a:t>Logistic Sigmoid Activation Function</a:t>
            </a:r>
          </a:p>
          <a:p>
            <a:endParaRPr lang="en-US" sz="3200" dirty="0" smtClean="0"/>
          </a:p>
          <a:p>
            <a:r>
              <a:rPr lang="en-US" sz="3200" dirty="0" smtClean="0"/>
              <a:t>Positive Tests on XOR function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910" y="2571295"/>
            <a:ext cx="4456090" cy="212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393" y="2653048"/>
            <a:ext cx="7813132" cy="245765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2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19342"/>
            <a:ext cx="12192001" cy="581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23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"/>
            <a:ext cx="9010917" cy="675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85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200" dirty="0" smtClean="0"/>
              <a:t>Finalize Feature selection</a:t>
            </a:r>
          </a:p>
          <a:p>
            <a:r>
              <a:rPr lang="en-US" sz="3200" dirty="0" smtClean="0"/>
              <a:t>Learning Rate selection</a:t>
            </a:r>
          </a:p>
          <a:p>
            <a:r>
              <a:rPr lang="en-US" sz="3200" dirty="0" smtClean="0"/>
              <a:t>Seeding Function to reliably initialize the network</a:t>
            </a:r>
          </a:p>
          <a:p>
            <a:r>
              <a:rPr lang="en-US" sz="3200" dirty="0" smtClean="0"/>
              <a:t>Pruning Method to optimize performance</a:t>
            </a:r>
          </a:p>
          <a:p>
            <a:r>
              <a:rPr lang="en-US" sz="3200" smtClean="0"/>
              <a:t>Experiment with Recurrent Networks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65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54" y="0"/>
            <a:ext cx="5827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18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Judge of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Sensitivity: how many </a:t>
            </a:r>
            <a:r>
              <a:rPr lang="en-US" sz="3600" dirty="0" err="1" smtClean="0"/>
              <a:t>preictal</a:t>
            </a:r>
            <a:r>
              <a:rPr lang="en-US" sz="3600" dirty="0" smtClean="0"/>
              <a:t> segments can we correctly classify?</a:t>
            </a:r>
          </a:p>
          <a:p>
            <a:pPr lvl="1"/>
            <a:r>
              <a:rPr lang="en-US" sz="3600" dirty="0" smtClean="0"/>
              <a:t>maximize</a:t>
            </a:r>
          </a:p>
          <a:p>
            <a:r>
              <a:rPr lang="en-US" sz="3600" dirty="0" smtClean="0"/>
              <a:t>False Positive Rate: how many </a:t>
            </a:r>
            <a:r>
              <a:rPr lang="en-US" sz="3600" dirty="0" err="1" smtClean="0"/>
              <a:t>interictal</a:t>
            </a:r>
            <a:r>
              <a:rPr lang="en-US" sz="3600" dirty="0" smtClean="0"/>
              <a:t> segments are incorrectly classified?</a:t>
            </a:r>
          </a:p>
          <a:p>
            <a:pPr lvl="1"/>
            <a:r>
              <a:rPr lang="en-US" sz="3600" dirty="0" smtClean="0"/>
              <a:t>minimize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63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Current features do a poor job of handling multiple channels, do not cross-correlate any channels</a:t>
            </a:r>
          </a:p>
          <a:p>
            <a:r>
              <a:rPr lang="en-US" sz="2800" dirty="0" smtClean="0"/>
              <a:t>Initial dataset is huge</a:t>
            </a:r>
          </a:p>
          <a:p>
            <a:pPr lvl="1"/>
            <a:r>
              <a:rPr lang="en-US" sz="2800" dirty="0" smtClean="0"/>
              <a:t>Takes ~25 minutes to load on smallest dog</a:t>
            </a:r>
          </a:p>
          <a:p>
            <a:pPr lvl="1"/>
            <a:r>
              <a:rPr lang="en-US" sz="2800" dirty="0" smtClean="0"/>
              <a:t>Must be partitioned when generating features due to memory constraints</a:t>
            </a:r>
          </a:p>
          <a:p>
            <a:pPr lvl="1"/>
            <a:r>
              <a:rPr lang="en-US" sz="2800" dirty="0" smtClean="0"/>
              <a:t>Storage is difficult</a:t>
            </a:r>
          </a:p>
          <a:p>
            <a:r>
              <a:rPr lang="en-US" sz="2800" dirty="0" smtClean="0"/>
              <a:t>Seeding of neural network is basic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98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Maiwald</a:t>
            </a:r>
            <a:r>
              <a:rPr lang="en-US" dirty="0"/>
              <a:t>, Thomas, et al. "Comparison of three nonlinear seizure prediction methods by means of the seizure prediction characteristic." </a:t>
            </a:r>
            <a:r>
              <a:rPr lang="en-US" dirty="0" err="1"/>
              <a:t>Physica</a:t>
            </a:r>
            <a:r>
              <a:rPr lang="en-US" dirty="0"/>
              <a:t> D: nonlinear phenomena 194.3 (2004): 357-368.</a:t>
            </a:r>
          </a:p>
          <a:p>
            <a:r>
              <a:rPr lang="en-US" dirty="0" err="1"/>
              <a:t>Howbert</a:t>
            </a:r>
            <a:r>
              <a:rPr lang="en-US" dirty="0"/>
              <a:t> JJ, Patterson EE, Stead SM, </a:t>
            </a:r>
            <a:r>
              <a:rPr lang="en-US" dirty="0" err="1"/>
              <a:t>Brinkmann</a:t>
            </a:r>
            <a:r>
              <a:rPr lang="en-US" dirty="0"/>
              <a:t> B, </a:t>
            </a:r>
            <a:r>
              <a:rPr lang="en-US" dirty="0" err="1"/>
              <a:t>Vasoli</a:t>
            </a:r>
            <a:r>
              <a:rPr lang="en-US" dirty="0"/>
              <a:t> V, </a:t>
            </a:r>
            <a:r>
              <a:rPr lang="en-US" dirty="0" err="1"/>
              <a:t>Crepeau</a:t>
            </a:r>
            <a:r>
              <a:rPr lang="en-US" dirty="0"/>
              <a:t> D, </a:t>
            </a:r>
            <a:r>
              <a:rPr lang="en-US" dirty="0" err="1"/>
              <a:t>Vite</a:t>
            </a:r>
            <a:r>
              <a:rPr lang="en-US" dirty="0"/>
              <a:t> CH, </a:t>
            </a:r>
            <a:r>
              <a:rPr lang="en-US" dirty="0" err="1"/>
              <a:t>Sturges</a:t>
            </a:r>
            <a:r>
              <a:rPr lang="en-US" dirty="0"/>
              <a:t> B, </a:t>
            </a:r>
            <a:r>
              <a:rPr lang="en-US" dirty="0" err="1"/>
              <a:t>Ruedebusch</a:t>
            </a:r>
            <a:r>
              <a:rPr lang="en-US" dirty="0"/>
              <a:t> V, </a:t>
            </a:r>
            <a:r>
              <a:rPr lang="en-US" dirty="0" err="1"/>
              <a:t>Mavoori</a:t>
            </a:r>
            <a:r>
              <a:rPr lang="en-US" dirty="0"/>
              <a:t> J, </a:t>
            </a:r>
            <a:r>
              <a:rPr lang="en-US" dirty="0" err="1"/>
              <a:t>Leyde</a:t>
            </a:r>
            <a:r>
              <a:rPr lang="en-US" dirty="0"/>
              <a:t> K, Sheffield WD, </a:t>
            </a:r>
            <a:r>
              <a:rPr lang="en-US" dirty="0" err="1"/>
              <a:t>Litt</a:t>
            </a:r>
            <a:r>
              <a:rPr lang="en-US" dirty="0"/>
              <a:t> B, Worrell GA (2014) Forecasting seizures in dogs with naturally occurring epilepsy. </a:t>
            </a:r>
            <a:r>
              <a:rPr lang="en-US" dirty="0" err="1"/>
              <a:t>PLoS</a:t>
            </a:r>
            <a:r>
              <a:rPr lang="en-US" dirty="0"/>
              <a:t> One 9(1):</a:t>
            </a:r>
            <a:r>
              <a:rPr lang="en-US" dirty="0" smtClean="0"/>
              <a:t>e81920.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503" y="982177"/>
            <a:ext cx="114889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"It’s the variability that really makes it so </a:t>
            </a:r>
            <a:r>
              <a:rPr lang="en-US" sz="3600" dirty="0" smtClean="0"/>
              <a:t>stressful</a:t>
            </a:r>
            <a:r>
              <a:rPr lang="en-US" sz="3600" dirty="0"/>
              <a:t>. You never know when it is going to be </a:t>
            </a:r>
            <a:r>
              <a:rPr lang="en-US" sz="3600" dirty="0" smtClean="0"/>
              <a:t>chaos again </a:t>
            </a:r>
            <a:r>
              <a:rPr lang="en-US" sz="3600" dirty="0"/>
              <a:t>and you’ll have one. Just because this </a:t>
            </a:r>
            <a:r>
              <a:rPr lang="en-US" sz="3600" dirty="0" smtClean="0"/>
              <a:t>morning </a:t>
            </a:r>
            <a:r>
              <a:rPr lang="en-US" sz="3600" dirty="0"/>
              <a:t>is terrific doesn’t mean tonight is going to </a:t>
            </a:r>
            <a:r>
              <a:rPr lang="en-US" sz="3600" dirty="0" smtClean="0"/>
              <a:t>be terrific</a:t>
            </a:r>
            <a:r>
              <a:rPr lang="en-US" sz="3600" dirty="0"/>
              <a:t>, either behavior-wise, medication-wise, or </a:t>
            </a:r>
            <a:r>
              <a:rPr lang="en-US" sz="3600" dirty="0" smtClean="0"/>
              <a:t>any otherwise</a:t>
            </a:r>
            <a:r>
              <a:rPr lang="en-US" sz="3600" dirty="0"/>
              <a:t>. </a:t>
            </a:r>
            <a:r>
              <a:rPr lang="en-US" sz="3600" dirty="0" smtClean="0"/>
              <a:t>So </a:t>
            </a:r>
            <a:r>
              <a:rPr lang="en-US" sz="3600" dirty="0"/>
              <a:t>it is the unpredictability of it that </a:t>
            </a:r>
            <a:r>
              <a:rPr lang="en-US" sz="3600" dirty="0" smtClean="0"/>
              <a:t>is really </a:t>
            </a:r>
            <a:r>
              <a:rPr lang="en-US" sz="3600" dirty="0"/>
              <a:t>nerve-racking to live with</a:t>
            </a:r>
            <a:r>
              <a:rPr lang="en-US" sz="3600" dirty="0" smtClean="0"/>
              <a:t>."</a:t>
            </a:r>
            <a:endParaRPr lang="en-US" sz="3600" dirty="0"/>
          </a:p>
          <a:p>
            <a:endParaRPr lang="en-US" sz="3600" dirty="0"/>
          </a:p>
          <a:p>
            <a:r>
              <a:rPr lang="en-US" sz="2000" dirty="0"/>
              <a:t>-</a:t>
            </a:r>
            <a:r>
              <a:rPr lang="en-US" sz="2000" dirty="0" smtClean="0"/>
              <a:t>Murray </a:t>
            </a:r>
            <a:r>
              <a:rPr lang="en-US" sz="2000" dirty="0"/>
              <a:t>Coping with the uncertainty of </a:t>
            </a:r>
            <a:r>
              <a:rPr lang="en-US" sz="2000" dirty="0" smtClean="0"/>
              <a:t>uncontrolled epilepsy</a:t>
            </a:r>
            <a:r>
              <a:rPr lang="en-US" sz="2000" dirty="0"/>
              <a:t>, Seizure 2 (1993) 167–178</a:t>
            </a:r>
            <a:endParaRPr lang="en-US" sz="2000" dirty="0" smtClean="0"/>
          </a:p>
          <a:p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Seizure Prediction can improve quality of life for patients with epilepsy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587" y="2011680"/>
            <a:ext cx="10736826" cy="4206240"/>
          </a:xfrm>
        </p:spPr>
        <p:txBody>
          <a:bodyPr>
            <a:noAutofit/>
          </a:bodyPr>
          <a:lstStyle/>
          <a:p>
            <a:r>
              <a:rPr lang="en-US" sz="2800" dirty="0" smtClean="0"/>
              <a:t>Epilepsy is a neural disorder characterized by spontaneous seizures</a:t>
            </a:r>
          </a:p>
          <a:p>
            <a:r>
              <a:rPr lang="en-US" sz="2800" dirty="0" smtClean="0"/>
              <a:t>Severity varies between patients</a:t>
            </a:r>
          </a:p>
          <a:p>
            <a:r>
              <a:rPr lang="en-US" sz="2800" dirty="0" smtClean="0"/>
              <a:t>Treatment is ineffective for ~30% of patients</a:t>
            </a:r>
          </a:p>
          <a:p>
            <a:r>
              <a:rPr lang="en-US" sz="2800" dirty="0" smtClean="0"/>
              <a:t>Affects 1% of global population</a:t>
            </a:r>
          </a:p>
          <a:p>
            <a:r>
              <a:rPr lang="en-US" sz="2800" dirty="0" smtClean="0"/>
              <a:t>Unforeseen seizures can put epileptics at risk during everyday activities</a:t>
            </a:r>
          </a:p>
          <a:p>
            <a:r>
              <a:rPr lang="en-US" sz="2800" dirty="0" smtClean="0"/>
              <a:t>Prediction allows for smarter decisions and reduced stress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04" y="961196"/>
            <a:ext cx="11186393" cy="49356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7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5 dogs, 2 humans</a:t>
            </a:r>
          </a:p>
          <a:p>
            <a:r>
              <a:rPr lang="en-US" sz="2800" dirty="0" smtClean="0"/>
              <a:t>Each dog has  ~500 training examples (470 </a:t>
            </a:r>
            <a:r>
              <a:rPr lang="en-US" sz="2800" dirty="0" err="1" smtClean="0"/>
              <a:t>interictal</a:t>
            </a:r>
            <a:r>
              <a:rPr lang="en-US" sz="2800" dirty="0" smtClean="0"/>
              <a:t>, 30 </a:t>
            </a:r>
            <a:r>
              <a:rPr lang="en-US" sz="2800" dirty="0" err="1" smtClean="0"/>
              <a:t>preictal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~120 test examples</a:t>
            </a:r>
          </a:p>
          <a:p>
            <a:r>
              <a:rPr lang="en-US" sz="2800" dirty="0" smtClean="0"/>
              <a:t>Each example is an EEG segment over 10 minutes at 400Hz </a:t>
            </a:r>
          </a:p>
          <a:p>
            <a:pPr lvl="1"/>
            <a:r>
              <a:rPr lang="en-US" sz="2600" dirty="0" smtClean="0"/>
              <a:t>240,000 data points across 15-20 channels</a:t>
            </a:r>
          </a:p>
          <a:p>
            <a:r>
              <a:rPr lang="en-US" sz="2800" dirty="0" err="1" smtClean="0"/>
              <a:t>Interictal</a:t>
            </a:r>
            <a:r>
              <a:rPr lang="en-US" sz="2800" dirty="0" smtClean="0"/>
              <a:t> segments for dogs are taken from +1 week before or after seizure</a:t>
            </a:r>
          </a:p>
          <a:p>
            <a:r>
              <a:rPr lang="en-US" sz="2800" dirty="0" err="1" smtClean="0"/>
              <a:t>Preictal</a:t>
            </a:r>
            <a:r>
              <a:rPr lang="en-US" sz="2800" dirty="0" smtClean="0"/>
              <a:t> segments can be from 1:05 to 0:05 before seizure onset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3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258" y="874455"/>
            <a:ext cx="1157748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“there </a:t>
            </a:r>
            <a:r>
              <a:rPr lang="en-US" sz="3200" dirty="0"/>
              <a:t>is not any system </a:t>
            </a:r>
            <a:r>
              <a:rPr lang="en-US" sz="3200" dirty="0" smtClean="0"/>
              <a:t>usable by </a:t>
            </a:r>
            <a:r>
              <a:rPr lang="en-US" sz="3200" dirty="0"/>
              <a:t>patients allowing them to predict a coming seizure and to take action </a:t>
            </a:r>
            <a:r>
              <a:rPr lang="en-US" sz="3200" dirty="0" smtClean="0"/>
              <a:t>to preserve </a:t>
            </a:r>
            <a:r>
              <a:rPr lang="en-US" sz="3200" dirty="0"/>
              <a:t>his (her) safety and privacy, improving substantially his (her) </a:t>
            </a:r>
            <a:r>
              <a:rPr lang="en-US" sz="3200" dirty="0" smtClean="0"/>
              <a:t>social integration</a:t>
            </a:r>
            <a:r>
              <a:rPr lang="en-US" sz="3200" dirty="0"/>
              <a:t>. This is probably because most of the researchers look for a </a:t>
            </a:r>
            <a:r>
              <a:rPr lang="en-US" sz="3200" dirty="0" smtClean="0"/>
              <a:t>general method </a:t>
            </a:r>
            <a:r>
              <a:rPr lang="en-US" sz="3200" dirty="0"/>
              <a:t>and algorithm that would work for every patient. And although </a:t>
            </a:r>
            <a:r>
              <a:rPr lang="en-US" sz="3200" dirty="0" smtClean="0"/>
              <a:t>several authors </a:t>
            </a:r>
            <a:r>
              <a:rPr lang="en-US" sz="3200" dirty="0"/>
              <a:t>propose methods to which they claim a high performance, the </a:t>
            </a:r>
            <a:r>
              <a:rPr lang="en-US" sz="3200" dirty="0" smtClean="0"/>
              <a:t>considered performance </a:t>
            </a:r>
            <a:r>
              <a:rPr lang="en-US" sz="3200" dirty="0"/>
              <a:t>criteria is only partial, neglecting other parts of the problem </a:t>
            </a:r>
            <a:r>
              <a:rPr lang="en-US" sz="3200" dirty="0" smtClean="0"/>
              <a:t>that prevent </a:t>
            </a:r>
            <a:r>
              <a:rPr lang="en-US" sz="3200" dirty="0"/>
              <a:t>them to be used in a clinical environment</a:t>
            </a:r>
            <a:r>
              <a:rPr lang="en-US" sz="3200" dirty="0" smtClean="0"/>
              <a:t>.“</a:t>
            </a:r>
          </a:p>
          <a:p>
            <a:endParaRPr lang="en-US" dirty="0"/>
          </a:p>
          <a:p>
            <a:r>
              <a:rPr lang="en-US" sz="2000" dirty="0"/>
              <a:t>-V. </a:t>
            </a:r>
            <a:r>
              <a:rPr lang="en-US" sz="2000" dirty="0" err="1"/>
              <a:t>K̊urkov</a:t>
            </a:r>
            <a:r>
              <a:rPr lang="en-US" sz="2000" dirty="0"/>
              <a:t> ́a et al. (Eds.): ICANN 2008, Part II, LNCS 5164, pp. 479–487, 2008.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Per-subject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Reduce each segment into a scalar features using </a:t>
            </a:r>
            <a:r>
              <a:rPr lang="en-US" sz="3600" dirty="0" err="1" smtClean="0"/>
              <a:t>univariate</a:t>
            </a:r>
            <a:r>
              <a:rPr lang="en-US" sz="3600" dirty="0" smtClean="0"/>
              <a:t> analysis</a:t>
            </a:r>
          </a:p>
          <a:p>
            <a:r>
              <a:rPr lang="en-US" sz="3600" dirty="0" smtClean="0"/>
              <a:t>Input scalar features into neural network and train</a:t>
            </a:r>
          </a:p>
          <a:p>
            <a:r>
              <a:rPr lang="en-US" sz="3600" dirty="0" smtClean="0"/>
              <a:t>Use trained weights in neural network to classify test data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Generation (Current)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Spectral Edge Frequency</a:t>
            </a:r>
          </a:p>
          <a:p>
            <a:pPr lvl="1"/>
            <a:r>
              <a:rPr lang="en-US" sz="2400" dirty="0" smtClean="0"/>
              <a:t>Uses FFT to generate power spectrum</a:t>
            </a:r>
          </a:p>
          <a:p>
            <a:pPr lvl="1"/>
            <a:r>
              <a:rPr lang="en-US" sz="2400" dirty="0" smtClean="0"/>
              <a:t>Finds frequency at which 90% of spectral power lies below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Signal Power</a:t>
            </a:r>
          </a:p>
          <a:p>
            <a:pPr lvl="1"/>
            <a:r>
              <a:rPr lang="en-US" sz="2400" dirty="0" smtClean="0"/>
              <a:t>Uses FFT to generate power spectrum</a:t>
            </a:r>
          </a:p>
          <a:p>
            <a:pPr lvl="1"/>
            <a:r>
              <a:rPr lang="en-US" sz="2400" dirty="0" smtClean="0"/>
              <a:t>Finds max power (and frequency of max power) for each brain wave</a:t>
            </a:r>
          </a:p>
          <a:p>
            <a:pPr lvl="2"/>
            <a:r>
              <a:rPr lang="en-US" sz="2000" dirty="0" smtClean="0"/>
              <a:t>Theta, delta, alpha, beta, gamma waves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625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75489" y="801385"/>
            <a:ext cx="1035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Interictal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Preictal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49458" y="898519"/>
            <a:ext cx="226031" cy="226031"/>
          </a:xfrm>
          <a:prstGeom prst="rect">
            <a:avLst/>
          </a:prstGeom>
          <a:solidFill>
            <a:srgbClr val="0000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49459" y="1173117"/>
            <a:ext cx="226031" cy="2260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67263" y="801385"/>
            <a:ext cx="1344087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58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2">
      <a:dk1>
        <a:srgbClr val="3F762A"/>
      </a:dk1>
      <a:lt1>
        <a:srgbClr val="FFFFFF"/>
      </a:lt1>
      <a:dk2>
        <a:srgbClr val="455F51"/>
      </a:dk2>
      <a:lt2>
        <a:srgbClr val="FFFFFF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TC103090430[[fn=Banded]]</Template>
  <TotalTime>335</TotalTime>
  <Words>687</Words>
  <Application>Microsoft Office PowerPoint</Application>
  <PresentationFormat>Widescreen</PresentationFormat>
  <Paragraphs>92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Corbel</vt:lpstr>
      <vt:lpstr>Wingdings</vt:lpstr>
      <vt:lpstr>Banded</vt:lpstr>
      <vt:lpstr>Epileptic Dogs:  Advanced Seizure Prediction</vt:lpstr>
      <vt:lpstr>PowerPoint Presentation</vt:lpstr>
      <vt:lpstr>Seizure Prediction can improve quality of life for patients with epilepsy</vt:lpstr>
      <vt:lpstr>PowerPoint Presentation</vt:lpstr>
      <vt:lpstr>Available Dataset</vt:lpstr>
      <vt:lpstr>PowerPoint Presentation</vt:lpstr>
      <vt:lpstr>Per-subject approach</vt:lpstr>
      <vt:lpstr>Feature Generation (Current)</vt:lpstr>
      <vt:lpstr>PowerPoint Presentation</vt:lpstr>
      <vt:lpstr>Feature Generation (Future)</vt:lpstr>
      <vt:lpstr>Neural Network</vt:lpstr>
      <vt:lpstr>Neural Network</vt:lpstr>
      <vt:lpstr>PowerPoint Presentation</vt:lpstr>
      <vt:lpstr>PowerPoint Presentation</vt:lpstr>
      <vt:lpstr>Neural Network next steps</vt:lpstr>
      <vt:lpstr>PowerPoint Presentation</vt:lpstr>
      <vt:lpstr>Judge of Quality</vt:lpstr>
      <vt:lpstr>Limitations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Epileptic Seizure Prediction</dc:title>
  <dc:creator>Taylor Neely</dc:creator>
  <cp:lastModifiedBy>Taylor Neely</cp:lastModifiedBy>
  <cp:revision>30</cp:revision>
  <dcterms:created xsi:type="dcterms:W3CDTF">2014-10-01T16:39:18Z</dcterms:created>
  <dcterms:modified xsi:type="dcterms:W3CDTF">2014-10-27T19:05:31Z</dcterms:modified>
</cp:coreProperties>
</file>