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5.xml" ContentType="application/vnd.openxmlformats-officedocument.presentationml.notesSlide+xml"/>
  <Override PartName="/ppt/tags/tag6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9"/>
  </p:notesMasterIdLst>
  <p:sldIdLst>
    <p:sldId id="256" r:id="rId2"/>
    <p:sldId id="472" r:id="rId3"/>
    <p:sldId id="473" r:id="rId4"/>
    <p:sldId id="475" r:id="rId5"/>
    <p:sldId id="476" r:id="rId6"/>
    <p:sldId id="402" r:id="rId7"/>
    <p:sldId id="409" r:id="rId8"/>
    <p:sldId id="451" r:id="rId9"/>
    <p:sldId id="403" r:id="rId10"/>
    <p:sldId id="407" r:id="rId11"/>
    <p:sldId id="446" r:id="rId12"/>
    <p:sldId id="412" r:id="rId13"/>
    <p:sldId id="454" r:id="rId14"/>
    <p:sldId id="436" r:id="rId15"/>
    <p:sldId id="424" r:id="rId16"/>
    <p:sldId id="452" r:id="rId17"/>
    <p:sldId id="456" r:id="rId18"/>
    <p:sldId id="455" r:id="rId19"/>
    <p:sldId id="333" r:id="rId20"/>
    <p:sldId id="348" r:id="rId21"/>
    <p:sldId id="334" r:id="rId22"/>
    <p:sldId id="335" r:id="rId23"/>
    <p:sldId id="357" r:id="rId24"/>
    <p:sldId id="464" r:id="rId25"/>
    <p:sldId id="463" r:id="rId26"/>
    <p:sldId id="413" r:id="rId27"/>
    <p:sldId id="401" r:id="rId28"/>
    <p:sldId id="448" r:id="rId29"/>
    <p:sldId id="322" r:id="rId30"/>
    <p:sldId id="339" r:id="rId31"/>
    <p:sldId id="340" r:id="rId32"/>
    <p:sldId id="460" r:id="rId33"/>
    <p:sldId id="350" r:id="rId34"/>
    <p:sldId id="467" r:id="rId35"/>
    <p:sldId id="458" r:id="rId36"/>
    <p:sldId id="459" r:id="rId37"/>
    <p:sldId id="470" r:id="rId38"/>
    <p:sldId id="354" r:id="rId39"/>
    <p:sldId id="355" r:id="rId40"/>
    <p:sldId id="471" r:id="rId41"/>
    <p:sldId id="461" r:id="rId42"/>
    <p:sldId id="478" r:id="rId43"/>
    <p:sldId id="477" r:id="rId44"/>
    <p:sldId id="462" r:id="rId45"/>
    <p:sldId id="466" r:id="rId46"/>
    <p:sldId id="479" r:id="rId47"/>
    <p:sldId id="468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66"/>
    <a:srgbClr val="7570B3"/>
    <a:srgbClr val="D95F02"/>
    <a:srgbClr val="1B9E77"/>
    <a:srgbClr val="32C859"/>
    <a:srgbClr val="F79682"/>
    <a:srgbClr val="B833D3"/>
    <a:srgbClr val="D630CA"/>
    <a:srgbClr val="BB3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7" autoAdjust="0"/>
    <p:restoredTop sz="80870" autoAdjust="0"/>
  </p:normalViewPr>
  <p:slideViewPr>
    <p:cSldViewPr snapToGrid="0" snapToObjects="1" showGuides="1">
      <p:cViewPr varScale="1">
        <p:scale>
          <a:sx n="95" d="100"/>
          <a:sy n="95" d="100"/>
        </p:scale>
        <p:origin x="12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0A18-3A27-AC4A-9A0B-F11C9F587B79}" type="datetimeFigureOut">
              <a:rPr lang="en-US" smtClean="0"/>
              <a:pPr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FECE0-A891-F146-92C2-72FC013034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4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joint work with collaborators at Brown.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TIERLESS SDN programming language called </a:t>
            </a:r>
            <a:r>
              <a:rPr lang="en-US" dirty="0" err="1"/>
              <a:t>Flowlog</a:t>
            </a:r>
            <a:r>
              <a:rPr lang="en-US" dirty="0"/>
              <a:t>.</a:t>
            </a:r>
          </a:p>
          <a:p>
            <a:r>
              <a:rPr lang="en-US" dirty="0" err="1"/>
              <a:t>Tierless</a:t>
            </a:r>
            <a:r>
              <a:rPr lang="en-US" dirty="0"/>
              <a:t> = runtime handles flow table maintenance and flow rules IN SERVICE</a:t>
            </a:r>
            <a:r>
              <a:rPr lang="en-US" baseline="0" dirty="0"/>
              <a:t> OF STATE </a:t>
            </a:r>
            <a:r>
              <a:rPr lang="en-US" dirty="0"/>
              <a:t>transparently to programmer.</a:t>
            </a:r>
          </a:p>
          <a:p>
            <a:r>
              <a:rPr lang="en-US" dirty="0"/>
              <a:t>**Not only</a:t>
            </a:r>
            <a:r>
              <a:rPr lang="en-US" baseline="0" dirty="0"/>
              <a:t> about</a:t>
            </a:r>
            <a:r>
              <a:rPr lang="en-US" dirty="0"/>
              <a:t> forwarding policy---</a:t>
            </a:r>
            <a:r>
              <a:rPr lang="en-US" dirty="0" err="1"/>
              <a:t>tierless</a:t>
            </a:r>
            <a:r>
              <a:rPr lang="en-US" dirty="0"/>
              <a:t> runtime also governs what packets go to the </a:t>
            </a:r>
            <a:r>
              <a:rPr lang="en-US" dirty="0" err="1"/>
              <a:t>ctrler</a:t>
            </a:r>
            <a:r>
              <a:rPr lang="en-US" dirty="0"/>
              <a:t> to maintain</a:t>
            </a:r>
            <a:r>
              <a:rPr lang="en-US" baseline="0" dirty="0"/>
              <a:t> state.</a:t>
            </a:r>
          </a:p>
          <a:p>
            <a:r>
              <a:rPr lang="en-US" dirty="0"/>
              <a:t>Designed the language with built-in support for</a:t>
            </a:r>
            <a:r>
              <a:rPr lang="en-US" baseline="0" dirty="0"/>
              <a:t> </a:t>
            </a:r>
            <a:r>
              <a:rPr lang="en-US" dirty="0"/>
              <a:t>program verification</a:t>
            </a:r>
            <a:r>
              <a:rPr lang="en-US" baseline="0" dirty="0"/>
              <a:t> </a:t>
            </a:r>
          </a:p>
          <a:p>
            <a:r>
              <a:rPr lang="en-US" dirty="0"/>
              <a:t>The syntax will be reminiscent of</a:t>
            </a:r>
            <a:r>
              <a:rPr lang="en-US" baseline="0" dirty="0"/>
              <a:t> </a:t>
            </a:r>
            <a:r>
              <a:rPr lang="en-US" dirty="0"/>
              <a:t>SQL, and it may be helpful to keep that analogy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</a:t>
            </a:r>
            <a:r>
              <a:rPr lang="en-US" baseline="0" dirty="0"/>
              <a:t> </a:t>
            </a:r>
            <a:r>
              <a:rPr lang="en-US" dirty="0"/>
              <a:t>NAT in </a:t>
            </a:r>
            <a:r>
              <a:rPr lang="en-US" dirty="0" err="1"/>
              <a:t>Flowlog</a:t>
            </a:r>
            <a:r>
              <a:rPr lang="en-US" dirty="0"/>
              <a:t>. For simplicity, we‘ll just consider outgoing direction + a single</a:t>
            </a:r>
          </a:p>
          <a:p>
            <a:r>
              <a:rPr lang="en-US" dirty="0"/>
              <a:t>switch, with an internal port (#1) and an external port (#2)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Table.</a:t>
            </a:r>
            <a:r>
              <a:rPr lang="en-US" baseline="0" dirty="0"/>
              <a:t> Var.</a:t>
            </a:r>
          </a:p>
          <a:p>
            <a:r>
              <a:rPr lang="en-US" baseline="0" dirty="0"/>
              <a:t>Outgoing dir = 2 cases: packet in an existing flow, or first packet in new flow. Blocks.</a:t>
            </a:r>
            <a:endParaRPr lang="en-US" dirty="0"/>
          </a:p>
          <a:p>
            <a:r>
              <a:rPr lang="en-US" dirty="0"/>
              <a:t>1: *TRIGGERS* on […] provided there is a row corresponding to the packet's</a:t>
            </a:r>
            <a:r>
              <a:rPr lang="en-US" baseline="0" dirty="0"/>
              <a:t> </a:t>
            </a:r>
            <a:r>
              <a:rPr lang="en-US" dirty="0"/>
              <a:t>source +</a:t>
            </a:r>
            <a:r>
              <a:rPr lang="en-US" baseline="0" dirty="0"/>
              <a:t> </a:t>
            </a:r>
            <a:r>
              <a:rPr lang="en-US" dirty="0"/>
              <a:t>a translation port,</a:t>
            </a:r>
            <a:r>
              <a:rPr lang="en-US" baseline="0" dirty="0"/>
              <a:t> </a:t>
            </a:r>
            <a:r>
              <a:rPr lang="en-US" dirty="0"/>
              <a:t>which we bind to "</a:t>
            </a:r>
            <a:r>
              <a:rPr lang="en-US" dirty="0" err="1"/>
              <a:t>natport</a:t>
            </a:r>
            <a:r>
              <a:rPr lang="en-US" dirty="0"/>
              <a:t>". </a:t>
            </a:r>
          </a:p>
          <a:p>
            <a:r>
              <a:rPr lang="en-US" dirty="0"/>
              <a:t>Second</a:t>
            </a:r>
            <a:r>
              <a:rPr lang="en-US" baseline="0" dirty="0"/>
              <a:t> case similar; no row in 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((This slide contains black rectangles to make the highlighting</a:t>
            </a:r>
            <a:r>
              <a:rPr lang="en-US" baseline="0" dirty="0"/>
              <a:t> effects look right.))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</a:t>
            </a:r>
            <a:r>
              <a:rPr lang="en-US" baseline="0" dirty="0"/>
              <a:t> actions. </a:t>
            </a:r>
          </a:p>
          <a:p>
            <a:r>
              <a:rPr lang="en-US" baseline="0" dirty="0"/>
              <a:t>Simple for pre-existing: </a:t>
            </a:r>
            <a:r>
              <a:rPr lang="en-US" dirty="0"/>
              <a:t>forward: ext port, mod 2/3/4 </a:t>
            </a:r>
            <a:r>
              <a:rPr lang="en-US" dirty="0" err="1"/>
              <a:t>src</a:t>
            </a:r>
            <a:r>
              <a:rPr lang="en-US" dirty="0"/>
              <a:t>.</a:t>
            </a:r>
            <a:r>
              <a:rPr lang="en-US" baseline="0" dirty="0"/>
              <a:t> </a:t>
            </a:r>
            <a:r>
              <a:rPr lang="en-US" baseline="0" dirty="0" err="1"/>
              <a:t>Natport</a:t>
            </a:r>
            <a:r>
              <a:rPr lang="en-US" baseline="0" dirty="0"/>
              <a:t> from table.</a:t>
            </a:r>
            <a:endParaRPr lang="en-US" dirty="0"/>
          </a:p>
          <a:p>
            <a:r>
              <a:rPr lang="en-US" dirty="0"/>
              <a:t>If a new flow, same fwd: but use </a:t>
            </a:r>
            <a:r>
              <a:rPr lang="en-US" dirty="0" err="1"/>
              <a:t>nextport</a:t>
            </a:r>
            <a:r>
              <a:rPr lang="en-US" dirty="0"/>
              <a:t>,</a:t>
            </a:r>
            <a:r>
              <a:rPr lang="en-US" baseline="0" dirty="0"/>
              <a:t> since nothing stored in db.</a:t>
            </a:r>
            <a:endParaRPr lang="en-US" dirty="0"/>
          </a:p>
          <a:p>
            <a:r>
              <a:rPr lang="en-US" dirty="0"/>
              <a:t>insert a new row to the NAT table:</a:t>
            </a:r>
            <a:r>
              <a:rPr lang="en-US" baseline="0" dirty="0"/>
              <a:t> this flow -&gt; </a:t>
            </a:r>
            <a:r>
              <a:rPr lang="en-US" baseline="0" dirty="0" err="1"/>
              <a:t>nextport</a:t>
            </a:r>
            <a:endParaRPr lang="en-US" baseline="0" dirty="0"/>
          </a:p>
          <a:p>
            <a:r>
              <a:rPr lang="en-US" dirty="0"/>
              <a:t>Since that value</a:t>
            </a:r>
            <a:r>
              <a:rPr lang="en-US" baseline="0" dirty="0"/>
              <a:t> i</a:t>
            </a:r>
            <a:r>
              <a:rPr lang="en-US" dirty="0"/>
              <a:t>s now used, we have to increment the value in </a:t>
            </a:r>
            <a:r>
              <a:rPr lang="en-US" dirty="0" err="1"/>
              <a:t>nextport</a:t>
            </a:r>
            <a:r>
              <a:rPr lang="en-US" dirty="0"/>
              <a:t>. </a:t>
            </a:r>
          </a:p>
          <a:p>
            <a:r>
              <a:rPr lang="en-US" dirty="0"/>
              <a:t>That's it. Around 20 lines. Incoming NAT takes another 3 to 5 lines. </a:t>
            </a:r>
            <a:r>
              <a:rPr lang="en-US" baseline="0" dirty="0"/>
              <a:t> No OF.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you can do more than just packet-handling in </a:t>
            </a:r>
            <a:r>
              <a:rPr lang="en-US" dirty="0" err="1"/>
              <a:t>Flowlog</a:t>
            </a:r>
            <a:r>
              <a:rPr lang="en-US" dirty="0"/>
              <a:t>. The three-tier</a:t>
            </a:r>
          </a:p>
          <a:p>
            <a:r>
              <a:rPr lang="en-US" dirty="0"/>
              <a:t>diagram I showed you is AN OVERSIMPLIFICATION: a controller program</a:t>
            </a:r>
          </a:p>
          <a:p>
            <a:r>
              <a:rPr lang="en-US" dirty="0"/>
              <a:t>doesn't run in a vacuum! There are other applications that it may need to</a:t>
            </a:r>
          </a:p>
          <a:p>
            <a:r>
              <a:rPr lang="en-US" dirty="0"/>
              <a:t>interact with. For instance...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that you run a campus SDN, and provide connectivity for thousands of</a:t>
            </a:r>
          </a:p>
          <a:p>
            <a:r>
              <a:rPr lang="en-US" dirty="0"/>
              <a:t>student laptops. Unfortunately, some community members are dishonest</a:t>
            </a:r>
          </a:p>
          <a:p>
            <a:r>
              <a:rPr lang="en-US" dirty="0"/>
              <a:t>characters, and may steal others' laptops.</a:t>
            </a:r>
          </a:p>
          <a:p>
            <a:endParaRPr lang="en-US" dirty="0"/>
          </a:p>
          <a:p>
            <a:r>
              <a:rPr lang="en-US" dirty="0"/>
              <a:t>If a laptop is reported stolen, you'd like campus police to inform the</a:t>
            </a:r>
          </a:p>
          <a:p>
            <a:r>
              <a:rPr lang="en-US" dirty="0"/>
              <a:t>controller right away, so that if the thief attempts to use the stolen device</a:t>
            </a:r>
          </a:p>
          <a:p>
            <a:r>
              <a:rPr lang="en-US" dirty="0"/>
              <a:t>on campus, the police can find them and recover the laptop.</a:t>
            </a:r>
          </a:p>
          <a:p>
            <a:endParaRPr lang="en-US" dirty="0"/>
          </a:p>
          <a:p>
            <a:r>
              <a:rPr lang="en-US" dirty="0"/>
              <a:t>Let's write a </a:t>
            </a:r>
            <a:r>
              <a:rPr lang="en-US" dirty="0" err="1"/>
              <a:t>Flowlog</a:t>
            </a:r>
            <a:r>
              <a:rPr lang="en-US" dirty="0"/>
              <a:t> program to do just that. There are three pieces</a:t>
            </a:r>
          </a:p>
          <a:p>
            <a:r>
              <a:rPr lang="en-US" dirty="0"/>
              <a:t>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First, there's the northbound API provided to the police: the program accepts</a:t>
            </a:r>
          </a:p>
          <a:p>
            <a:r>
              <a:rPr lang="en-US" dirty="0"/>
              <a:t>theft and recovery notifications, and promises to provide "found laptop"</a:t>
            </a:r>
          </a:p>
          <a:p>
            <a:r>
              <a:rPr lang="en-US" dirty="0"/>
              <a:t>reports in a standard format. The last part here is just a named pipe that</a:t>
            </a:r>
          </a:p>
          <a:p>
            <a:r>
              <a:rPr lang="en-US" dirty="0"/>
              <a:t>sends those reports where the police expect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Next, </a:t>
            </a:r>
            <a:r>
              <a:rPr lang="en-US" dirty="0" err="1"/>
              <a:t>Flowlog</a:t>
            </a:r>
            <a:r>
              <a:rPr lang="en-US" dirty="0"/>
              <a:t> doesn't require all of the controller state to be local, or</a:t>
            </a:r>
          </a:p>
          <a:p>
            <a:r>
              <a:rPr lang="en-US" dirty="0"/>
              <a:t>even be maintained by a </a:t>
            </a:r>
            <a:r>
              <a:rPr lang="en-US" dirty="0" err="1"/>
              <a:t>Flowlog</a:t>
            </a:r>
            <a:r>
              <a:rPr lang="en-US" dirty="0"/>
              <a:t> program. Non-</a:t>
            </a:r>
            <a:r>
              <a:rPr lang="en-US" dirty="0" err="1"/>
              <a:t>Flowlog</a:t>
            </a:r>
            <a:r>
              <a:rPr lang="en-US" dirty="0"/>
              <a:t> programs can use a basic</a:t>
            </a:r>
          </a:p>
          <a:p>
            <a:r>
              <a:rPr lang="en-US" dirty="0"/>
              <a:t>RPC library to provide data synchronously to </a:t>
            </a:r>
            <a:r>
              <a:rPr lang="en-US" dirty="0" err="1"/>
              <a:t>Flowlog</a:t>
            </a:r>
            <a:r>
              <a:rPr lang="en-US" dirty="0"/>
              <a:t>, in the form of a remote</a:t>
            </a:r>
          </a:p>
          <a:p>
            <a:r>
              <a:rPr lang="en-US" dirty="0"/>
              <a:t>table. Here, an external timer process provides </a:t>
            </a:r>
            <a:r>
              <a:rPr lang="en-US" dirty="0" err="1"/>
              <a:t>Flowlog</a:t>
            </a:r>
            <a:r>
              <a:rPr lang="en-US" dirty="0"/>
              <a:t> with the seconds since</a:t>
            </a:r>
          </a:p>
          <a:p>
            <a:r>
              <a:rPr lang="en-US" dirty="0"/>
              <a:t>epoch, and naturally updates every second.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there's the core logic: the "rules", like we saw in the NAT</a:t>
            </a:r>
          </a:p>
          <a:p>
            <a:r>
              <a:rPr lang="en-US" dirty="0"/>
              <a:t>program. All these do is remember stolen laptops reported by the police, and</a:t>
            </a:r>
          </a:p>
          <a:p>
            <a:r>
              <a:rPr lang="en-US" dirty="0"/>
              <a:t>inform the police if the stolen laptop appears on the network.</a:t>
            </a:r>
          </a:p>
          <a:p>
            <a:endParaRPr lang="en-US" dirty="0"/>
          </a:p>
          <a:p>
            <a:r>
              <a:rPr lang="en-US" dirty="0"/>
              <a:t>... and we're done. The runtime handles all of the flow-table book-keeping,</a:t>
            </a:r>
          </a:p>
          <a:p>
            <a:r>
              <a:rPr lang="en-US" dirty="0"/>
              <a:t>RPC handling,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7B93-01B0-D10B-93AF-E3D78CCA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58589-82D1-D8F1-FA5C-CA600F865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7C9C2-30E1-4DBD-40A2-CAF778B29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Every </a:t>
            </a:r>
            <a:r>
              <a:rPr lang="en-US" dirty="0" err="1"/>
              <a:t>Flowlog</a:t>
            </a:r>
            <a:r>
              <a:rPr lang="en-US" dirty="0"/>
              <a:t> rule is equivalent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a formula of first-order logic, and we exploit that fact to automatically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translate </a:t>
            </a:r>
            <a:r>
              <a:rPr lang="en-US" dirty="0" err="1"/>
              <a:t>Flowlog</a:t>
            </a:r>
            <a:r>
              <a:rPr lang="en-US" dirty="0"/>
              <a:t> programs to the</a:t>
            </a:r>
            <a:r>
              <a:rPr lang="en-US" baseline="0" dirty="0"/>
              <a:t> </a:t>
            </a:r>
            <a:r>
              <a:rPr lang="en-US" dirty="0"/>
              <a:t>verification tool Alloy.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918-36A5-9AA8-B49E-1405AD0173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86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BD56-8C56-2409-CA4C-B0437BC7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99686-9CFA-4233-D148-18FDEBFDF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2BF0F3-7B8E-A678-AADF-8332B5648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F36B0-9E30-CAB7-6E27-AB24ED045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7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Under</a:t>
            </a:r>
            <a:r>
              <a:rPr lang="en-US" baseline="0" dirty="0"/>
              <a:t> the hood: every </a:t>
            </a:r>
            <a:r>
              <a:rPr lang="en-US" baseline="0" dirty="0" err="1"/>
              <a:t>flowlog</a:t>
            </a:r>
            <a:r>
              <a:rPr lang="en-US" baseline="0" dirty="0"/>
              <a:t> rule defines a logical implication. Standard </a:t>
            </a:r>
            <a:r>
              <a:rPr lang="en-US" baseline="0" dirty="0" err="1"/>
              <a:t>Datalog</a:t>
            </a:r>
            <a:r>
              <a:rPr lang="en-US" baseline="0" dirty="0"/>
              <a:t>-style interpretation with variables existential in body.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ANY keyword is the exception: tightly binding wildcard</a:t>
            </a:r>
            <a:r>
              <a:rPr lang="en-US" baseline="0" dirty="0"/>
              <a:t> variable. So Flowlog is b</a:t>
            </a:r>
            <a:r>
              <a:rPr lang="en-US" dirty="0"/>
              <a:t>etween semi-positive</a:t>
            </a:r>
            <a:r>
              <a:rPr lang="en-US" baseline="0" dirty="0"/>
              <a:t> NR DL and </a:t>
            </a:r>
            <a:r>
              <a:rPr lang="en-US" baseline="0" dirty="0" err="1"/>
              <a:t>NRDLneg</a:t>
            </a:r>
            <a:r>
              <a:rPr lang="en-US" baseline="0" dirty="0"/>
              <a:t>. Quantifier nesting is extremely limited: EA in rule bodies (E alone without any </a:t>
            </a:r>
            <a:r>
              <a:rPr lang="en-US" baseline="0" dirty="0" err="1"/>
              <a:t>ANY</a:t>
            </a:r>
            <a:r>
              <a:rPr lang="en-US" baseline="0" dirty="0"/>
              <a:t> in negated atom).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Here's that property again, written concisely in Alloy's assertion language.</a:t>
            </a:r>
          </a:p>
          <a:p>
            <a:r>
              <a:rPr lang="en-US" dirty="0"/>
              <a:t>When we give it to Alloy, along with the automatically generated program spec,</a:t>
            </a:r>
          </a:p>
          <a:p>
            <a:r>
              <a:rPr lang="en-US" dirty="0"/>
              <a:t>Alloy</a:t>
            </a:r>
            <a:r>
              <a:rPr lang="en-US" baseline="0" dirty="0"/>
              <a:t> says </a:t>
            </a:r>
            <a:r>
              <a:rPr lang="en-US" dirty="0"/>
              <a:t>the property is correct---in a</a:t>
            </a:r>
          </a:p>
          <a:p>
            <a:r>
              <a:rPr lang="en-US" dirty="0"/>
              <a:t>fairly short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change the property to make it fail, Alloy finds a counterexample</a:t>
            </a:r>
          </a:p>
          <a:p>
            <a:r>
              <a:rPr lang="en-US" dirty="0"/>
              <a:t>quickly and presents it in a clear graphical manner that helps the programmer</a:t>
            </a:r>
          </a:p>
          <a:p>
            <a:r>
              <a:rPr lang="en-US" dirty="0"/>
              <a:t>understand the failure. This clear output format is one reason why we chose to</a:t>
            </a:r>
          </a:p>
          <a:p>
            <a:r>
              <a:rPr lang="en-US" dirty="0"/>
              <a:t>convert </a:t>
            </a:r>
            <a:r>
              <a:rPr lang="en-US" dirty="0" err="1"/>
              <a:t>Flowlog</a:t>
            </a:r>
            <a:r>
              <a:rPr lang="en-US" dirty="0"/>
              <a:t> to Alloy.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Chimp</a:t>
            </a:r>
            <a:r>
              <a:rPr lang="en-US" baseline="0" dirty="0"/>
              <a:t> uses only first order relational part of Alloy, so we can use this well-known result… can extend to world with types, so by counting… if a query falls into EA, we can compute sufficient bounds.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4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baseline="0" dirty="0"/>
              <a:t> p: packet, new: packet,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: </a:t>
            </a:r>
            <a:r>
              <a:rPr lang="en-US" baseline="0" dirty="0" err="1">
                <a:sym typeface="Wingdings" pitchFamily="2" charset="2"/>
              </a:rPr>
              <a:t>TCPport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/>
              <a:t> | forward(new) </a:t>
            </a:r>
            <a:r>
              <a:rPr lang="en-US" baseline="0" dirty="0">
                <a:sym typeface="Wingdings" pitchFamily="2" charset="2"/>
              </a:rPr>
              <a:t>&lt;==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  </a:t>
            </a:r>
            <a:r>
              <a:rPr lang="en-US" baseline="0" dirty="0" err="1">
                <a:sym typeface="Wingdings" pitchFamily="2" charset="2"/>
              </a:rPr>
              <a:t>justArrivedPacket</a:t>
            </a:r>
            <a:r>
              <a:rPr lang="en-US" baseline="0" dirty="0">
                <a:sym typeface="Wingdings" pitchFamily="2" charset="2"/>
              </a:rPr>
              <a:t>(p) and </a:t>
            </a:r>
            <a:r>
              <a:rPr lang="en-US" baseline="0" dirty="0" err="1">
                <a:sym typeface="Wingdings" pitchFamily="2" charset="2"/>
              </a:rPr>
              <a:t>nat</a:t>
            </a:r>
            <a:r>
              <a:rPr lang="en-US" baseline="0" dirty="0">
                <a:sym typeface="Wingdings" pitchFamily="2" charset="2"/>
              </a:rPr>
              <a:t>(</a:t>
            </a:r>
            <a:r>
              <a:rPr lang="en-US" baseline="0" dirty="0" err="1">
                <a:sym typeface="Wingdings" pitchFamily="2" charset="2"/>
              </a:rPr>
              <a:t>dlSrc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nwSrc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) and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(new) =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and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ym typeface="Wingdings" pitchFamily="2" charset="2"/>
              </a:rPr>
              <a:t>LaTeX</a:t>
            </a:r>
            <a:r>
              <a:rPr lang="en-US" baseline="0" dirty="0">
                <a:sym typeface="Wingdings" pitchFamily="2" charset="2"/>
              </a:rPr>
              <a:t> source used: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\color{white}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\begin{align*}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</a:t>
            </a:r>
            <a:r>
              <a:rPr lang="en-US" dirty="0" err="1"/>
              <a:t>forall</a:t>
            </a:r>
            <a:r>
              <a:rPr lang="en-US" dirty="0"/>
              <a:t> p^{\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new^{\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TCPPort</a:t>
            </a:r>
            <a:r>
              <a:rPr lang="en-US" dirty="0"/>
              <a:t>}} 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forward(new) \</a:t>
            </a:r>
            <a:r>
              <a:rPr lang="en-US" dirty="0" err="1"/>
              <a:t>impliedby</a:t>
            </a:r>
            <a:r>
              <a:rPr lang="en-US" dirty="0"/>
              <a:t>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justArrivedPacket</a:t>
            </a:r>
            <a:r>
              <a:rPr lang="en-US" dirty="0"/>
              <a:t>}(p)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</a:t>
            </a:r>
            <a:r>
              <a:rPr lang="en-US" dirty="0" err="1"/>
              <a:t>nat</a:t>
            </a:r>
            <a:r>
              <a:rPr lang="en-US" dirty="0"/>
              <a:t>(\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dlSrc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nwSrc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}(new) =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 \, \wedge ...\\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\end{align*}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forall</a:t>
            </a:r>
            <a:r>
              <a:rPr lang="en-US" baseline="0" dirty="0"/>
              <a:t> p: packet, new: packet,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: </a:t>
            </a:r>
            <a:r>
              <a:rPr lang="en-US" baseline="0" dirty="0" err="1">
                <a:sym typeface="Wingdings" pitchFamily="2" charset="2"/>
              </a:rPr>
              <a:t>TCPport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/>
              <a:t> | forward(new) </a:t>
            </a:r>
            <a:r>
              <a:rPr lang="en-US" baseline="0" dirty="0">
                <a:sym typeface="Wingdings" pitchFamily="2" charset="2"/>
              </a:rPr>
              <a:t>&lt;==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ym typeface="Wingdings" pitchFamily="2" charset="2"/>
              </a:rPr>
              <a:t>  </a:t>
            </a:r>
            <a:r>
              <a:rPr lang="en-US" baseline="0" dirty="0" err="1">
                <a:sym typeface="Wingdings" pitchFamily="2" charset="2"/>
              </a:rPr>
              <a:t>justArrivedPacket</a:t>
            </a:r>
            <a:r>
              <a:rPr lang="en-US" baseline="0" dirty="0">
                <a:sym typeface="Wingdings" pitchFamily="2" charset="2"/>
              </a:rPr>
              <a:t>(p) and </a:t>
            </a:r>
            <a:r>
              <a:rPr lang="en-US" baseline="0" dirty="0" err="1">
                <a:sym typeface="Wingdings" pitchFamily="2" charset="2"/>
              </a:rPr>
              <a:t>nat</a:t>
            </a:r>
            <a:r>
              <a:rPr lang="en-US" baseline="0" dirty="0">
                <a:sym typeface="Wingdings" pitchFamily="2" charset="2"/>
              </a:rPr>
              <a:t>(</a:t>
            </a:r>
            <a:r>
              <a:rPr lang="en-US" baseline="0" dirty="0" err="1">
                <a:sym typeface="Wingdings" pitchFamily="2" charset="2"/>
              </a:rPr>
              <a:t>dlSrc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nwSrc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(p),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) and </a:t>
            </a:r>
            <a:r>
              <a:rPr lang="en-US" baseline="0" dirty="0" err="1">
                <a:sym typeface="Wingdings" pitchFamily="2" charset="2"/>
              </a:rPr>
              <a:t>tpSrc</a:t>
            </a:r>
            <a:r>
              <a:rPr lang="en-US" baseline="0" dirty="0">
                <a:sym typeface="Wingdings" pitchFamily="2" charset="2"/>
              </a:rPr>
              <a:t>(new) = </a:t>
            </a:r>
            <a:r>
              <a:rPr lang="en-US" baseline="0" dirty="0" err="1">
                <a:sym typeface="Wingdings" pitchFamily="2" charset="2"/>
              </a:rPr>
              <a:t>natport</a:t>
            </a:r>
            <a:r>
              <a:rPr lang="en-US" baseline="0" dirty="0">
                <a:sym typeface="Wingdings" pitchFamily="2" charset="2"/>
              </a:rPr>
              <a:t> and …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ym typeface="Wingdings" pitchFamily="2" charset="2"/>
              </a:rPr>
              <a:t>LaTeX</a:t>
            </a:r>
            <a:r>
              <a:rPr lang="en-US" baseline="0" dirty="0">
                <a:sym typeface="Wingdings" pitchFamily="2" charset="2"/>
              </a:rPr>
              <a:t> source used: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ym typeface="Wingdings" pitchFamily="2" charset="2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\color{white}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\begin{align*}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</a:t>
            </a:r>
            <a:r>
              <a:rPr lang="en-US" dirty="0" err="1"/>
              <a:t>forall</a:t>
            </a:r>
            <a:r>
              <a:rPr lang="en-US" dirty="0"/>
              <a:t> p^{\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new^{\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{Packet}}, \,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}^{\</a:t>
            </a:r>
            <a:r>
              <a:rPr lang="en-US" dirty="0" err="1"/>
              <a:t>scriptscriptstyle</a:t>
            </a:r>
            <a:r>
              <a:rPr lang="en-US" dirty="0"/>
              <a:t>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TCPPort</a:t>
            </a:r>
            <a:r>
              <a:rPr lang="en-US" dirty="0"/>
              <a:t>}} 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forward(new) \</a:t>
            </a:r>
            <a:r>
              <a:rPr lang="en-US" dirty="0" err="1"/>
              <a:t>impliedby</a:t>
            </a:r>
            <a:r>
              <a:rPr lang="en-US" dirty="0"/>
              <a:t>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justArrivedPacket</a:t>
            </a:r>
            <a:r>
              <a:rPr lang="en-US" dirty="0"/>
              <a:t>}(p)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</a:t>
            </a:r>
            <a:r>
              <a:rPr lang="en-US" dirty="0" err="1"/>
              <a:t>nat</a:t>
            </a:r>
            <a:r>
              <a:rPr lang="en-US" dirty="0"/>
              <a:t>(\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dlSrc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nwSrc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}(p),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}) \, \wedge \\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             &amp;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tpSrc</a:t>
            </a:r>
            <a:r>
              <a:rPr lang="en-US" dirty="0"/>
              <a:t>}(new) = \</a:t>
            </a:r>
            <a:r>
              <a:rPr lang="en-US" dirty="0" err="1"/>
              <a:t>mathit</a:t>
            </a:r>
            <a:r>
              <a:rPr lang="en-US" dirty="0"/>
              <a:t>{</a:t>
            </a:r>
            <a:r>
              <a:rPr lang="en-US" dirty="0" err="1"/>
              <a:t>natport</a:t>
            </a:r>
            <a:r>
              <a:rPr lang="en-US" dirty="0"/>
              <a:t>} \, \wedge ...\\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\end{align*}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15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94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08B8-7D3D-0139-2874-A801C8A4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C798E-3F45-C367-D151-946918BD0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9E447-AEA1-2632-5DEC-227369403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87475-2B6C-F6A8-E347-A885657F0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3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65FE6-D716-52AB-3FC8-6F2516C1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D477B-057F-48C4-6E80-7066918EA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A144B-E5EC-2703-2708-B255F29EF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5D48-15EE-1825-71B4-3B009DD0EA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3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A158-C2D5-E65C-37D7-FF4FD2587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0FD57D-F445-1189-D08D-A2911E2A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31595-8B0C-AD17-4954-7B0CA1C26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r>
              <a:rPr lang="en-US" dirty="0"/>
              <a:t>INSERT (sw1, sw2)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(sw1, </a:t>
            </a:r>
            <a:r>
              <a:rPr lang="en-US" dirty="0" err="1"/>
              <a:t>pkt.dlSrc</a:t>
            </a:r>
            <a:r>
              <a:rPr lang="en-US" dirty="0"/>
              <a:t>) AND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sw2);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538CB-2C82-6DA8-413A-074940818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0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60C-D525-E530-2FAD-F76D7258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FB7DD-2E93-0563-9529-B7FAC43FB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287C6-A30C-C4EA-A38C-57957896D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;</a:t>
            </a:r>
          </a:p>
          <a:p>
            <a:r>
              <a:rPr lang="en-US" dirty="0"/>
              <a:t>INSERT 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pkt.locSw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sw</a:t>
            </a:r>
            <a:r>
              <a:rPr lang="en-US" dirty="0"/>
              <a:t>, </a:t>
            </a:r>
            <a:r>
              <a:rPr lang="en-US" dirty="0" err="1"/>
              <a:t>pkt.dlSrc</a:t>
            </a:r>
            <a:r>
              <a:rPr lang="en-US" dirty="0"/>
              <a:t>);</a:t>
            </a:r>
          </a:p>
          <a:p>
            <a:r>
              <a:rPr lang="en-US" dirty="0"/>
              <a:t>INSERT (</a:t>
            </a:r>
            <a:r>
              <a:rPr lang="en-US" dirty="0" err="1"/>
              <a:t>pkt.dlSrc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</a:t>
            </a:r>
            <a:r>
              <a:rPr lang="en-US" dirty="0" err="1"/>
              <a:t>sw</a:t>
            </a:r>
            <a:r>
              <a:rPr lang="en-US" dirty="0"/>
              <a:t>);</a:t>
            </a:r>
          </a:p>
          <a:p>
            <a:r>
              <a:rPr lang="en-US" dirty="0"/>
              <a:t>INSERT (sw1, sw2) INTO </a:t>
            </a:r>
            <a:r>
              <a:rPr lang="en-US" dirty="0" err="1"/>
              <a:t>ucTC</a:t>
            </a:r>
            <a:r>
              <a:rPr lang="en-US" dirty="0"/>
              <a:t> WHERE </a:t>
            </a:r>
            <a:r>
              <a:rPr lang="en-US" dirty="0" err="1"/>
              <a:t>ucTC</a:t>
            </a:r>
            <a:r>
              <a:rPr lang="en-US" dirty="0"/>
              <a:t>(sw1, </a:t>
            </a:r>
            <a:r>
              <a:rPr lang="en-US" dirty="0" err="1"/>
              <a:t>pkt.dlSrc</a:t>
            </a:r>
            <a:r>
              <a:rPr lang="en-US" dirty="0"/>
              <a:t>) AND </a:t>
            </a:r>
            <a:r>
              <a:rPr lang="en-US" dirty="0" err="1"/>
              <a:t>ucTC</a:t>
            </a:r>
            <a:r>
              <a:rPr lang="en-US" dirty="0"/>
              <a:t>(</a:t>
            </a:r>
            <a:r>
              <a:rPr lang="en-US" dirty="0" err="1"/>
              <a:t>pkt.locSw</a:t>
            </a:r>
            <a:r>
              <a:rPr lang="en-US" dirty="0"/>
              <a:t>, sw2);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C3EC9-6CF3-3314-E4AD-89370B7EC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5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CC7AD-412B-0883-63FE-11EF6CEB3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DA0326-5B36-9A90-43EB-70859E25A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85C65-A5BA-729C-570A-3A1BE765C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BFCD-F59A-99A9-DC49-C1C526BB87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4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7CCB6-E644-FD19-2CD7-4FFA3BD5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AA4E7-5294-8FA0-BFEB-D266294BF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146FB-61E4-FEC0-B9BD-3A41DBC45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6915-ABEE-A4E1-6434-981FA20139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SDN 2 key elements: Controller program.</a:t>
            </a:r>
            <a:r>
              <a:rPr lang="en-US" baseline="0" dirty="0"/>
              <a:t> Switches. </a:t>
            </a:r>
            <a:r>
              <a:rPr lang="en-US" dirty="0"/>
              <a:t>Send</a:t>
            </a:r>
            <a:r>
              <a:rPr lang="en-US" baseline="0" dirty="0"/>
              <a:t> packets. INSTALL rules.</a:t>
            </a:r>
          </a:p>
          <a:p>
            <a:r>
              <a:rPr lang="en-US" dirty="0"/>
              <a:t>Switches</a:t>
            </a:r>
            <a:r>
              <a:rPr lang="en-US" baseline="0" dirty="0"/>
              <a:t> limited m-a rules</a:t>
            </a:r>
            <a:r>
              <a:rPr lang="en-US" dirty="0"/>
              <a:t>. </a:t>
            </a:r>
            <a:r>
              <a:rPr lang="en-US" dirty="0" err="1"/>
              <a:t>Ctrler</a:t>
            </a:r>
            <a:r>
              <a:rPr lang="en-US" baseline="0" dirty="0"/>
              <a:t> program arbitrary full-featured.</a:t>
            </a:r>
            <a:r>
              <a:rPr lang="en-US" dirty="0"/>
              <a:t> Like most programs, state.</a:t>
            </a:r>
          </a:p>
          <a:p>
            <a:r>
              <a:rPr lang="en-US" dirty="0"/>
              <a:t>SDN application is</a:t>
            </a:r>
            <a:r>
              <a:rPr lang="en-US" baseline="0" dirty="0"/>
              <a:t> </a:t>
            </a:r>
            <a:r>
              <a:rPr lang="en-US" dirty="0"/>
              <a:t>really a three-tier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dissimilar to web </a:t>
            </a:r>
            <a:r>
              <a:rPr lang="en-US" dirty="0" err="1"/>
              <a:t>prog</a:t>
            </a:r>
            <a:r>
              <a:rPr lang="en-US" dirty="0"/>
              <a:t>… One</a:t>
            </a:r>
            <a:r>
              <a:rPr lang="en-US" baseline="0" dirty="0"/>
              <a:t> major difference:</a:t>
            </a:r>
            <a:r>
              <a:rPr lang="en-US" dirty="0"/>
              <a:t> limitations of</a:t>
            </a:r>
            <a:r>
              <a:rPr lang="en-US" baseline="0" dirty="0"/>
              <a:t> m-a </a:t>
            </a:r>
            <a:r>
              <a:rPr lang="en-US" baseline="0" dirty="0">
                <a:sym typeface="Wingdings" pitchFamily="2" charset="2"/>
              </a:rPr>
              <a:t> stark sep between.</a:t>
            </a:r>
          </a:p>
          <a:p>
            <a:r>
              <a:rPr lang="en-US" dirty="0"/>
              <a:t>Thus a controller</a:t>
            </a:r>
            <a:r>
              <a:rPr lang="en-US" baseline="0" dirty="0"/>
              <a:t> program is really a META program that constantly…in accordance with state and needs </a:t>
            </a:r>
            <a:r>
              <a:rPr lang="en-US" baseline="0"/>
              <a:t>of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</a:t>
            </a:r>
            <a:r>
              <a:rPr lang="en-US" baseline="0" dirty="0"/>
              <a:t> </a:t>
            </a:r>
            <a:r>
              <a:rPr lang="en-US" baseline="0" dirty="0" err="1"/>
              <a:t>nat</a:t>
            </a:r>
            <a:r>
              <a:rPr lang="en-US" baseline="0" dirty="0"/>
              <a:t> in python</a:t>
            </a:r>
            <a:r>
              <a:rPr lang="en-US" dirty="0"/>
              <a:t>. It has to do a lot of things. </a:t>
            </a:r>
          </a:p>
          <a:p>
            <a:r>
              <a:rPr lang="en-US" dirty="0"/>
              <a:t>[things]</a:t>
            </a:r>
          </a:p>
          <a:p>
            <a:r>
              <a:rPr lang="en-US" dirty="0"/>
              <a:t>Key here: state affects rules,</a:t>
            </a:r>
            <a:r>
              <a:rPr lang="en-US" baseline="0" dirty="0"/>
              <a:t> and rules affect what packets the </a:t>
            </a:r>
            <a:r>
              <a:rPr lang="en-US" baseline="0" dirty="0" err="1"/>
              <a:t>ctrler</a:t>
            </a:r>
            <a:r>
              <a:rPr lang="en-US" baseline="0" dirty="0"/>
              <a:t> sees (which affects state updates)</a:t>
            </a:r>
            <a:endParaRPr lang="en-US" dirty="0"/>
          </a:p>
          <a:p>
            <a:r>
              <a:rPr lang="en-US" dirty="0"/>
              <a:t>Installing the right rules WITH RESPECT TO STATE is subtle, easy to get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96269A-2DA4-426B-8A98-0096B8AFB07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few common bugs.</a:t>
            </a:r>
            <a:r>
              <a:rPr lang="en-US" dirty="0"/>
              <a:t> [bugs]</a:t>
            </a:r>
          </a:p>
          <a:p>
            <a:r>
              <a:rPr lang="en-US" dirty="0"/>
              <a:t>SDN</a:t>
            </a:r>
            <a:r>
              <a:rPr lang="en-US" baseline="0" dirty="0"/>
              <a:t> let us program. Verify! </a:t>
            </a:r>
          </a:p>
          <a:p>
            <a:r>
              <a:rPr lang="en-US" baseline="0" dirty="0"/>
              <a:t>But heroic effort. And </a:t>
            </a:r>
            <a:r>
              <a:rPr lang="en-US" dirty="0"/>
              <a:t>the</a:t>
            </a:r>
            <a:r>
              <a:rPr lang="en-US" baseline="0" dirty="0"/>
              <a:t> fact that control programs effectively do code-generation makes verification harder: additional abstractions to work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FECE0-A891-F146-92C2-72FC013034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9A95-64A4-440F-8908-CEF39DA0E5A3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1D89-9E65-4CF4-81A3-4A7E85DBE180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DC51-95B8-4ECA-B94F-3FE6E24CC60E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E6683-8768-45BD-9F36-A0A076334118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11576"/>
            <a:ext cx="7772400" cy="1362075"/>
          </a:xfrm>
        </p:spPr>
        <p:txBody>
          <a:bodyPr anchor="ctr" anchorCtr="0"/>
          <a:lstStyle>
            <a:lvl1pPr algn="l">
              <a:defRPr sz="4000" b="1" cap="sm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792807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469-824E-4979-9A59-6D58CE297504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4BC-4E01-4CB6-8AEF-C2DEDCDCD92D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ACF6F-4E4E-459F-9177-26CA6D906E18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11356-2B20-416C-AD40-F4C806F97E67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E179-805B-4925-9C94-A8D9CD87CE01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3C6-22C4-4BE2-9533-E4A742E6DA80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9C157-25CE-4A2E-AB54-BAE6D9CE7390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DAD50-BD72-4C4C-8225-B4FF4A8872C0}" type="datetime1">
              <a:rPr lang="en-US" smtClean="0"/>
              <a:pPr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68F6-0B2F-D041-A4D1-96C2358360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Avenir Medium"/>
          <a:ea typeface="+mj-ea"/>
          <a:cs typeface="Avenir Medium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Avenir Book"/>
          <a:ea typeface="+mn-ea"/>
          <a:cs typeface="Avenir Book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2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2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2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51" y="819477"/>
            <a:ext cx="8739255" cy="2200813"/>
          </a:xfrm>
        </p:spPr>
        <p:txBody>
          <a:bodyPr>
            <a:noAutofit/>
          </a:bodyPr>
          <a:lstStyle/>
          <a:p>
            <a:r>
              <a:rPr lang="en-US" dirty="0"/>
              <a:t>From the Informal to the Formal</a:t>
            </a:r>
            <a:br>
              <a:rPr lang="en-US" dirty="0"/>
            </a:br>
            <a:r>
              <a:rPr lang="en-US" sz="2800" dirty="0"/>
              <a:t>(and back again)</a:t>
            </a:r>
            <a:endParaRPr lang="en-US" sz="2800" cap="small" dirty="0">
              <a:latin typeface="Avenir LT Std 45 Boo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851" y="3804444"/>
            <a:ext cx="8308949" cy="23891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venir LT Std 45 Book" pitchFamily="34" charset="0"/>
              </a:rPr>
              <a:t>Tim Nelson</a:t>
            </a:r>
          </a:p>
          <a:p>
            <a:r>
              <a:rPr lang="en-US" sz="2800" dirty="0">
                <a:latin typeface="Avenir LT Std 45 Book" pitchFamily="34" charset="0"/>
              </a:rPr>
              <a:t> (SPECS Summer School 2025)</a:t>
            </a:r>
            <a:endParaRPr lang="en-US" sz="2800" i="1" dirty="0">
              <a:latin typeface="Avenir LT Std 45 Boo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solidFill>
                  <a:schemeClr val="tx2"/>
                </a:solidFill>
                <a:latin typeface="Avenir LT Std 45 Book" pitchFamily="34" charset="0"/>
              </a:rPr>
              <a:pPr/>
              <a:t>1</a:t>
            </a:fld>
            <a:endParaRPr lang="en-US" dirty="0">
              <a:solidFill>
                <a:schemeClr val="tx2"/>
              </a:solidFill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10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3413" y="1068309"/>
            <a:ext cx="6089787" cy="4854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0" i="0" u="none" strike="noStrike" kern="1200" cap="sm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Flowlog</a:t>
            </a:r>
            <a:endParaRPr kumimoji="0" lang="en-US" sz="48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A </a:t>
            </a:r>
            <a:r>
              <a:rPr kumimoji="0" lang="en-US" sz="2400" b="0" i="0" u="sng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Tierless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 SDN Programming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u="sng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Automatic compilation to flow tables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     (…including state and state updates)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Built-in cross-tier verification support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81461" y="2573953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81461" y="864562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681461" y="4803926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681461" y="1606946"/>
            <a:ext cx="1744763" cy="3777655"/>
          </a:xfrm>
          <a:prstGeom prst="rect">
            <a:avLst/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50000">
                <a:srgbClr val="3366FF"/>
              </a:gs>
              <a:gs pos="100000">
                <a:schemeClr val="accent3"/>
              </a:gs>
            </a:gsLst>
            <a:lin ang="5400000" scaled="0"/>
          </a:gradFill>
          <a:ln w="9525" cap="flat">
            <a:noFill/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Flowlog</a:t>
            </a:r>
            <a:endParaRPr lang="en-US" sz="2800" b="1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-3.88889E-6 -0.2824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L -3.88889E-6 0.1935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11</a:t>
            </a:fld>
            <a:endParaRPr lang="en-US" dirty="0">
              <a:latin typeface="Avenir LT Std 45 Book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34953" y="2588887"/>
            <a:ext cx="6466946" cy="2249331"/>
            <a:chOff x="1934953" y="2588887"/>
            <a:chExt cx="6466946" cy="2249331"/>
          </a:xfrm>
        </p:grpSpPr>
        <p:sp>
          <p:nvSpPr>
            <p:cNvPr id="4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7" name="Text Box 49"/>
            <p:cNvSpPr txBox="1">
              <a:spLocks noChangeArrowheads="1"/>
            </p:cNvSpPr>
            <p:nvPr/>
          </p:nvSpPr>
          <p:spPr bwMode="auto">
            <a:xfrm>
              <a:off x="5657030" y="3270869"/>
              <a:ext cx="128819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223145" y="4083253"/>
              <a:ext cx="5178754" cy="754965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r>
                <a:rPr lang="en-US" sz="2000" dirty="0">
                  <a:solidFill>
                    <a:schemeClr val="bg1"/>
                  </a:solidFill>
                  <a:latin typeface="Avenir LT Std 45 Book" pitchFamily="34" charset="0"/>
                  <a:cs typeface="Consolas" pitchFamily="49" charset="0"/>
                </a:rPr>
                <a:t>Public IP = </a:t>
              </a:r>
              <a:r>
                <a:rPr lang="en-US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192.168.100.100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Avenir LT Std 45 Book" pitchFamily="34" charset="0"/>
                  <a:cs typeface="Consolas" pitchFamily="49" charset="0"/>
                </a:rPr>
                <a:t>Public MAC = </a:t>
              </a:r>
              <a:r>
                <a:rPr lang="en-US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00:00:00:00:00:02</a:t>
              </a:r>
            </a:p>
          </p:txBody>
        </p:sp>
        <p:pic>
          <p:nvPicPr>
            <p:cNvPr id="10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1934953" y="3270869"/>
              <a:ext cx="128819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/>
          </p:nvSpPr>
          <p:spPr bwMode="auto">
            <a:xfrm>
              <a:off x="1934953" y="2870759"/>
              <a:ext cx="125654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5459460" y="2823104"/>
              <a:ext cx="1256541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20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1090943" y="834981"/>
            <a:ext cx="6096000" cy="28359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Nat in </a:t>
            </a:r>
            <a:r>
              <a:rPr kumimoji="0" lang="en-US" sz="4000" b="0" i="0" u="none" strike="noStrike" kern="1200" cap="small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ea typeface="+mn-ea"/>
                <a:cs typeface="Avenir Book"/>
              </a:rPr>
              <a:t>Flowlog</a:t>
            </a:r>
            <a:endParaRPr kumimoji="0" lang="en-US" sz="4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ea typeface="+mn-ea"/>
              <a:cs typeface="Avenir Book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34132" y="1540763"/>
            <a:ext cx="2433885" cy="834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Outgoing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12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18902" y="943101"/>
            <a:ext cx="74678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ipaddr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10000; </a:t>
            </a:r>
          </a:p>
          <a:p>
            <a:endParaRPr lang="en-US" sz="1200" b="1" dirty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 </a:t>
            </a:r>
          </a:p>
          <a:p>
            <a:endParaRPr lang="en-US" sz="1200" b="1" dirty="0">
              <a:solidFill>
                <a:schemeClr val="bg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 AND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      NOT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ANY):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INSERT(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INTO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 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INCREMENT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</p:txBody>
      </p:sp>
      <p:sp>
        <p:nvSpPr>
          <p:cNvPr id="31" name="Left Bracket 30"/>
          <p:cNvSpPr/>
          <p:nvPr/>
        </p:nvSpPr>
        <p:spPr>
          <a:xfrm>
            <a:off x="1233417" y="3232562"/>
            <a:ext cx="498763" cy="2631756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ket 31"/>
          <p:cNvSpPr/>
          <p:nvPr/>
        </p:nvSpPr>
        <p:spPr>
          <a:xfrm>
            <a:off x="1250149" y="1652659"/>
            <a:ext cx="498763" cy="1485927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45578" y="202261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Existing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642" y="3948818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New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Flow:</a:t>
            </a:r>
          </a:p>
        </p:txBody>
      </p:sp>
      <p:grpSp>
        <p:nvGrpSpPr>
          <p:cNvPr id="17" name="Group 20"/>
          <p:cNvGrpSpPr/>
          <p:nvPr/>
        </p:nvGrpSpPr>
        <p:grpSpPr>
          <a:xfrm>
            <a:off x="6740792" y="1953636"/>
            <a:ext cx="1071127" cy="369332"/>
            <a:chOff x="4913168" y="2036721"/>
            <a:chExt cx="1071127" cy="369332"/>
          </a:xfrm>
        </p:grpSpPr>
        <p:sp>
          <p:nvSpPr>
            <p:cNvPr id="18" name="Rectangle 17"/>
            <p:cNvSpPr/>
            <p:nvPr/>
          </p:nvSpPr>
          <p:spPr>
            <a:xfrm>
              <a:off x="4959587" y="2074821"/>
              <a:ext cx="93550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13168" y="20367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7253496" y="3531608"/>
            <a:ext cx="564578" cy="369332"/>
            <a:chOff x="5419717" y="3682164"/>
            <a:chExt cx="564578" cy="369332"/>
          </a:xfrm>
        </p:grpSpPr>
        <p:sp>
          <p:nvSpPr>
            <p:cNvPr id="21" name="Rectangle 20"/>
            <p:cNvSpPr/>
            <p:nvPr/>
          </p:nvSpPr>
          <p:spPr>
            <a:xfrm>
              <a:off x="5442577" y="3700954"/>
              <a:ext cx="46775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19717" y="36821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ANY</a:t>
              </a:r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2881915" y="3529249"/>
            <a:ext cx="564578" cy="369332"/>
            <a:chOff x="7971547" y="5474710"/>
            <a:chExt cx="564578" cy="369332"/>
          </a:xfrm>
        </p:grpSpPr>
        <p:sp>
          <p:nvSpPr>
            <p:cNvPr id="24" name="Rectangle 23"/>
            <p:cNvSpPr/>
            <p:nvPr/>
          </p:nvSpPr>
          <p:spPr>
            <a:xfrm>
              <a:off x="7994407" y="5520430"/>
              <a:ext cx="46775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71547" y="54747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NOT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21441" y="960861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421441" y="1248704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346653" y="1732921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317625" y="328712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grpSp>
        <p:nvGrpSpPr>
          <p:cNvPr id="41" name="Group 27"/>
          <p:cNvGrpSpPr>
            <a:grpSpLocks noChangeAspect="1"/>
          </p:cNvGrpSpPr>
          <p:nvPr/>
        </p:nvGrpSpPr>
        <p:grpSpPr>
          <a:xfrm>
            <a:off x="3446493" y="116801"/>
            <a:ext cx="2621107" cy="648768"/>
            <a:chOff x="1862587" y="2588887"/>
            <a:chExt cx="5242213" cy="1297536"/>
          </a:xfrm>
        </p:grpSpPr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43" name="Text Box 49"/>
            <p:cNvSpPr txBox="1">
              <a:spLocks noChangeArrowheads="1"/>
            </p:cNvSpPr>
            <p:nvPr/>
          </p:nvSpPr>
          <p:spPr bwMode="auto">
            <a:xfrm>
              <a:off x="5409380" y="3270869"/>
              <a:ext cx="169542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pic>
          <p:nvPicPr>
            <p:cNvPr id="49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1862587" y="3270869"/>
              <a:ext cx="1960014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1934953" y="2655315"/>
              <a:ext cx="1631738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5173710" y="2684137"/>
              <a:ext cx="187394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665018" y="877172"/>
            <a:ext cx="7792425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47" grpId="0"/>
      <p:bldP spid="48" grpId="0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13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218903" y="943101"/>
            <a:ext cx="72385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ipaddr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VAR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10000; </a:t>
            </a: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            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   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endParaRPr lang="en-US" sz="1200" b="1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 AND </a:t>
            </a:r>
          </a:p>
          <a:p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            NOT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ANY):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DO forward(new) WHERE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192.168.100.100 AND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00:00:00:00:00:02 AND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new.locPt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= 2;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INSERT(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p.dlSrc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) INTO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 </a:t>
            </a:r>
          </a:p>
          <a:p>
            <a:r>
              <a:rPr lang="en-US" sz="12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  </a:t>
            </a:r>
          </a:p>
          <a:p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  INCREMENT </a:t>
            </a:r>
            <a:r>
              <a:rPr lang="en-US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nextport</a:t>
            </a:r>
            <a:r>
              <a:rPr lang="en-US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  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3225648" y="6021414"/>
            <a:ext cx="2278680" cy="52901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8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And that’s it.</a:t>
            </a:r>
          </a:p>
        </p:txBody>
      </p:sp>
      <p:sp>
        <p:nvSpPr>
          <p:cNvPr id="40" name="Curved Right Arrow 39"/>
          <p:cNvSpPr/>
          <p:nvPr/>
        </p:nvSpPr>
        <p:spPr>
          <a:xfrm>
            <a:off x="1026497" y="2433203"/>
            <a:ext cx="410983" cy="151561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43"/>
          <p:cNvGrpSpPr/>
          <p:nvPr/>
        </p:nvGrpSpPr>
        <p:grpSpPr>
          <a:xfrm>
            <a:off x="5735711" y="3791974"/>
            <a:ext cx="1197764" cy="369332"/>
            <a:chOff x="7649768" y="5453797"/>
            <a:chExt cx="1197764" cy="369332"/>
          </a:xfrm>
        </p:grpSpPr>
        <p:sp>
          <p:nvSpPr>
            <p:cNvPr id="42" name="Rectangle 41"/>
            <p:cNvSpPr/>
            <p:nvPr/>
          </p:nvSpPr>
          <p:spPr>
            <a:xfrm>
              <a:off x="7662092" y="5501422"/>
              <a:ext cx="118544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49768" y="5453797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nextport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>
          <a:xfrm>
            <a:off x="665018" y="877172"/>
            <a:ext cx="7792425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45578" y="202261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Existing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Flow: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6642" y="3948818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New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Flow:</a:t>
            </a:r>
          </a:p>
        </p:txBody>
      </p:sp>
      <p:sp>
        <p:nvSpPr>
          <p:cNvPr id="44" name="Right Arrow 43"/>
          <p:cNvSpPr/>
          <p:nvPr/>
        </p:nvSpPr>
        <p:spPr>
          <a:xfrm>
            <a:off x="669684" y="227476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669684" y="4819009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644956" y="5257800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1" name="Left Bracket 40"/>
          <p:cNvSpPr/>
          <p:nvPr/>
        </p:nvSpPr>
        <p:spPr>
          <a:xfrm>
            <a:off x="1233417" y="3232562"/>
            <a:ext cx="498763" cy="2631756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ket 50"/>
          <p:cNvSpPr/>
          <p:nvPr/>
        </p:nvSpPr>
        <p:spPr>
          <a:xfrm>
            <a:off x="1250149" y="1652659"/>
            <a:ext cx="498763" cy="1485927"/>
          </a:xfrm>
          <a:prstGeom prst="leftBracket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20"/>
          <p:cNvGrpSpPr/>
          <p:nvPr/>
        </p:nvGrpSpPr>
        <p:grpSpPr>
          <a:xfrm>
            <a:off x="6740792" y="1953636"/>
            <a:ext cx="1071127" cy="369332"/>
            <a:chOff x="4913168" y="2036721"/>
            <a:chExt cx="1071127" cy="369332"/>
          </a:xfrm>
        </p:grpSpPr>
        <p:sp>
          <p:nvSpPr>
            <p:cNvPr id="53" name="Rectangle 52"/>
            <p:cNvSpPr/>
            <p:nvPr/>
          </p:nvSpPr>
          <p:spPr>
            <a:xfrm>
              <a:off x="4959587" y="2074821"/>
              <a:ext cx="93550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913168" y="203672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natport</a:t>
              </a:r>
              <a:endPara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5" name="Group 21"/>
          <p:cNvGrpSpPr/>
          <p:nvPr/>
        </p:nvGrpSpPr>
        <p:grpSpPr>
          <a:xfrm>
            <a:off x="7253496" y="3531608"/>
            <a:ext cx="564578" cy="369332"/>
            <a:chOff x="5419717" y="3682164"/>
            <a:chExt cx="564578" cy="369332"/>
          </a:xfrm>
        </p:grpSpPr>
        <p:sp>
          <p:nvSpPr>
            <p:cNvPr id="56" name="Rectangle 55"/>
            <p:cNvSpPr/>
            <p:nvPr/>
          </p:nvSpPr>
          <p:spPr>
            <a:xfrm>
              <a:off x="5442577" y="3700954"/>
              <a:ext cx="467750" cy="3083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19717" y="368216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ANY</a:t>
              </a:r>
            </a:p>
          </p:txBody>
        </p:sp>
      </p:grpSp>
      <p:grpSp>
        <p:nvGrpSpPr>
          <p:cNvPr id="58" name="Group 28"/>
          <p:cNvGrpSpPr/>
          <p:nvPr/>
        </p:nvGrpSpPr>
        <p:grpSpPr>
          <a:xfrm>
            <a:off x="2881915" y="3529249"/>
            <a:ext cx="564578" cy="369332"/>
            <a:chOff x="7971547" y="5474710"/>
            <a:chExt cx="564578" cy="369332"/>
          </a:xfrm>
        </p:grpSpPr>
        <p:sp>
          <p:nvSpPr>
            <p:cNvPr id="59" name="Rectangle 58"/>
            <p:cNvSpPr/>
            <p:nvPr/>
          </p:nvSpPr>
          <p:spPr>
            <a:xfrm>
              <a:off x="7994407" y="5520430"/>
              <a:ext cx="467750" cy="274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971547" y="54747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NOT</a:t>
              </a:r>
            </a:p>
          </p:txBody>
        </p:sp>
      </p:grpSp>
      <p:grpSp>
        <p:nvGrpSpPr>
          <p:cNvPr id="61" name="Group 27"/>
          <p:cNvGrpSpPr>
            <a:grpSpLocks noChangeAspect="1"/>
          </p:cNvGrpSpPr>
          <p:nvPr/>
        </p:nvGrpSpPr>
        <p:grpSpPr>
          <a:xfrm>
            <a:off x="3446493" y="116801"/>
            <a:ext cx="2621107" cy="648768"/>
            <a:chOff x="1862587" y="2588887"/>
            <a:chExt cx="5242213" cy="1297536"/>
          </a:xfrm>
        </p:grpSpPr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1934953" y="3270869"/>
              <a:ext cx="47524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5409380" y="3270869"/>
              <a:ext cx="169542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2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pic>
          <p:nvPicPr>
            <p:cNvPr id="64" name="Picture 7" descr="http://www.clker.com/cliparts/K/P/b/7/b/N/switch-blue-hi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84450" y="2588887"/>
              <a:ext cx="2099668" cy="1074329"/>
            </a:xfrm>
            <a:prstGeom prst="rect">
              <a:avLst/>
            </a:prstGeom>
            <a:noFill/>
          </p:spPr>
        </p:pic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862587" y="3270869"/>
              <a:ext cx="1960014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port = 1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66" name="Text Box 49"/>
            <p:cNvSpPr txBox="1">
              <a:spLocks noChangeArrowheads="1"/>
            </p:cNvSpPr>
            <p:nvPr/>
          </p:nvSpPr>
          <p:spPr bwMode="auto">
            <a:xfrm>
              <a:off x="1934953" y="2655315"/>
              <a:ext cx="1631738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Internal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5173710" y="2684137"/>
              <a:ext cx="1873940" cy="6155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342900" indent="-342900" algn="r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Avenir LT Std 45 Book" pitchFamily="34" charset="0"/>
                </a:rPr>
                <a:t>External</a:t>
              </a:r>
              <a:endParaRPr lang="en-US" sz="1400" i="0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943" y="2471596"/>
            <a:ext cx="6096000" cy="28359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14</a:t>
            </a:fld>
            <a:endParaRPr lang="en-US" dirty="0">
              <a:latin typeface="Avenir LT Std 45 Boo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" descr="C:\Users\Tim\AppData\Local\Microsoft\Windows\Temporary Internet Files\Content.IE5\EZFNX0E7\MC900431595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011" y="3926172"/>
            <a:ext cx="1828572" cy="1828572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15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6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grpSp>
        <p:nvGrpSpPr>
          <p:cNvPr id="48" name="Group 47"/>
          <p:cNvGrpSpPr/>
          <p:nvPr/>
        </p:nvGrpSpPr>
        <p:grpSpPr>
          <a:xfrm>
            <a:off x="6682377" y="4569903"/>
            <a:ext cx="1280696" cy="1088745"/>
            <a:chOff x="5512269" y="4989800"/>
            <a:chExt cx="1280696" cy="1088745"/>
          </a:xfrm>
        </p:grpSpPr>
        <p:sp>
          <p:nvSpPr>
            <p:cNvPr id="47" name="Oval 46"/>
            <p:cNvSpPr/>
            <p:nvPr/>
          </p:nvSpPr>
          <p:spPr>
            <a:xfrm rot="2706576">
              <a:off x="5608244" y="4893825"/>
              <a:ext cx="1088745" cy="12806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3" name="Picture 9" descr="C:\Users\Tim\AppData\Local\Microsoft\Windows\Temporary Internet Files\Content.IE5\EBBV1TW6\MC900023495[1].wm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693969" y="5144715"/>
              <a:ext cx="935431" cy="759866"/>
            </a:xfrm>
            <a:prstGeom prst="rect">
              <a:avLst/>
            </a:prstGeom>
            <a:noFill/>
          </p:spPr>
        </p:pic>
      </p:grpSp>
      <p:grpSp>
        <p:nvGrpSpPr>
          <p:cNvPr id="53" name="Group 52"/>
          <p:cNvGrpSpPr/>
          <p:nvPr/>
        </p:nvGrpSpPr>
        <p:grpSpPr>
          <a:xfrm>
            <a:off x="2726131" y="4588952"/>
            <a:ext cx="1280696" cy="1088745"/>
            <a:chOff x="1911235" y="5426545"/>
            <a:chExt cx="1280696" cy="1088745"/>
          </a:xfrm>
        </p:grpSpPr>
        <p:grpSp>
          <p:nvGrpSpPr>
            <p:cNvPr id="50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0.4309 -3.33333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78 L 0.43437 -0.002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16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7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8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44" name="Rectangle 43"/>
          <p:cNvSpPr/>
          <p:nvPr/>
        </p:nvSpPr>
        <p:spPr>
          <a:xfrm>
            <a:off x="1049466" y="1485615"/>
            <a:ext cx="6317373" cy="42475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Event API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stolen_laptop_report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  <a:b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stolen_laptop_cancel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stolen_laptop_found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{laptop: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time: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Named pipe for event output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OUTGOING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notify_police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stolen_laptop_found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THEN SEND TO 127.0.0.1:5050;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58347" y="1928607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162165" y="2535587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58347" y="3123186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147651" y="4983050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4826174" y="1591938"/>
            <a:ext cx="1945819" cy="365281"/>
          </a:xfrm>
          <a:prstGeom prst="wedgeRoundRectCallout">
            <a:avLst>
              <a:gd name="adj1" fmla="val -164029"/>
              <a:gd name="adj2" fmla="val 1287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Thrift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1" animBg="1"/>
      <p:bldP spid="44" grpId="0" animBg="1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17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6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7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36" name="Rectangle 35"/>
          <p:cNvSpPr/>
          <p:nvPr/>
        </p:nvSpPr>
        <p:spPr>
          <a:xfrm>
            <a:off x="1743738" y="1425692"/>
            <a:ext cx="5580874" cy="160797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Get time() from another process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REMOTE TABLE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get_time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FROM time AT 127.0.0.1:9091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TIMEOUT 1 seconds;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13432" y="1941732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orizontal Scroll 36"/>
          <p:cNvSpPr/>
          <p:nvPr/>
        </p:nvSpPr>
        <p:spPr>
          <a:xfrm>
            <a:off x="4826174" y="90437"/>
            <a:ext cx="1727026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Remote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18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38" name="Bent-Up Arrow 37"/>
          <p:cNvSpPr/>
          <p:nvPr/>
        </p:nvSpPr>
        <p:spPr>
          <a:xfrm>
            <a:off x="5228068" y="2302145"/>
            <a:ext cx="3285169" cy="731520"/>
          </a:xfrm>
          <a:prstGeom prst="bentUpArrow">
            <a:avLst>
              <a:gd name="adj1" fmla="val 25000"/>
              <a:gd name="adj2" fmla="val 25619"/>
              <a:gd name="adj3" fmla="val 250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T Std 45 Book" pitchFamily="34" charset="0"/>
              </a:rPr>
              <a:t>Stolen laptop located!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6771993" y="182642"/>
            <a:ext cx="1914808" cy="1927954"/>
            <a:chOff x="6771993" y="182642"/>
            <a:chExt cx="1914808" cy="192795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6771993" y="1708332"/>
              <a:ext cx="1914808" cy="40226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Police</a:t>
              </a:r>
            </a:p>
          </p:txBody>
        </p:sp>
        <p:pic>
          <p:nvPicPr>
            <p:cNvPr id="1032" name="Picture 8" descr="C:\Users\Tim\AppData\Local\Microsoft\Windows\INetCache\IE\0USLH2Z2\MC900434852[1]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72300" y="182642"/>
              <a:ext cx="1714500" cy="1714500"/>
            </a:xfrm>
            <a:prstGeom prst="rect">
              <a:avLst/>
            </a:prstGeom>
            <a:noFill/>
          </p:spPr>
        </p:pic>
      </p:grpSp>
      <p:sp>
        <p:nvSpPr>
          <p:cNvPr id="27" name="Left Arrow 26"/>
          <p:cNvSpPr/>
          <p:nvPr/>
        </p:nvSpPr>
        <p:spPr>
          <a:xfrm rot="2312540">
            <a:off x="5205117" y="3910030"/>
            <a:ext cx="17716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3" name="Group 28"/>
          <p:cNvGrpSpPr/>
          <p:nvPr/>
        </p:nvGrpSpPr>
        <p:grpSpPr>
          <a:xfrm>
            <a:off x="5228068" y="2110596"/>
            <a:ext cx="2735005" cy="706689"/>
            <a:chOff x="5228068" y="2110596"/>
            <a:chExt cx="2735005" cy="706689"/>
          </a:xfrm>
        </p:grpSpPr>
        <p:sp>
          <p:nvSpPr>
            <p:cNvPr id="33" name="Bent Arrow 32"/>
            <p:cNvSpPr/>
            <p:nvPr/>
          </p:nvSpPr>
          <p:spPr>
            <a:xfrm rot="10800000">
              <a:off x="5228068" y="2110596"/>
              <a:ext cx="2735005" cy="70668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370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64505" y="2478731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Laptop stolen!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128414" y="1774579"/>
            <a:ext cx="2118696" cy="1816346"/>
            <a:chOff x="3128414" y="1774579"/>
            <a:chExt cx="2118696" cy="1816346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128414" y="3033665"/>
              <a:ext cx="2118696" cy="55726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Campus Network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Controller</a:t>
              </a:r>
            </a:p>
          </p:txBody>
        </p:sp>
        <p:pic>
          <p:nvPicPr>
            <p:cNvPr id="30" name="Picture 4" descr="dell_gx270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98394" y="1774579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</p:grpSp>
      <p:sp>
        <p:nvSpPr>
          <p:cNvPr id="40" name="Horizontal Scroll 39"/>
          <p:cNvSpPr/>
          <p:nvPr/>
        </p:nvSpPr>
        <p:spPr>
          <a:xfrm>
            <a:off x="431379" y="182642"/>
            <a:ext cx="1627943" cy="1010079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Core </a:t>
            </a:r>
          </a:p>
          <a:p>
            <a:pPr algn="ctr"/>
            <a:r>
              <a:rPr lang="en-US" sz="2400" dirty="0">
                <a:latin typeface="Avenir LT Std 45 Book" pitchFamily="34" charset="0"/>
              </a:rPr>
              <a:t>Logic</a:t>
            </a:r>
          </a:p>
        </p:txBody>
      </p:sp>
      <p:sp>
        <p:nvSpPr>
          <p:cNvPr id="46" name="Horizontal Scroll 45"/>
          <p:cNvSpPr/>
          <p:nvPr/>
        </p:nvSpPr>
        <p:spPr>
          <a:xfrm>
            <a:off x="2425896" y="90438"/>
            <a:ext cx="2096716" cy="1102284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venir LT Std 45 Book" pitchFamily="34" charset="0"/>
              </a:rPr>
              <a:t>Northbound API</a:t>
            </a:r>
          </a:p>
        </p:txBody>
      </p:sp>
      <p:grpSp>
        <p:nvGrpSpPr>
          <p:cNvPr id="6" name="Group 52"/>
          <p:cNvGrpSpPr/>
          <p:nvPr/>
        </p:nvGrpSpPr>
        <p:grpSpPr>
          <a:xfrm>
            <a:off x="6684264" y="4572000"/>
            <a:ext cx="1280696" cy="1088745"/>
            <a:chOff x="1911235" y="5426545"/>
            <a:chExt cx="1280696" cy="1088745"/>
          </a:xfrm>
        </p:grpSpPr>
        <p:grpSp>
          <p:nvGrpSpPr>
            <p:cNvPr id="7" name="Group 49"/>
            <p:cNvGrpSpPr/>
            <p:nvPr/>
          </p:nvGrpSpPr>
          <p:grpSpPr>
            <a:xfrm>
              <a:off x="1911235" y="5426545"/>
              <a:ext cx="1280696" cy="1088745"/>
              <a:chOff x="5512269" y="4989800"/>
              <a:chExt cx="1280696" cy="1088745"/>
            </a:xfrm>
          </p:grpSpPr>
          <p:sp>
            <p:nvSpPr>
              <p:cNvPr id="51" name="Oval 50"/>
              <p:cNvSpPr/>
              <p:nvPr/>
            </p:nvSpPr>
            <p:spPr>
              <a:xfrm rot="2706576">
                <a:off x="5608244" y="4893825"/>
                <a:ext cx="1088745" cy="12806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2" name="Picture 9" descr="C:\Users\Tim\AppData\Local\Microsoft\Windows\Temporary Internet Files\Content.IE5\EBBV1TW6\MC900023495[1].wmf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5693969" y="5144715"/>
                <a:ext cx="935431" cy="759866"/>
              </a:xfrm>
              <a:prstGeom prst="rect">
                <a:avLst/>
              </a:prstGeom>
              <a:noFill/>
            </p:spPr>
          </p:pic>
        </p:grpSp>
        <p:pic>
          <p:nvPicPr>
            <p:cNvPr id="49" name="Picture 6" descr="C:\Users\Tim\AppData\Local\Microsoft\Windows\Temporary Internet Files\Content.IE5\EBBV1TW6\MP900405386[1].jpg"/>
            <p:cNvPicPr>
              <a:picLocks noChangeAspect="1" noChangeArrowheads="1"/>
            </p:cNvPicPr>
            <p:nvPr/>
          </p:nvPicPr>
          <p:blipFill>
            <a:blip r:embed="rId6"/>
            <a:stretch>
              <a:fillRect/>
            </a:stretch>
          </p:blipFill>
          <p:spPr bwMode="auto">
            <a:xfrm>
              <a:off x="2132791" y="5754744"/>
              <a:ext cx="418792" cy="418792"/>
            </a:xfrm>
            <a:prstGeom prst="rect">
              <a:avLst/>
            </a:prstGeom>
            <a:noFill/>
          </p:spPr>
        </p:pic>
      </p:grpSp>
      <p:sp>
        <p:nvSpPr>
          <p:cNvPr id="41" name="Right Arrow 40"/>
          <p:cNvSpPr/>
          <p:nvPr/>
        </p:nvSpPr>
        <p:spPr>
          <a:xfrm>
            <a:off x="397686" y="1535382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52456" y="1192722"/>
            <a:ext cx="6710617" cy="519361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store MAC of stolen devices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 stolen(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macaddr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react to events from police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stolen_laptop_cancel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DELETE (ev.mac) FROM stolen;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stolen_laptop_report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INSERT (ev.mac) INTO stolen;</a:t>
            </a:r>
          </a:p>
          <a:p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notify police if stolen laptop appears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 packet(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WHERE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stolen(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pkt.dlSrc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edgePort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pkt.locSw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pkt.locPt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	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DO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notify_police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sto.mac =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pkt.dlSrc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sto.swid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pkt.locSw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get_time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sto.time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397686" y="2466654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397686" y="3021588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339630" y="4258569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47" name="Right Arrow 46"/>
          <p:cNvSpPr/>
          <p:nvPr/>
        </p:nvSpPr>
        <p:spPr>
          <a:xfrm>
            <a:off x="325116" y="5173373"/>
            <a:ext cx="828708" cy="3168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5795557" y="2370713"/>
            <a:ext cx="1952872" cy="893144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And 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32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that’s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10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26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19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7A56-7E74-184F-FF50-EF1D7E77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3"/>
            <a:ext cx="7326916" cy="5657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How do we make </a:t>
            </a:r>
            <a:r>
              <a:rPr lang="en-US" cap="small" dirty="0" err="1">
                <a:latin typeface="Avenir LT Std 45 Book" pitchFamily="34" charset="0"/>
              </a:rPr>
              <a:t>Flowlog</a:t>
            </a:r>
            <a:r>
              <a:rPr lang="en-US" cap="small" dirty="0">
                <a:latin typeface="Avenir LT Std 45 Book" pitchFamily="34" charset="0"/>
              </a:rPr>
              <a:t> efficient?</a:t>
            </a:r>
          </a:p>
        </p:txBody>
      </p:sp>
    </p:spTree>
    <p:extLst>
      <p:ext uri="{BB962C8B-B14F-4D97-AF65-F5344CB8AC3E}">
        <p14:creationId xmlns:p14="http://schemas.microsoft.com/office/powerpoint/2010/main" val="15168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267F3-D67E-B3F3-1EA4-AE1D3EC0D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D43D-6761-3910-C038-518C2EE6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”specification”?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485B-DC56-6976-0967-C7B338F3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A0E3F18-91DF-F6CC-EEB5-DE565658505C}"/>
              </a:ext>
            </a:extLst>
          </p:cNvPr>
          <p:cNvSpPr>
            <a:spLocks/>
          </p:cNvSpPr>
          <p:nvPr/>
        </p:nvSpPr>
        <p:spPr bwMode="auto">
          <a:xfrm>
            <a:off x="6246669" y="3193081"/>
            <a:ext cx="2440131" cy="10804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Program?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 (with all context)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E3E7D797-ADAE-92C1-266F-12C1FC28626F}"/>
              </a:ext>
            </a:extLst>
          </p:cNvPr>
          <p:cNvSpPr>
            <a:spLocks/>
          </p:cNvSpPr>
          <p:nvPr/>
        </p:nvSpPr>
        <p:spPr bwMode="auto">
          <a:xfrm>
            <a:off x="303934" y="3193081"/>
            <a:ext cx="2440131" cy="108049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Unit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Test Suite?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E05638-FAA6-A3C0-1630-62C8D8C81198}"/>
              </a:ext>
            </a:extLst>
          </p:cNvPr>
          <p:cNvGrpSpPr/>
          <p:nvPr/>
        </p:nvGrpSpPr>
        <p:grpSpPr>
          <a:xfrm>
            <a:off x="1297639" y="4273574"/>
            <a:ext cx="6548717" cy="984298"/>
            <a:chOff x="1297639" y="4273574"/>
            <a:chExt cx="6548717" cy="984298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C01AC0DC-AEE4-7B2A-75A7-D258618ED661}"/>
                </a:ext>
              </a:extLst>
            </p:cNvPr>
            <p:cNvSpPr/>
            <p:nvPr/>
          </p:nvSpPr>
          <p:spPr>
            <a:xfrm rot="5400000">
              <a:off x="4221043" y="1350170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4DB0CDBC-C31A-A2CD-18A8-A28273AF3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1932" y="4975556"/>
              <a:ext cx="2440131" cy="2823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Totality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2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ptop"/>
          <p:cNvSpPr>
            <a:spLocks noEditPoints="1" noChangeArrowheads="1"/>
          </p:cNvSpPr>
          <p:nvPr/>
        </p:nvSpPr>
        <p:spPr bwMode="auto">
          <a:xfrm>
            <a:off x="7070313" y="3429000"/>
            <a:ext cx="1058784" cy="85531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venir LT Std 45 Boo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371192"/>
            <a:ext cx="8228160" cy="2123609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First cut implementation: “reactive” compilation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Initial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packet in a flow 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controller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Controller 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flow table rules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Future packets 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NOT sent to controller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4434840" y="4093697"/>
            <a:ext cx="0" cy="131967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>
              <a:latin typeface="Avenir LT Std 45 Book" pitchFamily="34" charset="0"/>
            </a:endParaRPr>
          </a:p>
        </p:txBody>
      </p:sp>
      <p:pic>
        <p:nvPicPr>
          <p:cNvPr id="10" name="Picture 19" descr="MCj04314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945" y="3369916"/>
            <a:ext cx="914400" cy="914400"/>
          </a:xfrm>
          <a:prstGeom prst="rect">
            <a:avLst/>
          </a:prstGeom>
          <a:noFill/>
        </p:spPr>
      </p:pic>
      <p:pic>
        <p:nvPicPr>
          <p:cNvPr id="12" name="Picture 4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0945" y="5413375"/>
            <a:ext cx="846138" cy="8350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</p:pic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957423" y="6078162"/>
            <a:ext cx="3896050" cy="340476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Netflix to Lab PC 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 Forward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pic>
        <p:nvPicPr>
          <p:cNvPr id="1028" name="Picture 4" descr="http://spl.smugmug.com/Humor/Lambdacats/i-M22CXrF/2/O/polymorphic%20cat%20haz%20class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103702" y="4557365"/>
            <a:ext cx="952500" cy="423605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20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4897" y="287900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Netflix Server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0313" y="30021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Lab PC</a:t>
            </a:r>
          </a:p>
        </p:txBody>
      </p:sp>
      <p:pic>
        <p:nvPicPr>
          <p:cNvPr id="1026" name="Picture 2" descr="http://spl.smugmug.com/Humor/Lambdacats/i-sFRhzX6/3/L/mummy%21%21%20iz%20there%20really%20undecidable%20type%20system%20under%20my%20bed%21-L.jp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237397" y="3639526"/>
            <a:ext cx="926436" cy="412014"/>
          </a:xfrm>
          <a:prstGeom prst="rect">
            <a:avLst/>
          </a:prstGeom>
          <a:noFill/>
        </p:spPr>
      </p:pic>
      <p:pic>
        <p:nvPicPr>
          <p:cNvPr id="1027" name="Picture 3" descr="C:\Users\Tim\AppData\Local\Microsoft\Windows\Temporary Internet Files\Content.IE5\79X7RMWM\MC900434845[1]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447687"/>
            <a:ext cx="1371600" cy="137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48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47051E-6 L 0.30729 -2.4705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2.47051E-6 L 0.30729 0.33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3331 L 0.30729 -2.4705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-0.03053 L -0.06667 -0.332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2.47051E-6 L 0.69844 -2.4705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19061E-6 L 0.29757 -0.1480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-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57 -0.14805 L 0.60747 -0.1480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7070313" y="3429000"/>
            <a:ext cx="1058784" cy="855316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venir LT Std 45 Book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642796"/>
            <a:ext cx="8228160" cy="298235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u="sng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Better: “proactive” compilation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Controller 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  <a:sym typeface="Wingdings" pitchFamily="2" charset="2"/>
              </a:rPr>
              <a:t>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 flow table rules (no initial packet needed)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noProof="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4436198" y="4093697"/>
            <a:ext cx="0" cy="131967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>
              <a:latin typeface="Avenir LT Std 45 Book" pitchFamily="34" charset="0"/>
            </a:endParaRPr>
          </a:p>
        </p:txBody>
      </p:sp>
      <p:pic>
        <p:nvPicPr>
          <p:cNvPr id="15" name="Picture 19" descr="MCj0431499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0945" y="3371487"/>
            <a:ext cx="914400" cy="914400"/>
          </a:xfrm>
          <a:prstGeom prst="rect">
            <a:avLst/>
          </a:prstGeom>
          <a:noFill/>
        </p:spPr>
      </p:pic>
      <p:pic>
        <p:nvPicPr>
          <p:cNvPr id="16" name="Picture 4" descr="j02929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0945" y="5413375"/>
            <a:ext cx="846138" cy="835025"/>
          </a:xfrm>
          <a:prstGeom prst="rect">
            <a:avLst/>
          </a:prstGeom>
          <a:solidFill>
            <a:schemeClr val="bg2">
              <a:alpha val="50000"/>
            </a:schemeClr>
          </a:solidFill>
        </p:spPr>
      </p:pic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290528" y="6078162"/>
            <a:ext cx="4074058" cy="340476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Netflix to Lab PC 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  <a:sym typeface="Wingdings" pitchFamily="2" charset="2"/>
              </a:rPr>
              <a:t></a:t>
            </a: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 Forward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897" y="287900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Netflix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70313" y="300215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Lab PC</a:t>
            </a:r>
          </a:p>
        </p:txBody>
      </p:sp>
      <p:pic>
        <p:nvPicPr>
          <p:cNvPr id="13" name="Picture 3" descr="C:\Users\Tim\AppData\Local\Microsoft\Windows\Temporary Internet Files\Content.IE5\79X7RMWM\MC900434845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47687"/>
            <a:ext cx="1371600" cy="1371600"/>
          </a:xfrm>
          <a:prstGeom prst="rect">
            <a:avLst/>
          </a:prstGeom>
          <a:noFill/>
        </p:spPr>
      </p:pic>
      <p:pic>
        <p:nvPicPr>
          <p:cNvPr id="17" name="Picture 2" descr="http://spl.smugmug.com/Humor/Lambdacats/i-sFRhzX6/3/L/mummy%21%21%20iz%20there%20really%20undecidable%20type%20system%20under%20my%20bed%21-L.jp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117600" y="3639526"/>
            <a:ext cx="926436" cy="412014"/>
          </a:xfrm>
          <a:prstGeom prst="rect">
            <a:avLst/>
          </a:prstGeom>
          <a:noFill/>
        </p:spPr>
      </p:pic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388159" y="642796"/>
            <a:ext cx="3453386" cy="703185"/>
          </a:xfrm>
          <a:prstGeom prst="wedgeRoundRectCallout">
            <a:avLst>
              <a:gd name="adj1" fmla="val -64287"/>
              <a:gd name="adj2" fmla="val -833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Doing this for a </a:t>
            </a:r>
            <a:r>
              <a:rPr lang="en-US" sz="2000" u="sng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stateful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language is new.</a:t>
            </a:r>
          </a:p>
        </p:txBody>
      </p:sp>
    </p:spTree>
    <p:extLst>
      <p:ext uri="{BB962C8B-B14F-4D97-AF65-F5344CB8AC3E}">
        <p14:creationId xmlns:p14="http://schemas.microsoft.com/office/powerpoint/2010/main" val="2470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6586E-6 L -0.0165 -0.285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-1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47051E-6 L 0.6658 -2.4705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1307592"/>
            <a:ext cx="8228160" cy="491282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</a:t>
            </a:r>
          </a:p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192.168.1.1,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1701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lvl="0" indent="-342900" defTabSz="914400">
              <a:spcBef>
                <a:spcPct val="20000"/>
              </a:spcBef>
            </a:pPr>
            <a:endParaRPr lang="en-US" sz="2400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400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Equivalent switch rules: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 and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 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 set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:= 10000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10.1.1.2 and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 54321  set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:= 10001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7453" y="333697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 forward(new)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84502" y="5486400"/>
            <a:ext cx="4458644" cy="1001871"/>
          </a:xfrm>
          <a:prstGeom prst="wedgeRoundRectCallout">
            <a:avLst>
              <a:gd name="adj1" fmla="val 1714"/>
              <a:gd name="adj2" fmla="val -6350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4572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Once the switches install these, </a:t>
            </a: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Flowlog’s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forwarding is 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“as fast as hardware”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22</a:t>
            </a:fld>
            <a:endParaRPr lang="en-US">
              <a:latin typeface="Avenir LT Std 45 Book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47490" y="2569388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73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p.nwSrc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new.tpSrc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47490" y="2569388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73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8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453" y="333697"/>
            <a:ext cx="7568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INSERT(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pt) INTO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WHERE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not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ANY);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8640" y="1303699"/>
            <a:ext cx="8228160" cy="2149685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10.1.1.1,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12345</a:t>
            </a:r>
          </a:p>
          <a:p>
            <a:pPr marL="342900" lvl="0" indent="-342900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Incoming packet: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192.168.1.1,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1701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5925" y="3668157"/>
            <a:ext cx="8100898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controller doesn’t need to see packets that teach it nothing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23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8640" y="4363770"/>
            <a:ext cx="8228160" cy="1035291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10.1.1.1 or 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12345) and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10.1.1.2 or </a:t>
            </a:r>
            <a:r>
              <a:rPr lang="en-US" sz="22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tpSrc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54321)  </a:t>
            </a:r>
          </a:p>
          <a:p>
            <a:pPr marL="342900" lvl="0" indent="-342900" defTabSz="914400">
              <a:spcBef>
                <a:spcPct val="20000"/>
              </a:spcBef>
            </a:pP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 send to controller </a:t>
            </a:r>
            <a:endParaRPr lang="en-US" sz="22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="1" dirty="0">
              <a:solidFill>
                <a:schemeClr val="tx2"/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25926" y="5416293"/>
            <a:ext cx="7959946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Never miss a needed packet, and never send an unnecessary packet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25925" y="6086250"/>
            <a:ext cx="7959946" cy="540199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Stateful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compilation made possible by limited, rule-based language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47193" y="2345170"/>
          <a:ext cx="4708491" cy="1108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710">
                <a:tc gridSpan="3">
                  <a:txBody>
                    <a:bodyPr/>
                    <a:lstStyle/>
                    <a:p>
                      <a:pPr marL="342900" lvl="0" indent="-342900" algn="ctr" defTabSz="914400">
                        <a:spcBef>
                          <a:spcPct val="20000"/>
                        </a:spcBef>
                        <a:defRPr/>
                      </a:pP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nat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p.nwSrc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p.tpSrc</a:t>
                      </a:r>
                      <a:r>
                        <a:rPr lang="en-US" sz="1800" dirty="0">
                          <a:solidFill>
                            <a:schemeClr val="tx2"/>
                          </a:solidFill>
                          <a:latin typeface="Consolas" pitchFamily="49" charset="0"/>
                          <a:cs typeface="Consolas" pitchFamily="49" charset="0"/>
                        </a:rPr>
                        <a:t>, ANY)</a:t>
                      </a:r>
                      <a:endParaRPr lang="en-US" sz="1800" dirty="0">
                        <a:solidFill>
                          <a:schemeClr val="tx2"/>
                        </a:solidFill>
                        <a:latin typeface="Avenir LT Std 45 Book" pitchFamily="34" charset="0"/>
                        <a:cs typeface="Avenir Boo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10.1.1.2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54321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/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9DE3-DE31-55EB-792B-F5A30D5DB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DAD0-1239-7A08-714A-26D68C3A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8161"/>
            <a:ext cx="8229600" cy="243879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err="1">
                <a:latin typeface="Avenir LT Std 45 Book" pitchFamily="34" charset="0"/>
              </a:rPr>
              <a:t>Flowlog</a:t>
            </a:r>
            <a:r>
              <a:rPr lang="en-US" dirty="0">
                <a:latin typeface="Avenir LT Std 45 Book" pitchFamily="34" charset="0"/>
              </a:rPr>
              <a:t> programs are equivalent to</a:t>
            </a:r>
          </a:p>
          <a:p>
            <a:pPr algn="ctr">
              <a:buNone/>
            </a:pPr>
            <a:r>
              <a:rPr lang="en-US" dirty="0">
                <a:latin typeface="Avenir LT Std 45 Book" pitchFamily="34" charset="0"/>
              </a:rPr>
              <a:t>first-order logic formulas.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605F7-4391-1F50-BAB8-CC49DF85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24</a:t>
            </a:fld>
            <a:endParaRPr lang="en-US">
              <a:latin typeface="Avenir LT Std 45 Book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75626A-0F57-5E91-F4CD-DB40D5E2F138}"/>
              </a:ext>
            </a:extLst>
          </p:cNvPr>
          <p:cNvGrpSpPr/>
          <p:nvPr/>
        </p:nvGrpSpPr>
        <p:grpSpPr>
          <a:xfrm>
            <a:off x="1334166" y="2592729"/>
            <a:ext cx="6367259" cy="2367392"/>
            <a:chOff x="1334166" y="2592729"/>
            <a:chExt cx="6367259" cy="2367392"/>
          </a:xfrm>
        </p:grpSpPr>
        <p:pic>
          <p:nvPicPr>
            <p:cNvPr id="9" name="Picture 4" descr="https://www.doc.ic.ac.uk/project/examples/2007/271j/suprema_on_alloy/Web/Images/alloylogo-trans.gif">
              <a:extLst>
                <a:ext uri="{FF2B5EF4-FFF2-40B4-BE49-F238E27FC236}">
                  <a16:creationId xmlns:a16="http://schemas.microsoft.com/office/drawing/2014/main" id="{2109036E-1CF1-D87F-020B-B3C4FFA82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5533575" y="2592729"/>
              <a:ext cx="1871002" cy="187100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F8D83BD6-442C-544F-A905-4BA2AEB3C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166" y="3172080"/>
              <a:ext cx="2702459" cy="70617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800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Flowlog</a:t>
              </a:r>
              <a:r>
                <a:rPr lang="en-US" sz="2800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AF3F212-2B62-C75E-2A14-69718DE678DD}"/>
                </a:ext>
              </a:extLst>
            </p:cNvPr>
            <p:cNvSpPr/>
            <p:nvPr/>
          </p:nvSpPr>
          <p:spPr>
            <a:xfrm>
              <a:off x="4253592" y="3316935"/>
              <a:ext cx="978408" cy="41465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256B17-C630-CF37-5F52-38DDE93BD165}"/>
                </a:ext>
              </a:extLst>
            </p:cNvPr>
            <p:cNvSpPr txBox="1"/>
            <p:nvPr/>
          </p:nvSpPr>
          <p:spPr>
            <a:xfrm>
              <a:off x="5326864" y="4498456"/>
              <a:ext cx="2374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Verification 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823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136" y="367323"/>
            <a:ext cx="7462299" cy="12827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tcp_packet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(p) WHERE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p.locPt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1 AND</a:t>
            </a:r>
          </a:p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     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pPr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  DO forward(new) WHERE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new.tpSrc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dirty="0" err="1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natport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 AND …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25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735773"/>
            <a:ext cx="8229600" cy="1378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Gives a first-order theory for every program.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Subset of </a:t>
            </a:r>
            <a:r>
              <a:rPr kumimoji="0" lang="en-US" sz="2400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Non-recursive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Datalog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with negation</a:t>
            </a:r>
            <a:r>
              <a:rPr kumimoji="0" lang="en-US" sz="24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(and limited arithmetic)</a:t>
            </a:r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22790" y="1901063"/>
            <a:ext cx="7061645" cy="21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26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57200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795467"/>
            <a:ext cx="8229600" cy="156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Quantifier nesting is (by design) severely restricted:</a:t>
            </a:r>
          </a:p>
          <a:p>
            <a:pPr marL="342900" indent="-342900" algn="ctr" defTabSz="914400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400" b="1" dirty="0"/>
              <a:t> </a:t>
            </a:r>
            <a:r>
              <a:rPr lang="en-US" sz="2400" dirty="0"/>
              <a:t>in rule bodies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pic>
        <p:nvPicPr>
          <p:cNvPr id="14" name="Picture 13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41956" y="1388410"/>
            <a:ext cx="4611244" cy="305848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>
          <a:xfrm>
            <a:off x="2190796" y="2087098"/>
            <a:ext cx="4581384" cy="562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NOT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p.nwSrc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p.tpSrc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ANY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</p:txBody>
      </p:sp>
      <p:pic>
        <p:nvPicPr>
          <p:cNvPr id="21" name="Picture 20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917096" y="2649415"/>
            <a:ext cx="4830224" cy="1388079"/>
          </a:xfrm>
          <a:prstGeom prst="rect">
            <a:avLst/>
          </a:prstGeom>
        </p:spPr>
      </p:pic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51560" y="367323"/>
            <a:ext cx="6934200" cy="501357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Consolas" pitchFamily="49" charset="0"/>
              </a:rPr>
              <a:t>The “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Consolas" pitchFamily="49" charset="0"/>
              </a:rPr>
              <a:t>” keyword is a tight-binding wildcard:</a:t>
            </a:r>
          </a:p>
          <a:p>
            <a:pPr algn="ctr">
              <a:buNone/>
            </a:pPr>
            <a:endParaRPr lang="en-US" sz="2000" b="1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Consolas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1051560" y="868680"/>
            <a:ext cx="6934200" cy="501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nat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p.nwSrc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p.tpSrc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ANY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8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27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9938" name="AutoShape 2" descr="https://www.doc.ic.ac.uk/project/examples/2007/271j/suprema_on_alloy/Web/Images/alloylogo-trans.gif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0160" y="2359446"/>
            <a:ext cx="8318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onlyPoliceRemoveStolen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all st1, st2: State,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Event |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transition[st1,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st2]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some (st1.stolen – st2.stolen)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implies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EVstolen_laptop_cancel</a:t>
            </a:r>
            <a:endParaRPr lang="en-US" sz="20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5151" y="510541"/>
            <a:ext cx="8229600" cy="1165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“Only a </a:t>
            </a:r>
            <a:r>
              <a:rPr lang="en-US" dirty="0" err="1">
                <a:latin typeface="Avenir LT Std 45 Book" pitchFamily="34" charset="0"/>
              </a:rPr>
              <a:t>stolen_laptop_cancel</a:t>
            </a:r>
            <a:r>
              <a:rPr lang="en-US" dirty="0">
                <a:latin typeface="Avenir LT Std 45 Book" pitchFamily="34" charset="0"/>
              </a:rPr>
              <a:t> event can remove addresses from the stolen table.”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6126" y="4703445"/>
            <a:ext cx="60960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473102" y="4867226"/>
            <a:ext cx="3163874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29485" y="4606216"/>
            <a:ext cx="1309139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1509F344-6ACF-7A18-ACB4-B770C0AC6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806" y="5653165"/>
            <a:ext cx="3453386" cy="703185"/>
          </a:xfrm>
          <a:prstGeom prst="wedgeRoundRectCallout">
            <a:avLst>
              <a:gd name="adj1" fmla="val -18339"/>
              <a:gd name="adj2" fmla="val -10586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Bounded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check, not proof</a:t>
            </a:r>
            <a:endParaRPr lang="en-US" sz="2000" b="1" dirty="0">
              <a:solidFill>
                <a:srgbClr val="000000"/>
              </a:solidFill>
              <a:latin typeface="Avenir LT Std 45 Book" pitchFamily="34" charset="0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1389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28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9938" name="AutoShape 2" descr="https://www.doc.ic.ac.uk/project/examples/2007/271j/suprema_on_alloy/Web/Images/alloylogo-trans.gif"/>
          <p:cNvSpPr>
            <a:spLocks noChangeAspect="1" noChangeArrowheads="1"/>
          </p:cNvSpPr>
          <p:nvPr/>
        </p:nvSpPr>
        <p:spPr bwMode="auto">
          <a:xfrm>
            <a:off x="63500" y="-107497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4907" y="2362300"/>
            <a:ext cx="8318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onlyPoliceRemoveStolen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all st1, st2: State,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Event |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transition[st1,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st2] and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some (st1.stolen – st2.stolen)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implies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EVstolen_laptop_</a:t>
            </a:r>
            <a:r>
              <a:rPr lang="en-US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report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842" y="2362300"/>
            <a:ext cx="50101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69898" y="513395"/>
            <a:ext cx="8229600" cy="11658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“Only a </a:t>
            </a:r>
            <a:r>
              <a:rPr lang="en-US" dirty="0" err="1">
                <a:latin typeface="Avenir LT Std 45 Book" pitchFamily="34" charset="0"/>
              </a:rPr>
              <a:t>stolen_laptop_</a:t>
            </a:r>
            <a:r>
              <a:rPr lang="en-US" b="1" dirty="0" err="1">
                <a:latin typeface="Avenir LT Std 45 Book" pitchFamily="34" charset="0"/>
              </a:rPr>
              <a:t>report</a:t>
            </a:r>
            <a:r>
              <a:rPr lang="en-US" dirty="0">
                <a:latin typeface="Avenir LT Std 45 Book" pitchFamily="34" charset="0"/>
              </a:rPr>
              <a:t> event can remove addresses from the stolen table.”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842" y="4685929"/>
            <a:ext cx="5715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1"/>
          <p:cNvSpPr/>
          <p:nvPr/>
        </p:nvSpPr>
        <p:spPr>
          <a:xfrm>
            <a:off x="544524" y="4863729"/>
            <a:ext cx="3163874" cy="52202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101703" y="4577444"/>
            <a:ext cx="1309139" cy="75115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8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29</a:t>
            </a:fld>
            <a:endParaRPr lang="en-US">
              <a:latin typeface="Avenir LT Std 45 Book" pitchFamily="34" charset="0"/>
            </a:endParaRPr>
          </a:p>
        </p:txBody>
      </p:sp>
      <p:pic>
        <p:nvPicPr>
          <p:cNvPr id="5" name="Picture 4" descr="help1.png"/>
          <p:cNvPicPr>
            <a:picLocks noChangeAspect="1"/>
          </p:cNvPicPr>
          <p:nvPr/>
        </p:nvPicPr>
        <p:blipFill>
          <a:blip r:embed="rId2" cstate="print"/>
          <a:srcRect l="22341" b="51385"/>
          <a:stretch>
            <a:fillRect/>
          </a:stretch>
        </p:blipFill>
        <p:spPr>
          <a:xfrm>
            <a:off x="1959320" y="2209071"/>
            <a:ext cx="5244803" cy="246550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70780" y="2302893"/>
            <a:ext cx="2290527" cy="1286693"/>
          </a:xfrm>
          <a:prstGeom prst="wedgeRoundRectCallout">
            <a:avLst>
              <a:gd name="adj1" fmla="val 60004"/>
              <a:gd name="adj2" fmla="val -1654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web requests get through my network?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0780" y="4120080"/>
            <a:ext cx="2424821" cy="917391"/>
          </a:xfrm>
          <a:prstGeom prst="wedgeRoundRectCallout">
            <a:avLst>
              <a:gd name="adj1" fmla="val 51691"/>
              <a:gd name="adj2" fmla="val -6618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my network ever route packets in a loop?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22949" y="2302894"/>
            <a:ext cx="2921875" cy="725785"/>
          </a:xfrm>
          <a:prstGeom prst="wedgeRoundRectCallout">
            <a:avLst>
              <a:gd name="adj1" fmla="val -58027"/>
              <a:gd name="adj2" fmla="val -7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NAT be performed on all packets?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00363" y="3279914"/>
            <a:ext cx="2391624" cy="725785"/>
          </a:xfrm>
          <a:prstGeom prst="wedgeRoundRectCallout">
            <a:avLst>
              <a:gd name="adj1" fmla="val -63872"/>
              <a:gd name="adj2" fmla="val -200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Is NAT performed correctly?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51802" y="4674579"/>
            <a:ext cx="2391624" cy="725785"/>
          </a:xfrm>
          <a:prstGeom prst="wedgeRoundRectCallout">
            <a:avLst>
              <a:gd name="adj1" fmla="val -19960"/>
              <a:gd name="adj2" fmla="val -686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Ok, I made a fix.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Did it “work”?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67754" y="4674577"/>
            <a:ext cx="2919045" cy="1163515"/>
          </a:xfrm>
          <a:prstGeom prst="wedgeRoundRectCallout">
            <a:avLst>
              <a:gd name="adj1" fmla="val -19960"/>
              <a:gd name="adj2" fmla="val -686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a packet be sent without its external port being saved?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1B27690-4852-AC5E-2E2A-0D9C2C91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60" y="776459"/>
            <a:ext cx="7326916" cy="56571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What kinds of properties can we check?</a:t>
            </a:r>
          </a:p>
        </p:txBody>
      </p:sp>
    </p:spTree>
    <p:extLst>
      <p:ext uri="{BB962C8B-B14F-4D97-AF65-F5344CB8AC3E}">
        <p14:creationId xmlns:p14="http://schemas.microsoft.com/office/powerpoint/2010/main" val="11498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D38C-7E5A-CBE8-EFF2-F7011C73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8C34-CB18-4A82-891C-77A91B31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94C1B-12FB-721E-B456-70073744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AA76877C-AADC-FA42-F964-7056B0E1F194}"/>
              </a:ext>
            </a:extLst>
          </p:cNvPr>
          <p:cNvSpPr>
            <a:spLocks/>
          </p:cNvSpPr>
          <p:nvPr/>
        </p:nvSpPr>
        <p:spPr bwMode="auto">
          <a:xfrm>
            <a:off x="4744212" y="5344178"/>
            <a:ext cx="2745800" cy="119473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Flip-flops?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Hardware timings?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Wire inductance?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3316878-5AF7-9D26-42AB-AF7195D11030}"/>
              </a:ext>
            </a:extLst>
          </p:cNvPr>
          <p:cNvSpPr>
            <a:spLocks/>
          </p:cNvSpPr>
          <p:nvPr/>
        </p:nvSpPr>
        <p:spPr bwMode="auto">
          <a:xfrm>
            <a:off x="5203146" y="2194438"/>
            <a:ext cx="1350054" cy="45819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</a:rPr>
              <a:t>LTL?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DF3862-0CB1-704C-E1BD-2A2B0C396A6B}"/>
              </a:ext>
            </a:extLst>
          </p:cNvPr>
          <p:cNvGrpSpPr/>
          <p:nvPr/>
        </p:nvGrpSpPr>
        <p:grpSpPr>
          <a:xfrm rot="5400000">
            <a:off x="2036850" y="3688074"/>
            <a:ext cx="4301759" cy="1034793"/>
            <a:chOff x="995848" y="4555963"/>
            <a:chExt cx="6548717" cy="1034793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E1DC4570-BD13-6E6B-12B7-678E9E68B5FB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5AE62793-7C5C-7455-098A-DEE23B826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024" y="5003163"/>
              <a:ext cx="244013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Abstraction</a:t>
              </a:r>
            </a:p>
          </p:txBody>
        </p:sp>
      </p:grpSp>
      <p:sp>
        <p:nvSpPr>
          <p:cNvPr id="2" name="AutoShape 7">
            <a:extLst>
              <a:ext uri="{FF2B5EF4-FFF2-40B4-BE49-F238E27FC236}">
                <a16:creationId xmlns:a16="http://schemas.microsoft.com/office/drawing/2014/main" id="{11A59EB0-A22B-53D8-B742-79DCF12A4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31" y="2796879"/>
            <a:ext cx="2846293" cy="1264242"/>
          </a:xfrm>
          <a:prstGeom prst="wedgeRoundRectCallout">
            <a:avLst>
              <a:gd name="adj1" fmla="val 63463"/>
              <a:gd name="adj2" fmla="val 43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(Not </a:t>
            </a:r>
            <a:r>
              <a:rPr lang="en-US" sz="2400" i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really</a:t>
            </a: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just one dimension...)</a:t>
            </a:r>
          </a:p>
        </p:txBody>
      </p:sp>
    </p:spTree>
    <p:extLst>
      <p:ext uri="{BB962C8B-B14F-4D97-AF65-F5344CB8AC3E}">
        <p14:creationId xmlns:p14="http://schemas.microsoft.com/office/powerpoint/2010/main" val="46437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endParaRPr lang="en-US" sz="2800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800" dirty="0">
                <a:latin typeface="Avenir LT Std 45 Book" pitchFamily="34" charset="0"/>
              </a:rPr>
              <a:t>Trace properties:</a:t>
            </a:r>
          </a:p>
          <a:p>
            <a:r>
              <a:rPr lang="en-US" sz="2800" dirty="0">
                <a:latin typeface="Avenir LT Std 45 Book" pitchFamily="34" charset="0"/>
              </a:rPr>
              <a:t>Require topology as part of input</a:t>
            </a:r>
          </a:p>
          <a:p>
            <a:r>
              <a:rPr lang="en-US" sz="2800" dirty="0">
                <a:latin typeface="Avenir LT Std 45 Book" pitchFamily="34" charset="0"/>
              </a:rPr>
              <a:t>State-space blowup on large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30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06739" y="953130"/>
            <a:ext cx="2680061" cy="1294140"/>
          </a:xfrm>
          <a:prstGeom prst="wedgeRoundRectCallout">
            <a:avLst>
              <a:gd name="adj1" fmla="val -141523"/>
              <a:gd name="adj2" fmla="val -3120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web requests get through 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my network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48780" y="279610"/>
            <a:ext cx="2424821" cy="917391"/>
          </a:xfrm>
          <a:prstGeom prst="wedgeRoundRectCallout">
            <a:avLst>
              <a:gd name="adj1" fmla="val -86199"/>
              <a:gd name="adj2" fmla="val -1616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Can </a:t>
            </a:r>
            <a:r>
              <a:rPr lang="en-US" sz="2000" u="sng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my network 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ever route packets in a loop?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419477"/>
            <a:ext cx="8229600" cy="13731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u="sng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Trace Properties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Properties about how </a:t>
            </a:r>
          </a:p>
          <a:p>
            <a:pPr marL="342900" indent="-342900" defTabSz="914400">
              <a:spcBef>
                <a:spcPct val="20000"/>
              </a:spcBef>
            </a:pP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packets cross the network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4294" y="2410691"/>
            <a:ext cx="5714048" cy="186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27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7" y="488888"/>
            <a:ext cx="8163316" cy="40662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u="sng" dirty="0">
                <a:latin typeface="Avenir LT Std 45 Book" pitchFamily="34" charset="0"/>
              </a:rPr>
              <a:t>Topology-free reasoning</a:t>
            </a:r>
          </a:p>
          <a:p>
            <a:pPr>
              <a:buNone/>
            </a:pPr>
            <a:endParaRPr lang="en-US" sz="2200" u="sng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About the program, not </a:t>
            </a: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the specific network</a:t>
            </a:r>
          </a:p>
          <a:p>
            <a:pPr>
              <a:buNone/>
            </a:pPr>
            <a:endParaRPr lang="en-US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“Two different hosts will always be </a:t>
            </a:r>
            <a:r>
              <a:rPr lang="en-US" dirty="0" err="1">
                <a:latin typeface="Avenir LT Std 45 Book" pitchFamily="34" charset="0"/>
              </a:rPr>
              <a:t>NATted</a:t>
            </a:r>
            <a:r>
              <a:rPr lang="en-US" dirty="0">
                <a:latin typeface="Avenir LT Std 45 Book" pitchFamily="34" charset="0"/>
              </a:rPr>
              <a:t> to different ephemeral ports.”</a:t>
            </a:r>
          </a:p>
          <a:p>
            <a:pPr>
              <a:buNone/>
            </a:pPr>
            <a:endParaRPr lang="en-US" u="sng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dirty="0">
                <a:latin typeface="Avenir LT Std 45 Book" pitchFamily="34" charset="0"/>
              </a:rPr>
              <a:t>“If the NAT table is an injective partial function before a packet arrives, then it will be one afterward.”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008483" y="370295"/>
            <a:ext cx="2824681" cy="955580"/>
          </a:xfrm>
          <a:prstGeom prst="wedgeRoundRectCallout">
            <a:avLst>
              <a:gd name="adj1" fmla="val -95206"/>
              <a:gd name="adj2" fmla="val -2501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Will NAT be performed on all packets?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441540" y="1577109"/>
            <a:ext cx="2391624" cy="725785"/>
          </a:xfrm>
          <a:prstGeom prst="wedgeRoundRectCallout">
            <a:avLst>
              <a:gd name="adj1" fmla="val -111191"/>
              <a:gd name="adj2" fmla="val -12730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Is NAT performed correctly?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4AE31-5467-5F7D-366E-24804FD6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3" y="4602317"/>
            <a:ext cx="7772400" cy="170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2C4F-8CEF-5DD8-E501-D551D8DFE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D115-76ED-C4BD-CBE4-5060F005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1801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Avenir LT Std 45 Book" pitchFamily="34" charset="0"/>
              </a:rPr>
              <a:t>“But what if I don’t have properties?”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5BC56-DDF9-7632-1BA1-EE4928C7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32</a:t>
            </a:fld>
            <a:endParaRPr lang="en-US"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70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Text Box 2"/>
          <p:cNvSpPr txBox="1">
            <a:spLocks noChangeArrowheads="1"/>
          </p:cNvSpPr>
          <p:nvPr/>
        </p:nvSpPr>
        <p:spPr bwMode="auto">
          <a:xfrm>
            <a:off x="488887" y="121025"/>
            <a:ext cx="2711513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800" i="0" dirty="0">
                <a:solidFill>
                  <a:schemeClr val="tx2"/>
                </a:solidFill>
                <a:latin typeface="Avenir LT Std 45 Book" pitchFamily="34" charset="0"/>
              </a:rPr>
              <a:t>P</a:t>
            </a:r>
            <a:endParaRPr lang="en-US" i="0" dirty="0">
              <a:solidFill>
                <a:schemeClr val="tx2"/>
              </a:solidFill>
              <a:latin typeface="Avenir LT Std 45 Book" pitchFamily="34" charset="0"/>
              <a:sym typeface="Symbol" charset="0"/>
            </a:endParaRPr>
          </a:p>
        </p:txBody>
      </p:sp>
      <p:sp>
        <p:nvSpPr>
          <p:cNvPr id="159749" name="Text Box 4"/>
          <p:cNvSpPr txBox="1">
            <a:spLocks noChangeArrowheads="1"/>
          </p:cNvSpPr>
          <p:nvPr/>
        </p:nvSpPr>
        <p:spPr bwMode="auto">
          <a:xfrm>
            <a:off x="5867400" y="152400"/>
            <a:ext cx="1828800" cy="44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8800" i="0" dirty="0">
              <a:latin typeface="Avenir LT Std 45 Book" pitchFamily="34" charset="0"/>
              <a:sym typeface="Symbo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33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676900" y="121025"/>
            <a:ext cx="2860518" cy="452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800" i="0" dirty="0">
                <a:solidFill>
                  <a:schemeClr val="tx2"/>
                </a:solidFill>
                <a:latin typeface="Avenir LT Std 45 Book" pitchFamily="34" charset="0"/>
              </a:rPr>
              <a:t>P</a:t>
            </a:r>
            <a:endParaRPr lang="en-US" i="0" dirty="0">
              <a:solidFill>
                <a:schemeClr val="tx2"/>
              </a:solidFill>
              <a:latin typeface="Avenir LT Std 45 Book" pitchFamily="34" charset="0"/>
              <a:sym typeface="Symbo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31263" y="59114"/>
            <a:ext cx="1752600" cy="4481512"/>
            <a:chOff x="3733800" y="623888"/>
            <a:chExt cx="1752600" cy="4481512"/>
          </a:xfrm>
        </p:grpSpPr>
        <p:sp>
          <p:nvSpPr>
            <p:cNvPr id="159748" name="Text Box 3"/>
            <p:cNvSpPr txBox="1">
              <a:spLocks noChangeArrowheads="1"/>
            </p:cNvSpPr>
            <p:nvPr/>
          </p:nvSpPr>
          <p:spPr bwMode="auto">
            <a:xfrm>
              <a:off x="3733800" y="623888"/>
              <a:ext cx="1752600" cy="448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Sylfae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800" i="0" dirty="0">
                  <a:solidFill>
                    <a:schemeClr val="tx2"/>
                  </a:solidFill>
                  <a:latin typeface="Avenir LT Std 45 Book" pitchFamily="34" charset="0"/>
                  <a:sym typeface="Symbol" charset="0"/>
                </a:rPr>
                <a:t>=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00588" y="1484871"/>
              <a:ext cx="457176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Avenir LT Std 45 Book" pitchFamily="34" charset="0"/>
                </a:rPr>
                <a:t>?</a:t>
              </a:r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447800" y="4296151"/>
            <a:ext cx="6096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>
                <a:latin typeface="Avenir LT Std 45 Book" pitchFamily="34" charset="0"/>
              </a:rPr>
              <a:t>How do the programs differ?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447800" y="4296151"/>
            <a:ext cx="6096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Sylfae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trike="sngStrike" dirty="0">
                <a:solidFill>
                  <a:schemeClr val="tx2"/>
                </a:solidFill>
                <a:latin typeface="Avenir LT Std 45 Book" pitchFamily="34" charset="0"/>
              </a:rPr>
              <a:t>How do the programs differ?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How do their behaviors differ?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062353" y="1337677"/>
            <a:ext cx="4621685" cy="608382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Undecidable</a:t>
            </a: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in most languages.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2062353" y="2414535"/>
            <a:ext cx="4621685" cy="835394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9" tIns="58421" rIns="81639" bIns="4082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…but decidable for </a:t>
            </a:r>
            <a:r>
              <a:rPr lang="en-US" sz="2000" dirty="0" err="1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Flowlog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Book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(subject to limitations on ”ANY”)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52474" y="304672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31508" y="304672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64FB6-CBBD-B358-EACD-A8ADA205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71417"/>
            <a:ext cx="7772400" cy="217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34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27881" y="264941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548185" y="314325"/>
            <a:ext cx="8229600" cy="1794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Satisfiability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for ∃</a:t>
            </a:r>
            <a:r>
              <a:rPr lang="en-US" sz="3200" baseline="300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j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∀</a:t>
            </a:r>
            <a:r>
              <a:rPr lang="en-US" sz="3200" baseline="300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k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fragment of FOL</a:t>
            </a:r>
          </a:p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(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Bernays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–</a:t>
            </a:r>
            <a:r>
              <a:rPr lang="en-US" sz="3200" dirty="0" err="1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Schönfinkel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-Ramsey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)</a:t>
            </a:r>
          </a:p>
          <a:p>
            <a:pPr marL="342900" lvl="0" indent="-342900" algn="ctr" defTabSz="914400">
              <a:spcBef>
                <a:spcPct val="20000"/>
              </a:spcBef>
            </a:pP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is decidable (search up to j atoms)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3262063"/>
            <a:ext cx="81340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pred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changePolicyOut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State,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: Event] {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some out: Event |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prog1/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and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not prog2/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or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prog2/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and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not prog1/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outpolicy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st,ev,out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Oval Callout 17"/>
          <p:cNvSpPr/>
          <p:nvPr/>
        </p:nvSpPr>
        <p:spPr>
          <a:xfrm>
            <a:off x="457200" y="2649415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19" name="Oval Callout 18"/>
          <p:cNvSpPr/>
          <p:nvPr/>
        </p:nvSpPr>
        <p:spPr>
          <a:xfrm>
            <a:off x="2765947" y="2343091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20" name="Oval Callout 19"/>
          <p:cNvSpPr/>
          <p:nvPr/>
        </p:nvSpPr>
        <p:spPr>
          <a:xfrm>
            <a:off x="4158018" y="2343091"/>
            <a:ext cx="914400" cy="612648"/>
          </a:xfrm>
          <a:prstGeom prst="wedgeEllipseCallout">
            <a:avLst>
              <a:gd name="adj1" fmla="val 56779"/>
              <a:gd name="adj2" fmla="val 1070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endParaRPr lang="en-US" sz="3600" b="1" dirty="0"/>
          </a:p>
        </p:txBody>
      </p:sp>
      <p:sp>
        <p:nvSpPr>
          <p:cNvPr id="21" name="Oval Callout 20"/>
          <p:cNvSpPr/>
          <p:nvPr/>
        </p:nvSpPr>
        <p:spPr>
          <a:xfrm>
            <a:off x="5983406" y="3589609"/>
            <a:ext cx="1821976" cy="612648"/>
          </a:xfrm>
          <a:prstGeom prst="wedgeEllipseCallout">
            <a:avLst>
              <a:gd name="adj1" fmla="val -103521"/>
              <a:gd name="adj2" fmla="val 9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endParaRPr lang="en-US" sz="3600" b="1" dirty="0"/>
          </a:p>
        </p:txBody>
      </p:sp>
      <p:sp>
        <p:nvSpPr>
          <p:cNvPr id="22" name="Oval Callout 21"/>
          <p:cNvSpPr/>
          <p:nvPr/>
        </p:nvSpPr>
        <p:spPr>
          <a:xfrm>
            <a:off x="4161429" y="4567923"/>
            <a:ext cx="4796051" cy="1335335"/>
          </a:xfrm>
          <a:prstGeom prst="wedgeEllipseCallout">
            <a:avLst>
              <a:gd name="adj1" fmla="val -80762"/>
              <a:gd name="adj2" fmla="val -67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36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 </a:t>
            </a:r>
            <a:r>
              <a:rPr lang="en-US" sz="3600" b="1" dirty="0"/>
              <a:t>???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674665" y="2561023"/>
            <a:ext cx="2103120" cy="701040"/>
          </a:xfrm>
          <a:prstGeom prst="wedgeEllipseCallout">
            <a:avLst>
              <a:gd name="adj1" fmla="val -29471"/>
              <a:gd name="adj2" fmla="val 123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</a:rPr>
              <a:t>Negated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ANY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 animBg="1"/>
      <p:bldP spid="19" grpId="0" animBg="1"/>
      <p:bldP spid="20" grpId="0" animBg="1"/>
      <p:bldP spid="21" grpId="0" animBg="1"/>
      <p:bldP spid="22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35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5533" y="5007899"/>
            <a:ext cx="9212239" cy="134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endParaRPr lang="en-US" sz="32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7294" y="476014"/>
            <a:ext cx="6788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somevar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p.tpSrc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…</a:t>
            </a:r>
            <a:endParaRPr lang="en-US" sz="2400" dirty="0"/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52352" y="1764208"/>
            <a:ext cx="5983502" cy="1460296"/>
          </a:xfrm>
          <a:prstGeom prst="rect">
            <a:avLst/>
          </a:prstGeom>
        </p:spPr>
      </p:pic>
      <p:pic>
        <p:nvPicPr>
          <p:cNvPr id="16" name="Picture 15" descr="IguanaTex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00073" y="4693916"/>
            <a:ext cx="7082558" cy="363432"/>
          </a:xfrm>
          <a:prstGeom prst="rect">
            <a:avLst/>
          </a:prstGeom>
        </p:spPr>
      </p:pic>
      <p:sp>
        <p:nvSpPr>
          <p:cNvPr id="30" name="Curved Left Arrow 29"/>
          <p:cNvSpPr/>
          <p:nvPr/>
        </p:nvSpPr>
        <p:spPr>
          <a:xfrm>
            <a:off x="7351111" y="1088799"/>
            <a:ext cx="731520" cy="13191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2631" y="15333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-68239" y="5489722"/>
            <a:ext cx="9212239" cy="51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Back in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∃</a:t>
            </a:r>
            <a:r>
              <a:rPr lang="en-US" sz="28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∀</a:t>
            </a:r>
            <a:r>
              <a:rPr lang="en-US" sz="2800" baseline="30000" dirty="0">
                <a:solidFill>
                  <a:schemeClr val="tx1">
                    <a:lumMod val="95000"/>
                  </a:schemeClr>
                </a:solidFill>
                <a:latin typeface="Avenir Book"/>
                <a:cs typeface="Avenir Book"/>
              </a:rPr>
              <a:t>*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 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-45720" y="5334001"/>
            <a:ext cx="9212239" cy="518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ctr" defTabSz="914400">
              <a:spcBef>
                <a:spcPct val="20000"/>
              </a:spcBef>
            </a:pPr>
            <a:endParaRPr lang="en-US" sz="2800" dirty="0">
              <a:solidFill>
                <a:schemeClr val="tx1">
                  <a:lumMod val="95000"/>
                </a:schemeClr>
              </a:solidFill>
              <a:latin typeface="Avenir LT Std 45 Book" pitchFamily="34" charset="0"/>
              <a:cs typeface="Avenir Book"/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6EDA8E7-CD8A-4299-6D87-6B5B6F5D3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2" y="3616685"/>
            <a:ext cx="6983928" cy="800577"/>
          </a:xfrm>
          <a:prstGeom prst="wedgeRoundRectCallout">
            <a:avLst>
              <a:gd name="adj1" fmla="val 9306"/>
              <a:gd name="adj2" fmla="val -9087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wildcard is only used in one literal.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The named variable is only used in a different literal.</a:t>
            </a:r>
          </a:p>
        </p:txBody>
      </p:sp>
    </p:spTree>
    <p:extLst>
      <p:ext uri="{BB962C8B-B14F-4D97-AF65-F5344CB8AC3E}">
        <p14:creationId xmlns:p14="http://schemas.microsoft.com/office/powerpoint/2010/main" val="326533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/>
      <p:bldP spid="34" grpId="0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36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0" y="5007899"/>
            <a:ext cx="9212239" cy="134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ctr" defTabSz="9144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Basic differential queries are complete for </a:t>
            </a:r>
            <a:r>
              <a:rPr lang="en-US" sz="2800" u="sng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acyclic </a:t>
            </a: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Flowlog.  User-defined bounds required otherwise.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1254" y="1488785"/>
            <a:ext cx="5810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p.nwSrc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somevar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ANY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  <a:endParaRPr lang="en-US" sz="2400" dirty="0"/>
          </a:p>
        </p:txBody>
      </p:sp>
      <p:pic>
        <p:nvPicPr>
          <p:cNvPr id="11" name="Picture 10" descr="IguanaTex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5302" y="2305723"/>
            <a:ext cx="5586689" cy="1017531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725302" y="3905027"/>
            <a:ext cx="5810738" cy="612648"/>
          </a:xfrm>
          <a:prstGeom prst="wedgeEllipseCallout">
            <a:avLst>
              <a:gd name="adj1" fmla="val -34605"/>
              <a:gd name="adj2" fmla="val -11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nir LT Std 45 Book" pitchFamily="34" charset="0"/>
                <a:cs typeface="Avenir Book"/>
              </a:rPr>
              <a:t>“Cyclic” body</a:t>
            </a:r>
            <a:endParaRPr lang="en-US" sz="3600" b="1" dirty="0"/>
          </a:p>
        </p:txBody>
      </p:sp>
      <p:sp>
        <p:nvSpPr>
          <p:cNvPr id="8" name="Curved Left Arrow 7"/>
          <p:cNvSpPr/>
          <p:nvPr/>
        </p:nvSpPr>
        <p:spPr>
          <a:xfrm>
            <a:off x="7311992" y="1646163"/>
            <a:ext cx="731520" cy="13191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82631" y="195045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90336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5316-A179-B208-9E76-271EF4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CC966-37A2-3CDC-C089-078E2779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37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868B-CB68-380E-3ACD-4736C0C4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2"/>
            <a:ext cx="7326916" cy="1186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cap="small" dirty="0" err="1">
                <a:latin typeface="Avenir LT Std 45 Book" pitchFamily="34" charset="0"/>
              </a:rPr>
              <a:t>Flowlog</a:t>
            </a:r>
            <a:r>
              <a:rPr lang="en-US" cap="small" dirty="0">
                <a:latin typeface="Avenir LT Std 45 Book" pitchFamily="34" charset="0"/>
              </a:rPr>
              <a:t> has no loops or recursion.</a:t>
            </a:r>
          </a:p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Limited expressive power seems bad!</a:t>
            </a:r>
          </a:p>
        </p:txBody>
      </p:sp>
    </p:spTree>
    <p:extLst>
      <p:ext uri="{BB962C8B-B14F-4D97-AF65-F5344CB8AC3E}">
        <p14:creationId xmlns:p14="http://schemas.microsoft.com/office/powerpoint/2010/main" val="1828744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15" y="1726919"/>
            <a:ext cx="8229600" cy="166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venir LT Std 45 Book" pitchFamily="34" charset="0"/>
              </a:rPr>
              <a:t>Reachability seems important in a network!</a:t>
            </a:r>
          </a:p>
          <a:p>
            <a:pPr lvl="1">
              <a:buNone/>
            </a:pPr>
            <a:r>
              <a:rPr lang="en-US" sz="2000" dirty="0">
                <a:latin typeface="Avenir LT Std 45 Book" pitchFamily="34" charset="0"/>
              </a:rPr>
              <a:t>(between switches)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828596" y="2476024"/>
            <a:ext cx="2655864" cy="787791"/>
          </a:xfrm>
          <a:prstGeom prst="wedgeRoundRectCallout">
            <a:avLst>
              <a:gd name="adj1" fmla="val -114461"/>
              <a:gd name="adj2" fmla="val -7188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Doesn’t this need recursion?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536215" y="3541541"/>
            <a:ext cx="8229600" cy="1663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defTabSz="914400">
              <a:spcBef>
                <a:spcPct val="20000"/>
              </a:spcBef>
            </a:pP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r</a:t>
            </a:r>
            <a:r>
              <a:rPr lang="en-US" sz="2800" noProof="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each(x, y) &lt;- connected(x, y).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r</a:t>
            </a:r>
            <a:r>
              <a:rPr kumimoji="0" lang="en-US" sz="28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venir LT Std 45 Book" pitchFamily="34" charset="0"/>
                <a:cs typeface="Avenir Book"/>
              </a:rPr>
              <a:t>each(x, y</a:t>
            </a:r>
            <a:r>
              <a:rPr lang="en-US" sz="28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) &lt;- connected(x, z), reach(z, y).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venir LT Std 45 Book" pitchFamily="34" charset="0"/>
              <a:cs typeface="Avenir Book"/>
            </a:endParaRPr>
          </a:p>
        </p:txBody>
      </p:sp>
      <p:grpSp>
        <p:nvGrpSpPr>
          <p:cNvPr id="2" name="Group 61"/>
          <p:cNvGrpSpPr/>
          <p:nvPr/>
        </p:nvGrpSpPr>
        <p:grpSpPr>
          <a:xfrm>
            <a:off x="416827" y="4079631"/>
            <a:ext cx="7050773" cy="1480924"/>
            <a:chOff x="416827" y="4079631"/>
            <a:chExt cx="7050773" cy="1480924"/>
          </a:xfrm>
        </p:grpSpPr>
        <p:sp>
          <p:nvSpPr>
            <p:cNvPr id="44" name="Curved Up Arrow 43"/>
            <p:cNvSpPr>
              <a:spLocks noChangeAspect="1"/>
            </p:cNvSpPr>
            <p:nvPr/>
          </p:nvSpPr>
          <p:spPr>
            <a:xfrm>
              <a:off x="1133458" y="4849537"/>
              <a:ext cx="5822084" cy="711018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16827" y="4079631"/>
              <a:ext cx="1433262" cy="5908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034338" y="4079631"/>
              <a:ext cx="1433262" cy="59084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38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0F38A9-227B-C60D-3035-B257B3084D4C}"/>
              </a:ext>
            </a:extLst>
          </p:cNvPr>
          <p:cNvSpPr txBox="1">
            <a:spLocks/>
          </p:cNvSpPr>
          <p:nvPr/>
        </p:nvSpPr>
        <p:spPr>
          <a:xfrm>
            <a:off x="622763" y="585549"/>
            <a:ext cx="8087540" cy="565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cap="small" dirty="0">
                <a:latin typeface="Avenir LT Std 45 Book" pitchFamily="34" charset="0"/>
              </a:rPr>
              <a:t>Expressive Limitations and Workarounds</a:t>
            </a:r>
          </a:p>
        </p:txBody>
      </p:sp>
    </p:spTree>
    <p:extLst>
      <p:ext uri="{BB962C8B-B14F-4D97-AF65-F5344CB8AC3E}">
        <p14:creationId xmlns:p14="http://schemas.microsoft.com/office/powerpoint/2010/main" val="389623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15" y="1417638"/>
            <a:ext cx="8229600" cy="1663505"/>
          </a:xfrm>
        </p:spPr>
        <p:txBody>
          <a:bodyPr>
            <a:normAutofit/>
          </a:bodyPr>
          <a:lstStyle/>
          <a:p>
            <a:endParaRPr lang="en-US" sz="1200" dirty="0">
              <a:latin typeface="Avenir LT Std 45 Book" pitchFamily="34" charset="0"/>
            </a:endParaRP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Step 1: Emit a </a:t>
            </a:r>
            <a:r>
              <a:rPr lang="en-US" sz="2400" b="1" u="sng" dirty="0">
                <a:solidFill>
                  <a:srgbClr val="99CCFF"/>
                </a:solidFill>
                <a:latin typeface="Avenir LT Std 45 Book" pitchFamily="34" charset="0"/>
              </a:rPr>
              <a:t>probe packet</a:t>
            </a:r>
            <a:r>
              <a:rPr lang="en-US" sz="2400" dirty="0">
                <a:solidFill>
                  <a:srgbClr val="99CCFF"/>
                </a:solidFill>
                <a:latin typeface="Avenir LT Std 45 Book" pitchFamily="34" charset="0"/>
              </a:rPr>
              <a:t> </a:t>
            </a:r>
            <a:r>
              <a:rPr lang="en-US" sz="2400" dirty="0">
                <a:latin typeface="Avenir LT Std 45 Book" pitchFamily="34" charset="0"/>
              </a:rPr>
              <a:t>from every switch port.</a:t>
            </a:r>
          </a:p>
          <a:p>
            <a:pPr>
              <a:buNone/>
            </a:pPr>
            <a:r>
              <a:rPr lang="en-US" sz="2400" dirty="0">
                <a:latin typeface="Avenir LT Std 45 Book" pitchFamily="34" charset="0"/>
              </a:rPr>
              <a:t>Step 2: When a </a:t>
            </a:r>
            <a:r>
              <a:rPr lang="en-US" sz="2400" b="1" u="sng" dirty="0">
                <a:solidFill>
                  <a:srgbClr val="99CCFF"/>
                </a:solidFill>
                <a:latin typeface="Avenir LT Std 45 Book" pitchFamily="34" charset="0"/>
              </a:rPr>
              <a:t>probe packet</a:t>
            </a:r>
            <a:r>
              <a:rPr lang="en-US" sz="2400" b="1" dirty="0">
                <a:latin typeface="Avenir LT Std 45 Book" pitchFamily="34" charset="0"/>
              </a:rPr>
              <a:t> </a:t>
            </a:r>
            <a:r>
              <a:rPr lang="en-US" sz="2400" dirty="0">
                <a:latin typeface="Avenir LT Std 45 Book" pitchFamily="34" charset="0"/>
              </a:rPr>
              <a:t>is received:</a:t>
            </a:r>
          </a:p>
        </p:txBody>
      </p:sp>
      <p:grpSp>
        <p:nvGrpSpPr>
          <p:cNvPr id="2" name="Group 56"/>
          <p:cNvGrpSpPr/>
          <p:nvPr/>
        </p:nvGrpSpPr>
        <p:grpSpPr>
          <a:xfrm>
            <a:off x="536215" y="3383689"/>
            <a:ext cx="2875189" cy="464915"/>
            <a:chOff x="457200" y="3636585"/>
            <a:chExt cx="2875189" cy="464915"/>
          </a:xfrm>
        </p:grpSpPr>
        <p:sp>
          <p:nvSpPr>
            <p:cNvPr id="6" name="AutoShape 4"/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/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/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/>
          <p:cNvSpPr>
            <a:spLocks noChangeAspect="1"/>
          </p:cNvSpPr>
          <p:nvPr/>
        </p:nvSpPr>
        <p:spPr>
          <a:xfrm>
            <a:off x="940647" y="3829878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/>
          <p:cNvGrpSpPr/>
          <p:nvPr/>
        </p:nvGrpSpPr>
        <p:grpSpPr>
          <a:xfrm>
            <a:off x="3714018" y="3413389"/>
            <a:ext cx="4832221" cy="816615"/>
            <a:chOff x="3635003" y="3666285"/>
            <a:chExt cx="4832221" cy="816615"/>
          </a:xfrm>
        </p:grpSpPr>
        <p:sp>
          <p:nvSpPr>
            <p:cNvPr id="33" name="AutoShape 4"/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/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/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635003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/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/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/>
          <p:cNvSpPr>
            <a:spLocks noChangeAspect="1"/>
          </p:cNvSpPr>
          <p:nvPr/>
        </p:nvSpPr>
        <p:spPr>
          <a:xfrm>
            <a:off x="4114313" y="4101300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53" name="Curved Up Arrow 52"/>
          <p:cNvSpPr>
            <a:spLocks noChangeAspect="1"/>
          </p:cNvSpPr>
          <p:nvPr/>
        </p:nvSpPr>
        <p:spPr>
          <a:xfrm>
            <a:off x="961920" y="592748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196CD4-235E-0BF5-FDC8-62143713C1F2}"/>
              </a:ext>
            </a:extLst>
          </p:cNvPr>
          <p:cNvGrpSpPr/>
          <p:nvPr/>
        </p:nvGrpSpPr>
        <p:grpSpPr>
          <a:xfrm>
            <a:off x="748631" y="4788147"/>
            <a:ext cx="4244143" cy="1219389"/>
            <a:chOff x="748631" y="4788147"/>
            <a:chExt cx="4244143" cy="1219389"/>
          </a:xfrm>
        </p:grpSpPr>
        <p:sp>
          <p:nvSpPr>
            <p:cNvPr id="45" name="AutoShape 4"/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6" name="AutoShape 4"/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7" name="Right Arrow 46"/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50" name="AutoShape 4"/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52" name="Curved Up Arrow 51"/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57" name="Right Arrow 56"/>
          <p:cNvSpPr>
            <a:spLocks/>
          </p:cNvSpPr>
          <p:nvPr/>
        </p:nvSpPr>
        <p:spPr>
          <a:xfrm>
            <a:off x="936510" y="680731"/>
            <a:ext cx="1470048" cy="130196"/>
          </a:xfrm>
          <a:prstGeom prst="rightArrow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 LT Std 45 Book" pitchFamily="34" charset="0"/>
            </a:endParaRPr>
          </a:p>
        </p:txBody>
      </p:sp>
      <p:sp>
        <p:nvSpPr>
          <p:cNvPr id="62" name="Curved Up Arrow 61"/>
          <p:cNvSpPr>
            <a:spLocks noChangeAspect="1"/>
          </p:cNvSpPr>
          <p:nvPr/>
        </p:nvSpPr>
        <p:spPr>
          <a:xfrm>
            <a:off x="3360218" y="495945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36510" y="810927"/>
            <a:ext cx="208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Connect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54740" y="871858"/>
            <a:ext cx="264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Add Reachable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39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168B873-6386-7F55-3921-F16AE91D8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018" y="5962454"/>
            <a:ext cx="4972782" cy="787791"/>
          </a:xfrm>
          <a:prstGeom prst="wedgeRoundRectCallout">
            <a:avLst>
              <a:gd name="adj1" fmla="val -36312"/>
              <a:gd name="adj2" fmla="val -2238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No recursion isn’t always a limitation.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13" name="Curved Up Arrow 12">
            <a:extLst>
              <a:ext uri="{FF2B5EF4-FFF2-40B4-BE49-F238E27FC236}">
                <a16:creationId xmlns:a16="http://schemas.microsoft.com/office/drawing/2014/main" id="{073C1FF2-4CA9-191E-3837-782CF8F06567}"/>
              </a:ext>
            </a:extLst>
          </p:cNvPr>
          <p:cNvSpPr>
            <a:spLocks noChangeAspect="1"/>
          </p:cNvSpPr>
          <p:nvPr/>
        </p:nvSpPr>
        <p:spPr>
          <a:xfrm>
            <a:off x="6225988" y="524749"/>
            <a:ext cx="1909256" cy="336781"/>
          </a:xfrm>
          <a:prstGeom prst="curvedUpArrow">
            <a:avLst/>
          </a:prstGeom>
          <a:solidFill>
            <a:srgbClr val="C00000">
              <a:alpha val="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84082-6163-CAF9-7B3B-5FCA73C79320}"/>
              </a:ext>
            </a:extLst>
          </p:cNvPr>
          <p:cNvSpPr txBox="1"/>
          <p:nvPr/>
        </p:nvSpPr>
        <p:spPr>
          <a:xfrm>
            <a:off x="6020510" y="900662"/>
            <a:ext cx="2649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Already learned</a:t>
            </a:r>
          </a:p>
        </p:txBody>
      </p:sp>
    </p:spTree>
    <p:extLst>
      <p:ext uri="{BB962C8B-B14F-4D97-AF65-F5344CB8AC3E}">
        <p14:creationId xmlns:p14="http://schemas.microsoft.com/office/powerpoint/2010/main" val="16924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2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A436-854A-E553-3299-D9145D69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8D4D-F7DE-BC46-D633-A49F9CB7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52078"/>
            <a:ext cx="6096000" cy="7019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4000" cap="small" dirty="0">
                <a:latin typeface="Avenir LT Std 45 Book" pitchFamily="34" charset="0"/>
              </a:rPr>
              <a:t>What is a ”specification?”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43B2D-727F-6336-A93B-06A58E7F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</a:t>
            </a:fld>
            <a:endParaRPr lang="en-US" dirty="0">
              <a:latin typeface="Avenir LT Std 45 Book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0C5FC2-44BA-C91C-15E3-77637FDE0EB4}"/>
              </a:ext>
            </a:extLst>
          </p:cNvPr>
          <p:cNvGrpSpPr/>
          <p:nvPr/>
        </p:nvGrpSpPr>
        <p:grpSpPr>
          <a:xfrm rot="3617912">
            <a:off x="67204" y="3524056"/>
            <a:ext cx="4437963" cy="1034794"/>
            <a:chOff x="995848" y="4555963"/>
            <a:chExt cx="6548717" cy="1034794"/>
          </a:xfrm>
        </p:grpSpPr>
        <p:sp>
          <p:nvSpPr>
            <p:cNvPr id="5" name="Up-Down Arrow 4">
              <a:extLst>
                <a:ext uri="{FF2B5EF4-FFF2-40B4-BE49-F238E27FC236}">
                  <a16:creationId xmlns:a16="http://schemas.microsoft.com/office/drawing/2014/main" id="{9F847033-0438-4B59-C340-85BA17C8801E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C3EC5937-4DC8-0597-F869-70E0E8B61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666" y="5003164"/>
              <a:ext cx="425599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Execute vs. Verify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BBB9FC-491E-9E10-4CC2-4BE881D95309}"/>
              </a:ext>
            </a:extLst>
          </p:cNvPr>
          <p:cNvGrpSpPr/>
          <p:nvPr/>
        </p:nvGrpSpPr>
        <p:grpSpPr>
          <a:xfrm rot="17867871">
            <a:off x="4334219" y="3487772"/>
            <a:ext cx="4437963" cy="1034794"/>
            <a:chOff x="995848" y="4555963"/>
            <a:chExt cx="6548717" cy="1034794"/>
          </a:xfrm>
        </p:grpSpPr>
        <p:sp>
          <p:nvSpPr>
            <p:cNvPr id="11" name="Up-Down Arrow 10">
              <a:extLst>
                <a:ext uri="{FF2B5EF4-FFF2-40B4-BE49-F238E27FC236}">
                  <a16:creationId xmlns:a16="http://schemas.microsoft.com/office/drawing/2014/main" id="{C8CD94D9-2CD6-8B4A-E260-678F6B6499A1}"/>
                </a:ext>
              </a:extLst>
            </p:cNvPr>
            <p:cNvSpPr/>
            <p:nvPr/>
          </p:nvSpPr>
          <p:spPr>
            <a:xfrm rot="5400000">
              <a:off x="3919252" y="1632559"/>
              <a:ext cx="701910" cy="6548717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utoShape 5">
              <a:extLst>
                <a:ext uri="{FF2B5EF4-FFF2-40B4-BE49-F238E27FC236}">
                  <a16:creationId xmlns:a16="http://schemas.microsoft.com/office/drawing/2014/main" id="{502E1EED-6D4F-10FC-A147-B166D31B1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5666" y="5003164"/>
              <a:ext cx="4255992" cy="5875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</a:rPr>
                <a:t>Level of Formality</a:t>
              </a:r>
            </a:p>
          </p:txBody>
        </p:sp>
      </p:grpSp>
      <p:sp>
        <p:nvSpPr>
          <p:cNvPr id="13" name="AutoShape 7">
            <a:extLst>
              <a:ext uri="{FF2B5EF4-FFF2-40B4-BE49-F238E27FC236}">
                <a16:creationId xmlns:a16="http://schemas.microsoft.com/office/drawing/2014/main" id="{C97D823B-AC10-CA33-B0BF-4B0B38981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373" y="2349835"/>
            <a:ext cx="2846293" cy="1264242"/>
          </a:xfrm>
          <a:prstGeom prst="wedgeRoundRectCallout">
            <a:avLst>
              <a:gd name="adj1" fmla="val -46143"/>
              <a:gd name="adj2" fmla="val -11596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What can we </a:t>
            </a:r>
            <a:r>
              <a:rPr lang="en-US" sz="2400" i="1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do</a:t>
            </a:r>
            <a:r>
              <a:rPr lang="en-US" sz="24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 with one?</a:t>
            </a:r>
          </a:p>
        </p:txBody>
      </p:sp>
    </p:spTree>
    <p:extLst>
      <p:ext uri="{BB962C8B-B14F-4D97-AF65-F5344CB8AC3E}">
        <p14:creationId xmlns:p14="http://schemas.microsoft.com/office/powerpoint/2010/main" val="40881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CD8A-4626-AF22-8C8A-ED744A06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7443-432B-F8F4-5257-FEDCF3F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40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0750-F50B-4593-5D11-75ED72F8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2" y="2726283"/>
            <a:ext cx="7326916" cy="56571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cap="small" dirty="0">
                <a:latin typeface="Avenir LT Std 45 Book" pitchFamily="34" charset="0"/>
              </a:rPr>
              <a:t>A story about bugs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10064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EADE-04EC-E954-422D-4B984D222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01F8CEA3-452E-68EE-7C73-DEE15BF3C661}"/>
              </a:ext>
            </a:extLst>
          </p:cNvPr>
          <p:cNvGrpSpPr/>
          <p:nvPr/>
        </p:nvGrpSpPr>
        <p:grpSpPr>
          <a:xfrm>
            <a:off x="536215" y="1931413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D2F6DEFF-6D62-E3E7-D122-3A03A221C9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1B3F825C-81C6-8D23-7BA7-2C4CA38C00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1A341A2-3597-4AF6-A5FE-E5F5E86F7031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B14723-9D33-B7C2-9500-89269C96B174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D1722-8E78-7A80-5DE4-1767EEFC390E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68C320FA-3BAC-1562-97B2-87E4A2CA9D9D}"/>
              </a:ext>
            </a:extLst>
          </p:cNvPr>
          <p:cNvSpPr>
            <a:spLocks noChangeAspect="1"/>
          </p:cNvSpPr>
          <p:nvPr/>
        </p:nvSpPr>
        <p:spPr>
          <a:xfrm>
            <a:off x="940647" y="2377602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EA936DAB-8796-C273-C27D-311AF04E4E9D}"/>
              </a:ext>
            </a:extLst>
          </p:cNvPr>
          <p:cNvGrpSpPr/>
          <p:nvPr/>
        </p:nvGrpSpPr>
        <p:grpSpPr>
          <a:xfrm>
            <a:off x="3633336" y="1961113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E64C101E-378A-0F2F-ACB9-10E55205B5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4FB07331-4D37-314F-1D2A-B2A824E8F2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F8F84DF9-718B-0E40-056F-546C67531E68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BD1995E-BE4E-73D5-F649-B7CC32B2C483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4D3CD1-8082-B8B9-3EB0-B88FFE090B87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49A66CAF-D551-423C-1318-81C9EFD642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1F5A5B-7B03-3416-E2DA-9307523E90E8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5501D15D-34CF-409F-8A1B-9C37501AA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4355C850-6F62-408D-0648-6D570977C421}"/>
              </a:ext>
            </a:extLst>
          </p:cNvPr>
          <p:cNvSpPr>
            <a:spLocks noChangeAspect="1"/>
          </p:cNvSpPr>
          <p:nvPr/>
        </p:nvSpPr>
        <p:spPr>
          <a:xfrm>
            <a:off x="4114313" y="2649024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E654642-B820-309D-12C7-B7B8CE0E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41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73F0FE4-EB29-344D-C4FB-875087AC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5" y="346338"/>
            <a:ext cx="82296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Assume:</a:t>
            </a:r>
            <a:r>
              <a:rPr lang="en-US" sz="2800" dirty="0">
                <a:latin typeface="Avenir LT Std 45 Book" pitchFamily="34" charset="0"/>
              </a:rPr>
              <a:t> switches emit probe packets.</a:t>
            </a:r>
          </a:p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Guarantee:</a:t>
            </a:r>
            <a:r>
              <a:rPr lang="en-US" sz="2800" dirty="0">
                <a:latin typeface="Avenir LT Std 45 Book" pitchFamily="34" charset="0"/>
              </a:rPr>
              <a:t> These </a:t>
            </a:r>
            <a:r>
              <a:rPr lang="en-US" sz="2800" dirty="0" err="1">
                <a:latin typeface="Avenir LT Std 45 Book" pitchFamily="34" charset="0"/>
              </a:rPr>
              <a:t>Flowlog</a:t>
            </a:r>
            <a:r>
              <a:rPr lang="en-US" sz="2800" dirty="0">
                <a:latin typeface="Avenir LT Std 45 Book" pitchFamily="34" charset="0"/>
              </a:rPr>
              <a:t> rules correctly capture reachability in the network.</a:t>
            </a:r>
          </a:p>
        </p:txBody>
      </p:sp>
      <p:sp>
        <p:nvSpPr>
          <p:cNvPr id="30" name="Curved Up Arrow 29">
            <a:extLst>
              <a:ext uri="{FF2B5EF4-FFF2-40B4-BE49-F238E27FC236}">
                <a16:creationId xmlns:a16="http://schemas.microsoft.com/office/drawing/2014/main" id="{09382930-CCED-FE10-7613-BC45385155E0}"/>
              </a:ext>
            </a:extLst>
          </p:cNvPr>
          <p:cNvSpPr>
            <a:spLocks noChangeAspect="1"/>
          </p:cNvSpPr>
          <p:nvPr/>
        </p:nvSpPr>
        <p:spPr>
          <a:xfrm>
            <a:off x="588673" y="442669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FC4896-48FA-6BB0-0E9B-30011C4FD674}"/>
              </a:ext>
            </a:extLst>
          </p:cNvPr>
          <p:cNvGrpSpPr/>
          <p:nvPr/>
        </p:nvGrpSpPr>
        <p:grpSpPr>
          <a:xfrm>
            <a:off x="375384" y="3287357"/>
            <a:ext cx="4244143" cy="1219389"/>
            <a:chOff x="748631" y="4788147"/>
            <a:chExt cx="4244143" cy="1219389"/>
          </a:xfrm>
        </p:grpSpPr>
        <p:sp>
          <p:nvSpPr>
            <p:cNvPr id="32" name="AutoShape 4">
              <a:extLst>
                <a:ext uri="{FF2B5EF4-FFF2-40B4-BE49-F238E27FC236}">
                  <a16:creationId xmlns:a16="http://schemas.microsoft.com/office/drawing/2014/main" id="{B467798D-70AA-0E2C-5467-08B7B5453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3" name="AutoShape 4">
              <a:extLst>
                <a:ext uri="{FF2B5EF4-FFF2-40B4-BE49-F238E27FC236}">
                  <a16:creationId xmlns:a16="http://schemas.microsoft.com/office/drawing/2014/main" id="{FDCAF159-EDA5-BCDE-B4ED-6017736E1E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B508ECB2-246D-E16A-21F6-9D4D1F07DE30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36A8410-74E8-3E27-8B18-5FFF4032A0BF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CFDE64-0443-F8F7-9892-D7A68B33D75E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B607AA36-2B33-D32B-2510-8ACF9193D8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9CD22E-FDE6-0BDA-4AF0-9F11B13C31EA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4" name="Curved Up Arrow 63">
              <a:extLst>
                <a:ext uri="{FF2B5EF4-FFF2-40B4-BE49-F238E27FC236}">
                  <a16:creationId xmlns:a16="http://schemas.microsoft.com/office/drawing/2014/main" id="{1018EF41-61DB-CBEB-76B5-C582EAC62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544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26A2A-E3F0-7E1D-922B-E3A361C2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579C6F6B-FB67-4D07-1B7E-C073B037D4F2}"/>
              </a:ext>
            </a:extLst>
          </p:cNvPr>
          <p:cNvGrpSpPr/>
          <p:nvPr/>
        </p:nvGrpSpPr>
        <p:grpSpPr>
          <a:xfrm>
            <a:off x="536215" y="680842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24037E46-DC53-7E3F-3BC2-DC9605438D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ED955B35-E5B7-DA84-95BB-CFFC3D0417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D5B20713-33C3-B614-BD91-7AB32A9C5250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4ACE7D-D65F-B414-6C33-029807637CCE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7B3B03-5150-BBA2-58EE-316AC0B1A579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154F4A3F-F7D2-CD8A-9F75-CB058D6AF34B}"/>
              </a:ext>
            </a:extLst>
          </p:cNvPr>
          <p:cNvSpPr>
            <a:spLocks noChangeAspect="1"/>
          </p:cNvSpPr>
          <p:nvPr/>
        </p:nvSpPr>
        <p:spPr>
          <a:xfrm>
            <a:off x="940647" y="1127031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D73CE042-1387-4808-FAF1-838A33DC14D7}"/>
              </a:ext>
            </a:extLst>
          </p:cNvPr>
          <p:cNvGrpSpPr/>
          <p:nvPr/>
        </p:nvGrpSpPr>
        <p:grpSpPr>
          <a:xfrm>
            <a:off x="3633336" y="710542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CEB7277D-A955-E0D7-9931-7544FB054E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D1287BCD-1CD1-409C-4CBD-B128DA1CA2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3FF7A0C4-AEE7-E449-03A6-7144726F40F7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C0F19D-4D08-5BFC-7E85-40989FAE4DA8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AFFEE91-406A-223A-4B2E-E33EE79E09B0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C2925781-C406-68B3-5F3A-2E4D5C8126E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A9FFE2-EB39-680B-9AED-DD463C3B953D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FAB32379-9DEE-DD8F-819D-46E9E3991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B4A79E01-73DD-A645-D64A-C377649B8759}"/>
              </a:ext>
            </a:extLst>
          </p:cNvPr>
          <p:cNvSpPr>
            <a:spLocks noChangeAspect="1"/>
          </p:cNvSpPr>
          <p:nvPr/>
        </p:nvSpPr>
        <p:spPr>
          <a:xfrm>
            <a:off x="4114313" y="1398453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E60ECB9-F10C-606E-791A-22ABDD80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42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B4DA0-AF63-3112-C7E2-3BB0712FDDDC}"/>
              </a:ext>
            </a:extLst>
          </p:cNvPr>
          <p:cNvSpPr/>
          <p:nvPr/>
        </p:nvSpPr>
        <p:spPr>
          <a:xfrm>
            <a:off x="734346" y="3915488"/>
            <a:ext cx="7496773" cy="229349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u="sng" dirty="0" err="1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Flowlog</a:t>
            </a:r>
            <a:r>
              <a:rPr lang="en-US" sz="2400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 is non-recursive.</a:t>
            </a:r>
          </a:p>
          <a:p>
            <a:r>
              <a:rPr lang="en-US" sz="2400" u="sng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Alloy and Forge</a:t>
            </a:r>
            <a:r>
              <a:rPr lang="en-US" sz="2400" dirty="0">
                <a:solidFill>
                  <a:schemeClr val="tx2"/>
                </a:solidFill>
                <a:latin typeface="Avenir Book" panose="02000503020000020003" pitchFamily="2" charset="0"/>
                <a:cs typeface="Consolas" pitchFamily="49" charset="0"/>
              </a:rPr>
              <a:t> have built-in transitive closure.</a:t>
            </a:r>
          </a:p>
          <a:p>
            <a:endParaRPr lang="en-US" sz="2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{ all s1, s2: Switch |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s1-&gt;s2 in </a:t>
            </a:r>
            <a:r>
              <a:rPr lang="en-US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ucTC</a:t>
            </a:r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s1-&gt;s2 in ^wires 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98D96C5-DD5B-1D4B-AAE8-57E588FFA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06" y="5751121"/>
            <a:ext cx="2655864" cy="526965"/>
          </a:xfrm>
          <a:prstGeom prst="wedgeRoundRectCallout">
            <a:avLst>
              <a:gd name="adj1" fmla="val -103828"/>
              <a:gd name="adj2" fmla="val -183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Passed!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57" name="Curved Up Arrow 56">
            <a:extLst>
              <a:ext uri="{FF2B5EF4-FFF2-40B4-BE49-F238E27FC236}">
                <a16:creationId xmlns:a16="http://schemas.microsoft.com/office/drawing/2014/main" id="{037AAAA3-5DED-5CC2-E8BB-A545F31536B9}"/>
              </a:ext>
            </a:extLst>
          </p:cNvPr>
          <p:cNvSpPr>
            <a:spLocks noChangeAspect="1"/>
          </p:cNvSpPr>
          <p:nvPr/>
        </p:nvSpPr>
        <p:spPr>
          <a:xfrm>
            <a:off x="749504" y="3018425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D1F040-BA1A-A4AF-AB17-4498E8CEEAE5}"/>
              </a:ext>
            </a:extLst>
          </p:cNvPr>
          <p:cNvGrpSpPr/>
          <p:nvPr/>
        </p:nvGrpSpPr>
        <p:grpSpPr>
          <a:xfrm>
            <a:off x="536215" y="1879084"/>
            <a:ext cx="4244143" cy="1219389"/>
            <a:chOff x="748631" y="4788147"/>
            <a:chExt cx="4244143" cy="1219389"/>
          </a:xfrm>
        </p:grpSpPr>
        <p:sp>
          <p:nvSpPr>
            <p:cNvPr id="59" name="AutoShape 4">
              <a:extLst>
                <a:ext uri="{FF2B5EF4-FFF2-40B4-BE49-F238E27FC236}">
                  <a16:creationId xmlns:a16="http://schemas.microsoft.com/office/drawing/2014/main" id="{941437A9-734F-1AB6-53CD-78C79114BB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AutoShape 4">
              <a:extLst>
                <a:ext uri="{FF2B5EF4-FFF2-40B4-BE49-F238E27FC236}">
                  <a16:creationId xmlns:a16="http://schemas.microsoft.com/office/drawing/2014/main" id="{76823266-4D2B-91C2-15DF-DCB987DEBB8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FD5128D2-8AEC-F132-B5FC-F547F5DDFE6E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8764D9C-114A-44C2-5B35-016603D0B5B4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D1B57B-6F7E-97DA-DAF6-520B17603C92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4" name="AutoShape 4">
              <a:extLst>
                <a:ext uri="{FF2B5EF4-FFF2-40B4-BE49-F238E27FC236}">
                  <a16:creationId xmlns:a16="http://schemas.microsoft.com/office/drawing/2014/main" id="{EBC12C3D-48FA-2A1E-B29B-EBC0D4AE20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546D3E-B367-7212-5D79-61A346DA6FEE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6" name="Curved Up Arrow 65">
              <a:extLst>
                <a:ext uri="{FF2B5EF4-FFF2-40B4-BE49-F238E27FC236}">
                  <a16:creationId xmlns:a16="http://schemas.microsoft.com/office/drawing/2014/main" id="{987E9279-5003-45CD-82F4-7D872B7D38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3" name="AutoShape 7">
            <a:extLst>
              <a:ext uri="{FF2B5EF4-FFF2-40B4-BE49-F238E27FC236}">
                <a16:creationId xmlns:a16="http://schemas.microsoft.com/office/drawing/2014/main" id="{FCDB401C-DEC7-10DF-B64C-A05F78E00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278" y="2834990"/>
            <a:ext cx="2655864" cy="526965"/>
          </a:xfrm>
          <a:prstGeom prst="wedgeRoundRectCallout">
            <a:avLst>
              <a:gd name="adj1" fmla="val -103828"/>
              <a:gd name="adj2" fmla="val -183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What’s wrong?</a:t>
            </a:r>
            <a:endParaRPr lang="en-US" sz="20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9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AE1D7-E6F3-7EFC-C0B6-26924AEB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A42E-3860-CBE0-66AD-2118473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43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3E38-77FF-7A13-9DEF-DC1F2EB6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61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1B01D-5B92-CE64-4A21-0AEBD6455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4">
            <a:extLst>
              <a:ext uri="{FF2B5EF4-FFF2-40B4-BE49-F238E27FC236}">
                <a16:creationId xmlns:a16="http://schemas.microsoft.com/office/drawing/2014/main" id="{9147FEEF-1875-ABD8-6D51-578EAD8D76AA}"/>
              </a:ext>
            </a:extLst>
          </p:cNvPr>
          <p:cNvSpPr>
            <a:spLocks noChangeAspect="1"/>
          </p:cNvSpPr>
          <p:nvPr/>
        </p:nvSpPr>
        <p:spPr bwMode="auto">
          <a:xfrm>
            <a:off x="1802672" y="1396336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6009D72A-BDFF-FFE6-BC0F-078E67F51496}"/>
              </a:ext>
            </a:extLst>
          </p:cNvPr>
          <p:cNvSpPr>
            <a:spLocks noChangeAspect="1"/>
          </p:cNvSpPr>
          <p:nvPr/>
        </p:nvSpPr>
        <p:spPr bwMode="auto">
          <a:xfrm>
            <a:off x="6799048" y="1358484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C13A58-D480-E9B2-F673-DDC9978BF840}"/>
              </a:ext>
            </a:extLst>
          </p:cNvPr>
          <p:cNvSpPr txBox="1"/>
          <p:nvPr/>
        </p:nvSpPr>
        <p:spPr>
          <a:xfrm>
            <a:off x="1468360" y="139633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121F8D-5758-4DEA-5AB4-161441A74E40}"/>
              </a:ext>
            </a:extLst>
          </p:cNvPr>
          <p:cNvSpPr txBox="1"/>
          <p:nvPr/>
        </p:nvSpPr>
        <p:spPr>
          <a:xfrm>
            <a:off x="7205659" y="136173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B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ADF6B3E1-A235-3CD2-863F-77DBC93B2D59}"/>
              </a:ext>
            </a:extLst>
          </p:cNvPr>
          <p:cNvSpPr>
            <a:spLocks noChangeAspect="1"/>
          </p:cNvSpPr>
          <p:nvPr/>
        </p:nvSpPr>
        <p:spPr bwMode="auto">
          <a:xfrm>
            <a:off x="6799048" y="4633509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3FE23B-3B3F-DA71-7C85-998F41752A61}"/>
              </a:ext>
            </a:extLst>
          </p:cNvPr>
          <p:cNvSpPr txBox="1"/>
          <p:nvPr/>
        </p:nvSpPr>
        <p:spPr>
          <a:xfrm>
            <a:off x="7205659" y="463675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C</a:t>
            </a:r>
          </a:p>
        </p:txBody>
      </p: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9E1C3A25-FC0E-447E-B6C0-8A17835D3310}"/>
              </a:ext>
            </a:extLst>
          </p:cNvPr>
          <p:cNvSpPr>
            <a:spLocks noChangeAspect="1"/>
          </p:cNvSpPr>
          <p:nvPr/>
        </p:nvSpPr>
        <p:spPr>
          <a:xfrm rot="10800000">
            <a:off x="2040572" y="667364"/>
            <a:ext cx="5062853" cy="675666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0A040A5-C9C0-96B1-7A15-7F9DFB62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44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6A53377-3B24-B8D2-8C95-85396194B6D4}"/>
              </a:ext>
            </a:extLst>
          </p:cNvPr>
          <p:cNvSpPr>
            <a:spLocks noChangeAspect="1"/>
          </p:cNvSpPr>
          <p:nvPr/>
        </p:nvSpPr>
        <p:spPr bwMode="auto">
          <a:xfrm>
            <a:off x="1802672" y="4696854"/>
            <a:ext cx="406611" cy="40157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8"/>
                  <a:pt x="6724" y="20638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4" y="-961"/>
                  <a:pt x="12953" y="-961"/>
                  <a:pt x="16796" y="2881"/>
                </a:cubicBezTo>
              </a:path>
            </a:pathLst>
          </a:custGeom>
          <a:solidFill>
            <a:srgbClr val="76D6FF"/>
          </a:solidFill>
          <a:ln w="25400" cap="flat" cmpd="sng">
            <a:solidFill>
              <a:srgbClr val="000000"/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dirty="0">
              <a:solidFill>
                <a:schemeClr val="bg1"/>
              </a:solidFill>
              <a:latin typeface="Avenir LT Std 45 Book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506CA-41D2-DF31-328F-FF0B1AAE6804}"/>
              </a:ext>
            </a:extLst>
          </p:cNvPr>
          <p:cNvSpPr txBox="1"/>
          <p:nvPr/>
        </p:nvSpPr>
        <p:spPr>
          <a:xfrm>
            <a:off x="1468360" y="4696854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venir LT Std 45 Book" pitchFamily="34" charset="0"/>
                <a:cs typeface="Avenir Book"/>
              </a:rPr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5C0635-8528-29B6-DD2F-8C06A7E63BB5}"/>
              </a:ext>
            </a:extLst>
          </p:cNvPr>
          <p:cNvCxnSpPr>
            <a:cxnSpLocks/>
            <a:stCxn id="34" idx="0"/>
          </p:cNvCxnSpPr>
          <p:nvPr/>
        </p:nvCxnSpPr>
        <p:spPr>
          <a:xfrm flipH="1">
            <a:off x="2198934" y="1578869"/>
            <a:ext cx="480340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5A3E28-40F5-2CDF-D42C-1B550B56A961}"/>
              </a:ext>
            </a:extLst>
          </p:cNvPr>
          <p:cNvCxnSpPr/>
          <p:nvPr/>
        </p:nvCxnSpPr>
        <p:spPr>
          <a:xfrm>
            <a:off x="2209283" y="4838039"/>
            <a:ext cx="4589765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rved Up Arrow 29">
            <a:extLst>
              <a:ext uri="{FF2B5EF4-FFF2-40B4-BE49-F238E27FC236}">
                <a16:creationId xmlns:a16="http://schemas.microsoft.com/office/drawing/2014/main" id="{208C3F8D-78FF-4A83-DAF4-446F5621F7E6}"/>
              </a:ext>
            </a:extLst>
          </p:cNvPr>
          <p:cNvSpPr>
            <a:spLocks noChangeAspect="1"/>
          </p:cNvSpPr>
          <p:nvPr/>
        </p:nvSpPr>
        <p:spPr>
          <a:xfrm>
            <a:off x="1939500" y="5155249"/>
            <a:ext cx="5062853" cy="755024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AB5742-05EC-8DBF-1E7E-47808C32C1C9}"/>
              </a:ext>
            </a:extLst>
          </p:cNvPr>
          <p:cNvCxnSpPr>
            <a:cxnSpLocks/>
          </p:cNvCxnSpPr>
          <p:nvPr/>
        </p:nvCxnSpPr>
        <p:spPr>
          <a:xfrm flipH="1">
            <a:off x="2005977" y="1760054"/>
            <a:ext cx="41972" cy="293680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B6E330CB-F264-8024-218B-6974940EEE99}"/>
              </a:ext>
            </a:extLst>
          </p:cNvPr>
          <p:cNvSpPr>
            <a:spLocks noChangeAspect="1"/>
          </p:cNvSpPr>
          <p:nvPr/>
        </p:nvSpPr>
        <p:spPr>
          <a:xfrm rot="5400000">
            <a:off x="-511796" y="2854545"/>
            <a:ext cx="3303049" cy="712497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2" name="Curved Up Arrow 61">
            <a:extLst>
              <a:ext uri="{FF2B5EF4-FFF2-40B4-BE49-F238E27FC236}">
                <a16:creationId xmlns:a16="http://schemas.microsoft.com/office/drawing/2014/main" id="{C78D5232-EB87-D999-1F8A-E7CFF9BF339E}"/>
              </a:ext>
            </a:extLst>
          </p:cNvPr>
          <p:cNvSpPr>
            <a:spLocks noChangeAspect="1"/>
          </p:cNvSpPr>
          <p:nvPr/>
        </p:nvSpPr>
        <p:spPr>
          <a:xfrm rot="8867762">
            <a:off x="851213" y="2399496"/>
            <a:ext cx="6514345" cy="797773"/>
          </a:xfrm>
          <a:prstGeom prst="curvedUpArrow">
            <a:avLst>
              <a:gd name="adj1" fmla="val 47071"/>
              <a:gd name="adj2" fmla="val 77282"/>
              <a:gd name="adj3" fmla="val 4602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sp>
        <p:nvSpPr>
          <p:cNvPr id="63" name="AutoShape 7">
            <a:extLst>
              <a:ext uri="{FF2B5EF4-FFF2-40B4-BE49-F238E27FC236}">
                <a16:creationId xmlns:a16="http://schemas.microsoft.com/office/drawing/2014/main" id="{B4869AB2-5963-C130-B765-FEBD15A53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874" y="2701489"/>
            <a:ext cx="4551646" cy="727510"/>
          </a:xfrm>
          <a:prstGeom prst="wedgeRoundRectCallout">
            <a:avLst>
              <a:gd name="adj1" fmla="val -63698"/>
              <a:gd name="adj2" fmla="val -299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Evaluated at the same time.</a:t>
            </a:r>
          </a:p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(One evaluation step per event.)</a:t>
            </a:r>
          </a:p>
        </p:txBody>
      </p:sp>
      <p:sp>
        <p:nvSpPr>
          <p:cNvPr id="64" name="AutoShape 7">
            <a:extLst>
              <a:ext uri="{FF2B5EF4-FFF2-40B4-BE49-F238E27FC236}">
                <a16:creationId xmlns:a16="http://schemas.microsoft.com/office/drawing/2014/main" id="{00E08197-954E-B80C-8421-123C7E602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683" y="3735839"/>
            <a:ext cx="3896291" cy="526965"/>
          </a:xfrm>
          <a:prstGeom prst="wedgeRoundRectCallout">
            <a:avLst>
              <a:gd name="adj1" fmla="val -31256"/>
              <a:gd name="adj2" fmla="val 211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What’s missing?</a:t>
            </a:r>
          </a:p>
        </p:txBody>
      </p:sp>
    </p:spTree>
    <p:extLst>
      <p:ext uri="{BB962C8B-B14F-4D97-AF65-F5344CB8AC3E}">
        <p14:creationId xmlns:p14="http://schemas.microsoft.com/office/powerpoint/2010/main" val="16750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0" grpId="0" animBg="1"/>
      <p:bldP spid="44" grpId="0" animBg="1"/>
      <p:bldP spid="6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C3AE-F819-C47A-DB82-A92A96D2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905560E6-7960-CC78-C252-5A5076091BDC}"/>
              </a:ext>
            </a:extLst>
          </p:cNvPr>
          <p:cNvGrpSpPr/>
          <p:nvPr/>
        </p:nvGrpSpPr>
        <p:grpSpPr>
          <a:xfrm>
            <a:off x="536215" y="1931413"/>
            <a:ext cx="2875189" cy="464915"/>
            <a:chOff x="457200" y="3636585"/>
            <a:chExt cx="2875189" cy="464915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141DB1FF-8B19-15B8-1D46-894D31A468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0489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7" name="AutoShape 4">
              <a:extLst>
                <a:ext uri="{FF2B5EF4-FFF2-40B4-BE49-F238E27FC236}">
                  <a16:creationId xmlns:a16="http://schemas.microsoft.com/office/drawing/2014/main" id="{71A9A83B-95DD-6A06-90CB-AD68662DD8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47148" y="36365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58691824-A537-C9A8-AC53-A1219641553D}"/>
                </a:ext>
              </a:extLst>
            </p:cNvPr>
            <p:cNvSpPr>
              <a:spLocks/>
            </p:cNvSpPr>
            <p:nvPr/>
          </p:nvSpPr>
          <p:spPr>
            <a:xfrm>
              <a:off x="1077100" y="37852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LT Std 45 Book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4F16C7-D80E-0898-B2E9-6012E7B8F80D}"/>
                </a:ext>
              </a:extLst>
            </p:cNvPr>
            <p:cNvSpPr txBox="1"/>
            <p:nvPr/>
          </p:nvSpPr>
          <p:spPr>
            <a:xfrm>
              <a:off x="457200" y="36365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14AC85-BCE8-5819-3C24-30027CA50F01}"/>
                </a:ext>
              </a:extLst>
            </p:cNvPr>
            <p:cNvSpPr txBox="1"/>
            <p:nvPr/>
          </p:nvSpPr>
          <p:spPr>
            <a:xfrm>
              <a:off x="2953759" y="36398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</p:grpSp>
      <p:sp>
        <p:nvSpPr>
          <p:cNvPr id="24" name="Curved Up Arrow 23">
            <a:extLst>
              <a:ext uri="{FF2B5EF4-FFF2-40B4-BE49-F238E27FC236}">
                <a16:creationId xmlns:a16="http://schemas.microsoft.com/office/drawing/2014/main" id="{2BC31184-B64D-BD70-0DED-5858519BD64D}"/>
              </a:ext>
            </a:extLst>
          </p:cNvPr>
          <p:cNvSpPr>
            <a:spLocks noChangeAspect="1"/>
          </p:cNvSpPr>
          <p:nvPr/>
        </p:nvSpPr>
        <p:spPr>
          <a:xfrm>
            <a:off x="940647" y="2377602"/>
            <a:ext cx="1909256" cy="336781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4" name="Group 57">
            <a:extLst>
              <a:ext uri="{FF2B5EF4-FFF2-40B4-BE49-F238E27FC236}">
                <a16:creationId xmlns:a16="http://schemas.microsoft.com/office/drawing/2014/main" id="{07823B5E-E443-960D-9D97-225B450E3047}"/>
              </a:ext>
            </a:extLst>
          </p:cNvPr>
          <p:cNvGrpSpPr/>
          <p:nvPr/>
        </p:nvGrpSpPr>
        <p:grpSpPr>
          <a:xfrm>
            <a:off x="3633336" y="1961113"/>
            <a:ext cx="4912903" cy="816615"/>
            <a:chOff x="3554321" y="3666285"/>
            <a:chExt cx="4912903" cy="816615"/>
          </a:xfrm>
        </p:grpSpPr>
        <p:sp>
          <p:nvSpPr>
            <p:cNvPr id="33" name="AutoShape 4">
              <a:extLst>
                <a:ext uri="{FF2B5EF4-FFF2-40B4-BE49-F238E27FC236}">
                  <a16:creationId xmlns:a16="http://schemas.microsoft.com/office/drawing/2014/main" id="{0D560DB8-EE4A-76AB-FEF8-1912B6AB9B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48292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4" name="AutoShape 4">
              <a:extLst>
                <a:ext uri="{FF2B5EF4-FFF2-40B4-BE49-F238E27FC236}">
                  <a16:creationId xmlns:a16="http://schemas.microsoft.com/office/drawing/2014/main" id="{0599C39D-85AC-48BF-A224-8A9E19A3693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4951" y="3666285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AFB0A2FA-1E86-6611-3E04-0BFB2793EE13}"/>
                </a:ext>
              </a:extLst>
            </p:cNvPr>
            <p:cNvSpPr>
              <a:spLocks/>
            </p:cNvSpPr>
            <p:nvPr/>
          </p:nvSpPr>
          <p:spPr>
            <a:xfrm>
              <a:off x="4254903" y="3814959"/>
              <a:ext cx="1470048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584A13-E9B2-A582-9252-AD106BFCC59A}"/>
                </a:ext>
              </a:extLst>
            </p:cNvPr>
            <p:cNvSpPr txBox="1"/>
            <p:nvPr/>
          </p:nvSpPr>
          <p:spPr>
            <a:xfrm>
              <a:off x="3554321" y="366628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378DAC-D0D9-F9DC-4DD8-29308C4944A1}"/>
                </a:ext>
              </a:extLst>
            </p:cNvPr>
            <p:cNvSpPr txBox="1"/>
            <p:nvPr/>
          </p:nvSpPr>
          <p:spPr>
            <a:xfrm>
              <a:off x="6131562" y="366953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39" name="AutoShape 4">
              <a:extLst>
                <a:ext uri="{FF2B5EF4-FFF2-40B4-BE49-F238E27FC236}">
                  <a16:creationId xmlns:a16="http://schemas.microsoft.com/office/drawing/2014/main" id="{27E0D15D-456A-4D80-49AD-1C5039CD35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9541" y="3681204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13B014E-DC47-1E48-2E25-4131F953EFDE}"/>
                </a:ext>
              </a:extLst>
            </p:cNvPr>
            <p:cNvSpPr txBox="1"/>
            <p:nvPr/>
          </p:nvSpPr>
          <p:spPr>
            <a:xfrm>
              <a:off x="8066152" y="3684454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41" name="Curved Up Arrow 40">
              <a:extLst>
                <a:ext uri="{FF2B5EF4-FFF2-40B4-BE49-F238E27FC236}">
                  <a16:creationId xmlns:a16="http://schemas.microsoft.com/office/drawing/2014/main" id="{8D6E0616-2A79-6858-828A-2495BED53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8691" y="4146119"/>
              <a:ext cx="1909256" cy="336781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  <p:sp>
        <p:nvSpPr>
          <p:cNvPr id="42" name="Curved Up Arrow 41">
            <a:extLst>
              <a:ext uri="{FF2B5EF4-FFF2-40B4-BE49-F238E27FC236}">
                <a16:creationId xmlns:a16="http://schemas.microsoft.com/office/drawing/2014/main" id="{6CEF6366-6020-D295-78F9-70423CD77814}"/>
              </a:ext>
            </a:extLst>
          </p:cNvPr>
          <p:cNvSpPr>
            <a:spLocks noChangeAspect="1"/>
          </p:cNvSpPr>
          <p:nvPr/>
        </p:nvSpPr>
        <p:spPr>
          <a:xfrm>
            <a:off x="4114313" y="2649024"/>
            <a:ext cx="4030853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158B99-FFA5-EA8F-7DF4-511E114ED6AC}"/>
              </a:ext>
            </a:extLst>
          </p:cNvPr>
          <p:cNvGrpSpPr/>
          <p:nvPr/>
        </p:nvGrpSpPr>
        <p:grpSpPr>
          <a:xfrm>
            <a:off x="1898968" y="4755768"/>
            <a:ext cx="6519548" cy="1751100"/>
            <a:chOff x="1898968" y="4755768"/>
            <a:chExt cx="6519548" cy="1751100"/>
          </a:xfrm>
        </p:grpSpPr>
        <p:sp>
          <p:nvSpPr>
            <p:cNvPr id="53" name="Curved Up Arrow 52">
              <a:extLst>
                <a:ext uri="{FF2B5EF4-FFF2-40B4-BE49-F238E27FC236}">
                  <a16:creationId xmlns:a16="http://schemas.microsoft.com/office/drawing/2014/main" id="{E330063F-674A-8E63-DA1D-7E9F64ED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03871" y="5795850"/>
              <a:ext cx="5822084" cy="711018"/>
            </a:xfrm>
            <a:prstGeom prst="curved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  <p:grpSp>
          <p:nvGrpSpPr>
            <p:cNvPr id="5" name="Group 58">
              <a:extLst>
                <a:ext uri="{FF2B5EF4-FFF2-40B4-BE49-F238E27FC236}">
                  <a16:creationId xmlns:a16="http://schemas.microsoft.com/office/drawing/2014/main" id="{0CCA9135-E26A-10F6-5B3F-585A2FDDDA6E}"/>
                </a:ext>
              </a:extLst>
            </p:cNvPr>
            <p:cNvGrpSpPr/>
            <p:nvPr/>
          </p:nvGrpSpPr>
          <p:grpSpPr>
            <a:xfrm>
              <a:off x="1898968" y="4755768"/>
              <a:ext cx="6519548" cy="1268045"/>
              <a:chOff x="644206" y="4774365"/>
              <a:chExt cx="6519548" cy="1268045"/>
            </a:xfrm>
          </p:grpSpPr>
          <p:sp>
            <p:nvSpPr>
              <p:cNvPr id="45" name="AutoShape 4">
                <a:extLst>
                  <a:ext uri="{FF2B5EF4-FFF2-40B4-BE49-F238E27FC236}">
                    <a16:creationId xmlns:a16="http://schemas.microsoft.com/office/drawing/2014/main" id="{98D2381B-F9B4-5588-3981-2262B455A3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0489" y="5225795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46" name="AutoShape 4">
                <a:extLst>
                  <a:ext uri="{FF2B5EF4-FFF2-40B4-BE49-F238E27FC236}">
                    <a16:creationId xmlns:a16="http://schemas.microsoft.com/office/drawing/2014/main" id="{09C3FCD7-D642-3C8A-2D89-7376E2AEC5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547148" y="5225795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FBDF7762-FB8F-46DE-CC7B-0F6850ACA0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953759" y="5439567"/>
                <a:ext cx="1527979" cy="130196"/>
              </a:xfrm>
              <a:prstGeom prst="rightArrow">
                <a:avLst/>
              </a:prstGeom>
              <a:solidFill>
                <a:srgbClr val="99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venir LT Std 45 Book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E95E7-2B62-B6E0-4B85-419838E0AAC2}"/>
                  </a:ext>
                </a:extLst>
              </p:cNvPr>
              <p:cNvSpPr txBox="1"/>
              <p:nvPr/>
            </p:nvSpPr>
            <p:spPr>
              <a:xfrm>
                <a:off x="644206" y="4782299"/>
                <a:ext cx="213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A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42F1EE5-D520-B84E-B656-578DCA481FBF}"/>
                  </a:ext>
                </a:extLst>
              </p:cNvPr>
              <p:cNvSpPr txBox="1"/>
              <p:nvPr/>
            </p:nvSpPr>
            <p:spPr>
              <a:xfrm>
                <a:off x="2547148" y="4774365"/>
                <a:ext cx="378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B</a:t>
                </a:r>
              </a:p>
            </p:txBody>
          </p:sp>
          <p:sp>
            <p:nvSpPr>
              <p:cNvPr id="50" name="AutoShape 4">
                <a:extLst>
                  <a:ext uri="{FF2B5EF4-FFF2-40B4-BE49-F238E27FC236}">
                    <a16:creationId xmlns:a16="http://schemas.microsoft.com/office/drawing/2014/main" id="{8844C1E2-EEB1-4624-5AA0-5DE0752EBC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81738" y="5240714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248B7CB-AE7D-8EFF-60A5-3192BCF3E312}"/>
                  </a:ext>
                </a:extLst>
              </p:cNvPr>
              <p:cNvSpPr txBox="1"/>
              <p:nvPr/>
            </p:nvSpPr>
            <p:spPr>
              <a:xfrm>
                <a:off x="4312461" y="4834381"/>
                <a:ext cx="4010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C</a:t>
                </a:r>
              </a:p>
            </p:txBody>
          </p:sp>
          <p:sp>
            <p:nvSpPr>
              <p:cNvPr id="52" name="Curved Up Arrow 51">
                <a:extLst>
                  <a:ext uri="{FF2B5EF4-FFF2-40B4-BE49-F238E27FC236}">
                    <a16:creationId xmlns:a16="http://schemas.microsoft.com/office/drawing/2014/main" id="{32046580-6983-0202-3F39-0C94FFA82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7495" y="5705629"/>
                <a:ext cx="1909256" cy="336781"/>
              </a:xfrm>
              <a:prstGeom prst="curvedUpArrow">
                <a:avLst/>
              </a:prstGeom>
              <a:solidFill>
                <a:srgbClr val="C00000">
                  <a:alpha val="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4" name="AutoShape 4">
                <a:extLst>
                  <a:ext uri="{FF2B5EF4-FFF2-40B4-BE49-F238E27FC236}">
                    <a16:creationId xmlns:a16="http://schemas.microsoft.com/office/drawing/2014/main" id="{C1B5E251-92DA-7ED1-1B1F-827DDC4760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4851" y="5243964"/>
                <a:ext cx="406611" cy="401570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1"/>
                    </a:moveTo>
                    <a:cubicBezTo>
                      <a:pt x="20638" y="6724"/>
                      <a:pt x="20638" y="12953"/>
                      <a:pt x="16796" y="16796"/>
                    </a:cubicBezTo>
                    <a:cubicBezTo>
                      <a:pt x="12953" y="20638"/>
                      <a:pt x="6724" y="20638"/>
                      <a:pt x="2881" y="16796"/>
                    </a:cubicBezTo>
                    <a:cubicBezTo>
                      <a:pt x="-961" y="12953"/>
                      <a:pt x="-961" y="6724"/>
                      <a:pt x="2881" y="2881"/>
                    </a:cubicBezTo>
                    <a:cubicBezTo>
                      <a:pt x="6724" y="-961"/>
                      <a:pt x="12953" y="-961"/>
                      <a:pt x="16796" y="2881"/>
                    </a:cubicBezTo>
                  </a:path>
                </a:pathLst>
              </a:custGeom>
              <a:solidFill>
                <a:srgbClr val="76D6FF"/>
              </a:solidFill>
              <a:ln w="254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:ln>
              <a:effectLst/>
            </p:spPr>
            <p:txBody>
              <a:bodyPr lIns="0" tIns="0" rIns="0" bIns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Avenir LT Std 45 Book" pitchFamily="34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BF2CB4D-4848-B863-3BB3-28591A4351DC}"/>
                  </a:ext>
                </a:extLst>
              </p:cNvPr>
              <p:cNvSpPr txBox="1"/>
              <p:nvPr/>
            </p:nvSpPr>
            <p:spPr>
              <a:xfrm>
                <a:off x="6751462" y="5065214"/>
                <a:ext cx="4122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Avenir LT Std 45 Book" pitchFamily="34" charset="0"/>
                    <a:cs typeface="Avenir Book"/>
                  </a:rPr>
                  <a:t>D</a:t>
                </a:r>
              </a:p>
            </p:txBody>
          </p:sp>
          <p:sp>
            <p:nvSpPr>
              <p:cNvPr id="56" name="Curved Up Arrow 55">
                <a:extLst>
                  <a:ext uri="{FF2B5EF4-FFF2-40B4-BE49-F238E27FC236}">
                    <a16:creationId xmlns:a16="http://schemas.microsoft.com/office/drawing/2014/main" id="{6136A6E8-CFE0-D231-E71C-03AC1F36B2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0323" y="5689638"/>
                <a:ext cx="1909256" cy="336781"/>
              </a:xfrm>
              <a:prstGeom prst="curvedUpArrow">
                <a:avLst/>
              </a:prstGeom>
              <a:solidFill>
                <a:srgbClr val="C00000">
                  <a:alpha val="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venir LT Std 45 Book" pitchFamily="34" charset="0"/>
                </a:endParaRPr>
              </a:p>
            </p:txBody>
          </p:sp>
        </p:grpSp>
      </p:grp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2AC7C48-49A0-20D2-C99C-0DFADD719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45</a:t>
            </a:fld>
            <a:endParaRPr lang="en-US">
              <a:latin typeface="Avenir LT Std 45 Book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7AF031-6F86-37E0-D3CA-180E2567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15" y="346338"/>
            <a:ext cx="82296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Assume:</a:t>
            </a:r>
            <a:r>
              <a:rPr lang="en-US" sz="2800" dirty="0">
                <a:latin typeface="Avenir LT Std 45 Book" pitchFamily="34" charset="0"/>
              </a:rPr>
              <a:t> switches emit probe packets.</a:t>
            </a:r>
          </a:p>
          <a:p>
            <a:pPr algn="ctr">
              <a:buNone/>
            </a:pPr>
            <a:r>
              <a:rPr lang="en-US" sz="2800" u="sng" dirty="0">
                <a:latin typeface="Avenir LT Std 45 Book" pitchFamily="34" charset="0"/>
              </a:rPr>
              <a:t>Guarantee:</a:t>
            </a:r>
            <a:r>
              <a:rPr lang="en-US" sz="2800" dirty="0">
                <a:latin typeface="Avenir LT Std 45 Book" pitchFamily="34" charset="0"/>
              </a:rPr>
              <a:t> These </a:t>
            </a:r>
            <a:r>
              <a:rPr lang="en-US" sz="2800" dirty="0" err="1">
                <a:latin typeface="Avenir LT Std 45 Book" pitchFamily="34" charset="0"/>
              </a:rPr>
              <a:t>Flowlog</a:t>
            </a:r>
            <a:r>
              <a:rPr lang="en-US" sz="2800" dirty="0">
                <a:latin typeface="Avenir LT Std 45 Book" pitchFamily="34" charset="0"/>
              </a:rPr>
              <a:t> rules correctly capture reachability in the network.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DB8511E9-3E06-5B4B-94C8-1B11D7F2C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564" y="4257406"/>
            <a:ext cx="3896291" cy="526965"/>
          </a:xfrm>
          <a:prstGeom prst="wedgeRoundRectCallout">
            <a:avLst>
              <a:gd name="adj1" fmla="val -36778"/>
              <a:gd name="adj2" fmla="val 13991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Avenir LT Std 45 Book" pitchFamily="34" charset="0"/>
              </a:rPr>
              <a:t> Needed if: &gt;3 switches</a:t>
            </a:r>
          </a:p>
        </p:txBody>
      </p:sp>
      <p:sp>
        <p:nvSpPr>
          <p:cNvPr id="44" name="Curved Up Arrow 43">
            <a:extLst>
              <a:ext uri="{FF2B5EF4-FFF2-40B4-BE49-F238E27FC236}">
                <a16:creationId xmlns:a16="http://schemas.microsoft.com/office/drawing/2014/main" id="{6FA35346-C5B2-ED66-C715-B0B10A7F288B}"/>
              </a:ext>
            </a:extLst>
          </p:cNvPr>
          <p:cNvSpPr>
            <a:spLocks noChangeAspect="1"/>
          </p:cNvSpPr>
          <p:nvPr/>
        </p:nvSpPr>
        <p:spPr>
          <a:xfrm>
            <a:off x="536215" y="3987148"/>
            <a:ext cx="3856038" cy="711018"/>
          </a:xfrm>
          <a:prstGeom prst="curved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LT Std 45 Book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6E3EEB-47AE-6DF8-7E29-1C9D00911887}"/>
              </a:ext>
            </a:extLst>
          </p:cNvPr>
          <p:cNvGrpSpPr/>
          <p:nvPr/>
        </p:nvGrpSpPr>
        <p:grpSpPr>
          <a:xfrm>
            <a:off x="322926" y="2847807"/>
            <a:ext cx="4244143" cy="1219389"/>
            <a:chOff x="748631" y="4788147"/>
            <a:chExt cx="4244143" cy="1219389"/>
          </a:xfrm>
        </p:grpSpPr>
        <p:sp>
          <p:nvSpPr>
            <p:cNvPr id="58" name="AutoShape 4">
              <a:extLst>
                <a:ext uri="{FF2B5EF4-FFF2-40B4-BE49-F238E27FC236}">
                  <a16:creationId xmlns:a16="http://schemas.microsoft.com/office/drawing/2014/main" id="{E09F6386-A6B9-62C5-FD4C-10017ECDF2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4914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59" name="AutoShape 4">
              <a:extLst>
                <a:ext uri="{FF2B5EF4-FFF2-40B4-BE49-F238E27FC236}">
                  <a16:creationId xmlns:a16="http://schemas.microsoft.com/office/drawing/2014/main" id="{3D1DD2D8-2F64-A257-00D4-F3E6B58F8C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1573" y="5239577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EEE5F2D5-2BC9-AC61-0C94-19B599787916}"/>
                </a:ext>
              </a:extLst>
            </p:cNvPr>
            <p:cNvSpPr>
              <a:spLocks/>
            </p:cNvSpPr>
            <p:nvPr/>
          </p:nvSpPr>
          <p:spPr>
            <a:xfrm>
              <a:off x="3123036" y="5364077"/>
              <a:ext cx="1527979" cy="130196"/>
            </a:xfrm>
            <a:prstGeom prst="rightArrow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venir LT Std 45 Book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1EE7A-440B-57B1-4DEA-D373A835BFA2}"/>
                </a:ext>
              </a:extLst>
            </p:cNvPr>
            <p:cNvSpPr txBox="1"/>
            <p:nvPr/>
          </p:nvSpPr>
          <p:spPr>
            <a:xfrm>
              <a:off x="748631" y="4796081"/>
              <a:ext cx="2132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657770-3496-A8F8-672E-048A36986C1E}"/>
                </a:ext>
              </a:extLst>
            </p:cNvPr>
            <p:cNvSpPr txBox="1"/>
            <p:nvPr/>
          </p:nvSpPr>
          <p:spPr>
            <a:xfrm>
              <a:off x="2651573" y="4788147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B</a:t>
              </a:r>
            </a:p>
          </p:txBody>
        </p:sp>
        <p:sp>
          <p:nvSpPr>
            <p:cNvPr id="63" name="AutoShape 4">
              <a:extLst>
                <a:ext uri="{FF2B5EF4-FFF2-40B4-BE49-F238E27FC236}">
                  <a16:creationId xmlns:a16="http://schemas.microsoft.com/office/drawing/2014/main" id="{6EC0D7C7-36C3-363F-E9B5-62EB596999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86163" y="5254496"/>
              <a:ext cx="406611" cy="401570"/>
            </a:xfrm>
            <a:custGeom>
              <a:avLst/>
              <a:gdLst>
                <a:gd name="T0" fmla="+- 0 10800 961"/>
                <a:gd name="T1" fmla="*/ T0 w 19679"/>
                <a:gd name="T2" fmla="+- 0 10800 961"/>
                <a:gd name="T3" fmla="*/ 10800 h 19679"/>
                <a:gd name="T4" fmla="+- 0 10800 961"/>
                <a:gd name="T5" fmla="*/ T4 w 19679"/>
                <a:gd name="T6" fmla="+- 0 10800 961"/>
                <a:gd name="T7" fmla="*/ 10800 h 19679"/>
                <a:gd name="T8" fmla="+- 0 10800 961"/>
                <a:gd name="T9" fmla="*/ T8 w 19679"/>
                <a:gd name="T10" fmla="+- 0 10800 961"/>
                <a:gd name="T11" fmla="*/ 10800 h 19679"/>
                <a:gd name="T12" fmla="+- 0 10800 961"/>
                <a:gd name="T13" fmla="*/ T12 w 19679"/>
                <a:gd name="T14" fmla="+- 0 10800 961"/>
                <a:gd name="T15" fmla="*/ 10800 h 196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9" h="19679">
                  <a:moveTo>
                    <a:pt x="16796" y="2881"/>
                  </a:moveTo>
                  <a:cubicBezTo>
                    <a:pt x="20638" y="6724"/>
                    <a:pt x="20638" y="12953"/>
                    <a:pt x="16796" y="16796"/>
                  </a:cubicBezTo>
                  <a:cubicBezTo>
                    <a:pt x="12953" y="20638"/>
                    <a:pt x="6724" y="20638"/>
                    <a:pt x="2881" y="16796"/>
                  </a:cubicBezTo>
                  <a:cubicBezTo>
                    <a:pt x="-961" y="12953"/>
                    <a:pt x="-961" y="6724"/>
                    <a:pt x="2881" y="2881"/>
                  </a:cubicBezTo>
                  <a:cubicBezTo>
                    <a:pt x="6724" y="-961"/>
                    <a:pt x="12953" y="-961"/>
                    <a:pt x="16796" y="2881"/>
                  </a:cubicBezTo>
                </a:path>
              </a:pathLst>
            </a:custGeom>
            <a:solidFill>
              <a:srgbClr val="76D6FF"/>
            </a:solidFill>
            <a:ln w="25400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Avenir LT Std 45 Book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A45F77-9D6B-AEAE-492C-AD250EB05608}"/>
                </a:ext>
              </a:extLst>
            </p:cNvPr>
            <p:cNvSpPr txBox="1"/>
            <p:nvPr/>
          </p:nvSpPr>
          <p:spPr>
            <a:xfrm>
              <a:off x="4416886" y="4848163"/>
              <a:ext cx="4010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Avenir LT Std 45 Book" pitchFamily="34" charset="0"/>
                  <a:cs typeface="Avenir Book"/>
                </a:rPr>
                <a:t>C</a:t>
              </a:r>
            </a:p>
          </p:txBody>
        </p:sp>
        <p:sp>
          <p:nvSpPr>
            <p:cNvPr id="65" name="Curved Up Arrow 64">
              <a:extLst>
                <a:ext uri="{FF2B5EF4-FFF2-40B4-BE49-F238E27FC236}">
                  <a16:creationId xmlns:a16="http://schemas.microsoft.com/office/drawing/2014/main" id="{FD346E34-19BE-F513-76B5-E91B8A7A1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4148" y="5670755"/>
              <a:ext cx="1909256" cy="336781"/>
            </a:xfrm>
            <a:prstGeom prst="curvedUpArrow">
              <a:avLst/>
            </a:prstGeom>
            <a:solidFill>
              <a:srgbClr val="C00000">
                <a:alpha val="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venir LT Std 45 Boo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431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1B06-D158-2756-415E-63F5D3A72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06E14-1816-4EF7-3919-556ED061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35910-66FB-2B9C-6ABE-DB19E8D6B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537883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>
                <a:latin typeface="Avenir LT Std 45 Book" pitchFamily="34" charset="0"/>
              </a:rPr>
              <a:t>Lessons for Research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2EE775-2309-CB21-5EDE-3D84A92D69FC}"/>
              </a:ext>
            </a:extLst>
          </p:cNvPr>
          <p:cNvSpPr txBox="1">
            <a:spLocks/>
          </p:cNvSpPr>
          <p:nvPr/>
        </p:nvSpPr>
        <p:spPr>
          <a:xfrm>
            <a:off x="578223" y="1705552"/>
            <a:ext cx="8229600" cy="5957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12 years ago, formal verification was rare in networking…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9BA8B6-E958-8DF6-B1CE-C36660E7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56950"/>
            <a:ext cx="7772400" cy="1544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98154-B17D-0A70-DBCB-A03969A6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556667"/>
            <a:ext cx="7772400" cy="116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E11B-48BC-4B7B-07B8-2E79CFB7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CADD23-86D2-FE18-3C83-392A84F90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537883"/>
            <a:ext cx="8229600" cy="68579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u="sng" dirty="0">
                <a:latin typeface="Avenir LT Std 45 Book" pitchFamily="34" charset="0"/>
              </a:rPr>
              <a:t>Lessons for Research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332220-6613-D306-7F73-0E1824C155E5}"/>
              </a:ext>
            </a:extLst>
          </p:cNvPr>
          <p:cNvSpPr txBox="1">
            <a:spLocks/>
          </p:cNvSpPr>
          <p:nvPr/>
        </p:nvSpPr>
        <p:spPr>
          <a:xfrm>
            <a:off x="578223" y="4972802"/>
            <a:ext cx="8229600" cy="73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800" dirty="0">
                <a:latin typeface="Avenir LT Std 45 Book" pitchFamily="34" charset="0"/>
              </a:rPr>
              <a:t>In research, cultivate both depth </a:t>
            </a:r>
            <a:r>
              <a:rPr lang="en-US" sz="2800" u="sng" dirty="0">
                <a:latin typeface="Avenir LT Std 45 Book" pitchFamily="34" charset="0"/>
              </a:rPr>
              <a:t>and breadth</a:t>
            </a:r>
            <a:r>
              <a:rPr lang="en-US" sz="2800" dirty="0">
                <a:latin typeface="Avenir LT Std 45 Book" pitchFamily="34" charset="0"/>
              </a:rPr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96EBCF-CD57-CC44-5964-0CE4B6BD2A54}"/>
              </a:ext>
            </a:extLst>
          </p:cNvPr>
          <p:cNvSpPr txBox="1">
            <a:spLocks/>
          </p:cNvSpPr>
          <p:nvPr/>
        </p:nvSpPr>
        <p:spPr>
          <a:xfrm>
            <a:off x="578223" y="1657352"/>
            <a:ext cx="8229600" cy="1176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If you verify a program using a buggy specification, your verification is garbage!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2CBF0B-F6F3-D019-2BEA-EF112D5D9E8D}"/>
              </a:ext>
            </a:extLst>
          </p:cNvPr>
          <p:cNvSpPr txBox="1">
            <a:spLocks/>
          </p:cNvSpPr>
          <p:nvPr/>
        </p:nvSpPr>
        <p:spPr>
          <a:xfrm>
            <a:off x="457200" y="3362514"/>
            <a:ext cx="8229600" cy="75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dirty="0">
                <a:latin typeface="Avenir LT Std 45 Book" pitchFamily="34" charset="0"/>
              </a:rPr>
              <a:t>Limiting expressive power can be useful for </a:t>
            </a:r>
            <a:r>
              <a:rPr lang="en-US" sz="2800" i="1" dirty="0">
                <a:latin typeface="Avenir LT Std 45 Book" pitchFamily="34" charset="0"/>
              </a:rPr>
              <a:t>both</a:t>
            </a:r>
            <a:r>
              <a:rPr lang="en-US" sz="2800" dirty="0">
                <a:latin typeface="Avenir LT Std 45 Book" pitchFamily="34" charset="0"/>
              </a:rPr>
              <a:t> reasoning and execution.</a:t>
            </a:r>
          </a:p>
        </p:txBody>
      </p:sp>
    </p:spTree>
    <p:extLst>
      <p:ext uri="{BB962C8B-B14F-4D97-AF65-F5344CB8AC3E}">
        <p14:creationId xmlns:p14="http://schemas.microsoft.com/office/powerpoint/2010/main" val="2726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0825-50FF-5A79-51F2-5AAEBD7A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20B5-5501-C264-C7EA-C8173C7AA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66478"/>
            <a:ext cx="6096000" cy="7019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Today: </a:t>
            </a:r>
          </a:p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Is it </a:t>
            </a:r>
            <a:r>
              <a:rPr lang="en-US" sz="2800" u="sng" cap="small" dirty="0">
                <a:latin typeface="Avenir LT Std 45 Book" pitchFamily="34" charset="0"/>
              </a:rPr>
              <a:t>useful</a:t>
            </a:r>
            <a:r>
              <a:rPr lang="en-US" sz="2800" cap="small" dirty="0">
                <a:latin typeface="Avenir LT Std 45 Book" pitchFamily="34" charset="0"/>
              </a:rPr>
              <a:t> to blur the distinction </a:t>
            </a:r>
          </a:p>
          <a:p>
            <a:pPr algn="ctr">
              <a:buNone/>
            </a:pPr>
            <a:r>
              <a:rPr lang="en-US" sz="2800" cap="small" dirty="0">
                <a:latin typeface="Avenir LT Std 45 Book" pitchFamily="34" charset="0"/>
              </a:rPr>
              <a:t>between specification and program?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6276-C67D-4977-AD02-670163BE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5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EC8AA92-0956-4E33-AE09-5FD57D4DB68D}"/>
              </a:ext>
            </a:extLst>
          </p:cNvPr>
          <p:cNvSpPr txBox="1">
            <a:spLocks/>
          </p:cNvSpPr>
          <p:nvPr/>
        </p:nvSpPr>
        <p:spPr>
          <a:xfrm>
            <a:off x="1649506" y="4319843"/>
            <a:ext cx="6096000" cy="70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2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800" cap="small" dirty="0">
                <a:latin typeface="Avenir LT Std 45 Book" pitchFamily="34" charset="0"/>
              </a:rPr>
              <a:t>Tomorrow:</a:t>
            </a:r>
          </a:p>
          <a:p>
            <a:pPr algn="ctr">
              <a:buFont typeface="Arial" pitchFamily="34" charset="0"/>
              <a:buNone/>
            </a:pPr>
            <a:r>
              <a:rPr lang="en-US" sz="2800" cap="small" dirty="0">
                <a:latin typeface="Avenir LT Std 45 Book" pitchFamily="34" charset="0"/>
              </a:rPr>
              <a:t>How is informal or semi-formal specification </a:t>
            </a:r>
            <a:r>
              <a:rPr lang="en-US" sz="2800" u="sng" cap="small" dirty="0">
                <a:latin typeface="Avenir LT Std 45 Book" pitchFamily="34" charset="0"/>
              </a:rPr>
              <a:t>useful</a:t>
            </a:r>
            <a:r>
              <a:rPr lang="en-US" sz="2800" cap="small" dirty="0">
                <a:latin typeface="Avenir LT Std 45 Book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335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/>
          </p:cNvSpPr>
          <p:nvPr/>
        </p:nvSpPr>
        <p:spPr bwMode="auto">
          <a:xfrm>
            <a:off x="1318246" y="1681014"/>
            <a:ext cx="29021" cy="406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63500" cap="rnd" cmpd="sng">
            <a:solidFill>
              <a:srgbClr val="000000"/>
            </a:solidFill>
            <a:prstDash val="sysDot"/>
            <a:miter lim="0"/>
            <a:headEnd/>
            <a:tailEnd/>
          </a:ln>
          <a:effectLst/>
        </p:spPr>
        <p:txBody>
          <a:bodyPr lIns="64291" tIns="32146" rIns="64291" bIns="32146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738932" y="1681014"/>
            <a:ext cx="8180710" cy="1259086"/>
            <a:chOff x="738932" y="1681014"/>
            <a:chExt cx="8180710" cy="1259086"/>
          </a:xfrm>
        </p:grpSpPr>
        <p:pic>
          <p:nvPicPr>
            <p:cNvPr id="7172" name="Picture 4" descr="dell_gx270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38932" y="1681014"/>
              <a:ext cx="776883" cy="125908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 type="none" w="med" len="med"/>
              <a:tailEnd type="none" w="med" len="med"/>
            </a:ln>
            <a:effectLst/>
          </p:spPr>
        </p:pic>
        <p:sp>
          <p:nvSpPr>
            <p:cNvPr id="7173" name="AutoShape 5"/>
            <p:cNvSpPr>
              <a:spLocks/>
            </p:cNvSpPr>
            <p:nvPr/>
          </p:nvSpPr>
          <p:spPr bwMode="auto">
            <a:xfrm>
              <a:off x="1740173" y="1773659"/>
              <a:ext cx="7179469" cy="108049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/>
              <a:r>
                <a:rPr lang="en-US" sz="2100" dirty="0">
                  <a:solidFill>
                    <a:schemeClr val="tx2"/>
                  </a:solidFill>
                  <a:latin typeface="Avenir LT Std 45 Book" pitchFamily="34" charset="0"/>
                </a:rPr>
                <a:t>Control plane program </a:t>
              </a:r>
            </a:p>
            <a:p>
              <a:pPr algn="l"/>
              <a:r>
                <a:rPr lang="en-US" sz="2100" dirty="0">
                  <a:solidFill>
                    <a:schemeClr val="tx2"/>
                  </a:solidFill>
                  <a:latin typeface="Avenir LT Std 45 Book" pitchFamily="34" charset="0"/>
                </a:rPr>
                <a:t>(Java, C++, Python, Haskell, ...)</a:t>
              </a:r>
              <a:endParaRPr lang="en-US" dirty="0">
                <a:solidFill>
                  <a:schemeClr val="tx2"/>
                </a:solidFill>
                <a:latin typeface="Avenir LT Std 45 Book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486" y="200476"/>
            <a:ext cx="5246064" cy="1025191"/>
            <a:chOff x="678486" y="200476"/>
            <a:chExt cx="5246064" cy="1025191"/>
          </a:xfrm>
        </p:grpSpPr>
        <p:pic>
          <p:nvPicPr>
            <p:cNvPr id="1026" name="Picture 2" descr="C:\Users\Tim\AppData\Local\Microsoft\Windows\Temporary Internet Files\Content.IE5\PBR5KAF4\MC900433880[1]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78486" y="200476"/>
              <a:ext cx="1025191" cy="1025191"/>
            </a:xfrm>
            <a:prstGeom prst="rect">
              <a:avLst/>
            </a:prstGeom>
            <a:noFill/>
          </p:spPr>
        </p:pic>
        <p:sp>
          <p:nvSpPr>
            <p:cNvPr id="14" name="AutoShape 5"/>
            <p:cNvSpPr>
              <a:spLocks/>
            </p:cNvSpPr>
            <p:nvPr/>
          </p:nvSpPr>
          <p:spPr bwMode="auto">
            <a:xfrm>
              <a:off x="1950435" y="493637"/>
              <a:ext cx="3974115" cy="43887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l"/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Controller Program State</a:t>
              </a:r>
            </a:p>
            <a:p>
              <a:pPr algn="l"/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(</a:t>
              </a:r>
              <a:r>
                <a:rPr lang="en-US" sz="2000" dirty="0" err="1">
                  <a:solidFill>
                    <a:schemeClr val="tx2"/>
                  </a:solidFill>
                  <a:latin typeface="Avenir LT Std 45 Book" pitchFamily="34" charset="0"/>
                </a:rPr>
                <a:t>Onix</a:t>
              </a: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, Cassandra, Zookeeper, …)</a:t>
              </a:r>
            </a:p>
          </p:txBody>
        </p:sp>
      </p:grpSp>
      <p:sp>
        <p:nvSpPr>
          <p:cNvPr id="18" name="Left Arrow 17"/>
          <p:cNvSpPr/>
          <p:nvPr/>
        </p:nvSpPr>
        <p:spPr>
          <a:xfrm rot="16200000">
            <a:off x="389760" y="3640785"/>
            <a:ext cx="1070283" cy="324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6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2" name="Left Arrow 21"/>
          <p:cNvSpPr/>
          <p:nvPr/>
        </p:nvSpPr>
        <p:spPr>
          <a:xfrm rot="5400000">
            <a:off x="728618" y="3616980"/>
            <a:ext cx="1057665" cy="324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82489" y="4082750"/>
            <a:ext cx="6587716" cy="1301851"/>
            <a:chOff x="182489" y="4082750"/>
            <a:chExt cx="6587716" cy="1301851"/>
          </a:xfrm>
        </p:grpSpPr>
        <p:sp>
          <p:nvSpPr>
            <p:cNvPr id="7227" name="AutoShape 59"/>
            <p:cNvSpPr>
              <a:spLocks/>
            </p:cNvSpPr>
            <p:nvPr/>
          </p:nvSpPr>
          <p:spPr bwMode="auto">
            <a:xfrm>
              <a:off x="1950436" y="4082750"/>
              <a:ext cx="4819769" cy="5064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35717" tIns="35717" rIns="35717" bIns="35717" anchor="ctr"/>
            <a:lstStyle/>
            <a:p>
              <a:pPr>
                <a:spcBef>
                  <a:spcPts val="844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Data plane (on switches) </a:t>
              </a:r>
            </a:p>
            <a:p>
              <a:pPr>
                <a:spcBef>
                  <a:spcPts val="844"/>
                </a:spcBef>
              </a:pP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“match-action” </a:t>
              </a:r>
              <a:r>
                <a:rPr lang="en-US" sz="2000" dirty="0" err="1">
                  <a:solidFill>
                    <a:schemeClr val="tx2"/>
                  </a:solidFill>
                  <a:latin typeface="Avenir LT Std 45 Book" pitchFamily="34" charset="0"/>
                </a:rPr>
                <a:t>OpenFlow</a:t>
              </a:r>
              <a:r>
                <a:rPr lang="en-US" sz="2000" dirty="0">
                  <a:solidFill>
                    <a:schemeClr val="tx2"/>
                  </a:solidFill>
                  <a:latin typeface="Avenir LT Std 45 Book" pitchFamily="34" charset="0"/>
                </a:rPr>
                <a:t> Rules</a:t>
              </a:r>
            </a:p>
          </p:txBody>
        </p:sp>
        <p:pic>
          <p:nvPicPr>
            <p:cNvPr id="24" name="Picture 23" descr="switch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489" y="4612927"/>
              <a:ext cx="2377112" cy="771674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6424890" y="324813"/>
            <a:ext cx="1744763" cy="5058676"/>
            <a:chOff x="4438068" y="325925"/>
            <a:chExt cx="1744763" cy="5058676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4438068" y="2035316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4438068" y="325925"/>
              <a:ext cx="1744763" cy="7423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Datastore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4438068" y="4265289"/>
              <a:ext cx="1744763" cy="11193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Forwarding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Rules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42384" y="1681014"/>
            <a:ext cx="2104988" cy="1029819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Server /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Business logic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28232" y="2035316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428232" y="325925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7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42384" y="325925"/>
            <a:ext cx="2104988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Database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742384" y="4265289"/>
            <a:ext cx="2104988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Client /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Presentation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Tier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9" name="AutoShape 59"/>
          <p:cNvSpPr>
            <a:spLocks/>
          </p:cNvSpPr>
          <p:nvPr/>
        </p:nvSpPr>
        <p:spPr bwMode="auto">
          <a:xfrm>
            <a:off x="3058580" y="2710833"/>
            <a:ext cx="3707399" cy="140229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35717" tIns="35717" rIns="35717" bIns="35717" anchor="ctr"/>
          <a:lstStyle/>
          <a:p>
            <a:pPr algn="ctr">
              <a:spcBef>
                <a:spcPts val="844"/>
              </a:spcBef>
            </a:pPr>
            <a:r>
              <a:rPr lang="en-US" u="sng" dirty="0" err="1">
                <a:solidFill>
                  <a:schemeClr val="tx2"/>
                </a:solidFill>
                <a:latin typeface="Avenir LT Std 45 Book" pitchFamily="34" charset="0"/>
              </a:rPr>
              <a:t>OpenFlow</a:t>
            </a:r>
            <a:r>
              <a:rPr lang="en-US" u="sng" dirty="0">
                <a:solidFill>
                  <a:schemeClr val="tx2"/>
                </a:solidFill>
                <a:latin typeface="Avenir LT Std 45 Book" pitchFamily="34" charset="0"/>
              </a:rPr>
              <a:t> Rules</a:t>
            </a:r>
          </a:p>
          <a:p>
            <a:pPr algn="ctr">
              <a:spcBef>
                <a:spcPts val="844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Match on packet header </a:t>
            </a:r>
          </a:p>
          <a:p>
            <a:pPr algn="ctr">
              <a:spcBef>
                <a:spcPts val="844"/>
              </a:spcBef>
            </a:pPr>
            <a:r>
              <a:rPr lang="en-US" dirty="0">
                <a:solidFill>
                  <a:schemeClr val="tx2"/>
                </a:solidFill>
                <a:latin typeface="Avenir LT Std 45 Book" pitchFamily="34" charset="0"/>
              </a:rPr>
              <a:t>Forward and modify header fields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428232" y="4265289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1" name="Left Arrow 10"/>
          <p:cNvSpPr/>
          <p:nvPr/>
        </p:nvSpPr>
        <p:spPr>
          <a:xfrm rot="16200000">
            <a:off x="6646830" y="3292118"/>
            <a:ext cx="1423830" cy="522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4.44444E-6 0.179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pPr>
              <a:defRPr/>
            </a:pPr>
            <a:fld id="{7FE03C65-141A-49D0-9753-1CAA8F555738}" type="slidenum">
              <a:rPr lang="en-US">
                <a:latin typeface="Avenir LT Std 45 Book" pitchFamily="34" charset="0"/>
              </a:rPr>
              <a:pPr>
                <a:defRPr/>
              </a:pPr>
              <a:t>8</a:t>
            </a:fld>
            <a:endParaRPr lang="en-US" dirty="0">
              <a:latin typeface="Avenir LT Std 45 Book" pitchFamily="34" charset="0"/>
            </a:endParaRP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2830515" y="235391"/>
            <a:ext cx="3559170" cy="40011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000" i="0" dirty="0">
                <a:latin typeface="Avenir LT Std 45 Book" pitchFamily="34" charset="0"/>
              </a:rPr>
              <a:t>NAT Library (POX) =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6788" y="635502"/>
            <a:ext cx="8803629" cy="5117116"/>
          </a:xfrm>
          <a:prstGeom prst="rect">
            <a:avLst/>
          </a:prstGeom>
        </p:spPr>
        <p:txBody>
          <a:bodyPr wrap="square" numCol="5" spcCol="91440">
            <a:spAutoFit/>
          </a:bodyPr>
          <a:lstStyle/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pox.core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core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pox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core.getLogger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pox.lib.packet.ipv4 import ipv4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pox.lib.packet.arp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as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pkt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pox.lib.addresses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pox.lib.addresses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EthAddr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pox.lib.util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str_to_bool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dpid_to_str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str_to_dpid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pox.lib.revent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EventMixin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Event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pox.lib.recoco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Timer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pox.lib.recoco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as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recoco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pox.openflow.libopenflow_01 as of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pox.proto.dhcpd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import DHCPD,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SimpleAddressPool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time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import random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FLOW_TIMEOUT = 60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FLOW_MEMORY_TIMEOUT = 60 * 10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Record (object):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__init__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self.touch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self.incoming_fm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@property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expired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time.time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&gt;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self._expires_at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touch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self._expires_at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time.time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FLOW_MEMORY_TIMEOUT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__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 = "%s:%s"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s += "/%s"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 += " -&gt; %s:%s" %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self.outgoing_match.tp_dst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s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class NAT (object):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__init__ (self,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gateway_ip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subnet = None):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self.gateway_ip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gateway_ip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# Or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dpid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subnet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Which NAT ports have we used?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proto means TCP or UDP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set() #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Flow records indexed in both directions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match -&gt; Record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{}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{}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core.listen_to_dependencies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(self)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all_dependencies_met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('Trying to start...')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core.openflow.connections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self._start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core.openflow.connections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core.openflow.addListenerByName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self.__handle_dpid_ConnectionUp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self.expire_timer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Timer(60,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self._expire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recurring = True)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_expire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dead = []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r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self._record_by_outgoing.itervalues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r.expired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dead.append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(r)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r in dead: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del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del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self._used_ports.remove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r.outgoing_match.nw_proto,r.fake_srcport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dead and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("All flows expired")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is_local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ip.is_multicast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not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self.subnet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 False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('192.168.0.0/16'):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('10.0.0.0/8'):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ip.in_network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('172.16.0.0/12'): return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False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pick_port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flow):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"""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Gets a possibly-remapped outside port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flow is the match of the connection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returns port (maybe from flow, maybe not)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"""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flow.tp_src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port &lt; 1024: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Never allow these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random.randint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(49152, 65534)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Pretty sloppy!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cycle = 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while cycle &lt; 2: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flow.nw_proto,port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not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self._used_ports.add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flow.nw_proto,port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 port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port +=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port &gt;= 65534: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port = 49152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cycle += 1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log.warn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("No ports to give!")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@property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 return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self._connection.eth_addr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hw_addr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handle_FlowRemoved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pass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staticmethod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(o):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fields = 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tp_src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dl_type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nw_proto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f in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fields.split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setattr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(m, f,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getattr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(o, f))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@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staticmethod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(o):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NAT.strip_match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of.ofp_match.from_packet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(o))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handle_PacketIn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 "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PACKET",event.connection.ports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name,event.port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#print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incoming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Need to find gateway MAC -- send an ARP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self._arp_for_gateway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packet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event.parsed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False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We only handle TCP and UDP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packet.find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packet.find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udp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tcpp.dstport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53 and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tcpp.prev.dstip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and not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# Special hack for DNS since we've lied and claimed to be the server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tcpp.prev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not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Assume we only NAT public addresses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self._is_local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and not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# Assume we only care about ourselves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ipp.dstip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 return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match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self.make_match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match2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match.clone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match2.dl_dst = None # See note below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record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self._record_by_incoming.get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(match2)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record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Ignore for a while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fm.idle_timeout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10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of.ofp_match.from_packet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(event.ofp)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reinstalled",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 # Hacky!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record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self._record_by_outgoing.get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if record is None: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record = Record()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tcpp.srcport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self._pick_port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(match)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Outside heading in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fm.flags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of.OFPFF_SEND_FLOW_REM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FLOW_TIMEOUT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match.flip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fm.match.tp_dst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We should set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but it can get in the way.  Why?  Because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in some situations, the ARP may ARP for and get the local host's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MAC, but in others it may not.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(packet.dst))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(packet.src))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ipp.srcip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self.inside_ip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of.ofp_action_tp_port.set_dst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# Inside heading out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fm.flags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|=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of.OFPFF_SEND_FLOW_REM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fm.hard_timeout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FLOW_TIMEOUT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match.clone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event.port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dns_hack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of.ofp_action_nw_addr.set_dst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self.dns_ip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record.real_srcport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of.ofp_action_tp_port.set_src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record.fake_srcport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of.ofp_action_dl_addr.set_dst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self._gateway_eth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self.strip_match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fm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self._record_by_incoming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record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self._record_by_outgoing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record.outgoing_match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 record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log.debug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("%s reinstalled", record)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event.ofp # Hacky!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record.touch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Send/resend the flow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mods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incoming: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data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else: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data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 +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record.outgoing_fm.pack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(data)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We may have set one of the data fields, but they should be reset since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# they won't be valid in the future.  Kind of hacky.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record.outgoing_fm.data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record.incoming_fm.data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None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__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handle_dpid_ConnectionUp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(self, event):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!=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self.dpid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return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self._start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event.connection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 _start (self, connection):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self._connection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connection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connection.ports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].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port_no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fm.priority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1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  <a:p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fm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of.ofp_flow_mod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fm.match.in_port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self._outside_portno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fm.match.dl_type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0x800 # IP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fm.match.nw_dst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self.outside_ip</a:t>
            </a:r>
            <a:endParaRPr lang="en-US" sz="400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fm.actions.append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of.ofp_action_output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(port=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of.OFPP_CONTROLLER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fm.priority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2</a:t>
            </a:r>
          </a:p>
          <a:p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4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connection.send</a:t>
            </a:r>
            <a:r>
              <a:rPr lang="en-US" sz="4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(fm)</a:t>
            </a:r>
          </a:p>
        </p:txBody>
      </p:sp>
      <p:sp>
        <p:nvSpPr>
          <p:cNvPr id="13" name="Curved Right Arrow 12"/>
          <p:cNvSpPr/>
          <p:nvPr/>
        </p:nvSpPr>
        <p:spPr>
          <a:xfrm rot="16200000">
            <a:off x="3895929" y="3867621"/>
            <a:ext cx="909048" cy="3613096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769806" y="2787445"/>
            <a:ext cx="3505422" cy="1214382"/>
            <a:chOff x="1769806" y="2787445"/>
            <a:chExt cx="3505422" cy="1214382"/>
          </a:xfrm>
        </p:grpSpPr>
        <p:sp>
          <p:nvSpPr>
            <p:cNvPr id="16" name="Down Arrow 15"/>
            <p:cNvSpPr/>
            <p:nvPr/>
          </p:nvSpPr>
          <p:spPr>
            <a:xfrm>
              <a:off x="1769806" y="2787445"/>
              <a:ext cx="484632" cy="1214382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 rot="7722638">
              <a:off x="4095276" y="2380258"/>
              <a:ext cx="484632" cy="187527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6542" y="1095897"/>
            <a:ext cx="2927858" cy="1501089"/>
            <a:chOff x="526542" y="1095897"/>
            <a:chExt cx="2927858" cy="1501089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526542" y="1619212"/>
              <a:ext cx="2927858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Notified about first 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packet in every flow…</a:t>
              </a: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526542" y="1095897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9675" y="4072852"/>
            <a:ext cx="2944725" cy="1720158"/>
            <a:chOff x="509675" y="4072852"/>
            <a:chExt cx="2944725" cy="172015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526542" y="4072852"/>
              <a:ext cx="2927858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…update NAT state…</a:t>
              </a:r>
            </a:p>
          </p:txBody>
        </p:sp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509675" y="5050626"/>
              <a:ext cx="1744763" cy="74238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 err="1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Datastore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372862" y="4072852"/>
            <a:ext cx="2813194" cy="2097086"/>
            <a:chOff x="5372862" y="4072852"/>
            <a:chExt cx="2813194" cy="2097086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5372862" y="4072852"/>
              <a:ext cx="2813194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…install appropriate 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rules on switches</a:t>
              </a:r>
            </a:p>
          </p:txBody>
        </p:sp>
        <p:sp>
          <p:nvSpPr>
            <p:cNvPr id="22" name="Rectangle 3"/>
            <p:cNvSpPr>
              <a:spLocks noChangeArrowheads="1"/>
            </p:cNvSpPr>
            <p:nvPr/>
          </p:nvSpPr>
          <p:spPr bwMode="auto">
            <a:xfrm>
              <a:off x="6441293" y="5050626"/>
              <a:ext cx="1744763" cy="1119312"/>
            </a:xfrm>
            <a:prstGeom prst="rect">
              <a:avLst/>
            </a:prstGeom>
            <a:solidFill>
              <a:schemeClr val="accent3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Forwarding</a:t>
              </a:r>
            </a:p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Rules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72861" y="1095897"/>
            <a:ext cx="2813195" cy="1501089"/>
            <a:chOff x="5372861" y="1095897"/>
            <a:chExt cx="2813195" cy="1501089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372861" y="1619212"/>
              <a:ext cx="2813195" cy="977774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81639" tIns="58421" rIns="81639" bIns="40820" anchor="ctr"/>
            <a:lstStyle/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…reply with actions</a:t>
              </a:r>
            </a:p>
            <a:p>
              <a:pPr algn="ctr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Book"/>
                </a:rPr>
                <a:t>for first packet…</a:t>
              </a:r>
            </a:p>
          </p:txBody>
        </p:sp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6441293" y="1095897"/>
              <a:ext cx="1744763" cy="523315"/>
            </a:xfrm>
            <a:prstGeom prst="rect">
              <a:avLst/>
            </a:prstGeom>
            <a:solidFill>
              <a:schemeClr val="accent1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81639" tIns="58421" rIns="81639" bIns="40820" anchor="ctr"/>
            <a:lstStyle/>
            <a:p>
              <a:pPr algn="ctr"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  <a:tab pos="3939898" algn="l"/>
                </a:tabLst>
              </a:pPr>
              <a:r>
                <a:rPr lang="en-US" sz="2000" b="1" dirty="0">
                  <a:solidFill>
                    <a:srgbClr val="000000"/>
                  </a:solidFill>
                  <a:latin typeface="Avenir LT Std 45 Book" pitchFamily="34" charset="0"/>
                  <a:cs typeface="Avenir Next Condensed Regular"/>
                </a:rPr>
                <a:t>Control logic</a:t>
              </a:r>
              <a:endParaRPr lang="en-US" sz="2000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64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/>
          </p:cNvSpPr>
          <p:nvPr/>
        </p:nvSpPr>
        <p:spPr bwMode="auto">
          <a:xfrm>
            <a:off x="1318246" y="1681014"/>
            <a:ext cx="29021" cy="40652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cubicBezTo>
                  <a:pt x="14399" y="7199"/>
                  <a:pt x="7200" y="14400"/>
                  <a:pt x="0" y="21600"/>
                </a:cubicBezTo>
              </a:path>
            </a:pathLst>
          </a:custGeom>
          <a:noFill/>
          <a:ln w="63500" cap="rnd" cmpd="sng">
            <a:solidFill>
              <a:srgbClr val="000000"/>
            </a:solidFill>
            <a:prstDash val="sysDot"/>
            <a:miter lim="0"/>
            <a:headEnd/>
            <a:tailEnd/>
          </a:ln>
          <a:effectLst/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428232" y="5526819"/>
            <a:ext cx="1744763" cy="1119312"/>
          </a:xfrm>
          <a:prstGeom prst="rect">
            <a:avLst/>
          </a:prstGeom>
          <a:solidFill>
            <a:schemeClr val="accent3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Forwarding</a:t>
            </a:r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Rules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428232" y="2035316"/>
            <a:ext cx="1744763" cy="523315"/>
          </a:xfrm>
          <a:prstGeom prst="rect">
            <a:avLst/>
          </a:prstGeom>
          <a:solidFill>
            <a:schemeClr val="accent1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Control logic</a:t>
            </a:r>
            <a:endParaRPr lang="en-US" sz="2000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6428232" y="325925"/>
            <a:ext cx="1744763" cy="742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1639" tIns="58421" rIns="81639" bIns="40820" anchor="ctr"/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</a:tabLst>
            </a:pPr>
            <a:r>
              <a:rPr lang="en-US" sz="2000" b="1" dirty="0" err="1">
                <a:solidFill>
                  <a:srgbClr val="000000"/>
                </a:solidFill>
                <a:latin typeface="Avenir LT Std 45 Book" pitchFamily="34" charset="0"/>
                <a:cs typeface="Avenir Next Condensed Regular"/>
              </a:rPr>
              <a:t>Datastore</a:t>
            </a:r>
            <a:endParaRPr lang="en-US" sz="2000" b="1" dirty="0">
              <a:solidFill>
                <a:srgbClr val="000000"/>
              </a:solidFill>
              <a:latin typeface="Avenir LT Std 45 Book" pitchFamily="34" charset="0"/>
              <a:cs typeface="Avenir Next Condensed Regular"/>
            </a:endParaRPr>
          </a:p>
        </p:txBody>
      </p:sp>
      <p:pic>
        <p:nvPicPr>
          <p:cNvPr id="1030" name="Picture 6" descr="http://cdn.alltheragefaces.com/img/faces/large/sad-crying-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630" y="335115"/>
            <a:ext cx="2286000" cy="2223516"/>
          </a:xfrm>
          <a:prstGeom prst="rect">
            <a:avLst/>
          </a:prstGeom>
          <a:noFill/>
        </p:spPr>
      </p:pic>
      <p:sp>
        <p:nvSpPr>
          <p:cNvPr id="18" name="AutoShape 5"/>
          <p:cNvSpPr>
            <a:spLocks/>
          </p:cNvSpPr>
          <p:nvPr/>
        </p:nvSpPr>
        <p:spPr bwMode="auto">
          <a:xfrm>
            <a:off x="898026" y="285184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Inconsistent packet-handling between controller and switches </a:t>
            </a: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898026" y="344311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Switch fails to notify controller when state update needed</a:t>
            </a:r>
          </a:p>
        </p:txBody>
      </p:sp>
      <p:sp>
        <p:nvSpPr>
          <p:cNvPr id="20" name="AutoShape 5"/>
          <p:cNvSpPr>
            <a:spLocks/>
          </p:cNvSpPr>
          <p:nvPr/>
        </p:nvSpPr>
        <p:spPr bwMode="auto">
          <a:xfrm>
            <a:off x="898026" y="4034382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Switch notifies controller more than necessary</a:t>
            </a:r>
          </a:p>
        </p:txBody>
      </p:sp>
      <p:sp>
        <p:nvSpPr>
          <p:cNvPr id="21" name="AutoShape 5"/>
          <p:cNvSpPr>
            <a:spLocks/>
          </p:cNvSpPr>
          <p:nvPr/>
        </p:nvSpPr>
        <p:spPr bwMode="auto">
          <a:xfrm>
            <a:off x="898026" y="4704990"/>
            <a:ext cx="7097916" cy="43887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close/>
              </a:path>
            </a:pathLst>
          </a:cu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 anchor="ctr"/>
          <a:lstStyle/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Hard to verify Java, Python, …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Multiple tiers make it </a:t>
            </a:r>
            <a:r>
              <a:rPr lang="en-US" sz="2800" b="1" dirty="0">
                <a:solidFill>
                  <a:srgbClr val="FF0000"/>
                </a:solidFill>
                <a:latin typeface="Avenir LT Std 45 Book" pitchFamily="34" charset="0"/>
              </a:rPr>
              <a:t>even harder</a:t>
            </a:r>
            <a:r>
              <a:rPr lang="en-US" sz="2000" dirty="0">
                <a:solidFill>
                  <a:schemeClr val="tx2"/>
                </a:solidFill>
                <a:latin typeface="Avenir LT Std 45 Book" pitchFamily="34" charset="0"/>
              </a:rPr>
              <a:t>. </a:t>
            </a: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36782" y="335115"/>
            <a:ext cx="2469793" cy="1996298"/>
          </a:xfrm>
          <a:prstGeom prst="wedgeRoundRectCallout">
            <a:avLst>
              <a:gd name="adj1" fmla="val 63463"/>
              <a:gd name="adj2" fmla="val 4358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lIns="90000" tIns="6264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4000" dirty="0">
                <a:solidFill>
                  <a:srgbClr val="000000"/>
                </a:solidFill>
                <a:latin typeface="Avenir LT Std 45 Book" pitchFamily="34" charset="0"/>
                <a:cs typeface="Avenir Book"/>
              </a:rPr>
              <a:t>Bugs!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B0DE68F6-0B2F-D041-A4D1-96C235836078}" type="slidenum">
              <a:rPr lang="en-US" smtClean="0">
                <a:latin typeface="Avenir LT Std 45 Book" pitchFamily="34" charset="0"/>
              </a:rPr>
              <a:pPr/>
              <a:t>9</a:t>
            </a:fld>
            <a:endParaRPr lang="en-US" dirty="0">
              <a:latin typeface="Avenir LT Std 45 Book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3"/>
  <p:tag name="ORIGINALWIDTH" val="2926.5"/>
  <p:tag name="LATEXADDIN" val="\documentclass{article}&#10;\usepackage{amsmath}&#10;\usepackage{color}&#10;\pagestyle{empty}&#10;\begin{document}&#10;\color{white}&#10;\begin{align*} &#10;\forall p^{\scriptscriptstyle \mathit{Packet}}, \, new^{\scriptscriptstyle \mathit{Packet}}, \\&#10;forward(new) \impliedby  &amp; \exists \mathit{natport}^{\scriptscriptstyle \mathit{TCPPort}} \, .\\&#10;                     &amp; \mathit{justArrivedPacket}(p) \, \wedge \\ &#10;                     &amp; nat(\mathit{nwSrc}(p), \mathit{tpSrc}(p), \mathit{natport}) \, \wedge \\ &#10;                     &amp; \mathit{tpSrc}(new) = \mathit{natport} \, \wedge ...\\&#10;\end{align*}&#10;\end{document}"/>
  <p:tag name="IGUANATEXSIZE" val="20"/>
  <p:tag name="IGUANATEXCURSOR" val="319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.75"/>
  <p:tag name="ORIGINALWIDTH" val="1911"/>
  <p:tag name="LATEXADDIN" val="\documentclass{article}&#10;\usepackage{amsmath}&#10;\usepackage{color}&#10;\pagestyle{empty}&#10;\begin{document}&#10;\color{white}&#10;\begin{align*} &#10;\exists \mathit{a}^{\scriptscriptstyle \mathit{TCPPort}} \, . \, nat(\mathit{nwSrc}(p), \mathit{tpSrc}(p), \mathit{a})\\ &#10;\end{align*}&#10;\end{document}"/>
  <p:tag name="IGUANATEXSIZE" val="20"/>
  <p:tag name="IGUANATEXCURSOR" val="247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75.25"/>
  <p:tag name="ORIGINALWIDTH" val="2001.75"/>
  <p:tag name="LATEXADDIN" val="\documentclass{article}&#10;\usepackage{amsmath}&#10;\usepackage{color}&#10;\pagestyle{empty}&#10;\begin{document}&#10;\color{white}&#10;&#10;$$\neg \exists \mathit{a}^{\scriptscriptstyle \mathit{TCPPort}} \, . \, nat(\mathit{nwSrc}(p), \mathit{tpSrc}(p), \mathit{a}) $$&#10;$$\equiv $$&#10;$$\forall \mathit{a}^{\scriptscriptstyle \mathit{TCPPort}} \, . \, \neg nat(\mathit{nwSrc}(p), \mathit{tpSrc}(p), \mathit{a})$$&#10;\end{document}"/>
  <p:tag name="IGUANATEXSIZE" val="20"/>
  <p:tag name="IGUANATEXCURSOR" val="252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0.25"/>
  <p:tag name="ORIGINALWIDTH" val="2049.75"/>
  <p:tag name="LATEXADDIN" val="\documentclass{article}&#10;\usepackage{amsmath}&#10;\usepackage{color}&#10;\pagestyle{empty}&#10;\begin{document}&#10;\color{white}&#10;\begin{align*} &#10;\forall \, &amp; \mathit{somevar}^{\scriptscriptstyle \mathit{TCPPort}} &#10;\exists \, \mathit{a}^{\scriptscriptstyle \mathit{TCPPort}} \\&#10;&amp; \neg nat(\mathit{nwSrc}(p), somevar, \mathit{tpSrc}(p)) \vee \\&#10;&amp; nat(\mathit{nwSrc}(p), \mathit{tpSrc}(p), a) \\ \end{align*}&#10;\end{document}"/>
  <p:tag name="IGUANATEXSIZE" val="20"/>
  <p:tag name="IGUANATEXCURSOR" val="323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26.25"/>
  <p:tag name="LATEXADDIN" val="\documentclass{article}&#10;\usepackage{amsmath}&#10;\usepackage{color}&#10;\pagestyle{empty}&#10;\begin{document}&#10;\color{white}&#10;$$\forall x \, . \, (\alpha(x, ...) \vee \beta(...)) \equiv (\forall x \, . \, \alpha(x, ...)) \vee \beta(...)$$&#10;\end{document}"/>
  <p:tag name="IGUANATEXSIZE" val="20"/>
  <p:tag name="IGUANATEXCURSOR" val="225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13.5"/>
  <p:tag name="ORIGINALWIDTH" val="1721.25"/>
  <p:tag name="LATEXADDIN" val="\documentclass{article}&#10;\usepackage{amsmath}&#10;\usepackage{color}&#10;\pagestyle{empty}&#10;\begin{document}&#10;\color{white}&#10;\begin{align*} &#10;\forall \, &amp; \mathit{somevar}^{\scriptscriptstyle \mathit{TCPPort}} &#10;\; \exists \, \mathit{any}^{\scriptscriptstyle \mathit{TCPPort}}\\&#10;&amp; \neg nat(\mathit{nwSrc}(p), somevar, any) \\ \end{align*}&#10;\end{document}"/>
  <p:tag name="IGUANATEXSIZE" val="20"/>
  <p:tag name="IGUANATEXCURSOR" val="208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tx2"/>
            </a:solidFill>
            <a:latin typeface="Avenir Book"/>
            <a:cs typeface="Avenir Book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18071</TotalTime>
  <Words>6600</Words>
  <Application>Microsoft Macintosh PowerPoint</Application>
  <PresentationFormat>On-screen Show (4:3)</PresentationFormat>
  <Paragraphs>988</Paragraphs>
  <Slides>47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Avenir Book</vt:lpstr>
      <vt:lpstr>Avenir LT Std 45 Book</vt:lpstr>
      <vt:lpstr>Avenir Medium</vt:lpstr>
      <vt:lpstr>Calibri</vt:lpstr>
      <vt:lpstr>Consolas</vt:lpstr>
      <vt:lpstr>Wingdings</vt:lpstr>
      <vt:lpstr>Black</vt:lpstr>
      <vt:lpstr>From the Informal to the Formal (and back again)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Krishnamurthi;Tim Nelson</dc:creator>
  <cp:lastModifiedBy>tbn</cp:lastModifiedBy>
  <cp:revision>1529</cp:revision>
  <dcterms:created xsi:type="dcterms:W3CDTF">2013-10-25T02:22:21Z</dcterms:created>
  <dcterms:modified xsi:type="dcterms:W3CDTF">2025-06-16T18:44:46Z</dcterms:modified>
</cp:coreProperties>
</file>