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6ade0bfd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6ade0bfd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6ade0bfd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6ade0bfd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6ade0bfd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6ade0bfd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6ade0bfd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6ade0bfd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6ade0bfd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6ade0bfd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6ade0bfd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6ade0bfd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6ade0bfd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6ade0bfd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6ade0bfd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6ade0bfd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6ade0bf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6ade0bf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6ade0bfd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6ade0bf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6ade0bfd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6ade0bfd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6ade0bfd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6ade0bfd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6ade0bfd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6ade0bfd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6ade0bfd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6ade0bfd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6ade0bfd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6ade0bfd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6ade0bfd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6ade0bfd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6ade0bfd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6ade0bfd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999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Defaults on Loans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Scaling our data</a:t>
            </a:r>
            <a:endParaRPr>
              <a:solidFill>
                <a:schemeClr val="dk2"/>
              </a:solidFill>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ensure that relationships in our data are accurately captured, we need to scale our data before creating models. We must scale lower continuous variables (such as age and different ratios) to higher continuous variables (such as income and debt amount). We also encode </a:t>
            </a:r>
            <a:r>
              <a:rPr lang="en"/>
              <a:t>categorical</a:t>
            </a:r>
            <a:r>
              <a:rPr lang="en"/>
              <a:t> variables to allow their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Modeling</a:t>
            </a:r>
            <a:endParaRPr>
              <a:solidFill>
                <a:schemeClr val="dk2"/>
              </a:solidFill>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must use a classification model, as we are aiming to filter loans into results of yes or no, rather than a numerical value</a:t>
            </a:r>
            <a:endParaRPr/>
          </a:p>
          <a:p>
            <a:pPr indent="-311150" lvl="0" marL="457200" rtl="0" algn="l">
              <a:spcBef>
                <a:spcPts val="0"/>
              </a:spcBef>
              <a:spcAft>
                <a:spcPts val="0"/>
              </a:spcAft>
              <a:buSzPts val="1300"/>
              <a:buChar char="●"/>
            </a:pPr>
            <a:r>
              <a:rPr lang="en"/>
              <a:t>We are using the two metrics of ROC AUC score and recall to select our model. </a:t>
            </a:r>
            <a:endParaRPr/>
          </a:p>
          <a:p>
            <a:pPr indent="-311150" lvl="0" marL="457200" rtl="0" algn="l">
              <a:spcBef>
                <a:spcPts val="0"/>
              </a:spcBef>
              <a:spcAft>
                <a:spcPts val="0"/>
              </a:spcAft>
              <a:buSzPts val="1300"/>
              <a:buChar char="●"/>
            </a:pPr>
            <a:r>
              <a:rPr lang="en"/>
              <a:t>We will choose between Random Forest and ADA Boost classifiers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469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Model selection</a:t>
            </a:r>
            <a:endParaRPr>
              <a:solidFill>
                <a:schemeClr val="dk2"/>
              </a:solidFill>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best model was an ADA Boost Classifier. This model, once tuned, produced an ROC AUC score of .75 and recall scores of .71 for non-defaulted loans and .65 for defaulted loans.</a:t>
            </a:r>
            <a:endParaRPr/>
          </a:p>
          <a:p>
            <a:pPr indent="0" lvl="0" marL="0" rtl="0" algn="l">
              <a:spcBef>
                <a:spcPts val="1200"/>
              </a:spcBef>
              <a:spcAft>
                <a:spcPts val="0"/>
              </a:spcAft>
              <a:buNone/>
            </a:pPr>
            <a:r>
              <a:rPr lang="en"/>
              <a:t>High ROC AUC score is </a:t>
            </a:r>
            <a:r>
              <a:rPr lang="en"/>
              <a:t>indicative</a:t>
            </a:r>
            <a:r>
              <a:rPr lang="en"/>
              <a:t> that the model can distinguish well between positive (defaulted) and negative (non-defaulted) classes.</a:t>
            </a:r>
            <a:endParaRPr/>
          </a:p>
          <a:p>
            <a:pPr indent="0" lvl="0" marL="0" rtl="0" algn="l">
              <a:spcBef>
                <a:spcPts val="1200"/>
              </a:spcBef>
              <a:spcAft>
                <a:spcPts val="0"/>
              </a:spcAft>
              <a:buNone/>
            </a:pPr>
            <a:r>
              <a:rPr lang="en"/>
              <a:t>High recall indicates a strong ability to correctly identify positives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Hyperparameters</a:t>
            </a:r>
            <a:endParaRPr>
              <a:solidFill>
                <a:schemeClr val="dk2"/>
              </a:solidFill>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ADABoostClassifier</a:t>
            </a:r>
            <a:endParaRPr/>
          </a:p>
          <a:p>
            <a:pPr indent="-311150" lvl="0" marL="457200" rtl="0" algn="l">
              <a:spcBef>
                <a:spcPts val="0"/>
              </a:spcBef>
              <a:spcAft>
                <a:spcPts val="0"/>
              </a:spcAft>
              <a:buSzPts val="1300"/>
              <a:buChar char="●"/>
            </a:pPr>
            <a:r>
              <a:rPr lang="en"/>
              <a:t>Learning Rate</a:t>
            </a:r>
            <a:endParaRPr/>
          </a:p>
          <a:p>
            <a:pPr indent="-298450" lvl="1" marL="914400" rtl="0" algn="l">
              <a:spcBef>
                <a:spcPts val="0"/>
              </a:spcBef>
              <a:spcAft>
                <a:spcPts val="0"/>
              </a:spcAft>
              <a:buSzPts val="1100"/>
              <a:buChar char="○"/>
            </a:pPr>
            <a:r>
              <a:rPr lang="en"/>
              <a:t>0.5</a:t>
            </a:r>
            <a:endParaRPr/>
          </a:p>
          <a:p>
            <a:pPr indent="-298450" lvl="1" marL="914400" rtl="0" algn="l">
              <a:spcBef>
                <a:spcPts val="0"/>
              </a:spcBef>
              <a:spcAft>
                <a:spcPts val="0"/>
              </a:spcAft>
              <a:buSzPts val="1100"/>
              <a:buChar char="○"/>
            </a:pPr>
            <a:r>
              <a:rPr lang="en"/>
              <a:t>Balances the model’s sensitivity to changing with each loan it learns from, without overadjusting</a:t>
            </a:r>
            <a:endParaRPr/>
          </a:p>
          <a:p>
            <a:pPr indent="-311150" lvl="0" marL="457200" rtl="0" algn="l">
              <a:spcBef>
                <a:spcPts val="0"/>
              </a:spcBef>
              <a:spcAft>
                <a:spcPts val="0"/>
              </a:spcAft>
              <a:buSzPts val="1300"/>
              <a:buChar char="●"/>
            </a:pPr>
            <a:r>
              <a:rPr lang="en"/>
              <a:t>N_estimators</a:t>
            </a:r>
            <a:endParaRPr/>
          </a:p>
          <a:p>
            <a:pPr indent="-298450" lvl="1" marL="914400" rtl="0" algn="l">
              <a:spcBef>
                <a:spcPts val="0"/>
              </a:spcBef>
              <a:spcAft>
                <a:spcPts val="0"/>
              </a:spcAft>
              <a:buSzPts val="1100"/>
              <a:buChar char="○"/>
            </a:pPr>
            <a:r>
              <a:rPr lang="en"/>
              <a:t>50</a:t>
            </a:r>
            <a:endParaRPr/>
          </a:p>
          <a:p>
            <a:pPr indent="-298450" lvl="1" marL="914400" rtl="0" algn="l">
              <a:spcBef>
                <a:spcPts val="0"/>
              </a:spcBef>
              <a:spcAft>
                <a:spcPts val="0"/>
              </a:spcAft>
              <a:buSzPts val="1100"/>
              <a:buChar char="○"/>
            </a:pPr>
            <a:r>
              <a:rPr lang="en"/>
              <a:t>Saves computation time. 50 is the maximum number of estimators that makes a significant difference to accuracy, without wasting computation time leveraging further estimators</a:t>
            </a:r>
            <a:endParaRPr/>
          </a:p>
          <a:p>
            <a:pPr indent="-311150" lvl="0" marL="457200" rtl="0" algn="l">
              <a:spcBef>
                <a:spcPts val="0"/>
              </a:spcBef>
              <a:spcAft>
                <a:spcPts val="0"/>
              </a:spcAft>
              <a:buSzPts val="1300"/>
              <a:buChar char="●"/>
            </a:pPr>
            <a:r>
              <a:rPr lang="en"/>
              <a:t>Random_state</a:t>
            </a:r>
            <a:endParaRPr/>
          </a:p>
          <a:p>
            <a:pPr indent="-298450" lvl="1" marL="914400" rtl="0" algn="l">
              <a:spcBef>
                <a:spcPts val="0"/>
              </a:spcBef>
              <a:spcAft>
                <a:spcPts val="0"/>
              </a:spcAft>
              <a:buSzPts val="1100"/>
              <a:buChar char="○"/>
            </a:pPr>
            <a:r>
              <a:rPr lang="en"/>
              <a:t>1</a:t>
            </a:r>
            <a:endParaRPr/>
          </a:p>
          <a:p>
            <a:pPr indent="-298450" lvl="1" marL="914400" rtl="0" algn="l">
              <a:spcBef>
                <a:spcPts val="0"/>
              </a:spcBef>
              <a:spcAft>
                <a:spcPts val="0"/>
              </a:spcAft>
              <a:buSzPts val="1100"/>
              <a:buChar char="○"/>
            </a:pPr>
            <a:r>
              <a:rPr lang="en"/>
              <a:t>Keeps the random state consistent in all situations where a random state is used. This allows for </a:t>
            </a:r>
            <a:r>
              <a:rPr lang="en"/>
              <a:t>reproducibility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Identifying important features</a:t>
            </a:r>
            <a:endParaRPr>
              <a:solidFill>
                <a:schemeClr val="dk2"/>
              </a:solidFill>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addition to the model, we must identify the factors that influence the risk for default the most. These will give us powerful, easy to use insights when approving individual loans.</a:t>
            </a:r>
            <a:endParaRPr/>
          </a:p>
        </p:txBody>
      </p:sp>
      <p:pic>
        <p:nvPicPr>
          <p:cNvPr id="217" name="Google Shape;217;p26"/>
          <p:cNvPicPr preferRelativeResize="0"/>
          <p:nvPr/>
        </p:nvPicPr>
        <p:blipFill>
          <a:blip r:embed="rId3">
            <a:alphaModFix/>
          </a:blip>
          <a:stretch>
            <a:fillRect/>
          </a:stretch>
        </p:blipFill>
        <p:spPr>
          <a:xfrm>
            <a:off x="1917688" y="2098875"/>
            <a:ext cx="5308625" cy="280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Identifying important features (SHAP)</a:t>
            </a:r>
            <a:endParaRPr>
              <a:solidFill>
                <a:schemeClr val="dk2"/>
              </a:solidFill>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Shap Analysis (SHapely Additive exPlanation) uses game theory to produce a more powerful and more general analysis of factors and their importance. The difference between these two is the previous feature analysis only uses a brief evaluation of how one model in one situation used features.</a:t>
            </a:r>
            <a:endParaRPr/>
          </a:p>
        </p:txBody>
      </p:sp>
      <p:pic>
        <p:nvPicPr>
          <p:cNvPr id="224" name="Google Shape;224;p27"/>
          <p:cNvPicPr preferRelativeResize="0"/>
          <p:nvPr/>
        </p:nvPicPr>
        <p:blipFill>
          <a:blip r:embed="rId3">
            <a:alphaModFix/>
          </a:blip>
          <a:stretch>
            <a:fillRect/>
          </a:stretch>
        </p:blipFill>
        <p:spPr>
          <a:xfrm>
            <a:off x="3654688" y="2392475"/>
            <a:ext cx="2324525" cy="230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Important Legal Considerations</a:t>
            </a:r>
            <a:endParaRPr>
              <a:solidFill>
                <a:schemeClr val="dk2"/>
              </a:solidFill>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Fair Housing Act</a:t>
            </a:r>
            <a:endParaRPr/>
          </a:p>
          <a:p>
            <a:pPr indent="-298450" lvl="1" marL="914400" rtl="0" algn="l">
              <a:spcBef>
                <a:spcPts val="0"/>
              </a:spcBef>
              <a:spcAft>
                <a:spcPts val="0"/>
              </a:spcAft>
              <a:buSzPts val="1100"/>
              <a:buChar char="○"/>
            </a:pPr>
            <a:r>
              <a:rPr lang="en"/>
              <a:t>Protects certain classes against </a:t>
            </a:r>
            <a:r>
              <a:rPr lang="en"/>
              <a:t>discrimination</a:t>
            </a:r>
            <a:r>
              <a:rPr lang="en"/>
              <a:t> in housing loans. Of concern to us, we are not permitted to use age to </a:t>
            </a:r>
            <a:r>
              <a:rPr lang="en"/>
              <a:t>determine</a:t>
            </a:r>
            <a:r>
              <a:rPr lang="en"/>
              <a:t> approval or denial of a loan</a:t>
            </a:r>
            <a:endParaRPr/>
          </a:p>
          <a:p>
            <a:pPr indent="-311150" lvl="0" marL="457200" rtl="0" algn="l">
              <a:spcBef>
                <a:spcPts val="0"/>
              </a:spcBef>
              <a:spcAft>
                <a:spcPts val="0"/>
              </a:spcAft>
              <a:buSzPts val="1300"/>
              <a:buChar char="●"/>
            </a:pPr>
            <a:r>
              <a:rPr lang="en"/>
              <a:t>Equal Credit Opportunity Act</a:t>
            </a:r>
            <a:endParaRPr/>
          </a:p>
          <a:p>
            <a:pPr indent="-298450" lvl="1" marL="914400" rtl="0" algn="l">
              <a:spcBef>
                <a:spcPts val="0"/>
              </a:spcBef>
              <a:spcAft>
                <a:spcPts val="0"/>
              </a:spcAft>
              <a:buSzPts val="1100"/>
              <a:buChar char="○"/>
            </a:pPr>
            <a:r>
              <a:rPr lang="en"/>
              <a:t>Protects certain classes against </a:t>
            </a:r>
            <a:r>
              <a:rPr lang="en"/>
              <a:t>discrimination</a:t>
            </a:r>
            <a:r>
              <a:rPr lang="en"/>
              <a:t> in all loans. Of concern to us, marital status is not usable as a determinant factor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Findings and action items</a:t>
            </a:r>
            <a:endParaRPr>
              <a:solidFill>
                <a:schemeClr val="dk2"/>
              </a:solidFill>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four most important factors in evaluating the risk of default are the ratio of the loan amount to income, age, interest rate, and duration in the applicant’s current role</a:t>
            </a:r>
            <a:endParaRPr/>
          </a:p>
          <a:p>
            <a:pPr indent="-298450" lvl="1" marL="914400" rtl="0" algn="l">
              <a:spcBef>
                <a:spcPts val="0"/>
              </a:spcBef>
              <a:spcAft>
                <a:spcPts val="0"/>
              </a:spcAft>
              <a:buSzPts val="1100"/>
              <a:buChar char="○"/>
            </a:pPr>
            <a:r>
              <a:rPr lang="en"/>
              <a:t>Of these four, only two are usable. Age is a protected class for home loans, and interest rate is unusable because it is calculated by </a:t>
            </a:r>
            <a:r>
              <a:rPr lang="en"/>
              <a:t>lenders</a:t>
            </a:r>
            <a:r>
              <a:rPr lang="en"/>
              <a:t> as a reflection of risk, and is therefore calculated alongside, not independently of the loan.</a:t>
            </a:r>
            <a:endParaRPr/>
          </a:p>
          <a:p>
            <a:pPr indent="-311150" lvl="0" marL="457200" rtl="0" algn="l">
              <a:spcBef>
                <a:spcPts val="0"/>
              </a:spcBef>
              <a:spcAft>
                <a:spcPts val="0"/>
              </a:spcAft>
              <a:buSzPts val="1300"/>
              <a:buChar char="●"/>
            </a:pPr>
            <a:r>
              <a:rPr lang="en"/>
              <a:t>The ratio of the income of the applicant to the loan amount is important, and should be calculated. Debt to income is a different ratio, and is less useful.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82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Further Research Ideas</a:t>
            </a:r>
            <a:endParaRPr>
              <a:solidFill>
                <a:schemeClr val="dk2"/>
              </a:solidFill>
            </a:endParaRPr>
          </a:p>
        </p:txBody>
      </p:sp>
      <p:sp>
        <p:nvSpPr>
          <p:cNvPr id="242" name="Google Shape;24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should continue to look at more features to identify other qualities that can be used predictively in the lending process</a:t>
            </a:r>
            <a:endParaRPr/>
          </a:p>
          <a:p>
            <a:pPr indent="-311150" lvl="0" marL="457200" rtl="0" algn="l">
              <a:spcBef>
                <a:spcPts val="0"/>
              </a:spcBef>
              <a:spcAft>
                <a:spcPts val="0"/>
              </a:spcAft>
              <a:buSzPts val="1300"/>
              <a:buChar char="●"/>
            </a:pPr>
            <a:r>
              <a:rPr lang="en"/>
              <a:t>We should also to experiment by calculating additional ratios between continuous variables, as the simple ratio between the income and loan amount was the most useful predictor, and was not included in our initial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Our Problem</a:t>
            </a:r>
            <a:endParaRPr>
              <a:solidFill>
                <a:schemeClr val="dk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Lending is the most </a:t>
            </a:r>
            <a:r>
              <a:rPr lang="en"/>
              <a:t>lucrative</a:t>
            </a:r>
            <a:r>
              <a:rPr lang="en"/>
              <a:t> and risky activity most financial institutions engage in</a:t>
            </a:r>
            <a:endParaRPr/>
          </a:p>
          <a:p>
            <a:pPr indent="-311150" lvl="0" marL="457200" rtl="0" algn="l">
              <a:spcBef>
                <a:spcPts val="0"/>
              </a:spcBef>
              <a:spcAft>
                <a:spcPts val="0"/>
              </a:spcAft>
              <a:buSzPts val="1300"/>
              <a:buChar char="●"/>
            </a:pPr>
            <a:r>
              <a:rPr lang="en"/>
              <a:t>The US housing collapse in 2008 was caused by poor risk analysis in housing </a:t>
            </a:r>
            <a:r>
              <a:rPr lang="en"/>
              <a:t>loans</a:t>
            </a:r>
            <a:r>
              <a:rPr lang="en"/>
              <a:t> </a:t>
            </a:r>
            <a:endParaRPr/>
          </a:p>
          <a:p>
            <a:pPr indent="-311150" lvl="0" marL="457200" rtl="0" algn="l">
              <a:spcBef>
                <a:spcPts val="0"/>
              </a:spcBef>
              <a:spcAft>
                <a:spcPts val="0"/>
              </a:spcAft>
              <a:buSzPts val="1300"/>
              <a:buChar char="●"/>
            </a:pPr>
            <a:r>
              <a:rPr lang="en"/>
              <a:t>We must do </a:t>
            </a:r>
            <a:r>
              <a:rPr lang="en"/>
              <a:t>everything</a:t>
            </a:r>
            <a:r>
              <a:rPr lang="en"/>
              <a:t> in our power to find better ways to identify high-risk loans prior to loan approval, as a means of both growing and safeguarding our financial institutions</a:t>
            </a:r>
            <a:endParaRPr/>
          </a:p>
          <a:p>
            <a:pPr indent="-311150" lvl="0" marL="457200" rtl="0" algn="l">
              <a:spcBef>
                <a:spcPts val="0"/>
              </a:spcBef>
              <a:spcAft>
                <a:spcPts val="0"/>
              </a:spcAft>
              <a:buSzPts val="1300"/>
              <a:buChar char="●"/>
            </a:pPr>
            <a:r>
              <a:rPr lang="en"/>
              <a:t>We must also ensure we do not violate fair lending laws in our analysis and approval of loan applicants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Our Data</a:t>
            </a:r>
            <a:endParaRPr>
              <a:solidFill>
                <a:schemeClr val="dk2"/>
              </a:solidFill>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data is anonymized loan data from an anonymous financial institution</a:t>
            </a:r>
            <a:endParaRPr/>
          </a:p>
          <a:p>
            <a:pPr indent="-311150" lvl="0" marL="457200" rtl="0" algn="l">
              <a:spcBef>
                <a:spcPts val="0"/>
              </a:spcBef>
              <a:spcAft>
                <a:spcPts val="0"/>
              </a:spcAft>
              <a:buSzPts val="1300"/>
              <a:buChar char="●"/>
            </a:pPr>
            <a:r>
              <a:rPr lang="en"/>
              <a:t>It contains data on over 255,000 loans</a:t>
            </a:r>
            <a:endParaRPr/>
          </a:p>
          <a:p>
            <a:pPr indent="-311150" lvl="0" marL="457200" rtl="0" algn="l">
              <a:spcBef>
                <a:spcPts val="0"/>
              </a:spcBef>
              <a:spcAft>
                <a:spcPts val="0"/>
              </a:spcAft>
              <a:buSzPts val="1300"/>
              <a:buChar char="●"/>
            </a:pPr>
            <a:r>
              <a:rPr lang="en"/>
              <a:t>It contains data on both defaulted and non-defaulted loans</a:t>
            </a:r>
            <a:endParaRPr/>
          </a:p>
          <a:p>
            <a:pPr indent="-311150" lvl="0" marL="457200" rtl="0" algn="l">
              <a:spcBef>
                <a:spcPts val="0"/>
              </a:spcBef>
              <a:spcAft>
                <a:spcPts val="0"/>
              </a:spcAft>
              <a:buSzPts val="1300"/>
              <a:buChar char="●"/>
            </a:pPr>
            <a:r>
              <a:rPr lang="en"/>
              <a:t>The data contains 17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Our features</a:t>
            </a:r>
            <a:endParaRPr>
              <a:solidFill>
                <a:schemeClr val="dk2"/>
              </a:solidFil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Features include</a:t>
            </a:r>
            <a:endParaRPr/>
          </a:p>
          <a:p>
            <a:pPr indent="-286385" lvl="0" marL="457200" rtl="0" algn="l">
              <a:spcBef>
                <a:spcPts val="1200"/>
              </a:spcBef>
              <a:spcAft>
                <a:spcPts val="0"/>
              </a:spcAft>
              <a:buSzPct val="100000"/>
              <a:buChar char="●"/>
            </a:pPr>
            <a:r>
              <a:rPr lang="en"/>
              <a:t>Age</a:t>
            </a:r>
            <a:endParaRPr/>
          </a:p>
          <a:p>
            <a:pPr indent="-286385" lvl="0" marL="457200" rtl="0" algn="l">
              <a:spcBef>
                <a:spcPts val="0"/>
              </a:spcBef>
              <a:spcAft>
                <a:spcPts val="0"/>
              </a:spcAft>
              <a:buSzPct val="100000"/>
              <a:buChar char="●"/>
            </a:pPr>
            <a:r>
              <a:rPr lang="en"/>
              <a:t>Education</a:t>
            </a:r>
            <a:endParaRPr/>
          </a:p>
          <a:p>
            <a:pPr indent="-286385" lvl="0" marL="457200" rtl="0" algn="l">
              <a:spcBef>
                <a:spcPts val="0"/>
              </a:spcBef>
              <a:spcAft>
                <a:spcPts val="0"/>
              </a:spcAft>
              <a:buSzPct val="100000"/>
              <a:buChar char="●"/>
            </a:pPr>
            <a:r>
              <a:rPr lang="en"/>
              <a:t>Loan to Income ratio</a:t>
            </a:r>
            <a:endParaRPr/>
          </a:p>
          <a:p>
            <a:pPr indent="-286385" lvl="0" marL="457200" rtl="0" algn="l">
              <a:spcBef>
                <a:spcPts val="0"/>
              </a:spcBef>
              <a:spcAft>
                <a:spcPts val="0"/>
              </a:spcAft>
              <a:buSzPct val="100000"/>
              <a:buChar char="●"/>
            </a:pPr>
            <a:r>
              <a:rPr lang="en"/>
              <a:t>Debt (total) to income ratio</a:t>
            </a:r>
            <a:endParaRPr/>
          </a:p>
          <a:p>
            <a:pPr indent="-286385" lvl="0" marL="457200" rtl="0" algn="l">
              <a:spcBef>
                <a:spcPts val="0"/>
              </a:spcBef>
              <a:spcAft>
                <a:spcPts val="0"/>
              </a:spcAft>
              <a:buSzPct val="100000"/>
              <a:buChar char="●"/>
            </a:pPr>
            <a:r>
              <a:rPr lang="en"/>
              <a:t>Marital status</a:t>
            </a:r>
            <a:endParaRPr/>
          </a:p>
          <a:p>
            <a:pPr indent="-286385" lvl="0" marL="457200" rtl="0" algn="l">
              <a:spcBef>
                <a:spcPts val="0"/>
              </a:spcBef>
              <a:spcAft>
                <a:spcPts val="0"/>
              </a:spcAft>
              <a:buSzPct val="100000"/>
              <a:buChar char="●"/>
            </a:pPr>
            <a:r>
              <a:rPr lang="en"/>
              <a:t>Whether there is a mortgage</a:t>
            </a:r>
            <a:endParaRPr/>
          </a:p>
          <a:p>
            <a:pPr indent="-286385" lvl="0" marL="457200" rtl="0" algn="l">
              <a:spcBef>
                <a:spcPts val="0"/>
              </a:spcBef>
              <a:spcAft>
                <a:spcPts val="0"/>
              </a:spcAft>
              <a:buSzPct val="100000"/>
              <a:buChar char="●"/>
            </a:pPr>
            <a:r>
              <a:rPr lang="en"/>
              <a:t>Whether there are dependents</a:t>
            </a:r>
            <a:endParaRPr/>
          </a:p>
          <a:p>
            <a:pPr indent="-286385" lvl="0" marL="457200" rtl="0" algn="l">
              <a:spcBef>
                <a:spcPts val="0"/>
              </a:spcBef>
              <a:spcAft>
                <a:spcPts val="0"/>
              </a:spcAft>
              <a:buSzPct val="100000"/>
              <a:buChar char="●"/>
            </a:pPr>
            <a:r>
              <a:rPr lang="en"/>
              <a:t>Whether there is a co-signer</a:t>
            </a:r>
            <a:endParaRPr/>
          </a:p>
          <a:p>
            <a:pPr indent="-286385" lvl="0" marL="457200" rtl="0" algn="l">
              <a:spcBef>
                <a:spcPts val="0"/>
              </a:spcBef>
              <a:spcAft>
                <a:spcPts val="0"/>
              </a:spcAft>
              <a:buSzPct val="100000"/>
              <a:buChar char="●"/>
            </a:pPr>
            <a:r>
              <a:rPr lang="en"/>
              <a:t>Income</a:t>
            </a:r>
            <a:endParaRPr/>
          </a:p>
          <a:p>
            <a:pPr indent="-286385" lvl="0" marL="457200" rtl="0" algn="l">
              <a:spcBef>
                <a:spcPts val="0"/>
              </a:spcBef>
              <a:spcAft>
                <a:spcPts val="0"/>
              </a:spcAft>
              <a:buSzPct val="100000"/>
              <a:buChar char="●"/>
            </a:pPr>
            <a:r>
              <a:rPr lang="en"/>
              <a:t>Loan amount</a:t>
            </a:r>
            <a:endParaRPr/>
          </a:p>
          <a:p>
            <a:pPr indent="-286385" lvl="0" marL="457200" rtl="0" algn="l">
              <a:spcBef>
                <a:spcPts val="0"/>
              </a:spcBef>
              <a:spcAft>
                <a:spcPts val="0"/>
              </a:spcAft>
              <a:buSzPct val="100000"/>
              <a:buChar char="●"/>
            </a:pPr>
            <a:r>
              <a:rPr lang="en"/>
              <a:t>Number of credit lines</a:t>
            </a:r>
            <a:endParaRPr/>
          </a:p>
          <a:p>
            <a:pPr indent="-286385" lvl="0" marL="457200" rtl="0" algn="l">
              <a:spcBef>
                <a:spcPts val="0"/>
              </a:spcBef>
              <a:spcAft>
                <a:spcPts val="0"/>
              </a:spcAft>
              <a:buSzPct val="100000"/>
              <a:buChar char="●"/>
            </a:pPr>
            <a:r>
              <a:rPr lang="en"/>
              <a:t>Credit score</a:t>
            </a:r>
            <a:endParaRPr/>
          </a:p>
          <a:p>
            <a:pPr indent="-286385" lvl="0" marL="457200" rtl="0" algn="l">
              <a:spcBef>
                <a:spcPts val="0"/>
              </a:spcBef>
              <a:spcAft>
                <a:spcPts val="0"/>
              </a:spcAft>
              <a:buSzPct val="100000"/>
              <a:buChar char="●"/>
            </a:pPr>
            <a:r>
              <a:rPr lang="en"/>
              <a:t>Loan term</a:t>
            </a:r>
            <a:endParaRPr/>
          </a:p>
          <a:p>
            <a:pPr indent="-286385" lvl="0" marL="457200" rtl="0" algn="l">
              <a:spcBef>
                <a:spcPts val="0"/>
              </a:spcBef>
              <a:spcAft>
                <a:spcPts val="0"/>
              </a:spcAft>
              <a:buSzPct val="100000"/>
              <a:buChar char="●"/>
            </a:pPr>
            <a:r>
              <a:rPr lang="en"/>
              <a:t>Interest rate</a:t>
            </a:r>
            <a:endParaRPr/>
          </a:p>
          <a:p>
            <a:pPr indent="-286385" lvl="0" marL="457200" rtl="0" algn="l">
              <a:spcBef>
                <a:spcPts val="0"/>
              </a:spcBef>
              <a:spcAft>
                <a:spcPts val="0"/>
              </a:spcAft>
              <a:buSzPct val="100000"/>
              <a:buChar char="●"/>
            </a:pPr>
            <a:r>
              <a:rPr lang="en"/>
              <a:t>Months Employed</a:t>
            </a:r>
            <a:endParaRPr/>
          </a:p>
          <a:p>
            <a:pPr indent="-286385" lvl="0" marL="457200" rtl="0" algn="l">
              <a:spcBef>
                <a:spcPts val="0"/>
              </a:spcBef>
              <a:spcAft>
                <a:spcPts val="0"/>
              </a:spcAft>
              <a:buSzPct val="100000"/>
              <a:buChar char="●"/>
            </a:pPr>
            <a:r>
              <a:rPr lang="en"/>
              <a:t>Employment type</a:t>
            </a:r>
            <a:endParaRPr/>
          </a:p>
          <a:p>
            <a:pPr indent="-286385" lvl="0" marL="457200" rtl="0" algn="l">
              <a:spcBef>
                <a:spcPts val="0"/>
              </a:spcBef>
              <a:spcAft>
                <a:spcPts val="0"/>
              </a:spcAft>
              <a:buSzPct val="100000"/>
              <a:buChar char="●"/>
            </a:pPr>
            <a:r>
              <a:rPr lang="en"/>
              <a:t>Loan Purpose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Exploratory</a:t>
            </a:r>
            <a:r>
              <a:rPr lang="en">
                <a:solidFill>
                  <a:schemeClr val="dk2"/>
                </a:solidFill>
              </a:rPr>
              <a:t> Data Analysis</a:t>
            </a:r>
            <a:endParaRPr>
              <a:solidFill>
                <a:schemeClr val="dk2"/>
              </a:solidFill>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start by looking for differences in summary statistics. A few interesting finds:</a:t>
            </a:r>
            <a:endParaRPr/>
          </a:p>
          <a:p>
            <a:pPr indent="-311150" lvl="0" marL="457200" rtl="0" algn="l">
              <a:spcBef>
                <a:spcPts val="1200"/>
              </a:spcBef>
              <a:spcAft>
                <a:spcPts val="0"/>
              </a:spcAft>
              <a:buSzPts val="1300"/>
              <a:buChar char="●"/>
            </a:pPr>
            <a:r>
              <a:rPr lang="en"/>
              <a:t>8 year difference in avg age: for defaulters, average is 36. For non defaulters, it is 44</a:t>
            </a:r>
            <a:endParaRPr/>
          </a:p>
          <a:p>
            <a:pPr indent="-311150" lvl="0" marL="457200" rtl="0" algn="l">
              <a:spcBef>
                <a:spcPts val="0"/>
              </a:spcBef>
              <a:spcAft>
                <a:spcPts val="0"/>
              </a:spcAft>
              <a:buSzPts val="1300"/>
              <a:buChar char="●"/>
            </a:pPr>
            <a:r>
              <a:rPr lang="en"/>
              <a:t>18k median income difference: for defaulters, median is $66,566. For non defaulters, it is $84, 237</a:t>
            </a:r>
            <a:endParaRPr/>
          </a:p>
          <a:p>
            <a:pPr indent="-311150" lvl="0" marL="457200" rtl="0" algn="l">
              <a:spcBef>
                <a:spcPts val="0"/>
              </a:spcBef>
              <a:spcAft>
                <a:spcPts val="0"/>
              </a:spcAft>
              <a:buSzPts val="1300"/>
              <a:buChar char="●"/>
            </a:pPr>
            <a:r>
              <a:rPr lang="en"/>
              <a:t>Surprisingly small credit score difference. For defaulters, average is 559. For non defaulters, it is 576</a:t>
            </a:r>
            <a:endParaRPr/>
          </a:p>
          <a:p>
            <a:pPr indent="-311150" lvl="0" marL="457200" rtl="0" algn="l">
              <a:spcBef>
                <a:spcPts val="0"/>
              </a:spcBef>
              <a:spcAft>
                <a:spcPts val="0"/>
              </a:spcAft>
              <a:buSzPts val="1300"/>
              <a:buChar char="●"/>
            </a:pPr>
            <a:r>
              <a:rPr lang="en"/>
              <a:t>Surprisingly small debt to income difference. For defaulters, average ratio is 0.516. For non defaulters, it is 0.499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Exploratory</a:t>
            </a:r>
            <a:r>
              <a:rPr lang="en">
                <a:solidFill>
                  <a:schemeClr val="dk2"/>
                </a:solidFill>
              </a:rPr>
              <a:t> Data Analysis (cont’d)</a:t>
            </a:r>
            <a:endParaRPr>
              <a:solidFill>
                <a:schemeClr val="dk2"/>
              </a:solidFill>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useful clusters in unsupervised learning. Using K Means:</a:t>
            </a:r>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2231400" y="1864150"/>
            <a:ext cx="4456026" cy="307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Exploratory Data Analysis (cont’d)</a:t>
            </a:r>
            <a:endParaRPr>
              <a:solidFill>
                <a:schemeClr val="dk2"/>
              </a:solidFill>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No strong correlation among variables by themselves. Defaulted loans (left) and Non-Defaulted Loans (right)</a:t>
            </a:r>
            <a:endParaRPr/>
          </a:p>
        </p:txBody>
      </p:sp>
      <p:pic>
        <p:nvPicPr>
          <p:cNvPr id="173" name="Google Shape;173;p19"/>
          <p:cNvPicPr preferRelativeResize="0"/>
          <p:nvPr/>
        </p:nvPicPr>
        <p:blipFill>
          <a:blip r:embed="rId3">
            <a:alphaModFix/>
          </a:blip>
          <a:stretch>
            <a:fillRect/>
          </a:stretch>
        </p:blipFill>
        <p:spPr>
          <a:xfrm>
            <a:off x="717875" y="1882900"/>
            <a:ext cx="3568750" cy="2737400"/>
          </a:xfrm>
          <a:prstGeom prst="rect">
            <a:avLst/>
          </a:prstGeom>
          <a:noFill/>
          <a:ln>
            <a:noFill/>
          </a:ln>
        </p:spPr>
      </p:pic>
      <p:pic>
        <p:nvPicPr>
          <p:cNvPr id="174" name="Google Shape;174;p19"/>
          <p:cNvPicPr preferRelativeResize="0"/>
          <p:nvPr/>
        </p:nvPicPr>
        <p:blipFill>
          <a:blip r:embed="rId4">
            <a:alphaModFix/>
          </a:blip>
          <a:stretch>
            <a:fillRect/>
          </a:stretch>
        </p:blipFill>
        <p:spPr>
          <a:xfrm>
            <a:off x="5348650" y="1882900"/>
            <a:ext cx="3568750" cy="27373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Exploratory Data Analysis (cont’d)</a:t>
            </a:r>
            <a:endParaRPr>
              <a:solidFill>
                <a:schemeClr val="dk2"/>
              </a:solidFill>
            </a:endParaRPr>
          </a:p>
        </p:txBody>
      </p:sp>
      <p:pic>
        <p:nvPicPr>
          <p:cNvPr id="180" name="Google Shape;180;p20"/>
          <p:cNvPicPr preferRelativeResize="0"/>
          <p:nvPr/>
        </p:nvPicPr>
        <p:blipFill>
          <a:blip r:embed="rId3">
            <a:alphaModFix/>
          </a:blip>
          <a:stretch>
            <a:fillRect/>
          </a:stretch>
        </p:blipFill>
        <p:spPr>
          <a:xfrm>
            <a:off x="1992871" y="1307850"/>
            <a:ext cx="5055803" cy="317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Exploratory Data Analysis (summary)</a:t>
            </a:r>
            <a:endParaRPr>
              <a:solidFill>
                <a:schemeClr val="dk2"/>
              </a:solidFill>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a few interesting statistics between those who default. Usefully, age and income seem to be rather different. Surprisingly, credit score and debt-to-income ratio do not seem to be useful.</a:t>
            </a:r>
            <a:endParaRPr/>
          </a:p>
          <a:p>
            <a:pPr indent="-311150" lvl="0" marL="457200" rtl="0" algn="l">
              <a:spcBef>
                <a:spcPts val="0"/>
              </a:spcBef>
              <a:spcAft>
                <a:spcPts val="0"/>
              </a:spcAft>
              <a:buSzPts val="1300"/>
              <a:buChar char="●"/>
            </a:pPr>
            <a:r>
              <a:rPr lang="en"/>
              <a:t>K Means is not able to produce any distinct clusters within the data</a:t>
            </a:r>
            <a:endParaRPr/>
          </a:p>
          <a:p>
            <a:pPr indent="-311150" lvl="0" marL="457200" rtl="0" algn="l">
              <a:spcBef>
                <a:spcPts val="0"/>
              </a:spcBef>
              <a:spcAft>
                <a:spcPts val="0"/>
              </a:spcAft>
              <a:buSzPts val="1300"/>
              <a:buChar char="●"/>
            </a:pPr>
            <a:r>
              <a:rPr lang="en"/>
              <a:t>Heat mapping does not expose any strong correlations within the data</a:t>
            </a:r>
            <a:endParaRPr/>
          </a:p>
          <a:p>
            <a:pPr indent="-311150" lvl="0" marL="457200" rtl="0" algn="l">
              <a:spcBef>
                <a:spcPts val="0"/>
              </a:spcBef>
              <a:spcAft>
                <a:spcPts val="0"/>
              </a:spcAft>
              <a:buSzPts val="1300"/>
              <a:buChar char="●"/>
            </a:pPr>
            <a:r>
              <a:rPr lang="en"/>
              <a:t>We are able to produce a histogram which seems to show some significant initial distinctions in the data between those who have defaulted on their loans and those who do not.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