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0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207DD-6873-452E-B1ED-2E9AF873951A}" v="2" dt="2025-07-24T02:21:54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c Tran" userId="f74bff73fc0ebc66" providerId="LiveId" clId="{1D1207DD-6873-452E-B1ED-2E9AF873951A}"/>
    <pc:docChg chg="undo custSel modSld">
      <pc:chgData name="Truc Tran" userId="f74bff73fc0ebc66" providerId="LiveId" clId="{1D1207DD-6873-452E-B1ED-2E9AF873951A}" dt="2025-07-24T02:22:04.112" v="123" actId="20577"/>
      <pc:docMkLst>
        <pc:docMk/>
      </pc:docMkLst>
      <pc:sldChg chg="modSp mod">
        <pc:chgData name="Truc Tran" userId="f74bff73fc0ebc66" providerId="LiveId" clId="{1D1207DD-6873-452E-B1ED-2E9AF873951A}" dt="2025-07-24T02:22:04.112" v="123" actId="20577"/>
        <pc:sldMkLst>
          <pc:docMk/>
          <pc:sldMk cId="0" sldId="260"/>
        </pc:sldMkLst>
        <pc:spChg chg="mod">
          <ac:chgData name="Truc Tran" userId="f74bff73fc0ebc66" providerId="LiveId" clId="{1D1207DD-6873-452E-B1ED-2E9AF873951A}" dt="2025-07-24T02:22:04.112" v="123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232" y="4960758"/>
            <a:ext cx="5097259" cy="1236086"/>
          </a:xfrm>
          <a:noFill/>
        </p:spPr>
        <p:txBody>
          <a:bodyPr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/>
              <a:t>Predicting House Prices using Regression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1" y="4960758"/>
            <a:ext cx="2492865" cy="1236086"/>
          </a:xfrm>
          <a:noFill/>
        </p:spPr>
        <p:txBody>
          <a:bodyPr anchor="ctr">
            <a:normAutofit/>
          </a:bodyPr>
          <a:lstStyle/>
          <a:p>
            <a:pPr algn="l"/>
            <a:r>
              <a:rPr dirty="0"/>
              <a:t>Newton Tra</a:t>
            </a:r>
            <a:r>
              <a:rPr lang="en-US" dirty="0"/>
              <a:t>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3F682-F16D-B4AD-BACE-8246FD38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23" r="-1" b="11747"/>
          <a:stretch>
            <a:fillRect/>
          </a:stretch>
        </p:blipFill>
        <p:spPr>
          <a:xfrm>
            <a:off x="240030" y="320040"/>
            <a:ext cx="8661654" cy="44622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D2EEB5-F5B4-4BDA-8293-9A997C129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70463" y="5121601"/>
            <a:ext cx="0" cy="9144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Lasso captured strong linear trends in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defRPr sz="1800"/>
            </a:pPr>
            <a:r>
              <a:rPr lang="en-US" dirty="0">
                <a:cs typeface="Courier New" panose="02070309020205020404" pitchFamily="49" charset="0"/>
              </a:rPr>
              <a:t>Also helped achieve our goal of obtaining an interpretable model</a:t>
            </a:r>
            <a:endParaRPr dirty="0">
              <a:cs typeface="Courier New" panose="02070309020205020404" pitchFamily="49" charset="0"/>
            </a:endParaRPr>
          </a:p>
          <a:p>
            <a:pPr>
              <a:defRPr sz="1800"/>
            </a:pPr>
            <a:r>
              <a:rPr dirty="0"/>
              <a:t>Explore non-linear models (e.g., </a:t>
            </a:r>
            <a:r>
              <a:rPr dirty="0" err="1"/>
              <a:t>CatBoost</a:t>
            </a:r>
            <a:r>
              <a:rPr dirty="0"/>
              <a:t>, </a:t>
            </a:r>
            <a:r>
              <a:rPr dirty="0" err="1"/>
              <a:t>LightGBM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Experiment with more feature engineering strategies</a:t>
            </a:r>
          </a:p>
          <a:p>
            <a:pPr>
              <a:defRPr sz="1800"/>
            </a:pPr>
            <a:r>
              <a:rPr dirty="0"/>
              <a:t>Apply dimensionality reduction for generalization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5507-8DE9-B360-787D-BDDA3C4B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9B88-23FA-0369-FC74-8E37E6D2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Real-Life Applications of Correlation and Regression. (2024, April 10). </a:t>
            </a:r>
            <a:r>
              <a:rPr lang="en-US" dirty="0" err="1"/>
              <a:t>GeeksforGeeks</a:t>
            </a:r>
            <a:r>
              <a:rPr lang="en-US" dirty="0"/>
              <a:t>. https://www.geeksforgeeks.org/real-life-applications-of-correlation-and-regression/</a:t>
            </a:r>
          </a:p>
          <a:p>
            <a:r>
              <a:rPr lang="en-US" dirty="0"/>
              <a:t>Regression analysis. (2019, March 22). Wikipedia; Wikimedia Foundation. https://en.wikipedia.org/wiki/Regression_analysis</a:t>
            </a:r>
          </a:p>
          <a:p>
            <a:r>
              <a:rPr lang="en-US" dirty="0"/>
              <a:t>‌Gupta, M. (2018, September 13). ML | Linear Regression - </a:t>
            </a:r>
            <a:r>
              <a:rPr lang="en-US" dirty="0" err="1"/>
              <a:t>GeeksforGeeks</a:t>
            </a:r>
            <a:r>
              <a:rPr lang="en-US" dirty="0"/>
              <a:t>. </a:t>
            </a:r>
            <a:r>
              <a:rPr lang="en-US" dirty="0" err="1"/>
              <a:t>GeeksforGeeks</a:t>
            </a:r>
            <a:r>
              <a:rPr lang="en-US" dirty="0"/>
              <a:t>. https://www.geeksforgeeks.org/ml-linear-regression/</a:t>
            </a:r>
          </a:p>
          <a:p>
            <a:r>
              <a:rPr lang="en-US" dirty="0" err="1"/>
              <a:t>GeeksforGeeks</a:t>
            </a:r>
            <a:r>
              <a:rPr lang="en-US" dirty="0"/>
              <a:t>. (2024, August 13). Handling Missing Data with KNN Imputer. </a:t>
            </a:r>
            <a:r>
              <a:rPr lang="en-US" dirty="0" err="1"/>
              <a:t>GeeksforGeeks</a:t>
            </a:r>
            <a:r>
              <a:rPr lang="en-US" dirty="0"/>
              <a:t>; </a:t>
            </a:r>
            <a:r>
              <a:rPr lang="en-US" dirty="0" err="1"/>
              <a:t>GeeksforGeeks</a:t>
            </a:r>
            <a:r>
              <a:rPr lang="en-US" dirty="0"/>
              <a:t>. https://www.geeksforgeeks.org/handling-missing-data-with-knn-imputer/</a:t>
            </a:r>
          </a:p>
          <a:p>
            <a:r>
              <a:rPr lang="en-US" dirty="0"/>
              <a:t>‌Regression Analysis: Understanding the Why? | GEOG 586: Geographic Information Analysis. (n.d.). Www.e-Education.psu.edu. https://www.e-education.psu.edu/geog586/node/624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48464"/>
            <a:ext cx="2855390" cy="2228074"/>
          </a:xfrm>
        </p:spPr>
        <p:txBody>
          <a:bodyPr>
            <a:normAutofit/>
          </a:bodyPr>
          <a:lstStyle/>
          <a:p>
            <a:r>
              <a:rPr lang="en-US" sz="350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62279"/>
            <a:ext cx="2849569" cy="3143241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>
              <a:defRPr sz="1800"/>
            </a:pPr>
            <a:r>
              <a:rPr lang="en-US" sz="1700" dirty="0"/>
              <a:t>Goal: Predict house prices using regression analysis on the Ames, Iowa housing dataset</a:t>
            </a:r>
          </a:p>
          <a:p>
            <a:pPr>
              <a:defRPr sz="1800"/>
            </a:pPr>
            <a:r>
              <a:rPr lang="en-US" sz="1700" dirty="0"/>
              <a:t>Dataset: 1460 training entries, 1459 test entries, 80 features (numerical + categorical)</a:t>
            </a:r>
          </a:p>
          <a:p>
            <a:pPr>
              <a:defRPr sz="1800"/>
            </a:pPr>
            <a:r>
              <a:rPr lang="en-US" sz="1700" dirty="0"/>
              <a:t>Target variable: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A yellow house with a brick walkway and trees&#10;&#10;AI-generated content may be incorrect.">
            <a:extLst>
              <a:ext uri="{FF2B5EF4-FFF2-40B4-BE49-F238E27FC236}">
                <a16:creationId xmlns:a16="http://schemas.microsoft.com/office/drawing/2014/main" id="{FE3D4E07-1883-58D6-E407-59AF8146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19" r="19928" b="-2"/>
          <a:stretch>
            <a:fillRect/>
          </a:stretch>
        </p:blipFill>
        <p:spPr>
          <a:xfrm>
            <a:off x="3757789" y="10"/>
            <a:ext cx="5386210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anchor="ctr">
            <a:normAutofit/>
          </a:bodyPr>
          <a:lstStyle/>
          <a:p>
            <a:r>
              <a:rPr lang="en-US" sz="4300"/>
              <a:t>Exploratory Data Analysis</a:t>
            </a:r>
          </a:p>
        </p:txBody>
      </p:sp>
      <p:pic>
        <p:nvPicPr>
          <p:cNvPr id="1030" name="Picture 6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7A12CBAE-ECB1-6E83-1078-EC61F3FC6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1822" y="320040"/>
            <a:ext cx="2994669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8CA22F53-C4DC-A7B7-8FC8-2E7F8F81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9041" y="320040"/>
            <a:ext cx="3927031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9" y="4440365"/>
            <a:ext cx="4661153" cy="1722691"/>
          </a:xfrm>
        </p:spPr>
        <p:txBody>
          <a:bodyPr anchor="ctr">
            <a:normAutofit/>
          </a:bodyPr>
          <a:lstStyle/>
          <a:p>
            <a:endParaRPr lang="en-US" sz="1900"/>
          </a:p>
          <a:p>
            <a:pPr>
              <a:defRPr sz="1800"/>
            </a:pPr>
            <a:r>
              <a:rPr lang="en-US" sz="1900"/>
              <a:t>Analyzed missing values, distributions, skewness, and outliers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F84EB-E355-F5C1-239D-4F74EC6A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anchor="ctr">
            <a:normAutofit/>
          </a:bodyPr>
          <a:lstStyle/>
          <a:p>
            <a:r>
              <a:rPr lang="en-US" sz="4300"/>
              <a:t>Exploratory Data Analysis</a:t>
            </a:r>
          </a:p>
        </p:txBody>
      </p:sp>
      <p:pic>
        <p:nvPicPr>
          <p:cNvPr id="2050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C71559C3-BA9E-D038-53EB-978CC023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1012135"/>
            <a:ext cx="4103370" cy="169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22053D4-8078-3EBA-F05E-4C39E6D34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2806178"/>
            <a:ext cx="4103370" cy="167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B1837-709F-1A14-FC5F-2B2E57FF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9" y="4440365"/>
            <a:ext cx="4661153" cy="1722691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1900" dirty="0"/>
              <a:t>Applied Box-Cox transformation and </a:t>
            </a:r>
            <a:r>
              <a:rPr lang="en-US" sz="1900" dirty="0" err="1"/>
              <a:t>winsorization</a:t>
            </a:r>
            <a:r>
              <a:rPr lang="en-US" sz="1900" dirty="0"/>
              <a:t> of top 1% observations (</a:t>
            </a:r>
            <a:r>
              <a:rPr lang="en-US" sz="1800" dirty="0"/>
              <a:t> $442,567.01)</a:t>
            </a:r>
            <a:r>
              <a:rPr lang="en-US" sz="1900" dirty="0"/>
              <a:t> to normalize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SalePrice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ABCB241-522B-573C-083E-B6C8101E7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97" y="965078"/>
            <a:ext cx="2389646" cy="178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4E9B7CC-C5C6-BBA1-77CD-D7DFABEAB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897" y="2751832"/>
            <a:ext cx="2465846" cy="178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6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0EDB6-2358-DBD9-233C-690ECA34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6" y="638089"/>
            <a:ext cx="3614166" cy="147680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/>
              <a:t>Exploratory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B81AE9-04C0-23A2-5EE4-2D909730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02" y="1313121"/>
            <a:ext cx="4094226" cy="42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346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7D62-7136-1F93-2C6E-7B528F1B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46" y="2664886"/>
            <a:ext cx="3614166" cy="3550789"/>
          </a:xfrm>
        </p:spPr>
        <p:txBody>
          <a:bodyPr anchor="t">
            <a:normAutofit/>
          </a:bodyPr>
          <a:lstStyle/>
          <a:p>
            <a:r>
              <a:rPr lang="en-US" sz="1900" dirty="0"/>
              <a:t>Identified multicollinearity (e.g.,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GarageCars</a:t>
            </a:r>
            <a:r>
              <a:rPr lang="en-US" sz="1900" dirty="0"/>
              <a:t> vs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GarageArea</a:t>
            </a:r>
            <a:r>
              <a:rPr lang="en-US" sz="1900" dirty="0"/>
              <a:t>)</a:t>
            </a:r>
          </a:p>
          <a:p>
            <a:r>
              <a:rPr lang="en-US" sz="1900" dirty="0"/>
              <a:t>Features that had a correlation value of 0.5 or above were utilized for additional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5513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Feature Engineering &amp; Preprocessing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>
                  <a:defRPr sz="1800"/>
                </a:pPr>
                <a:r>
                  <a:rPr lang="en-US" dirty="0"/>
                  <a:t>KNN imputation (numerical), mode imputation (categorical)</a:t>
                </a:r>
              </a:p>
              <a:p>
                <a:pPr>
                  <a:defRPr sz="1800"/>
                </a:pPr>
                <a:r>
                  <a:rPr lang="en-US" dirty="0"/>
                  <a:t>Log, ratio, and interaction features engineered</a:t>
                </a: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4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LogMasVnrArea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log(</a:t>
                </a:r>
                <a:r>
                  <a:rPr lang="en-US" sz="14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MasVnrArea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400" b="0" i="0" u="none" strike="noStrike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TotalBsmtFinSF</a:t>
                </a:r>
                <a:r>
                  <a:rPr lang="en-US" sz="1400" b="0" i="0" u="none" strike="noStrike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=  BsmtFinSF1 + BsmtFinSF2</a:t>
                </a: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Qual_GrLivArea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GrLivArea</a:t>
                </a:r>
                <a:r>
                  <a:rPr lang="en-US" sz="12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 </a:t>
                </a:r>
                <a:r>
                  <a:rPr lang="en-US" sz="12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OverallQual</a:t>
                </a:r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 fontAlgn="base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TotalFlrSF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1stFlrSF + 2ndFlrSF</a:t>
                </a:r>
                <a:endParaRPr lang="en-US" dirty="0"/>
              </a:p>
              <a:p>
                <a:pPr>
                  <a:defRPr sz="1800"/>
                </a:pPr>
                <a:r>
                  <a:rPr lang="en-US" dirty="0"/>
                  <a:t>Cyclic features encoded using sine/cosine</a:t>
                </a:r>
              </a:p>
              <a:p>
                <a:pPr lvl="1">
                  <a:defRPr sz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𝑀𝑜𝑆𝑜𝑙𝑑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𝑀𝑜𝑆𝑜𝑙𝑑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>
                  <a:defRPr sz="18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𝑀𝑜𝑆𝑜𝑙𝑑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𝑀𝑜𝑆𝑜𝑙𝑑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E3A7C-BED1-072D-928C-E85A8EA7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Feature Engineering &amp; Preprocessing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C44B9-1FF9-7458-118B-6156445B4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 dirty="0"/>
              <a:t>For categorical features, one-hot or ordinal encoding were used</a:t>
            </a:r>
          </a:p>
          <a:p>
            <a:r>
              <a:rPr lang="en-US" sz="1900" dirty="0"/>
              <a:t>Some instances where a specific value was present in the train dataset but not in test dataset or vice versa</a:t>
            </a:r>
          </a:p>
          <a:p>
            <a:pPr lvl="1"/>
            <a:r>
              <a:rPr lang="en-US" sz="1500" dirty="0"/>
              <a:t>The value counts were consolidated on a numerical threshold</a:t>
            </a:r>
          </a:p>
          <a:p>
            <a:r>
              <a:rPr lang="en-US" sz="2000" dirty="0"/>
              <a:t>Final dataset: 214 features after robust scaling and encoding</a:t>
            </a:r>
          </a:p>
        </p:txBody>
      </p:sp>
      <p:pic>
        <p:nvPicPr>
          <p:cNvPr id="4098" name="Picture 2" descr="A screenshot of a table&#10;&#10;AI-generated content may be incorrect.">
            <a:extLst>
              <a:ext uri="{FF2B5EF4-FFF2-40B4-BE49-F238E27FC236}">
                <a16:creationId xmlns:a16="http://schemas.microsoft.com/office/drawing/2014/main" id="{77FB9FE5-0140-EBF3-9349-A8B6CDAF0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9900" y="329183"/>
            <a:ext cx="1266622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77A67B-A4B3-CB54-9A76-3CE140302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5599" y="4079193"/>
            <a:ext cx="1981508" cy="21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46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44332"/>
            <a:ext cx="2668849" cy="1645920"/>
          </a:xfrm>
        </p:spPr>
        <p:txBody>
          <a:bodyPr>
            <a:normAutofit/>
          </a:bodyPr>
          <a:lstStyle/>
          <a:p>
            <a:r>
              <a:rPr lang="en-US" sz="2800"/>
              <a:t>Models &amp; Evaluation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E652C89-9C55-2BF0-7F95-4F81614D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338" y="1195836"/>
            <a:ext cx="8373618" cy="196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4440602"/>
            <a:ext cx="4505706" cy="164592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500" dirty="0"/>
              <a:t>Training data was 80/20 train-test split</a:t>
            </a:r>
          </a:p>
          <a:p>
            <a:r>
              <a:rPr lang="en-US" sz="1500" dirty="0"/>
              <a:t>Eight total models were developed</a:t>
            </a:r>
          </a:p>
          <a:p>
            <a:pPr lvl="1">
              <a:defRPr sz="1800"/>
            </a:pPr>
            <a:r>
              <a:rPr lang="en-US" sz="1500" dirty="0"/>
              <a:t>Linear Models: OLS, OLS with RFECV,  Lasso, Ridge, </a:t>
            </a:r>
            <a:r>
              <a:rPr lang="en-US" sz="1500" dirty="0" err="1"/>
              <a:t>ElasticNet</a:t>
            </a:r>
            <a:r>
              <a:rPr lang="en-US" sz="1500" dirty="0"/>
              <a:t>, Theil-Sen</a:t>
            </a:r>
          </a:p>
          <a:p>
            <a:pPr lvl="1">
              <a:defRPr sz="1800"/>
            </a:pPr>
            <a:r>
              <a:rPr lang="en-US" sz="1500" dirty="0"/>
              <a:t>Tree-Based Models: Random Forest, </a:t>
            </a:r>
            <a:r>
              <a:rPr lang="en-US" sz="1500" dirty="0" err="1"/>
              <a:t>XGBoost</a:t>
            </a:r>
            <a:endParaRPr lang="en-US" sz="1500" dirty="0"/>
          </a:p>
          <a:p>
            <a:pPr>
              <a:defRPr sz="1800"/>
            </a:pPr>
            <a:r>
              <a:rPr lang="en-US" sz="1500" dirty="0"/>
              <a:t>Best Model: Lasso Regression</a:t>
            </a:r>
          </a:p>
          <a:p>
            <a:pPr lvl="1">
              <a:defRPr sz="1800"/>
            </a:pPr>
            <a:r>
              <a:rPr lang="en-US" sz="1500" dirty="0"/>
              <a:t>Test RMSE: $19,297 | Adjusted R²: 0.901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Lasso Regression generalizes best with regularization</a:t>
            </a:r>
          </a:p>
          <a:p>
            <a:pPr>
              <a:defRPr sz="1800"/>
            </a:pPr>
            <a:r>
              <a:rPr lang="en-US" dirty="0"/>
              <a:t>Both tree-based models </a:t>
            </a:r>
            <a:r>
              <a:rPr dirty="0" err="1"/>
              <a:t>XGBoost</a:t>
            </a:r>
            <a:r>
              <a:rPr dirty="0"/>
              <a:t> and Random Forest overfit</a:t>
            </a:r>
          </a:p>
          <a:p>
            <a:pPr>
              <a:defRPr sz="1800"/>
            </a:pPr>
            <a:r>
              <a:rPr dirty="0"/>
              <a:t>Engineered interaction features improved results</a:t>
            </a:r>
          </a:p>
          <a:p>
            <a:pPr>
              <a:defRPr sz="1800"/>
            </a:pPr>
            <a:r>
              <a:rPr lang="en-US" dirty="0"/>
              <a:t>Box-Cox and </a:t>
            </a:r>
            <a:r>
              <a:rPr lang="en-US" dirty="0" err="1"/>
              <a:t>winsorization</a:t>
            </a:r>
            <a:r>
              <a:rPr lang="en-US" dirty="0"/>
              <a:t> improved overall model predictive performance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512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Office Theme</vt:lpstr>
      <vt:lpstr>Predicting House Prices using Regression Models</vt:lpstr>
      <vt:lpstr>Problem Overview</vt:lpstr>
      <vt:lpstr>Exploratory Data Analysis</vt:lpstr>
      <vt:lpstr>Exploratory Data Analysis</vt:lpstr>
      <vt:lpstr>Exploratory Data Analysis</vt:lpstr>
      <vt:lpstr>Feature Engineering &amp; Preprocessing</vt:lpstr>
      <vt:lpstr>Feature Engineering &amp; Preprocessing</vt:lpstr>
      <vt:lpstr>Models &amp; Evaluation</vt:lpstr>
      <vt:lpstr>Key Observations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Truc Tran</dc:creator>
  <cp:keywords/>
  <dc:description>generated using python-pptx</dc:description>
  <cp:lastModifiedBy>Truc Tran</cp:lastModifiedBy>
  <cp:revision>5</cp:revision>
  <dcterms:created xsi:type="dcterms:W3CDTF">2013-01-27T09:14:16Z</dcterms:created>
  <dcterms:modified xsi:type="dcterms:W3CDTF">2025-07-24T02:22:09Z</dcterms:modified>
  <cp:category/>
</cp:coreProperties>
</file>