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9" r:id="rId6"/>
    <p:sldId id="271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3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90C9-F366-9BEE-108F-D1D36CD2A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D0F19-8F33-5ED0-672B-B3CC06E5C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6962-BB5E-3A0C-42C1-783D610B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4BC3-6BCA-FB02-6D09-D3324601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17DA-E8B7-9CC5-ABCC-D4C7E6BD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E1C9-E5DD-2BD9-4AC1-5570BFAB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2D9B1-E337-56C1-0127-E07A205D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2EF5-A002-58F4-02D5-58546753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E959-80A3-DD44-6E82-8C5DCE3A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F9FA-EF50-FB2C-1A17-33CCAC7E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9746F-13EC-9AED-375E-81051F5F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EFF1-DC9F-E5FD-BB48-3022A1F77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9C52-892D-B89F-B71D-CF08FAFE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F4C8-CD67-23FA-6AA3-6872A2E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6A51-6E40-5C91-B331-376FDFC0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84F-DFC8-B09A-AC6D-54447DD1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9978-389F-9A0B-4A3D-5D0F360A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C332-D273-3D4B-E7F2-AE3BD513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1CF30-6367-D70A-986B-D72C5B7E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BCA3-37BF-8A65-8DEA-63F0B655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511-5328-A9EE-9014-A97050DE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4B7A-DE6E-9B05-B73A-CF5C3100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79525-DF1A-92CE-DDF8-133DCB8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4339-D230-987A-C56B-3B5F4721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6655-F548-FB3B-541E-8A768DE9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5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8937-2059-5EC8-7212-14E5DB6E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855-D0B1-E667-B650-03CC8043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07840-DC28-117C-FB09-4AD74862B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34E0B-796D-1B9C-F1BB-0E06ADC2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D9FEA-EFEF-1C8E-7168-9B81AF4E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DDF7-E0FE-7C9D-6BCC-EE4F54CC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9104-D1E2-F1BC-6DAE-26949E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1DE5-3078-6DC2-C841-92C5A144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CF77A-C916-3CCF-9CA5-C7EBE382A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CC30D-CC1F-F831-1C4B-FBD8C921E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3D96D-B32A-9C06-F5DB-E24A2FFB0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641A3-FB02-3DAD-DB3E-AD37EB6A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16DAB-92BB-8623-61A8-D0795283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B7F6D-E249-2DE3-8741-5F8DCFDB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973C-6E9F-CFCA-48C0-28117006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AC0F4-A0D7-E5C3-CCA7-EBACFD1A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7273-9EDF-B4A9-E2A5-D193A413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8F94F-2FBB-52F6-B21E-ACB83A41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B30BD-E789-42E6-84DC-DEC64FAD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FFD2F-D5AC-5F56-11A9-806DC1F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5D15F-C3AC-BD4D-E4DF-64E8FCBE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4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0E61-C020-7164-94E9-04B4ECA6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15A7-FCE0-11E3-A4E2-5A147AFA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3AD21-DA6D-6620-0042-0A3C0068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F9DA6-6007-B1EA-5633-FF100821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6D058-ED26-CC25-1865-EE81414B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FD90-5C7A-100E-4A50-021FE4B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B2A-E84F-2600-78F6-98270A59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72E39-9351-4549-D743-2E01A7A7F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951F6-792F-D863-28FC-5D304A7B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CAE5-5C83-49BC-4CAB-06C76D15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FFFDF-492E-556A-6811-EA61E656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B37C-C409-9A57-263C-D2F045DC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4903A-3B91-30F4-AD53-E1889C56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44C2-C758-1912-0E39-52B341F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0FA2-89DF-2237-8C5A-C57520F55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26927-EC79-4A2C-AF7C-6AD6413F87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62F14-02F3-4D77-976F-55B11757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1F4B-A2E8-7706-B141-CB4B1A2E6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8148B-F234-4091-B5D4-508AB47F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A1B1F-698D-894E-17ED-B25A2757A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36A8-BB40-4730-946D-90A694695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Recommendation System for </a:t>
            </a:r>
            <a:r>
              <a:rPr lang="en-US" dirty="0" err="1">
                <a:solidFill>
                  <a:srgbClr val="FFFFFF"/>
                </a:solidFill>
              </a:rPr>
              <a:t>ModCloth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163AF-6405-866A-7836-9D06A877A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Newton Tran</a:t>
            </a:r>
          </a:p>
        </p:txBody>
      </p:sp>
    </p:spTree>
    <p:extLst>
      <p:ext uri="{BB962C8B-B14F-4D97-AF65-F5344CB8AC3E}">
        <p14:creationId xmlns:p14="http://schemas.microsoft.com/office/powerpoint/2010/main" val="400711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6FD70-ABBE-3F65-5E7C-88212B84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Average Rating For Each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FFE2-A97E-AC48-C4EF-8F0EEF7E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average rating that a user gives is around 4, which is close to the median of about 4.17</a:t>
            </a:r>
          </a:p>
          <a:p>
            <a:r>
              <a:rPr lang="en-US" sz="2000"/>
              <a:t>This varies by about a standard deviation of 0.54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A6512-DAB6-0FC4-6B23-703A26F7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15" y="473654"/>
            <a:ext cx="3240150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63E1A-D813-A8DF-8F1D-F364D688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Distributions of Mean User Ratings and Mean Item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ACE5-45D2-61B4-11CB-38CEEAB1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Both share skewness, however we note that the ratings are concentrated between 4 and 5</a:t>
            </a:r>
          </a:p>
        </p:txBody>
      </p:sp>
      <p:pic>
        <p:nvPicPr>
          <p:cNvPr id="4" name="Picture 3" descr="A comparison of a number of user ratings&#10;&#10;Description automatically generated">
            <a:extLst>
              <a:ext uri="{FF2B5EF4-FFF2-40B4-BE49-F238E27FC236}">
                <a16:creationId xmlns:a16="http://schemas.microsoft.com/office/drawing/2014/main" id="{6AB3B832-51DA-7071-0E44-D5B6C5B4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6654"/>
            <a:ext cx="5608320" cy="28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B2D32-49C7-BAC0-D8BF-D70E895C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Summary Statistics of the Number of Ratings a User Has Submitted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6D8F-C107-67F5-36F6-01B3C58F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number of ratings submitted ranges from 1 to 250</a:t>
            </a:r>
          </a:p>
          <a:p>
            <a:r>
              <a:rPr lang="en-US" sz="2000"/>
              <a:t>On average, there are about 2 reviews submitted from any given user</a:t>
            </a:r>
          </a:p>
          <a:p>
            <a:r>
              <a:rPr lang="en-US" sz="2000"/>
              <a:t>This varies by about 6 to 7 reviews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0925-82D3-AC1B-7DD9-58585F0E0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582329"/>
            <a:ext cx="3615776" cy="57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02B4-F63B-66AA-69E1-0139A5C8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Distribution of the Number of Ratings a User Has Submitted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CC7B1-B5B3-5160-7C52-AADFAD24B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We see that most users have submitted around 2 reviews</a:t>
            </a:r>
          </a:p>
          <a:p>
            <a:r>
              <a:rPr lang="en-US" sz="2000"/>
              <a:t>Extreme right-skewness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C3B78-63B6-BE3A-65F2-9796EC38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2178457"/>
            <a:ext cx="3615776" cy="25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664C6-9887-6A3C-D6FC-9D25E42F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Number of Ratings Counts, Given the Item’s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E672-9143-1976-9555-0DF3452B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 In all three cases, they all show right-skewness</a:t>
            </a:r>
          </a:p>
        </p:txBody>
      </p:sp>
      <p:pic>
        <p:nvPicPr>
          <p:cNvPr id="6" name="Picture 5" descr="A green and white graph&#10;&#10;Description automatically generated">
            <a:extLst>
              <a:ext uri="{FF2B5EF4-FFF2-40B4-BE49-F238E27FC236}">
                <a16:creationId xmlns:a16="http://schemas.microsoft.com/office/drawing/2014/main" id="{8CA0A93B-0E30-3AB9-6F41-9E73AA1A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37487"/>
            <a:ext cx="11327549" cy="3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00CD8-4156-BB5B-5DB9-7830186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B04BC-C0F1-E016-04FA-C0AE0D92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Four features were extracted: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rating,</a:t>
            </a:r>
            <a:r>
              <a:rPr lang="en-US" sz="2000" dirty="0" err="1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</a:p>
          <a:p>
            <a:r>
              <a:rPr lang="en-US" sz="2000" dirty="0"/>
              <a:t>Imputed one missing value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with ‘Unknown’</a:t>
            </a:r>
          </a:p>
          <a:p>
            <a:r>
              <a:rPr lang="en-US" sz="2000" dirty="0"/>
              <a:t>Establish a notion of what is considered a “good” item</a:t>
            </a:r>
          </a:p>
          <a:p>
            <a:pPr lvl="1"/>
            <a:r>
              <a:rPr lang="en-US" sz="1600" dirty="0"/>
              <a:t>An item’s average rating was 4 or above</a:t>
            </a:r>
          </a:p>
          <a:p>
            <a:pPr lvl="1"/>
            <a:r>
              <a:rPr lang="en-US" sz="1600" dirty="0"/>
              <a:t>The item had at least 24 reviews</a:t>
            </a:r>
            <a:endParaRPr lang="en-US" sz="2000" dirty="0"/>
          </a:p>
          <a:p>
            <a:r>
              <a:rPr lang="en-US" sz="2000" dirty="0"/>
              <a:t>After filtering the data, the dataset was reduced to 93,915 reviews (rows), containing 435 unique items and 43,470 unique users</a:t>
            </a:r>
          </a:p>
          <a:p>
            <a:pPr lvl="1"/>
            <a:r>
              <a:rPr lang="en-US" sz="1600" dirty="0"/>
              <a:t>Subsequently saved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df_modcloth_filtered.csv</a:t>
            </a:r>
          </a:p>
        </p:txBody>
      </p:sp>
    </p:spTree>
    <p:extLst>
      <p:ext uri="{BB962C8B-B14F-4D97-AF65-F5344CB8AC3E}">
        <p14:creationId xmlns:p14="http://schemas.microsoft.com/office/powerpoint/2010/main" val="234692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56D76-FEB2-5713-9072-E0C6D088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6B28-C63E-7BBA-514A-A2C5F983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separate dataset contained the most popular items through basic aggregation, which was grouped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2000" dirty="0"/>
              <a:t>, and then sorted by average item rating and number of ratings, each in ascending order, was stored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pop_items.csv</a:t>
            </a:r>
          </a:p>
          <a:p>
            <a:r>
              <a:rPr lang="en-US" sz="2000" dirty="0"/>
              <a:t>A new feature,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weighted_vals</a:t>
            </a:r>
            <a:r>
              <a:rPr lang="en-US" sz="2000" dirty="0"/>
              <a:t>, was created by multiplying the average item rating by the number of ratings, then by a float between 700 and 1600 if the average item rating was 4 or above (else divided by 1000), and then finally added by a random float generated by 0 to 1</a:t>
            </a:r>
          </a:p>
          <a:p>
            <a:pPr lvl="1"/>
            <a:r>
              <a:rPr lang="en-US" sz="2000" dirty="0"/>
              <a:t>Ensures mapping between the item and its respective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weighted_vals</a:t>
            </a:r>
            <a:r>
              <a:rPr lang="en-US" sz="2000" dirty="0"/>
              <a:t> is bijective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85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0C02A-6493-7582-949E-C6AD8256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4DAD-7912-FB79-9EED-6B9C715C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400"/>
              <a:t>The recommendation system is split into two cases:</a:t>
            </a:r>
          </a:p>
          <a:p>
            <a:pPr lvl="1"/>
            <a:r>
              <a:rPr lang="en-US" sz="1400"/>
              <a:t>A user’s average rating is 4 or above. In this case, we will utilize item-based collaborative filtering</a:t>
            </a:r>
          </a:p>
          <a:p>
            <a:pPr lvl="1"/>
            <a:r>
              <a:rPr lang="en-US" sz="1400"/>
              <a:t>Else, a user’s average rating is below 4. In this case, we will only give generic recommendations based on the most popular items</a:t>
            </a:r>
          </a:p>
          <a:p>
            <a:r>
              <a:rPr lang="en-US" sz="1400"/>
              <a:t>For the first case, for model training and validation, a 50-50 stratified train-test split was done on the filtered dataset</a:t>
            </a:r>
          </a:p>
          <a:p>
            <a:r>
              <a:rPr lang="en-US" sz="1400"/>
              <a:t>A utility matrix was created off from the training dataset</a:t>
            </a:r>
          </a:p>
          <a:p>
            <a:pPr lvl="1"/>
            <a:r>
              <a:rPr lang="en-US" sz="1400"/>
              <a:t>Since the ratings were rank-based, Spearman’s correlation was preferred</a:t>
            </a:r>
          </a:p>
          <a:p>
            <a:r>
              <a:rPr lang="en-US" sz="1400"/>
              <a:t>Singular value decomposition (SVD) was then applied to the utility matrix</a:t>
            </a:r>
          </a:p>
          <a:p>
            <a:r>
              <a:rPr lang="en-US" sz="1400"/>
              <a:t>A k-nearest neighbors model of k = 10 was then constructed from that SVD-reduced utility matrix</a:t>
            </a:r>
          </a:p>
          <a:p>
            <a:pPr lvl="1"/>
            <a:r>
              <a:rPr lang="en-US" sz="1400"/>
              <a:t>k = 10 was chosen since we wanted to capture a sufficient, but not overly-excessive number of similar items, while also considering the model might capture a product that was already purchased by the user</a:t>
            </a:r>
          </a:p>
        </p:txBody>
      </p:sp>
    </p:spTree>
    <p:extLst>
      <p:ext uri="{BB962C8B-B14F-4D97-AF65-F5344CB8AC3E}">
        <p14:creationId xmlns:p14="http://schemas.microsoft.com/office/powerpoint/2010/main" val="20192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FA3CC-7F35-18A4-8B1B-9E2E7323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Model Metrics</a:t>
            </a:r>
          </a:p>
        </p:txBody>
      </p:sp>
      <p:pic>
        <p:nvPicPr>
          <p:cNvPr id="4" name="Picture 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0252170-790F-843C-7F4B-6680C810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9" r="1164" b="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6482-16B5-6072-3C1A-D61D6C06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A simple metric in determining the best model is to see how many matches were obtained between the model and the user’s actual purchases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5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BB688-E0A1-77CF-F201-E8841AD7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Model Metrics</a:t>
            </a:r>
          </a:p>
        </p:txBody>
      </p:sp>
      <p:pic>
        <p:nvPicPr>
          <p:cNvPr id="4" name="Picture 3" descr="A graph of numbers and a bar&#10;&#10;Description automatically generated">
            <a:extLst>
              <a:ext uri="{FF2B5EF4-FFF2-40B4-BE49-F238E27FC236}">
                <a16:creationId xmlns:a16="http://schemas.microsoft.com/office/drawing/2014/main" id="{2AA1F760-8F48-1902-73A1-BEFF895E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91" b="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A04A-2BCF-46F2-D84A-5AF64358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2000"/>
              <a:t>By default, the k-nearest neighbors model used L2 norm (Euclidean distance), but we wanted to see how the number of matches would change by changing this hyperparameter to L1 norm (Manhattan distance)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4C91C-46F5-C418-A0D9-240E59358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What Are Recommendation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54F94-6E10-77E1-3D2D-E7AA1CE00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Type of machine learning that utilizes data to suggest items most relevant to the user</a:t>
            </a:r>
          </a:p>
          <a:p>
            <a:r>
              <a:rPr lang="en-US" sz="2000"/>
              <a:t>Two main types: collaborative filtering and content-based</a:t>
            </a:r>
          </a:p>
          <a:p>
            <a:pPr lvl="1"/>
            <a:r>
              <a:rPr lang="en-US" sz="2000"/>
              <a:t>Former uses user similarity, whereas the latter is exclusive to the item’s features (i.e. focuses on a specific user’s preferences rather than group or (type)</a:t>
            </a:r>
          </a:p>
          <a:p>
            <a:r>
              <a:rPr lang="en-US" sz="2000"/>
              <a:t>Two types of collaborative filtering: user=based and item-based</a:t>
            </a:r>
          </a:p>
          <a:p>
            <a:pPr lvl="1"/>
            <a:r>
              <a:rPr lang="en-US" sz="2000"/>
              <a:t>In the former, if any two given users have similar preferences or behaviors, they are likely to prefer items</a:t>
            </a:r>
          </a:p>
          <a:p>
            <a:pPr lvl="1"/>
            <a:r>
              <a:rPr lang="en-US" sz="2000"/>
              <a:t>In the latter, there is more focus on items that users have already interacted with	</a:t>
            </a:r>
          </a:p>
        </p:txBody>
      </p:sp>
    </p:spTree>
    <p:extLst>
      <p:ext uri="{BB962C8B-B14F-4D97-AF65-F5344CB8AC3E}">
        <p14:creationId xmlns:p14="http://schemas.microsoft.com/office/powerpoint/2010/main" val="121134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7B71C-2F67-BA0E-818F-B58BE9FC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01A0-3144-9D26-0E54-D29318F5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root mean squared error (RMSE) between the original utility matrix and its SVD-reduced version was also calculated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E6353E-9462-57FA-AD5D-9E5DF722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5089"/>
              </p:ext>
            </p:extLst>
          </p:nvPr>
        </p:nvGraphicFramePr>
        <p:xfrm>
          <a:off x="2487388" y="402570"/>
          <a:ext cx="7217224" cy="321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612">
                  <a:extLst>
                    <a:ext uri="{9D8B030D-6E8A-4147-A177-3AD203B41FA5}">
                      <a16:colId xmlns:a16="http://schemas.microsoft.com/office/drawing/2014/main" val="3723086209"/>
                    </a:ext>
                  </a:extLst>
                </a:gridCol>
                <a:gridCol w="3608612">
                  <a:extLst>
                    <a:ext uri="{9D8B030D-6E8A-4147-A177-3AD203B41FA5}">
                      <a16:colId xmlns:a16="http://schemas.microsoft.com/office/drawing/2014/main" val="3817786129"/>
                    </a:ext>
                  </a:extLst>
                </a:gridCol>
              </a:tblGrid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Number of Singular Values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RMSE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252579817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0.128778485257336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2373439725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0.1019257880438485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1360631869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0.08059295336375218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2168805252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300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0.061961617379721494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3616485274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350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0.04433289670423865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3233157857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400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0.02500844225436355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4217724346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410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0.020314003417670517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3994822423"/>
                  </a:ext>
                </a:extLst>
              </a:tr>
              <a:tr h="35725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425</a:t>
                      </a:r>
                    </a:p>
                  </a:txBody>
                  <a:tcPr marL="81194" marR="81194" marT="40597" marB="405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0.011552216980782718</a:t>
                      </a:r>
                    </a:p>
                  </a:txBody>
                  <a:tcPr marL="81194" marR="81194" marT="40597" marB="40597"/>
                </a:tc>
                <a:extLst>
                  <a:ext uri="{0D108BD9-81ED-4DB2-BD59-A6C34878D82A}">
                    <a16:rowId xmlns:a16="http://schemas.microsoft.com/office/drawing/2014/main" val="2375415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6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29301-1BE9-7AE8-56FC-8D71CEDE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6B6E-C931-BFCB-2257-BBA25AC3E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 showed strong signs of skewness, which influenced the results of our recommendation system since items rated 4 or above were heavily emphasized, whereas those rated below 4 were heavily penalized</a:t>
            </a:r>
          </a:p>
          <a:p>
            <a:pPr lvl="1"/>
            <a:r>
              <a:rPr lang="en-US" sz="2000" dirty="0"/>
              <a:t>It’s possible that, for example, items rated between 3.7 to 3.9 might be “good” items</a:t>
            </a:r>
          </a:p>
          <a:p>
            <a:r>
              <a:rPr lang="en-US" sz="2000" dirty="0"/>
              <a:t>It’s hard to establish a solid notion of what is considered a “good” item since ratings are highly subjective and inconsistent</a:t>
            </a:r>
          </a:p>
          <a:p>
            <a:r>
              <a:rPr lang="en-US" sz="2000" dirty="0"/>
              <a:t>We can further understand the behavior of our recommendation system – more so the bias of our data - by applying sentiment analysis on the size and fit features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753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74C3-E0EA-DDA9-7F67-A1BD7393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6556-3E67-1D60-CD8E-09AF160B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000" dirty="0"/>
              <a:t>Addressing Marketing Bias in Product Recommendations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Mengting</a:t>
            </a:r>
            <a:r>
              <a:rPr lang="en-US" sz="2000" dirty="0"/>
              <a:t> Wan, </a:t>
            </a:r>
            <a:r>
              <a:rPr lang="en-US" sz="2000" dirty="0" err="1"/>
              <a:t>Jianmo</a:t>
            </a:r>
            <a:r>
              <a:rPr lang="en-US" sz="2000" dirty="0"/>
              <a:t> Ni, Rishabh Misra, Julian McAuley</a:t>
            </a:r>
          </a:p>
          <a:p>
            <a:pPr marL="0" indent="0">
              <a:buNone/>
            </a:pPr>
            <a:r>
              <a:rPr lang="en-US" sz="2000" dirty="0"/>
              <a:t>      WSDM, 2020</a:t>
            </a:r>
          </a:p>
          <a:p>
            <a:endParaRPr lang="en-US" sz="2000" dirty="0"/>
          </a:p>
          <a:p>
            <a:r>
              <a:rPr lang="en-US" sz="2000" dirty="0"/>
              <a:t>IBM. “Collaborative Filtering.” Ibm.com, 21 Mar. 2024, www.ibm.com/think/topics/collaborative-filtering.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“Think | IBM.” Ibm.com, 2024, www.ibm.com/think/topievdelo.com/amazons-recommendation-algorithm-drives-35-of-its-sales/cs/collaborative-filtering. Accessed 16 Dec. 2024.</a:t>
            </a:r>
          </a:p>
          <a:p>
            <a:pPr marL="0" indent="0">
              <a:buNone/>
            </a:pPr>
            <a:r>
              <a:rPr lang="en-US" sz="2000" dirty="0"/>
              <a:t>‌</a:t>
            </a:r>
          </a:p>
          <a:p>
            <a:r>
              <a:rPr lang="en-US" sz="2000" dirty="0" err="1"/>
              <a:t>Evdelo</a:t>
            </a:r>
            <a:r>
              <a:rPr lang="en-US" sz="2000" dirty="0"/>
              <a:t>. “Amazon’s Recommendation Algorithm Drives 35% of Its Sales.” </a:t>
            </a:r>
            <a:r>
              <a:rPr lang="en-US" sz="2000" dirty="0" err="1"/>
              <a:t>Evdelo</a:t>
            </a:r>
            <a:r>
              <a:rPr lang="en-US" sz="2000" dirty="0"/>
              <a:t>, 2020, evdelo.com/amazons-recommendation-algorithm-drives-35-of-its-sales/.</a:t>
            </a:r>
          </a:p>
          <a:p>
            <a:endParaRPr lang="en-US" sz="2000" dirty="0"/>
          </a:p>
          <a:p>
            <a:r>
              <a:rPr lang="en-US" sz="2000" dirty="0"/>
              <a:t>Whiting, Rick. “Researchers Solve Netflix Challenge, Win $1 Million Prize | CRN.” Crn.com, 2024, www.crn.com/news/applications-os/220100498/researchers-solve-netflix-challenge-win-1-million-prize.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897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5415B-9CF2-483A-FF89-18BEC9B5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Why Recommendation Systems?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80B4DEB8-DE82-92FC-0627-30DC9DE6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With so many choices, recommendation systems can streamline the customer experience</a:t>
            </a:r>
          </a:p>
          <a:p>
            <a:r>
              <a:rPr lang="en-US" sz="2000"/>
              <a:t>From a business standpoint, they can boost sales since they:</a:t>
            </a:r>
          </a:p>
          <a:p>
            <a:pPr lvl="1"/>
            <a:r>
              <a:rPr lang="en-US" sz="2000"/>
              <a:t>Increase personalization for the consumer </a:t>
            </a:r>
            <a:r>
              <a:rPr lang="en-US" sz="2000">
                <a:sym typeface="Wingdings" panose="05000000000000000000" pitchFamily="2" charset="2"/>
              </a:rPr>
              <a:t> higher customer retention</a:t>
            </a:r>
          </a:p>
          <a:p>
            <a:pPr lvl="1"/>
            <a:r>
              <a:rPr lang="en-US" sz="2000">
                <a:sym typeface="Wingdings" panose="05000000000000000000" pitchFamily="2" charset="2"/>
              </a:rPr>
              <a:t>Lead to more cross-selling</a:t>
            </a:r>
          </a:p>
          <a:p>
            <a:pPr lvl="1"/>
            <a:r>
              <a:rPr lang="en-US" sz="2000">
                <a:sym typeface="Wingdings" panose="05000000000000000000" pitchFamily="2" charset="2"/>
              </a:rPr>
              <a:t>Lower marketing costs</a:t>
            </a:r>
          </a:p>
          <a:p>
            <a:pPr lvl="1"/>
            <a:endParaRPr lang="en-US" sz="2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58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mannequins with dresses&#10;&#10;Description automatically generated">
            <a:extLst>
              <a:ext uri="{FF2B5EF4-FFF2-40B4-BE49-F238E27FC236}">
                <a16:creationId xmlns:a16="http://schemas.microsoft.com/office/drawing/2014/main" id="{34488C02-FDA6-2C61-BD58-B1D876844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6219" r="1" b="287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24BCF-1FB5-4FA9-7C24-2CE75D99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B3EEEEBF-ED6D-AA10-614E-A3F0DEE8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 err="1"/>
              <a:t>ModCloth</a:t>
            </a:r>
            <a:r>
              <a:rPr lang="en-US" sz="1700" dirty="0"/>
              <a:t> is a brand that specializes in vintage-inspired women’s apparel, particularly in dresses. The goal is to build a recommendation system that recommends a user three products.</a:t>
            </a:r>
          </a:p>
        </p:txBody>
      </p:sp>
    </p:spTree>
    <p:extLst>
      <p:ext uri="{BB962C8B-B14F-4D97-AF65-F5344CB8AC3E}">
        <p14:creationId xmlns:p14="http://schemas.microsoft.com/office/powerpoint/2010/main" val="168428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63F81-AF07-C391-7ACD-F4B5B60E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60C40-556F-E55B-7065-FE03CC0B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1"/>
            <a:r>
              <a:rPr 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Addressing Marketing Bias in Product Recommendations</a:t>
            </a:r>
            <a:br>
              <a:rPr lang="en-US" sz="2000" dirty="0"/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Mengting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Wan,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Jianmo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Ni, Rishabh Misra, Julian McAuley,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WSDM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, 2020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Under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df_modcloth.csv</a:t>
            </a:r>
            <a:endParaRPr lang="en-US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The data contains over 99,893 reviews of 1020 unique products sold from </a:t>
            </a:r>
            <a:r>
              <a:rPr lang="en-US" sz="2000" dirty="0" err="1">
                <a:solidFill>
                  <a:srgbClr val="000000"/>
                </a:solidFill>
                <a:latin typeface="Helvetica" panose="020B0604020202020204" pitchFamily="34" charset="0"/>
              </a:rPr>
              <a:t>ModCloth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, from 44,783 unique users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Data spans over 9 years from 2010 – 2019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Five numerical features: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rating, size, year, split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Seven object-type features: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timestamp, fit,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user_attr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model_attr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category, brand</a:t>
            </a:r>
          </a:p>
        </p:txBody>
      </p:sp>
    </p:spTree>
    <p:extLst>
      <p:ext uri="{BB962C8B-B14F-4D97-AF65-F5344CB8AC3E}">
        <p14:creationId xmlns:p14="http://schemas.microsoft.com/office/powerpoint/2010/main" val="27808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A041F-7EDE-72F8-C080-4A79D346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7F9E-39CB-74EC-9FD0-F5A7D718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brand, size, fit,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contained 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D43FE-BD3E-5727-BC86-637AA488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151291"/>
            <a:ext cx="3615776" cy="456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1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6CA12-0119-F621-A87B-97A21C1FD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32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DD63A-D99E-207C-1F7A-F7CE267E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7153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732CD-8E05-DC1F-B0C4-2D4F3D88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B168-DB2C-16BE-0869-676E63F4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Tops, bottoms, and dresses are the predominant categories</a:t>
            </a: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73C794DF-14F4-E55C-29A9-5F83F428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9287"/>
            <a:ext cx="5608320" cy="52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2C6E6-885A-3DDF-8B3E-77EAE8B1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Summary Statistics of the Number of Ratings Per Unique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EFA6-6860-BAA8-E514-393AFA0A4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average number of ratings is about 98, but this starkly contrasts to the median of 17 ratings</a:t>
            </a:r>
          </a:p>
          <a:p>
            <a:r>
              <a:rPr lang="en-US" sz="2000"/>
              <a:t>This also widely varies with a standard deviation of around 216 ratings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38EFE-D6C4-47DE-5448-F4A41D89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166" y="473654"/>
            <a:ext cx="3302447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1237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Helvetica</vt:lpstr>
      <vt:lpstr>Wingdings</vt:lpstr>
      <vt:lpstr>Office Theme</vt:lpstr>
      <vt:lpstr>A Recommendation System for ModCloth</vt:lpstr>
      <vt:lpstr>What Are Recommendation Systems?</vt:lpstr>
      <vt:lpstr>Why Recommendation Systems?</vt:lpstr>
      <vt:lpstr>Problem Statement</vt:lpstr>
      <vt:lpstr>Data</vt:lpstr>
      <vt:lpstr>Missing Values</vt:lpstr>
      <vt:lpstr>Exploratory Data Analysis</vt:lpstr>
      <vt:lpstr>Product Categories</vt:lpstr>
      <vt:lpstr>Summary Statistics of the Number of Ratings Per Unique Item</vt:lpstr>
      <vt:lpstr>Average Rating For Each User</vt:lpstr>
      <vt:lpstr>Distributions of Mean User Ratings and Mean Item Ratings</vt:lpstr>
      <vt:lpstr>Summary Statistics of the Number of Ratings a User Has Submitted</vt:lpstr>
      <vt:lpstr>Distribution of the Number of Ratings a User Has Submitted</vt:lpstr>
      <vt:lpstr>The Number of Ratings Counts, Given the Item’s Rating</vt:lpstr>
      <vt:lpstr>Data Wrangling</vt:lpstr>
      <vt:lpstr>Data Wrangling</vt:lpstr>
      <vt:lpstr>Modeling</vt:lpstr>
      <vt:lpstr>Model Metrics</vt:lpstr>
      <vt:lpstr>Model Metrics</vt:lpstr>
      <vt:lpstr>Model Metrics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Truc Tran</dc:creator>
  <cp:lastModifiedBy>Truc Tran</cp:lastModifiedBy>
  <cp:revision>10</cp:revision>
  <dcterms:created xsi:type="dcterms:W3CDTF">2024-12-17T00:09:03Z</dcterms:created>
  <dcterms:modified xsi:type="dcterms:W3CDTF">2025-02-20T16:18:23Z</dcterms:modified>
</cp:coreProperties>
</file>