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3" r:id="rId4"/>
    <p:sldId id="280" r:id="rId5"/>
    <p:sldId id="279" r:id="rId6"/>
    <p:sldId id="281" r:id="rId7"/>
    <p:sldId id="282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264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F035-54EB-4A64-E276-A1B990AC1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B375-BEA3-546E-9712-D99CFF20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20D5-A4D1-7B9A-D4F2-DAA1D94B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0745-8025-5EE5-4EA1-51A99358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30EC-C39B-51DE-BC33-A30EBA19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57A9-55FC-A5EA-393B-16D31886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737A-96DD-AD30-E410-ACD955A2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1CD7-533D-A210-5BF1-319286D1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DCA5-C15D-624E-EC02-045F0675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B96-B80B-0D58-97BF-F76B8617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3AD57-C030-0F15-7989-DA72C3CD6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C1BF-C18D-6151-23EE-FA4BE4A3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C8B4-AC04-9EBC-6A3F-A56F9385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5A66-1B95-8B3E-20DF-FCAAF963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1FBA-50AF-17A1-5B51-5C3734D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4BD1-755B-7E58-3B1A-732F29F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DB40-5B11-4D2E-8B07-294460DB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2112-66F2-A13B-1E7F-CD78069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8E97-CAF9-CF42-515F-EA1C892F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ACF2-8CBB-D4F5-55E7-3C90A88F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3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1856-6FE8-39C4-F409-FC01B43A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545E-0D1D-3FF9-D102-607A5FDC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FF01-DF42-D32A-EDC3-86116CBC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07B7-BEB3-E091-2E80-763E2749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6D09-AA20-6A7D-2F1C-8D68001A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A32B-71B0-780F-37E5-4AA37A5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D00E-3843-9955-6192-CBBA6FFBF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A59D-4F3F-2B18-98E3-F1CED0B02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36E5-45D3-F946-72DF-68BEBE4E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7EF8-4E0B-C6B7-C443-9675326D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CA8D-68F6-8E2D-C466-6C75D827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C9C0-C163-7C83-F076-5FCD0A59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622A-94D3-3E53-5653-EB2861A3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D7F4D-A7EF-6BE6-EE6B-DEC09482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CECAC-B6B4-6AAA-4B44-B7EBDE903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03A83-A036-1CD7-23C1-25732AF8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ECBD2-49B5-DE90-2730-D876987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7F99A-4EF0-ECAC-0D9B-B667FE7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AC329-F9EC-FAC3-D954-F89E367E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A7A3-B518-6910-9414-D3188D6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97F20-8C6E-0ED7-E6AF-DE1D188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F17D6-825A-4676-C036-828B242C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44C3-033B-B2EB-AFC1-791E9503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AAFAA-9B13-0A3A-949C-27D93D56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87EFB-8BD2-9B8C-2E82-4AB6503D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67AD-3D5C-96C4-51F0-065CF4A1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024-43A9-A99B-94FB-13EB6962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6536-E3AA-5B95-2BF6-9A83A6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36EE-A302-B896-F77D-2A62E76D9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34FC3-9439-0E54-1A08-6BEB2755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E174-ECF6-00C1-A551-CAB017D8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FC9D-C293-60C5-31A5-862D5015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0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C9F6-849D-BF33-D645-1EB156E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DFFE-4587-4C50-BF7C-F3063BDA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2526-8F80-D542-7C25-A20BF7F8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5FE1C-A3CF-C4F7-0E48-2DF97768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4AA81-AA1A-DE3A-539B-E45A466A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AFF3-187C-ED47-1EFD-BBE53DF6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1A6CA-D15F-5669-3969-FF753F10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9D58-0EB8-06A5-800B-DA2A123C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87EB-E125-6246-701C-AF9D0147C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849E-E366-6E4A-8E1C-D2DF3061704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245A-2796-FC6B-B23D-D4E2A0373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CE07-9CE7-8B90-07A9-D923F8F3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D857-95E4-EE42-9583-E2B39E25E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2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nggroup/phenodbr" TargetMode="External"/><Relationship Id="rId2" Type="http://schemas.openxmlformats.org/officeDocument/2006/relationships/hyperlink" Target="https://github.com/tnggroup/gwas-phenotype-database-4-pg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3EA5-EA7A-FE07-9673-8FF5659F0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aco" pitchFamily="2" charset="77"/>
              </a:rPr>
              <a:t>The </a:t>
            </a:r>
            <a:r>
              <a:rPr lang="en-GB" dirty="0" err="1">
                <a:latin typeface="Monaco" pitchFamily="2" charset="77"/>
              </a:rPr>
              <a:t>PhenoDB</a:t>
            </a:r>
            <a:endParaRPr lang="en-GB" dirty="0">
              <a:latin typeface="Monaco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879FB-A7F1-3334-12C8-CA3CE582C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87625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240484" y="193840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84D32-893F-9AC2-4C26-2E50BF33B042}"/>
              </a:ext>
            </a:extLst>
          </p:cNvPr>
          <p:cNvSpPr txBox="1"/>
          <p:nvPr/>
        </p:nvSpPr>
        <p:spPr>
          <a:xfrm>
            <a:off x="856343" y="920621"/>
            <a:ext cx="102470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Flexible:</a:t>
            </a:r>
            <a:br>
              <a:rPr lang="en-GB" sz="2000" dirty="0">
                <a:latin typeface="Garamond" panose="02020404030301010803" pitchFamily="18" charset="0"/>
              </a:rPr>
            </a:br>
            <a:r>
              <a:rPr lang="en-GB" sz="2000" dirty="0">
                <a:latin typeface="Garamond" panose="02020404030301010803" pitchFamily="18" charset="0"/>
              </a:rPr>
              <a:t>One or multiple cohorts/projects.</a:t>
            </a:r>
            <a:br>
              <a:rPr lang="en-GB" sz="2000" dirty="0">
                <a:latin typeface="Garamond" panose="02020404030301010803" pitchFamily="18" charset="0"/>
              </a:rPr>
            </a:br>
            <a:r>
              <a:rPr lang="en-GB" sz="2000" dirty="0">
                <a:latin typeface="Garamond" panose="02020404030301010803" pitchFamily="18" charset="0"/>
              </a:rPr>
              <a:t>Keep individual identifiable data at a separate location or use the database to enforce separation from safer data.</a:t>
            </a:r>
            <a:br>
              <a:rPr lang="en-GB" sz="2000" dirty="0">
                <a:latin typeface="Garamond" panose="02020404030301010803" pitchFamily="18" charset="0"/>
              </a:rPr>
            </a:br>
            <a:endParaRPr lang="en-GB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Simple (relatively): Multiple instances*. Branch and use for new projects easily. Add your features.</a:t>
            </a:r>
            <a:br>
              <a:rPr lang="en-GB" sz="2000" dirty="0">
                <a:latin typeface="Garamond" panose="02020404030301010803" pitchFamily="18" charset="0"/>
              </a:rPr>
            </a:br>
            <a:endParaRPr lang="en-GB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Cohort data: Store typical cohort research data in a consistent way, including questionnaire data and IDPs. Instruments are used consistently across study stages/timepoints.</a:t>
            </a:r>
            <a:br>
              <a:rPr lang="en-GB" sz="2000" dirty="0">
                <a:latin typeface="Garamond" panose="02020404030301010803" pitchFamily="18" charset="0"/>
              </a:rPr>
            </a:br>
            <a:endParaRPr lang="en-GB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Metadata: Relational database of metadata and annotations of cohort research data; instrument types, instruments, items and variables etc.</a:t>
            </a:r>
            <a:br>
              <a:rPr lang="en-GB" sz="2000" dirty="0">
                <a:latin typeface="Garamond" panose="02020404030301010803" pitchFamily="18" charset="0"/>
              </a:rPr>
            </a:br>
            <a:endParaRPr lang="en-GB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Cohort summary data: Variable statistics, phenotype cohort </a:t>
            </a:r>
            <a:r>
              <a:rPr lang="en-GB" sz="2000" dirty="0" err="1">
                <a:latin typeface="Garamond" panose="02020404030301010803" pitchFamily="18" charset="0"/>
              </a:rPr>
              <a:t>prevalences</a:t>
            </a:r>
            <a:r>
              <a:rPr lang="en-GB" sz="2000" dirty="0">
                <a:latin typeface="Garamond" panose="02020404030301010803" pitchFamily="18" charset="0"/>
              </a:rPr>
              <a:t>.</a:t>
            </a:r>
            <a:br>
              <a:rPr lang="en-GB" sz="2000" dirty="0">
                <a:latin typeface="Garamond" panose="02020404030301010803" pitchFamily="18" charset="0"/>
              </a:rPr>
            </a:br>
            <a:endParaRPr lang="en-GB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Summary data: GWAS </a:t>
            </a:r>
            <a:r>
              <a:rPr lang="en-GB" sz="2000" dirty="0" err="1">
                <a:latin typeface="Garamond" panose="02020404030301010803" pitchFamily="18" charset="0"/>
              </a:rPr>
              <a:t>sumstats</a:t>
            </a:r>
            <a:r>
              <a:rPr lang="en-GB" sz="2000" dirty="0">
                <a:latin typeface="Garamond" panose="02020404030301010803" pitchFamily="18" charset="0"/>
              </a:rPr>
              <a:t>, population phenotype </a:t>
            </a:r>
            <a:r>
              <a:rPr lang="en-GB" sz="2000" dirty="0" err="1">
                <a:latin typeface="Garamond" panose="02020404030301010803" pitchFamily="18" charset="0"/>
              </a:rPr>
              <a:t>prevalences</a:t>
            </a:r>
            <a:r>
              <a:rPr lang="en-GB" sz="2000" dirty="0">
                <a:latin typeface="Garamond" panose="02020404030301010803" pitchFamily="18" charset="0"/>
              </a:rPr>
              <a:t>, meta-analysis cohort overlaps.</a:t>
            </a:r>
          </a:p>
        </p:txBody>
      </p:sp>
    </p:spTree>
    <p:extLst>
      <p:ext uri="{BB962C8B-B14F-4D97-AF65-F5344CB8AC3E}">
        <p14:creationId xmlns:p14="http://schemas.microsoft.com/office/powerpoint/2010/main" val="33868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240484" y="193840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Secure access levels - roles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D63BE-67DC-78FE-6674-5512E3D1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50671"/>
              </p:ext>
            </p:extLst>
          </p:nvPr>
        </p:nvGraphicFramePr>
        <p:xfrm>
          <a:off x="838200" y="1366882"/>
          <a:ext cx="9755415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910758685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410579333"/>
                    </a:ext>
                  </a:extLst>
                </a:gridCol>
                <a:gridCol w="4127501">
                  <a:extLst>
                    <a:ext uri="{9D8B030D-6E8A-4147-A177-3AD203B41FA5}">
                      <a16:colId xmlns:a16="http://schemas.microsoft.com/office/drawing/2014/main" val="56449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Ex. Ian, Johan, anyone helping administrate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2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Co-worker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can read/write all data in the database, including protected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Ex. Zain, anyone who would edit and/or import new data, access secure data, link original 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0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can read non-protected data and write to designated areas (user’s own schema)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An ‘extractor’ role for a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6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can read metadata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Anyone who would like to view metadata and data dictionary type or aggregated data 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5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3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240484" y="193840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Metadata entities, examples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E987C7-2419-15B6-4BBB-E56AF986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" y="5534052"/>
            <a:ext cx="3203191" cy="10996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DF38BA-F54F-5ECD-4F3E-0BEC35B6CF03}"/>
              </a:ext>
            </a:extLst>
          </p:cNvPr>
          <p:cNvSpPr/>
          <p:nvPr/>
        </p:nvSpPr>
        <p:spPr>
          <a:xfrm>
            <a:off x="151194" y="942265"/>
            <a:ext cx="3403600" cy="7825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9D33B-1FA0-D27F-F747-B2CE695EAF95}"/>
              </a:ext>
            </a:extLst>
          </p:cNvPr>
          <p:cNvSpPr/>
          <p:nvPr/>
        </p:nvSpPr>
        <p:spPr>
          <a:xfrm>
            <a:off x="3605048" y="942265"/>
            <a:ext cx="3079532" cy="7825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Assessment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5044F-8D7C-6C7B-0EA6-F39533EB84D8}"/>
              </a:ext>
            </a:extLst>
          </p:cNvPr>
          <p:cNvSpPr/>
          <p:nvPr/>
        </p:nvSpPr>
        <p:spPr>
          <a:xfrm>
            <a:off x="6734834" y="942265"/>
            <a:ext cx="5257470" cy="7825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Assessment Item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B1AE-2D10-2307-BE97-28E1691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47" y="1847953"/>
            <a:ext cx="1930729" cy="1756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C728B-4295-21CD-F324-A54D75EC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0" y="3850414"/>
            <a:ext cx="2589366" cy="1437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Folded Corner 11">
            <a:extLst>
              <a:ext uri="{FF2B5EF4-FFF2-40B4-BE49-F238E27FC236}">
                <a16:creationId xmlns:a16="http://schemas.microsoft.com/office/drawing/2014/main" id="{630342F5-BAA1-7E45-40A9-4A3A59CC98A3}"/>
              </a:ext>
            </a:extLst>
          </p:cNvPr>
          <p:cNvSpPr/>
          <p:nvPr/>
        </p:nvSpPr>
        <p:spPr>
          <a:xfrm>
            <a:off x="3631762" y="1847953"/>
            <a:ext cx="3052818" cy="653509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COVID-CNS DEM1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905BC-996F-AA7A-5E98-948B5C965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762" y="2612244"/>
            <a:ext cx="3079532" cy="861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Bevel 13">
            <a:extLst>
              <a:ext uri="{FF2B5EF4-FFF2-40B4-BE49-F238E27FC236}">
                <a16:creationId xmlns:a16="http://schemas.microsoft.com/office/drawing/2014/main" id="{1FA47415-404A-3FE0-D6D2-8E6FE955EC59}"/>
              </a:ext>
            </a:extLst>
          </p:cNvPr>
          <p:cNvSpPr/>
          <p:nvPr/>
        </p:nvSpPr>
        <p:spPr>
          <a:xfrm>
            <a:off x="3605048" y="3604094"/>
            <a:ext cx="3129786" cy="810251"/>
          </a:xfrm>
          <a:prstGeom prst="beve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Oxford server/UK Biobank type IDP collection</a:t>
            </a:r>
          </a:p>
          <a:p>
            <a:pPr algn="ctr"/>
            <a:endParaRPr lang="en-GB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F2CF8B3-5CE1-2E5D-AD1B-E4B30B8FA2EF}"/>
              </a:ext>
            </a:extLst>
          </p:cNvPr>
          <p:cNvSpPr/>
          <p:nvPr/>
        </p:nvSpPr>
        <p:spPr>
          <a:xfrm>
            <a:off x="3605048" y="4576786"/>
            <a:ext cx="3079532" cy="109960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COVID-CNS </a:t>
            </a:r>
            <a:r>
              <a:rPr lang="en-GB" dirty="0" err="1">
                <a:solidFill>
                  <a:schemeClr val="tx2"/>
                </a:solidFill>
              </a:rPr>
              <a:t>Cognitron</a:t>
            </a:r>
            <a:r>
              <a:rPr lang="en-GB" dirty="0">
                <a:solidFill>
                  <a:schemeClr val="tx2"/>
                </a:solidFill>
              </a:rPr>
              <a:t> assessment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0F31F1-AA0F-89A1-B95F-221E63596B5E}"/>
              </a:ext>
            </a:extLst>
          </p:cNvPr>
          <p:cNvSpPr txBox="1"/>
          <p:nvPr/>
        </p:nvSpPr>
        <p:spPr>
          <a:xfrm>
            <a:off x="7662042" y="1952940"/>
            <a:ext cx="433026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“Which hand do you usually write with?”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EEB4671-F5D6-9482-9071-B0E9AF3C1D6B}"/>
              </a:ext>
            </a:extLst>
          </p:cNvPr>
          <p:cNvGraphicFramePr>
            <a:graphicFrameLocks noGrp="1"/>
          </p:cNvGraphicFramePr>
          <p:nvPr/>
        </p:nvGraphicFramePr>
        <p:xfrm>
          <a:off x="7662042" y="2785401"/>
          <a:ext cx="4330262" cy="42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0262">
                  <a:extLst>
                    <a:ext uri="{9D8B030D-6E8A-4147-A177-3AD203B41FA5}">
                      <a16:colId xmlns:a16="http://schemas.microsoft.com/office/drawing/2014/main" val="986448460"/>
                    </a:ext>
                  </a:extLst>
                </a:gridCol>
              </a:tblGrid>
              <a:tr h="4227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Over the past 2 weeks, how often have you been bothered by the following problems? Select ONE for each of the following statements: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37162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12BEA66-D54E-5302-731C-2D8C2B87E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1" y="3774892"/>
            <a:ext cx="4799505" cy="400701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CBDF80-FF2B-6EFC-E300-CD25BEE667BC}"/>
              </a:ext>
            </a:extLst>
          </p:cNvPr>
          <p:cNvGraphicFramePr>
            <a:graphicFrameLocks noGrp="1"/>
          </p:cNvGraphicFramePr>
          <p:nvPr/>
        </p:nvGraphicFramePr>
        <p:xfrm>
          <a:off x="9287204" y="4742294"/>
          <a:ext cx="27051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41231870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Target Detection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97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186895" y="153042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entities and data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87DAA8-D174-C62F-7B53-E1CB0FA916B8}"/>
              </a:ext>
            </a:extLst>
          </p:cNvPr>
          <p:cNvSpPr/>
          <p:nvPr/>
        </p:nvSpPr>
        <p:spPr>
          <a:xfrm>
            <a:off x="905859" y="598432"/>
            <a:ext cx="10380281" cy="9286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COVID-CNS Relational Database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10CC61B-366C-12CF-5D92-56C2E4EE2A1C}"/>
              </a:ext>
            </a:extLst>
          </p:cNvPr>
          <p:cNvSpPr/>
          <p:nvPr/>
        </p:nvSpPr>
        <p:spPr>
          <a:xfrm>
            <a:off x="905859" y="1535003"/>
            <a:ext cx="4799284" cy="9286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C1E367-35AE-AAD1-5E6F-0980990B0D56}"/>
              </a:ext>
            </a:extLst>
          </p:cNvPr>
          <p:cNvSpPr/>
          <p:nvPr/>
        </p:nvSpPr>
        <p:spPr>
          <a:xfrm>
            <a:off x="5705143" y="1529747"/>
            <a:ext cx="5580997" cy="9286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0C2B74-D09E-285A-17BD-B15D4F7E757A}"/>
              </a:ext>
            </a:extLst>
          </p:cNvPr>
          <p:cNvSpPr/>
          <p:nvPr/>
        </p:nvSpPr>
        <p:spPr>
          <a:xfrm>
            <a:off x="5705143" y="2453185"/>
            <a:ext cx="1868870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C58A243-6F67-037D-DE91-D6E4FB271E4F}"/>
              </a:ext>
            </a:extLst>
          </p:cNvPr>
          <p:cNvSpPr/>
          <p:nvPr/>
        </p:nvSpPr>
        <p:spPr>
          <a:xfrm>
            <a:off x="7574013" y="2455808"/>
            <a:ext cx="1843257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34F0451-C2EA-6104-5A9A-4FCA1B2EC176}"/>
              </a:ext>
            </a:extLst>
          </p:cNvPr>
          <p:cNvSpPr/>
          <p:nvPr/>
        </p:nvSpPr>
        <p:spPr>
          <a:xfrm>
            <a:off x="905858" y="2468947"/>
            <a:ext cx="2562556" cy="47099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94F0BC-BB14-99F0-1F9D-CD4CEFE6ABB3}"/>
              </a:ext>
            </a:extLst>
          </p:cNvPr>
          <p:cNvSpPr/>
          <p:nvPr/>
        </p:nvSpPr>
        <p:spPr>
          <a:xfrm>
            <a:off x="905857" y="2945199"/>
            <a:ext cx="2562557" cy="4709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Instance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61D1629-DB71-8230-0ACE-B777C1E9DCCC}"/>
              </a:ext>
            </a:extLst>
          </p:cNvPr>
          <p:cNvSpPr/>
          <p:nvPr/>
        </p:nvSpPr>
        <p:spPr>
          <a:xfrm rot="16200000">
            <a:off x="171318" y="5125404"/>
            <a:ext cx="2255938" cy="7527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Type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73B01F-60EA-E3AF-B05D-B3FD45A5F9FA}"/>
              </a:ext>
            </a:extLst>
          </p:cNvPr>
          <p:cNvSpPr/>
          <p:nvPr/>
        </p:nvSpPr>
        <p:spPr>
          <a:xfrm>
            <a:off x="905855" y="3892280"/>
            <a:ext cx="2562557" cy="4709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Assessment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7FF0DF-04F9-19AE-2209-E62AA423AFCD}"/>
              </a:ext>
            </a:extLst>
          </p:cNvPr>
          <p:cNvSpPr/>
          <p:nvPr/>
        </p:nvSpPr>
        <p:spPr>
          <a:xfrm rot="16200000">
            <a:off x="991721" y="5044570"/>
            <a:ext cx="2276967" cy="9091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125C2E-6934-73B4-3E15-7AC172D42382}"/>
              </a:ext>
            </a:extLst>
          </p:cNvPr>
          <p:cNvSpPr/>
          <p:nvPr/>
        </p:nvSpPr>
        <p:spPr>
          <a:xfrm rot="16200000">
            <a:off x="1893213" y="5067340"/>
            <a:ext cx="2276967" cy="8734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63355EC-7802-C9C6-A7B7-3409F99A1AC7}"/>
              </a:ext>
            </a:extLst>
          </p:cNvPr>
          <p:cNvSpPr/>
          <p:nvPr/>
        </p:nvSpPr>
        <p:spPr>
          <a:xfrm>
            <a:off x="905855" y="3416028"/>
            <a:ext cx="2562557" cy="47099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2C34FB-4BEB-32C9-072A-CE6B3B31D12F}"/>
              </a:ext>
            </a:extLst>
          </p:cNvPr>
          <p:cNvSpPr/>
          <p:nvPr/>
        </p:nvSpPr>
        <p:spPr>
          <a:xfrm rot="16200000">
            <a:off x="1609564" y="4319096"/>
            <a:ext cx="4166041" cy="470996"/>
          </a:xfrm>
          <a:prstGeom prst="roundRect">
            <a:avLst/>
          </a:prstGeom>
          <a:solidFill>
            <a:srgbClr val="945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Summary/cohort/protected type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4AE90C-B257-4536-EE94-87343DC5FB5D}"/>
              </a:ext>
            </a:extLst>
          </p:cNvPr>
          <p:cNvSpPr/>
          <p:nvPr/>
        </p:nvSpPr>
        <p:spPr>
          <a:xfrm>
            <a:off x="9417270" y="2461068"/>
            <a:ext cx="1868870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Protected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BB24C7-2A79-204A-58BB-97D29E8B3932}"/>
              </a:ext>
            </a:extLst>
          </p:cNvPr>
          <p:cNvSpPr/>
          <p:nvPr/>
        </p:nvSpPr>
        <p:spPr>
          <a:xfrm rot="16200000">
            <a:off x="2136108" y="4263548"/>
            <a:ext cx="4166041" cy="582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Country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5715C22-11B5-EED0-D529-238F7C301536}"/>
              </a:ext>
            </a:extLst>
          </p:cNvPr>
          <p:cNvSpPr/>
          <p:nvPr/>
        </p:nvSpPr>
        <p:spPr>
          <a:xfrm rot="16200000">
            <a:off x="2718198" y="4255667"/>
            <a:ext cx="4166041" cy="5820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Phenotype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676E4A6-2314-9E6E-7B02-5427EBA422A0}"/>
              </a:ext>
            </a:extLst>
          </p:cNvPr>
          <p:cNvSpPr/>
          <p:nvPr/>
        </p:nvSpPr>
        <p:spPr>
          <a:xfrm rot="16200000">
            <a:off x="3313799" y="4250033"/>
            <a:ext cx="4166041" cy="6091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Literature reference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BAC20E-ECB8-4B69-D460-2134AB0845A9}"/>
              </a:ext>
            </a:extLst>
          </p:cNvPr>
          <p:cNvSpPr/>
          <p:nvPr/>
        </p:nvSpPr>
        <p:spPr>
          <a:xfrm rot="16200000">
            <a:off x="4394005" y="4705184"/>
            <a:ext cx="3239977" cy="60911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GWAS summary statistics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4D83B25-D80E-1CC1-FEC1-E43615991CD2}"/>
              </a:ext>
            </a:extLst>
          </p:cNvPr>
          <p:cNvSpPr/>
          <p:nvPr/>
        </p:nvSpPr>
        <p:spPr>
          <a:xfrm rot="16200000">
            <a:off x="5007408" y="4705184"/>
            <a:ext cx="3239975" cy="60911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prevalence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211D6D-5FC6-3DBB-043F-BF219DF0A0B0}"/>
              </a:ext>
            </a:extLst>
          </p:cNvPr>
          <p:cNvSpPr/>
          <p:nvPr/>
        </p:nvSpPr>
        <p:spPr>
          <a:xfrm rot="16200000">
            <a:off x="6263662" y="4706496"/>
            <a:ext cx="3237350" cy="6091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MRI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CBF2E3-CDB0-85E9-7BEA-9A9EE7660EF0}"/>
              </a:ext>
            </a:extLst>
          </p:cNvPr>
          <p:cNvSpPr/>
          <p:nvPr/>
        </p:nvSpPr>
        <p:spPr>
          <a:xfrm rot="16200000">
            <a:off x="6871716" y="4701244"/>
            <a:ext cx="3247854" cy="6091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Cognitron</a:t>
            </a:r>
            <a:endParaRPr lang="en-GB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F5E1E3A-BD2D-AC74-A045-5E6EBF4F20FA}"/>
              </a:ext>
            </a:extLst>
          </p:cNvPr>
          <p:cNvSpPr/>
          <p:nvPr/>
        </p:nvSpPr>
        <p:spPr>
          <a:xfrm rot="16200000">
            <a:off x="7489018" y="4701899"/>
            <a:ext cx="3246543" cy="6091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B5076-AC22-C03B-9C53-F4949A5FEA9A}"/>
              </a:ext>
            </a:extLst>
          </p:cNvPr>
          <p:cNvSpPr/>
          <p:nvPr/>
        </p:nvSpPr>
        <p:spPr>
          <a:xfrm rot="16200000">
            <a:off x="8101068" y="4705184"/>
            <a:ext cx="3255737" cy="609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A2DFE8-FE16-FFC5-331C-36FC51890D8C}"/>
              </a:ext>
            </a:extLst>
          </p:cNvPr>
          <p:cNvSpPr/>
          <p:nvPr/>
        </p:nvSpPr>
        <p:spPr>
          <a:xfrm rot="16200000">
            <a:off x="8722256" y="4705184"/>
            <a:ext cx="3239972" cy="609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 identifier – cohort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8973014-5295-079D-856D-778AD3C63FCB}"/>
              </a:ext>
            </a:extLst>
          </p:cNvPr>
          <p:cNvSpPr/>
          <p:nvPr/>
        </p:nvSpPr>
        <p:spPr>
          <a:xfrm rot="16200000">
            <a:off x="9335841" y="4705590"/>
            <a:ext cx="3239159" cy="6091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sensitive data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FAE3283-E41E-C2FC-C7A4-BEE306CA3918}"/>
              </a:ext>
            </a:extLst>
          </p:cNvPr>
          <p:cNvSpPr/>
          <p:nvPr/>
        </p:nvSpPr>
        <p:spPr>
          <a:xfrm rot="16200000">
            <a:off x="5629055" y="4684771"/>
            <a:ext cx="3247856" cy="6420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cross-cohort data</a:t>
            </a:r>
          </a:p>
        </p:txBody>
      </p:sp>
    </p:spTree>
    <p:extLst>
      <p:ext uri="{BB962C8B-B14F-4D97-AF65-F5344CB8AC3E}">
        <p14:creationId xmlns:p14="http://schemas.microsoft.com/office/powerpoint/2010/main" val="411412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186895" y="153042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Cohort data storage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8CA297-63DD-FEE9-D33A-8A3FDD60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64619"/>
              </p:ext>
            </p:extLst>
          </p:nvPr>
        </p:nvGraphicFramePr>
        <p:xfrm>
          <a:off x="609599" y="2170924"/>
          <a:ext cx="9198430" cy="455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67">
                  <a:extLst>
                    <a:ext uri="{9D8B030D-6E8A-4147-A177-3AD203B41FA5}">
                      <a16:colId xmlns:a16="http://schemas.microsoft.com/office/drawing/2014/main" val="2552868255"/>
                    </a:ext>
                  </a:extLst>
                </a:gridCol>
                <a:gridCol w="807376">
                  <a:extLst>
                    <a:ext uri="{9D8B030D-6E8A-4147-A177-3AD203B41FA5}">
                      <a16:colId xmlns:a16="http://schemas.microsoft.com/office/drawing/2014/main" val="2885848532"/>
                    </a:ext>
                  </a:extLst>
                </a:gridCol>
                <a:gridCol w="2462919">
                  <a:extLst>
                    <a:ext uri="{9D8B030D-6E8A-4147-A177-3AD203B41FA5}">
                      <a16:colId xmlns:a16="http://schemas.microsoft.com/office/drawing/2014/main" val="3044931014"/>
                    </a:ext>
                  </a:extLst>
                </a:gridCol>
                <a:gridCol w="1423281">
                  <a:extLst>
                    <a:ext uri="{9D8B030D-6E8A-4147-A177-3AD203B41FA5}">
                      <a16:colId xmlns:a16="http://schemas.microsoft.com/office/drawing/2014/main" val="1876337929"/>
                    </a:ext>
                  </a:extLst>
                </a:gridCol>
                <a:gridCol w="1284515">
                  <a:extLst>
                    <a:ext uri="{9D8B030D-6E8A-4147-A177-3AD203B41FA5}">
                      <a16:colId xmlns:a16="http://schemas.microsoft.com/office/drawing/2014/main" val="2155745377"/>
                    </a:ext>
                  </a:extLst>
                </a:gridCol>
                <a:gridCol w="1336741">
                  <a:extLst>
                    <a:ext uri="{9D8B030D-6E8A-4147-A177-3AD203B41FA5}">
                      <a16:colId xmlns:a16="http://schemas.microsoft.com/office/drawing/2014/main" val="2281027968"/>
                    </a:ext>
                  </a:extLst>
                </a:gridCol>
                <a:gridCol w="1352031">
                  <a:extLst>
                    <a:ext uri="{9D8B030D-6E8A-4147-A177-3AD203B41FA5}">
                      <a16:colId xmlns:a16="http://schemas.microsoft.com/office/drawing/2014/main" val="3982155438"/>
                    </a:ext>
                  </a:extLst>
                </a:gridCol>
              </a:tblGrid>
              <a:tr h="619607">
                <a:tc>
                  <a:txBody>
                    <a:bodyPr/>
                    <a:lstStyle/>
                    <a:p>
                      <a:r>
                        <a:rPr lang="en-GB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_stage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_</a:t>
                      </a:r>
                      <a:r>
                        <a:rPr lang="en-GB" dirty="0" err="1"/>
                        <a:t>individual_identifier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_</a:t>
                      </a:r>
                      <a:r>
                        <a:rPr lang="en-GB" dirty="0" err="1"/>
                        <a:t>time_entry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item1_var1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item1_var2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Item2_var1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35090"/>
                  </a:ext>
                </a:extLst>
              </a:tr>
              <a:tr h="43355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384a094d-0918-c14d-8b3a-c89caa6cc847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2023-02-08 16:59:34.637 +0000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“Some text entry”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89812"/>
                  </a:ext>
                </a:extLst>
              </a:tr>
              <a:tr h="43355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384a094d-0918-c14d-8b3a-c89caa6cc847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2023-02-13 09:39:38.256 +0000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“Some new text entry”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35986"/>
                  </a:ext>
                </a:extLst>
              </a:tr>
              <a:tr h="433554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384a094d-0918-c14d-8b3a-c89caa6cc847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2023-02-08 16:59:34.637 +0000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8601"/>
                  </a:ext>
                </a:extLst>
              </a:tr>
              <a:tr h="180007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204a014b-9261-a21c-2c3b-b51cdd3cc762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2023-02-08 16:59:34.637 +0000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“Some other text entry”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70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D758B7-53CF-3DBF-8B7D-4392A9D72EBF}"/>
              </a:ext>
            </a:extLst>
          </p:cNvPr>
          <p:cNvSpPr txBox="1"/>
          <p:nvPr/>
        </p:nvSpPr>
        <p:spPr>
          <a:xfrm>
            <a:off x="715265" y="693596"/>
            <a:ext cx="107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table per cohort, </a:t>
            </a:r>
            <a:r>
              <a:rPr lang="en-GB" dirty="0" err="1"/>
              <a:t>cohortinstance</a:t>
            </a:r>
            <a:r>
              <a:rPr lang="en-GB" dirty="0"/>
              <a:t>, assessment, assessment version and table index</a:t>
            </a:r>
            <a:br>
              <a:rPr lang="en-GB" dirty="0"/>
            </a:br>
            <a:r>
              <a:rPr lang="en-GB" dirty="0"/>
              <a:t>Tables are indexed from 1 and up to accommodate large collections of variables, such as IDP’s</a:t>
            </a:r>
          </a:p>
          <a:p>
            <a:r>
              <a:rPr lang="en-GB" dirty="0"/>
              <a:t>Table name convention: [cohort]_[</a:t>
            </a:r>
            <a:r>
              <a:rPr lang="en-GB" dirty="0" err="1"/>
              <a:t>cohortinstance</a:t>
            </a:r>
            <a:r>
              <a:rPr lang="en-GB" dirty="0"/>
              <a:t>]_[assessment]_[assessment version]_[table index]</a:t>
            </a:r>
          </a:p>
          <a:p>
            <a:r>
              <a:rPr lang="en-GB" dirty="0"/>
              <a:t>Table column name convention: [item]_[variable]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9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4E6A7-2C29-6C22-1FEA-4F3B3EF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10697"/>
            <a:ext cx="8120743" cy="135618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 of the COVID-CNS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1B0C-EEBD-0CEC-A845-6B4B4A2AAAFC}"/>
              </a:ext>
            </a:extLst>
          </p:cNvPr>
          <p:cNvSpPr txBox="1"/>
          <p:nvPr/>
        </p:nvSpPr>
        <p:spPr>
          <a:xfrm>
            <a:off x="8186895" y="153042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Simplifying the structure using stage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7200AC-0318-AFAE-0F69-B6AAFF1B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4" y="1068501"/>
            <a:ext cx="4917378" cy="7937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B67C2A-599A-5823-E975-3F9F0259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32" y="2081666"/>
            <a:ext cx="8864268" cy="4360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AF306-73E1-5A15-C7B9-1916161E9DC9}"/>
              </a:ext>
            </a:extLst>
          </p:cNvPr>
          <p:cNvSpPr txBox="1"/>
          <p:nvPr/>
        </p:nvSpPr>
        <p:spPr>
          <a:xfrm>
            <a:off x="250372" y="699169"/>
            <a:ext cx="631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COVID-CNS Clinical neurological assessment</a:t>
            </a:r>
          </a:p>
        </p:txBody>
      </p:sp>
    </p:spTree>
    <p:extLst>
      <p:ext uri="{BB962C8B-B14F-4D97-AF65-F5344CB8AC3E}">
        <p14:creationId xmlns:p14="http://schemas.microsoft.com/office/powerpoint/2010/main" val="287138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EDD-B1D2-2D74-47AA-971F81AA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code repositories and online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00F9-4C9B-7058-747A-B4795B25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https://github.com/tnggroup/gwas-phenotype-database-4-pgsql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https://github.com/tnggroup/phenodbr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0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0F7CC-0066-F4E3-44C1-8A959C1BC8E4}"/>
              </a:ext>
            </a:extLst>
          </p:cNvPr>
          <p:cNvSpPr txBox="1"/>
          <p:nvPr/>
        </p:nvSpPr>
        <p:spPr>
          <a:xfrm>
            <a:off x="4550228" y="2699657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B9AD5-30DD-DFE5-16D0-16C58963B409}"/>
              </a:ext>
            </a:extLst>
          </p:cNvPr>
          <p:cNvSpPr txBox="1"/>
          <p:nvPr/>
        </p:nvSpPr>
        <p:spPr>
          <a:xfrm>
            <a:off x="664029" y="54611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covidcns@liverpool.ac.uk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2D099-966B-2FDB-7357-8B705B8D65DB}"/>
              </a:ext>
            </a:extLst>
          </p:cNvPr>
          <p:cNvSpPr txBox="1"/>
          <p:nvPr/>
        </p:nvSpPr>
        <p:spPr>
          <a:xfrm>
            <a:off x="664029" y="4622747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inquiries to have direct access to the database: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56BDB-4E30-0391-680C-C2425B0B634E}"/>
              </a:ext>
            </a:extLst>
          </p:cNvPr>
          <p:cNvSpPr txBox="1"/>
          <p:nvPr/>
        </p:nvSpPr>
        <p:spPr>
          <a:xfrm>
            <a:off x="6890656" y="4576581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anything else: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301F6-95D3-6536-8111-B3013491FFF1}"/>
              </a:ext>
            </a:extLst>
          </p:cNvPr>
          <p:cNvSpPr txBox="1"/>
          <p:nvPr/>
        </p:nvSpPr>
        <p:spPr>
          <a:xfrm>
            <a:off x="6890656" y="54611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johan.kallberg_zvrskovec@kcl.ac.uk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586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578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Monaco</vt:lpstr>
      <vt:lpstr>Office Theme</vt:lpstr>
      <vt:lpstr>The PhenoDB</vt:lpstr>
      <vt:lpstr>Overview of the COVID-CNS database</vt:lpstr>
      <vt:lpstr>Overview of the COVID-CNS database</vt:lpstr>
      <vt:lpstr>Overview of the COVID-CNS database</vt:lpstr>
      <vt:lpstr>Overview of the COVID-CNS database</vt:lpstr>
      <vt:lpstr>Overview of the COVID-CNS database</vt:lpstr>
      <vt:lpstr>Overview of the COVID-CNS database</vt:lpstr>
      <vt:lpstr>Project code repositories and online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PhenoDB</dc:title>
  <dc:creator>Källberg Zvrskovec, Johan</dc:creator>
  <cp:lastModifiedBy>Johan Källberg Zvrskovec</cp:lastModifiedBy>
  <cp:revision>57</cp:revision>
  <dcterms:created xsi:type="dcterms:W3CDTF">2022-09-29T09:02:25Z</dcterms:created>
  <dcterms:modified xsi:type="dcterms:W3CDTF">2024-02-07T17:12:13Z</dcterms:modified>
</cp:coreProperties>
</file>