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58" r:id="rId3"/>
    <p:sldId id="260" r:id="rId4"/>
    <p:sldId id="293" r:id="rId5"/>
    <p:sldId id="297" r:id="rId6"/>
    <p:sldId id="298" r:id="rId7"/>
    <p:sldId id="279" r:id="rId8"/>
    <p:sldId id="296" r:id="rId9"/>
    <p:sldId id="272" r:id="rId10"/>
    <p:sldId id="280" r:id="rId11"/>
    <p:sldId id="294" r:id="rId12"/>
    <p:sldId id="267" r:id="rId13"/>
    <p:sldId id="269" r:id="rId14"/>
    <p:sldId id="289" r:id="rId15"/>
    <p:sldId id="292" r:id="rId16"/>
    <p:sldId id="291" r:id="rId17"/>
  </p:sldIdLst>
  <p:sldSz cx="9144000" cy="6858000" type="screen4x3"/>
  <p:notesSz cx="6797675" cy="9926638"/>
  <p:embeddedFontLst>
    <p:embeddedFont>
      <p:font typeface="나눔고딕 ExtraBold" panose="020B0600000101010101" charset="-127"/>
      <p:bold r:id="rId20"/>
    </p:embeddedFont>
    <p:embeddedFont>
      <p:font typeface="나눔명조 ExtraBold" panose="020B0600000101010101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680" y="8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>
            <a:normAutofit/>
          </a:bodyPr>
          <a:lstStyle/>
          <a:p>
            <a:r>
              <a:rPr lang="ko-KR" altLang="en-US" sz="4000" spc="-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신호제어를</a:t>
            </a:r>
            <a:r>
              <a:rPr lang="ko-KR" altLang="en-US" sz="4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개선한 아두이노 기반의</a:t>
            </a:r>
            <a:r>
              <a:rPr lang="en-US" altLang="ko-KR" sz="4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신호등</a:t>
            </a:r>
            <a:endParaRPr lang="ko-KR" altLang="en-US" sz="4000" b="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455AF-1903-475F-8546-648366D2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8DAA44-B838-47F3-ACF8-389670C36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61" y="4929776"/>
            <a:ext cx="2390009" cy="23900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E77C65-ED79-4E34-92DA-8D5823D605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298"/>
            <a:ext cx="1750593" cy="1750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B172AF-FB94-483E-BC38-0E3F503273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93" y="5213195"/>
            <a:ext cx="1960633" cy="1960633"/>
          </a:xfrm>
          <a:prstGeom prst="rect">
            <a:avLst/>
          </a:prstGeom>
        </p:spPr>
      </p:pic>
      <p:sp>
        <p:nvSpPr>
          <p:cNvPr id="10" name="제목 21"/>
          <p:cNvSpPr txBox="1">
            <a:spLocks/>
          </p:cNvSpPr>
          <p:nvPr/>
        </p:nvSpPr>
        <p:spPr>
          <a:xfrm>
            <a:off x="6969577" y="5803124"/>
            <a:ext cx="2384767" cy="936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r>
              <a:rPr lang="en-US" altLang="ko-KR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4 - 9</a:t>
            </a:r>
            <a:r>
              <a:rPr lang="ko-KR" altLang="en-US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80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2016150045 </a:t>
            </a:r>
            <a:r>
              <a:rPr lang="ko-KR" altLang="en-US" sz="1800" spc="-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손병국</a:t>
            </a:r>
            <a:endParaRPr lang="en-US" altLang="ko-KR" sz="180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2016152046 </a:t>
            </a:r>
            <a:r>
              <a:rPr lang="ko-KR" altLang="en-US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김태훈</a:t>
            </a:r>
            <a:endParaRPr lang="en-US" altLang="ko-KR" sz="180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2016152050 </a:t>
            </a:r>
            <a:r>
              <a:rPr lang="ko-KR" altLang="en-US" sz="1800" spc="-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최현호</a:t>
            </a:r>
            <a:endParaRPr lang="ko-KR" altLang="en-US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179512" y="866805"/>
            <a:ext cx="1742019" cy="41315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6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3" y="908720"/>
            <a:ext cx="6947735" cy="5322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A99CF-1560-46EB-B339-2433421CA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75" y="1641846"/>
            <a:ext cx="883852" cy="883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4E4167-852A-4150-A12C-ECD6559A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56" y="4344818"/>
            <a:ext cx="890687" cy="89068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092A3E-E215-4C2E-B9B5-CD81A8726CAC}"/>
              </a:ext>
            </a:extLst>
          </p:cNvPr>
          <p:cNvSpPr/>
          <p:nvPr/>
        </p:nvSpPr>
        <p:spPr>
          <a:xfrm>
            <a:off x="2555776" y="1274616"/>
            <a:ext cx="5667401" cy="1909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CE8114-55B8-466E-8CA7-C813AEAD1111}"/>
              </a:ext>
            </a:extLst>
          </p:cNvPr>
          <p:cNvSpPr/>
          <p:nvPr/>
        </p:nvSpPr>
        <p:spPr>
          <a:xfrm>
            <a:off x="2545769" y="4188535"/>
            <a:ext cx="5667401" cy="1545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556487-D880-48F5-A9C6-7D270409A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2" y="4398344"/>
            <a:ext cx="894711" cy="8947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CCBE26-8825-460E-BB43-A60D073E4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0" y="4360481"/>
            <a:ext cx="947173" cy="9471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0CD3CA2-DDB4-42AB-A1BB-FA830FDA3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46" y="1765006"/>
            <a:ext cx="726213" cy="673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801A37-1F97-44B5-9BB8-A8782C5FAD7D}"/>
              </a:ext>
            </a:extLst>
          </p:cNvPr>
          <p:cNvSpPr txBox="1"/>
          <p:nvPr/>
        </p:nvSpPr>
        <p:spPr>
          <a:xfrm>
            <a:off x="1502320" y="265098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DF8A3-3127-4838-B64A-08FF130CE07A}"/>
              </a:ext>
            </a:extLst>
          </p:cNvPr>
          <p:cNvSpPr txBox="1"/>
          <p:nvPr/>
        </p:nvSpPr>
        <p:spPr>
          <a:xfrm>
            <a:off x="1524636" y="52930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C1FEC-CB0F-42B6-9DED-028D93ADB538}"/>
              </a:ext>
            </a:extLst>
          </p:cNvPr>
          <p:cNvSpPr txBox="1"/>
          <p:nvPr/>
        </p:nvSpPr>
        <p:spPr>
          <a:xfrm>
            <a:off x="3056697" y="2649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B4871-F02B-4B46-B639-5EF6F6B6DC97}"/>
              </a:ext>
            </a:extLst>
          </p:cNvPr>
          <p:cNvSpPr txBox="1"/>
          <p:nvPr/>
        </p:nvSpPr>
        <p:spPr>
          <a:xfrm>
            <a:off x="4403645" y="26363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센서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2B139-5BED-4810-84B5-B4F780765696}"/>
              </a:ext>
            </a:extLst>
          </p:cNvPr>
          <p:cNvSpPr txBox="1"/>
          <p:nvPr/>
        </p:nvSpPr>
        <p:spPr>
          <a:xfrm>
            <a:off x="6264500" y="2640608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3C0CE9-A765-44A6-8149-BEB56F735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35" y="1870527"/>
            <a:ext cx="567537" cy="5675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3DC0AA-E0AF-438F-BF7D-EE40F27B9796}"/>
              </a:ext>
            </a:extLst>
          </p:cNvPr>
          <p:cNvSpPr txBox="1"/>
          <p:nvPr/>
        </p:nvSpPr>
        <p:spPr>
          <a:xfrm>
            <a:off x="7028608" y="2638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ED524-03AB-4880-930C-E3E6AEC1D7B2}"/>
              </a:ext>
            </a:extLst>
          </p:cNvPr>
          <p:cNvSpPr txBox="1"/>
          <p:nvPr/>
        </p:nvSpPr>
        <p:spPr>
          <a:xfrm>
            <a:off x="2755400" y="3287186"/>
            <a:ext cx="5325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아두이노에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배기가스 센서를 설치하여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가로등에 설치된 조도센서를 이용하여 밝기를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측정하여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가로등의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밝기를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522D8-F056-4560-ADA4-C5B33BC8CF8A}"/>
              </a:ext>
            </a:extLst>
          </p:cNvPr>
          <p:cNvSpPr txBox="1"/>
          <p:nvPr/>
        </p:nvSpPr>
        <p:spPr>
          <a:xfrm>
            <a:off x="2555776" y="5883246"/>
            <a:ext cx="5885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중심으로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데이터베이스에 저장하여 통계 및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80" y="1830677"/>
            <a:ext cx="609653" cy="6096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53418" y="532329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92590" y="532986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SQL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4410796"/>
            <a:ext cx="758732" cy="75873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809538" y="5318665"/>
            <a:ext cx="119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66866" y="1653313"/>
            <a:ext cx="1019640" cy="9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02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355997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방법</a:t>
            </a:r>
            <a:endParaRPr lang="ko-KR" altLang="en-US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700789"/>
            <a:ext cx="5654123" cy="575252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업무분담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D83BE1-FC8E-4B3F-B024-FAAF2F449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06714"/>
              </p:ext>
            </p:extLst>
          </p:nvPr>
        </p:nvGraphicFramePr>
        <p:xfrm>
          <a:off x="239204" y="1621540"/>
          <a:ext cx="8665592" cy="47481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19573">
                  <a:extLst>
                    <a:ext uri="{9D8B030D-6E8A-4147-A177-3AD203B41FA5}">
                      <a16:colId xmlns:a16="http://schemas.microsoft.com/office/drawing/2014/main" val="3127372398"/>
                    </a:ext>
                  </a:extLst>
                </a:gridCol>
                <a:gridCol w="3213223">
                  <a:extLst>
                    <a:ext uri="{9D8B030D-6E8A-4147-A177-3AD203B41FA5}">
                      <a16:colId xmlns:a16="http://schemas.microsoft.com/office/drawing/2014/main" val="29570102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86946877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2265993428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손병국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3678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신호등 제어 및 스마트 가로등 자료조사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 자료수집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127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간 상호연결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 센서를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아두이노와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 및 신호 제어와 융합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 센서와 아두이노 연결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전반적인 가로등과 신호등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차량을 설계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228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아두이노를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웹서버에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구축된 정보를 바탕으로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웹서버에서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아두이노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제어명령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측정에 따른 신호제어 알고리즘 모듈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조도센서를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이용한 스마트 가로등 모듈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251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 테스트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29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수행일정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16595F8-3D0E-4AB8-B74A-802BE3E3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35628"/>
              </p:ext>
            </p:extLst>
          </p:nvPr>
        </p:nvGraphicFramePr>
        <p:xfrm>
          <a:off x="1" y="1653257"/>
          <a:ext cx="9143999" cy="41169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62220">
                  <a:extLst>
                    <a:ext uri="{9D8B030D-6E8A-4147-A177-3AD203B41FA5}">
                      <a16:colId xmlns:a16="http://schemas.microsoft.com/office/drawing/2014/main" val="3052879916"/>
                    </a:ext>
                  </a:extLst>
                </a:gridCol>
                <a:gridCol w="3793007">
                  <a:extLst>
                    <a:ext uri="{9D8B030D-6E8A-4147-A177-3AD203B41FA5}">
                      <a16:colId xmlns:a16="http://schemas.microsoft.com/office/drawing/2014/main" val="3881803245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280303354"/>
                    </a:ext>
                  </a:extLst>
                </a:gridCol>
                <a:gridCol w="440478">
                  <a:extLst>
                    <a:ext uri="{9D8B030D-6E8A-4147-A177-3AD203B41FA5}">
                      <a16:colId xmlns:a16="http://schemas.microsoft.com/office/drawing/2014/main" val="1311376052"/>
                    </a:ext>
                  </a:extLst>
                </a:gridCol>
                <a:gridCol w="432322">
                  <a:extLst>
                    <a:ext uri="{9D8B030D-6E8A-4147-A177-3AD203B41FA5}">
                      <a16:colId xmlns:a16="http://schemas.microsoft.com/office/drawing/2014/main" val="2462203322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806946232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641750911"/>
                    </a:ext>
                  </a:extLst>
                </a:gridCol>
                <a:gridCol w="448635">
                  <a:extLst>
                    <a:ext uri="{9D8B030D-6E8A-4147-A177-3AD203B41FA5}">
                      <a16:colId xmlns:a16="http://schemas.microsoft.com/office/drawing/2014/main" val="219071695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3613685817"/>
                    </a:ext>
                  </a:extLst>
                </a:gridCol>
                <a:gridCol w="464950">
                  <a:extLst>
                    <a:ext uri="{9D8B030D-6E8A-4147-A177-3AD203B41FA5}">
                      <a16:colId xmlns:a16="http://schemas.microsoft.com/office/drawing/2014/main" val="1715755496"/>
                    </a:ext>
                  </a:extLst>
                </a:gridCol>
                <a:gridCol w="432318">
                  <a:extLst>
                    <a:ext uri="{9D8B030D-6E8A-4147-A177-3AD203B41FA5}">
                      <a16:colId xmlns:a16="http://schemas.microsoft.com/office/drawing/2014/main" val="1268248389"/>
                    </a:ext>
                  </a:extLst>
                </a:gridCol>
              </a:tblGrid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추진사항</a:t>
                      </a:r>
                      <a:endParaRPr lang="ko-KR" alt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02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03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04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05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06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07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08</a:t>
                      </a:r>
                      <a:r>
                        <a:rPr lang="ko-KR" altLang="en-US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6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60019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주제선정 및 자료조사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종합설계 주제 탐색하여 주제 선정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선정된 주제를 기준으로 자료조사</a:t>
                      </a:r>
                      <a:endParaRPr lang="ko-KR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917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시스템 설계분석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요구사항 정의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시스템 흐름을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분석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시스템 설계도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UML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툴을 이용하여 요구사항 정의</a:t>
                      </a:r>
                      <a:endParaRPr lang="ko-KR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122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코딩 및 테스트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코딩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코딩 된 프로그램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테스트 및 디버깅</a:t>
                      </a:r>
                      <a:endParaRPr lang="ko-KR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81921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보고서 작성 및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발표자료 준비 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종합설계 프로그램 중간보고서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를 </a:t>
                      </a: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비롯한 발표자료 준비</a:t>
                      </a:r>
                      <a:endParaRPr lang="ko-KR" altLang="en-US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3953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발표 및 최종보고서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작성</a:t>
                      </a:r>
                      <a:endParaRPr lang="ko-KR" altLang="en-US" sz="1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최종적으로 종합된 결과물을 바탕으로 최종보고서 작성</a:t>
                      </a:r>
                      <a:endParaRPr lang="en-US" altLang="ko-KR" sz="1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117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B80BF9-E655-471E-874C-1C3F32EBEBBF}"/>
              </a:ext>
            </a:extLst>
          </p:cNvPr>
          <p:cNvSpPr/>
          <p:nvPr/>
        </p:nvSpPr>
        <p:spPr>
          <a:xfrm>
            <a:off x="5168627" y="2568114"/>
            <a:ext cx="391536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A282-552F-4B38-A1C6-87AC2D3A8AA5}"/>
              </a:ext>
            </a:extLst>
          </p:cNvPr>
          <p:cNvSpPr/>
          <p:nvPr/>
        </p:nvSpPr>
        <p:spPr>
          <a:xfrm>
            <a:off x="5364395" y="3264514"/>
            <a:ext cx="668874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9216-0B82-42AC-BD07-B0149151A405}"/>
              </a:ext>
            </a:extLst>
          </p:cNvPr>
          <p:cNvSpPr/>
          <p:nvPr/>
        </p:nvSpPr>
        <p:spPr>
          <a:xfrm>
            <a:off x="6033269" y="3958144"/>
            <a:ext cx="2226863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8F4468-C540-479E-8798-8311CCFCCA1F}"/>
              </a:ext>
            </a:extLst>
          </p:cNvPr>
          <p:cNvSpPr/>
          <p:nvPr/>
        </p:nvSpPr>
        <p:spPr>
          <a:xfrm>
            <a:off x="7796500" y="4669676"/>
            <a:ext cx="783073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B41303-0FFB-474E-BA72-640A23E73030}"/>
              </a:ext>
            </a:extLst>
          </p:cNvPr>
          <p:cNvSpPr/>
          <p:nvPr/>
        </p:nvSpPr>
        <p:spPr>
          <a:xfrm>
            <a:off x="8534949" y="5400783"/>
            <a:ext cx="587301" cy="17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8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9A97FD-A05C-4E8E-99CC-B6EF5374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" y="2947120"/>
            <a:ext cx="8391113" cy="29926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E33E2B-FE53-43A4-91F8-B3383FE73A12}"/>
              </a:ext>
            </a:extLst>
          </p:cNvPr>
          <p:cNvSpPr/>
          <p:nvPr/>
        </p:nvSpPr>
        <p:spPr>
          <a:xfrm>
            <a:off x="1547664" y="1636896"/>
            <a:ext cx="6000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https://github.com/tngjnee123/C-/upload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9836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38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79573" y="6337895"/>
            <a:ext cx="3129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0F03F5-BBA8-42E4-86D3-A4B4A49572C6}"/>
              </a:ext>
            </a:extLst>
          </p:cNvPr>
          <p:cNvSpPr/>
          <p:nvPr/>
        </p:nvSpPr>
        <p:spPr>
          <a:xfrm>
            <a:off x="1929336" y="1869884"/>
            <a:ext cx="64373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문정현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우윤식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이상욱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유기한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최영선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김순곤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“IoT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스마트 가로등시스템 실증에 관한 연구”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한국조명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전기설비학회 학술대회논문집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pp.66-66, 2018.5.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전자공학회논문지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51(6), 2014.6, 132-142 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Journal of the Institute of Electronics and Information Engineers 51(6), 2014.6, 132-142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[3]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전자공학회논문지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-CI 40(4), 2003.7, 1-12 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Institute of Electronics Engineers of Korea - Computer and Information 40(4),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2003.7, 1-12 </a:t>
            </a:r>
          </a:p>
          <a:p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886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905472" y="164761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472" y="223923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 사례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5472" y="283085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9C57D-51A0-4128-8DEB-E2D982B72C28}"/>
              </a:ext>
            </a:extLst>
          </p:cNvPr>
          <p:cNvSpPr txBox="1"/>
          <p:nvPr/>
        </p:nvSpPr>
        <p:spPr>
          <a:xfrm>
            <a:off x="1905472" y="342247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D5B8D-6A97-457E-A04F-4F3A7C7F862F}"/>
              </a:ext>
            </a:extLst>
          </p:cNvPr>
          <p:cNvSpPr txBox="1"/>
          <p:nvPr/>
        </p:nvSpPr>
        <p:spPr>
          <a:xfrm>
            <a:off x="1905472" y="401409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46006-4315-4355-938C-0E053E9326BE}"/>
              </a:ext>
            </a:extLst>
          </p:cNvPr>
          <p:cNvSpPr txBox="1"/>
          <p:nvPr/>
        </p:nvSpPr>
        <p:spPr>
          <a:xfrm>
            <a:off x="4186664" y="164761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DB788-A377-4096-A929-BF78652C1408}"/>
              </a:ext>
            </a:extLst>
          </p:cNvPr>
          <p:cNvSpPr txBox="1"/>
          <p:nvPr/>
        </p:nvSpPr>
        <p:spPr>
          <a:xfrm>
            <a:off x="4186664" y="223923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업무분담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E8541-7C48-47D4-8D0F-BBD6E1C4D414}"/>
              </a:ext>
            </a:extLst>
          </p:cNvPr>
          <p:cNvSpPr txBox="1"/>
          <p:nvPr/>
        </p:nvSpPr>
        <p:spPr>
          <a:xfrm>
            <a:off x="4186664" y="283085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수행일정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8EFF3-1C25-4250-B6CD-7D1F3670C364}"/>
              </a:ext>
            </a:extLst>
          </p:cNvPr>
          <p:cNvSpPr txBox="1"/>
          <p:nvPr/>
        </p:nvSpPr>
        <p:spPr>
          <a:xfrm>
            <a:off x="4186664" y="342247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Git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D6F4-55AA-4CF9-BE91-175A67409EE5}"/>
              </a:ext>
            </a:extLst>
          </p:cNvPr>
          <p:cNvSpPr txBox="1"/>
          <p:nvPr/>
        </p:nvSpPr>
        <p:spPr>
          <a:xfrm>
            <a:off x="4186664" y="401409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1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endParaRPr lang="ko-KR" altLang="en-US" sz="1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6EDDF8-8523-4F5A-A34D-72F89F06B65D}"/>
              </a:ext>
            </a:extLst>
          </p:cNvPr>
          <p:cNvSpPr/>
          <p:nvPr/>
        </p:nvSpPr>
        <p:spPr>
          <a:xfrm>
            <a:off x="560783" y="2040980"/>
            <a:ext cx="8022433" cy="2867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D2AE09C-C44A-449C-B8C1-051736B2DF2D}"/>
              </a:ext>
            </a:extLst>
          </p:cNvPr>
          <p:cNvSpPr txBox="1">
            <a:spLocks/>
          </p:cNvSpPr>
          <p:nvPr/>
        </p:nvSpPr>
        <p:spPr>
          <a:xfrm>
            <a:off x="915210" y="2319328"/>
            <a:ext cx="7313578" cy="224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설계기획에서는 기존의 신호등 시스템의 한계인 주위 상황을 파악하지 못하는 점을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개선하고자 스마트 신호등을 설계하였다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신호등 체계에서 해결하지 못했던 교통체증을 측정된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이산화탄소량을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이용해서 신호등을 제어함에 따라 교통체증 문제점을 해결하여 공익사회에 이바지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8195" y="1844824"/>
            <a:ext cx="8574285" cy="396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682407" y="2365849"/>
            <a:ext cx="750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가로등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184" y="2858868"/>
            <a:ext cx="42784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도로조명과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부가기능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CCTV, 소음진동,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대기오염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 등)을 가짐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가로등주나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가로등기구에 추가 장비를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설치하여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확장된 서비스를 제공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절감형으로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신재생에너지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디밍을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통한 에너지 절감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고장여부 판단 등 자가진단 기능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절감효과 및 유지관리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편의성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도모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40" y="2461671"/>
            <a:ext cx="3647257" cy="272796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754030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0088" y="1916832"/>
            <a:ext cx="8319087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718269" y="2026547"/>
            <a:ext cx="7502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시각적 주의 신호등</a:t>
            </a:r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교통신호등의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구조적인 형태 정보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등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기반 한 시각적 주의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spot-lights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검출을 통해 복잡한 시내 도로 환경에서 교통신호등을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검출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교통신호등은 운전자의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시인성을 높일 수 있는 위치에 설치되고 또한 구조적인 고유한 형태와 색상을 지니고 있는 특징들을 이용하여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교통신호등을 검출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검출된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영역들의 모양과 색상 분석을 통해 교통신호등을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검출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사후판독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기능이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영상기록장치에 결합한 안전운전 지원시스템으로 제안한 방안이 유용하게 적용될 수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7731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CB53C1-7842-4661-B934-A50BB5C62ACF}"/>
              </a:ext>
            </a:extLst>
          </p:cNvPr>
          <p:cNvSpPr/>
          <p:nvPr/>
        </p:nvSpPr>
        <p:spPr>
          <a:xfrm>
            <a:off x="318195" y="1916832"/>
            <a:ext cx="8142237" cy="3725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8F925-9944-4E14-9557-54FACF976FAE}"/>
              </a:ext>
            </a:extLst>
          </p:cNvPr>
          <p:cNvSpPr/>
          <p:nvPr/>
        </p:nvSpPr>
        <p:spPr>
          <a:xfrm>
            <a:off x="683568" y="2205684"/>
            <a:ext cx="75027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최적교통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신호등</a:t>
            </a:r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제한된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도로에 급증하는 자동차로 인해서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교통신호등은 최적주기기능을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상실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퍼지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이용하여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교차로에서의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평균주행속도와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평균대기시간을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인터넷을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 위험한 도로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공사 중인 도로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최적의 교통상황을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예보하는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834212"/>
            <a:ext cx="2660608" cy="222799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869729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05191" y="735007"/>
            <a:ext cx="1653952" cy="93694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98031" y="2010803"/>
            <a:ext cx="1019640" cy="95244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46" y="3489404"/>
            <a:ext cx="447578" cy="44757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2" y="2789934"/>
            <a:ext cx="304762" cy="30476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4" y="1567228"/>
            <a:ext cx="873003" cy="873003"/>
          </a:xfrm>
          <a:prstGeom prst="rect">
            <a:avLst/>
          </a:prstGeom>
        </p:spPr>
      </p:pic>
      <p:cxnSp>
        <p:nvCxnSpPr>
          <p:cNvPr id="51" name="직선 연결선 50"/>
          <p:cNvCxnSpPr>
            <a:stCxn id="49" idx="3"/>
            <a:endCxn id="47" idx="1"/>
          </p:cNvCxnSpPr>
          <p:nvPr/>
        </p:nvCxnSpPr>
        <p:spPr>
          <a:xfrm flipV="1">
            <a:off x="788874" y="2487026"/>
            <a:ext cx="909157" cy="45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7" idx="1"/>
          </p:cNvCxnSpPr>
          <p:nvPr/>
        </p:nvCxnSpPr>
        <p:spPr>
          <a:xfrm>
            <a:off x="836188" y="1923905"/>
            <a:ext cx="861843" cy="56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31" y="3047838"/>
            <a:ext cx="1150058" cy="1150058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 flipV="1">
            <a:off x="2258572" y="2847171"/>
            <a:ext cx="0" cy="49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55" y="1567228"/>
            <a:ext cx="873003" cy="87300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4" y="2724182"/>
            <a:ext cx="304762" cy="304762"/>
          </a:xfrm>
          <a:prstGeom prst="rect">
            <a:avLst/>
          </a:prstGeom>
        </p:spPr>
      </p:pic>
      <p:cxnSp>
        <p:nvCxnSpPr>
          <p:cNvPr id="57" name="직선 연결선 56"/>
          <p:cNvCxnSpPr>
            <a:stCxn id="47" idx="3"/>
          </p:cNvCxnSpPr>
          <p:nvPr/>
        </p:nvCxnSpPr>
        <p:spPr>
          <a:xfrm flipV="1">
            <a:off x="2717671" y="1923906"/>
            <a:ext cx="887973" cy="56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7" idx="3"/>
            <a:endCxn id="56" idx="1"/>
          </p:cNvCxnSpPr>
          <p:nvPr/>
        </p:nvCxnSpPr>
        <p:spPr>
          <a:xfrm>
            <a:off x="2717671" y="2487026"/>
            <a:ext cx="910953" cy="38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48" idx="0"/>
          </p:cNvCxnSpPr>
          <p:nvPr/>
        </p:nvCxnSpPr>
        <p:spPr>
          <a:xfrm>
            <a:off x="2717671" y="2789934"/>
            <a:ext cx="687164" cy="69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40675" y="2568092"/>
            <a:ext cx="447310" cy="44731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6666" y="2565379"/>
            <a:ext cx="447310" cy="44731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66850"/>
            <a:ext cx="1561975" cy="15619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4246" y="824817"/>
            <a:ext cx="1378585" cy="137858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52" y="1148854"/>
            <a:ext cx="730513" cy="73051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94499" y="2251723"/>
            <a:ext cx="404664" cy="404664"/>
          </a:xfrm>
          <a:prstGeom prst="rect">
            <a:avLst/>
          </a:prstGeom>
        </p:spPr>
      </p:pic>
      <p:sp>
        <p:nvSpPr>
          <p:cNvPr id="66" name="사각형: 둥근 모서리 28">
            <a:extLst>
              <a:ext uri="{FF2B5EF4-FFF2-40B4-BE49-F238E27FC236}">
                <a16:creationId xmlns:a16="http://schemas.microsoft.com/office/drawing/2014/main" id="{EF0D7FA7-40DA-40B7-8763-AC3FC40067A0}"/>
              </a:ext>
            </a:extLst>
          </p:cNvPr>
          <p:cNvSpPr/>
          <p:nvPr/>
        </p:nvSpPr>
        <p:spPr>
          <a:xfrm>
            <a:off x="160844" y="4178589"/>
            <a:ext cx="4344447" cy="2390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28">
            <a:extLst>
              <a:ext uri="{FF2B5EF4-FFF2-40B4-BE49-F238E27FC236}">
                <a16:creationId xmlns:a16="http://schemas.microsoft.com/office/drawing/2014/main" id="{EF0D7FA7-40DA-40B7-8763-AC3FC40067A0}"/>
              </a:ext>
            </a:extLst>
          </p:cNvPr>
          <p:cNvSpPr/>
          <p:nvPr/>
        </p:nvSpPr>
        <p:spPr>
          <a:xfrm>
            <a:off x="4773455" y="4183404"/>
            <a:ext cx="4119025" cy="2144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562155-C7D2-42E8-A6B4-CE2C0C87187F}"/>
              </a:ext>
            </a:extLst>
          </p:cNvPr>
          <p:cNvSpPr txBox="1"/>
          <p:nvPr/>
        </p:nvSpPr>
        <p:spPr>
          <a:xfrm>
            <a:off x="270542" y="4388426"/>
            <a:ext cx="4125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측정 센서를 이용하여 배기가스가 일정량 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되면 신호를 더 길게 잡아 차량의 교통체증 해결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 버튼을 눌러 다음 신호가 보행자 신호가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제어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신호등에 탑재된 아두이노 간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연결을 통해 정보를 공유하고 관리자 권한으로 직접 제어 가능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WEB server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제어할 정보들은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저장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89" y="1098860"/>
            <a:ext cx="407982" cy="407982"/>
          </a:xfrm>
          <a:prstGeom prst="rect">
            <a:avLst/>
          </a:prstGeom>
        </p:spPr>
      </p:pic>
      <p:cxnSp>
        <p:nvCxnSpPr>
          <p:cNvPr id="70" name="직선 연결선 69"/>
          <p:cNvCxnSpPr>
            <a:stCxn id="47" idx="2"/>
            <a:endCxn id="69" idx="2"/>
          </p:cNvCxnSpPr>
          <p:nvPr/>
        </p:nvCxnSpPr>
        <p:spPr>
          <a:xfrm flipV="1">
            <a:off x="2207851" y="1506842"/>
            <a:ext cx="305829" cy="50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85" y="774261"/>
            <a:ext cx="522953" cy="522953"/>
          </a:xfrm>
          <a:prstGeom prst="rect">
            <a:avLst/>
          </a:prstGeom>
        </p:spPr>
      </p:pic>
      <p:cxnSp>
        <p:nvCxnSpPr>
          <p:cNvPr id="72" name="직선 연결선 71"/>
          <p:cNvCxnSpPr>
            <a:stCxn id="69" idx="3"/>
            <a:endCxn id="71" idx="1"/>
          </p:cNvCxnSpPr>
          <p:nvPr/>
        </p:nvCxnSpPr>
        <p:spPr>
          <a:xfrm flipV="1">
            <a:off x="2717671" y="1035738"/>
            <a:ext cx="593014" cy="26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041F51-B7EB-4E69-8870-473BC83DEEBE}"/>
              </a:ext>
            </a:extLst>
          </p:cNvPr>
          <p:cNvSpPr txBox="1"/>
          <p:nvPr/>
        </p:nvSpPr>
        <p:spPr>
          <a:xfrm>
            <a:off x="5012534" y="4484442"/>
            <a:ext cx="3705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 센서로 밝기를 측정하여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밝기를 제어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낮에는 불필요한 에너지를 절약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밤에는 운전자의 시야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신호등과 신호 정보를 공유하여 신호 색에 맞는 점멸등을 깜박여서 보행자와 운전자의 시야를 확보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관련연구 및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32931"/>
              </p:ext>
            </p:extLst>
          </p:nvPr>
        </p:nvGraphicFramePr>
        <p:xfrm>
          <a:off x="755574" y="1772816"/>
          <a:ext cx="7699700" cy="44802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39940">
                  <a:extLst>
                    <a:ext uri="{9D8B030D-6E8A-4147-A177-3AD203B41FA5}">
                      <a16:colId xmlns:a16="http://schemas.microsoft.com/office/drawing/2014/main" val="501904645"/>
                    </a:ext>
                  </a:extLst>
                </a:gridCol>
                <a:gridCol w="1539940">
                  <a:extLst>
                    <a:ext uri="{9D8B030D-6E8A-4147-A177-3AD203B41FA5}">
                      <a16:colId xmlns:a16="http://schemas.microsoft.com/office/drawing/2014/main" val="1134256601"/>
                    </a:ext>
                  </a:extLst>
                </a:gridCol>
                <a:gridCol w="1456626">
                  <a:extLst>
                    <a:ext uri="{9D8B030D-6E8A-4147-A177-3AD203B41FA5}">
                      <a16:colId xmlns:a16="http://schemas.microsoft.com/office/drawing/2014/main" val="783737752"/>
                    </a:ext>
                  </a:extLst>
                </a:gridCol>
                <a:gridCol w="1623254">
                  <a:extLst>
                    <a:ext uri="{9D8B030D-6E8A-4147-A177-3AD203B41FA5}">
                      <a16:colId xmlns:a16="http://schemas.microsoft.com/office/drawing/2014/main" val="1475031576"/>
                    </a:ext>
                  </a:extLst>
                </a:gridCol>
                <a:gridCol w="1539940">
                  <a:extLst>
                    <a:ext uri="{9D8B030D-6E8A-4147-A177-3AD203B41FA5}">
                      <a16:colId xmlns:a16="http://schemas.microsoft.com/office/drawing/2014/main" val="919765556"/>
                    </a:ext>
                  </a:extLst>
                </a:gridCol>
              </a:tblGrid>
              <a:tr h="8960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가로등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시각적 주의 신호등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최적교통신호등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개선된 스마트 신호등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90165"/>
                  </a:ext>
                </a:extLst>
              </a:tr>
              <a:tr h="89605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통신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32257"/>
                  </a:ext>
                </a:extLst>
              </a:tr>
              <a:tr h="89605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모니터링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95765"/>
                  </a:ext>
                </a:extLst>
              </a:tr>
              <a:tr h="89605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 및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시야확보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59001"/>
                  </a:ext>
                </a:extLst>
              </a:tr>
              <a:tr h="89605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배기가스량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38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65293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</a:t>
            </a:r>
            <a: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87" y="659862"/>
            <a:ext cx="6009498" cy="60094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70" y="4108333"/>
            <a:ext cx="609524" cy="609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4289" y="2671560"/>
            <a:ext cx="609524" cy="6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6905" y="3955682"/>
            <a:ext cx="609524" cy="609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39174" y="2871159"/>
            <a:ext cx="609524" cy="609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50785" y="4752637"/>
            <a:ext cx="321621" cy="321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87" y="2315515"/>
            <a:ext cx="321621" cy="3216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42463" y="5030443"/>
            <a:ext cx="321621" cy="3216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44" y="2319176"/>
            <a:ext cx="321621" cy="3216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8119" y="5039479"/>
            <a:ext cx="321621" cy="3216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7241" y="4757219"/>
            <a:ext cx="321621" cy="321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8095" y="2021845"/>
            <a:ext cx="321621" cy="3216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5101" y="2073093"/>
            <a:ext cx="321621" cy="321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43" y="4807089"/>
            <a:ext cx="143157" cy="1431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03" y="5289521"/>
            <a:ext cx="143157" cy="1431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08" y="2436996"/>
            <a:ext cx="143157" cy="14315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49" y="2436996"/>
            <a:ext cx="143157" cy="14315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5" y="1948148"/>
            <a:ext cx="143157" cy="14315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7" y="1969321"/>
            <a:ext cx="143157" cy="14315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28" y="4807088"/>
            <a:ext cx="143157" cy="14315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26" y="5289521"/>
            <a:ext cx="143157" cy="143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>
            <a:off x="5753617" y="4848205"/>
            <a:ext cx="609653" cy="609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 rot="10800000">
            <a:off x="4795361" y="1905866"/>
            <a:ext cx="609653" cy="60965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>
            <a:off x="5753617" y="5500784"/>
            <a:ext cx="609653" cy="60965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>
            <a:off x="5753617" y="6155998"/>
            <a:ext cx="609653" cy="60965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6" r="1"/>
          <a:stretch/>
        </p:blipFill>
        <p:spPr>
          <a:xfrm rot="16200000">
            <a:off x="6749256" y="2921140"/>
            <a:ext cx="609653" cy="6096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51" y="4580529"/>
            <a:ext cx="215650" cy="2156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06288" y="2958361"/>
            <a:ext cx="215650" cy="2156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5221" y="4235417"/>
            <a:ext cx="215650" cy="2156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9523" y="2595727"/>
            <a:ext cx="215650" cy="215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7916" y="2082773"/>
            <a:ext cx="632964" cy="54460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24" y="2082773"/>
            <a:ext cx="544602" cy="54460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1497" y="1247253"/>
            <a:ext cx="544602" cy="54460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953380" y="1218428"/>
            <a:ext cx="555790" cy="5446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51786" y="5643152"/>
            <a:ext cx="544602" cy="54460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629457" y="5673726"/>
            <a:ext cx="548682" cy="54460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" y="4103931"/>
            <a:ext cx="215650" cy="2156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6" y="2250898"/>
            <a:ext cx="544602" cy="54460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7" y="2961290"/>
            <a:ext cx="321621" cy="32162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8" y="3615848"/>
            <a:ext cx="143157" cy="14315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9" y="1624379"/>
            <a:ext cx="609524" cy="6095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38193" y="1798336"/>
            <a:ext cx="73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신호등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4979" y="2925502"/>
            <a:ext cx="734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신호등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3538" y="2395503"/>
            <a:ext cx="73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가로등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1103" y="3480683"/>
            <a:ext cx="1097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보행자 신호 전환 스위치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1103" y="4077850"/>
            <a:ext cx="1075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배기가스 센서</a:t>
            </a:r>
            <a:endParaRPr lang="en-US" altLang="ko-KR" sz="1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4105" y="4199735"/>
            <a:ext cx="282315" cy="28231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13994" y="4769865"/>
            <a:ext cx="576789" cy="53363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472382" y="4757219"/>
            <a:ext cx="559093" cy="56451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0" y="4029678"/>
            <a:ext cx="282315" cy="28231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5307" y="3074086"/>
            <a:ext cx="282315" cy="28231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3677" y="2958360"/>
            <a:ext cx="282315" cy="28231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8" y="4565890"/>
            <a:ext cx="282315" cy="28231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004646" y="4596753"/>
            <a:ext cx="1075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키트</a:t>
            </a:r>
            <a:endParaRPr lang="en-US" altLang="ko-KR" sz="1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5707" y="1910129"/>
            <a:ext cx="213738" cy="21919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80" y="1309715"/>
            <a:ext cx="219194" cy="2191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149857" y="1354050"/>
            <a:ext cx="198010" cy="21919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41" y="1920033"/>
            <a:ext cx="223802" cy="21919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8397" y="5251041"/>
            <a:ext cx="214851" cy="23847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673343" y="5258705"/>
            <a:ext cx="226778" cy="23847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8946" y="5871042"/>
            <a:ext cx="223802" cy="21919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773339" y="5853322"/>
            <a:ext cx="213738" cy="21919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6414</TotalTime>
  <Words>756</Words>
  <Application>Microsoft Office PowerPoint</Application>
  <PresentationFormat>화면 슬라이드 쇼(4:3)</PresentationFormat>
  <Paragraphs>234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 ExtraBold</vt:lpstr>
      <vt:lpstr>나눔명조 ExtraBold</vt:lpstr>
      <vt:lpstr>맑은 고딕</vt:lpstr>
      <vt:lpstr>나눔고딕</vt:lpstr>
      <vt:lpstr>Arial</vt:lpstr>
      <vt:lpstr>Office 테마</vt:lpstr>
      <vt:lpstr>신호제어를 개선한 아두이노 기반의 스마트 신호등</vt:lpstr>
      <vt:lpstr>목차</vt:lpstr>
      <vt:lpstr>종합설계 개요</vt:lpstr>
      <vt:lpstr>관련연구 및 사례</vt:lpstr>
      <vt:lpstr>관련연구 및 사례</vt:lpstr>
      <vt:lpstr>관련연구 및 사례</vt:lpstr>
      <vt:lpstr>관련 연구 및 사례</vt:lpstr>
      <vt:lpstr>관련연구 및 사례</vt:lpstr>
      <vt:lpstr>시스템 수행 시나리오</vt:lpstr>
      <vt:lpstr>시스템 구성도</vt:lpstr>
      <vt:lpstr>개발환경</vt:lpstr>
      <vt:lpstr>개발 방법</vt:lpstr>
      <vt:lpstr>업무분담</vt:lpstr>
      <vt:lpstr>수행일정</vt:lpstr>
      <vt:lpstr>GitHub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태훈</cp:lastModifiedBy>
  <cp:revision>64</cp:revision>
  <dcterms:created xsi:type="dcterms:W3CDTF">2011-08-23T09:45:48Z</dcterms:created>
  <dcterms:modified xsi:type="dcterms:W3CDTF">2018-12-27T07:42:43Z</dcterms:modified>
</cp:coreProperties>
</file>