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90" r:id="rId2"/>
    <p:sldId id="258" r:id="rId3"/>
    <p:sldId id="260" r:id="rId4"/>
    <p:sldId id="293" r:id="rId5"/>
    <p:sldId id="297" r:id="rId6"/>
    <p:sldId id="298" r:id="rId7"/>
    <p:sldId id="279" r:id="rId8"/>
    <p:sldId id="296" r:id="rId9"/>
    <p:sldId id="272" r:id="rId10"/>
    <p:sldId id="280" r:id="rId11"/>
    <p:sldId id="294" r:id="rId12"/>
    <p:sldId id="267" r:id="rId13"/>
    <p:sldId id="299" r:id="rId14"/>
    <p:sldId id="269" r:id="rId15"/>
    <p:sldId id="289" r:id="rId16"/>
    <p:sldId id="292" r:id="rId17"/>
    <p:sldId id="291" r:id="rId18"/>
  </p:sldIdLst>
  <p:sldSz cx="9144000" cy="6858000" type="screen4x3"/>
  <p:notesSz cx="6797675" cy="9926638"/>
  <p:embeddedFontLst>
    <p:embeddedFont>
      <p:font typeface="나눔고딕" panose="020B0600000101010101" charset="-127"/>
      <p:regular r:id="rId21"/>
      <p:bold r:id="rId22"/>
    </p:embeddedFont>
    <p:embeddedFont>
      <p:font typeface="나눔고딕 ExtraBold" panose="020B0600000101010101" charset="-127"/>
      <p:bold r:id="rId23"/>
    </p:embeddedFont>
    <p:embeddedFont>
      <p:font typeface="나눔명조 ExtraBold" panose="020B0600000101010101" charset="-127"/>
      <p:bold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4116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3748">
          <p15:clr>
            <a:srgbClr val="A4A3A4"/>
          </p15:clr>
        </p15:guide>
        <p15:guide id="5" orient="horz" pos="618">
          <p15:clr>
            <a:srgbClr val="A4A3A4"/>
          </p15:clr>
        </p15:guide>
        <p15:guide id="6" pos="275">
          <p15:clr>
            <a:srgbClr val="A4A3A4"/>
          </p15:clr>
        </p15:guide>
        <p15:guide id="7" pos="5495">
          <p15:clr>
            <a:srgbClr val="A4A3A4"/>
          </p15:clr>
        </p15:guide>
        <p15:guide id="8" pos="1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66A"/>
    <a:srgbClr val="FBFBFB"/>
    <a:srgbClr val="99CCFF"/>
    <a:srgbClr val="2D2D2D"/>
    <a:srgbClr val="373737"/>
    <a:srgbClr val="323232"/>
    <a:srgbClr val="282828"/>
    <a:srgbClr val="00D0C6"/>
    <a:srgbClr val="0082B0"/>
    <a:srgbClr val="0070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7" autoAdjust="0"/>
    <p:restoredTop sz="86364" autoAdjust="0"/>
  </p:normalViewPr>
  <p:slideViewPr>
    <p:cSldViewPr>
      <p:cViewPr varScale="1">
        <p:scale>
          <a:sx n="114" d="100"/>
          <a:sy n="114" d="100"/>
        </p:scale>
        <p:origin x="720" y="102"/>
      </p:cViewPr>
      <p:guideLst>
        <p:guide orient="horz" pos="210"/>
        <p:guide orient="horz" pos="4116"/>
        <p:guide orient="horz" pos="845"/>
        <p:guide orient="horz" pos="3748"/>
        <p:guide orient="horz" pos="618"/>
        <p:guide pos="275"/>
        <p:guide pos="5495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58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ECFA4-89E8-4268-9C88-1ED14DC42D0E}" type="datetimeFigureOut">
              <a:rPr lang="ko-KR" altLang="en-US" smtClean="0"/>
              <a:pPr/>
              <a:t>2019-01-02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1E4FE-08F6-4517-BD2F-2D3EFB00A3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EEFE4-19A1-4A65-B089-0C267B1C7D65}" type="datetimeFigureOut">
              <a:rPr lang="ko-KR" altLang="en-US" smtClean="0"/>
              <a:pPr/>
              <a:t>2019-01-02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6550" y="661253"/>
            <a:ext cx="5184576" cy="388925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6184B-23F9-4FFD-8DCA-0B8A99BF55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90056" y="3429000"/>
            <a:ext cx="7772400" cy="132673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323528" y="4974952"/>
            <a:ext cx="7776864" cy="814222"/>
          </a:xfrm>
        </p:spPr>
        <p:txBody>
          <a:bodyPr anchor="ctr">
            <a:normAutofit/>
          </a:bodyPr>
          <a:lstStyle>
            <a:lvl1pPr marL="0" indent="0" algn="l">
              <a:buNone/>
              <a:defRPr sz="9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15020" y="780721"/>
            <a:ext cx="2037432" cy="776071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</a:t>
            </a:r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360072" y="929928"/>
            <a:ext cx="6396012" cy="30073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2362612" y="1168114"/>
            <a:ext cx="6385852" cy="388640"/>
          </a:xfrm>
        </p:spPr>
        <p:txBody>
          <a:bodyPr anchor="ctr"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335-AFDE-4DDF-A89A-1BE8BD3EEA0B}" type="datetime1">
              <a:rPr lang="ko-KR" altLang="en-US" smtClean="0"/>
              <a:pPr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D3F92B4C-3F96-4250-9886-458852A898CE}" type="datetime1">
              <a:rPr lang="ko-KR" altLang="en-US" smtClean="0"/>
              <a:pPr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9" r:id="rId4"/>
    <p:sldLayoutId id="2147483688" r:id="rId5"/>
    <p:sldLayoutId id="2147483649" r:id="rId6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500" b="1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7.png"/><Relationship Id="rId7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19.png"/><Relationship Id="rId10" Type="http://schemas.openxmlformats.org/officeDocument/2006/relationships/image" Target="../media/image8.png"/><Relationship Id="rId4" Type="http://schemas.openxmlformats.org/officeDocument/2006/relationships/image" Target="../media/image28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28466A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255712" y="3660264"/>
            <a:ext cx="8564760" cy="1470025"/>
          </a:xfrm>
        </p:spPr>
        <p:txBody>
          <a:bodyPr anchor="t">
            <a:normAutofit/>
          </a:bodyPr>
          <a:lstStyle/>
          <a:p>
            <a:r>
              <a:rPr lang="ko-KR" altLang="en-US" sz="4000" spc="-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신호제어를</a:t>
            </a:r>
            <a:r>
              <a:rPr lang="ko-KR" altLang="en-US" sz="40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개선한 아두이노 기반의</a:t>
            </a:r>
            <a:br>
              <a:rPr lang="en-US" altLang="ko-KR" sz="40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40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스마트 신호등</a:t>
            </a:r>
            <a:endParaRPr lang="ko-KR" altLang="en-US" sz="4000" b="0" spc="-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3455AF-1903-475F-8546-648366D26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000"/>
                    </a14:imgEffect>
                    <a14:imgEffect>
                      <a14:brightnessContrast bright="-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F8DAA44-B838-47F3-ACF8-389670C36E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061" y="4929776"/>
            <a:ext cx="2390009" cy="23900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AE77C65-ED79-4E34-92DA-8D5823D6051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6298"/>
            <a:ext cx="1750593" cy="17505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B172AF-FB94-483E-BC38-0E3F503273C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593" y="5213195"/>
            <a:ext cx="1960633" cy="1960633"/>
          </a:xfrm>
          <a:prstGeom prst="rect">
            <a:avLst/>
          </a:prstGeom>
        </p:spPr>
      </p:pic>
      <p:sp>
        <p:nvSpPr>
          <p:cNvPr id="10" name="제목 21"/>
          <p:cNvSpPr txBox="1">
            <a:spLocks/>
          </p:cNvSpPr>
          <p:nvPr/>
        </p:nvSpPr>
        <p:spPr>
          <a:xfrm>
            <a:off x="6969577" y="5803124"/>
            <a:ext cx="2384767" cy="9369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세션</a:t>
            </a:r>
            <a:r>
              <a:rPr lang="en-US" altLang="ko-KR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4 - 9</a:t>
            </a:r>
            <a:r>
              <a:rPr lang="ko-KR" altLang="en-US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en-US" altLang="ko-KR" sz="1800" spc="-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2016150045 </a:t>
            </a:r>
            <a:r>
              <a:rPr lang="ko-KR" altLang="en-US" sz="1800" spc="-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손병국</a:t>
            </a:r>
            <a:endParaRPr lang="en-US" altLang="ko-KR" sz="1800" spc="-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2016152046 </a:t>
            </a:r>
            <a:r>
              <a:rPr lang="ko-KR" altLang="en-US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김태훈</a:t>
            </a:r>
            <a:endParaRPr lang="en-US" altLang="ko-KR" sz="1800" spc="-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2016152050 </a:t>
            </a:r>
            <a:r>
              <a:rPr lang="ko-KR" altLang="en-US" sz="1800" spc="-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최현호</a:t>
            </a:r>
            <a:endParaRPr lang="ko-KR" altLang="en-US" sz="1800" spc="-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B622A11-1176-4E42-A5D1-4E3B4D40C85E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8466A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834AECF-27FB-41E2-B06F-FB21D18E2B1C}"/>
              </a:ext>
            </a:extLst>
          </p:cNvPr>
          <p:cNvSpPr/>
          <p:nvPr/>
        </p:nvSpPr>
        <p:spPr>
          <a:xfrm>
            <a:off x="310088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18E8C72-9A77-4C60-A761-8DD31D1ADC08}"/>
              </a:ext>
            </a:extLst>
          </p:cNvPr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E300C42-D10D-4F97-AF1C-9D7B46F877A0}"/>
              </a:ext>
            </a:extLst>
          </p:cNvPr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0FD9736-EA60-434B-B745-EF7CC23F5B7C}"/>
              </a:ext>
            </a:extLst>
          </p:cNvPr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84" name="제목 11">
            <a:extLst>
              <a:ext uri="{FF2B5EF4-FFF2-40B4-BE49-F238E27FC236}">
                <a16:creationId xmlns:a16="http://schemas.microsoft.com/office/drawing/2014/main" id="{7581A86C-C7B0-4E85-91C8-737E98C7D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35" y="918245"/>
            <a:ext cx="1725960" cy="65293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</a:t>
            </a: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B9D8667F-41A2-4C7C-A91D-12F77A65E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787" y="659862"/>
            <a:ext cx="6009498" cy="6009498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3AFAA49C-6089-405B-9F2D-E18E82FD5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070" y="4108333"/>
            <a:ext cx="609524" cy="609524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5CC269BD-E65B-40ED-A21A-9C5393D5E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54289" y="2671560"/>
            <a:ext cx="609524" cy="609524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7BC040E0-23E2-4F46-996A-22C9D4C99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46905" y="3955682"/>
            <a:ext cx="609524" cy="609524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AC1DBBD7-B255-4A37-8A93-00189B425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39174" y="2871159"/>
            <a:ext cx="609524" cy="609524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3751B1BF-55A2-499B-BFE9-34DD3E9DA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950785" y="4752637"/>
            <a:ext cx="321621" cy="321621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0CE24F40-3CE9-489A-B103-A40E23CE11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787" y="2315515"/>
            <a:ext cx="321621" cy="321621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6189200F-DD1D-4D2D-B91B-72AA6EF70F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42463" y="5030443"/>
            <a:ext cx="321621" cy="321621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C3C9443E-61AE-4866-9FCB-EF0074366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644" y="2319176"/>
            <a:ext cx="321621" cy="321621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24FD467F-CB15-46B7-A0A2-56E5FE4A88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68119" y="5039479"/>
            <a:ext cx="321621" cy="321621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02D16F22-C41B-455F-85F9-8F7EA5B4E9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27241" y="4757219"/>
            <a:ext cx="321621" cy="321621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6D11302D-BC1F-4FC0-85B5-A39EFEC42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88095" y="2021845"/>
            <a:ext cx="321621" cy="321621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ACD49F16-36D8-435F-AC8D-38D35B6E6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95101" y="2073093"/>
            <a:ext cx="321621" cy="321621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C9FEC572-036E-4E9C-A9C4-C434CF3EB1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543" y="4807089"/>
            <a:ext cx="143157" cy="143157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B2ECD82F-5203-4FDB-B142-C5BAA5576F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503" y="5289521"/>
            <a:ext cx="143157" cy="143157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637E7945-D4EA-4AA1-91A8-D69B8E996E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208" y="2436996"/>
            <a:ext cx="143157" cy="143157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5267BE8C-A1DE-479B-84CC-E8954AB19A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649" y="2436996"/>
            <a:ext cx="143157" cy="143157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6A9B1BA4-F0B6-4EB7-9721-1217FAB68E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325" y="1948148"/>
            <a:ext cx="143157" cy="143157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58FE8B70-0D45-4CC5-800D-59CC9AD6B2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777" y="1969321"/>
            <a:ext cx="143157" cy="143157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399BE3D6-3AFD-440A-8979-2FE7EDE3CD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228" y="4807088"/>
            <a:ext cx="143157" cy="143157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80EFA5BE-1722-4DCF-820D-93D3636534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326" y="5289521"/>
            <a:ext cx="143157" cy="143157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56866B93-E42D-4BD3-B704-4532739889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86" r="1"/>
          <a:stretch/>
        </p:blipFill>
        <p:spPr>
          <a:xfrm>
            <a:off x="5753617" y="4848205"/>
            <a:ext cx="609653" cy="609653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093FED66-889C-4781-A8CA-5D29C3C06BC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86" r="1"/>
          <a:stretch/>
        </p:blipFill>
        <p:spPr>
          <a:xfrm rot="10800000">
            <a:off x="4795361" y="1905866"/>
            <a:ext cx="609653" cy="609653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B9A37356-DB87-47C0-80F0-24DE9611F51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86" r="1"/>
          <a:stretch/>
        </p:blipFill>
        <p:spPr>
          <a:xfrm>
            <a:off x="5753617" y="5500784"/>
            <a:ext cx="609653" cy="609653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CD48D64A-7C6F-4C5D-BC44-7F1109A363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86" r="1"/>
          <a:stretch/>
        </p:blipFill>
        <p:spPr>
          <a:xfrm rot="16200000">
            <a:off x="6749256" y="2921140"/>
            <a:ext cx="609653" cy="609653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5594FDBC-6316-4723-B7A1-EF425FBF26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51" y="4580529"/>
            <a:ext cx="215650" cy="215650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66B6E893-8064-45C3-A916-62C515A267A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06288" y="2958361"/>
            <a:ext cx="215650" cy="215650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279EF7D6-D3D5-4566-9105-1EAEEE591F8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65221" y="4235417"/>
            <a:ext cx="215650" cy="215650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C36D0561-0DE8-4558-AA8F-09EBBC0D992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39523" y="2595727"/>
            <a:ext cx="215650" cy="215650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C29746F7-70FE-444F-89AE-0DD8BB3F44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37916" y="2082773"/>
            <a:ext cx="632964" cy="544602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8BE41DBE-F3A7-4309-B862-B8D00F1D4C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24" y="2082773"/>
            <a:ext cx="544602" cy="544602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8AC01D38-BFBA-4B0A-B104-C5023629FC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31497" y="1247253"/>
            <a:ext cx="544602" cy="544602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0C299A46-0348-43C5-887E-0582312D56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3953380" y="1218428"/>
            <a:ext cx="555790" cy="544602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AC38E61E-0393-41F2-AC12-3CBB153E5B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51786" y="5643152"/>
            <a:ext cx="544602" cy="544602"/>
          </a:xfrm>
          <a:prstGeom prst="rect">
            <a:avLst/>
          </a:prstGeom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FEE30804-08AF-4A17-A5D8-2A87B9FD5E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6629457" y="5673726"/>
            <a:ext cx="548682" cy="544602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51D7219C-04A0-422B-B34E-F008870AC57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8" y="4103931"/>
            <a:ext cx="215650" cy="215650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21690822-9E6E-45B8-A76F-EE543F1109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16" y="2250898"/>
            <a:ext cx="544602" cy="544602"/>
          </a:xfrm>
          <a:prstGeom prst="rect">
            <a:avLst/>
          </a:prstGeom>
        </p:spPr>
      </p:pic>
      <p:pic>
        <p:nvPicPr>
          <p:cNvPr id="122" name="그림 121">
            <a:extLst>
              <a:ext uri="{FF2B5EF4-FFF2-40B4-BE49-F238E27FC236}">
                <a16:creationId xmlns:a16="http://schemas.microsoft.com/office/drawing/2014/main" id="{471B2A7D-A6CD-4C66-89AA-8F2DE2C59C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57" y="2961290"/>
            <a:ext cx="321621" cy="321621"/>
          </a:xfrm>
          <a:prstGeom prst="rect">
            <a:avLst/>
          </a:prstGeom>
        </p:spPr>
      </p:pic>
      <p:pic>
        <p:nvPicPr>
          <p:cNvPr id="123" name="그림 122">
            <a:extLst>
              <a:ext uri="{FF2B5EF4-FFF2-40B4-BE49-F238E27FC236}">
                <a16:creationId xmlns:a16="http://schemas.microsoft.com/office/drawing/2014/main" id="{36A3FA0A-C37D-4F59-89F6-E5C47BFCFB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88" y="3615848"/>
            <a:ext cx="143157" cy="143157"/>
          </a:xfrm>
          <a:prstGeom prst="rect">
            <a:avLst/>
          </a:prstGeom>
        </p:spPr>
      </p:pic>
      <p:pic>
        <p:nvPicPr>
          <p:cNvPr id="124" name="그림 123">
            <a:extLst>
              <a:ext uri="{FF2B5EF4-FFF2-40B4-BE49-F238E27FC236}">
                <a16:creationId xmlns:a16="http://schemas.microsoft.com/office/drawing/2014/main" id="{A92B49D8-75D1-4830-8EDC-2B61A223E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69" y="1624379"/>
            <a:ext cx="609524" cy="609524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99DA7940-FD8C-4E57-B66E-20042DF8F0E6}"/>
              </a:ext>
            </a:extLst>
          </p:cNvPr>
          <p:cNvSpPr txBox="1"/>
          <p:nvPr/>
        </p:nvSpPr>
        <p:spPr>
          <a:xfrm>
            <a:off x="1138193" y="1798336"/>
            <a:ext cx="734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신호등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8FAF37C-BAAA-4F72-AE85-4CC4BB44E176}"/>
              </a:ext>
            </a:extLst>
          </p:cNvPr>
          <p:cNvSpPr txBox="1"/>
          <p:nvPr/>
        </p:nvSpPr>
        <p:spPr>
          <a:xfrm>
            <a:off x="1144979" y="2925502"/>
            <a:ext cx="7344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보행자 신호등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198D967-E545-4816-8448-F8C8CFA3F8EC}"/>
              </a:ext>
            </a:extLst>
          </p:cNvPr>
          <p:cNvSpPr txBox="1"/>
          <p:nvPr/>
        </p:nvSpPr>
        <p:spPr>
          <a:xfrm>
            <a:off x="1163538" y="2395503"/>
            <a:ext cx="734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가로등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BCEBEFC-D762-4B95-B952-260E5488FCA4}"/>
              </a:ext>
            </a:extLst>
          </p:cNvPr>
          <p:cNvSpPr txBox="1"/>
          <p:nvPr/>
        </p:nvSpPr>
        <p:spPr>
          <a:xfrm>
            <a:off x="1001103" y="3480683"/>
            <a:ext cx="1097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보행자 신호 전환 스위치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6671119-E9F2-4D21-B440-D8B321CFAF9C}"/>
              </a:ext>
            </a:extLst>
          </p:cNvPr>
          <p:cNvSpPr txBox="1"/>
          <p:nvPr/>
        </p:nvSpPr>
        <p:spPr>
          <a:xfrm>
            <a:off x="1001103" y="4077850"/>
            <a:ext cx="1075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배기가스 센서</a:t>
            </a:r>
            <a:endParaRPr lang="en-US" altLang="ko-KR" sz="1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id="{B91DB595-D9B6-4677-B225-FD4B5325A8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64105" y="4199735"/>
            <a:ext cx="282315" cy="282315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B099C65B-3D8C-4BA0-BE4D-59F929425A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213994" y="4769865"/>
            <a:ext cx="576789" cy="533638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139CA59D-4C96-4294-96A4-44ED09FB27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7472382" y="4757219"/>
            <a:ext cx="559093" cy="564517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93A53D1A-45DB-463F-A19A-1072B550A4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620" y="4029678"/>
            <a:ext cx="282315" cy="282315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id="{95233213-90CC-42D9-858E-94020A6604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25307" y="3074086"/>
            <a:ext cx="282315" cy="282315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899DF2D4-CB1D-4D12-9CA9-7A158A474B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63677" y="2958360"/>
            <a:ext cx="282315" cy="282315"/>
          </a:xfrm>
          <a:prstGeom prst="rect">
            <a:avLst/>
          </a:prstGeom>
        </p:spPr>
      </p:pic>
      <p:pic>
        <p:nvPicPr>
          <p:cNvPr id="136" name="그림 135">
            <a:extLst>
              <a:ext uri="{FF2B5EF4-FFF2-40B4-BE49-F238E27FC236}">
                <a16:creationId xmlns:a16="http://schemas.microsoft.com/office/drawing/2014/main" id="{4E2415BE-3681-45E6-AE4C-A284FA5AF4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08" y="4565890"/>
            <a:ext cx="282315" cy="282315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38C79513-D4BF-4EDC-8365-1BF3EA75C27F}"/>
              </a:ext>
            </a:extLst>
          </p:cNvPr>
          <p:cNvSpPr txBox="1"/>
          <p:nvPr/>
        </p:nvSpPr>
        <p:spPr>
          <a:xfrm>
            <a:off x="1004646" y="4596753"/>
            <a:ext cx="1075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아두이노 키트</a:t>
            </a:r>
            <a:endParaRPr lang="en-US" altLang="ko-KR" sz="1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8" name="그림 137">
            <a:extLst>
              <a:ext uri="{FF2B5EF4-FFF2-40B4-BE49-F238E27FC236}">
                <a16:creationId xmlns:a16="http://schemas.microsoft.com/office/drawing/2014/main" id="{D28D6CF8-89F3-444C-8684-AF6AA1C7CCF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5707" y="1910129"/>
            <a:ext cx="213738" cy="219194"/>
          </a:xfrm>
          <a:prstGeom prst="rect">
            <a:avLst/>
          </a:prstGeom>
        </p:spPr>
      </p:pic>
      <p:pic>
        <p:nvPicPr>
          <p:cNvPr id="139" name="그림 138">
            <a:extLst>
              <a:ext uri="{FF2B5EF4-FFF2-40B4-BE49-F238E27FC236}">
                <a16:creationId xmlns:a16="http://schemas.microsoft.com/office/drawing/2014/main" id="{F3481675-E398-4C65-BD22-4720120D222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84380" y="1309715"/>
            <a:ext cx="219194" cy="219194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id="{F2306721-E727-49F3-A058-1FF0F854694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7149857" y="1354050"/>
            <a:ext cx="198010" cy="219194"/>
          </a:xfrm>
          <a:prstGeom prst="rect">
            <a:avLst/>
          </a:prstGeom>
        </p:spPr>
      </p:pic>
      <p:pic>
        <p:nvPicPr>
          <p:cNvPr id="141" name="그림 140">
            <a:extLst>
              <a:ext uri="{FF2B5EF4-FFF2-40B4-BE49-F238E27FC236}">
                <a16:creationId xmlns:a16="http://schemas.microsoft.com/office/drawing/2014/main" id="{EC0ADCCF-3589-415F-96FE-DBE97B1D670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641" y="1920033"/>
            <a:ext cx="223802" cy="219194"/>
          </a:xfrm>
          <a:prstGeom prst="rect">
            <a:avLst/>
          </a:prstGeom>
        </p:spPr>
      </p:pic>
      <p:pic>
        <p:nvPicPr>
          <p:cNvPr id="142" name="그림 141">
            <a:extLst>
              <a:ext uri="{FF2B5EF4-FFF2-40B4-BE49-F238E27FC236}">
                <a16:creationId xmlns:a16="http://schemas.microsoft.com/office/drawing/2014/main" id="{658F9BE1-4AA7-4379-9245-9DE7A02FED2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48397" y="5251041"/>
            <a:ext cx="214851" cy="238475"/>
          </a:xfrm>
          <a:prstGeom prst="rect">
            <a:avLst/>
          </a:prstGeom>
        </p:spPr>
      </p:pic>
      <p:pic>
        <p:nvPicPr>
          <p:cNvPr id="143" name="그림 142">
            <a:extLst>
              <a:ext uri="{FF2B5EF4-FFF2-40B4-BE49-F238E27FC236}">
                <a16:creationId xmlns:a16="http://schemas.microsoft.com/office/drawing/2014/main" id="{E382A473-6110-4981-BFED-54E44042C4C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7673343" y="5258705"/>
            <a:ext cx="226778" cy="238475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D7687324-53D7-4478-8106-544AAEDDD88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18946" y="5871042"/>
            <a:ext cx="223802" cy="219194"/>
          </a:xfrm>
          <a:prstGeom prst="rect">
            <a:avLst/>
          </a:prstGeom>
        </p:spPr>
      </p:pic>
      <p:pic>
        <p:nvPicPr>
          <p:cNvPr id="145" name="그림 144">
            <a:extLst>
              <a:ext uri="{FF2B5EF4-FFF2-40B4-BE49-F238E27FC236}">
                <a16:creationId xmlns:a16="http://schemas.microsoft.com/office/drawing/2014/main" id="{4CDDE0DC-D762-4B7F-BA67-E26A153649E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3773339" y="5853322"/>
            <a:ext cx="213738" cy="21919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5F0920F0-E35C-4E1D-B0C6-2D2A3366DA0F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8466A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0088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ctrTitle"/>
          </p:nvPr>
        </p:nvSpPr>
        <p:spPr>
          <a:xfrm>
            <a:off x="316235" y="918245"/>
            <a:ext cx="165395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2A99CF-1560-46EB-B339-2433421CA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575" y="1641846"/>
            <a:ext cx="883852" cy="8838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4E4167-852A-4150-A12C-ECD6559A3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156" y="4344818"/>
            <a:ext cx="890687" cy="890687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7092A3E-E215-4C2E-B9B5-CD81A8726CAC}"/>
              </a:ext>
            </a:extLst>
          </p:cNvPr>
          <p:cNvSpPr/>
          <p:nvPr/>
        </p:nvSpPr>
        <p:spPr>
          <a:xfrm>
            <a:off x="2555776" y="1274616"/>
            <a:ext cx="5667401" cy="19092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BCE8114-55B8-466E-8CA7-C813AEAD1111}"/>
              </a:ext>
            </a:extLst>
          </p:cNvPr>
          <p:cNvSpPr/>
          <p:nvPr/>
        </p:nvSpPr>
        <p:spPr>
          <a:xfrm>
            <a:off x="2545769" y="4188535"/>
            <a:ext cx="5667401" cy="15455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C556487-D880-48F5-A9C6-7D270409AB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22" y="4398344"/>
            <a:ext cx="894711" cy="89471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DCCBE26-8825-460E-BB43-A60D073E4E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850" y="4360481"/>
            <a:ext cx="947173" cy="94717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40CD3CA2-DDB4-42AB-A1BB-FA830FDA31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346" y="1765006"/>
            <a:ext cx="726213" cy="6730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801A37-1F97-44B5-9BB8-A8782C5FAD7D}"/>
              </a:ext>
            </a:extLst>
          </p:cNvPr>
          <p:cNvSpPr txBox="1"/>
          <p:nvPr/>
        </p:nvSpPr>
        <p:spPr>
          <a:xfrm>
            <a:off x="1502320" y="265098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H/W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6DF8A3-3127-4838-B64A-08FF130CE07A}"/>
              </a:ext>
            </a:extLst>
          </p:cNvPr>
          <p:cNvSpPr txBox="1"/>
          <p:nvPr/>
        </p:nvSpPr>
        <p:spPr>
          <a:xfrm>
            <a:off x="1524636" y="529305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S/W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6C1FEC-CB0F-42B6-9DED-028D93ADB538}"/>
              </a:ext>
            </a:extLst>
          </p:cNvPr>
          <p:cNvSpPr txBox="1"/>
          <p:nvPr/>
        </p:nvSpPr>
        <p:spPr>
          <a:xfrm>
            <a:off x="3056697" y="2649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아두이노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B4871-F02B-4B46-B639-5EF6F6B6DC97}"/>
              </a:ext>
            </a:extLst>
          </p:cNvPr>
          <p:cNvSpPr txBox="1"/>
          <p:nvPr/>
        </p:nvSpPr>
        <p:spPr>
          <a:xfrm>
            <a:off x="4403645" y="263636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배기가스 센서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72B139-5BED-4810-84B5-B4F780765696}"/>
              </a:ext>
            </a:extLst>
          </p:cNvPr>
          <p:cNvSpPr txBox="1"/>
          <p:nvPr/>
        </p:nvSpPr>
        <p:spPr>
          <a:xfrm>
            <a:off x="6264500" y="2640608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LED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83C0CE9-A765-44A6-8149-BEB56F7356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935" y="1870527"/>
            <a:ext cx="567537" cy="56753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23DC0AA-E0AF-438F-BF7D-EE40F27B9796}"/>
              </a:ext>
            </a:extLst>
          </p:cNvPr>
          <p:cNvSpPr txBox="1"/>
          <p:nvPr/>
        </p:nvSpPr>
        <p:spPr>
          <a:xfrm>
            <a:off x="7028608" y="26385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조도센서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AED524-03AB-4880-930C-E3E6AEC1D7B2}"/>
              </a:ext>
            </a:extLst>
          </p:cNvPr>
          <p:cNvSpPr txBox="1"/>
          <p:nvPr/>
        </p:nvSpPr>
        <p:spPr>
          <a:xfrm>
            <a:off x="2755400" y="3287186"/>
            <a:ext cx="53250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아두이노에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배기가스 센서를 설치하여 </a:t>
            </a:r>
            <a:r>
              <a:rPr lang="ko-KR" altLang="en-US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배기가스량을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측정</a:t>
            </a:r>
            <a:endParaRPr lang="en-US" altLang="ko-KR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가로등에 설치된 조도센서를 이용하여 밝기를 측정하여</a:t>
            </a:r>
            <a:endParaRPr lang="en-US" altLang="ko-KR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가로등의 밝기를 조절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7522D8-F056-4560-ADA4-C5B33BC8CF8A}"/>
              </a:ext>
            </a:extLst>
          </p:cNvPr>
          <p:cNvSpPr txBox="1"/>
          <p:nvPr/>
        </p:nvSpPr>
        <p:spPr>
          <a:xfrm>
            <a:off x="2555776" y="5883246"/>
            <a:ext cx="5885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아두이노 기반으로 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Visual Studio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언어를 중심으로 개발</a:t>
            </a:r>
            <a:endParaRPr lang="en-US" altLang="ko-KR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측정된 </a:t>
            </a:r>
            <a:r>
              <a:rPr lang="ko-KR" altLang="en-US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배기가스량을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데이터베이스에 저장하여 통계 및 관리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580" y="1830677"/>
            <a:ext cx="609653" cy="60965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853418" y="5323290"/>
            <a:ext cx="15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Visual Studio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992590" y="5329868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 SQL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551" y="4410796"/>
            <a:ext cx="758732" cy="758732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6809538" y="5318665"/>
            <a:ext cx="1196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066866" y="1653313"/>
            <a:ext cx="1019640" cy="95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5021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7A99CB2-FD46-4966-B8EF-3BD03204CDC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8466A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0088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6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18195" y="912763"/>
            <a:ext cx="1581944" cy="355997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방법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311" y="698803"/>
            <a:ext cx="6281002" cy="563909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61CBDF-BF6D-4662-B315-45B5742E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749A2E-47AF-421F-BD69-8B8C57993F5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8466A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914895-0496-44A9-AFBA-B7B8529702E0}"/>
              </a:ext>
            </a:extLst>
          </p:cNvPr>
          <p:cNvSpPr/>
          <p:nvPr/>
        </p:nvSpPr>
        <p:spPr>
          <a:xfrm>
            <a:off x="310088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6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1636DC-F4AA-4ABB-A67F-34F391F30570}"/>
              </a:ext>
            </a:extLst>
          </p:cNvPr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99FE90B-434E-4B7D-93EB-C90BFB1DC582}"/>
              </a:ext>
            </a:extLst>
          </p:cNvPr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F68B9E-A2C9-445D-BC77-8B265FF8ADC6}"/>
              </a:ext>
            </a:extLst>
          </p:cNvPr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7" name="제목 12">
            <a:extLst>
              <a:ext uri="{FF2B5EF4-FFF2-40B4-BE49-F238E27FC236}">
                <a16:creationId xmlns:a16="http://schemas.microsoft.com/office/drawing/2014/main" id="{8A65A9A1-83F3-4B0D-A29C-93EF76BA2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195" y="912763"/>
            <a:ext cx="1581944" cy="355997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방법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94D60C4-F27F-4B66-BF1E-C74A94264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946117"/>
              </p:ext>
            </p:extLst>
          </p:nvPr>
        </p:nvGraphicFramePr>
        <p:xfrm>
          <a:off x="2411760" y="1377387"/>
          <a:ext cx="6275040" cy="46444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275040">
                  <a:extLst>
                    <a:ext uri="{9D8B030D-6E8A-4147-A177-3AD203B41FA5}">
                      <a16:colId xmlns:a16="http://schemas.microsoft.com/office/drawing/2014/main" val="1544562685"/>
                    </a:ext>
                  </a:extLst>
                </a:gridCol>
              </a:tblGrid>
              <a:tr h="4222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기능정의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263539"/>
                  </a:ext>
                </a:extLst>
              </a:tr>
              <a:tr h="42222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조도 측정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083066"/>
                  </a:ext>
                </a:extLst>
              </a:tr>
              <a:tr h="422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배기가스량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측정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04996"/>
                  </a:ext>
                </a:extLst>
              </a:tr>
              <a:tr h="422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점멸등 제어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053929"/>
                  </a:ext>
                </a:extLst>
              </a:tr>
              <a:tr h="422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조도에 따른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LED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밝기 제어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259253"/>
                  </a:ext>
                </a:extLst>
              </a:tr>
              <a:tr h="422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 신호등 제어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638559"/>
                  </a:ext>
                </a:extLst>
              </a:tr>
              <a:tr h="422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보행자 신호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425961"/>
                  </a:ext>
                </a:extLst>
              </a:tr>
              <a:tr h="422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보행자 신호등 제어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17669"/>
                  </a:ext>
                </a:extLst>
              </a:tr>
              <a:tr h="422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측정된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배기가스량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06535"/>
                  </a:ext>
                </a:extLst>
              </a:tr>
              <a:tr h="422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측정된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조도측정값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08343"/>
                  </a:ext>
                </a:extLst>
              </a:tr>
              <a:tr h="422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권한을 이용한 강제 신호제어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26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55768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C631732-38E6-4EA6-AAC3-F534E6F5855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8466A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10088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7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314003" y="912763"/>
            <a:ext cx="1797968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업무분담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5D83BE1-FC8E-4B3F-B024-FAAF2F449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151192"/>
              </p:ext>
            </p:extLst>
          </p:nvPr>
        </p:nvGraphicFramePr>
        <p:xfrm>
          <a:off x="254953" y="1412776"/>
          <a:ext cx="8665592" cy="480906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19573">
                  <a:extLst>
                    <a:ext uri="{9D8B030D-6E8A-4147-A177-3AD203B41FA5}">
                      <a16:colId xmlns:a16="http://schemas.microsoft.com/office/drawing/2014/main" val="3127372398"/>
                    </a:ext>
                  </a:extLst>
                </a:gridCol>
                <a:gridCol w="3213223">
                  <a:extLst>
                    <a:ext uri="{9D8B030D-6E8A-4147-A177-3AD203B41FA5}">
                      <a16:colId xmlns:a16="http://schemas.microsoft.com/office/drawing/2014/main" val="295701024"/>
                    </a:ext>
                  </a:extLst>
                </a:gridCol>
                <a:gridCol w="2166398">
                  <a:extLst>
                    <a:ext uri="{9D8B030D-6E8A-4147-A177-3AD203B41FA5}">
                      <a16:colId xmlns:a16="http://schemas.microsoft.com/office/drawing/2014/main" val="869468774"/>
                    </a:ext>
                  </a:extLst>
                </a:gridCol>
                <a:gridCol w="2166398">
                  <a:extLst>
                    <a:ext uri="{9D8B030D-6E8A-4147-A177-3AD203B41FA5}">
                      <a16:colId xmlns:a16="http://schemas.microsoft.com/office/drawing/2014/main" val="2265993428"/>
                    </a:ext>
                  </a:extLst>
                </a:gridCol>
              </a:tblGrid>
              <a:tr h="541867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김태훈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손병국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최현호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36784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자료수집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신호등 제어 및 스마트 가로등 자료조사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altLang="ko-KR" sz="16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아두이노 센서 자료수집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아두이노 </a:t>
                      </a:r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웹서버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구축 자료수집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81278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아두이노 간 상호연결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아두이노 </a:t>
                      </a:r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웹서버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구축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MMC</a:t>
                      </a:r>
                      <a:r>
                        <a:rPr lang="en-US" altLang="ko-KR" sz="16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제어 설계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배기가스 센서를 </a:t>
                      </a:r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아두이노와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연결 및 신호 제어와 융합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신호 변화에 따른 점멸등 변화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조도 센서와 아두이노 연결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전반적인 가로등과 신호등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차량을 설계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222834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아두이노를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웹서버에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연결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구축된 정보를 바탕으로</a:t>
                      </a:r>
                      <a:r>
                        <a:rPr lang="ko-KR" altLang="en-US" sz="16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aseline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웹서버에서</a:t>
                      </a:r>
                      <a:r>
                        <a:rPr lang="ko-KR" altLang="en-US" sz="16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아두이노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제어명령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모듈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MMC</a:t>
                      </a:r>
                      <a:r>
                        <a:rPr lang="en-US" altLang="ko-KR" sz="16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제어 모듈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배기가스량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측정에 따른 신호제어 알고리즘 모듈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신호에 따라 변하는 점멸등 모듈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altLang="ko-KR" sz="16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aseline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조도센서를</a:t>
                      </a:r>
                      <a:r>
                        <a:rPr lang="ko-KR" altLang="en-US" sz="16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이용한 스마트 가로등 모듈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142517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아두이노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센서 테스트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통합테스트 및 유지보수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9829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F2FD64-3E84-4A1A-BE01-31029E7D07A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8466A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0088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579573" y="6337895"/>
            <a:ext cx="3129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lvl="0" algn="r"/>
              <a:t>15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ctrTitle"/>
          </p:nvPr>
        </p:nvSpPr>
        <p:spPr>
          <a:xfrm>
            <a:off x="314003" y="918245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수행일정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16595F8-3D0E-4AB8-B74A-802BE3E39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225617"/>
              </p:ext>
            </p:extLst>
          </p:nvPr>
        </p:nvGraphicFramePr>
        <p:xfrm>
          <a:off x="1" y="1653257"/>
          <a:ext cx="9143999" cy="411693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19671">
                  <a:extLst>
                    <a:ext uri="{9D8B030D-6E8A-4147-A177-3AD203B41FA5}">
                      <a16:colId xmlns:a16="http://schemas.microsoft.com/office/drawing/2014/main" val="3052879916"/>
                    </a:ext>
                  </a:extLst>
                </a:gridCol>
                <a:gridCol w="3535556">
                  <a:extLst>
                    <a:ext uri="{9D8B030D-6E8A-4147-A177-3AD203B41FA5}">
                      <a16:colId xmlns:a16="http://schemas.microsoft.com/office/drawing/2014/main" val="3881803245"/>
                    </a:ext>
                  </a:extLst>
                </a:gridCol>
                <a:gridCol w="424164">
                  <a:extLst>
                    <a:ext uri="{9D8B030D-6E8A-4147-A177-3AD203B41FA5}">
                      <a16:colId xmlns:a16="http://schemas.microsoft.com/office/drawing/2014/main" val="280303354"/>
                    </a:ext>
                  </a:extLst>
                </a:gridCol>
                <a:gridCol w="440478">
                  <a:extLst>
                    <a:ext uri="{9D8B030D-6E8A-4147-A177-3AD203B41FA5}">
                      <a16:colId xmlns:a16="http://schemas.microsoft.com/office/drawing/2014/main" val="1311376052"/>
                    </a:ext>
                  </a:extLst>
                </a:gridCol>
                <a:gridCol w="432322">
                  <a:extLst>
                    <a:ext uri="{9D8B030D-6E8A-4147-A177-3AD203B41FA5}">
                      <a16:colId xmlns:a16="http://schemas.microsoft.com/office/drawing/2014/main" val="2462203322"/>
                    </a:ext>
                  </a:extLst>
                </a:gridCol>
                <a:gridCol w="424164">
                  <a:extLst>
                    <a:ext uri="{9D8B030D-6E8A-4147-A177-3AD203B41FA5}">
                      <a16:colId xmlns:a16="http://schemas.microsoft.com/office/drawing/2014/main" val="806946232"/>
                    </a:ext>
                  </a:extLst>
                </a:gridCol>
                <a:gridCol w="464949">
                  <a:extLst>
                    <a:ext uri="{9D8B030D-6E8A-4147-A177-3AD203B41FA5}">
                      <a16:colId xmlns:a16="http://schemas.microsoft.com/office/drawing/2014/main" val="641750911"/>
                    </a:ext>
                  </a:extLst>
                </a:gridCol>
                <a:gridCol w="448635">
                  <a:extLst>
                    <a:ext uri="{9D8B030D-6E8A-4147-A177-3AD203B41FA5}">
                      <a16:colId xmlns:a16="http://schemas.microsoft.com/office/drawing/2014/main" val="2190716951"/>
                    </a:ext>
                  </a:extLst>
                </a:gridCol>
                <a:gridCol w="456792">
                  <a:extLst>
                    <a:ext uri="{9D8B030D-6E8A-4147-A177-3AD203B41FA5}">
                      <a16:colId xmlns:a16="http://schemas.microsoft.com/office/drawing/2014/main" val="3613685817"/>
                    </a:ext>
                  </a:extLst>
                </a:gridCol>
                <a:gridCol w="464950">
                  <a:extLst>
                    <a:ext uri="{9D8B030D-6E8A-4147-A177-3AD203B41FA5}">
                      <a16:colId xmlns:a16="http://schemas.microsoft.com/office/drawing/2014/main" val="1715755496"/>
                    </a:ext>
                  </a:extLst>
                </a:gridCol>
                <a:gridCol w="432318">
                  <a:extLst>
                    <a:ext uri="{9D8B030D-6E8A-4147-A177-3AD203B41FA5}">
                      <a16:colId xmlns:a16="http://schemas.microsoft.com/office/drawing/2014/main" val="1268248389"/>
                    </a:ext>
                  </a:extLst>
                </a:gridCol>
              </a:tblGrid>
              <a:tr h="663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추진사항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6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r>
                        <a:rPr lang="ko-KR" altLang="en-US" sz="16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r>
                        <a:rPr lang="ko-KR" altLang="en-US" sz="16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r>
                        <a:rPr lang="ko-KR" altLang="en-US" sz="16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r>
                        <a:rPr lang="ko-KR" altLang="en-US" sz="16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lang="ko-KR" altLang="en-US" sz="16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lang="ko-KR" altLang="en-US" sz="16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r>
                        <a:rPr lang="ko-KR" altLang="en-US" sz="16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r>
                        <a:rPr lang="ko-KR" altLang="en-US" sz="16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860019"/>
                  </a:ext>
                </a:extLst>
              </a:tr>
              <a:tr h="663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주제선정 및</a:t>
                      </a:r>
                      <a:endParaRPr lang="en-US" altLang="ko-KR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자료조사</a:t>
                      </a:r>
                      <a:endParaRPr lang="ko-KR" altLang="en-US" sz="14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종합설계 주제 탐색하여 주제 선정</a:t>
                      </a:r>
                      <a:endParaRPr lang="en-US" altLang="ko-KR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선정된 주제를 기준으로 자료조사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49176"/>
                  </a:ext>
                </a:extLst>
              </a:tr>
              <a:tr h="663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설계분석 및</a:t>
                      </a:r>
                      <a:endParaRPr lang="en-US" altLang="ko-KR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정의</a:t>
                      </a:r>
                      <a:endParaRPr lang="ko-KR" altLang="en-US" sz="14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흐름을 분석</a:t>
                      </a:r>
                      <a:r>
                        <a:rPr lang="en-US" altLang="ko-KR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설계도 작성</a:t>
                      </a:r>
                      <a:endParaRPr lang="en-US" altLang="ko-KR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UML </a:t>
                      </a:r>
                      <a:r>
                        <a:rPr lang="ko-KR" altLang="en-US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툴을 이용하여 요구사항 정의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411226"/>
                  </a:ext>
                </a:extLst>
              </a:tr>
              <a:tr h="663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코딩 및</a:t>
                      </a:r>
                      <a:endParaRPr lang="en-US" altLang="ko-KR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14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코딩</a:t>
                      </a:r>
                      <a:endParaRPr lang="en-US" altLang="ko-KR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코딩 된 프로그램 테스트 및 디버깅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381921"/>
                  </a:ext>
                </a:extLst>
              </a:tr>
              <a:tr h="663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보고서 작성 및</a:t>
                      </a:r>
                      <a:endParaRPr lang="en-US" altLang="ko-KR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발표자료 준비 </a:t>
                      </a:r>
                      <a:endParaRPr lang="ko-KR" altLang="en-US" sz="14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종합설계 프로그램 중간보고서 작성</a:t>
                      </a:r>
                      <a:endParaRPr lang="en-US" altLang="ko-KR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PPT</a:t>
                      </a:r>
                      <a:r>
                        <a:rPr lang="ko-KR" altLang="en-US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비롯한 발표자료 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43953"/>
                  </a:ext>
                </a:extLst>
              </a:tr>
              <a:tr h="663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 및</a:t>
                      </a:r>
                      <a:endParaRPr lang="en-US" altLang="ko-KR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최종보고서</a:t>
                      </a:r>
                      <a:endParaRPr lang="en-US" altLang="ko-KR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</a:t>
                      </a:r>
                      <a:endParaRPr lang="ko-KR" altLang="en-US" sz="14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발표</a:t>
                      </a:r>
                      <a:endParaRPr lang="en-US" altLang="ko-KR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최종적으로 종합된 결과물을 바탕으로 최종보고서 작성</a:t>
                      </a:r>
                      <a:endParaRPr lang="en-US" altLang="ko-KR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211761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B80BF9-E655-471E-874C-1C3F32EBEBBF}"/>
              </a:ext>
            </a:extLst>
          </p:cNvPr>
          <p:cNvSpPr/>
          <p:nvPr/>
        </p:nvSpPr>
        <p:spPr>
          <a:xfrm>
            <a:off x="5168627" y="2568114"/>
            <a:ext cx="391536" cy="178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5FA282-552F-4B38-A1C6-87AC2D3A8AA5}"/>
              </a:ext>
            </a:extLst>
          </p:cNvPr>
          <p:cNvSpPr/>
          <p:nvPr/>
        </p:nvSpPr>
        <p:spPr>
          <a:xfrm>
            <a:off x="5364395" y="3264514"/>
            <a:ext cx="668874" cy="160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8D9216-0B82-42AC-BD07-B0149151A405}"/>
              </a:ext>
            </a:extLst>
          </p:cNvPr>
          <p:cNvSpPr/>
          <p:nvPr/>
        </p:nvSpPr>
        <p:spPr>
          <a:xfrm>
            <a:off x="6033269" y="3958144"/>
            <a:ext cx="2226863" cy="178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8F4468-C540-479E-8798-8311CCFCCA1F}"/>
              </a:ext>
            </a:extLst>
          </p:cNvPr>
          <p:cNvSpPr/>
          <p:nvPr/>
        </p:nvSpPr>
        <p:spPr>
          <a:xfrm>
            <a:off x="7796500" y="4614981"/>
            <a:ext cx="783073" cy="178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6B41303-0FFB-474E-BA72-640A23E73030}"/>
              </a:ext>
            </a:extLst>
          </p:cNvPr>
          <p:cNvSpPr/>
          <p:nvPr/>
        </p:nvSpPr>
        <p:spPr>
          <a:xfrm>
            <a:off x="8554739" y="5326513"/>
            <a:ext cx="587301" cy="178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1C655DE-BCFB-4870-8693-8DC5C1DCDFE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8466A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0088" y="241598"/>
            <a:ext cx="282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579573" y="6337895"/>
            <a:ext cx="3129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lvl="0" algn="r"/>
              <a:t>16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ctrTitle"/>
          </p:nvPr>
        </p:nvSpPr>
        <p:spPr>
          <a:xfrm>
            <a:off x="314003" y="918245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endParaRPr lang="ko-KR" altLang="en-US" sz="1800" spc="-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9A97FD-A05C-4E8E-99CC-B6EF53746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43" y="2947120"/>
            <a:ext cx="8391113" cy="299263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EE33E2B-FE53-43A4-91F8-B3383FE73A12}"/>
              </a:ext>
            </a:extLst>
          </p:cNvPr>
          <p:cNvSpPr/>
          <p:nvPr/>
        </p:nvSpPr>
        <p:spPr>
          <a:xfrm>
            <a:off x="1547664" y="1636896"/>
            <a:ext cx="6000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https://github.com/tngjnee123/C-/upload</a:t>
            </a:r>
            <a:endParaRPr lang="ko-KR" altLang="en-US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198369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5F425EF-A21C-427A-88C6-762DCF1FBA4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8466A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0088" y="241598"/>
            <a:ext cx="380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579573" y="6337895"/>
            <a:ext cx="3129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lvl="0" algn="r"/>
              <a:t>17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ctrTitle"/>
          </p:nvPr>
        </p:nvSpPr>
        <p:spPr>
          <a:xfrm>
            <a:off x="314003" y="918245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필요기술 및 참고 문헌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5D53056-305D-4B5F-9843-3FF8AB5DD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825596"/>
              </p:ext>
            </p:extLst>
          </p:nvPr>
        </p:nvGraphicFramePr>
        <p:xfrm>
          <a:off x="1547664" y="1844824"/>
          <a:ext cx="6576392" cy="397050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76392">
                  <a:extLst>
                    <a:ext uri="{9D8B030D-6E8A-4147-A177-3AD203B41FA5}">
                      <a16:colId xmlns:a16="http://schemas.microsoft.com/office/drawing/2014/main" val="1843162408"/>
                    </a:ext>
                  </a:extLst>
                </a:gridCol>
              </a:tblGrid>
              <a:tr h="1203184">
                <a:tc>
                  <a:txBody>
                    <a:bodyPr/>
                    <a:lstStyle/>
                    <a:p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[1]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문정현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우윤식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이상욱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유기한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최영선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김순곤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“IoT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기반의 스마트 가로등시스템 실증에 관한 연구”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한국조명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전기설비학회 학술대회논문집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pp.66-66, 2018.5.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346586"/>
                  </a:ext>
                </a:extLst>
              </a:tr>
              <a:tr h="1203184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[2] </a:t>
                      </a:r>
                      <a:r>
                        <a:rPr lang="ko-KR" altLang="en-US" b="1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전자공학회논문지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51(6), 2014.6, 132-142 </a:t>
                      </a:r>
                    </a:p>
                    <a:p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Journal of the Institute of Electronics and Information Engineers 51(6), 2014.6, 132-142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402488"/>
                  </a:ext>
                </a:extLst>
              </a:tr>
              <a:tr h="1564139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[3] </a:t>
                      </a:r>
                      <a:r>
                        <a:rPr lang="ko-KR" altLang="en-US" b="1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전자공학회논문지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-CI 40(4), 2003.7, 1-12 </a:t>
                      </a:r>
                    </a:p>
                    <a:p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Institute of Electronics Engineers of Korea - Computer and Information 40(4),</a:t>
                      </a:r>
                    </a:p>
                    <a:p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2003.7, 1-12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322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68865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5E23D71-2F0E-4B8B-A76E-81CF21C080D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8466A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905472" y="1647618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</a:t>
            </a:r>
            <a:r>
              <a:rPr lang="ko-KR" altLang="en-US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  <a:endParaRPr lang="en-US" altLang="ko-KR" sz="14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05472" y="2239238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</a:t>
            </a:r>
            <a:r>
              <a:rPr lang="ko-KR" altLang="en-US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관련연구 및 사례</a:t>
            </a:r>
            <a:endParaRPr lang="en-US" altLang="ko-KR" sz="14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05472" y="2830858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</a:t>
            </a:r>
            <a:r>
              <a:rPr lang="ko-KR" altLang="en-US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수행 시나리오</a:t>
            </a:r>
            <a:endParaRPr lang="en-US" altLang="ko-KR" sz="14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제목 18"/>
          <p:cNvSpPr>
            <a:spLocks noGrp="1"/>
          </p:cNvSpPr>
          <p:nvPr>
            <p:ph type="ctrTitle"/>
          </p:nvPr>
        </p:nvSpPr>
        <p:spPr>
          <a:xfrm>
            <a:off x="323528" y="893480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F9C57D-51A0-4128-8DEB-E2D982B72C28}"/>
              </a:ext>
            </a:extLst>
          </p:cNvPr>
          <p:cNvSpPr txBox="1"/>
          <p:nvPr/>
        </p:nvSpPr>
        <p:spPr>
          <a:xfrm>
            <a:off x="1905472" y="3422478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  <a:r>
              <a:rPr lang="ko-KR" altLang="en-US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</a:t>
            </a:r>
            <a:endParaRPr lang="en-US" altLang="ko-KR" sz="14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FD5B8D-6A97-457E-A04F-4F3A7C7F862F}"/>
              </a:ext>
            </a:extLst>
          </p:cNvPr>
          <p:cNvSpPr txBox="1"/>
          <p:nvPr/>
        </p:nvSpPr>
        <p:spPr>
          <a:xfrm>
            <a:off x="1905472" y="4014097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</a:t>
            </a:r>
            <a:r>
              <a:rPr lang="ko-KR" altLang="en-US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</a:t>
            </a:r>
            <a:endParaRPr lang="en-US" altLang="ko-KR" sz="14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A46006-4315-4355-938C-0E053E9326BE}"/>
              </a:ext>
            </a:extLst>
          </p:cNvPr>
          <p:cNvSpPr txBox="1"/>
          <p:nvPr/>
        </p:nvSpPr>
        <p:spPr>
          <a:xfrm>
            <a:off x="4186664" y="1647618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</a:t>
            </a:r>
            <a:r>
              <a:rPr lang="ko-KR" altLang="en-US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개발방법</a:t>
            </a:r>
            <a:endParaRPr lang="en-US" altLang="ko-KR" sz="14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8DB788-A377-4096-A929-BF78652C1408}"/>
              </a:ext>
            </a:extLst>
          </p:cNvPr>
          <p:cNvSpPr txBox="1"/>
          <p:nvPr/>
        </p:nvSpPr>
        <p:spPr>
          <a:xfrm>
            <a:off x="4186664" y="2239238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 </a:t>
            </a:r>
            <a:r>
              <a:rPr lang="ko-KR" altLang="en-US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업무분담</a:t>
            </a:r>
            <a:endParaRPr lang="en-US" altLang="ko-KR" sz="14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E8541-7C48-47D4-8D0F-BBD6E1C4D414}"/>
              </a:ext>
            </a:extLst>
          </p:cNvPr>
          <p:cNvSpPr txBox="1"/>
          <p:nvPr/>
        </p:nvSpPr>
        <p:spPr>
          <a:xfrm>
            <a:off x="4186664" y="2830858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 </a:t>
            </a:r>
            <a:r>
              <a:rPr lang="ko-KR" altLang="en-US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수행일정</a:t>
            </a:r>
            <a:endParaRPr lang="en-US" altLang="ko-KR" sz="14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28EFF3-1C25-4250-B6CD-7D1F3670C364}"/>
              </a:ext>
            </a:extLst>
          </p:cNvPr>
          <p:cNvSpPr txBox="1"/>
          <p:nvPr/>
        </p:nvSpPr>
        <p:spPr>
          <a:xfrm>
            <a:off x="4186664" y="3422478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 Git Hub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EBD6F4-55AA-4CF9-BE91-175A67409EE5}"/>
              </a:ext>
            </a:extLst>
          </p:cNvPr>
          <p:cNvSpPr txBox="1"/>
          <p:nvPr/>
        </p:nvSpPr>
        <p:spPr>
          <a:xfrm>
            <a:off x="4186664" y="4014097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 </a:t>
            </a:r>
            <a:r>
              <a:rPr lang="ko-KR" altLang="en-US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필요기술 및 참고문헌</a:t>
            </a:r>
            <a:endParaRPr lang="en-US" altLang="ko-KR" sz="14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EAA92D5-1437-48E1-AE91-26B3D037FD5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8466A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  <a:endParaRPr lang="ko-KR" altLang="en-US" sz="1800" b="1" spc="-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B6EDDF8-8523-4F5A-A34D-72F89F06B65D}"/>
              </a:ext>
            </a:extLst>
          </p:cNvPr>
          <p:cNvSpPr/>
          <p:nvPr/>
        </p:nvSpPr>
        <p:spPr>
          <a:xfrm>
            <a:off x="560783" y="2040980"/>
            <a:ext cx="8022433" cy="28674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D2AE09C-C44A-449C-B8C1-051736B2DF2D}"/>
              </a:ext>
            </a:extLst>
          </p:cNvPr>
          <p:cNvSpPr txBox="1">
            <a:spLocks/>
          </p:cNvSpPr>
          <p:nvPr/>
        </p:nvSpPr>
        <p:spPr>
          <a:xfrm>
            <a:off x="915210" y="2319328"/>
            <a:ext cx="7313578" cy="2240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개발 배경</a:t>
            </a:r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 설계기획에서는 기존의 신호등 시스템의 한계인 주위 상황을 파악하지 못하는 점을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개선하고자 스마트 신호등을 설계하였다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endParaRPr lang="en-US" altLang="ko-KR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개발 목표</a:t>
            </a:r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신호등 체계에서 해결하지 못했던 교통체증을 측정된 </a:t>
            </a:r>
            <a:r>
              <a:rPr lang="ko-KR" altLang="en-US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이산화탄소량을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이용해서 신호등을 제어함에 따라 교통체증 문제점을 해결하여 공익사회에 이바지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8CDE17-703F-4101-B56E-221700606B9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8466A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0088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318195" y="918245"/>
            <a:ext cx="1869976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관련연구 및</a:t>
            </a:r>
            <a:br>
              <a:rPr lang="en-US" altLang="ko-KR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사례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1CB53C1-7842-4661-B934-A50BB5C62ACF}"/>
              </a:ext>
            </a:extLst>
          </p:cNvPr>
          <p:cNvSpPr/>
          <p:nvPr/>
        </p:nvSpPr>
        <p:spPr>
          <a:xfrm>
            <a:off x="318195" y="1844824"/>
            <a:ext cx="8574285" cy="39616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68F925-9944-4E14-9557-54FACF976FAE}"/>
              </a:ext>
            </a:extLst>
          </p:cNvPr>
          <p:cNvSpPr/>
          <p:nvPr/>
        </p:nvSpPr>
        <p:spPr>
          <a:xfrm>
            <a:off x="682407" y="2365849"/>
            <a:ext cx="7502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스마트 가로등</a:t>
            </a:r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9169" y="2832558"/>
            <a:ext cx="427845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도로조명과 부가기능 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(CCTV, 소음진동, 대기오염 측정 등)을 가짐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가로등주나 가로등기구에 추가 장비를 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설치하여 확장된 서비스를 제공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에너지 절감형으로 신재생에너지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결합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디밍을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통한 에너지 절감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고장여부 판단 등 자가진단 기능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에너지 절감효과 및 유지관리 편의성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140" y="2461671"/>
            <a:ext cx="3647257" cy="2727963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77540309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6588E30-2BBE-4780-8D5D-1DD393D6AE04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8466A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0088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318195" y="918245"/>
            <a:ext cx="1869976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관련연구 및</a:t>
            </a:r>
            <a:br>
              <a:rPr lang="en-US" altLang="ko-KR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사례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1CB53C1-7842-4661-B934-A50BB5C62ACF}"/>
              </a:ext>
            </a:extLst>
          </p:cNvPr>
          <p:cNvSpPr/>
          <p:nvPr/>
        </p:nvSpPr>
        <p:spPr>
          <a:xfrm>
            <a:off x="310088" y="1916832"/>
            <a:ext cx="8319087" cy="41764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68F925-9944-4E14-9557-54FACF976FAE}"/>
              </a:ext>
            </a:extLst>
          </p:cNvPr>
          <p:cNvSpPr/>
          <p:nvPr/>
        </p:nvSpPr>
        <p:spPr>
          <a:xfrm>
            <a:off x="718269" y="2026547"/>
            <a:ext cx="750272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시각적 주의 신호등</a:t>
            </a:r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교통신호등의 구조적인 형태 정보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모양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밝기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대비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색상 등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기반 한 시각적 주의 영역과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spot-lights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 검출을 통해 복잡한 시내 도로 환경에서 교통신호등을 검출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교통신호등은 운전자의 시인성을 높일 수 있는 위치에 설치되고 또한 구조적인 고유한 형태와 색상을 지니고 있는 특징들을 이용하여 교통신호등을 검출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검출된 두 영역들의 모양과 색상 분석을 통해 교통신호등을 검출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사후판독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기능이 차량 영상기록장치에 결합한 안전운전 지원시스템으로 제안한 방안이 유용하게 적용될 수 있음</a:t>
            </a:r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777311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C3E5B4E-03A4-4435-AE37-2E281537EA5E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8466A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0088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318195" y="918245"/>
            <a:ext cx="1869976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관련연구 및</a:t>
            </a:r>
            <a:br>
              <a:rPr lang="en-US" altLang="ko-KR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사례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1CB53C1-7842-4661-B934-A50BB5C62ACF}"/>
              </a:ext>
            </a:extLst>
          </p:cNvPr>
          <p:cNvSpPr/>
          <p:nvPr/>
        </p:nvSpPr>
        <p:spPr>
          <a:xfrm>
            <a:off x="318195" y="1916832"/>
            <a:ext cx="8142237" cy="37256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68F925-9944-4E14-9557-54FACF976FAE}"/>
              </a:ext>
            </a:extLst>
          </p:cNvPr>
          <p:cNvSpPr/>
          <p:nvPr/>
        </p:nvSpPr>
        <p:spPr>
          <a:xfrm>
            <a:off x="683568" y="2205684"/>
            <a:ext cx="750272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최적교통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신호등</a:t>
            </a:r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제한된 도로에 급증하는 자동차로 인해서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기존의 교통신호등은 최적주기기능을 상실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퍼지 규칙을 이용하여 교차로에서의 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평균주행속도와 평균대기시간을 개선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인터넷을 이용해서 위험한 도로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공사 중인 도로 및 최적의 교통상황을 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예보하는 기능을 제공</a:t>
            </a:r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834212"/>
            <a:ext cx="2660608" cy="222799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8697291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D350838E-C14B-405E-9F84-B4A1262AA5F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8466A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0088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22" name="제목 21"/>
          <p:cNvSpPr>
            <a:spLocks noGrp="1"/>
          </p:cNvSpPr>
          <p:nvPr>
            <p:ph type="ctrTitle"/>
          </p:nvPr>
        </p:nvSpPr>
        <p:spPr>
          <a:xfrm>
            <a:off x="305191" y="735007"/>
            <a:ext cx="1653952" cy="93694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 및</a:t>
            </a:r>
            <a:br>
              <a:rPr lang="en-US" altLang="ko-KR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사례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698031" y="2010803"/>
            <a:ext cx="1019640" cy="952447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046" y="3489404"/>
            <a:ext cx="447578" cy="447578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12" y="2789934"/>
            <a:ext cx="304762" cy="304762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44" y="1567228"/>
            <a:ext cx="873003" cy="873003"/>
          </a:xfrm>
          <a:prstGeom prst="rect">
            <a:avLst/>
          </a:prstGeom>
        </p:spPr>
      </p:pic>
      <p:cxnSp>
        <p:nvCxnSpPr>
          <p:cNvPr id="51" name="직선 연결선 50"/>
          <p:cNvCxnSpPr>
            <a:stCxn id="49" idx="3"/>
            <a:endCxn id="47" idx="1"/>
          </p:cNvCxnSpPr>
          <p:nvPr/>
        </p:nvCxnSpPr>
        <p:spPr>
          <a:xfrm flipV="1">
            <a:off x="788874" y="2487026"/>
            <a:ext cx="909157" cy="455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47" idx="1"/>
          </p:cNvCxnSpPr>
          <p:nvPr/>
        </p:nvCxnSpPr>
        <p:spPr>
          <a:xfrm>
            <a:off x="836188" y="1923905"/>
            <a:ext cx="861843" cy="563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031" y="3047838"/>
            <a:ext cx="1150058" cy="1150058"/>
          </a:xfrm>
          <a:prstGeom prst="rect">
            <a:avLst/>
          </a:prstGeom>
        </p:spPr>
      </p:pic>
      <p:cxnSp>
        <p:nvCxnSpPr>
          <p:cNvPr id="54" name="직선 연결선 53"/>
          <p:cNvCxnSpPr/>
          <p:nvPr/>
        </p:nvCxnSpPr>
        <p:spPr>
          <a:xfrm flipV="1">
            <a:off x="2258572" y="2847171"/>
            <a:ext cx="0" cy="495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855" y="1567228"/>
            <a:ext cx="873003" cy="873003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624" y="2724182"/>
            <a:ext cx="304762" cy="304762"/>
          </a:xfrm>
          <a:prstGeom prst="rect">
            <a:avLst/>
          </a:prstGeom>
        </p:spPr>
      </p:pic>
      <p:cxnSp>
        <p:nvCxnSpPr>
          <p:cNvPr id="57" name="직선 연결선 56"/>
          <p:cNvCxnSpPr>
            <a:stCxn id="47" idx="3"/>
          </p:cNvCxnSpPr>
          <p:nvPr/>
        </p:nvCxnSpPr>
        <p:spPr>
          <a:xfrm flipV="1">
            <a:off x="2717671" y="1923906"/>
            <a:ext cx="887973" cy="563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47" idx="3"/>
            <a:endCxn id="56" idx="1"/>
          </p:cNvCxnSpPr>
          <p:nvPr/>
        </p:nvCxnSpPr>
        <p:spPr>
          <a:xfrm>
            <a:off x="2717671" y="2487026"/>
            <a:ext cx="910953" cy="389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endCxn id="48" idx="0"/>
          </p:cNvCxnSpPr>
          <p:nvPr/>
        </p:nvCxnSpPr>
        <p:spPr>
          <a:xfrm>
            <a:off x="2717671" y="2789934"/>
            <a:ext cx="687164" cy="699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그림 5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40675" y="2568092"/>
            <a:ext cx="447310" cy="44731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96666" y="2565379"/>
            <a:ext cx="447310" cy="44731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266850"/>
            <a:ext cx="1561975" cy="1561975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4246" y="824817"/>
            <a:ext cx="1378585" cy="1378585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252" y="1148854"/>
            <a:ext cx="730513" cy="730513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94499" y="2251723"/>
            <a:ext cx="404664" cy="404664"/>
          </a:xfrm>
          <a:prstGeom prst="rect">
            <a:avLst/>
          </a:prstGeom>
        </p:spPr>
      </p:pic>
      <p:sp>
        <p:nvSpPr>
          <p:cNvPr id="66" name="사각형: 둥근 모서리 28">
            <a:extLst>
              <a:ext uri="{FF2B5EF4-FFF2-40B4-BE49-F238E27FC236}">
                <a16:creationId xmlns:a16="http://schemas.microsoft.com/office/drawing/2014/main" id="{EF0D7FA7-40DA-40B7-8763-AC3FC40067A0}"/>
              </a:ext>
            </a:extLst>
          </p:cNvPr>
          <p:cNvSpPr/>
          <p:nvPr/>
        </p:nvSpPr>
        <p:spPr>
          <a:xfrm>
            <a:off x="160844" y="4178589"/>
            <a:ext cx="4344447" cy="23901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28">
            <a:extLst>
              <a:ext uri="{FF2B5EF4-FFF2-40B4-BE49-F238E27FC236}">
                <a16:creationId xmlns:a16="http://schemas.microsoft.com/office/drawing/2014/main" id="{EF0D7FA7-40DA-40B7-8763-AC3FC40067A0}"/>
              </a:ext>
            </a:extLst>
          </p:cNvPr>
          <p:cNvSpPr/>
          <p:nvPr/>
        </p:nvSpPr>
        <p:spPr>
          <a:xfrm>
            <a:off x="4773455" y="4183404"/>
            <a:ext cx="4119025" cy="21440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562155-C7D2-42E8-A6B4-CE2C0C87187F}"/>
              </a:ext>
            </a:extLst>
          </p:cNvPr>
          <p:cNvSpPr txBox="1"/>
          <p:nvPr/>
        </p:nvSpPr>
        <p:spPr>
          <a:xfrm>
            <a:off x="270542" y="4388426"/>
            <a:ext cx="41250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배기가스 측정 센서를 이용하여 배기가스가 일정량 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이상이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되면 신호를 더 길게 잡아 차량의 교통체증 해결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보행자 신호등 버튼을 눌러 다음 신호가 보행자 신호가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되도록 제어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신호등에 탑재된 아두이노 간 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 server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연결을 통해 정보를 공유하고 관리자 권한으로 직접 제어 가능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WEB server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제어할 정보들은 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저장</a:t>
            </a: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689" y="1098860"/>
            <a:ext cx="407982" cy="407982"/>
          </a:xfrm>
          <a:prstGeom prst="rect">
            <a:avLst/>
          </a:prstGeom>
        </p:spPr>
      </p:pic>
      <p:cxnSp>
        <p:nvCxnSpPr>
          <p:cNvPr id="70" name="직선 연결선 69"/>
          <p:cNvCxnSpPr>
            <a:stCxn id="47" idx="2"/>
            <a:endCxn id="69" idx="2"/>
          </p:cNvCxnSpPr>
          <p:nvPr/>
        </p:nvCxnSpPr>
        <p:spPr>
          <a:xfrm flipV="1">
            <a:off x="2207851" y="1506842"/>
            <a:ext cx="305829" cy="503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그림 7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685" y="774261"/>
            <a:ext cx="522953" cy="522953"/>
          </a:xfrm>
          <a:prstGeom prst="rect">
            <a:avLst/>
          </a:prstGeom>
        </p:spPr>
      </p:pic>
      <p:cxnSp>
        <p:nvCxnSpPr>
          <p:cNvPr id="72" name="직선 연결선 71"/>
          <p:cNvCxnSpPr>
            <a:stCxn id="69" idx="3"/>
            <a:endCxn id="71" idx="1"/>
          </p:cNvCxnSpPr>
          <p:nvPr/>
        </p:nvCxnSpPr>
        <p:spPr>
          <a:xfrm flipV="1">
            <a:off x="2717671" y="1035738"/>
            <a:ext cx="593014" cy="267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D041F51-B7EB-4E69-8870-473BC83DEEBE}"/>
              </a:ext>
            </a:extLst>
          </p:cNvPr>
          <p:cNvSpPr txBox="1"/>
          <p:nvPr/>
        </p:nvSpPr>
        <p:spPr>
          <a:xfrm>
            <a:off x="5012534" y="4484442"/>
            <a:ext cx="37052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조도 센서로 밝기를 측정하여 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LED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밝기를 제어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낮에는 불필요한 에너지를 절약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밤에는 운전자의 시야 확보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신호등과 신호 정보를 공유하여 신호 색에 맞는 점멸등을 깜박여서 보행자와 운전자의 시야를 확보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417D77D-4BF5-4B9D-8DFC-A8868853381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8466A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0088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318195" y="918245"/>
            <a:ext cx="1869976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관련연구 및</a:t>
            </a:r>
            <a:br>
              <a:rPr lang="en-US" altLang="ko-KR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사례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469815"/>
              </p:ext>
            </p:extLst>
          </p:nvPr>
        </p:nvGraphicFramePr>
        <p:xfrm>
          <a:off x="755574" y="1772816"/>
          <a:ext cx="7699700" cy="39604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539940">
                  <a:extLst>
                    <a:ext uri="{9D8B030D-6E8A-4147-A177-3AD203B41FA5}">
                      <a16:colId xmlns:a16="http://schemas.microsoft.com/office/drawing/2014/main" val="501904645"/>
                    </a:ext>
                  </a:extLst>
                </a:gridCol>
                <a:gridCol w="1539940">
                  <a:extLst>
                    <a:ext uri="{9D8B030D-6E8A-4147-A177-3AD203B41FA5}">
                      <a16:colId xmlns:a16="http://schemas.microsoft.com/office/drawing/2014/main" val="1134256601"/>
                    </a:ext>
                  </a:extLst>
                </a:gridCol>
                <a:gridCol w="1456626">
                  <a:extLst>
                    <a:ext uri="{9D8B030D-6E8A-4147-A177-3AD203B41FA5}">
                      <a16:colId xmlns:a16="http://schemas.microsoft.com/office/drawing/2014/main" val="783737752"/>
                    </a:ext>
                  </a:extLst>
                </a:gridCol>
                <a:gridCol w="1623254">
                  <a:extLst>
                    <a:ext uri="{9D8B030D-6E8A-4147-A177-3AD203B41FA5}">
                      <a16:colId xmlns:a16="http://schemas.microsoft.com/office/drawing/2014/main" val="1475031576"/>
                    </a:ext>
                  </a:extLst>
                </a:gridCol>
                <a:gridCol w="1539940">
                  <a:extLst>
                    <a:ext uri="{9D8B030D-6E8A-4147-A177-3AD203B41FA5}">
                      <a16:colId xmlns:a16="http://schemas.microsoft.com/office/drawing/2014/main" val="919765556"/>
                    </a:ext>
                  </a:extLst>
                </a:gridCol>
              </a:tblGrid>
              <a:tr h="99011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스마트 가로등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시각적 주의 신호등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최적교통신호등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개선된 스마트 신호등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390165"/>
                  </a:ext>
                </a:extLst>
              </a:tr>
              <a:tr h="990110"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</a:t>
                      </a:r>
                      <a:r>
                        <a:rPr lang="ko-KR" altLang="en-US" sz="14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모니터링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695765"/>
                  </a:ext>
                </a:extLst>
              </a:tr>
              <a:tr h="990110"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점멸등을 이용한보행자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4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운전자의 가시거리 확보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159001"/>
                  </a:ext>
                </a:extLst>
              </a:tr>
              <a:tr h="990110"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배기가스량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측정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908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08381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id="{6D191EB4-348C-4A70-B2E1-91EAACAD7F6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8466A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10088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ctrTitle"/>
          </p:nvPr>
        </p:nvSpPr>
        <p:spPr>
          <a:xfrm>
            <a:off x="316235" y="918245"/>
            <a:ext cx="1725960" cy="65293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수행</a:t>
            </a:r>
            <a:br>
              <a:rPr lang="en-US" altLang="ko-KR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678358"/>
            <a:ext cx="6311553" cy="5558954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595959"/>
      </a:folHlink>
    </a:clrScheme>
    <a:fontScheme name="나눔명조 ExtraBold">
      <a:majorFont>
        <a:latin typeface="나눔명조 ExtraBold"/>
        <a:ea typeface="나눔명조 ExtraBold"/>
        <a:cs typeface=""/>
      </a:majorFont>
      <a:minorFont>
        <a:latin typeface="나눔명조 ExtraBold"/>
        <a:ea typeface="나눔명조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1000">
              <a:srgbClr val="78DCF0"/>
            </a:gs>
            <a:gs pos="5000">
              <a:srgbClr val="30C9E8"/>
            </a:gs>
            <a:gs pos="70000">
              <a:srgbClr val="0D515F"/>
            </a:gs>
          </a:gsLst>
          <a:lin ang="2700000" scaled="1"/>
          <a:tileRect/>
        </a:gradFill>
        <a:ln>
          <a:noFill/>
        </a:ln>
        <a:effectLst>
          <a:outerShdw blurRad="101600" dist="76200" algn="tl" rotWithShape="0">
            <a:prstClr val="black">
              <a:alpha val="55000"/>
            </a:prstClr>
          </a:outerShdw>
        </a:effectLst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6672</TotalTime>
  <Words>842</Words>
  <Application>Microsoft Office PowerPoint</Application>
  <PresentationFormat>화면 슬라이드 쇼(4:3)</PresentationFormat>
  <Paragraphs>249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나눔고딕</vt:lpstr>
      <vt:lpstr>나눔고딕 ExtraBold</vt:lpstr>
      <vt:lpstr>나눔명조 ExtraBold</vt:lpstr>
      <vt:lpstr>Office 테마</vt:lpstr>
      <vt:lpstr>신호제어를 개선한 아두이노 기반의 스마트 신호등</vt:lpstr>
      <vt:lpstr>목차</vt:lpstr>
      <vt:lpstr>종합설계 개요</vt:lpstr>
      <vt:lpstr>관련연구 및 사례</vt:lpstr>
      <vt:lpstr>관련연구 및 사례</vt:lpstr>
      <vt:lpstr>관련연구 및 사례</vt:lpstr>
      <vt:lpstr>관련 연구 및 사례</vt:lpstr>
      <vt:lpstr>관련연구 및 사례</vt:lpstr>
      <vt:lpstr>시스템 수행 시나리오</vt:lpstr>
      <vt:lpstr>시스템 구성도</vt:lpstr>
      <vt:lpstr>개발환경</vt:lpstr>
      <vt:lpstr>개발 방법</vt:lpstr>
      <vt:lpstr>개발 방법</vt:lpstr>
      <vt:lpstr>업무분담</vt:lpstr>
      <vt:lpstr>수행일정</vt:lpstr>
      <vt:lpstr>GitHub</vt:lpstr>
      <vt:lpstr>필요기술 및 참고 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현호 최</cp:lastModifiedBy>
  <cp:revision>79</cp:revision>
  <dcterms:created xsi:type="dcterms:W3CDTF">2011-08-23T09:45:48Z</dcterms:created>
  <dcterms:modified xsi:type="dcterms:W3CDTF">2019-01-02T06:01:38Z</dcterms:modified>
</cp:coreProperties>
</file>