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56" r:id="rId2"/>
    <p:sldId id="326" r:id="rId3"/>
    <p:sldId id="322" r:id="rId4"/>
    <p:sldId id="323" r:id="rId5"/>
    <p:sldId id="324" r:id="rId6"/>
    <p:sldId id="306" r:id="rId7"/>
    <p:sldId id="307" r:id="rId8"/>
    <p:sldId id="299" r:id="rId9"/>
    <p:sldId id="313" r:id="rId10"/>
    <p:sldId id="314" r:id="rId11"/>
    <p:sldId id="316" r:id="rId12"/>
    <p:sldId id="335" r:id="rId13"/>
    <p:sldId id="337" r:id="rId14"/>
    <p:sldId id="338" r:id="rId15"/>
    <p:sldId id="339" r:id="rId16"/>
    <p:sldId id="315" r:id="rId17"/>
    <p:sldId id="317" r:id="rId18"/>
    <p:sldId id="333" r:id="rId19"/>
    <p:sldId id="345" r:id="rId20"/>
    <p:sldId id="346" r:id="rId21"/>
    <p:sldId id="298" r:id="rId22"/>
    <p:sldId id="331" r:id="rId23"/>
    <p:sldId id="347" r:id="rId24"/>
    <p:sldId id="348" r:id="rId25"/>
    <p:sldId id="355" r:id="rId26"/>
    <p:sldId id="359" r:id="rId27"/>
    <p:sldId id="360" r:id="rId28"/>
    <p:sldId id="349" r:id="rId29"/>
    <p:sldId id="352" r:id="rId30"/>
    <p:sldId id="350" r:id="rId31"/>
    <p:sldId id="351" r:id="rId32"/>
    <p:sldId id="300" r:id="rId33"/>
    <p:sldId id="320" r:id="rId34"/>
    <p:sldId id="353" r:id="rId35"/>
    <p:sldId id="354" r:id="rId36"/>
    <p:sldId id="33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73514" autoAdjust="0"/>
  </p:normalViewPr>
  <p:slideViewPr>
    <p:cSldViewPr>
      <p:cViewPr varScale="1">
        <p:scale>
          <a:sx n="75" d="100"/>
          <a:sy n="75" d="100"/>
        </p:scale>
        <p:origin x="-9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93F5-3EF8-4D71-A2D4-49A942F13B1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D4470-2F3C-4749-8483-54D2A6A9F2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5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( ) : To access a 2-dimensional array, you cannot overload two subscript</a:t>
            </a:r>
            <a:r>
              <a:rPr lang="en-US" baseline="0" dirty="0" smtClean="0"/>
              <a:t> operators [ ] [ ]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double</a:t>
            </a:r>
            <a:r>
              <a:rPr lang="en-US" baseline="0" dirty="0" smtClean="0"/>
              <a:t> Matrix::operator() (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row,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column)</a:t>
            </a:r>
          </a:p>
          <a:p>
            <a:r>
              <a:rPr lang="en-US" baseline="0" dirty="0" smtClean="0"/>
              <a:t>{</a:t>
            </a:r>
          </a:p>
          <a:p>
            <a:r>
              <a:rPr lang="en-US" baseline="0" dirty="0" smtClean="0"/>
              <a:t>     return a[row][column];</a:t>
            </a:r>
          </a:p>
          <a:p>
            <a:r>
              <a:rPr lang="en-US" baseline="0" dirty="0" smtClean="0"/>
              <a:t>}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use it like this: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Matrix </a:t>
            </a:r>
            <a:r>
              <a:rPr lang="en-US" baseline="0" dirty="0" err="1" smtClean="0"/>
              <a:t>myMatrix</a:t>
            </a:r>
            <a:r>
              <a:rPr lang="en-US" baseline="0" dirty="0" smtClean="0"/>
              <a:t>;</a:t>
            </a:r>
          </a:p>
          <a:p>
            <a:r>
              <a:rPr lang="en-US" baseline="0" dirty="0" err="1" smtClean="0"/>
              <a:t>myMatrix</a:t>
            </a:r>
            <a:r>
              <a:rPr lang="en-US" baseline="0" dirty="0" smtClean="0"/>
              <a:t>(1,2) = 4.5;</a:t>
            </a:r>
          </a:p>
          <a:p>
            <a:r>
              <a:rPr lang="en-US" baseline="0" dirty="0" err="1" smtClean="0"/>
              <a:t>cout</a:t>
            </a:r>
            <a:r>
              <a:rPr lang="en-US" baseline="0" dirty="0" smtClean="0"/>
              <a:t> &lt;&lt; </a:t>
            </a:r>
            <a:r>
              <a:rPr lang="en-US" baseline="0" dirty="0" err="1" smtClean="0"/>
              <a:t>myMatrix</a:t>
            </a:r>
            <a:r>
              <a:rPr lang="en-US" baseline="0" dirty="0" smtClean="0"/>
              <a:t>(1,2);</a:t>
            </a:r>
          </a:p>
          <a:p>
            <a:endParaRPr lang="en-US" baseline="0" dirty="0" smtClean="0"/>
          </a:p>
          <a:p>
            <a:r>
              <a:rPr lang="en-US" dirty="0" smtClean="0"/>
              <a:t>http://www.learncpp.com/cpp-tutorial/99-overloading-the-parenthesis-operator/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4470-2F3C-4749-8483-54D2A6A9F24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80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4470-2F3C-4749-8483-54D2A6A9F24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1684F8-4686-4904-871E-44AA7224D1A4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B58A905-58E5-4863-831A-65F37CF1A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BEE4-A22B-43AE-BC84-AED85A6660B1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9F3C-AEF1-42D7-AF0E-F4DBA63B6C12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843FB06-4302-4901-AD73-2D20FB84B4C0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B58A905-58E5-4863-831A-65F37CF1AA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81FCA66-1E35-461B-8977-087F6A1A0023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B58A905-58E5-4863-831A-65F37CF1A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1C56-845B-4A1E-A06B-F3DAB30319EA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B263-D336-4566-B20F-3523683BAD6F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98024C9-9207-4C3E-9C0D-D71D46EFF60B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B58A905-58E5-4863-831A-65F37CF1AA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3DF-29FD-4BCD-BC69-2599A2C63ACB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006E9F-A412-4A7B-9C5F-297139DBB8B1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B58A905-58E5-4863-831A-65F37CF1AA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C2A0A99-85DA-4A5B-B82A-4C5910B71E56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B58A905-58E5-4863-831A-65F37CF1AA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2EC75EE-CCAA-42FE-9A62-3E4D91F12379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B58A905-58E5-4863-831A-65F37CF1A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A250 – C++ Programming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00200" y="2514600"/>
            <a:ext cx="6324600" cy="1371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use </a:t>
            </a:r>
            <a:r>
              <a:rPr lang="en-US" b="1" dirty="0" smtClean="0"/>
              <a:t>operators</a:t>
            </a:r>
            <a:r>
              <a:rPr lang="en-US" dirty="0" smtClean="0"/>
              <a:t> such as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  <a:r>
              <a:rPr lang="en-US" dirty="0" smtClean="0"/>
              <a:t>,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n-US" dirty="0" smtClean="0"/>
              <a:t>,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%</a:t>
            </a:r>
            <a:r>
              <a:rPr lang="en-US" dirty="0" smtClean="0"/>
              <a:t>,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==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These are just </a:t>
            </a:r>
            <a:r>
              <a:rPr lang="en-US" i="1" dirty="0" smtClean="0"/>
              <a:t>functions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sz="2000" b="1" dirty="0" err="1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 n = x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+</a:t>
            </a:r>
            <a:r>
              <a:rPr lang="en-US" sz="2000" b="1" dirty="0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 7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;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	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all the same</a:t>
            </a:r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sz="2000" b="1" dirty="0" err="1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 n =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add</a:t>
            </a:r>
            <a:r>
              <a:rPr lang="en-US" sz="2000" b="1" dirty="0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(x,7); 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2000" b="1" dirty="0" smtClean="0">
              <a:solidFill>
                <a:srgbClr val="008000"/>
              </a:solidFill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			</a:t>
            </a:r>
            <a:r>
              <a:rPr lang="en-US" sz="2000" b="1" dirty="0" err="1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 n =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+</a:t>
            </a:r>
            <a:r>
              <a:rPr lang="en-US" sz="2000" b="1" dirty="0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(x,7); </a:t>
            </a:r>
          </a:p>
          <a:p>
            <a:pPr lvl="1">
              <a:buNone/>
            </a:pPr>
            <a:endParaRPr lang="en-US" sz="2000" b="1" dirty="0" smtClean="0"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pPr lvl="1"/>
            <a:r>
              <a:rPr lang="en-US" dirty="0" smtClean="0"/>
              <a:t>where “</a:t>
            </a:r>
            <a:r>
              <a:rPr lang="en-US" sz="2000" b="1" dirty="0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+</a:t>
            </a:r>
            <a:r>
              <a:rPr lang="en-US" dirty="0" smtClean="0"/>
              <a:t>” is the </a:t>
            </a:r>
            <a:r>
              <a:rPr lang="en-US" b="1" i="1" dirty="0" smtClean="0">
                <a:solidFill>
                  <a:srgbClr val="0070C0"/>
                </a:solidFill>
              </a:rPr>
              <a:t>binary operator </a:t>
            </a:r>
            <a:r>
              <a:rPr lang="en-US" dirty="0" smtClean="0"/>
              <a:t>with 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	x</a:t>
            </a:r>
            <a:r>
              <a:rPr lang="en-US" dirty="0" smtClean="0"/>
              <a:t> and </a:t>
            </a:r>
            <a:r>
              <a:rPr lang="en-US" sz="2000" b="1" dirty="0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7 </a:t>
            </a:r>
            <a:r>
              <a:rPr lang="en-US" dirty="0" smtClean="0"/>
              <a:t>as </a:t>
            </a:r>
            <a:r>
              <a:rPr lang="en-US" b="1" i="1" dirty="0" smtClean="0">
                <a:solidFill>
                  <a:srgbClr val="0070C0"/>
                </a:solidFill>
              </a:rPr>
              <a:t>operands</a:t>
            </a:r>
          </a:p>
          <a:p>
            <a:pPr lvl="1">
              <a:buNone/>
            </a:pPr>
            <a:r>
              <a:rPr lang="en-US" b="1" dirty="0" smtClean="0"/>
              <a:t>	   OR</a:t>
            </a:r>
          </a:p>
          <a:p>
            <a:pPr lvl="1"/>
            <a:r>
              <a:rPr lang="en-US" dirty="0" smtClean="0"/>
              <a:t>“</a:t>
            </a:r>
            <a:r>
              <a:rPr lang="en-US" sz="2000" b="1" dirty="0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+</a:t>
            </a:r>
            <a:r>
              <a:rPr lang="en-US" dirty="0" smtClean="0"/>
              <a:t>” is the </a:t>
            </a:r>
            <a:r>
              <a:rPr lang="en-US" b="1" i="1" dirty="0" smtClean="0">
                <a:solidFill>
                  <a:srgbClr val="0070C0"/>
                </a:solidFill>
              </a:rPr>
              <a:t>function name </a:t>
            </a:r>
          </a:p>
          <a:p>
            <a:pPr lvl="1"/>
            <a:r>
              <a:rPr lang="en-US" sz="2000" b="1" dirty="0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sz="2000" b="1" dirty="0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7</a:t>
            </a:r>
            <a:r>
              <a:rPr lang="en-US" dirty="0" smtClean="0"/>
              <a:t> are the </a:t>
            </a:r>
            <a:r>
              <a:rPr lang="en-US" b="1" i="1" dirty="0" smtClean="0">
                <a:solidFill>
                  <a:srgbClr val="0070C0"/>
                </a:solidFill>
              </a:rPr>
              <a:t>arguments</a:t>
            </a:r>
          </a:p>
          <a:p>
            <a:pPr lvl="1"/>
            <a:r>
              <a:rPr lang="en-US" dirty="0" smtClean="0"/>
              <a:t>Function “</a:t>
            </a:r>
            <a:r>
              <a:rPr lang="en-US" sz="2000" b="1" dirty="0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+</a:t>
            </a:r>
            <a:r>
              <a:rPr lang="en-US" dirty="0" smtClean="0"/>
              <a:t>” </a:t>
            </a:r>
            <a:r>
              <a:rPr lang="en-US" b="1" i="1" dirty="0" smtClean="0">
                <a:solidFill>
                  <a:srgbClr val="0070C0"/>
                </a:solidFill>
              </a:rPr>
              <a:t>returns</a:t>
            </a:r>
            <a:r>
              <a:rPr lang="en-US" dirty="0" smtClean="0"/>
              <a:t> “sum” of its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We can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overload operators </a:t>
            </a:r>
            <a:r>
              <a:rPr lang="en-US" dirty="0" smtClean="0"/>
              <a:t>t</a:t>
            </a:r>
            <a:r>
              <a:rPr lang="en-US" sz="2000" dirty="0" smtClean="0"/>
              <a:t>o work with </a:t>
            </a:r>
            <a:r>
              <a:rPr lang="en-US" sz="2000" b="1" dirty="0" smtClean="0"/>
              <a:t>OUR</a:t>
            </a:r>
            <a:r>
              <a:rPr lang="en-US" sz="2000" dirty="0" smtClean="0"/>
              <a:t> types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 dirty="0" smtClean="0"/>
              <a:t>The class </a:t>
            </a:r>
            <a:r>
              <a:rPr lang="en-US" sz="2000" b="1" dirty="0" smtClean="0"/>
              <a:t>Pair</a:t>
            </a:r>
            <a:r>
              <a:rPr lang="en-US" sz="2000" dirty="0" smtClean="0"/>
              <a:t> creates objects that contain two integers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 dirty="0" smtClean="0"/>
              <a:t>We create two objects of the class </a:t>
            </a:r>
            <a:r>
              <a:rPr lang="en-US" sz="2000" b="1" dirty="0" smtClean="0">
                <a:solidFill>
                  <a:srgbClr val="0070C0"/>
                </a:solidFill>
              </a:rPr>
              <a:t>Pair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 lvl="2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	</a:t>
            </a:r>
          </a:p>
          <a:p>
            <a:pPr lvl="2">
              <a:lnSpc>
                <a:spcPct val="90000"/>
              </a:lnSpc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/>
              <a:t>We would like to check if they are </a:t>
            </a:r>
            <a:r>
              <a:rPr lang="en-US" sz="2000" b="1" dirty="0"/>
              <a:t>equal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2971800"/>
            <a:ext cx="38100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Pair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p1(1,20), p2(3,40);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95768" y="4276298"/>
            <a:ext cx="6047664" cy="18959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if (p1.getFirst() == p2.getFirst() &amp;&amp;</a:t>
            </a:r>
          </a:p>
          <a:p>
            <a:pPr>
              <a:spcAft>
                <a:spcPts val="60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p1.getSecond() == p2.getSecond())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do something…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If we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overload </a:t>
            </a:r>
            <a:r>
              <a:rPr lang="en-US" dirty="0"/>
              <a:t>the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comparison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operator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/>
              <a:t>then our statement </a:t>
            </a:r>
            <a:r>
              <a:rPr lang="en-US" dirty="0" smtClean="0"/>
              <a:t>can be simplified to: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dirty="0"/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dirty="0" smtClean="0"/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dirty="0"/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dirty="0" smtClean="0"/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dirty="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Obviously, without overloading the comparison operator, the statement above will produce an error.</a:t>
            </a:r>
            <a:endParaRPr lang="en-US" dirty="0"/>
          </a:p>
          <a:p>
            <a:pPr lvl="2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	</a:t>
            </a:r>
          </a:p>
          <a:p>
            <a:pPr lvl="2">
              <a:lnSpc>
                <a:spcPct val="90000"/>
              </a:lnSpc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2665858"/>
            <a:ext cx="3429000" cy="16775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 p1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==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p2 )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do something…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600"/>
              </a:spcAft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3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Operator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could produce the same results with a function </a:t>
            </a:r>
            <a:r>
              <a:rPr lang="en-US" b="1" dirty="0" smtClean="0">
                <a:solidFill>
                  <a:srgbClr val="C00000"/>
                </a:solidFill>
              </a:rPr>
              <a:t>equal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05669" y="1981200"/>
            <a:ext cx="2514600" cy="686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 p1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==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p2 )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169" y="4113658"/>
            <a:ext cx="2895600" cy="686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 p1.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equal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(p2))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26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Operator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implement the function as follows: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5169" y="1981200"/>
            <a:ext cx="2895600" cy="686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 p1.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equal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(p2))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3733800"/>
            <a:ext cx="6705600" cy="2057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Pair::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equal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Pair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otherPair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endParaRPr lang="en-US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return ( first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==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otherPair.first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&amp;&amp;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second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==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otherPair.second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7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Operator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overload</a:t>
            </a:r>
            <a:r>
              <a:rPr lang="en-US" dirty="0" smtClean="0"/>
              <a:t>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operator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simply change the </a:t>
            </a:r>
            <a:r>
              <a:rPr lang="en-US" b="1" dirty="0" smtClean="0">
                <a:solidFill>
                  <a:srgbClr val="0070C0"/>
                </a:solidFill>
              </a:rPr>
              <a:t>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the function: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2895600"/>
            <a:ext cx="7391400" cy="2057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bool Pair::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==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Pair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otherPair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endParaRPr lang="en-US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return ( first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==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otherPair.first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&amp;&amp;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second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==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otherPair.second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87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dirty="0" smtClean="0"/>
              <a:t>Which Operators Can Be Overloaded?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Built-in</a:t>
            </a:r>
            <a:r>
              <a:rPr lang="en-US" dirty="0" smtClean="0"/>
              <a:t> operators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000" dirty="0" smtClean="0"/>
              <a:t>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dirty="0" smtClean="0"/>
              <a:t>,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smtClean="0"/>
              <a:t>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dirty="0" smtClean="0"/>
              <a:t>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2000" dirty="0" smtClean="0"/>
              <a:t>,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smtClean="0"/>
              <a:t>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smtClean="0"/>
              <a:t> (and more)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Already work for C++ built-in types</a:t>
            </a:r>
          </a:p>
          <a:p>
            <a:pPr lvl="1">
              <a:lnSpc>
                <a:spcPct val="9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Both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binary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unary</a:t>
            </a:r>
            <a:r>
              <a:rPr lang="en-US" dirty="0" smtClean="0"/>
              <a:t> operators can be overloaded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Binary </a:t>
            </a:r>
            <a:r>
              <a:rPr lang="en-US" sz="2000" dirty="0" smtClean="0">
                <a:sym typeface="Wingdings" pitchFamily="2" charset="2"/>
              </a:rPr>
              <a:t>has 2 operands 	    3 + 4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Wingdings" pitchFamily="2" charset="2"/>
              </a:rPr>
              <a:t>Unary has 1 operand 	    ++3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Overloading the Subscript Operator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The 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</a:rPr>
              <a:t>subscript operator [ ] </a:t>
            </a:r>
            <a:r>
              <a:rPr lang="en-US" sz="2600" dirty="0" smtClean="0"/>
              <a:t>can also be overloaded</a:t>
            </a:r>
          </a:p>
          <a:p>
            <a:pPr lvl="1"/>
            <a:r>
              <a:rPr lang="en-US" sz="2300" b="1" u="sng" dirty="0" smtClean="0"/>
              <a:t>Must</a:t>
            </a:r>
            <a:r>
              <a:rPr lang="en-US" sz="2300" dirty="0" smtClean="0"/>
              <a:t> be a </a:t>
            </a:r>
            <a:r>
              <a:rPr lang="en-US" sz="2300" b="1" dirty="0" smtClean="0">
                <a:solidFill>
                  <a:srgbClr val="0070C0"/>
                </a:solidFill>
              </a:rPr>
              <a:t>member</a:t>
            </a:r>
            <a:r>
              <a:rPr lang="en-US" sz="2300" dirty="0" smtClean="0">
                <a:solidFill>
                  <a:srgbClr val="0070C0"/>
                </a:solidFill>
              </a:rPr>
              <a:t> </a:t>
            </a:r>
            <a:r>
              <a:rPr lang="en-US" sz="2300" dirty="0" smtClean="0"/>
              <a:t>function</a:t>
            </a:r>
          </a:p>
          <a:p>
            <a:pPr lvl="1">
              <a:buNone/>
            </a:pPr>
            <a:endParaRPr lang="en-US" sz="2300" b="1" dirty="0" smtClean="0"/>
          </a:p>
          <a:p>
            <a:pPr lvl="2">
              <a:lnSpc>
                <a:spcPct val="90000"/>
              </a:lnSpc>
              <a:buNone/>
            </a:pPr>
            <a:r>
              <a:rPr lang="en-US" sz="2200" b="1" dirty="0" smtClean="0"/>
              <a:t>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en-US" sz="2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3200400"/>
            <a:ext cx="6477000" cy="25339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2" indent="-682625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List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2" indent="-682625">
              <a:lnSpc>
                <a:spcPct val="90000"/>
              </a:lnSpc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myList.addElement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(10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 indent="-682625">
              <a:lnSpc>
                <a:spcPct val="90000"/>
              </a:lnSpc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myList.addElement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(20);</a:t>
            </a:r>
          </a:p>
          <a:p>
            <a:pPr lvl="2" indent="-682625">
              <a:lnSpc>
                <a:spcPct val="90000"/>
              </a:lnSpc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myList.addElement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(30);</a:t>
            </a:r>
          </a:p>
          <a:p>
            <a:pPr lvl="2" indent="-682625">
              <a:lnSpc>
                <a:spcPct val="90000"/>
              </a:lnSpc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2" indent="-682625">
              <a:lnSpc>
                <a:spcPct val="90000"/>
              </a:lnSpc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[1]; 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would not work if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operator [] is not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overloaded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84216" y="2895600"/>
            <a:ext cx="31242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Note that the class </a:t>
            </a:r>
            <a:r>
              <a:rPr lang="en-US" b="1" dirty="0" smtClean="0"/>
              <a:t>List </a:t>
            </a:r>
            <a:r>
              <a:rPr lang="en-US" dirty="0" smtClean="0"/>
              <a:t>is an </a:t>
            </a:r>
            <a:r>
              <a:rPr lang="en-US" b="1" dirty="0" smtClean="0"/>
              <a:t>abstract class</a:t>
            </a:r>
            <a:r>
              <a:rPr lang="en-US" dirty="0" smtClean="0"/>
              <a:t>—it could be implemented as a linked list, as a vector, as an array,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Operator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next slides show an example of overloading the </a:t>
            </a:r>
            <a:r>
              <a:rPr lang="en-US" b="1" dirty="0" smtClean="0">
                <a:solidFill>
                  <a:srgbClr val="0070C0"/>
                </a:solidFill>
              </a:rPr>
              <a:t>operator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 of the </a:t>
            </a:r>
            <a:r>
              <a:rPr lang="en-US" b="1" dirty="0" smtClean="0">
                <a:solidFill>
                  <a:srgbClr val="0070C0"/>
                </a:solidFill>
              </a:rPr>
              <a:t>Pair</a:t>
            </a:r>
            <a:r>
              <a:rPr lang="en-US" dirty="0" smtClean="0"/>
              <a:t> class as a </a:t>
            </a:r>
            <a:r>
              <a:rPr lang="en-US" b="1" dirty="0" smtClean="0">
                <a:solidFill>
                  <a:srgbClr val="C00000"/>
                </a:solidFill>
              </a:rPr>
              <a:t>member</a:t>
            </a:r>
            <a:r>
              <a:rPr lang="en-US" dirty="0" smtClean="0"/>
              <a:t>, as a </a:t>
            </a:r>
            <a:r>
              <a:rPr lang="en-US" b="1" dirty="0">
                <a:solidFill>
                  <a:srgbClr val="C00000"/>
                </a:solidFill>
              </a:rPr>
              <a:t>friend</a:t>
            </a:r>
            <a:r>
              <a:rPr lang="en-US" dirty="0" smtClean="0"/>
              <a:t>, and as a </a:t>
            </a:r>
            <a:r>
              <a:rPr lang="en-US" b="1" dirty="0">
                <a:solidFill>
                  <a:srgbClr val="C00000"/>
                </a:solidFill>
              </a:rPr>
              <a:t>no</a:t>
            </a:r>
            <a:r>
              <a:rPr lang="en-US" b="1" dirty="0" smtClean="0">
                <a:solidFill>
                  <a:srgbClr val="C00000"/>
                </a:solidFill>
              </a:rPr>
              <a:t>n-member</a:t>
            </a:r>
            <a:r>
              <a:rPr lang="en-US" dirty="0" smtClean="0"/>
              <a:t> function.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NOTE </a:t>
            </a:r>
            <a:r>
              <a:rPr lang="en-US" dirty="0" smtClean="0"/>
              <a:t>that the </a:t>
            </a:r>
            <a:r>
              <a:rPr lang="en-US" b="1" dirty="0">
                <a:solidFill>
                  <a:srgbClr val="0070C0"/>
                </a:solidFill>
              </a:rPr>
              <a:t>operator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 for the </a:t>
            </a:r>
            <a:r>
              <a:rPr lang="en-US" b="1" dirty="0">
                <a:solidFill>
                  <a:srgbClr val="0070C0"/>
                </a:solidFill>
              </a:rPr>
              <a:t>Pair</a:t>
            </a:r>
            <a:r>
              <a:rPr lang="en-US" dirty="0"/>
              <a:t> class </a:t>
            </a:r>
            <a:r>
              <a:rPr lang="en-US" dirty="0" smtClean="0"/>
              <a:t>should be overloaded as a </a:t>
            </a:r>
            <a:r>
              <a:rPr lang="en-US" b="1" dirty="0" smtClean="0">
                <a:solidFill>
                  <a:srgbClr val="C00000"/>
                </a:solidFill>
              </a:rPr>
              <a:t>member function </a:t>
            </a:r>
            <a:r>
              <a:rPr lang="en-US" dirty="0" smtClean="0"/>
              <a:t>and </a:t>
            </a:r>
            <a:r>
              <a:rPr lang="en-US" b="1" dirty="0" smtClean="0"/>
              <a:t>not</a:t>
            </a:r>
            <a:r>
              <a:rPr lang="en-US" dirty="0" smtClean="0"/>
              <a:t> as a friend or a non-member function</a:t>
            </a:r>
          </a:p>
          <a:p>
            <a:endParaRPr lang="en-US" dirty="0" smtClean="0"/>
          </a:p>
          <a:p>
            <a:pPr lvl="1"/>
            <a:r>
              <a:rPr lang="en-US" b="1" u="sng" dirty="0" smtClean="0">
                <a:solidFill>
                  <a:srgbClr val="FF0000"/>
                </a:solidFill>
              </a:rPr>
              <a:t>BUT</a:t>
            </a:r>
            <a:r>
              <a:rPr lang="en-US" dirty="0" smtClean="0"/>
              <a:t> the idea is to show the </a:t>
            </a:r>
            <a:r>
              <a:rPr lang="en-US" b="1" i="1" dirty="0" smtClean="0"/>
              <a:t>differences</a:t>
            </a:r>
            <a:r>
              <a:rPr lang="en-US" dirty="0" smtClean="0"/>
              <a:t> in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Operator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consider three different functions:</a:t>
            </a:r>
          </a:p>
          <a:p>
            <a:pPr lvl="1">
              <a:spcBef>
                <a:spcPts val="1200"/>
              </a:spcBef>
            </a:pP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memberPlus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>
              <a:spcBef>
                <a:spcPts val="1200"/>
              </a:spcBef>
            </a:pPr>
            <a:r>
              <a:rPr lang="en-US" sz="2000" dirty="0" smtClean="0"/>
              <a:t>A </a:t>
            </a:r>
            <a:r>
              <a:rPr lang="en-US" sz="2000" b="1" dirty="0" smtClean="0">
                <a:solidFill>
                  <a:srgbClr val="0070C0"/>
                </a:solidFill>
              </a:rPr>
              <a:t>member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function of the class </a:t>
            </a:r>
            <a:r>
              <a:rPr lang="en-US" sz="2000" b="1" dirty="0">
                <a:solidFill>
                  <a:srgbClr val="0070C0"/>
                </a:solidFill>
              </a:rPr>
              <a:t>Pair</a:t>
            </a:r>
          </a:p>
          <a:p>
            <a:pPr lvl="1">
              <a:spcBef>
                <a:spcPts val="1200"/>
              </a:spcBef>
            </a:pP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friendPlus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Bef>
                <a:spcPts val="1200"/>
              </a:spcBef>
            </a:pPr>
            <a:r>
              <a:rPr lang="en-US" sz="2000" dirty="0" smtClean="0"/>
              <a:t>A </a:t>
            </a:r>
            <a:r>
              <a:rPr lang="en-US" sz="2000" b="1" dirty="0">
                <a:solidFill>
                  <a:srgbClr val="0070C0"/>
                </a:solidFill>
              </a:rPr>
              <a:t>friend</a:t>
            </a:r>
            <a:r>
              <a:rPr lang="en-US" sz="2000" dirty="0" smtClean="0"/>
              <a:t> function of the class </a:t>
            </a:r>
            <a:r>
              <a:rPr lang="en-US" sz="2000" b="1" dirty="0">
                <a:solidFill>
                  <a:srgbClr val="0070C0"/>
                </a:solidFill>
              </a:rPr>
              <a:t>Pair</a:t>
            </a:r>
          </a:p>
          <a:p>
            <a:pPr lvl="1">
              <a:spcBef>
                <a:spcPts val="1200"/>
              </a:spcBef>
            </a:pP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nonMemberPlus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Bef>
                <a:spcPts val="1200"/>
              </a:spcBef>
            </a:pPr>
            <a:r>
              <a:rPr lang="en-US" sz="2000" dirty="0" smtClean="0"/>
              <a:t>A </a:t>
            </a:r>
            <a:r>
              <a:rPr lang="en-US" sz="2000" b="1" dirty="0">
                <a:solidFill>
                  <a:srgbClr val="0070C0"/>
                </a:solidFill>
              </a:rPr>
              <a:t>non-member</a:t>
            </a:r>
            <a:r>
              <a:rPr lang="en-US" sz="2000" dirty="0" smtClean="0"/>
              <a:t> function</a:t>
            </a:r>
          </a:p>
          <a:p>
            <a:pPr lvl="2">
              <a:spcBef>
                <a:spcPts val="1200"/>
              </a:spcBef>
            </a:pPr>
            <a:r>
              <a:rPr lang="en-US" sz="2000" dirty="0" smtClean="0"/>
              <a:t>Would be implemented outside the class </a:t>
            </a:r>
            <a:r>
              <a:rPr lang="en-US" sz="2000" b="1" dirty="0" smtClean="0"/>
              <a:t>Pair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4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vs. 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 not confuse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Function overloading</a:t>
            </a:r>
          </a:p>
          <a:p>
            <a:pPr lvl="2"/>
            <a:r>
              <a:rPr lang="en-US" b="1" u="sng" dirty="0" smtClean="0"/>
              <a:t>Functions</a:t>
            </a:r>
            <a:r>
              <a:rPr lang="en-US" dirty="0" smtClean="0"/>
              <a:t> that have same name 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Operator overloading</a:t>
            </a:r>
          </a:p>
          <a:p>
            <a:pPr lvl="2"/>
            <a:r>
              <a:rPr lang="en-US" dirty="0" smtClean="0"/>
              <a:t>Customizing an </a:t>
            </a:r>
            <a:r>
              <a:rPr lang="en-US" b="1" u="sng" dirty="0" smtClean="0"/>
              <a:t>operator</a:t>
            </a:r>
            <a:r>
              <a:rPr lang="en-US" dirty="0" smtClean="0"/>
              <a:t> to make it work with a class you implemented.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Operator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the objects and call each functions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2514600"/>
            <a:ext cx="6019800" cy="2819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2317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Pair p1(10,11), p2(20,22);</a:t>
            </a:r>
          </a:p>
          <a:p>
            <a:pPr indent="2317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Pair p3, p4, p5;</a:t>
            </a:r>
          </a:p>
          <a:p>
            <a:pPr indent="231775"/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indent="2317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p3 = p1.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memberPlus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(p2);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indent="2317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p4 =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friendPlus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(p1,p2);</a:t>
            </a:r>
          </a:p>
          <a:p>
            <a:pPr indent="231775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p5 =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nonMemberPlus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(p1,p2);</a:t>
            </a:r>
          </a:p>
          <a:p>
            <a:pPr indent="231775"/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5000" y="2895600"/>
            <a:ext cx="2362200" cy="1981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three functions produce the </a:t>
            </a:r>
            <a:r>
              <a:rPr lang="en-US" b="1" dirty="0" smtClean="0"/>
              <a:t>same</a:t>
            </a:r>
            <a:r>
              <a:rPr lang="en-US" dirty="0" smtClean="0"/>
              <a:t> result.</a:t>
            </a:r>
          </a:p>
        </p:txBody>
      </p:sp>
    </p:spTree>
    <p:extLst>
      <p:ext uri="{BB962C8B-B14F-4D97-AF65-F5344CB8AC3E}">
        <p14:creationId xmlns:p14="http://schemas.microsoft.com/office/powerpoint/2010/main" val="263356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dirty="0"/>
              <a:t>Overloading Operator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 </a:t>
            </a:r>
            <a:r>
              <a:rPr lang="en-US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4873752"/>
          </a:xfrm>
        </p:spPr>
        <p:txBody>
          <a:bodyPr/>
          <a:lstStyle/>
          <a:p>
            <a:pPr lvl="1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19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7078" y="1976080"/>
            <a:ext cx="6705600" cy="767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5760" lvl="1" indent="0">
              <a:spcBef>
                <a:spcPct val="5000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Pair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operator+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Pair&amp;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p2 )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3317828"/>
            <a:ext cx="6705600" cy="9493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spcBef>
                <a:spcPct val="50000"/>
              </a:spcBef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Pair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operator+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Pair&amp; p1,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     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Pair&amp;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p2 );</a:t>
            </a:r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0" y="4800600"/>
            <a:ext cx="6705600" cy="990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5760" lvl="1">
              <a:spcBef>
                <a:spcPct val="50000"/>
              </a:spcBef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365760" lvl="1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Pair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operator+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Pair&amp; p1,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		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Pair&amp;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p2 );</a:t>
            </a: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spcBef>
                <a:spcPct val="50000"/>
              </a:spcBef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0999" y="2590800"/>
            <a:ext cx="1981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Member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80999" y="4038600"/>
            <a:ext cx="1981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Friend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48017" y="5486400"/>
            <a:ext cx="1981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Non-member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48017" y="1447800"/>
            <a:ext cx="189026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/>
              <a:t>Declarations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800" y="2743200"/>
            <a:ext cx="7315200" cy="29531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Pair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Pair::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operator+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Pair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otherPair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0"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lvl="2">
              <a:buNone/>
            </a:pP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//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construct the object</a:t>
            </a:r>
          </a:p>
          <a:p>
            <a:pPr marL="0" lvl="2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Pair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tempPair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(first 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otherPair.first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lvl="2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second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otherPair.second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marL="0" lvl="2"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return the object</a:t>
            </a:r>
          </a:p>
          <a:p>
            <a:pPr marL="0"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tempPair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dirty="0"/>
              <a:t>Overloading Operator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5486400"/>
            <a:ext cx="3276600" cy="877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i="1" dirty="0" smtClean="0"/>
              <a:t>A </a:t>
            </a:r>
            <a:r>
              <a:rPr lang="en-US" sz="1700" b="1" i="1" dirty="0" smtClean="0">
                <a:solidFill>
                  <a:srgbClr val="C00000"/>
                </a:solidFill>
              </a:rPr>
              <a:t>member</a:t>
            </a:r>
            <a:r>
              <a:rPr lang="en-US" sz="1700" i="1" dirty="0" smtClean="0"/>
              <a:t> function has </a:t>
            </a:r>
            <a:r>
              <a:rPr lang="en-US" sz="1700" b="1" i="1" dirty="0" smtClean="0"/>
              <a:t>direct</a:t>
            </a:r>
            <a:r>
              <a:rPr lang="en-US" sz="1700" i="1" dirty="0" smtClean="0"/>
              <a:t> access to member variables.</a:t>
            </a:r>
            <a:endParaRPr lang="en-US" sz="17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1981200"/>
            <a:ext cx="4419600" cy="877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i="1" dirty="0" smtClean="0"/>
              <a:t>A </a:t>
            </a:r>
            <a:r>
              <a:rPr lang="en-US" sz="1700" b="1" i="1" dirty="0" smtClean="0">
                <a:solidFill>
                  <a:srgbClr val="C00000"/>
                </a:solidFill>
              </a:rPr>
              <a:t>member</a:t>
            </a:r>
            <a:r>
              <a:rPr lang="en-US" sz="1700" i="1" dirty="0" smtClean="0"/>
              <a:t> function has a </a:t>
            </a:r>
            <a:r>
              <a:rPr lang="en-US" sz="1700" b="1" i="1" dirty="0" smtClean="0"/>
              <a:t>calling object </a:t>
            </a:r>
            <a:r>
              <a:rPr lang="en-US" sz="1700" i="1" dirty="0" smtClean="0"/>
              <a:t>and passes </a:t>
            </a:r>
            <a:r>
              <a:rPr lang="en-US" sz="1700" b="1" i="1" dirty="0" smtClean="0"/>
              <a:t>only</a:t>
            </a:r>
            <a:r>
              <a:rPr lang="en-US" sz="1700" i="1" dirty="0" smtClean="0"/>
              <a:t> the second pair as a parameter.</a:t>
            </a:r>
            <a:endParaRPr lang="en-US" sz="17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48017" y="1447800"/>
            <a:ext cx="4504759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/>
              <a:t>Definition as a </a:t>
            </a:r>
            <a:r>
              <a:rPr lang="en-US" sz="2000" b="1" dirty="0" smtClean="0">
                <a:solidFill>
                  <a:srgbClr val="FFC000"/>
                </a:solidFill>
              </a:rPr>
              <a:t>member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smtClean="0"/>
              <a:t>function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800" y="2743200"/>
            <a:ext cx="7315200" cy="3276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Pair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Pair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leftPair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lvl="2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Pair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rightPair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lvl="2">
              <a:buNone/>
            </a:pP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//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construct the object</a:t>
            </a:r>
          </a:p>
          <a:p>
            <a:pPr marL="0" lvl="2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Pair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tempPair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leftPair.first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rightPair.first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lvl="2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leftPair.second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rightPair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.second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marL="0" lvl="2"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return the object</a:t>
            </a:r>
          </a:p>
          <a:p>
            <a:pPr marL="0"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tempPair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2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dirty="0"/>
              <a:t>Overloading Operator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5486400"/>
            <a:ext cx="3276600" cy="615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i="1" dirty="0" smtClean="0"/>
              <a:t>A </a:t>
            </a:r>
            <a:r>
              <a:rPr lang="en-US" sz="1700" b="1" i="1" dirty="0" smtClean="0">
                <a:solidFill>
                  <a:srgbClr val="C00000"/>
                </a:solidFill>
              </a:rPr>
              <a:t>friend </a:t>
            </a:r>
            <a:r>
              <a:rPr lang="en-US" sz="1700" i="1" dirty="0" smtClean="0"/>
              <a:t>function has </a:t>
            </a:r>
            <a:r>
              <a:rPr lang="en-US" sz="1700" b="1" i="1" dirty="0" smtClean="0"/>
              <a:t>direct</a:t>
            </a:r>
            <a:r>
              <a:rPr lang="en-US" sz="1700" i="1" dirty="0" smtClean="0"/>
              <a:t> access to member variables.</a:t>
            </a:r>
            <a:endParaRPr lang="en-US" sz="17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1981200"/>
            <a:ext cx="4419600" cy="877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i="1" dirty="0" smtClean="0"/>
              <a:t>A </a:t>
            </a:r>
            <a:r>
              <a:rPr lang="en-US" sz="1700" b="1" i="1" dirty="0" smtClean="0">
                <a:solidFill>
                  <a:srgbClr val="C00000"/>
                </a:solidFill>
              </a:rPr>
              <a:t>friend function </a:t>
            </a:r>
            <a:r>
              <a:rPr lang="en-US" sz="1700" i="1" dirty="0" smtClean="0"/>
              <a:t>is </a:t>
            </a:r>
            <a:r>
              <a:rPr lang="en-US" sz="1700" b="1" i="1" dirty="0" smtClean="0"/>
              <a:t>NOT</a:t>
            </a:r>
            <a:r>
              <a:rPr lang="en-US" sz="1700" i="1" dirty="0" smtClean="0"/>
              <a:t> a member of the class; therefore, it does </a:t>
            </a:r>
            <a:r>
              <a:rPr lang="en-US" sz="1700" b="1" i="1" dirty="0" smtClean="0"/>
              <a:t>not</a:t>
            </a:r>
            <a:r>
              <a:rPr lang="en-US" sz="1700" i="1" dirty="0" smtClean="0"/>
              <a:t> have a calling object and needs to pass both pairs.</a:t>
            </a:r>
            <a:endParaRPr lang="en-US" sz="17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48017" y="1447800"/>
            <a:ext cx="423866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/>
              <a:t>Definition as a </a:t>
            </a:r>
            <a:r>
              <a:rPr lang="en-US" sz="2000" b="1" dirty="0" smtClean="0">
                <a:solidFill>
                  <a:srgbClr val="FFC000"/>
                </a:solidFill>
              </a:rPr>
              <a:t>friend </a:t>
            </a:r>
            <a:r>
              <a:rPr lang="en-US" sz="2000" b="1" dirty="0" smtClean="0"/>
              <a:t>function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9822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800" y="2743200"/>
            <a:ext cx="7315200" cy="35441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Pair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Pair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leftPair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lvl="2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Pair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rightPair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lvl="2">
              <a:buNone/>
            </a:pP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//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construct the object</a:t>
            </a:r>
          </a:p>
          <a:p>
            <a:pPr marL="0" lvl="2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Pair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tempPair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leftPair.getFirst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+ 			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rightPair.getFirst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(),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lvl="2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leftPair.getSecond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+  </a:t>
            </a:r>
          </a:p>
          <a:p>
            <a:pPr marL="0" lvl="2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rightPair.getSecond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());       </a:t>
            </a:r>
          </a:p>
          <a:p>
            <a:pPr marL="0" lvl="2"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return the object</a:t>
            </a:r>
          </a:p>
          <a:p>
            <a:pPr marL="0"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tempPair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2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dirty="0"/>
              <a:t>Overloading Operator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67200" y="1981200"/>
            <a:ext cx="4419600" cy="877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i="1" dirty="0" smtClean="0"/>
              <a:t>A </a:t>
            </a:r>
            <a:r>
              <a:rPr lang="en-US" sz="1700" b="1" i="1" dirty="0" smtClean="0">
                <a:solidFill>
                  <a:srgbClr val="C00000"/>
                </a:solidFill>
              </a:rPr>
              <a:t>non-member function </a:t>
            </a:r>
            <a:r>
              <a:rPr lang="en-US" sz="1700" i="1" dirty="0" smtClean="0"/>
              <a:t>does </a:t>
            </a:r>
            <a:r>
              <a:rPr lang="en-US" sz="1700" b="1" i="1" dirty="0" smtClean="0"/>
              <a:t>not</a:t>
            </a:r>
            <a:r>
              <a:rPr lang="en-US" sz="1700" i="1" dirty="0" smtClean="0"/>
              <a:t> have a calling object, because it is </a:t>
            </a:r>
            <a:r>
              <a:rPr lang="en-US" sz="1700" b="1" i="1" dirty="0" smtClean="0"/>
              <a:t>not</a:t>
            </a:r>
            <a:r>
              <a:rPr lang="en-US" sz="1700" i="1" dirty="0" smtClean="0"/>
              <a:t> a member of the class, and needs to pass both pairs.</a:t>
            </a:r>
            <a:endParaRPr lang="en-US" sz="17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5599837"/>
            <a:ext cx="3352800" cy="877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i="1" dirty="0" smtClean="0"/>
              <a:t>A </a:t>
            </a:r>
            <a:r>
              <a:rPr lang="en-US" sz="1700" b="1" i="1" dirty="0" smtClean="0">
                <a:solidFill>
                  <a:srgbClr val="C00000"/>
                </a:solidFill>
              </a:rPr>
              <a:t>non-member</a:t>
            </a:r>
            <a:r>
              <a:rPr lang="en-US" sz="1700" b="1" i="1" dirty="0" smtClean="0"/>
              <a:t> </a:t>
            </a:r>
            <a:r>
              <a:rPr lang="en-US" sz="1700" i="1" dirty="0" smtClean="0"/>
              <a:t>function needs to use the </a:t>
            </a:r>
            <a:r>
              <a:rPr lang="en-US" sz="1700" b="1" i="1" dirty="0" err="1" smtClean="0"/>
              <a:t>accessor</a:t>
            </a:r>
            <a:r>
              <a:rPr lang="en-US" sz="1700" b="1" i="1" dirty="0" smtClean="0"/>
              <a:t> functions </a:t>
            </a:r>
            <a:r>
              <a:rPr lang="en-US" sz="1700" i="1" dirty="0" smtClean="0"/>
              <a:t>to get the values of objects.</a:t>
            </a:r>
            <a:endParaRPr lang="en-US" sz="17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48017" y="1447800"/>
            <a:ext cx="5099473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/>
              <a:t>Definition as a </a:t>
            </a:r>
            <a:r>
              <a:rPr lang="en-US" sz="2000" b="1" dirty="0" smtClean="0">
                <a:solidFill>
                  <a:srgbClr val="FFC000"/>
                </a:solidFill>
              </a:rPr>
              <a:t>non-member </a:t>
            </a:r>
            <a:r>
              <a:rPr lang="en-US" sz="2000" b="1" dirty="0" smtClean="0"/>
              <a:t>function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481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dirty="0"/>
              <a:t>Overloading Operator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 </a:t>
            </a:r>
            <a:r>
              <a:rPr lang="en-US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4873752"/>
          </a:xfrm>
        </p:spPr>
        <p:txBody>
          <a:bodyPr/>
          <a:lstStyle/>
          <a:p>
            <a:pPr lvl="1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19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199" y="2247900"/>
            <a:ext cx="3080983" cy="3276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91440">
              <a:spcBef>
                <a:spcPct val="50000"/>
              </a:spcBef>
            </a:pPr>
            <a:r>
              <a:rPr lang="en-US" dirty="0" smtClean="0">
                <a:cs typeface="Courier New" pitchFamily="49" charset="0"/>
              </a:rPr>
              <a:t>It is the </a:t>
            </a:r>
            <a:r>
              <a:rPr lang="en-US" b="1" dirty="0" smtClean="0">
                <a:cs typeface="Courier New" pitchFamily="49" charset="0"/>
              </a:rPr>
              <a:t>same</a:t>
            </a:r>
            <a:r>
              <a:rPr lang="en-US" dirty="0" smtClean="0">
                <a:cs typeface="Courier New" pitchFamily="49" charset="0"/>
              </a:rPr>
              <a:t> for member, friend, and non-member function:</a:t>
            </a:r>
          </a:p>
          <a:p>
            <a:pPr marL="365760" lvl="1" indent="0">
              <a:spcBef>
                <a:spcPct val="50000"/>
              </a:spcBef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spcBef>
                <a:spcPct val="5000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Pair p1(1,2);</a:t>
            </a:r>
          </a:p>
          <a:p>
            <a:pPr marL="365760" lvl="1" indent="0">
              <a:spcBef>
                <a:spcPct val="5000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Pair p2(3,4);</a:t>
            </a:r>
          </a:p>
          <a:p>
            <a:pPr marL="365760" lvl="1" indent="0">
              <a:spcBef>
                <a:spcPct val="5000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Pair p3 = p1 + p2;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4800" y="2514600"/>
            <a:ext cx="4343400" cy="2743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5760" lvl="1" indent="0">
              <a:spcBef>
                <a:spcPct val="5000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Pair p3 = p1 + p2;</a:t>
            </a:r>
          </a:p>
          <a:p>
            <a:pPr marL="365760" lvl="1" indent="0">
              <a:spcBef>
                <a:spcPct val="50000"/>
              </a:spcBef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822960" lvl="2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p1 is the calling object</a:t>
            </a:r>
          </a:p>
          <a:p>
            <a:pPr marL="822960" lvl="2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p2 is the parameter</a:t>
            </a:r>
          </a:p>
          <a:p>
            <a:pPr marL="822960" lvl="2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p3 is the return value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8348" y="2181143"/>
            <a:ext cx="1981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Member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8017" y="1447800"/>
            <a:ext cx="1955985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/>
              <a:t>Function call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5079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dirty="0"/>
              <a:t>Overloading Operator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 </a:t>
            </a:r>
            <a:r>
              <a:rPr lang="en-US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4873752"/>
          </a:xfrm>
        </p:spPr>
        <p:txBody>
          <a:bodyPr/>
          <a:lstStyle/>
          <a:p>
            <a:pPr lvl="1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19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199" y="2247900"/>
            <a:ext cx="3080983" cy="3276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91440">
              <a:spcBef>
                <a:spcPct val="50000"/>
              </a:spcBef>
            </a:pPr>
            <a:r>
              <a:rPr lang="en-US" dirty="0" smtClean="0">
                <a:cs typeface="Courier New" pitchFamily="49" charset="0"/>
              </a:rPr>
              <a:t>It is the </a:t>
            </a:r>
            <a:r>
              <a:rPr lang="en-US" b="1" dirty="0" smtClean="0">
                <a:cs typeface="Courier New" pitchFamily="49" charset="0"/>
              </a:rPr>
              <a:t>same</a:t>
            </a:r>
            <a:r>
              <a:rPr lang="en-US" dirty="0" smtClean="0">
                <a:cs typeface="Courier New" pitchFamily="49" charset="0"/>
              </a:rPr>
              <a:t> for member, friend, and non-member function:</a:t>
            </a:r>
          </a:p>
          <a:p>
            <a:pPr marL="365760" lvl="1" indent="0">
              <a:spcBef>
                <a:spcPct val="50000"/>
              </a:spcBef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spcBef>
                <a:spcPct val="5000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Pair p1(1,2);</a:t>
            </a:r>
          </a:p>
          <a:p>
            <a:pPr marL="365760" lvl="1" indent="0">
              <a:spcBef>
                <a:spcPct val="5000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Pair p2(3,4);</a:t>
            </a:r>
          </a:p>
          <a:p>
            <a:pPr marL="365760" lvl="1" indent="0">
              <a:spcBef>
                <a:spcPct val="5000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Pair p3 = p1 + p2;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4800" y="2514600"/>
            <a:ext cx="4343400" cy="2743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5760" lvl="1" indent="0">
              <a:spcBef>
                <a:spcPct val="5000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Pair p3 = p1 + p2;</a:t>
            </a:r>
          </a:p>
          <a:p>
            <a:pPr marL="365760" lvl="1" indent="0">
              <a:spcBef>
                <a:spcPct val="50000"/>
              </a:spcBef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822960" lvl="2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p1 is the parameter</a:t>
            </a:r>
          </a:p>
          <a:p>
            <a:pPr marL="822960" lvl="2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p2 is the parameter</a:t>
            </a:r>
          </a:p>
          <a:p>
            <a:pPr marL="822960" lvl="2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p3 is the return value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8348" y="2181143"/>
            <a:ext cx="19812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Friend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8017" y="1447800"/>
            <a:ext cx="1955985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/>
              <a:t>Function call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518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dirty="0"/>
              <a:t>Overloading Operator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 </a:t>
            </a:r>
            <a:r>
              <a:rPr lang="en-US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4873752"/>
          </a:xfrm>
        </p:spPr>
        <p:txBody>
          <a:bodyPr/>
          <a:lstStyle/>
          <a:p>
            <a:pPr lvl="1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19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199" y="2247900"/>
            <a:ext cx="3080983" cy="3276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91440">
              <a:spcBef>
                <a:spcPct val="50000"/>
              </a:spcBef>
            </a:pPr>
            <a:r>
              <a:rPr lang="en-US" dirty="0" smtClean="0">
                <a:cs typeface="Courier New" pitchFamily="49" charset="0"/>
              </a:rPr>
              <a:t>It is the </a:t>
            </a:r>
            <a:r>
              <a:rPr lang="en-US" b="1" dirty="0" smtClean="0">
                <a:cs typeface="Courier New" pitchFamily="49" charset="0"/>
              </a:rPr>
              <a:t>same</a:t>
            </a:r>
            <a:r>
              <a:rPr lang="en-US" dirty="0" smtClean="0">
                <a:cs typeface="Courier New" pitchFamily="49" charset="0"/>
              </a:rPr>
              <a:t> for member, friend, and non-member function:</a:t>
            </a:r>
          </a:p>
          <a:p>
            <a:pPr marL="365760" lvl="1" indent="0">
              <a:spcBef>
                <a:spcPct val="50000"/>
              </a:spcBef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spcBef>
                <a:spcPct val="5000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Pair p1(1,2);</a:t>
            </a:r>
          </a:p>
          <a:p>
            <a:pPr marL="365760" lvl="1" indent="0">
              <a:spcBef>
                <a:spcPct val="5000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Pair p2(3,4);</a:t>
            </a:r>
          </a:p>
          <a:p>
            <a:pPr marL="365760" lvl="1" indent="0">
              <a:spcBef>
                <a:spcPct val="5000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Pair p3 = p1 + p2;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4800" y="2514600"/>
            <a:ext cx="4343400" cy="2743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5760" lvl="1" indent="0">
              <a:spcBef>
                <a:spcPct val="5000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Pair p3 = p1 + p2;</a:t>
            </a:r>
          </a:p>
          <a:p>
            <a:pPr marL="365760" lvl="1" indent="0">
              <a:spcBef>
                <a:spcPct val="50000"/>
              </a:spcBef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822960" lvl="2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p1 is the parameter</a:t>
            </a:r>
          </a:p>
          <a:p>
            <a:pPr marL="822960" lvl="2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p2 is the parameter</a:t>
            </a:r>
          </a:p>
          <a:p>
            <a:pPr marL="822960" lvl="2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p3 is the return value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8348" y="2181143"/>
            <a:ext cx="19812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Non-member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8017" y="1447800"/>
            <a:ext cx="1955985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/>
              <a:t>Function call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8740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Operator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Keep in mind: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operator + </a:t>
            </a:r>
            <a:r>
              <a:rPr lang="en-US" dirty="0" smtClean="0"/>
              <a:t>should be overloaded as a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member function. </a:t>
            </a:r>
          </a:p>
          <a:p>
            <a:pPr lvl="1"/>
            <a:r>
              <a:rPr lang="en-US" dirty="0" smtClean="0"/>
              <a:t>The previous examples were created to show you the differences in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2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Enables </a:t>
            </a:r>
            <a:r>
              <a:rPr lang="en-US" b="1" dirty="0" smtClean="0"/>
              <a:t>input</a:t>
            </a:r>
            <a:r>
              <a:rPr lang="en-US" dirty="0" smtClean="0"/>
              <a:t> and </a:t>
            </a:r>
            <a:r>
              <a:rPr lang="en-US" b="1" dirty="0" smtClean="0"/>
              <a:t>output</a:t>
            </a:r>
            <a:r>
              <a:rPr lang="en-US" dirty="0" smtClean="0"/>
              <a:t> of objects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000" dirty="0" smtClean="0"/>
              <a:t>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insertion</a:t>
            </a:r>
            <a:r>
              <a:rPr lang="en-US" sz="2000" dirty="0" smtClean="0"/>
              <a:t> operator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2000" dirty="0" smtClean="0"/>
              <a:t>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extraction</a:t>
            </a:r>
            <a:r>
              <a:rPr lang="en-US" sz="2000" dirty="0" smtClean="0"/>
              <a:t> operator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Improves </a:t>
            </a:r>
            <a:r>
              <a:rPr lang="en-US" b="1" i="1" dirty="0" smtClean="0">
                <a:solidFill>
                  <a:srgbClr val="0070C0"/>
                </a:solidFill>
              </a:rPr>
              <a:t>readability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Like all operator overloads do</a:t>
            </a:r>
          </a:p>
          <a:p>
            <a:pPr lvl="1">
              <a:lnSpc>
                <a:spcPct val="90000"/>
              </a:lnSpc>
              <a:buNone/>
            </a:pPr>
            <a:endParaRPr lang="en-US" sz="2000" dirty="0" smtClean="0"/>
          </a:p>
          <a:p>
            <a:pPr lvl="1">
              <a:lnSpc>
                <a:spcPct val="90000"/>
              </a:lnSpc>
              <a:buNone/>
            </a:pPr>
            <a:endParaRPr lang="en-US" sz="2000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Instead of: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700" dirty="0" smtClean="0"/>
              <a:t/>
            </a:r>
            <a:br>
              <a:rPr lang="en-US" sz="1700" dirty="0" smtClean="0"/>
            </a:b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83324" y="3657600"/>
            <a:ext cx="31242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1" algn="ctr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83324" y="5334000"/>
            <a:ext cx="31242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myObject.print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b="1" i="1" dirty="0" smtClean="0"/>
              <a:t>Same</a:t>
            </a:r>
            <a:r>
              <a:rPr lang="en-US" dirty="0" smtClean="0"/>
              <a:t> function name</a:t>
            </a:r>
          </a:p>
          <a:p>
            <a:pPr>
              <a:spcBef>
                <a:spcPct val="50000"/>
              </a:spcBef>
            </a:pPr>
            <a:r>
              <a:rPr lang="en-US" b="1" i="1" dirty="0" smtClean="0"/>
              <a:t>Different</a:t>
            </a:r>
            <a:r>
              <a:rPr lang="en-US" dirty="0" smtClean="0"/>
              <a:t> parameter lists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Two </a:t>
            </a:r>
            <a:r>
              <a:rPr lang="en-US" b="1" i="1" dirty="0" smtClean="0"/>
              <a:t>separate</a:t>
            </a:r>
            <a:r>
              <a:rPr lang="en-US" dirty="0" smtClean="0"/>
              <a:t> function definitions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Function "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signature</a:t>
            </a:r>
            <a:r>
              <a:rPr lang="en-US" dirty="0" smtClean="0"/>
              <a:t>"</a:t>
            </a:r>
          </a:p>
          <a:p>
            <a:pPr lvl="1"/>
            <a:r>
              <a:rPr lang="en-US" sz="2000" dirty="0" smtClean="0"/>
              <a:t>Function </a:t>
            </a:r>
            <a:r>
              <a:rPr lang="en-US" sz="2000" b="1" dirty="0" smtClean="0">
                <a:solidFill>
                  <a:srgbClr val="0070C0"/>
                </a:solidFill>
              </a:rPr>
              <a:t>name</a:t>
            </a:r>
            <a:r>
              <a:rPr lang="en-US" sz="2000" dirty="0" smtClean="0"/>
              <a:t> &amp; </a:t>
            </a:r>
            <a:r>
              <a:rPr lang="en-US" sz="2000" b="1" dirty="0">
                <a:solidFill>
                  <a:srgbClr val="0070C0"/>
                </a:solidFill>
              </a:rPr>
              <a:t>parameter list</a:t>
            </a:r>
          </a:p>
          <a:p>
            <a:pPr lvl="1"/>
            <a:r>
              <a:rPr lang="en-US" sz="2000" dirty="0" smtClean="0"/>
              <a:t>Must be "unique" for each function definition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Allows same task performed on different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D5C8DFF-9873-4AD6-8240-A2E09B85199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 smtClean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function that overloads the insertion 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	or the extraction operator </a:t>
            </a:r>
            <a:r>
              <a:rPr lang="en-US" b="1" dirty="0" smtClean="0">
                <a:solidFill>
                  <a:srgbClr val="C00000"/>
                </a:solidFill>
              </a:rPr>
              <a:t>must</a:t>
            </a:r>
            <a:r>
              <a:rPr lang="en-US" dirty="0" smtClean="0"/>
              <a:t> be a 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	</a:t>
            </a:r>
            <a:r>
              <a:rPr lang="en-US" b="1" u="sng" dirty="0" smtClean="0">
                <a:solidFill>
                  <a:srgbClr val="C00000"/>
                </a:solidFill>
              </a:rPr>
              <a:t>non</a:t>
            </a:r>
            <a:r>
              <a:rPr lang="en-US" b="1" dirty="0" smtClean="0">
                <a:solidFill>
                  <a:srgbClr val="C00000"/>
                </a:solidFill>
              </a:rPr>
              <a:t>-member</a:t>
            </a:r>
            <a:r>
              <a:rPr lang="en-US" dirty="0" smtClean="0"/>
              <a:t> function</a:t>
            </a:r>
          </a:p>
          <a:p>
            <a:pPr>
              <a:lnSpc>
                <a:spcPct val="90000"/>
              </a:lnSpc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Why? </a:t>
            </a:r>
            <a:r>
              <a:rPr lang="en-US" dirty="0"/>
              <a:t>Because the </a:t>
            </a:r>
            <a:r>
              <a:rPr lang="en-US" b="1" dirty="0">
                <a:solidFill>
                  <a:srgbClr val="0070C0"/>
                </a:solidFill>
              </a:rPr>
              <a:t>leftmost</a:t>
            </a:r>
            <a:r>
              <a:rPr lang="en-US" dirty="0"/>
              <a:t> operand (that is, </a:t>
            </a:r>
            <a:r>
              <a:rPr lang="en-US" b="1" dirty="0" err="1">
                <a:solidFill>
                  <a:srgbClr val="C00000"/>
                </a:solidFill>
              </a:rPr>
              <a:t>cout</a:t>
            </a:r>
            <a:r>
              <a:rPr lang="en-US" dirty="0"/>
              <a:t>) is an object of the type </a:t>
            </a:r>
            <a:r>
              <a:rPr lang="en-US" b="1" dirty="0" err="1" smtClean="0"/>
              <a:t>ostream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the type </a:t>
            </a:r>
            <a:r>
              <a:rPr lang="en-US" b="1" dirty="0" smtClean="0"/>
              <a:t>Pair</a:t>
            </a:r>
            <a:endParaRPr lang="en-US" b="1" dirty="0"/>
          </a:p>
          <a:p>
            <a:pPr>
              <a:lnSpc>
                <a:spcPct val="90000"/>
              </a:lnSpc>
            </a:pPr>
            <a:endParaRPr lang="en-US" sz="2000" b="1" dirty="0" err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To have </a:t>
            </a:r>
            <a:r>
              <a:rPr lang="en-US" b="1" i="1" dirty="0" smtClean="0"/>
              <a:t>direct</a:t>
            </a:r>
            <a:r>
              <a:rPr lang="en-US" i="1" dirty="0" smtClean="0"/>
              <a:t> </a:t>
            </a:r>
            <a:r>
              <a:rPr lang="en-US" b="1" dirty="0" smtClean="0"/>
              <a:t>access</a:t>
            </a:r>
            <a:r>
              <a:rPr lang="en-US" dirty="0" smtClean="0"/>
              <a:t> to </a:t>
            </a:r>
            <a:r>
              <a:rPr lang="en-US" b="1" dirty="0" smtClean="0"/>
              <a:t>private</a:t>
            </a:r>
            <a:r>
              <a:rPr lang="en-US" dirty="0" smtClean="0"/>
              <a:t> member variables we use a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friend</a:t>
            </a:r>
            <a:r>
              <a:rPr lang="en-US" dirty="0" smtClean="0"/>
              <a:t> function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8400" y="3124200"/>
            <a:ext cx="31242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Pair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p1(1,20);</a:t>
            </a:r>
          </a:p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&lt;&lt; p1;</a:t>
            </a:r>
          </a:p>
        </p:txBody>
      </p:sp>
    </p:spTree>
    <p:extLst>
      <p:ext uri="{BB962C8B-B14F-4D97-AF65-F5344CB8AC3E}">
        <p14:creationId xmlns:p14="http://schemas.microsoft.com/office/powerpoint/2010/main" val="415050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4267200"/>
            <a:ext cx="7620000" cy="182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514600"/>
            <a:ext cx="7924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/>
              <a:t> 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Place the declaration </a:t>
            </a:r>
            <a:r>
              <a:rPr lang="en-US" b="1" dirty="0" smtClean="0"/>
              <a:t>inside</a:t>
            </a:r>
            <a:r>
              <a:rPr lang="en-US" dirty="0" smtClean="0"/>
              <a:t> the class definition and </a:t>
            </a:r>
            <a:r>
              <a:rPr lang="en-US" b="1" i="1" dirty="0" smtClean="0"/>
              <a:t>before</a:t>
            </a:r>
            <a:r>
              <a:rPr lang="en-US" dirty="0" smtClean="0"/>
              <a:t> the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public: </a:t>
            </a:r>
            <a:r>
              <a:rPr lang="en-US" dirty="0" smtClean="0"/>
              <a:t>section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&amp; out,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Pair&amp; p);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Place the definition in the </a:t>
            </a:r>
            <a:r>
              <a:rPr lang="en-US" b="1" dirty="0" err="1" smtClean="0"/>
              <a:t>cpp</a:t>
            </a:r>
            <a:r>
              <a:rPr lang="en-US" dirty="0" smtClean="0"/>
              <a:t> file </a:t>
            </a:r>
            <a:r>
              <a:rPr lang="en-US" b="1" dirty="0" smtClean="0">
                <a:solidFill>
                  <a:srgbClr val="C00000"/>
                </a:solidFill>
              </a:rPr>
              <a:t>without</a:t>
            </a:r>
            <a:r>
              <a:rPr lang="en-US" dirty="0" smtClean="0"/>
              <a:t> using the </a:t>
            </a:r>
            <a:r>
              <a:rPr lang="en-US" b="1" dirty="0" smtClean="0">
                <a:solidFill>
                  <a:srgbClr val="0070C0"/>
                </a:solidFill>
              </a:rPr>
              <a:t>class name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70C0"/>
                </a:solidFill>
              </a:rPr>
              <a:t>scope resolution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&amp; out,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Pair&amp; p)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out &lt;&lt;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"("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p.first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p.second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")"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out;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Rules and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467600" cy="4873752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When overloading an operator:</a:t>
            </a:r>
          </a:p>
          <a:p>
            <a:pPr lvl="1"/>
            <a:r>
              <a:rPr lang="en-US" sz="2000" dirty="0" smtClean="0"/>
              <a:t>At least </a:t>
            </a:r>
            <a:r>
              <a:rPr lang="en-US" sz="2000" b="1" dirty="0" smtClean="0">
                <a:solidFill>
                  <a:srgbClr val="0070C0"/>
                </a:solidFill>
              </a:rPr>
              <a:t>one parameter </a:t>
            </a:r>
            <a:r>
              <a:rPr lang="en-US" sz="2000" dirty="0" smtClean="0"/>
              <a:t>must be of </a:t>
            </a:r>
            <a:r>
              <a:rPr lang="en-US" sz="2000" b="1" dirty="0" smtClean="0">
                <a:solidFill>
                  <a:srgbClr val="0070C0"/>
                </a:solidFill>
              </a:rPr>
              <a:t>class type</a:t>
            </a:r>
          </a:p>
          <a:p>
            <a:pPr lvl="1"/>
            <a:r>
              <a:rPr lang="en-US" sz="2000" dirty="0" smtClean="0"/>
              <a:t>You </a:t>
            </a:r>
            <a:r>
              <a:rPr lang="en-US" sz="2000" b="1" dirty="0" smtClean="0">
                <a:solidFill>
                  <a:srgbClr val="FF0000"/>
                </a:solidFill>
              </a:rPr>
              <a:t>cannot</a:t>
            </a:r>
            <a:r>
              <a:rPr lang="en-US" sz="2000" dirty="0" smtClean="0"/>
              <a:t> create a new operator</a:t>
            </a:r>
          </a:p>
          <a:p>
            <a:pPr lvl="1"/>
            <a:r>
              <a:rPr lang="en-US" sz="2000" dirty="0" smtClean="0"/>
              <a:t>You </a:t>
            </a:r>
            <a:r>
              <a:rPr lang="en-US" sz="2000" b="1" dirty="0" smtClean="0">
                <a:solidFill>
                  <a:srgbClr val="FF0000"/>
                </a:solidFill>
              </a:rPr>
              <a:t>cannot</a:t>
            </a:r>
            <a:r>
              <a:rPr lang="en-US" sz="2000" dirty="0" smtClean="0"/>
              <a:t> change the number of arguments an operator has</a:t>
            </a:r>
          </a:p>
          <a:p>
            <a:pPr lvl="1">
              <a:buNone/>
            </a:pPr>
            <a:endParaRPr lang="en-US" sz="1900" dirty="0" smtClean="0"/>
          </a:p>
          <a:p>
            <a:pPr lvl="0"/>
            <a:r>
              <a:rPr lang="en-US" b="1" dirty="0" smtClean="0">
                <a:solidFill>
                  <a:srgbClr val="FF0000"/>
                </a:solidFill>
              </a:rPr>
              <a:t>Cannot</a:t>
            </a:r>
            <a:r>
              <a:rPr lang="en-US" dirty="0" smtClean="0"/>
              <a:t> overload </a:t>
            </a:r>
          </a:p>
          <a:p>
            <a:pPr lvl="1"/>
            <a:r>
              <a:rPr lang="en-US" sz="2000" dirty="0" smtClean="0"/>
              <a:t>The dot operator (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cs typeface="Courier New" panose="02070309020205020404" pitchFamily="49" charset="0"/>
              </a:rPr>
              <a:t> )</a:t>
            </a:r>
          </a:p>
          <a:p>
            <a:pPr lvl="1"/>
            <a:r>
              <a:rPr lang="en-US" sz="2000" dirty="0" smtClean="0"/>
              <a:t>Scope resolution (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000" dirty="0" smtClean="0"/>
              <a:t>Conditional operator (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>
                <a:cs typeface="Courier New" panose="02070309020205020404" pitchFamily="49" charset="0"/>
              </a:rPr>
              <a:t> </a:t>
            </a:r>
            <a:r>
              <a:rPr lang="en-US" sz="200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Rules and Exceptions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/>
          <a:lstStyle/>
          <a:p>
            <a:pPr lvl="0"/>
            <a:r>
              <a:rPr lang="en-US" dirty="0"/>
              <a:t>Do </a:t>
            </a:r>
            <a:r>
              <a:rPr lang="en-US" b="1" i="1" dirty="0">
                <a:solidFill>
                  <a:srgbClr val="FF0000"/>
                </a:solidFill>
              </a:rPr>
              <a:t>not</a:t>
            </a:r>
            <a:r>
              <a:rPr lang="en-US" dirty="0"/>
              <a:t> overload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>
              <a:buNone/>
            </a:pPr>
            <a:endParaRPr lang="en-US" sz="1900" i="1" dirty="0" smtClean="0"/>
          </a:p>
          <a:p>
            <a:r>
              <a:rPr lang="en-US" dirty="0" smtClean="0"/>
              <a:t>Only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member</a:t>
            </a:r>
            <a:r>
              <a:rPr lang="en-US" dirty="0" smtClean="0"/>
              <a:t> functions can overload these operators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) [ ] -&gt; =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Rules and Exceptions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</a:t>
            </a:r>
            <a:r>
              <a:rPr lang="en-US" b="1" i="1" dirty="0" smtClean="0">
                <a:solidFill>
                  <a:srgbClr val="0070C0"/>
                </a:solidFill>
              </a:rPr>
              <a:t>leftmost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/>
              <a:t>operand </a:t>
            </a:r>
            <a:r>
              <a:rPr lang="en-US" dirty="0" smtClean="0"/>
              <a:t>is </a:t>
            </a:r>
          </a:p>
          <a:p>
            <a:endParaRPr lang="en-US" sz="900" dirty="0" smtClean="0"/>
          </a:p>
          <a:p>
            <a:pPr lvl="1"/>
            <a:r>
              <a:rPr lang="en-US" sz="2200" dirty="0" smtClean="0"/>
              <a:t>An object of a </a:t>
            </a:r>
            <a:r>
              <a:rPr lang="en-US" sz="2200" b="1" dirty="0" smtClean="0">
                <a:solidFill>
                  <a:srgbClr val="0070C0"/>
                </a:solidFill>
              </a:rPr>
              <a:t>different type </a:t>
            </a:r>
            <a:r>
              <a:rPr lang="en-US" sz="2200" dirty="0" smtClean="0"/>
              <a:t>from the class</a:t>
            </a:r>
          </a:p>
          <a:p>
            <a:pPr lvl="2"/>
            <a:r>
              <a:rPr lang="en-US" sz="2000" dirty="0" smtClean="0"/>
              <a:t>The function that overloads the operator must be a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non-member</a:t>
            </a:r>
          </a:p>
          <a:p>
            <a:pPr lvl="2"/>
            <a:r>
              <a:rPr lang="en-US" sz="2000" dirty="0" smtClean="0"/>
              <a:t>Create a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friend</a:t>
            </a:r>
            <a:r>
              <a:rPr lang="en-US" sz="2000" dirty="0" smtClean="0"/>
              <a:t> function instead</a:t>
            </a:r>
          </a:p>
          <a:p>
            <a:pPr lvl="2"/>
            <a:r>
              <a:rPr lang="en-US" sz="2000" dirty="0" smtClean="0"/>
              <a:t>As seen with </a:t>
            </a:r>
            <a:r>
              <a:rPr lang="en-US" sz="2000" b="1" dirty="0" err="1" smtClean="0">
                <a:solidFill>
                  <a:srgbClr val="C00000"/>
                </a:solidFill>
              </a:rPr>
              <a:t>cout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</a:p>
          <a:p>
            <a:pPr lvl="2"/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200" dirty="0" smtClean="0"/>
              <a:t>An object of the </a:t>
            </a:r>
            <a:r>
              <a:rPr lang="en-US" sz="2200" b="1" dirty="0" smtClean="0">
                <a:solidFill>
                  <a:srgbClr val="0070C0"/>
                </a:solidFill>
              </a:rPr>
              <a:t>same type</a:t>
            </a:r>
            <a:r>
              <a:rPr lang="en-US" sz="2200" dirty="0" smtClean="0"/>
              <a:t> of the class</a:t>
            </a:r>
          </a:p>
          <a:p>
            <a:pPr lvl="2"/>
            <a:r>
              <a:rPr lang="en-US" sz="2000" dirty="0" smtClean="0"/>
              <a:t>The function that overloads the operator </a:t>
            </a:r>
            <a:r>
              <a:rPr lang="en-US" sz="2000" b="1" dirty="0" smtClean="0"/>
              <a:t>must</a:t>
            </a:r>
            <a:r>
              <a:rPr lang="en-US" sz="2000" dirty="0" smtClean="0"/>
              <a:t> be a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member</a:t>
            </a:r>
            <a:endParaRPr lang="en-US" sz="20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5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Rules and Exceptions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Overloading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increment</a:t>
            </a:r>
            <a:r>
              <a:rPr lang="en-US" dirty="0" smtClean="0"/>
              <a:t>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decrement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operators</a:t>
            </a:r>
          </a:p>
          <a:p>
            <a:pPr lvl="1"/>
            <a:r>
              <a:rPr lang="en-US" sz="2200" dirty="0" smtClean="0"/>
              <a:t>Need 2 versions</a:t>
            </a:r>
          </a:p>
          <a:p>
            <a:pPr lvl="2"/>
            <a:r>
              <a:rPr lang="en-US" sz="2000" b="1" dirty="0">
                <a:solidFill>
                  <a:srgbClr val="0070C0"/>
                </a:solidFill>
              </a:rPr>
              <a:t>Prefix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/>
              <a:t>notation: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++n</a:t>
            </a:r>
          </a:p>
          <a:p>
            <a:pPr lvl="2"/>
            <a:r>
              <a:rPr lang="en-US" sz="2000" b="1" dirty="0">
                <a:solidFill>
                  <a:srgbClr val="0070C0"/>
                </a:solidFill>
              </a:rPr>
              <a:t>Postfix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notation: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</a:t>
            </a:r>
          </a:p>
          <a:p>
            <a:pPr lvl="2"/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Overloading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assignment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operator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</a:p>
          <a:p>
            <a:pPr lvl="1"/>
            <a:r>
              <a:rPr lang="en-US" sz="2200" dirty="0"/>
              <a:t>Automatically overloaded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BUT</a:t>
            </a:r>
            <a:r>
              <a:rPr lang="en-US" sz="2200" dirty="0"/>
              <a:t>, need to write your own if using </a:t>
            </a:r>
            <a:r>
              <a:rPr lang="en-US" sz="2200" b="1" dirty="0" smtClean="0">
                <a:solidFill>
                  <a:srgbClr val="0070C0"/>
                </a:solidFill>
              </a:rPr>
              <a:t>pointers</a:t>
            </a:r>
          </a:p>
          <a:p>
            <a:pPr marL="365760" lvl="1" indent="0">
              <a:buNone/>
            </a:pPr>
            <a:endParaRPr lang="en-US" sz="2200" b="1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1800" i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(These operators will be addressed next time)</a:t>
            </a:r>
            <a:endParaRPr lang="en-US" sz="1800" i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0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 (end)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66800" y="4038600"/>
            <a:ext cx="7162800" cy="1295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133600"/>
            <a:ext cx="6096000" cy="1295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Example: 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Function computes average of 2 numbers:</a:t>
            </a:r>
          </a:p>
          <a:p>
            <a:pPr>
              <a:spcBef>
                <a:spcPts val="18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double average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n1, double n2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return ((n1 + n2) / 2.0);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60000"/>
              </a:spcBef>
            </a:pPr>
            <a:r>
              <a:rPr lang="en-US" dirty="0" smtClean="0"/>
              <a:t>Now compute average of 3 numbers:</a:t>
            </a:r>
          </a:p>
          <a:p>
            <a:pPr>
              <a:spcBef>
                <a:spcPts val="180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double average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n1, double n2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 n3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return ((n1 + n2 + n3) / 3.0);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60000"/>
              </a:spcBef>
            </a:pPr>
            <a:r>
              <a:rPr lang="en-US" dirty="0" smtClean="0"/>
              <a:t>Same name, two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D5C8DFF-9873-4AD6-8240-A2E09B85199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Which function gets called?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Depends on function call itself: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average(5.2, 6.7);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Calls </a:t>
            </a:r>
            <a:r>
              <a:rPr lang="en-US" b="1" dirty="0" smtClean="0">
                <a:solidFill>
                  <a:srgbClr val="0070C0"/>
                </a:solidFill>
              </a:rPr>
              <a:t>two-parameter </a:t>
            </a:r>
            <a:r>
              <a:rPr lang="en-US" b="1" dirty="0" smtClean="0"/>
              <a:t>average()</a:t>
            </a:r>
            <a:endParaRPr lang="en-US" dirty="0" smtClean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average(6.5, 8.5, 4.2);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Calls </a:t>
            </a:r>
            <a:r>
              <a:rPr lang="en-US" b="1" dirty="0" smtClean="0">
                <a:solidFill>
                  <a:srgbClr val="0070C0"/>
                </a:solidFill>
              </a:rPr>
              <a:t>three-parameter</a:t>
            </a:r>
            <a:r>
              <a:rPr lang="en-US" dirty="0" smtClean="0"/>
              <a:t> </a:t>
            </a:r>
            <a:r>
              <a:rPr lang="en-US" b="1" dirty="0"/>
              <a:t>average</a:t>
            </a:r>
            <a:r>
              <a:rPr lang="en-US" b="1" dirty="0" smtClean="0"/>
              <a:t>()</a:t>
            </a:r>
            <a:endParaRPr lang="en-US" b="1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Compiler resolves invocation based on</a:t>
            </a:r>
            <a:br>
              <a:rPr lang="en-US" dirty="0" smtClean="0"/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signature</a:t>
            </a:r>
            <a:r>
              <a:rPr lang="en-US" dirty="0" smtClean="0"/>
              <a:t> of function call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"Matches" call with appropriate function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Each considered separate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D5C8DFF-9873-4AD6-8240-A2E09B85199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vs. Non-Member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member</a:t>
            </a:r>
            <a:r>
              <a:rPr lang="en-US" dirty="0" smtClean="0"/>
              <a:t> function </a:t>
            </a:r>
          </a:p>
          <a:p>
            <a:pPr lvl="1"/>
            <a:r>
              <a:rPr lang="en-US" dirty="0" smtClean="0"/>
              <a:t>Belongs to a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Can access </a:t>
            </a:r>
            <a:r>
              <a:rPr lang="en-US" b="1" dirty="0" smtClean="0">
                <a:solidFill>
                  <a:srgbClr val="0070C0"/>
                </a:solidFill>
              </a:rPr>
              <a:t>private member variables </a:t>
            </a:r>
            <a:r>
              <a:rPr lang="en-US" b="1" i="1" dirty="0" smtClean="0"/>
              <a:t>directly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NO</a:t>
            </a:r>
            <a:r>
              <a:rPr lang="en-US" dirty="0" smtClean="0"/>
              <a:t> </a:t>
            </a:r>
            <a:r>
              <a:rPr lang="en-US" dirty="0"/>
              <a:t>need to use </a:t>
            </a:r>
            <a:r>
              <a:rPr lang="en-US" dirty="0" err="1"/>
              <a:t>accessor</a:t>
            </a:r>
            <a:r>
              <a:rPr lang="en-US" dirty="0"/>
              <a:t> functions to access its own private member variables.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non-member</a:t>
            </a:r>
            <a:r>
              <a:rPr lang="en-US" dirty="0" smtClean="0"/>
              <a:t> function </a:t>
            </a:r>
          </a:p>
          <a:p>
            <a:pPr lvl="1"/>
            <a:r>
              <a:rPr lang="en-US" dirty="0" smtClean="0"/>
              <a:t>Does </a:t>
            </a:r>
            <a:r>
              <a:rPr lang="en-US" b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belong </a:t>
            </a:r>
            <a:r>
              <a:rPr lang="en-US" dirty="0"/>
              <a:t>to a </a:t>
            </a:r>
            <a:r>
              <a:rPr lang="en-US" b="1" dirty="0"/>
              <a:t>class</a:t>
            </a:r>
            <a:r>
              <a:rPr lang="en-US" dirty="0"/>
              <a:t> 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Cannot </a:t>
            </a:r>
            <a:r>
              <a:rPr lang="en-US" dirty="0"/>
              <a:t>access private member variables directly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Must </a:t>
            </a:r>
            <a:r>
              <a:rPr lang="en-US" dirty="0" smtClean="0"/>
              <a:t>use </a:t>
            </a:r>
            <a:r>
              <a:rPr lang="en-US" b="1" dirty="0" err="1">
                <a:solidFill>
                  <a:srgbClr val="0070C0"/>
                </a:solidFill>
              </a:rPr>
              <a:t>accessor</a:t>
            </a:r>
            <a:r>
              <a:rPr lang="en-US" b="1" dirty="0">
                <a:solidFill>
                  <a:srgbClr val="0070C0"/>
                </a:solidFill>
              </a:rPr>
              <a:t> functions </a:t>
            </a:r>
            <a:r>
              <a:rPr lang="en-US" dirty="0"/>
              <a:t>to access </a:t>
            </a:r>
            <a:r>
              <a:rPr lang="en-US" b="1" dirty="0" smtClean="0">
                <a:solidFill>
                  <a:srgbClr val="0070C0"/>
                </a:solidFill>
              </a:rPr>
              <a:t>private </a:t>
            </a:r>
            <a:r>
              <a:rPr lang="en-US" b="1" dirty="0">
                <a:solidFill>
                  <a:srgbClr val="0070C0"/>
                </a:solidFill>
              </a:rPr>
              <a:t>member </a:t>
            </a:r>
            <a:r>
              <a:rPr lang="en-US" b="1" dirty="0" smtClean="0">
                <a:solidFill>
                  <a:srgbClr val="0070C0"/>
                </a:solidFill>
              </a:rPr>
              <a:t>variables </a:t>
            </a:r>
            <a:r>
              <a:rPr lang="en-US" dirty="0"/>
              <a:t>of a class.</a:t>
            </a:r>
          </a:p>
          <a:p>
            <a:endParaRPr lang="en-US" b="1" i="1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friend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Is a</a:t>
            </a:r>
            <a:r>
              <a:rPr lang="en-US" b="1" dirty="0" smtClean="0"/>
              <a:t> </a:t>
            </a:r>
            <a:r>
              <a:rPr lang="en-US" b="1" u="sng" dirty="0" smtClean="0">
                <a:solidFill>
                  <a:srgbClr val="C00000"/>
                </a:solidFill>
              </a:rPr>
              <a:t>non</a:t>
            </a:r>
            <a:r>
              <a:rPr lang="en-US" b="1" dirty="0" smtClean="0">
                <a:solidFill>
                  <a:srgbClr val="C00000"/>
                </a:solidFill>
              </a:rPr>
              <a:t>-member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function </a:t>
            </a:r>
            <a:endParaRPr lang="en-US" dirty="0" smtClean="0">
              <a:sym typeface="Wingdings"/>
            </a:endParaRPr>
          </a:p>
          <a:p>
            <a:pPr lvl="2"/>
            <a:r>
              <a:rPr lang="en-US" sz="2000" b="1" dirty="0" smtClean="0"/>
              <a:t>BUT</a:t>
            </a:r>
            <a:r>
              <a:rPr lang="en-US" sz="2000" dirty="0" smtClean="0"/>
              <a:t> has access to </a:t>
            </a:r>
            <a:r>
              <a:rPr lang="en-US" sz="2000" b="1" i="1" dirty="0" smtClean="0"/>
              <a:t>all</a:t>
            </a:r>
            <a:r>
              <a:rPr lang="en-US" sz="2000" dirty="0" smtClean="0"/>
              <a:t> the members (</a:t>
            </a:r>
            <a:r>
              <a:rPr lang="en-US" sz="2000" b="1" dirty="0" smtClean="0"/>
              <a:t>public</a:t>
            </a:r>
            <a:r>
              <a:rPr lang="en-US" sz="2000" dirty="0" smtClean="0"/>
              <a:t> and </a:t>
            </a:r>
            <a:r>
              <a:rPr lang="en-US" sz="2000" b="1" dirty="0" smtClean="0"/>
              <a:t>private</a:t>
            </a:r>
            <a:r>
              <a:rPr lang="en-US" sz="2000" dirty="0" smtClean="0"/>
              <a:t>) of the class where the function is declared. </a:t>
            </a:r>
          </a:p>
          <a:p>
            <a:pPr lvl="2"/>
            <a:endParaRPr lang="en-US" sz="2000" dirty="0" smtClean="0"/>
          </a:p>
          <a:p>
            <a:r>
              <a:rPr lang="en-US" dirty="0" smtClean="0"/>
              <a:t>The word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friend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Is added </a:t>
            </a:r>
            <a:r>
              <a:rPr lang="en-US" b="1" i="1" u="sng" dirty="0" smtClean="0"/>
              <a:t>only</a:t>
            </a:r>
            <a:r>
              <a:rPr lang="en-US" dirty="0" smtClean="0"/>
              <a:t> in the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function declaration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Is written </a:t>
            </a:r>
            <a:r>
              <a:rPr lang="en-US" b="1" i="1" u="sng" dirty="0" smtClean="0"/>
              <a:t>inside</a:t>
            </a:r>
            <a:r>
              <a:rPr lang="en-US" b="1" dirty="0" smtClean="0"/>
              <a:t> </a:t>
            </a:r>
            <a:r>
              <a:rPr lang="en-US" dirty="0" smtClean="0"/>
              <a:t>the</a:t>
            </a:r>
            <a:r>
              <a:rPr lang="en-US" b="1" dirty="0" smtClean="0"/>
              <a:t> class definition</a:t>
            </a:r>
            <a:r>
              <a:rPr lang="en-US" dirty="0" smtClean="0"/>
              <a:t>, </a:t>
            </a:r>
          </a:p>
          <a:p>
            <a:pPr lvl="1">
              <a:buNone/>
            </a:pPr>
            <a:r>
              <a:rPr lang="en-US" dirty="0" smtClean="0"/>
              <a:t>	typically </a:t>
            </a:r>
            <a:r>
              <a:rPr lang="en-US" b="1" i="1" u="sng" dirty="0" smtClean="0"/>
              <a:t>before</a:t>
            </a:r>
            <a:r>
              <a:rPr lang="en-US" b="1" dirty="0" smtClean="0"/>
              <a:t> </a:t>
            </a:r>
            <a:r>
              <a:rPr lang="en-US" dirty="0" smtClean="0"/>
              <a:t>the</a:t>
            </a:r>
            <a:r>
              <a:rPr lang="en-US" b="1" dirty="0" smtClean="0"/>
              <a:t> public declaration</a:t>
            </a:r>
          </a:p>
          <a:p>
            <a:endParaRPr lang="en-US" dirty="0" smtClean="0"/>
          </a:p>
          <a:p>
            <a:r>
              <a:rPr lang="en-US" dirty="0" smtClean="0"/>
              <a:t>Important for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overloading operators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dirty="0" smtClean="0"/>
              <a:t>Types of Functions (summary)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Member functions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Member of a </a:t>
            </a:r>
            <a:r>
              <a:rPr lang="en-US" b="1" dirty="0" smtClean="0"/>
              <a:t>class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Can access </a:t>
            </a:r>
            <a:r>
              <a:rPr lang="en-US" b="1" i="1" dirty="0" smtClean="0">
                <a:solidFill>
                  <a:srgbClr val="0070C0"/>
                </a:solidFill>
              </a:rPr>
              <a:t>private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0070C0"/>
                </a:solidFill>
              </a:rPr>
              <a:t>member variables </a:t>
            </a:r>
            <a:r>
              <a:rPr lang="en-US" b="1" dirty="0" smtClean="0"/>
              <a:t>directly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Friend function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Not </a:t>
            </a:r>
            <a:r>
              <a:rPr lang="en-US" dirty="0" smtClean="0"/>
              <a:t>a member of a class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Can access </a:t>
            </a:r>
            <a:r>
              <a:rPr lang="en-US" b="1" i="1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b="1" i="1" dirty="0" smtClean="0">
                <a:solidFill>
                  <a:srgbClr val="0070C0"/>
                </a:solidFill>
              </a:rPr>
              <a:t>member variables </a:t>
            </a:r>
            <a:r>
              <a:rPr lang="en-US" b="1" dirty="0" smtClean="0"/>
              <a:t>directly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Non-member function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Cannot</a:t>
            </a:r>
            <a:r>
              <a:rPr lang="en-US" dirty="0" smtClean="0"/>
              <a:t> access private member variables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Need to use </a:t>
            </a:r>
            <a:r>
              <a:rPr lang="en-US" b="1" i="1" dirty="0" err="1" smtClean="0">
                <a:solidFill>
                  <a:srgbClr val="0070C0"/>
                </a:solidFill>
              </a:rPr>
              <a:t>accessor</a:t>
            </a:r>
            <a:r>
              <a:rPr lang="en-US" i="1" dirty="0" smtClean="0"/>
              <a:t> functions</a:t>
            </a:r>
          </a:p>
          <a:p>
            <a:pPr lvl="1">
              <a:buNone/>
            </a:pPr>
            <a:r>
              <a:rPr lang="en-US" sz="1900" i="1" dirty="0" smtClean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const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When to make function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Constant functions </a:t>
            </a:r>
            <a:r>
              <a:rPr lang="en-US" sz="2000" b="1" i="1" dirty="0" smtClean="0"/>
              <a:t>not</a:t>
            </a:r>
            <a:r>
              <a:rPr lang="en-US" sz="2000" dirty="0" smtClean="0"/>
              <a:t> allowed to alter class</a:t>
            </a:r>
            <a:br>
              <a:rPr lang="en-US" sz="2000" dirty="0" smtClean="0"/>
            </a:br>
            <a:r>
              <a:rPr lang="en-US" sz="2000" dirty="0" smtClean="0"/>
              <a:t>member variables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Constant objects can </a:t>
            </a:r>
            <a:r>
              <a:rPr lang="en-US" sz="2000" b="1" dirty="0" smtClean="0"/>
              <a:t>ONLY</a:t>
            </a:r>
            <a:r>
              <a:rPr lang="en-US" sz="2000" dirty="0" smtClean="0"/>
              <a:t> call constant</a:t>
            </a:r>
            <a:br>
              <a:rPr lang="en-US" sz="2000" dirty="0" smtClean="0"/>
            </a:br>
            <a:r>
              <a:rPr lang="en-US" sz="2000" dirty="0" smtClean="0"/>
              <a:t>member functions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 smtClean="0"/>
              <a:t>Good style </a:t>
            </a:r>
            <a:r>
              <a:rPr lang="en-US" dirty="0" smtClean="0"/>
              <a:t>dictates: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Any </a:t>
            </a:r>
            <a:r>
              <a:rPr lang="en-US" sz="2000" b="1" u="sng" dirty="0" smtClean="0">
                <a:solidFill>
                  <a:srgbClr val="0070C0"/>
                </a:solidFill>
              </a:rPr>
              <a:t>member</a:t>
            </a:r>
            <a:r>
              <a:rPr lang="en-US" sz="2000" b="1" dirty="0" smtClean="0">
                <a:solidFill>
                  <a:srgbClr val="0070C0"/>
                </a:solidFill>
              </a:rPr>
              <a:t> function </a:t>
            </a:r>
            <a:r>
              <a:rPr lang="en-US" sz="2000" dirty="0" smtClean="0"/>
              <a:t>that will NOT modify data</a:t>
            </a:r>
            <a:br>
              <a:rPr lang="en-US" sz="2000" dirty="0" smtClean="0"/>
            </a:br>
            <a:r>
              <a:rPr lang="en-US" sz="2000" dirty="0" smtClean="0"/>
              <a:t>should be made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endParaRPr lang="en-US" sz="20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Use keyword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b="1" i="1" dirty="0" smtClean="0"/>
              <a:t>after</a:t>
            </a:r>
            <a:r>
              <a:rPr lang="en-US" dirty="0" smtClean="0"/>
              <a:t> function</a:t>
            </a:r>
            <a:br>
              <a:rPr lang="en-US" dirty="0" smtClean="0"/>
            </a:br>
            <a:r>
              <a:rPr lang="en-US" dirty="0" smtClean="0"/>
              <a:t>declaration and heading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58A905-58E5-4863-831A-65F37CF1AA3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1196</TotalTime>
  <Words>1622</Words>
  <Application>Microsoft Office PowerPoint</Application>
  <PresentationFormat>On-screen Show (4:3)</PresentationFormat>
  <Paragraphs>429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Oriel</vt:lpstr>
      <vt:lpstr>Operator Overloading</vt:lpstr>
      <vt:lpstr>Function vs. Operator Overloading</vt:lpstr>
      <vt:lpstr>Overloading Functions</vt:lpstr>
      <vt:lpstr>Overloading Example: Average</vt:lpstr>
      <vt:lpstr>Overloading Example (cont.)</vt:lpstr>
      <vt:lpstr>Member vs. Non-Member Functions</vt:lpstr>
      <vt:lpstr>Friend Functions</vt:lpstr>
      <vt:lpstr>Types of Functions (summary)</vt:lpstr>
      <vt:lpstr>Review: const Functions</vt:lpstr>
      <vt:lpstr>Operator Overloading</vt:lpstr>
      <vt:lpstr>Operator Overloading (cont.)</vt:lpstr>
      <vt:lpstr>Operator Overloading (cont.)</vt:lpstr>
      <vt:lpstr>Overloading Operator ==</vt:lpstr>
      <vt:lpstr>Overloading Operator == (cont.)</vt:lpstr>
      <vt:lpstr>Overloading Operator == (cont.)</vt:lpstr>
      <vt:lpstr>Which Operators Can Be Overloaded?</vt:lpstr>
      <vt:lpstr>Overloading the Subscript Operator []</vt:lpstr>
      <vt:lpstr>Overloading Operator +</vt:lpstr>
      <vt:lpstr>Overloading Operator + (cont.)</vt:lpstr>
      <vt:lpstr>Overloading Operator + (cont.)</vt:lpstr>
      <vt:lpstr>Overloading Operator + (cont.)</vt:lpstr>
      <vt:lpstr>Overloading Operator + (cont.)</vt:lpstr>
      <vt:lpstr>Overloading Operator + (cont.)</vt:lpstr>
      <vt:lpstr>Overloading Operator + (cont.)</vt:lpstr>
      <vt:lpstr>Overloading Operator + (cont.)</vt:lpstr>
      <vt:lpstr>Overloading Operator + (cont.)</vt:lpstr>
      <vt:lpstr>Overloading Operator + (cont.)</vt:lpstr>
      <vt:lpstr>Overloading Operator + (cont.)</vt:lpstr>
      <vt:lpstr>Overloading &lt;&lt; and &gt;&gt;</vt:lpstr>
      <vt:lpstr>Overloading &lt;&lt; and &gt;&gt; (cont.)</vt:lpstr>
      <vt:lpstr>Overloading &lt;&lt; and &gt;&gt; (cont.)</vt:lpstr>
      <vt:lpstr>A Few Rules and Exceptions</vt:lpstr>
      <vt:lpstr>A Few Rules and Exceptions (cont.)</vt:lpstr>
      <vt:lpstr>A Few Rules and Exceptions (cont.)</vt:lpstr>
      <vt:lpstr>A Few Rules and Exceptions (cont.)</vt:lpstr>
      <vt:lpstr>Operator Overloading (end)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Overloading</dc:title>
  <dc:subject>CS A250</dc:subject>
  <dc:creator>Gabriela</dc:creator>
  <cp:lastModifiedBy>Gabriella</cp:lastModifiedBy>
  <cp:revision>125</cp:revision>
  <dcterms:created xsi:type="dcterms:W3CDTF">2010-01-23T01:04:22Z</dcterms:created>
  <dcterms:modified xsi:type="dcterms:W3CDTF">2016-03-14T16:31:08Z</dcterms:modified>
</cp:coreProperties>
</file>