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0"/>
  </p:notesMasterIdLst>
  <p:handoutMasterIdLst>
    <p:handoutMasterId r:id="rId11"/>
  </p:handoutMasterIdLst>
  <p:sldIdLst>
    <p:sldId id="266" r:id="rId2"/>
    <p:sldId id="257" r:id="rId3"/>
    <p:sldId id="267" r:id="rId4"/>
    <p:sldId id="263" r:id="rId5"/>
    <p:sldId id="264" r:id="rId6"/>
    <p:sldId id="265" r:id="rId7"/>
    <p:sldId id="261" r:id="rId8"/>
    <p:sldId id="262" r:id="rId9"/>
  </p:sldIdLst>
  <p:sldSz cx="10058400" cy="7772400"/>
  <p:notesSz cx="6858000" cy="9144000"/>
  <p:defaultTextStyle>
    <a:defPPr>
      <a:defRPr lang="en-US"/>
    </a:defPPr>
    <a:lvl1pPr marL="0" algn="l" defTabSz="457146" rtl="0" eaLnBrk="1" latinLnBrk="0" hangingPunct="1">
      <a:defRPr sz="1799" kern="1200">
        <a:solidFill>
          <a:schemeClr val="tx1"/>
        </a:solidFill>
        <a:latin typeface="+mn-lt"/>
        <a:ea typeface="+mn-ea"/>
        <a:cs typeface="+mn-cs"/>
      </a:defRPr>
    </a:lvl1pPr>
    <a:lvl2pPr marL="457146" algn="l" defTabSz="457146" rtl="0" eaLnBrk="1" latinLnBrk="0" hangingPunct="1">
      <a:defRPr sz="1799" kern="1200">
        <a:solidFill>
          <a:schemeClr val="tx1"/>
        </a:solidFill>
        <a:latin typeface="+mn-lt"/>
        <a:ea typeface="+mn-ea"/>
        <a:cs typeface="+mn-cs"/>
      </a:defRPr>
    </a:lvl2pPr>
    <a:lvl3pPr marL="914294" algn="l" defTabSz="457146" rtl="0" eaLnBrk="1" latinLnBrk="0" hangingPunct="1">
      <a:defRPr sz="1799" kern="1200">
        <a:solidFill>
          <a:schemeClr val="tx1"/>
        </a:solidFill>
        <a:latin typeface="+mn-lt"/>
        <a:ea typeface="+mn-ea"/>
        <a:cs typeface="+mn-cs"/>
      </a:defRPr>
    </a:lvl3pPr>
    <a:lvl4pPr marL="1371440" algn="l" defTabSz="457146" rtl="0" eaLnBrk="1" latinLnBrk="0" hangingPunct="1">
      <a:defRPr sz="1799" kern="1200">
        <a:solidFill>
          <a:schemeClr val="tx1"/>
        </a:solidFill>
        <a:latin typeface="+mn-lt"/>
        <a:ea typeface="+mn-ea"/>
        <a:cs typeface="+mn-cs"/>
      </a:defRPr>
    </a:lvl4pPr>
    <a:lvl5pPr marL="1828586" algn="l" defTabSz="457146" rtl="0" eaLnBrk="1" latinLnBrk="0" hangingPunct="1">
      <a:defRPr sz="1799" kern="1200">
        <a:solidFill>
          <a:schemeClr val="tx1"/>
        </a:solidFill>
        <a:latin typeface="+mn-lt"/>
        <a:ea typeface="+mn-ea"/>
        <a:cs typeface="+mn-cs"/>
      </a:defRPr>
    </a:lvl5pPr>
    <a:lvl6pPr marL="2285732" algn="l" defTabSz="457146" rtl="0" eaLnBrk="1" latinLnBrk="0" hangingPunct="1">
      <a:defRPr sz="1799" kern="1200">
        <a:solidFill>
          <a:schemeClr val="tx1"/>
        </a:solidFill>
        <a:latin typeface="+mn-lt"/>
        <a:ea typeface="+mn-ea"/>
        <a:cs typeface="+mn-cs"/>
      </a:defRPr>
    </a:lvl6pPr>
    <a:lvl7pPr marL="2742880" algn="l" defTabSz="457146" rtl="0" eaLnBrk="1" latinLnBrk="0" hangingPunct="1">
      <a:defRPr sz="1799" kern="1200">
        <a:solidFill>
          <a:schemeClr val="tx1"/>
        </a:solidFill>
        <a:latin typeface="+mn-lt"/>
        <a:ea typeface="+mn-ea"/>
        <a:cs typeface="+mn-cs"/>
      </a:defRPr>
    </a:lvl7pPr>
    <a:lvl8pPr marL="3200026" algn="l" defTabSz="457146" rtl="0" eaLnBrk="1" latinLnBrk="0" hangingPunct="1">
      <a:defRPr sz="1799" kern="1200">
        <a:solidFill>
          <a:schemeClr val="tx1"/>
        </a:solidFill>
        <a:latin typeface="+mn-lt"/>
        <a:ea typeface="+mn-ea"/>
        <a:cs typeface="+mn-cs"/>
      </a:defRPr>
    </a:lvl8pPr>
    <a:lvl9pPr marL="3657172" algn="l" defTabSz="457146"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5"/>
    <p:restoredTop sz="94694"/>
  </p:normalViewPr>
  <p:slideViewPr>
    <p:cSldViewPr snapToGrid="0" snapToObjects="1">
      <p:cViewPr varScale="1">
        <p:scale>
          <a:sx n="95" d="100"/>
          <a:sy n="95" d="100"/>
        </p:scale>
        <p:origin x="2004"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B238C2-2CDF-A24E-89DB-1C929995D6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Session Title</a:t>
            </a:r>
          </a:p>
        </p:txBody>
      </p:sp>
      <p:sp>
        <p:nvSpPr>
          <p:cNvPr id="3" name="Date Placeholder 2">
            <a:extLst>
              <a:ext uri="{FF2B5EF4-FFF2-40B4-BE49-F238E27FC236}">
                <a16:creationId xmlns:a16="http://schemas.microsoft.com/office/drawing/2014/main" id="{CA376B37-2484-804E-812B-B571F9BD82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DIS’20: July 6–10, 2020, Eindhoven, Netherlands</a:t>
            </a:r>
          </a:p>
        </p:txBody>
      </p:sp>
      <p:sp>
        <p:nvSpPr>
          <p:cNvPr id="4" name="Footer Placeholder 3">
            <a:extLst>
              <a:ext uri="{FF2B5EF4-FFF2-40B4-BE49-F238E27FC236}">
                <a16:creationId xmlns:a16="http://schemas.microsoft.com/office/drawing/2014/main" id="{5ABBA55E-EB14-644C-834D-7210D1072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90F30D-A1F6-F949-853B-08B37366B8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DDAC47-7137-CF4C-8137-4E517C20967D}" type="slidenum">
              <a:rPr lang="en-US" smtClean="0"/>
              <a:t>‹#›</a:t>
            </a:fld>
            <a:endParaRPr lang="en-US"/>
          </a:p>
        </p:txBody>
      </p:sp>
    </p:spTree>
    <p:extLst>
      <p:ext uri="{BB962C8B-B14F-4D97-AF65-F5344CB8AC3E}">
        <p14:creationId xmlns:p14="http://schemas.microsoft.com/office/powerpoint/2010/main" val="3588157193"/>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Session Title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DIS’20: July 6–10, 2020, Eindhoven, Netherlands</a:t>
            </a: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5593B-C6A5-1D4D-8A0A-BCE14255A895}" type="slidenum">
              <a:rPr lang="en-US" smtClean="0"/>
              <a:t>‹#›</a:t>
            </a:fld>
            <a:endParaRPr lang="en-US"/>
          </a:p>
        </p:txBody>
      </p:sp>
    </p:spTree>
    <p:extLst>
      <p:ext uri="{BB962C8B-B14F-4D97-AF65-F5344CB8AC3E}">
        <p14:creationId xmlns:p14="http://schemas.microsoft.com/office/powerpoint/2010/main" val="246286786"/>
      </p:ext>
    </p:extLst>
  </p:cSld>
  <p:clrMap bg1="lt1" tx1="dk1" bg2="lt2" tx2="dk2" accent1="accent1" accent2="accent2" accent3="accent3" accent4="accent4" accent5="accent5" accent6="accent6" hlink="hlink" folHlink="folHlink"/>
  <p:hf sldNum="0"/>
  <p:notesStyle>
    <a:lvl1pPr marL="0" algn="l" defTabSz="1018705" rtl="0" eaLnBrk="1" latinLnBrk="0" hangingPunct="1">
      <a:defRPr sz="1337" kern="1200">
        <a:solidFill>
          <a:schemeClr val="tx1"/>
        </a:solidFill>
        <a:latin typeface="+mn-lt"/>
        <a:ea typeface="+mn-ea"/>
        <a:cs typeface="+mn-cs"/>
      </a:defRPr>
    </a:lvl1pPr>
    <a:lvl2pPr marL="509352" algn="l" defTabSz="1018705" rtl="0" eaLnBrk="1" latinLnBrk="0" hangingPunct="1">
      <a:defRPr sz="1337" kern="1200">
        <a:solidFill>
          <a:schemeClr val="tx1"/>
        </a:solidFill>
        <a:latin typeface="+mn-lt"/>
        <a:ea typeface="+mn-ea"/>
        <a:cs typeface="+mn-cs"/>
      </a:defRPr>
    </a:lvl2pPr>
    <a:lvl3pPr marL="1018705" algn="l" defTabSz="1018705" rtl="0" eaLnBrk="1" latinLnBrk="0" hangingPunct="1">
      <a:defRPr sz="1337" kern="1200">
        <a:solidFill>
          <a:schemeClr val="tx1"/>
        </a:solidFill>
        <a:latin typeface="+mn-lt"/>
        <a:ea typeface="+mn-ea"/>
        <a:cs typeface="+mn-cs"/>
      </a:defRPr>
    </a:lvl3pPr>
    <a:lvl4pPr marL="1528058" algn="l" defTabSz="1018705" rtl="0" eaLnBrk="1" latinLnBrk="0" hangingPunct="1">
      <a:defRPr sz="1337" kern="1200">
        <a:solidFill>
          <a:schemeClr val="tx1"/>
        </a:solidFill>
        <a:latin typeface="+mn-lt"/>
        <a:ea typeface="+mn-ea"/>
        <a:cs typeface="+mn-cs"/>
      </a:defRPr>
    </a:lvl4pPr>
    <a:lvl5pPr marL="2037411" algn="l" defTabSz="1018705" rtl="0" eaLnBrk="1" latinLnBrk="0" hangingPunct="1">
      <a:defRPr sz="1337" kern="1200">
        <a:solidFill>
          <a:schemeClr val="tx1"/>
        </a:solidFill>
        <a:latin typeface="+mn-lt"/>
        <a:ea typeface="+mn-ea"/>
        <a:cs typeface="+mn-cs"/>
      </a:defRPr>
    </a:lvl5pPr>
    <a:lvl6pPr marL="2546764" algn="l" defTabSz="1018705" rtl="0" eaLnBrk="1" latinLnBrk="0" hangingPunct="1">
      <a:defRPr sz="1337" kern="1200">
        <a:solidFill>
          <a:schemeClr val="tx1"/>
        </a:solidFill>
        <a:latin typeface="+mn-lt"/>
        <a:ea typeface="+mn-ea"/>
        <a:cs typeface="+mn-cs"/>
      </a:defRPr>
    </a:lvl6pPr>
    <a:lvl7pPr marL="3056116" algn="l" defTabSz="1018705" rtl="0" eaLnBrk="1" latinLnBrk="0" hangingPunct="1">
      <a:defRPr sz="1337" kern="1200">
        <a:solidFill>
          <a:schemeClr val="tx1"/>
        </a:solidFill>
        <a:latin typeface="+mn-lt"/>
        <a:ea typeface="+mn-ea"/>
        <a:cs typeface="+mn-cs"/>
      </a:defRPr>
    </a:lvl7pPr>
    <a:lvl8pPr marL="3565469" algn="l" defTabSz="1018705" rtl="0" eaLnBrk="1" latinLnBrk="0" hangingPunct="1">
      <a:defRPr sz="1337" kern="1200">
        <a:solidFill>
          <a:schemeClr val="tx1"/>
        </a:solidFill>
        <a:latin typeface="+mn-lt"/>
        <a:ea typeface="+mn-ea"/>
        <a:cs typeface="+mn-cs"/>
      </a:defRPr>
    </a:lvl8pPr>
    <a:lvl9pPr marL="4074821" algn="l" defTabSz="1018705"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Session Title</a:t>
            </a:r>
          </a:p>
        </p:txBody>
      </p:sp>
      <p:sp>
        <p:nvSpPr>
          <p:cNvPr id="5" name="Date Placeholder 4"/>
          <p:cNvSpPr>
            <a:spLocks noGrp="1"/>
          </p:cNvSpPr>
          <p:nvPr>
            <p:ph type="dt" idx="1"/>
          </p:nvPr>
        </p:nvSpPr>
        <p:spPr/>
        <p:txBody>
          <a:bodyPr/>
          <a:lstStyle/>
          <a:p>
            <a:r>
              <a:rPr lang="en-US"/>
              <a:t>DIS’20: July 6–10, 2020, Eindhoven, Netherlands</a:t>
            </a:r>
          </a:p>
        </p:txBody>
      </p:sp>
      <p:sp>
        <p:nvSpPr>
          <p:cNvPr id="6" name="Footer Placeholder 5"/>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15541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Session Title</a:t>
            </a:r>
          </a:p>
        </p:txBody>
      </p:sp>
      <p:sp>
        <p:nvSpPr>
          <p:cNvPr id="5" name="Date Placeholder 4"/>
          <p:cNvSpPr>
            <a:spLocks noGrp="1"/>
          </p:cNvSpPr>
          <p:nvPr>
            <p:ph type="dt" idx="1"/>
          </p:nvPr>
        </p:nvSpPr>
        <p:spPr/>
        <p:txBody>
          <a:bodyPr/>
          <a:lstStyle/>
          <a:p>
            <a:r>
              <a:rPr lang="en-US"/>
              <a:t>DIS’20: July 6–10, 2020, Eindhoven, Netherlands</a:t>
            </a:r>
          </a:p>
        </p:txBody>
      </p:sp>
      <p:sp>
        <p:nvSpPr>
          <p:cNvPr id="6" name="Footer Placeholder 5"/>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87494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Header Placeholder 3"/>
          <p:cNvSpPr>
            <a:spLocks noGrp="1"/>
          </p:cNvSpPr>
          <p:nvPr>
            <p:ph type="hdr" sz="quarter"/>
          </p:nvPr>
        </p:nvSpPr>
        <p:spPr/>
        <p:txBody>
          <a:bodyPr/>
          <a:lstStyle/>
          <a:p>
            <a:r>
              <a:rPr lang="en-US"/>
              <a:t>Session Title</a:t>
            </a:r>
          </a:p>
        </p:txBody>
      </p:sp>
      <p:sp>
        <p:nvSpPr>
          <p:cNvPr id="5" name="Date Placeholder 4"/>
          <p:cNvSpPr>
            <a:spLocks noGrp="1"/>
          </p:cNvSpPr>
          <p:nvPr>
            <p:ph type="dt" idx="1"/>
          </p:nvPr>
        </p:nvSpPr>
        <p:spPr/>
        <p:txBody>
          <a:bodyPr/>
          <a:lstStyle/>
          <a:p>
            <a:r>
              <a:rPr lang="en-US"/>
              <a:t>DIS’20: July 6–10, 2020, Eindhoven, Netherlands</a:t>
            </a:r>
          </a:p>
        </p:txBody>
      </p:sp>
      <p:sp>
        <p:nvSpPr>
          <p:cNvPr id="6" name="Footer Placeholder 5"/>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4067654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Header Placeholder 3"/>
          <p:cNvSpPr>
            <a:spLocks noGrp="1"/>
          </p:cNvSpPr>
          <p:nvPr>
            <p:ph type="hdr" sz="quarter"/>
          </p:nvPr>
        </p:nvSpPr>
        <p:spPr/>
        <p:txBody>
          <a:bodyPr/>
          <a:lstStyle/>
          <a:p>
            <a:r>
              <a:rPr lang="en-US"/>
              <a:t>Session Title</a:t>
            </a:r>
          </a:p>
        </p:txBody>
      </p:sp>
      <p:sp>
        <p:nvSpPr>
          <p:cNvPr id="5" name="Date Placeholder 4"/>
          <p:cNvSpPr>
            <a:spLocks noGrp="1"/>
          </p:cNvSpPr>
          <p:nvPr>
            <p:ph type="dt" idx="1"/>
          </p:nvPr>
        </p:nvSpPr>
        <p:spPr/>
        <p:txBody>
          <a:bodyPr/>
          <a:lstStyle/>
          <a:p>
            <a:r>
              <a:rPr lang="en-US"/>
              <a:t>DIS’20: July 6–10, 2020, Eindhoven, Netherlands</a:t>
            </a:r>
          </a:p>
        </p:txBody>
      </p:sp>
      <p:sp>
        <p:nvSpPr>
          <p:cNvPr id="6" name="Footer Placeholder 5"/>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387107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Session Title</a:t>
            </a:r>
          </a:p>
        </p:txBody>
      </p:sp>
      <p:sp>
        <p:nvSpPr>
          <p:cNvPr id="5" name="Date Placeholder 4"/>
          <p:cNvSpPr>
            <a:spLocks noGrp="1"/>
          </p:cNvSpPr>
          <p:nvPr>
            <p:ph type="dt" idx="1"/>
          </p:nvPr>
        </p:nvSpPr>
        <p:spPr/>
        <p:txBody>
          <a:bodyPr/>
          <a:lstStyle/>
          <a:p>
            <a:r>
              <a:rPr lang="en-US"/>
              <a:t>DIS’20: July 6–10, 2020, Eindhoven, Netherlands</a:t>
            </a:r>
          </a:p>
        </p:txBody>
      </p:sp>
      <p:sp>
        <p:nvSpPr>
          <p:cNvPr id="6" name="Footer Placeholder 5"/>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27507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Session Title</a:t>
            </a:r>
          </a:p>
        </p:txBody>
      </p:sp>
      <p:sp>
        <p:nvSpPr>
          <p:cNvPr id="5" name="Date Placeholder 4"/>
          <p:cNvSpPr>
            <a:spLocks noGrp="1"/>
          </p:cNvSpPr>
          <p:nvPr>
            <p:ph type="dt" idx="1"/>
          </p:nvPr>
        </p:nvSpPr>
        <p:spPr/>
        <p:txBody>
          <a:bodyPr/>
          <a:lstStyle/>
          <a:p>
            <a:r>
              <a:rPr lang="en-US"/>
              <a:t>DIS’20: July 6–10, 2020, Eindhoven, Netherlands</a:t>
            </a:r>
          </a:p>
        </p:txBody>
      </p:sp>
      <p:sp>
        <p:nvSpPr>
          <p:cNvPr id="6" name="Footer Placeholder 5"/>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4075958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49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28565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971801"/>
      </p:ext>
    </p:extLst>
  </p:cSld>
  <p:clrMap bg1="lt1" tx1="dk1" bg2="lt2" tx2="dk2" accent1="accent1" accent2="accent2" accent3="accent3" accent4="accent4" accent5="accent5" accent6="accent6" hlink="hlink" folHlink="folHlink"/>
  <p:sldLayoutIdLst>
    <p:sldLayoutId id="2147483673" r:id="rId1"/>
    <p:sldLayoutId id="2147483685" r:id="rId2"/>
  </p:sldLayoutIdLst>
  <p:hf sldNum="0" hdr="0" ftr="0" dt="0"/>
  <p:txStyles>
    <p:titleStyle>
      <a:lvl1pPr algn="r" defTabSz="1005864" rtl="0" eaLnBrk="1" latinLnBrk="0" hangingPunct="1">
        <a:lnSpc>
          <a:spcPct val="90000"/>
        </a:lnSpc>
        <a:spcBef>
          <a:spcPct val="0"/>
        </a:spcBef>
        <a:buNone/>
        <a:defRPr lang="en-US" sz="900" b="1" kern="1200" smtClean="0">
          <a:solidFill>
            <a:schemeClr val="tx1"/>
          </a:solidFill>
          <a:effectLst/>
          <a:latin typeface="Arial" panose="020B0604020202020204" pitchFamily="34" charset="0"/>
          <a:ea typeface="+mj-ea"/>
          <a:cs typeface="Arial" panose="020B0604020202020204" pitchFamily="34" charset="0"/>
        </a:defRPr>
      </a:lvl1pPr>
    </p:titleStyle>
    <p:bodyStyle>
      <a:lvl1pPr marL="0" indent="0" algn="l" defTabSz="1005864" rtl="0" eaLnBrk="1" latinLnBrk="0" hangingPunct="1">
        <a:lnSpc>
          <a:spcPct val="90000"/>
        </a:lnSpc>
        <a:spcBef>
          <a:spcPts val="1100"/>
        </a:spcBef>
        <a:buFont typeface="Arial" panose="020B0604020202020204" pitchFamily="34" charset="0"/>
        <a:buNone/>
        <a:defRPr lang="en-US" sz="1000" kern="1200" smtClean="0">
          <a:solidFill>
            <a:schemeClr val="tx1"/>
          </a:solidFill>
          <a:effectLst/>
          <a:latin typeface="Arial" panose="020B0604020202020204" pitchFamily="34" charset="0"/>
          <a:ea typeface="+mn-ea"/>
          <a:cs typeface="Arial" panose="020B0604020202020204" pitchFamily="34" charset="0"/>
        </a:defRPr>
      </a:lvl1pPr>
      <a:lvl2pPr marL="754398" indent="-251466" algn="l" defTabSz="1005864" rtl="0" eaLnBrk="1" latinLnBrk="0" hangingPunct="1">
        <a:lnSpc>
          <a:spcPct val="90000"/>
        </a:lnSpc>
        <a:spcBef>
          <a:spcPts val="550"/>
        </a:spcBef>
        <a:buFont typeface="Arial" panose="020B0604020202020204" pitchFamily="34" charset="0"/>
        <a:buChar char="•"/>
        <a:defRPr sz="2641" kern="1200">
          <a:solidFill>
            <a:schemeClr val="tx1"/>
          </a:solidFill>
          <a:latin typeface="+mn-lt"/>
          <a:ea typeface="+mn-ea"/>
          <a:cs typeface="+mn-cs"/>
        </a:defRPr>
      </a:lvl2pPr>
      <a:lvl3pPr marL="1257331" indent="-251466" algn="l" defTabSz="1005864"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62"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94"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126"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9058"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91"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922"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64" rtl="0" eaLnBrk="1" latinLnBrk="0" hangingPunct="1">
        <a:defRPr sz="1980" kern="1200">
          <a:solidFill>
            <a:schemeClr val="tx1"/>
          </a:solidFill>
          <a:latin typeface="+mn-lt"/>
          <a:ea typeface="+mn-ea"/>
          <a:cs typeface="+mn-cs"/>
        </a:defRPr>
      </a:lvl1pPr>
      <a:lvl2pPr marL="502932" algn="l" defTabSz="1005864" rtl="0" eaLnBrk="1" latinLnBrk="0" hangingPunct="1">
        <a:defRPr sz="1980" kern="1200">
          <a:solidFill>
            <a:schemeClr val="tx1"/>
          </a:solidFill>
          <a:latin typeface="+mn-lt"/>
          <a:ea typeface="+mn-ea"/>
          <a:cs typeface="+mn-cs"/>
        </a:defRPr>
      </a:lvl2pPr>
      <a:lvl3pPr marL="1005864" algn="l" defTabSz="1005864" rtl="0" eaLnBrk="1" latinLnBrk="0" hangingPunct="1">
        <a:defRPr sz="1980" kern="1200">
          <a:solidFill>
            <a:schemeClr val="tx1"/>
          </a:solidFill>
          <a:latin typeface="+mn-lt"/>
          <a:ea typeface="+mn-ea"/>
          <a:cs typeface="+mn-cs"/>
        </a:defRPr>
      </a:lvl3pPr>
      <a:lvl4pPr marL="1508796" algn="l" defTabSz="1005864" rtl="0" eaLnBrk="1" latinLnBrk="0" hangingPunct="1">
        <a:defRPr sz="1980" kern="1200">
          <a:solidFill>
            <a:schemeClr val="tx1"/>
          </a:solidFill>
          <a:latin typeface="+mn-lt"/>
          <a:ea typeface="+mn-ea"/>
          <a:cs typeface="+mn-cs"/>
        </a:defRPr>
      </a:lvl4pPr>
      <a:lvl5pPr marL="2011728" algn="l" defTabSz="1005864" rtl="0" eaLnBrk="1" latinLnBrk="0" hangingPunct="1">
        <a:defRPr sz="1980" kern="1200">
          <a:solidFill>
            <a:schemeClr val="tx1"/>
          </a:solidFill>
          <a:latin typeface="+mn-lt"/>
          <a:ea typeface="+mn-ea"/>
          <a:cs typeface="+mn-cs"/>
        </a:defRPr>
      </a:lvl5pPr>
      <a:lvl6pPr marL="2514660" algn="l" defTabSz="1005864" rtl="0" eaLnBrk="1" latinLnBrk="0" hangingPunct="1">
        <a:defRPr sz="1980" kern="1200">
          <a:solidFill>
            <a:schemeClr val="tx1"/>
          </a:solidFill>
          <a:latin typeface="+mn-lt"/>
          <a:ea typeface="+mn-ea"/>
          <a:cs typeface="+mn-cs"/>
        </a:defRPr>
      </a:lvl6pPr>
      <a:lvl7pPr marL="3017593" algn="l" defTabSz="1005864" rtl="0" eaLnBrk="1" latinLnBrk="0" hangingPunct="1">
        <a:defRPr sz="1980" kern="1200">
          <a:solidFill>
            <a:schemeClr val="tx1"/>
          </a:solidFill>
          <a:latin typeface="+mn-lt"/>
          <a:ea typeface="+mn-ea"/>
          <a:cs typeface="+mn-cs"/>
        </a:defRPr>
      </a:lvl7pPr>
      <a:lvl8pPr marL="3520524" algn="l" defTabSz="1005864" rtl="0" eaLnBrk="1" latinLnBrk="0" hangingPunct="1">
        <a:defRPr sz="1980" kern="1200">
          <a:solidFill>
            <a:schemeClr val="tx1"/>
          </a:solidFill>
          <a:latin typeface="+mn-lt"/>
          <a:ea typeface="+mn-ea"/>
          <a:cs typeface="+mn-cs"/>
        </a:defRPr>
      </a:lvl8pPr>
      <a:lvl9pPr marL="4023456" algn="l" defTabSz="1005864"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4" userDrawn="1">
          <p15:clr>
            <a:srgbClr val="F26B43"/>
          </p15:clr>
        </p15:guide>
        <p15:guide id="2" pos="6040" userDrawn="1">
          <p15:clr>
            <a:srgbClr val="F26B43"/>
          </p15:clr>
        </p15:guide>
        <p15:guide id="3" orient="horz" pos="573" userDrawn="1">
          <p15:clr>
            <a:srgbClr val="F26B43"/>
          </p15:clr>
        </p15:guide>
        <p15:guide id="4" orient="horz" pos="44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acm.org/publications/submissions/latex_sty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FDA327-09D7-4B44-97BF-34088CE9BAF9}"/>
              </a:ext>
            </a:extLst>
          </p:cNvPr>
          <p:cNvSpPr>
            <a:spLocks noGrp="1"/>
          </p:cNvSpPr>
          <p:nvPr>
            <p:ph type="body" sz="quarter" idx="4294967295"/>
          </p:nvPr>
        </p:nvSpPr>
        <p:spPr>
          <a:xfrm>
            <a:off x="468312" y="2753201"/>
            <a:ext cx="9121775" cy="4257199"/>
          </a:xfrm>
          <a:prstGeom prst="rect">
            <a:avLst/>
          </a:prstGeom>
        </p:spPr>
        <p:txBody>
          <a:bodyPr wrap="none" lIns="0" tIns="0" rIns="0" bIns="0" numCol="3" spcCol="216000"/>
          <a:lstStyle/>
          <a:p>
            <a:pPr>
              <a:lnSpc>
                <a:spcPts val="1100"/>
              </a:lnSpc>
            </a:pPr>
            <a:r>
              <a:rPr lang="en-US" sz="900" b="1" kern="900" cap="all" spc="20" dirty="0">
                <a:effectLst>
                  <a:outerShdw sx="1000" sy="1000" algn="ctr" rotWithShape="0">
                    <a:srgbClr val="000000"/>
                  </a:outerShdw>
                </a:effectLst>
                <a:cs typeface="Times New Roman" panose="02020603050405020304" pitchFamily="18" charset="0"/>
              </a:rPr>
              <a:t>Abstract</a:t>
            </a:r>
          </a:p>
          <a:p>
            <a:pPr algn="just">
              <a:lnSpc>
                <a:spcPts val="1100"/>
              </a:lnSpc>
              <a:spcBef>
                <a:spcPts val="0"/>
              </a:spcBef>
              <a:spcAft>
                <a:spcPts val="600"/>
              </a:spcAft>
            </a:pPr>
            <a:r>
              <a:rPr lang="en-US" dirty="0">
                <a:latin typeface="Times New Roman" panose="02020603050405020304" pitchFamily="18" charset="0"/>
                <a:cs typeface="Times New Roman" panose="02020603050405020304" pitchFamily="18" charset="0"/>
              </a:rPr>
              <a:t>Children see the world through tangible interactions, from playing with blocks and shapes to exploring the physical world around them. Developmental research with children typically uses physical objects to engage with children, and online studies with children typically comprise simple interactions. This pictorial explores how to design interactive, online systems for conducting developmental research with children. We present </a:t>
            </a:r>
            <a:r>
              <a:rPr lang="en-US" dirty="0" err="1">
                <a:latin typeface="Times New Roman" panose="02020603050405020304" pitchFamily="18" charset="0"/>
                <a:cs typeface="Times New Roman" panose="02020603050405020304" pitchFamily="18" charset="0"/>
              </a:rPr>
              <a:t>EPiC</a:t>
            </a:r>
            <a:r>
              <a:rPr lang="en-US" dirty="0">
                <a:latin typeface="Times New Roman" panose="02020603050405020304" pitchFamily="18" charset="0"/>
                <a:cs typeface="Times New Roman" panose="02020603050405020304" pitchFamily="18" charset="0"/>
              </a:rPr>
              <a:t>, a Wizard-of-Oz prototype for studying exploratory pattern learning in preschool-aged children. We discuss how this prototype enables interactivity in young children and blah….</a:t>
            </a:r>
          </a:p>
          <a:p>
            <a:pPr>
              <a:lnSpc>
                <a:spcPts val="1100"/>
              </a:lnSpc>
              <a:spcBef>
                <a:spcPts val="0"/>
              </a:spcBef>
              <a:spcAft>
                <a:spcPts val="600"/>
              </a:spcAft>
            </a:pPr>
            <a:r>
              <a:rPr lang="en-US" sz="900" b="1" dirty="0"/>
              <a:t>Author Keywords</a:t>
            </a:r>
            <a:br>
              <a:rPr lang="en-US" sz="1200" dirty="0">
                <a:latin typeface="Times New Roman" panose="02020603050405020304" pitchFamily="18" charset="0"/>
                <a:cs typeface="Times New Roman" panose="02020603050405020304" pitchFamily="18" charset="0"/>
              </a:rPr>
            </a:br>
            <a:r>
              <a:rPr lang="en-US" b="0" dirty="0">
                <a:latin typeface="Times New Roman" panose="02020603050405020304" pitchFamily="18" charset="0"/>
                <a:cs typeface="Times New Roman" panose="02020603050405020304" pitchFamily="18" charset="0"/>
              </a:rPr>
              <a:t>Authors’ choice; of terms; separated; by semicolons. </a:t>
            </a:r>
          </a:p>
          <a:p>
            <a:pPr>
              <a:spcBef>
                <a:spcPts val="0"/>
              </a:spcBef>
            </a:pPr>
            <a:r>
              <a:rPr lang="en-US" sz="900" b="1" dirty="0"/>
              <a:t>CSS Concepts</a:t>
            </a:r>
            <a:br>
              <a:rPr lang="en-US" sz="12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Human-centered </a:t>
            </a:r>
            <a:r>
              <a:rPr lang="en-US" dirty="0" err="1">
                <a:latin typeface="Times New Roman" panose="02020603050405020304" pitchFamily="18" charset="0"/>
                <a:cs typeface="Times New Roman" panose="02020603050405020304" pitchFamily="18" charset="0"/>
              </a:rPr>
              <a:t>computing~Virtual</a:t>
            </a:r>
            <a:r>
              <a:rPr lang="en-US" dirty="0">
                <a:latin typeface="Times New Roman" panose="02020603050405020304" pitchFamily="18" charset="0"/>
                <a:cs typeface="Times New Roman" panose="02020603050405020304" pitchFamily="18" charset="0"/>
              </a:rPr>
              <a:t> reality   </a:t>
            </a:r>
            <a:br>
              <a:rPr lang="en-US" dirty="0">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The New ACM 2012 Classifiers must be used: </a:t>
            </a:r>
            <a:r>
              <a:rPr lang="en-US" dirty="0">
                <a:solidFill>
                  <a:srgbClr val="4173AF"/>
                </a:solidFill>
                <a:latin typeface="Times New Roman" panose="02020603050405020304" pitchFamily="18" charset="0"/>
              </a:rPr>
              <a:t>https://dl.acm.org/ccs/</a:t>
            </a:r>
            <a:r>
              <a:rPr lang="en-US" dirty="0" err="1">
                <a:solidFill>
                  <a:srgbClr val="4173AF"/>
                </a:solidFill>
                <a:latin typeface="Times New Roman" panose="02020603050405020304" pitchFamily="18" charset="0"/>
              </a:rPr>
              <a:t>ccs_flat.cfm</a:t>
            </a:r>
            <a:r>
              <a:rPr lang="en-US" dirty="0">
                <a:solidFill>
                  <a:srgbClr val="4173AF"/>
                </a:solidFill>
                <a:latin typeface="Times New Roman" panose="02020603050405020304" pitchFamily="18" charset="0"/>
              </a:rPr>
              <a:t> </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lgn="just">
              <a:spcBef>
                <a:spcPts val="600"/>
              </a:spcBef>
            </a:pPr>
            <a:r>
              <a:rPr lang="en-US" sz="900" b="1" kern="900" cap="all" spc="20" dirty="0">
                <a:effectLst>
                  <a:outerShdw sx="1000" sy="1000" algn="ctr" rotWithShape="0">
                    <a:srgbClr val="000000"/>
                  </a:outerShdw>
                </a:effectLst>
                <a:ea typeface="Times New Roman" panose="02020603050405020304" pitchFamily="18" charset="0"/>
                <a:cs typeface="Times New Roman" panose="02020603050405020304" pitchFamily="18" charset="0"/>
              </a:rPr>
              <a:t>INTRODUCTION</a:t>
            </a:r>
            <a:endParaRPr lang="sv-SE" sz="900" b="1" kern="900" cap="all" spc="20" dirty="0">
              <a:effectLst>
                <a:outerShdw sx="1000" sy="1000" algn="ctr" rotWithShape="0">
                  <a:srgbClr val="000000"/>
                </a:outerShdw>
              </a:effectLst>
              <a:ea typeface="Times New Roman" panose="02020603050405020304" pitchFamily="18" charset="0"/>
              <a:cs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ea typeface="Times New Roman" panose="02020603050405020304" pitchFamily="18" charset="0"/>
              </a:rPr>
              <a:t>Pictorials must be submitted using one of the provided templates. We strongly advise you to use the </a:t>
            </a:r>
            <a:r>
              <a:rPr lang="en-US" i="1" dirty="0">
                <a:latin typeface="Times New Roman" panose="02020603050405020304" pitchFamily="18" charset="0"/>
                <a:ea typeface="Times New Roman" panose="02020603050405020304" pitchFamily="18" charset="0"/>
              </a:rPr>
              <a:t>InDesign</a:t>
            </a:r>
            <a:r>
              <a:rPr lang="en-US" dirty="0">
                <a:latin typeface="Times New Roman" panose="02020603050405020304" pitchFamily="18" charset="0"/>
                <a:ea typeface="Times New Roman" panose="02020603050405020304" pitchFamily="18" charset="0"/>
              </a:rPr>
              <a:t> template to compose your Pictorial. If you do not have access to </a:t>
            </a:r>
            <a:r>
              <a:rPr lang="en-US" i="1" dirty="0">
                <a:latin typeface="Times New Roman" panose="02020603050405020304" pitchFamily="18" charset="0"/>
                <a:ea typeface="Times New Roman" panose="02020603050405020304" pitchFamily="18" charset="0"/>
              </a:rPr>
              <a:t>InDesign</a:t>
            </a:r>
            <a:r>
              <a:rPr lang="en-US" dirty="0">
                <a:latin typeface="Times New Roman" panose="02020603050405020304" pitchFamily="18" charset="0"/>
                <a:ea typeface="Times New Roman" panose="02020603050405020304" pitchFamily="18" charset="0"/>
              </a:rPr>
              <a:t>, please use the </a:t>
            </a:r>
            <a:r>
              <a:rPr lang="en-US" i="1" dirty="0">
                <a:latin typeface="Times New Roman" panose="02020603050405020304" pitchFamily="18" charset="0"/>
                <a:ea typeface="Times New Roman" panose="02020603050405020304" pitchFamily="18" charset="0"/>
              </a:rPr>
              <a:t>MS</a:t>
            </a:r>
            <a:r>
              <a:rPr lang="en-US" dirty="0">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imes New Roman" panose="02020603050405020304" pitchFamily="18" charset="0"/>
              </a:rPr>
              <a:t>Word</a:t>
            </a:r>
            <a:r>
              <a:rPr lang="en-US" dirty="0">
                <a:latin typeface="Times New Roman" panose="02020603050405020304" pitchFamily="18" charset="0"/>
                <a:ea typeface="Times New Roman" panose="02020603050405020304" pitchFamily="18" charset="0"/>
              </a:rPr>
              <a:t> or </a:t>
            </a:r>
            <a:r>
              <a:rPr lang="en-US" i="1" dirty="0">
                <a:latin typeface="Times New Roman" panose="02020603050405020304" pitchFamily="18" charset="0"/>
                <a:ea typeface="Times New Roman" panose="02020603050405020304" pitchFamily="18" charset="0"/>
              </a:rPr>
              <a:t>PowerPoint</a:t>
            </a:r>
            <a:r>
              <a:rPr lang="en-US" dirty="0">
                <a:latin typeface="Times New Roman" panose="02020603050405020304" pitchFamily="18" charset="0"/>
                <a:ea typeface="Times New Roman" panose="02020603050405020304" pitchFamily="18" charset="0"/>
              </a:rPr>
              <a:t> template.</a:t>
            </a:r>
            <a:endParaRPr lang="sv-SE" dirty="0">
              <a:latin typeface="Times New Roman" panose="02020603050405020304" pitchFamily="18" charset="0"/>
              <a:ea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ea typeface="Times New Roman" panose="02020603050405020304" pitchFamily="18" charset="0"/>
              </a:rPr>
              <a:t>The Pictorials format encourages and supports authors creative use with the templates but also asks authors to prepare their submissions following some simple guidelines provided in this document.  </a:t>
            </a:r>
            <a:endParaRPr lang="sv-SE" dirty="0">
              <a:latin typeface="Times New Roman" panose="02020603050405020304" pitchFamily="18" charset="0"/>
              <a:ea typeface="Times New Roman" panose="02020603050405020304" pitchFamily="18" charset="0"/>
            </a:endParaRPr>
          </a:p>
          <a:p>
            <a:pPr algn="just">
              <a:spcBef>
                <a:spcPts val="0"/>
              </a:spcBef>
              <a:spcAft>
                <a:spcPts val="200"/>
              </a:spcAft>
            </a:pPr>
            <a:r>
              <a:rPr lang="en-US" sz="900" b="1" kern="1600" spc="20" dirty="0">
                <a:cs typeface="Times New Roman" panose="02020603050405020304" pitchFamily="18" charset="0"/>
              </a:rPr>
              <a:t>Typeset and Text</a:t>
            </a:r>
            <a:endParaRPr lang="sv-SE" sz="900" b="1" kern="1600" spc="20" dirty="0">
              <a:cs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rPr>
              <a:t>The styles used in this document are default styles reflecting ACM and its other formats templates. However, the Pictorials track encourages and supports authors’ creativity and design choices. Authors can change the fonts and formatting styles used; however, they need to ensure they hold the rights for or licensing to use them. If different fonts are used authors should generally aim to match the font sizes to the SIGCHI conventions as displayed in this document.</a:t>
            </a:r>
            <a:endParaRPr lang="sv-SE" dirty="0">
              <a:latin typeface="Times New Roman" panose="02020603050405020304" pitchFamily="18" charset="0"/>
            </a:endParaRPr>
          </a:p>
          <a:p>
            <a:pPr algn="just">
              <a:spcBef>
                <a:spcPts val="0"/>
              </a:spcBef>
              <a:spcAft>
                <a:spcPts val="200"/>
              </a:spcAft>
            </a:pPr>
            <a:r>
              <a:rPr lang="en-US" sz="900" b="1" kern="1600" spc="20" dirty="0">
                <a:cs typeface="Times New Roman" panose="02020603050405020304" pitchFamily="18" charset="0"/>
              </a:rPr>
              <a:t>Page Size and Margins</a:t>
            </a:r>
            <a:endParaRPr lang="sv-SE" sz="900" b="1" kern="1600" spc="20" dirty="0">
              <a:cs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ea typeface="Times New Roman" panose="02020603050405020304" pitchFamily="18" charset="0"/>
              </a:rPr>
              <a:t>Make sure your document and PDF are US letter (not A4) and set and readable in landscape format. On each page your text material should fit within a rectangular area with the following margins: Top: 2.54 cm (1 in), Bottom: 2.1 cm (0.83 in), Left and Right: 1.3 cm (0,51 in). You can also keep your visual content within this rectangular area but you can also break out of it if you find that your visual content and layout work better that way (see page 5 &amp; 6). </a:t>
            </a:r>
            <a:endParaRPr lang="sv-SE" dirty="0">
              <a:latin typeface="Times New Roman" panose="02020603050405020304" pitchFamily="18" charset="0"/>
              <a:ea typeface="Times New Roman" panose="02020603050405020304" pitchFamily="18" charset="0"/>
            </a:endParaRPr>
          </a:p>
          <a:p>
            <a:pPr algn="just">
              <a:spcBef>
                <a:spcPts val="0"/>
              </a:spcBef>
              <a:spcAft>
                <a:spcPts val="200"/>
              </a:spcAft>
            </a:pPr>
            <a:r>
              <a:rPr lang="en-US" sz="900" b="1" kern="1600" dirty="0">
                <a:cs typeface="Times New Roman" panose="02020603050405020304" pitchFamily="18" charset="0"/>
              </a:rPr>
              <a:t>Page Numbering, Headers and Footers</a:t>
            </a:r>
            <a:endParaRPr lang="sv-SE" sz="900" b="1" kern="1600" dirty="0">
              <a:cs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rPr>
              <a:t>Please be aware that if accepted, a header and footer as shown on page 5 and 6 with conference and session information as well as page numbers in black type will later be added by Sheridan (the publishers) on your camera-ready PDF submission as these are all assembled.  This information needs to be legible at least on the first page of the submission. </a:t>
            </a:r>
            <a:endParaRPr lang="sv-SE" dirty="0">
              <a:latin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rPr>
              <a:t>Initial submissions may include header or footer information and page numbers. Your final camera-ready submission should be cleared of conference information or page numbers in header and footer. </a:t>
            </a:r>
            <a:endParaRPr lang="sv-SE" dirty="0">
              <a:latin typeface="Times New Roman" panose="02020603050405020304" pitchFamily="18" charset="0"/>
            </a:endParaRPr>
          </a:p>
          <a:p>
            <a:pPr algn="just">
              <a:spcBef>
                <a:spcPts val="0"/>
              </a:spcBef>
              <a:spcAft>
                <a:spcPts val="200"/>
              </a:spcAft>
            </a:pPr>
            <a:r>
              <a:rPr lang="en-US" sz="900" b="1" kern="1600" spc="20" dirty="0">
                <a:cs typeface="Times New Roman" panose="02020603050405020304" pitchFamily="18" charset="0"/>
              </a:rPr>
              <a:t>Page Length</a:t>
            </a:r>
            <a:endParaRPr lang="sv-SE" sz="900" b="1" kern="1600" spc="20" dirty="0">
              <a:cs typeface="Times New Roman" panose="02020603050405020304" pitchFamily="18" charset="0"/>
            </a:endParaRPr>
          </a:p>
          <a:p>
            <a:pPr algn="just">
              <a:spcBef>
                <a:spcPts val="0"/>
              </a:spcBef>
              <a:spcAft>
                <a:spcPts val="600"/>
              </a:spcAft>
            </a:pPr>
            <a:r>
              <a:rPr lang="en-US" dirty="0">
                <a:latin typeface="Times New Roman" panose="02020603050405020304" pitchFamily="18" charset="0"/>
                <a:ea typeface="Times New Roman" panose="02020603050405020304" pitchFamily="18" charset="0"/>
              </a:rPr>
              <a:t>Pictorials cannot exceed 12 pages, excluding references.</a:t>
            </a:r>
            <a:endParaRPr lang="sv-SE" dirty="0">
              <a:latin typeface="Times New Roman" panose="02020603050405020304" pitchFamily="18" charset="0"/>
              <a:ea typeface="Times New Roman" panose="02020603050405020304" pitchFamily="18" charset="0"/>
            </a:endParaRPr>
          </a:p>
          <a:p>
            <a:pPr algn="just">
              <a:spcBef>
                <a:spcPts val="0"/>
              </a:spcBef>
              <a:spcAft>
                <a:spcPts val="200"/>
              </a:spcAft>
            </a:pPr>
            <a:r>
              <a:rPr lang="en-US" sz="900" b="1" kern="1600" spc="20" dirty="0">
                <a:cs typeface="Times New Roman" panose="02020603050405020304" pitchFamily="18" charset="0"/>
              </a:rPr>
              <a:t>File Size</a:t>
            </a:r>
            <a:endParaRPr lang="sv-SE" sz="900" b="1" kern="1600" spc="20" dirty="0">
              <a:cs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ea typeface="Times New Roman" panose="02020603050405020304" pitchFamily="18" charset="0"/>
              </a:rPr>
              <a:t>PCS allows file sizes up to 150 MB, but we suggest that you keep reviewers in mind and experiment with lower resolution to make the submission considerably smaller.</a:t>
            </a:r>
            <a:endParaRPr lang="sv-SE" dirty="0">
              <a:latin typeface="Times New Roman" panose="02020603050405020304" pitchFamily="18" charset="0"/>
              <a:ea typeface="Times New Roman" panose="02020603050405020304" pitchFamily="18" charset="0"/>
            </a:endParaRPr>
          </a:p>
          <a:p>
            <a:pPr algn="just">
              <a:spcBef>
                <a:spcPts val="0"/>
              </a:spcBef>
              <a:spcAft>
                <a:spcPts val="200"/>
              </a:spcAft>
            </a:pPr>
            <a:r>
              <a:rPr lang="en-US" sz="900" b="1" kern="1600" spc="20" dirty="0">
                <a:cs typeface="Times New Roman" panose="02020603050405020304" pitchFamily="18" charset="0"/>
              </a:rPr>
              <a:t>Inserting Images </a:t>
            </a:r>
            <a:endParaRPr lang="sv-SE" sz="900" b="1" kern="1600" spc="20" dirty="0">
              <a:cs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ea typeface="Times New Roman" panose="02020603050405020304" pitchFamily="18" charset="0"/>
              </a:rPr>
              <a:t>We recommend authors use an image editing tool to resize the image at the appropriate printing resolution (usually 300 dpi), and then insert the images. This is to minimize extra-large file sizes problem in MS Word when using Insert | Picture | From File. Specifically, MS Word occasionally generates larger-than-necessary PDF</a:t>
            </a:r>
            <a:endParaRPr lang="en-US"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3BFC1800-125A-6F44-8C10-B7B93A241763}"/>
              </a:ext>
            </a:extLst>
          </p:cNvPr>
          <p:cNvGraphicFramePr>
            <a:graphicFrameLocks noGrp="1"/>
          </p:cNvGraphicFramePr>
          <p:nvPr/>
        </p:nvGraphicFramePr>
        <p:xfrm>
          <a:off x="468000" y="1636365"/>
          <a:ext cx="9111943" cy="831723"/>
        </p:xfrm>
        <a:graphic>
          <a:graphicData uri="http://schemas.openxmlformats.org/drawingml/2006/table">
            <a:tbl>
              <a:tblPr>
                <a:tableStyleId>{5C22544A-7EE6-4342-B048-85BDC9FD1C3A}</a:tableStyleId>
              </a:tblPr>
              <a:tblGrid>
                <a:gridCol w="3037922">
                  <a:extLst>
                    <a:ext uri="{9D8B030D-6E8A-4147-A177-3AD203B41FA5}">
                      <a16:colId xmlns:a16="http://schemas.microsoft.com/office/drawing/2014/main" val="846368186"/>
                    </a:ext>
                  </a:extLst>
                </a:gridCol>
                <a:gridCol w="3037922">
                  <a:extLst>
                    <a:ext uri="{9D8B030D-6E8A-4147-A177-3AD203B41FA5}">
                      <a16:colId xmlns:a16="http://schemas.microsoft.com/office/drawing/2014/main" val="1609440140"/>
                    </a:ext>
                  </a:extLst>
                </a:gridCol>
                <a:gridCol w="3036099">
                  <a:extLst>
                    <a:ext uri="{9D8B030D-6E8A-4147-A177-3AD203B41FA5}">
                      <a16:colId xmlns:a16="http://schemas.microsoft.com/office/drawing/2014/main" val="63162205"/>
                    </a:ext>
                  </a:extLst>
                </a:gridCol>
              </a:tblGrid>
              <a:tr h="831723">
                <a:tc>
                  <a:txBody>
                    <a:bodyPr/>
                    <a:lstStyle/>
                    <a:p>
                      <a:pPr marL="0" marR="0" algn="ctr">
                        <a:spcBef>
                          <a:spcPts val="0"/>
                        </a:spcBef>
                        <a:spcAft>
                          <a:spcPts val="0"/>
                        </a:spcAft>
                      </a:pPr>
                      <a:r>
                        <a:rPr lang="en-US" sz="1200" b="1" dirty="0">
                          <a:ln>
                            <a:noFill/>
                          </a:ln>
                          <a:solidFill>
                            <a:schemeClr val="tx1"/>
                          </a:solidFill>
                          <a:effectLst/>
                          <a:latin typeface="Times New Roman" panose="02020603050405020304" pitchFamily="18" charset="0"/>
                          <a:cs typeface="Times New Roman" panose="02020603050405020304" pitchFamily="18" charset="0"/>
                        </a:rPr>
                        <a:t>Leave Authors Anonymous</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for initial Submission</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City, Country</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e-mail address</a:t>
                      </a:r>
                      <a:endParaRPr lang="en-US" sz="12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0" marR="0" algn="ctr">
                        <a:spcBef>
                          <a:spcPts val="0"/>
                        </a:spcBef>
                        <a:spcAft>
                          <a:spcPts val="0"/>
                        </a:spcAft>
                      </a:pPr>
                      <a:r>
                        <a:rPr lang="en-US" sz="1200" b="1" dirty="0">
                          <a:ln>
                            <a:noFill/>
                          </a:ln>
                          <a:solidFill>
                            <a:schemeClr val="tx1"/>
                          </a:solidFill>
                          <a:effectLst/>
                          <a:latin typeface="Times New Roman" panose="02020603050405020304" pitchFamily="18" charset="0"/>
                          <a:cs typeface="Times New Roman" panose="02020603050405020304" pitchFamily="18" charset="0"/>
                        </a:rPr>
                        <a:t>2nd Author Name </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Affiliation</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City, Country</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e-mail address</a:t>
                      </a:r>
                      <a:endParaRPr lang="en-US" sz="12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0" marR="0" algn="ctr">
                        <a:spcBef>
                          <a:spcPts val="0"/>
                        </a:spcBef>
                        <a:spcAft>
                          <a:spcPts val="0"/>
                        </a:spcAft>
                      </a:pPr>
                      <a:r>
                        <a:rPr lang="en-US" sz="1200" b="1" dirty="0">
                          <a:ln>
                            <a:noFill/>
                          </a:ln>
                          <a:solidFill>
                            <a:schemeClr val="tx1"/>
                          </a:solidFill>
                          <a:effectLst/>
                          <a:latin typeface="Times New Roman" panose="02020603050405020304" pitchFamily="18" charset="0"/>
                          <a:cs typeface="Times New Roman" panose="02020603050405020304" pitchFamily="18" charset="0"/>
                        </a:rPr>
                        <a:t>3rd Author Name </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Affiliation</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City, Country</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e-mail address</a:t>
                      </a:r>
                      <a:endParaRPr lang="en-US" sz="12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extLst>
                  <a:ext uri="{0D108BD9-81ED-4DB2-BD59-A6C34878D82A}">
                    <a16:rowId xmlns:a16="http://schemas.microsoft.com/office/drawing/2014/main" val="2967179110"/>
                  </a:ext>
                </a:extLst>
              </a:tr>
            </a:tbl>
          </a:graphicData>
        </a:graphic>
      </p:graphicFrame>
      <p:sp>
        <p:nvSpPr>
          <p:cNvPr id="9" name="Rectangle 8">
            <a:extLst>
              <a:ext uri="{FF2B5EF4-FFF2-40B4-BE49-F238E27FC236}">
                <a16:creationId xmlns:a16="http://schemas.microsoft.com/office/drawing/2014/main" id="{551770F6-8B59-C347-887F-B16522A3D377}"/>
              </a:ext>
            </a:extLst>
          </p:cNvPr>
          <p:cNvSpPr/>
          <p:nvPr/>
        </p:nvSpPr>
        <p:spPr>
          <a:xfrm>
            <a:off x="476557" y="863052"/>
            <a:ext cx="9121775" cy="281103"/>
          </a:xfrm>
          <a:prstGeom prst="rect">
            <a:avLst/>
          </a:prstGeom>
        </p:spPr>
        <p:txBody>
          <a:bodyPr wrap="square" lIns="0" tIns="0" rIns="0" bIns="0">
            <a:spAutoFit/>
          </a:bodyPr>
          <a:lstStyle/>
          <a:p>
            <a:pPr algn="ctr">
              <a:lnSpc>
                <a:spcPct val="110000"/>
              </a:lnSpc>
              <a:spcAft>
                <a:spcPts val="1400"/>
              </a:spcAft>
            </a:pPr>
            <a:r>
              <a:rPr lang="en-US" sz="1800" b="1" kern="1400" dirty="0" err="1">
                <a:latin typeface="Arial" panose="020B0604020202020204" pitchFamily="34" charset="0"/>
                <a:ea typeface="Times New Roman" panose="02020603050405020304" pitchFamily="18" charset="0"/>
                <a:cs typeface="Arial" panose="020B0604020202020204" pitchFamily="34" charset="0"/>
              </a:rPr>
              <a:t>EPiC</a:t>
            </a:r>
            <a:r>
              <a:rPr lang="en-US" sz="1800" b="1" kern="1400" dirty="0">
                <a:latin typeface="Arial" panose="020B0604020202020204" pitchFamily="34" charset="0"/>
                <a:ea typeface="Times New Roman" panose="02020603050405020304" pitchFamily="18" charset="0"/>
                <a:cs typeface="Arial" panose="020B0604020202020204" pitchFamily="34" charset="0"/>
              </a:rPr>
              <a:t>: An Interactive Wizard-of-Oz Prototype for Research with Children </a:t>
            </a:r>
            <a:endParaRPr lang="en-US" sz="1615" b="1" kern="1400" dirty="0">
              <a:latin typeface="Arial" panose="020B0604020202020204" pitchFamily="34" charset="0"/>
              <a:ea typeface="Times New Roman" panose="02020603050405020304" pitchFamily="18" charset="0"/>
              <a:cs typeface="Arial" panose="020B0604020202020204" pitchFamily="34" charset="0"/>
            </a:endParaRPr>
          </a:p>
        </p:txBody>
      </p:sp>
      <p:sp>
        <p:nvSpPr>
          <p:cNvPr id="14" name="Rectangle 5">
            <a:extLst>
              <a:ext uri="{FF2B5EF4-FFF2-40B4-BE49-F238E27FC236}">
                <a16:creationId xmlns:a16="http://schemas.microsoft.com/office/drawing/2014/main" id="{7A8D6EE5-9043-D547-AA55-78EBD2BD9584}"/>
              </a:ext>
            </a:extLst>
          </p:cNvPr>
          <p:cNvSpPr>
            <a:spLocks noChangeArrowheads="1"/>
          </p:cNvSpPr>
          <p:nvPr/>
        </p:nvSpPr>
        <p:spPr bwMode="auto">
          <a:xfrm>
            <a:off x="476557" y="5756049"/>
            <a:ext cx="2944454"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Paste the appropriate copyright/license statement here. ACM now supports three different publication options:</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3838" marR="0" lvl="0" indent="-12700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ACM copyright: ACM holds the copyright on the work. This is the historical approach.</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3838" marR="0" lvl="0" indent="-12700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License: The author(s) retain copyright, but ACM receives an exclusive publication license.</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3838" marR="0" lvl="0" indent="-12700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Open Access: The author(s) wish to pay for the work to be open access. The additional fee must be paid to ACM.</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text field is large enough to hold the appropriate release statement assuming it is single-spaced in Times New Roman 7-point font. Please do not change or modify the size of this text box.</a:t>
            </a:r>
          </a:p>
          <a:p>
            <a:pPr lvl="0" defTabSz="914400"/>
            <a:r>
              <a:rPr lang="en-US" altLang="sv-SE" sz="700" dirty="0">
                <a:latin typeface="Times New Roman" panose="02020603050405020304" pitchFamily="18" charset="0"/>
                <a:cs typeface="Times New Roman" panose="02020603050405020304" pitchFamily="18" charset="0"/>
              </a:rPr>
              <a:t>Each submission will be assigned a DOI string to be included here.</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24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FEFF11-6B9D-495C-9736-E9752FCAEA9B}"/>
              </a:ext>
            </a:extLst>
          </p:cNvPr>
          <p:cNvSpPr>
            <a:spLocks/>
          </p:cNvSpPr>
          <p:nvPr/>
        </p:nvSpPr>
        <p:spPr>
          <a:xfrm>
            <a:off x="468000" y="914400"/>
            <a:ext cx="9122400" cy="610200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sz="1615">
              <a:ln>
                <a:solidFill>
                  <a:sysClr val="windowText" lastClr="000000"/>
                </a:solidFill>
              </a:ln>
              <a:solidFill>
                <a:sysClr val="windowText" lastClr="000000"/>
              </a:solidFill>
            </a:endParaRPr>
          </a:p>
        </p:txBody>
      </p:sp>
      <p:graphicFrame>
        <p:nvGraphicFramePr>
          <p:cNvPr id="8" name="Table 7">
            <a:extLst>
              <a:ext uri="{FF2B5EF4-FFF2-40B4-BE49-F238E27FC236}">
                <a16:creationId xmlns:a16="http://schemas.microsoft.com/office/drawing/2014/main" id="{3BFC1800-125A-6F44-8C10-B7B93A241763}"/>
              </a:ext>
            </a:extLst>
          </p:cNvPr>
          <p:cNvGraphicFramePr>
            <a:graphicFrameLocks noGrp="1"/>
          </p:cNvGraphicFramePr>
          <p:nvPr>
            <p:extLst>
              <p:ext uri="{D42A27DB-BD31-4B8C-83A1-F6EECF244321}">
                <p14:modId xmlns:p14="http://schemas.microsoft.com/office/powerpoint/2010/main" val="2039441922"/>
              </p:ext>
            </p:extLst>
          </p:nvPr>
        </p:nvGraphicFramePr>
        <p:xfrm>
          <a:off x="468000" y="1636365"/>
          <a:ext cx="9111943" cy="831723"/>
        </p:xfrm>
        <a:graphic>
          <a:graphicData uri="http://schemas.openxmlformats.org/drawingml/2006/table">
            <a:tbl>
              <a:tblPr>
                <a:tableStyleId>{5C22544A-7EE6-4342-B048-85BDC9FD1C3A}</a:tableStyleId>
              </a:tblPr>
              <a:tblGrid>
                <a:gridCol w="3037922">
                  <a:extLst>
                    <a:ext uri="{9D8B030D-6E8A-4147-A177-3AD203B41FA5}">
                      <a16:colId xmlns:a16="http://schemas.microsoft.com/office/drawing/2014/main" val="846368186"/>
                    </a:ext>
                  </a:extLst>
                </a:gridCol>
                <a:gridCol w="3037922">
                  <a:extLst>
                    <a:ext uri="{9D8B030D-6E8A-4147-A177-3AD203B41FA5}">
                      <a16:colId xmlns:a16="http://schemas.microsoft.com/office/drawing/2014/main" val="1609440140"/>
                    </a:ext>
                  </a:extLst>
                </a:gridCol>
                <a:gridCol w="3036099">
                  <a:extLst>
                    <a:ext uri="{9D8B030D-6E8A-4147-A177-3AD203B41FA5}">
                      <a16:colId xmlns:a16="http://schemas.microsoft.com/office/drawing/2014/main" val="63162205"/>
                    </a:ext>
                  </a:extLst>
                </a:gridCol>
              </a:tblGrid>
              <a:tr h="831723">
                <a:tc>
                  <a:txBody>
                    <a:bodyPr/>
                    <a:lstStyle/>
                    <a:p>
                      <a:pPr marL="0" marR="0" algn="ctr">
                        <a:spcBef>
                          <a:spcPts val="0"/>
                        </a:spcBef>
                        <a:spcAft>
                          <a:spcPts val="0"/>
                        </a:spcAft>
                      </a:pPr>
                      <a:r>
                        <a:rPr lang="en-US" sz="1200" b="1" dirty="0">
                          <a:ln>
                            <a:noFill/>
                          </a:ln>
                          <a:solidFill>
                            <a:schemeClr val="tx1"/>
                          </a:solidFill>
                          <a:effectLst/>
                          <a:latin typeface="Times New Roman" panose="02020603050405020304" pitchFamily="18" charset="0"/>
                          <a:cs typeface="Times New Roman" panose="02020603050405020304" pitchFamily="18" charset="0"/>
                        </a:rPr>
                        <a:t>Leave Authors Anonymous</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for initial Submission</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City, Country</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e-mail address</a:t>
                      </a:r>
                      <a:endParaRPr lang="en-US" sz="12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0" marR="0" algn="ctr">
                        <a:spcBef>
                          <a:spcPts val="0"/>
                        </a:spcBef>
                        <a:spcAft>
                          <a:spcPts val="0"/>
                        </a:spcAft>
                      </a:pPr>
                      <a:r>
                        <a:rPr lang="en-US" sz="1200" b="1" dirty="0">
                          <a:ln>
                            <a:noFill/>
                          </a:ln>
                          <a:solidFill>
                            <a:schemeClr val="tx1"/>
                          </a:solidFill>
                          <a:effectLst/>
                          <a:latin typeface="Times New Roman" panose="02020603050405020304" pitchFamily="18" charset="0"/>
                          <a:cs typeface="Times New Roman" panose="02020603050405020304" pitchFamily="18" charset="0"/>
                        </a:rPr>
                        <a:t>2nd Author Name </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Affiliation</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City, Country</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e-mail address</a:t>
                      </a:r>
                      <a:endParaRPr lang="en-US" sz="12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0" marR="0" algn="ctr">
                        <a:spcBef>
                          <a:spcPts val="0"/>
                        </a:spcBef>
                        <a:spcAft>
                          <a:spcPts val="0"/>
                        </a:spcAft>
                      </a:pPr>
                      <a:r>
                        <a:rPr lang="en-US" sz="1200" b="1" dirty="0">
                          <a:ln>
                            <a:noFill/>
                          </a:ln>
                          <a:solidFill>
                            <a:schemeClr val="tx1"/>
                          </a:solidFill>
                          <a:effectLst/>
                          <a:latin typeface="Times New Roman" panose="02020603050405020304" pitchFamily="18" charset="0"/>
                          <a:cs typeface="Times New Roman" panose="02020603050405020304" pitchFamily="18" charset="0"/>
                        </a:rPr>
                        <a:t>3rd Author Name </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Affiliation</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City, Country</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e-mail address</a:t>
                      </a:r>
                      <a:endParaRPr lang="en-US" sz="12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extLst>
                  <a:ext uri="{0D108BD9-81ED-4DB2-BD59-A6C34878D82A}">
                    <a16:rowId xmlns:a16="http://schemas.microsoft.com/office/drawing/2014/main" val="2967179110"/>
                  </a:ext>
                </a:extLst>
              </a:tr>
            </a:tbl>
          </a:graphicData>
        </a:graphic>
      </p:graphicFrame>
      <p:sp>
        <p:nvSpPr>
          <p:cNvPr id="9" name="Rectangle 8">
            <a:extLst>
              <a:ext uri="{FF2B5EF4-FFF2-40B4-BE49-F238E27FC236}">
                <a16:creationId xmlns:a16="http://schemas.microsoft.com/office/drawing/2014/main" id="{551770F6-8B59-C347-887F-B16522A3D377}"/>
              </a:ext>
            </a:extLst>
          </p:cNvPr>
          <p:cNvSpPr/>
          <p:nvPr/>
        </p:nvSpPr>
        <p:spPr>
          <a:xfrm>
            <a:off x="476557" y="863052"/>
            <a:ext cx="9121775" cy="281103"/>
          </a:xfrm>
          <a:prstGeom prst="rect">
            <a:avLst/>
          </a:prstGeom>
        </p:spPr>
        <p:txBody>
          <a:bodyPr wrap="square" lIns="0" tIns="0" rIns="0" bIns="0">
            <a:spAutoFit/>
          </a:bodyPr>
          <a:lstStyle/>
          <a:p>
            <a:pPr algn="ctr">
              <a:lnSpc>
                <a:spcPct val="110000"/>
              </a:lnSpc>
              <a:spcAft>
                <a:spcPts val="1400"/>
              </a:spcAft>
            </a:pPr>
            <a:r>
              <a:rPr lang="en-US" sz="1800" b="1" kern="1400" dirty="0" err="1">
                <a:latin typeface="Arial" panose="020B0604020202020204" pitchFamily="34" charset="0"/>
                <a:ea typeface="Times New Roman" panose="02020603050405020304" pitchFamily="18" charset="0"/>
                <a:cs typeface="Arial" panose="020B0604020202020204" pitchFamily="34" charset="0"/>
              </a:rPr>
              <a:t>EPiC</a:t>
            </a:r>
            <a:r>
              <a:rPr lang="en-US" sz="1800" b="1" kern="1400" dirty="0">
                <a:latin typeface="Arial" panose="020B0604020202020204" pitchFamily="34" charset="0"/>
                <a:ea typeface="Times New Roman" panose="02020603050405020304" pitchFamily="18" charset="0"/>
                <a:cs typeface="Arial" panose="020B0604020202020204" pitchFamily="34" charset="0"/>
              </a:rPr>
              <a:t>: An Interactive Wizard-of-Oz Prototype for Research with Children </a:t>
            </a:r>
            <a:endParaRPr lang="en-US" sz="1615" b="1" kern="1400" dirty="0">
              <a:latin typeface="Arial" panose="020B0604020202020204" pitchFamily="34" charset="0"/>
              <a:ea typeface="Times New Roman" panose="02020603050405020304" pitchFamily="18" charset="0"/>
              <a:cs typeface="Arial" panose="020B0604020202020204" pitchFamily="34" charset="0"/>
            </a:endParaRPr>
          </a:p>
        </p:txBody>
      </p:sp>
      <p:sp>
        <p:nvSpPr>
          <p:cNvPr id="14" name="Rectangle 5">
            <a:extLst>
              <a:ext uri="{FF2B5EF4-FFF2-40B4-BE49-F238E27FC236}">
                <a16:creationId xmlns:a16="http://schemas.microsoft.com/office/drawing/2014/main" id="{7A8D6EE5-9043-D547-AA55-78EBD2BD9584}"/>
              </a:ext>
            </a:extLst>
          </p:cNvPr>
          <p:cNvSpPr>
            <a:spLocks noChangeArrowheads="1"/>
          </p:cNvSpPr>
          <p:nvPr/>
        </p:nvSpPr>
        <p:spPr bwMode="auto">
          <a:xfrm>
            <a:off x="476557" y="5768103"/>
            <a:ext cx="2944454"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Paste the appropriate copyright/license statement here. ACM now supports three different publication options:</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3838" marR="0" lvl="0" indent="-12700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ACM copyright: ACM holds the copyright on the work. This is the historical approach.</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3838" marR="0" lvl="0" indent="-12700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License: The author(s) retain copyright, but ACM receives an exclusive publication license.</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3838" marR="0" lvl="0" indent="-12700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Open Access: The author(s) wish to pay for the work to be open access. The additional fee must be paid to ACM.</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text field is large enough to hold the appropriate release statement assuming it is single-spaced in Times New Roman 7-point font. Please do not change or modify the size of this text box.</a:t>
            </a:r>
          </a:p>
          <a:p>
            <a:pPr lvl="0" defTabSz="914400"/>
            <a:r>
              <a:rPr lang="en-US" altLang="sv-SE" sz="700" dirty="0">
                <a:latin typeface="Times New Roman" panose="02020603050405020304" pitchFamily="18" charset="0"/>
                <a:cs typeface="Times New Roman" panose="02020603050405020304" pitchFamily="18" charset="0"/>
              </a:rPr>
              <a:t>Each submission will be assigned a DOI string to be included here.</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A29856E-36C7-461C-BA3F-6B9F125A50EE}"/>
              </a:ext>
            </a:extLst>
          </p:cNvPr>
          <p:cNvSpPr txBox="1"/>
          <p:nvPr/>
        </p:nvSpPr>
        <p:spPr>
          <a:xfrm>
            <a:off x="395245" y="2753201"/>
            <a:ext cx="3107077" cy="3397212"/>
          </a:xfrm>
          <a:prstGeom prst="rect">
            <a:avLst/>
          </a:prstGeom>
          <a:noFill/>
        </p:spPr>
        <p:txBody>
          <a:bodyPr wrap="square" rtlCol="0">
            <a:spAutoFit/>
          </a:bodyPr>
          <a:lstStyle/>
          <a:p>
            <a:pPr>
              <a:lnSpc>
                <a:spcPts val="1100"/>
              </a:lnSpc>
            </a:pPr>
            <a:r>
              <a:rPr lang="en-US" sz="900" b="1" kern="900" cap="all" spc="20" dirty="0">
                <a:effectLst>
                  <a:outerShdw sx="1000" sy="1000" algn="ctr" rotWithShape="0">
                    <a:srgbClr val="000000"/>
                  </a:outerShdw>
                </a:effectLst>
                <a:latin typeface="+mj-lt"/>
                <a:cs typeface="Times New Roman" panose="02020603050405020304" pitchFamily="18" charset="0"/>
              </a:rPr>
              <a:t>Abstract</a:t>
            </a:r>
          </a:p>
          <a:p>
            <a:pPr algn="just">
              <a:lnSpc>
                <a:spcPts val="1100"/>
              </a:lnSpc>
              <a:spcBef>
                <a:spcPts val="0"/>
              </a:spcBef>
              <a:spcAft>
                <a:spcPts val="600"/>
              </a:spcAft>
            </a:pPr>
            <a:r>
              <a:rPr lang="en-US" sz="1000" dirty="0">
                <a:latin typeface="Times New Roman" panose="02020603050405020304" pitchFamily="18" charset="0"/>
                <a:cs typeface="Times New Roman" panose="02020603050405020304" pitchFamily="18" charset="0"/>
              </a:rPr>
              <a:t>Children see the world through tangible interactions, from playing with blocks and shapes to exploring the physical world around them. Developmental research with children typically uses physical objects to engage with children, and online studies with children typically comprise simple interactions. This pictorial explores how to design interactive, online systems for conducting developmental research with children. We present </a:t>
            </a:r>
            <a:r>
              <a:rPr lang="en-US" sz="1000" dirty="0" err="1">
                <a:latin typeface="Times New Roman" panose="02020603050405020304" pitchFamily="18" charset="0"/>
                <a:cs typeface="Times New Roman" panose="02020603050405020304" pitchFamily="18" charset="0"/>
              </a:rPr>
              <a:t>EPiC</a:t>
            </a:r>
            <a:r>
              <a:rPr lang="en-US" sz="1000" dirty="0">
                <a:latin typeface="Times New Roman" panose="02020603050405020304" pitchFamily="18" charset="0"/>
                <a:cs typeface="Times New Roman" panose="02020603050405020304" pitchFamily="18" charset="0"/>
              </a:rPr>
              <a:t>, a Wizard-of-Oz prototype for studying exploratory pattern learning in preschool-aged children. We discuss how this prototype enables interactivity in young children and blah</a:t>
            </a:r>
            <a:r>
              <a:rPr lang="en-US" dirty="0">
                <a:latin typeface="Times New Roman" panose="02020603050405020304" pitchFamily="18" charset="0"/>
                <a:cs typeface="Times New Roman" panose="02020603050405020304" pitchFamily="18" charset="0"/>
              </a:rPr>
              <a:t>….</a:t>
            </a:r>
          </a:p>
          <a:p>
            <a:pPr marL="0" marR="0" lvl="0" indent="0" algn="l" defTabSz="1005864" rtl="0" eaLnBrk="1" fontAlgn="auto" latinLnBrk="0" hangingPunct="1">
              <a:lnSpc>
                <a:spcPts val="1100"/>
              </a:lnSpc>
              <a:spcBef>
                <a:spcPts val="0"/>
              </a:spcBef>
              <a:spcAft>
                <a:spcPts val="60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Author Keywords</a:t>
            </a:r>
            <a:b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Authors’ choice; of terms; separated; by semicolons. </a:t>
            </a:r>
          </a:p>
          <a:p>
            <a:pPr marL="0" marR="0" lvl="0" indent="0" algn="l" defTabSz="1005864"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CSS Concepts</a:t>
            </a:r>
            <a:b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Human-centered </a:t>
            </a:r>
            <a:r>
              <a:rPr kumimoji="0" lang="en-US" sz="1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computing~Virtual</a:t>
            </a: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reality   </a:t>
            </a:r>
            <a:b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The New ACM 2012 Classifiers must be used: </a:t>
            </a:r>
            <a:r>
              <a:rPr kumimoji="0" lang="en-US" sz="1000" b="0" i="0" u="none" strike="noStrike" kern="1200" cap="none" spc="0" normalizeH="0" baseline="0" noProof="0" dirty="0">
                <a:ln>
                  <a:noFill/>
                </a:ln>
                <a:solidFill>
                  <a:srgbClr val="4173AF"/>
                </a:solidFill>
                <a:effectLst/>
                <a:uLnTx/>
                <a:uFillTx/>
                <a:latin typeface="Times New Roman" panose="02020603050405020304" pitchFamily="18" charset="0"/>
                <a:ea typeface="+mn-ea"/>
                <a:cs typeface="Arial" panose="020B0604020202020204" pitchFamily="34" charset="0"/>
              </a:rPr>
              <a:t>https://dl.acm.org/ccs/ccs_flat.cfm </a:t>
            </a:r>
          </a:p>
          <a:p>
            <a:pPr algn="just">
              <a:lnSpc>
                <a:spcPts val="1100"/>
              </a:lnSpc>
              <a:spcBef>
                <a:spcPts val="0"/>
              </a:spcBef>
              <a:spcAft>
                <a:spcPts val="600"/>
              </a:spcAft>
            </a:pPr>
            <a:endParaRPr lang="en-US" dirty="0">
              <a:latin typeface="Times New Roman" panose="02020603050405020304" pitchFamily="18" charset="0"/>
              <a:cs typeface="Times New Roman" panose="02020603050405020304" pitchFamily="18" charset="0"/>
            </a:endParaRPr>
          </a:p>
          <a:p>
            <a:endParaRPr lang="en-US" dirty="0"/>
          </a:p>
        </p:txBody>
      </p:sp>
      <p:sp>
        <p:nvSpPr>
          <p:cNvPr id="5" name="Rectangle 4">
            <a:extLst>
              <a:ext uri="{FF2B5EF4-FFF2-40B4-BE49-F238E27FC236}">
                <a16:creationId xmlns:a16="http://schemas.microsoft.com/office/drawing/2014/main" id="{80F4CBB2-61CE-488E-ABEA-A1B71717FCDE}"/>
              </a:ext>
            </a:extLst>
          </p:cNvPr>
          <p:cNvSpPr/>
          <p:nvPr/>
        </p:nvSpPr>
        <p:spPr>
          <a:xfrm>
            <a:off x="3687745" y="2753201"/>
            <a:ext cx="5717512" cy="3768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of prototype here</a:t>
            </a:r>
          </a:p>
        </p:txBody>
      </p:sp>
    </p:spTree>
    <p:extLst>
      <p:ext uri="{BB962C8B-B14F-4D97-AF65-F5344CB8AC3E}">
        <p14:creationId xmlns:p14="http://schemas.microsoft.com/office/powerpoint/2010/main" val="144108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926680-6B49-46D3-83BC-D19A2B6EECDA}"/>
              </a:ext>
            </a:extLst>
          </p:cNvPr>
          <p:cNvSpPr>
            <a:spLocks/>
          </p:cNvSpPr>
          <p:nvPr/>
        </p:nvSpPr>
        <p:spPr>
          <a:xfrm>
            <a:off x="468000" y="914400"/>
            <a:ext cx="9122400" cy="610200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sz="1615">
              <a:ln>
                <a:solidFill>
                  <a:sysClr val="windowText" lastClr="000000"/>
                </a:solidFill>
              </a:ln>
              <a:solidFill>
                <a:sysClr val="windowText" lastClr="000000"/>
              </a:solidFill>
            </a:endParaRPr>
          </a:p>
        </p:txBody>
      </p:sp>
      <p:sp>
        <p:nvSpPr>
          <p:cNvPr id="4" name="TextBox 3">
            <a:extLst>
              <a:ext uri="{FF2B5EF4-FFF2-40B4-BE49-F238E27FC236}">
                <a16:creationId xmlns:a16="http://schemas.microsoft.com/office/drawing/2014/main" id="{D90A6F9B-765D-49F6-BC9D-37F491D27AC6}"/>
              </a:ext>
            </a:extLst>
          </p:cNvPr>
          <p:cNvSpPr txBox="1"/>
          <p:nvPr/>
        </p:nvSpPr>
        <p:spPr>
          <a:xfrm>
            <a:off x="683287" y="1145511"/>
            <a:ext cx="8782259" cy="5631029"/>
          </a:xfrm>
          <a:prstGeom prst="rect">
            <a:avLst/>
          </a:prstGeom>
          <a:noFill/>
        </p:spPr>
        <p:txBody>
          <a:bodyPr wrap="square" numCol="1" rtlCol="0">
            <a:spAutoFit/>
          </a:bodyPr>
          <a:lstStyle/>
          <a:p>
            <a:r>
              <a:rPr lang="en-US" dirty="0"/>
              <a:t>Motivation</a:t>
            </a:r>
          </a:p>
          <a:p>
            <a:pPr marL="171450" indent="-171450">
              <a:buFont typeface="Arial" panose="020B0604020202020204" pitchFamily="34" charset="0"/>
              <a:buChar char="•"/>
            </a:pPr>
            <a:r>
              <a:rPr lang="en-US" sz="1200" dirty="0"/>
              <a:t>Developmental research with children is increasingly trying to move online</a:t>
            </a:r>
          </a:p>
          <a:p>
            <a:pPr marL="171450" indent="-171450">
              <a:buFont typeface="Arial" panose="020B0604020202020204" pitchFamily="34" charset="0"/>
              <a:buChar char="•"/>
            </a:pPr>
            <a:r>
              <a:rPr lang="en-US" sz="1200" dirty="0"/>
              <a:t>Online research useful to get more heterogenous population</a:t>
            </a:r>
          </a:p>
          <a:p>
            <a:pPr marL="171450" indent="-171450">
              <a:buFont typeface="Arial" panose="020B0604020202020204" pitchFamily="34" charset="0"/>
              <a:buChar char="•"/>
            </a:pPr>
            <a:r>
              <a:rPr lang="en-US" sz="1200" dirty="0"/>
              <a:t>Designing interactive systems for research with children is challenging, need proper scaffolding</a:t>
            </a:r>
          </a:p>
          <a:p>
            <a:pPr marL="171450" indent="-171450">
              <a:buFont typeface="Arial" panose="020B0604020202020204" pitchFamily="34" charset="0"/>
              <a:buChar char="•"/>
            </a:pPr>
            <a:r>
              <a:rPr lang="en-US" sz="1200" dirty="0"/>
              <a:t>How to design interactive tasks for children</a:t>
            </a:r>
          </a:p>
          <a:p>
            <a:pPr marL="171450" indent="-171450">
              <a:buFont typeface="Arial" panose="020B0604020202020204" pitchFamily="34" charset="0"/>
              <a:buChar char="•"/>
            </a:pPr>
            <a:r>
              <a:rPr lang="en-US" sz="1200" dirty="0"/>
              <a:t>Benefit of Wizard-of-Oz, synchronous communication with children while also getting their insights on the task, low-stakes development</a:t>
            </a:r>
          </a:p>
          <a:p>
            <a:endParaRPr lang="en-US" dirty="0"/>
          </a:p>
          <a:p>
            <a:endParaRPr lang="en-US" dirty="0"/>
          </a:p>
          <a:p>
            <a:endParaRPr lang="en-US" dirty="0"/>
          </a:p>
          <a:p>
            <a:endParaRPr lang="en-US" dirty="0"/>
          </a:p>
          <a:p>
            <a:endParaRPr lang="en-US" dirty="0"/>
          </a:p>
          <a:p>
            <a:endParaRPr lang="en-US" dirty="0"/>
          </a:p>
          <a:p>
            <a:r>
              <a:rPr lang="en-US" dirty="0"/>
              <a:t>Design Guidelines</a:t>
            </a:r>
          </a:p>
          <a:p>
            <a:pPr marL="171450" indent="-171450">
              <a:buFont typeface="Arial" panose="020B0604020202020204" pitchFamily="34" charset="0"/>
              <a:buChar char="•"/>
            </a:pPr>
            <a:r>
              <a:rPr lang="en-US" sz="1200" dirty="0"/>
              <a:t>Preschool-aged children may not be able to read</a:t>
            </a:r>
          </a:p>
          <a:p>
            <a:pPr marL="171450" indent="-171450">
              <a:buFont typeface="Arial" panose="020B0604020202020204" pitchFamily="34" charset="0"/>
              <a:buChar char="•"/>
            </a:pPr>
            <a:r>
              <a:rPr lang="en-US" sz="1200" dirty="0"/>
              <a:t>Children may not know directions or numbers</a:t>
            </a:r>
          </a:p>
          <a:p>
            <a:pPr marL="171450" indent="-171450">
              <a:buFont typeface="Arial" panose="020B0604020202020204" pitchFamily="34" charset="0"/>
              <a:buChar char="•"/>
            </a:pPr>
            <a:r>
              <a:rPr lang="en-US" sz="1200" dirty="0"/>
              <a:t>Children cannot interact with complex shapes</a:t>
            </a:r>
          </a:p>
          <a:p>
            <a:pPr marL="171450" indent="-171450">
              <a:buFont typeface="Arial" panose="020B0604020202020204" pitchFamily="34" charset="0"/>
              <a:buChar char="•"/>
            </a:pPr>
            <a:r>
              <a:rPr lang="en-US" sz="1200" dirty="0"/>
              <a:t>Children need to know what to pay attention to</a:t>
            </a:r>
          </a:p>
          <a:p>
            <a:pPr marL="171450" indent="-171450">
              <a:buFont typeface="Arial" panose="020B0604020202020204" pitchFamily="34" charset="0"/>
              <a:buChar char="•"/>
            </a:pPr>
            <a:endParaRPr lang="en-US" sz="1200" dirty="0"/>
          </a:p>
          <a:p>
            <a:r>
              <a:rPr lang="en-US" dirty="0"/>
              <a:t>Prototype Features</a:t>
            </a:r>
          </a:p>
          <a:p>
            <a:pPr marL="171450" indent="-171450">
              <a:buFont typeface="Arial" panose="020B0604020202020204" pitchFamily="34" charset="0"/>
              <a:buChar char="•"/>
            </a:pPr>
            <a:r>
              <a:rPr lang="en-US" sz="1200" dirty="0"/>
              <a:t>Training slides</a:t>
            </a:r>
          </a:p>
          <a:p>
            <a:pPr marL="171450" indent="-171450">
              <a:buFont typeface="Arial" panose="020B0604020202020204" pitchFamily="34" charset="0"/>
              <a:buChar char="•"/>
            </a:pPr>
            <a:r>
              <a:rPr lang="en-US" sz="1200" dirty="0"/>
              <a:t>Colored slides to help children navigate to the right places</a:t>
            </a:r>
          </a:p>
          <a:p>
            <a:pPr marL="171450" indent="-171450">
              <a:buFont typeface="Arial" panose="020B0604020202020204" pitchFamily="34" charset="0"/>
              <a:buChar char="•"/>
            </a:pPr>
            <a:r>
              <a:rPr lang="en-US" sz="1200" dirty="0"/>
              <a:t>Enlarged boundary boxes around shapes</a:t>
            </a:r>
          </a:p>
          <a:p>
            <a:pPr marL="171450" indent="-171450">
              <a:buFont typeface="Arial" panose="020B0604020202020204" pitchFamily="34" charset="0"/>
              <a:buChar char="•"/>
            </a:pPr>
            <a:endParaRPr lang="en-US" sz="1200" dirty="0"/>
          </a:p>
          <a:p>
            <a:r>
              <a:rPr lang="en-US" dirty="0"/>
              <a:t>Preliminary Experimental Results</a:t>
            </a:r>
          </a:p>
        </p:txBody>
      </p:sp>
      <p:sp>
        <p:nvSpPr>
          <p:cNvPr id="2" name="Rectangle 1">
            <a:extLst>
              <a:ext uri="{FF2B5EF4-FFF2-40B4-BE49-F238E27FC236}">
                <a16:creationId xmlns:a16="http://schemas.microsoft.com/office/drawing/2014/main" id="{29D12493-E85B-40CD-A5E4-8E99D7118DD3}"/>
              </a:ext>
            </a:extLst>
          </p:cNvPr>
          <p:cNvSpPr/>
          <p:nvPr/>
        </p:nvSpPr>
        <p:spPr>
          <a:xfrm>
            <a:off x="683287" y="2662813"/>
            <a:ext cx="8621487" cy="1356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of repeating patterns here</a:t>
            </a:r>
          </a:p>
        </p:txBody>
      </p:sp>
    </p:spTree>
    <p:extLst>
      <p:ext uri="{BB962C8B-B14F-4D97-AF65-F5344CB8AC3E}">
        <p14:creationId xmlns:p14="http://schemas.microsoft.com/office/powerpoint/2010/main" val="245324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926680-6B49-46D3-83BC-D19A2B6EECDA}"/>
              </a:ext>
            </a:extLst>
          </p:cNvPr>
          <p:cNvSpPr>
            <a:spLocks/>
          </p:cNvSpPr>
          <p:nvPr/>
        </p:nvSpPr>
        <p:spPr>
          <a:xfrm>
            <a:off x="468000" y="914400"/>
            <a:ext cx="9122400" cy="610200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sz="1615">
              <a:ln>
                <a:solidFill>
                  <a:sysClr val="windowText" lastClr="000000"/>
                </a:solidFill>
              </a:ln>
              <a:solidFill>
                <a:sysClr val="windowText" lastClr="000000"/>
              </a:solidFill>
            </a:endParaRPr>
          </a:p>
        </p:txBody>
      </p:sp>
      <p:sp>
        <p:nvSpPr>
          <p:cNvPr id="4" name="TextBox 3">
            <a:extLst>
              <a:ext uri="{FF2B5EF4-FFF2-40B4-BE49-F238E27FC236}">
                <a16:creationId xmlns:a16="http://schemas.microsoft.com/office/drawing/2014/main" id="{D90A6F9B-765D-49F6-BC9D-37F491D27AC6}"/>
              </a:ext>
            </a:extLst>
          </p:cNvPr>
          <p:cNvSpPr txBox="1"/>
          <p:nvPr/>
        </p:nvSpPr>
        <p:spPr>
          <a:xfrm>
            <a:off x="683288" y="1145511"/>
            <a:ext cx="8008536" cy="3508012"/>
          </a:xfrm>
          <a:prstGeom prst="rect">
            <a:avLst/>
          </a:prstGeom>
          <a:noFill/>
        </p:spPr>
        <p:txBody>
          <a:bodyPr wrap="square" numCol="2" rtlCol="0">
            <a:spAutoFit/>
          </a:bodyPr>
          <a:lstStyle/>
          <a:p>
            <a:r>
              <a:rPr lang="en-US" dirty="0"/>
              <a:t>Wizard-of-Oz Interactions</a:t>
            </a:r>
          </a:p>
          <a:p>
            <a:pPr marL="171450" indent="-171450">
              <a:buFont typeface="Arial" panose="020B0604020202020204" pitchFamily="34" charset="0"/>
              <a:buChar char="•"/>
            </a:pPr>
            <a:r>
              <a:rPr lang="en-US" sz="1200" dirty="0"/>
              <a:t>Patterning done </a:t>
            </a:r>
            <a:r>
              <a:rPr lang="en-US" sz="1200"/>
              <a:t>by clicking on shapes </a:t>
            </a:r>
            <a:endParaRPr lang="en-US" sz="1200" dirty="0"/>
          </a:p>
          <a:p>
            <a:endParaRPr lang="en-US" dirty="0"/>
          </a:p>
          <a:p>
            <a:r>
              <a:rPr lang="en-US" dirty="0"/>
              <a:t>Design Guidelines</a:t>
            </a:r>
          </a:p>
          <a:p>
            <a:pPr marL="171450" indent="-171450">
              <a:buFont typeface="Arial" panose="020B0604020202020204" pitchFamily="34" charset="0"/>
              <a:buChar char="•"/>
            </a:pPr>
            <a:r>
              <a:rPr lang="en-US" sz="1200" dirty="0"/>
              <a:t>Children may not be able to read</a:t>
            </a:r>
          </a:p>
          <a:p>
            <a:pPr marL="171450" indent="-171450">
              <a:buFont typeface="Arial" panose="020B0604020202020204" pitchFamily="34" charset="0"/>
              <a:buChar char="•"/>
            </a:pPr>
            <a:r>
              <a:rPr lang="en-US" sz="1200" dirty="0"/>
              <a:t>Children may not know directions or numbers</a:t>
            </a:r>
          </a:p>
          <a:p>
            <a:pPr marL="171450" indent="-171450">
              <a:buFont typeface="Arial" panose="020B0604020202020204" pitchFamily="34" charset="0"/>
              <a:buChar char="•"/>
            </a:pPr>
            <a:r>
              <a:rPr lang="en-US" sz="1200" dirty="0"/>
              <a:t>Children cannot interact with complex shapes</a:t>
            </a:r>
          </a:p>
          <a:p>
            <a:pPr marL="171450" indent="-171450">
              <a:buFont typeface="Arial" panose="020B0604020202020204" pitchFamily="34" charset="0"/>
              <a:buChar char="•"/>
            </a:pPr>
            <a:r>
              <a:rPr lang="en-US" sz="1200" dirty="0"/>
              <a:t>Children need to know what to pay attention to</a:t>
            </a:r>
          </a:p>
          <a:p>
            <a:pPr marL="171450" indent="-171450">
              <a:buFont typeface="Arial" panose="020B0604020202020204" pitchFamily="34" charset="0"/>
              <a:buChar char="•"/>
            </a:pPr>
            <a:endParaRPr lang="en-US" sz="1200" dirty="0"/>
          </a:p>
          <a:p>
            <a:r>
              <a:rPr lang="en-US" dirty="0"/>
              <a:t>Prototype Features</a:t>
            </a:r>
          </a:p>
          <a:p>
            <a:pPr marL="171450" indent="-171450">
              <a:buFont typeface="Arial" panose="020B0604020202020204" pitchFamily="34" charset="0"/>
              <a:buChar char="•"/>
            </a:pPr>
            <a:r>
              <a:rPr lang="en-US" sz="1200" dirty="0"/>
              <a:t>Training slides</a:t>
            </a:r>
          </a:p>
          <a:p>
            <a:pPr marL="171450" indent="-171450">
              <a:buFont typeface="Arial" panose="020B0604020202020204" pitchFamily="34" charset="0"/>
              <a:buChar char="•"/>
            </a:pPr>
            <a:r>
              <a:rPr lang="en-US" sz="1200" dirty="0"/>
              <a:t>Colored slides to help children navigate to the right places</a:t>
            </a:r>
          </a:p>
          <a:p>
            <a:pPr marL="171450" indent="-171450">
              <a:buFont typeface="Arial" panose="020B0604020202020204" pitchFamily="34" charset="0"/>
              <a:buChar char="•"/>
            </a:pPr>
            <a:r>
              <a:rPr lang="en-US" sz="1200" dirty="0"/>
              <a:t>Enlarged boundary boxes around shapes</a:t>
            </a:r>
          </a:p>
          <a:p>
            <a:pPr marL="171450" indent="-171450">
              <a:buFont typeface="Arial" panose="020B0604020202020204" pitchFamily="34" charset="0"/>
              <a:buChar char="•"/>
            </a:pPr>
            <a:endParaRPr lang="en-US" sz="1200" dirty="0"/>
          </a:p>
          <a:p>
            <a:r>
              <a:rPr lang="en-US" dirty="0"/>
              <a:t>Preliminary Experimental Results</a:t>
            </a:r>
          </a:p>
        </p:txBody>
      </p:sp>
    </p:spTree>
    <p:extLst>
      <p:ext uri="{BB962C8B-B14F-4D97-AF65-F5344CB8AC3E}">
        <p14:creationId xmlns:p14="http://schemas.microsoft.com/office/powerpoint/2010/main" val="222760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216F249-A7FC-B543-A3BA-5B861C821F1C}"/>
              </a:ext>
            </a:extLst>
          </p:cNvPr>
          <p:cNvSpPr txBox="1">
            <a:spLocks/>
          </p:cNvSpPr>
          <p:nvPr/>
        </p:nvSpPr>
        <p:spPr>
          <a:xfrm>
            <a:off x="466725" y="909638"/>
            <a:ext cx="9121775" cy="6100762"/>
          </a:xfrm>
          <a:prstGeom prst="rect">
            <a:avLst/>
          </a:prstGeom>
        </p:spPr>
        <p:txBody>
          <a:bodyPr wrap="none" lIns="0" tIns="0" rIns="0" bIns="0" numCol="3" spcCol="216000"/>
          <a:lstStyle>
            <a:lvl1pPr marL="0" indent="0" algn="l" defTabSz="1005864" rtl="0" eaLnBrk="1" latinLnBrk="0" hangingPunct="1">
              <a:lnSpc>
                <a:spcPct val="90000"/>
              </a:lnSpc>
              <a:spcBef>
                <a:spcPts val="1100"/>
              </a:spcBef>
              <a:buFont typeface="Arial" panose="020B0604020202020204" pitchFamily="34" charset="0"/>
              <a:buNone/>
              <a:defRPr lang="en-US" sz="1000" kern="1200" smtClean="0">
                <a:solidFill>
                  <a:schemeClr val="tx1"/>
                </a:solidFill>
                <a:effectLst/>
                <a:latin typeface="Arial" panose="020B0604020202020204" pitchFamily="34" charset="0"/>
                <a:ea typeface="+mn-ea"/>
                <a:cs typeface="Arial" panose="020B0604020202020204" pitchFamily="34" charset="0"/>
              </a:defRPr>
            </a:lvl1pPr>
            <a:lvl2pPr marL="754398" indent="-251466" algn="l" defTabSz="1005864" rtl="0" eaLnBrk="1" latinLnBrk="0" hangingPunct="1">
              <a:lnSpc>
                <a:spcPct val="90000"/>
              </a:lnSpc>
              <a:spcBef>
                <a:spcPts val="550"/>
              </a:spcBef>
              <a:buFont typeface="Arial" panose="020B0604020202020204" pitchFamily="34" charset="0"/>
              <a:buChar char="•"/>
              <a:defRPr sz="2641" kern="1200">
                <a:solidFill>
                  <a:schemeClr val="tx1"/>
                </a:solidFill>
                <a:latin typeface="+mn-lt"/>
                <a:ea typeface="+mn-ea"/>
                <a:cs typeface="+mn-cs"/>
              </a:defRPr>
            </a:lvl2pPr>
            <a:lvl3pPr marL="1257331" indent="-251466" algn="l" defTabSz="1005864"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62"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94"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126"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9058"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91"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922"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136525" indent="-127000" algn="just" hangingPunct="0">
              <a:lnSpc>
                <a:spcPct val="100000"/>
              </a:lnSpc>
              <a:spcBef>
                <a:spcPts val="0"/>
              </a:spcBef>
              <a:spcAft>
                <a:spcPts val="400"/>
              </a:spcAft>
              <a:buFont typeface="Symbol" pitchFamily="2" charset="2"/>
              <a:buChar char=""/>
            </a:pPr>
            <a:r>
              <a:rPr lang="en-US" spc="-10" dirty="0">
                <a:latin typeface="Times New Roman" panose="02020603050405020304" pitchFamily="18" charset="0"/>
              </a:rPr>
              <a:t>Explain “insider” comments. Ensure that your whole audience understands any reference whose meaning you do not describe (e.g., do not assume that everyone has used an Android phone, or a particular application).</a:t>
            </a:r>
          </a:p>
          <a:p>
            <a:pPr marL="136525" indent="-127000" algn="just" hangingPunct="0">
              <a:lnSpc>
                <a:spcPct val="100000"/>
              </a:lnSpc>
              <a:spcBef>
                <a:spcPts val="0"/>
              </a:spcBef>
              <a:spcAft>
                <a:spcPts val="400"/>
              </a:spcAft>
              <a:buFont typeface="Symbol" pitchFamily="2" charset="2"/>
              <a:buChar char=""/>
            </a:pPr>
            <a:r>
              <a:rPr lang="en-US" spc="-10" dirty="0">
                <a:latin typeface="Times New Roman" panose="02020603050405020304" pitchFamily="18" charset="0"/>
              </a:rPr>
              <a:t>Explain colloquial language and puns. Understanding phrases like “red herring” may require a local knowledge of English. Humor and irony are difficult to translate.</a:t>
            </a:r>
          </a:p>
          <a:p>
            <a:pPr marL="136525" indent="-127000" algn="just" hangingPunct="0">
              <a:lnSpc>
                <a:spcPct val="100000"/>
              </a:lnSpc>
              <a:spcBef>
                <a:spcPts val="0"/>
              </a:spcBef>
              <a:spcAft>
                <a:spcPts val="400"/>
              </a:spcAft>
              <a:buFont typeface="Symbol" pitchFamily="2" charset="2"/>
              <a:buChar char=""/>
            </a:pPr>
            <a:r>
              <a:rPr lang="en-US" spc="-10" dirty="0">
                <a:latin typeface="Times New Roman" panose="02020603050405020304" pitchFamily="18" charset="0"/>
              </a:rPr>
              <a:t>Use unambiguous forms for culturally localized concepts, such as times, dates, currencies, and numbers (e.g., “1-5- 97” or “5/1/97” may mean 5 January or 1 May, and “seven o’clock” may mean 7:00 am or 19:00). For currencies, indicate equivalences: “Participants were paid ₩22, or roughly US$29.”</a:t>
            </a:r>
          </a:p>
          <a:p>
            <a:pPr marL="136525" indent="-127000" algn="just" hangingPunct="0">
              <a:lnSpc>
                <a:spcPct val="100000"/>
              </a:lnSpc>
              <a:spcBef>
                <a:spcPts val="0"/>
              </a:spcBef>
              <a:spcAft>
                <a:spcPts val="400"/>
              </a:spcAft>
              <a:buFont typeface="Symbol" pitchFamily="2" charset="2"/>
              <a:buChar char=""/>
            </a:pPr>
            <a:r>
              <a:rPr lang="en-US" spc="-10" dirty="0">
                <a:latin typeface="Times New Roman" panose="02020603050405020304" pitchFamily="18" charset="0"/>
              </a:rPr>
              <a:t>Be careful with the use of gender-specific pronouns (he, she) and other gendered words (chairman, manpower, man-months). Use inclusive language that is gender-neutral (e.g., she or he, they, s/he, chair, staff, staff-hours, person-years). See the Guidelines for Bias-Free Writing for further advice and examples regarding gender and other personal attributes . Be particularly aware of considerations around writing about people with disabilities. </a:t>
            </a:r>
          </a:p>
          <a:p>
            <a:pPr marL="136525" indent="-127000" algn="just" hangingPunct="0">
              <a:lnSpc>
                <a:spcPct val="100000"/>
              </a:lnSpc>
              <a:spcBef>
                <a:spcPts val="0"/>
              </a:spcBef>
              <a:spcAft>
                <a:spcPts val="400"/>
              </a:spcAft>
              <a:buFont typeface="Symbol" pitchFamily="2" charset="2"/>
              <a:buChar char=""/>
            </a:pPr>
            <a:r>
              <a:rPr lang="en-US" spc="-10" dirty="0">
                <a:latin typeface="Times New Roman" panose="02020603050405020304" pitchFamily="18" charset="0"/>
              </a:rPr>
              <a:t>If possible, use the full (extended) alphabetic character set for names of persons, institutions, and places (e.g., </a:t>
            </a:r>
            <a:r>
              <a:rPr lang="en-US" spc="-10" dirty="0" err="1">
                <a:latin typeface="Times New Roman" panose="02020603050405020304" pitchFamily="18" charset="0"/>
              </a:rPr>
              <a:t>Grønbæk</a:t>
            </a:r>
            <a:r>
              <a:rPr lang="en-US" spc="-10" dirty="0">
                <a:latin typeface="Times New Roman" panose="02020603050405020304" pitchFamily="18" charset="0"/>
              </a:rPr>
              <a:t>, </a:t>
            </a:r>
            <a:r>
              <a:rPr lang="en-US" spc="-10" dirty="0" err="1">
                <a:latin typeface="Times New Roman" panose="02020603050405020304" pitchFamily="18" charset="0"/>
              </a:rPr>
              <a:t>Lafreniére</a:t>
            </a:r>
            <a:r>
              <a:rPr lang="en-US" spc="-10" dirty="0">
                <a:latin typeface="Times New Roman" panose="02020603050405020304" pitchFamily="18" charset="0"/>
              </a:rPr>
              <a:t>, Sánchez, </a:t>
            </a:r>
            <a:r>
              <a:rPr lang="en-US" spc="-10" dirty="0" err="1">
                <a:latin typeface="Times New Roman" panose="02020603050405020304" pitchFamily="18" charset="0"/>
              </a:rPr>
              <a:t>Nguyễn</a:t>
            </a:r>
            <a:r>
              <a:rPr lang="en-US" spc="-10" dirty="0">
                <a:latin typeface="Times New Roman" panose="02020603050405020304" pitchFamily="18" charset="0"/>
              </a:rPr>
              <a:t>, Universität, </a:t>
            </a:r>
            <a:r>
              <a:rPr lang="en-US" spc="-10" dirty="0" err="1">
                <a:latin typeface="Times New Roman" panose="02020603050405020304" pitchFamily="18" charset="0"/>
              </a:rPr>
              <a:t>Weißenbach</a:t>
            </a:r>
            <a:r>
              <a:rPr lang="en-US" spc="-10" dirty="0">
                <a:latin typeface="Times New Roman" panose="02020603050405020304" pitchFamily="18" charset="0"/>
              </a:rPr>
              <a:t>, </a:t>
            </a:r>
            <a:r>
              <a:rPr lang="en-US" spc="-10" dirty="0" err="1">
                <a:latin typeface="Times New Roman" panose="02020603050405020304" pitchFamily="18" charset="0"/>
              </a:rPr>
              <a:t>Züllighoven</a:t>
            </a:r>
            <a:r>
              <a:rPr lang="en-US" spc="-10" dirty="0">
                <a:latin typeface="Times New Roman" panose="02020603050405020304" pitchFamily="18" charset="0"/>
              </a:rPr>
              <a:t>, </a:t>
            </a:r>
            <a:r>
              <a:rPr lang="en-US" spc="-10" dirty="0" err="1">
                <a:latin typeface="Times New Roman" panose="02020603050405020304" pitchFamily="18" charset="0"/>
              </a:rPr>
              <a:t>Århus</a:t>
            </a:r>
            <a:r>
              <a:rPr lang="en-US" spc="-10" dirty="0">
                <a:latin typeface="Times New Roman" panose="02020603050405020304" pitchFamily="18" charset="0"/>
              </a:rPr>
              <a:t>, etc.). These characters are already included in most versions and variants of Times, Helvetica, and Arial fonts.</a:t>
            </a:r>
          </a:p>
          <a:p>
            <a:pPr algn="just">
              <a:lnSpc>
                <a:spcPct val="100000"/>
              </a:lnSpc>
              <a:spcBef>
                <a:spcPts val="0"/>
              </a:spcBef>
            </a:pPr>
            <a:r>
              <a:rPr lang="en-US" sz="900" b="1" kern="1600" spc="20" dirty="0">
                <a:cs typeface="Times New Roman" panose="02020603050405020304" pitchFamily="18" charset="0"/>
              </a:rPr>
              <a:t>Quotations </a:t>
            </a:r>
          </a:p>
          <a:p>
            <a:pPr algn="just">
              <a:spcBef>
                <a:spcPts val="0"/>
              </a:spcBef>
              <a:spcAft>
                <a:spcPts val="600"/>
              </a:spcAft>
            </a:pPr>
            <a:r>
              <a:rPr lang="en-NZ" dirty="0">
                <a:latin typeface="Times New Roman" panose="02020603050405020304" pitchFamily="18" charset="0"/>
              </a:rPr>
              <a:t>Quotations may be italicized when </a:t>
            </a:r>
            <a:r>
              <a:rPr lang="en-NZ" i="1" dirty="0">
                <a:latin typeface="Times New Roman" panose="02020603050405020304" pitchFamily="18" charset="0"/>
              </a:rPr>
              <a:t>“placed inline”</a:t>
            </a:r>
            <a:r>
              <a:rPr lang="en-NZ" dirty="0">
                <a:latin typeface="Times New Roman" panose="02020603050405020304" pitchFamily="18" charset="0"/>
              </a:rPr>
              <a:t>. </a:t>
            </a:r>
          </a:p>
          <a:p>
            <a:pPr marL="177800" marR="1460" algn="just">
              <a:spcBef>
                <a:spcPts val="0"/>
              </a:spcBef>
              <a:spcAft>
                <a:spcPts val="600"/>
              </a:spcAft>
            </a:pPr>
            <a:r>
              <a:rPr lang="en-NZ" dirty="0">
                <a:latin typeface="Times New Roman" panose="02020603050405020304" pitchFamily="18" charset="0"/>
              </a:rPr>
              <a:t>Longer quotes, when placed in their own paragraph, need not be italicized or in quotation marks when indented. </a:t>
            </a:r>
          </a:p>
          <a:p>
            <a:pPr algn="just">
              <a:spcBef>
                <a:spcPts val="0"/>
              </a:spcBef>
            </a:pPr>
            <a:r>
              <a:rPr lang="en-US" sz="900" b="1" kern="1600" cap="all" spc="20" dirty="0">
                <a:cs typeface="Times New Roman" panose="02020603050405020304" pitchFamily="18" charset="0"/>
              </a:rPr>
              <a:t>Conclusion</a:t>
            </a:r>
          </a:p>
          <a:p>
            <a:pPr algn="just">
              <a:lnSpc>
                <a:spcPts val="1100"/>
              </a:lnSpc>
              <a:spcBef>
                <a:spcPts val="0"/>
              </a:spcBef>
              <a:spcAft>
                <a:spcPts val="600"/>
              </a:spcAft>
            </a:pPr>
            <a:r>
              <a:rPr lang="en-US" dirty="0">
                <a:latin typeface="Times New Roman" panose="02020603050405020304" pitchFamily="18" charset="0"/>
              </a:rPr>
              <a:t>It is important that you write for the DIS/SIGCHI audience. Please read previous years’ proceedings to understand the writing style and conventions that successful Pictorials authors have used. State clearly what you have done, not merely what you plan to do, and explain how your work is different from previously published work, i.e., </a:t>
            </a:r>
            <a:r>
              <a:rPr lang="en-US" i="1" dirty="0">
                <a:latin typeface="Times New Roman" panose="02020603050405020304" pitchFamily="18" charset="0"/>
              </a:rPr>
              <a:t>the unique contribution that your work makes to the field</a:t>
            </a:r>
            <a:r>
              <a:rPr lang="en-US" dirty="0">
                <a:latin typeface="Times New Roman" panose="02020603050405020304" pitchFamily="18" charset="0"/>
              </a:rPr>
              <a:t>. Please consider what the reader will learn from your submission, and how they will find your work useful. If you write with these questions in mind, your work is more likely to be successful, both in being accepted into the conference, and in influencing the work of our field.</a:t>
            </a:r>
          </a:p>
          <a:p>
            <a:pPr algn="just">
              <a:lnSpc>
                <a:spcPts val="1100"/>
              </a:lnSpc>
              <a:spcBef>
                <a:spcPts val="0"/>
              </a:spcBef>
              <a:spcAft>
                <a:spcPts val="200"/>
              </a:spcAft>
            </a:pPr>
            <a:r>
              <a:rPr lang="en-US" sz="900" b="1" kern="1600" cap="all" spc="20" dirty="0">
                <a:cs typeface="Times New Roman" panose="02020603050405020304" pitchFamily="18" charset="0"/>
              </a:rPr>
              <a:t>ACKNOWLEDGMENTS</a:t>
            </a:r>
          </a:p>
          <a:p>
            <a:pPr algn="just">
              <a:lnSpc>
                <a:spcPts val="1100"/>
              </a:lnSpc>
              <a:spcBef>
                <a:spcPts val="0"/>
              </a:spcBef>
              <a:spcAft>
                <a:spcPts val="600"/>
              </a:spcAft>
            </a:pPr>
            <a:r>
              <a:rPr lang="en-US" dirty="0">
                <a:latin typeface="Times New Roman" panose="02020603050405020304" pitchFamily="18" charset="0"/>
              </a:rPr>
              <a:t>Sample text: We thank all the volunteers, and all publications support and staff, who wrote and provided helpful comments on previous versions of this document. Authors 1, 2, and 3 gratefully acknowledge the grant from NSF (#1234-2012-ABC). This is just an example. </a:t>
            </a:r>
          </a:p>
          <a:p>
            <a:pPr algn="just">
              <a:lnSpc>
                <a:spcPct val="100000"/>
              </a:lnSpc>
              <a:spcBef>
                <a:spcPts val="0"/>
              </a:spcBef>
            </a:pPr>
            <a:r>
              <a:rPr lang="en-US" sz="900" b="1" kern="1600" spc="20" dirty="0">
                <a:cs typeface="Times New Roman" panose="02020603050405020304" pitchFamily="18" charset="0"/>
              </a:rPr>
              <a:t>References and Citations</a:t>
            </a:r>
          </a:p>
          <a:p>
            <a:pPr algn="just">
              <a:lnSpc>
                <a:spcPts val="1100"/>
              </a:lnSpc>
              <a:spcBef>
                <a:spcPts val="0"/>
              </a:spcBef>
              <a:spcAft>
                <a:spcPts val="600"/>
              </a:spcAft>
            </a:pPr>
            <a:r>
              <a:rPr lang="en-US" dirty="0">
                <a:latin typeface="Times New Roman" panose="02020603050405020304" pitchFamily="18" charset="0"/>
              </a:rPr>
              <a:t>Your references should be published materials accessible to the public. Internal technical reports may be cited only if they are easily accessible (i.e., you provide the address for obtaining the report within your citation) and may be obtained by any reader for a nominal fee. Proprietary information may not be cited. Private communications should be acknowledged in the main text, not referenced (e.g., “[</a:t>
            </a:r>
            <a:r>
              <a:rPr lang="en-US" dirty="0" err="1">
                <a:latin typeface="Times New Roman" panose="02020603050405020304" pitchFamily="18" charset="0"/>
              </a:rPr>
              <a:t>Borriello</a:t>
            </a:r>
            <a:r>
              <a:rPr lang="en-US" dirty="0">
                <a:latin typeface="Times New Roman" panose="02020603050405020304" pitchFamily="18" charset="0"/>
              </a:rPr>
              <a:t>, personal communication]”).</a:t>
            </a:r>
          </a:p>
          <a:p>
            <a:pPr algn="just">
              <a:lnSpc>
                <a:spcPts val="1100"/>
              </a:lnSpc>
              <a:spcBef>
                <a:spcPts val="0"/>
              </a:spcBef>
              <a:spcAft>
                <a:spcPts val="600"/>
              </a:spcAft>
            </a:pPr>
            <a:r>
              <a:rPr lang="en-US" dirty="0">
                <a:latin typeface="Times New Roman" panose="02020603050405020304" pitchFamily="18" charset="0"/>
              </a:rPr>
              <a:t>References if a different font type is used must be matched in font size to the SIGCHI body text (Times New Roman, 10pt, as here displayed) and further must follow ACM formatting rules and citation format: </a:t>
            </a:r>
            <a:r>
              <a:rPr lang="en-US" dirty="0">
                <a:solidFill>
                  <a:srgbClr val="4173AF"/>
                </a:solidFill>
                <a:latin typeface="Times New Roman" panose="02020603050405020304" pitchFamily="18" charset="0"/>
              </a:rPr>
              <a:t>http://acm.org/publications/submissions/latex_style. </a:t>
            </a:r>
            <a:endParaRPr lang="en-US" dirty="0">
              <a:solidFill>
                <a:srgbClr val="4173AF"/>
              </a:solidFill>
              <a:latin typeface="Times New Roman" panose="02020603050405020304" pitchFamily="18" charset="0"/>
              <a:hlinkClick r:id="rId2"/>
            </a:endParaRPr>
          </a:p>
          <a:p>
            <a:pPr algn="just">
              <a:lnSpc>
                <a:spcPts val="1100"/>
              </a:lnSpc>
              <a:spcBef>
                <a:spcPts val="0"/>
              </a:spcBef>
              <a:spcAft>
                <a:spcPts val="600"/>
              </a:spcAft>
            </a:pPr>
            <a:r>
              <a:rPr lang="en-US" dirty="0">
                <a:latin typeface="Times New Roman" panose="02020603050405020304" pitchFamily="18" charset="0"/>
              </a:rPr>
              <a:t>References should be in alphabetical order by last name of first author and numbered with square brackets as shown here. Example reference formatting for individual journal articles [11], articles in conference proceedings [6], books [8], theses [9], book chapters [10], an entire journal issue [5], websites [1],[3], tweets [1], patents [4], and online videos [7] is given here. This includes citations to internet resources [1,3,7] according to ACM format, although it is often appropriate to include URLs directly in the text, as above.</a:t>
            </a:r>
          </a:p>
          <a:p>
            <a:pPr algn="just">
              <a:lnSpc>
                <a:spcPts val="1200"/>
              </a:lnSpc>
              <a:spcBef>
                <a:spcPts val="0"/>
              </a:spcBef>
              <a:spcAft>
                <a:spcPts val="600"/>
              </a:spcAft>
            </a:pPr>
            <a:r>
              <a:rPr lang="en-US" dirty="0">
                <a:solidFill>
                  <a:srgbClr val="000000"/>
                </a:solidFill>
                <a:latin typeface="Times New Roman" panose="02020603050405020304" pitchFamily="18" charset="0"/>
              </a:rPr>
              <a:t>This formatting is a slightly edited version of the format automatically generated by the ACM Digital Library (</a:t>
            </a:r>
            <a:r>
              <a:rPr lang="en-US" dirty="0">
                <a:solidFill>
                  <a:srgbClr val="4173AF"/>
                </a:solidFill>
                <a:latin typeface="Times New Roman" panose="02020603050405020304" pitchFamily="18" charset="0"/>
              </a:rPr>
              <a:t>http://</a:t>
            </a:r>
            <a:r>
              <a:rPr lang="en-US" dirty="0" err="1">
                <a:solidFill>
                  <a:srgbClr val="4173AF"/>
                </a:solidFill>
                <a:latin typeface="Times New Roman" panose="02020603050405020304" pitchFamily="18" charset="0"/>
              </a:rPr>
              <a:t>dl.acm.org</a:t>
            </a:r>
            <a:r>
              <a:rPr lang="en-US" dirty="0">
                <a:solidFill>
                  <a:srgbClr val="000000"/>
                </a:solidFill>
                <a:latin typeface="Times New Roman" panose="02020603050405020304" pitchFamily="18" charset="0"/>
              </a:rPr>
              <a:t>) as “ACM Ref”.  Lastly, keep in Mind that references will not count into the maximum page count of 12 pages. </a:t>
            </a:r>
            <a:endParaRPr lang="en-CA" dirty="0">
              <a:latin typeface="Times New Roman" panose="02020603050405020304" pitchFamily="18" charset="0"/>
              <a:ea typeface="Times New Roman" panose="02020603050405020304" pitchFamily="18" charset="0"/>
            </a:endParaRPr>
          </a:p>
          <a:p>
            <a:pPr marL="177800" indent="-166688" algn="just">
              <a:spcBef>
                <a:spcPts val="0"/>
              </a:spcBef>
              <a:spcAft>
                <a:spcPts val="200"/>
              </a:spcAft>
            </a:pPr>
            <a:r>
              <a:rPr lang="en-US" sz="900" b="1" kern="1600" cap="all" spc="20" dirty="0">
                <a:ea typeface="Times New Roman" panose="02020603050405020304" pitchFamily="18" charset="0"/>
                <a:cs typeface="Times New Roman" panose="02020603050405020304" pitchFamily="18" charset="0"/>
              </a:rPr>
              <a:t>References</a:t>
            </a:r>
            <a:r>
              <a:rPr lang="en-US" sz="900" b="1" kern="1600" cap="all" dirty="0">
                <a:ea typeface="Times New Roman" panose="02020603050405020304" pitchFamily="18" charset="0"/>
                <a:cs typeface="Times New Roman" panose="02020603050405020304" pitchFamily="18" charset="0"/>
              </a:rPr>
              <a:t> </a:t>
            </a:r>
            <a:endParaRPr lang="sv-SE" sz="900" b="1" kern="1600" cap="all" dirty="0">
              <a:ea typeface="Times New Roman" panose="02020603050405020304" pitchFamily="18" charset="0"/>
              <a:cs typeface="Times New Roman" panose="02020603050405020304" pitchFamily="18" charset="0"/>
            </a:endParaRPr>
          </a:p>
          <a:p>
            <a:pPr marL="271463" lvl="0" indent="-260350" hangingPunct="0">
              <a:lnSpc>
                <a:spcPts val="1200"/>
              </a:lnSpc>
              <a:spcBef>
                <a:spcPts val="0"/>
              </a:spcBef>
              <a:spcAft>
                <a:spcPts val="600"/>
              </a:spcAft>
              <a:buSzPts val="900"/>
              <a:tabLst>
                <a:tab pos="260350" algn="l"/>
              </a:tabLst>
            </a:pPr>
            <a:r>
              <a:rPr lang="en-US" dirty="0">
                <a:latin typeface="Times New Roman" panose="02020603050405020304" pitchFamily="18" charset="0"/>
                <a:ea typeface="Times New Roman" panose="02020603050405020304" pitchFamily="18" charset="0"/>
              </a:rPr>
              <a:t>[1] 	@_CHINOSAUR. 2014. VENUE IS TOO COLD. #BINGO #CHI2016. Tweet. (1 May, 2014). Retrieved February 2, 2014 from https://</a:t>
            </a:r>
            <a:r>
              <a:rPr lang="en-US" dirty="0" err="1">
                <a:latin typeface="Times New Roman" panose="02020603050405020304" pitchFamily="18" charset="0"/>
                <a:ea typeface="Times New Roman" panose="02020603050405020304" pitchFamily="18" charset="0"/>
              </a:rPr>
              <a:t>twitter.com</a:t>
            </a:r>
            <a:r>
              <a:rPr lang="en-US" dirty="0">
                <a:latin typeface="Times New Roman" panose="02020603050405020304" pitchFamily="18" charset="0"/>
                <a:ea typeface="Times New Roman" panose="02020603050405020304" pitchFamily="18" charset="0"/>
              </a:rPr>
              <a:t>/_CHINOSAUR/status/461864317415989248</a:t>
            </a:r>
            <a:endParaRPr lang="sv-SE" dirty="0">
              <a:latin typeface="Times New Roman" panose="02020603050405020304" pitchFamily="18" charset="0"/>
              <a:ea typeface="Times New Roman" panose="02020603050405020304" pitchFamily="18" charset="0"/>
            </a:endParaRPr>
          </a:p>
          <a:p>
            <a:pPr marL="271463" indent="-260350" hangingPunct="0">
              <a:lnSpc>
                <a:spcPts val="1200"/>
              </a:lnSpc>
              <a:spcBef>
                <a:spcPts val="0"/>
              </a:spcBef>
              <a:spcAft>
                <a:spcPts val="600"/>
              </a:spcAft>
              <a:buSzPts val="900"/>
              <a:tabLst>
                <a:tab pos="260350" algn="l"/>
              </a:tabLst>
            </a:pPr>
            <a:r>
              <a:rPr lang="en-US" dirty="0">
                <a:latin typeface="Times New Roman" panose="02020603050405020304" pitchFamily="18" charset="0"/>
              </a:rPr>
              <a:t>[2]	ACM. How to Classify Works Using ACM’s Computing Classification System. 2014. Retrieved August 22, 2014 from http://www.acm.org/class/how_to_use.html </a:t>
            </a:r>
            <a:endParaRPr lang="sv-SE" dirty="0">
              <a:latin typeface="Times New Roman" panose="02020603050405020304" pitchFamily="18" charset="0"/>
            </a:endParaRPr>
          </a:p>
          <a:p>
            <a:pPr marL="271463" indent="-260350" hangingPunct="0">
              <a:lnSpc>
                <a:spcPts val="1200"/>
              </a:lnSpc>
              <a:spcBef>
                <a:spcPts val="0"/>
              </a:spcBef>
              <a:spcAft>
                <a:spcPts val="600"/>
              </a:spcAft>
              <a:buSzPts val="900"/>
              <a:tabLst>
                <a:tab pos="260350" algn="l"/>
              </a:tabLst>
            </a:pPr>
            <a:r>
              <a:rPr lang="en-US" dirty="0">
                <a:latin typeface="Times New Roman" panose="02020603050405020304" pitchFamily="18" charset="0"/>
              </a:rPr>
              <a:t>[3]	Anna Cavender, Shari </a:t>
            </a:r>
            <a:r>
              <a:rPr lang="en-US" dirty="0" err="1">
                <a:latin typeface="Times New Roman" panose="02020603050405020304" pitchFamily="18" charset="0"/>
              </a:rPr>
              <a:t>Trewin</a:t>
            </a:r>
            <a:r>
              <a:rPr lang="en-US" dirty="0">
                <a:latin typeface="Times New Roman" panose="02020603050405020304" pitchFamily="18" charset="0"/>
              </a:rPr>
              <a:t>, Vicki Hanson. 2014. Accessible Writing Guide. Retrieved August 22, 2014 from http://www.sigaccess.org/welcome-to-sigaccess/resources/accessible-writing-guide/ </a:t>
            </a:r>
            <a:endParaRPr lang="sv-SE" dirty="0">
              <a:latin typeface="Times New Roman" panose="02020603050405020304" pitchFamily="18" charset="0"/>
            </a:endParaRPr>
          </a:p>
          <a:p>
            <a:pPr marL="271463" indent="-260350" hangingPunct="0">
              <a:lnSpc>
                <a:spcPts val="1200"/>
              </a:lnSpc>
              <a:spcBef>
                <a:spcPts val="0"/>
              </a:spcBef>
              <a:spcAft>
                <a:spcPts val="600"/>
              </a:spcAft>
              <a:buSzPts val="900"/>
              <a:tabLst>
                <a:tab pos="260350" algn="l"/>
              </a:tabLst>
            </a:pPr>
            <a:r>
              <a:rPr lang="en-US" dirty="0">
                <a:latin typeface="Times New Roman" panose="02020603050405020304" pitchFamily="18" charset="0"/>
              </a:rPr>
              <a:t>[4]	Morton L. Heilig. 1962. </a:t>
            </a:r>
            <a:r>
              <a:rPr lang="en-US" dirty="0" err="1">
                <a:latin typeface="Times New Roman" panose="02020603050405020304" pitchFamily="18" charset="0"/>
              </a:rPr>
              <a:t>Sensorama</a:t>
            </a:r>
            <a:r>
              <a:rPr lang="en-US" dirty="0">
                <a:latin typeface="Times New Roman" panose="02020603050405020304" pitchFamily="18" charset="0"/>
              </a:rPr>
              <a:t> Simulator, U.S. Patent 3,050,870, Filed January 10, 1961, issued August 28, 1962.</a:t>
            </a:r>
            <a:endParaRPr lang="sv-SE" dirty="0">
              <a:latin typeface="Times New Roman" panose="02020603050405020304" pitchFamily="18" charset="0"/>
            </a:endParaRPr>
          </a:p>
          <a:p>
            <a:pPr marL="271463" indent="-260350" hangingPunct="0">
              <a:lnSpc>
                <a:spcPts val="1200"/>
              </a:lnSpc>
              <a:spcBef>
                <a:spcPts val="0"/>
              </a:spcBef>
              <a:spcAft>
                <a:spcPts val="600"/>
              </a:spcAft>
              <a:buSzPts val="900"/>
              <a:tabLst>
                <a:tab pos="260350" algn="l"/>
              </a:tabLst>
            </a:pPr>
            <a:r>
              <a:rPr lang="en-US" dirty="0">
                <a:latin typeface="Times New Roman" panose="02020603050405020304" pitchFamily="18" charset="0"/>
              </a:rPr>
              <a:t>[5]	</a:t>
            </a:r>
            <a:r>
              <a:rPr lang="en-US" dirty="0" err="1">
                <a:latin typeface="Times New Roman" panose="02020603050405020304" pitchFamily="18" charset="0"/>
              </a:rPr>
              <a:t>Jofish</a:t>
            </a:r>
            <a:r>
              <a:rPr lang="en-US" dirty="0">
                <a:latin typeface="Times New Roman" panose="02020603050405020304" pitchFamily="18" charset="0"/>
              </a:rPr>
              <a:t> Kaye and Paul </a:t>
            </a:r>
            <a:r>
              <a:rPr lang="en-US" dirty="0" err="1">
                <a:latin typeface="Times New Roman" panose="02020603050405020304" pitchFamily="18" charset="0"/>
              </a:rPr>
              <a:t>Dourish</a:t>
            </a:r>
            <a:r>
              <a:rPr lang="en-US" dirty="0">
                <a:latin typeface="Times New Roman" panose="02020603050405020304" pitchFamily="18" charset="0"/>
              </a:rPr>
              <a:t>. 2014. Special issue on science fiction and ubiquitous computing. Personal Ubiquitous </a:t>
            </a:r>
            <a:r>
              <a:rPr lang="en-US" dirty="0" err="1">
                <a:latin typeface="Times New Roman" panose="02020603050405020304" pitchFamily="18" charset="0"/>
              </a:rPr>
              <a:t>Comput</a:t>
            </a:r>
            <a:r>
              <a:rPr lang="en-US" dirty="0">
                <a:latin typeface="Times New Roman" panose="02020603050405020304" pitchFamily="18" charset="0"/>
              </a:rPr>
              <a:t>. 18, 4 (April 2014), 765-766. http://dx.doi.org/10.1007/s00779-014-0773-4</a:t>
            </a:r>
            <a:endParaRPr lang="sv-SE" dirty="0">
              <a:latin typeface="Times New Roman" panose="02020603050405020304" pitchFamily="18" charset="0"/>
            </a:endParaRPr>
          </a:p>
          <a:p>
            <a:pPr marL="271463" lvl="0" indent="-260350" hangingPunct="0">
              <a:lnSpc>
                <a:spcPts val="1200"/>
              </a:lnSpc>
              <a:spcBef>
                <a:spcPts val="0"/>
              </a:spcBef>
              <a:spcAft>
                <a:spcPts val="600"/>
              </a:spcAft>
              <a:buSzPts val="900"/>
              <a:tabLst>
                <a:tab pos="260350" algn="l"/>
              </a:tabLst>
            </a:pPr>
            <a:r>
              <a:rPr lang="en-US" dirty="0">
                <a:latin typeface="Times New Roman" panose="02020603050405020304" pitchFamily="18" charset="0"/>
              </a:rPr>
              <a:t>[6]	Scott R. </a:t>
            </a:r>
            <a:r>
              <a:rPr lang="en-US" dirty="0" err="1">
                <a:latin typeface="Times New Roman" panose="02020603050405020304" pitchFamily="18" charset="0"/>
              </a:rPr>
              <a:t>Klemmer</a:t>
            </a:r>
            <a:r>
              <a:rPr lang="en-US" dirty="0">
                <a:latin typeface="Times New Roman" panose="02020603050405020304" pitchFamily="18" charset="0"/>
              </a:rPr>
              <a:t>, Michael Thomsen, Ethan Phelps-Goodman, Robert Lee, and James A. </a:t>
            </a:r>
            <a:r>
              <a:rPr lang="en-US" dirty="0" err="1">
                <a:latin typeface="Times New Roman" panose="02020603050405020304" pitchFamily="18" charset="0"/>
              </a:rPr>
              <a:t>Landay</a:t>
            </a:r>
            <a:r>
              <a:rPr lang="en-US" dirty="0">
                <a:latin typeface="Times New Roman" panose="02020603050405020304" pitchFamily="18" charset="0"/>
              </a:rPr>
              <a:t>. 2002. Where do web sites come from?: capturing and interacting with design history. In Proceedings of the Conference on Human Factors  (CHI '02), 1-8. http://doi.acm.org/10.1145/503376.503378</a:t>
            </a:r>
            <a:endParaRPr lang="sv-SE" dirty="0">
              <a:latin typeface="Times New Roman" panose="02020603050405020304" pitchFamily="18" charset="0"/>
            </a:endParaRPr>
          </a:p>
        </p:txBody>
      </p:sp>
    </p:spTree>
    <p:extLst>
      <p:ext uri="{BB962C8B-B14F-4D97-AF65-F5344CB8AC3E}">
        <p14:creationId xmlns:p14="http://schemas.microsoft.com/office/powerpoint/2010/main" val="322948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05B3B764-25D8-F64A-987F-E01D071798FA}"/>
              </a:ext>
            </a:extLst>
          </p:cNvPr>
          <p:cNvSpPr txBox="1">
            <a:spLocks/>
          </p:cNvSpPr>
          <p:nvPr/>
        </p:nvSpPr>
        <p:spPr>
          <a:xfrm>
            <a:off x="466725" y="909638"/>
            <a:ext cx="9121775" cy="871661"/>
          </a:xfrm>
          <a:prstGeom prst="rect">
            <a:avLst/>
          </a:prstGeom>
        </p:spPr>
        <p:txBody>
          <a:bodyPr wrap="none" lIns="0" tIns="0" rIns="0" bIns="0" numCol="3" spcCol="216000"/>
          <a:lstStyle>
            <a:lvl1pPr marL="0" indent="0" algn="l" defTabSz="1005864" rtl="0" eaLnBrk="1" latinLnBrk="0" hangingPunct="1">
              <a:lnSpc>
                <a:spcPct val="90000"/>
              </a:lnSpc>
              <a:spcBef>
                <a:spcPts val="1100"/>
              </a:spcBef>
              <a:buFont typeface="Arial" panose="020B0604020202020204" pitchFamily="34" charset="0"/>
              <a:buNone/>
              <a:defRPr lang="en-US" sz="1000" kern="1200" smtClean="0">
                <a:solidFill>
                  <a:schemeClr val="tx1"/>
                </a:solidFill>
                <a:effectLst/>
                <a:latin typeface="Arial" panose="020B0604020202020204" pitchFamily="34" charset="0"/>
                <a:ea typeface="+mn-ea"/>
                <a:cs typeface="Arial" panose="020B0604020202020204" pitchFamily="34" charset="0"/>
              </a:defRPr>
            </a:lvl1pPr>
            <a:lvl2pPr marL="754398" indent="-251466" algn="l" defTabSz="1005864" rtl="0" eaLnBrk="1" latinLnBrk="0" hangingPunct="1">
              <a:lnSpc>
                <a:spcPct val="90000"/>
              </a:lnSpc>
              <a:spcBef>
                <a:spcPts val="550"/>
              </a:spcBef>
              <a:buFont typeface="Arial" panose="020B0604020202020204" pitchFamily="34" charset="0"/>
              <a:buChar char="•"/>
              <a:defRPr sz="2641" kern="1200">
                <a:solidFill>
                  <a:schemeClr val="tx1"/>
                </a:solidFill>
                <a:latin typeface="+mn-lt"/>
                <a:ea typeface="+mn-ea"/>
                <a:cs typeface="+mn-cs"/>
              </a:defRPr>
            </a:lvl2pPr>
            <a:lvl3pPr marL="1257331" indent="-251466" algn="l" defTabSz="1005864"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62"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94"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126"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9058"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91"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922"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271463" lvl="0" indent="-260350" hangingPunct="0">
              <a:lnSpc>
                <a:spcPts val="1100"/>
              </a:lnSpc>
              <a:spcBef>
                <a:spcPts val="0"/>
              </a:spcBef>
              <a:spcAft>
                <a:spcPts val="600"/>
              </a:spcAft>
              <a:buSzPts val="900"/>
              <a:tabLst>
                <a:tab pos="260350" algn="l"/>
              </a:tabLst>
            </a:pPr>
            <a:r>
              <a:rPr lang="en-CA" dirty="0">
                <a:latin typeface="Times New Roman" panose="02020603050405020304" pitchFamily="18" charset="0"/>
              </a:rPr>
              <a:t>[7]	</a:t>
            </a:r>
            <a:r>
              <a:rPr lang="en-CA" dirty="0" err="1">
                <a:latin typeface="Times New Roman" panose="02020603050405020304" pitchFamily="18" charset="0"/>
              </a:rPr>
              <a:t>Psy</a:t>
            </a:r>
            <a:r>
              <a:rPr lang="en-CA" dirty="0">
                <a:latin typeface="Times New Roman" panose="02020603050405020304" pitchFamily="18" charset="0"/>
              </a:rPr>
              <a:t>. 2012. Gangnam Style. Video. (15 July 2012.). Retrieved August 22, 2014 from https://</a:t>
            </a:r>
            <a:r>
              <a:rPr lang="en-CA" dirty="0" err="1">
                <a:latin typeface="Times New Roman" panose="02020603050405020304" pitchFamily="18" charset="0"/>
              </a:rPr>
              <a:t>www.youtube.com</a:t>
            </a:r>
            <a:r>
              <a:rPr lang="en-CA" dirty="0">
                <a:latin typeface="Times New Roman" panose="02020603050405020304" pitchFamily="18" charset="0"/>
              </a:rPr>
              <a:t>/</a:t>
            </a:r>
            <a:r>
              <a:rPr lang="en-CA" dirty="0" err="1">
                <a:latin typeface="Times New Roman" panose="02020603050405020304" pitchFamily="18" charset="0"/>
              </a:rPr>
              <a:t>watch?v</a:t>
            </a:r>
            <a:r>
              <a:rPr lang="en-CA" dirty="0">
                <a:latin typeface="Times New Roman" panose="02020603050405020304" pitchFamily="18" charset="0"/>
              </a:rPr>
              <a:t>=9bZkp7q19f0</a:t>
            </a:r>
          </a:p>
          <a:p>
            <a:pPr marL="271463" lvl="0" indent="-260350" hangingPunct="0">
              <a:lnSpc>
                <a:spcPts val="1100"/>
              </a:lnSpc>
              <a:spcBef>
                <a:spcPts val="0"/>
              </a:spcBef>
              <a:spcAft>
                <a:spcPts val="600"/>
              </a:spcAft>
              <a:buSzPts val="900"/>
              <a:tabLst>
                <a:tab pos="260350" algn="l"/>
              </a:tabLst>
            </a:pPr>
            <a:r>
              <a:rPr lang="en-CA" dirty="0">
                <a:latin typeface="Times New Roman" panose="02020603050405020304" pitchFamily="18" charset="0"/>
              </a:rPr>
              <a:t>[8]	Marilyn Schwartz. 1995. Guidelines for Bias-Free Writing. Indiana University Press.</a:t>
            </a:r>
          </a:p>
          <a:p>
            <a:pPr marL="271463" lvl="0" indent="-260350" hangingPunct="0">
              <a:lnSpc>
                <a:spcPts val="1100"/>
              </a:lnSpc>
              <a:spcBef>
                <a:spcPts val="0"/>
              </a:spcBef>
              <a:spcAft>
                <a:spcPts val="600"/>
              </a:spcAft>
              <a:buSzPts val="900"/>
              <a:tabLst>
                <a:tab pos="260350" algn="l"/>
              </a:tabLst>
            </a:pPr>
            <a:r>
              <a:rPr lang="en-CA" dirty="0">
                <a:latin typeface="Times New Roman" panose="02020603050405020304" pitchFamily="18" charset="0"/>
              </a:rPr>
              <a:t>[9]	Ivan E. Sutherland. 1963. Sketchpad, a Man-Machine Graphical Communication System. </a:t>
            </a:r>
            <a:r>
              <a:rPr lang="en-CA" dirty="0" err="1">
                <a:latin typeface="Times New Roman" panose="02020603050405020304" pitchFamily="18" charset="0"/>
              </a:rPr>
              <a:t>Ph.D</a:t>
            </a:r>
            <a:r>
              <a:rPr lang="en-CA" dirty="0">
                <a:latin typeface="Times New Roman" panose="02020603050405020304" pitchFamily="18" charset="0"/>
              </a:rPr>
              <a:t> Dissertation. MIT, Cambridge, MA.</a:t>
            </a:r>
          </a:p>
          <a:p>
            <a:pPr marL="271463" indent="-260350" hangingPunct="0">
              <a:lnSpc>
                <a:spcPts val="1100"/>
              </a:lnSpc>
              <a:spcBef>
                <a:spcPts val="0"/>
              </a:spcBef>
              <a:spcAft>
                <a:spcPts val="600"/>
              </a:spcAft>
              <a:buSzPts val="900"/>
              <a:tabLst>
                <a:tab pos="260350" algn="l"/>
              </a:tabLst>
            </a:pPr>
            <a:r>
              <a:rPr lang="en-CA" dirty="0">
                <a:latin typeface="Times New Roman" panose="02020603050405020304" pitchFamily="18" charset="0"/>
              </a:rPr>
              <a:t>[10]	Langdon Winner. 1999. Do artifacts have politics? In The Social Shaping of Technology (2nd. ed.), Donald </a:t>
            </a:r>
            <a:r>
              <a:rPr lang="en-CA" dirty="0" err="1">
                <a:latin typeface="Times New Roman" panose="02020603050405020304" pitchFamily="18" charset="0"/>
              </a:rPr>
              <a:t>MacKenzie</a:t>
            </a:r>
            <a:r>
              <a:rPr lang="en-CA" dirty="0">
                <a:latin typeface="Times New Roman" panose="02020603050405020304" pitchFamily="18" charset="0"/>
              </a:rPr>
              <a:t> and Judy </a:t>
            </a:r>
            <a:r>
              <a:rPr lang="en-CA" dirty="0" err="1">
                <a:latin typeface="Times New Roman" panose="02020603050405020304" pitchFamily="18" charset="0"/>
              </a:rPr>
              <a:t>Wajcman</a:t>
            </a:r>
            <a:r>
              <a:rPr lang="en-CA" dirty="0">
                <a:latin typeface="Times New Roman" panose="02020603050405020304" pitchFamily="18" charset="0"/>
              </a:rPr>
              <a:t> (eds.). Open University Press, Buckingham, UK, 28-40.</a:t>
            </a:r>
          </a:p>
          <a:p>
            <a:pPr marL="271463" indent="-260350" hangingPunct="0">
              <a:lnSpc>
                <a:spcPts val="1100"/>
              </a:lnSpc>
              <a:spcBef>
                <a:spcPts val="0"/>
              </a:spcBef>
              <a:spcAft>
                <a:spcPts val="600"/>
              </a:spcAft>
              <a:buSzPts val="900"/>
              <a:tabLst>
                <a:tab pos="260350" algn="l"/>
              </a:tabLst>
            </a:pPr>
            <a:r>
              <a:rPr lang="en-CA" dirty="0">
                <a:latin typeface="Times New Roman" panose="02020603050405020304" pitchFamily="18" charset="0"/>
              </a:rPr>
              <a:t>[11]	Nigel Cross. 2001. </a:t>
            </a:r>
            <a:r>
              <a:rPr lang="en-CA" dirty="0" err="1">
                <a:latin typeface="Times New Roman" panose="02020603050405020304" pitchFamily="18" charset="0"/>
              </a:rPr>
              <a:t>Designerly</a:t>
            </a:r>
            <a:r>
              <a:rPr lang="en-CA" dirty="0">
                <a:latin typeface="Times New Roman" panose="02020603050405020304" pitchFamily="18" charset="0"/>
              </a:rPr>
              <a:t> Ways of Knowing: Design Discipline Versus Design Science. Design Issues Design issues, 17(3), 49-55. </a:t>
            </a:r>
          </a:p>
        </p:txBody>
      </p:sp>
    </p:spTree>
    <p:extLst>
      <p:ext uri="{BB962C8B-B14F-4D97-AF65-F5344CB8AC3E}">
        <p14:creationId xmlns:p14="http://schemas.microsoft.com/office/powerpoint/2010/main" val="47717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3BD370-53DB-B145-AEE5-96FB822158F9}"/>
              </a:ext>
            </a:extLst>
          </p:cNvPr>
          <p:cNvSpPr>
            <a:spLocks/>
          </p:cNvSpPr>
          <p:nvPr/>
        </p:nvSpPr>
        <p:spPr>
          <a:xfrm>
            <a:off x="468000" y="914400"/>
            <a:ext cx="9122400" cy="610200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sz="1615">
              <a:ln>
                <a:solidFill>
                  <a:sysClr val="windowText" lastClr="000000"/>
                </a:solidFill>
              </a:ln>
              <a:solidFill>
                <a:sysClr val="windowText" lastClr="000000"/>
              </a:solidFill>
            </a:endParaRPr>
          </a:p>
        </p:txBody>
      </p:sp>
      <p:sp>
        <p:nvSpPr>
          <p:cNvPr id="4" name="Rectangle 3">
            <a:extLst>
              <a:ext uri="{FF2B5EF4-FFF2-40B4-BE49-F238E27FC236}">
                <a16:creationId xmlns:a16="http://schemas.microsoft.com/office/drawing/2014/main" id="{A1B6693C-77C9-9E4B-A5A8-8B70787BB3EE}"/>
              </a:ext>
            </a:extLst>
          </p:cNvPr>
          <p:cNvSpPr/>
          <p:nvPr/>
        </p:nvSpPr>
        <p:spPr>
          <a:xfrm>
            <a:off x="468000" y="914400"/>
            <a:ext cx="3337561" cy="2308324"/>
          </a:xfrm>
          <a:prstGeom prst="rect">
            <a:avLst/>
          </a:prstGeom>
        </p:spPr>
        <p:txBody>
          <a:bodyPr wrap="square" lIns="0" tIns="0" rIns="0" bIns="0">
            <a:spAutoFit/>
          </a:bodyPr>
          <a:lstStyle/>
          <a:p>
            <a:pPr algn="just">
              <a:spcAft>
                <a:spcPts val="600"/>
              </a:spcAft>
            </a:pPr>
            <a:r>
              <a:rPr lang="en-US" sz="1000" dirty="0">
                <a:latin typeface="Times New Roman" panose="02020603050405020304" pitchFamily="18" charset="0"/>
              </a:rPr>
              <a:t>The Pictorials format encourages authors to use the space of their submission creatively and supports their design choices. However, authors should aim for keeping their text contents within this grey area which uses the following margins: Top: 2.54 cm (1 in), Bottom: 2.1 cm (0.83 in), Left and Right: 1.3 cm (0,51 in). </a:t>
            </a:r>
          </a:p>
          <a:p>
            <a:pPr algn="just">
              <a:spcAft>
                <a:spcPts val="600"/>
              </a:spcAft>
            </a:pPr>
            <a:r>
              <a:rPr lang="en-US" sz="1000" dirty="0">
                <a:latin typeface="Times New Roman" panose="02020603050405020304" pitchFamily="18" charset="0"/>
              </a:rPr>
              <a:t>You can also keep your visual content within this area; but you can also break out of it if you find that your visual content and layout work better that way (see next page). </a:t>
            </a:r>
          </a:p>
          <a:p>
            <a:pPr algn="just">
              <a:spcAft>
                <a:spcPts val="600"/>
              </a:spcAft>
            </a:pPr>
            <a:r>
              <a:rPr lang="en-US" sz="1000" dirty="0">
                <a:latin typeface="Times New Roman" panose="02020603050405020304" pitchFamily="18" charset="0"/>
              </a:rPr>
              <a:t>As mentioned previously, if accepted, a header and footer as shown on this page with conference and session information as well as page numbers in black type will later be added by Sheridan on your camera-ready PDF submission. You need to make sure these will be legible at least on the first page of </a:t>
            </a:r>
          </a:p>
        </p:txBody>
      </p:sp>
      <p:sp>
        <p:nvSpPr>
          <p:cNvPr id="5" name="Rectangle 4">
            <a:extLst>
              <a:ext uri="{FF2B5EF4-FFF2-40B4-BE49-F238E27FC236}">
                <a16:creationId xmlns:a16="http://schemas.microsoft.com/office/drawing/2014/main" id="{0F7D5837-85E1-6544-B0F0-D67E0FDF9493}"/>
              </a:ext>
            </a:extLst>
          </p:cNvPr>
          <p:cNvSpPr/>
          <p:nvPr/>
        </p:nvSpPr>
        <p:spPr>
          <a:xfrm>
            <a:off x="379032" y="429728"/>
            <a:ext cx="1734903" cy="249620"/>
          </a:xfrm>
          <a:prstGeom prst="rect">
            <a:avLst/>
          </a:prstGeom>
        </p:spPr>
        <p:txBody>
          <a:bodyPr wrap="square">
            <a:spAutoFit/>
          </a:bodyPr>
          <a:lstStyle/>
          <a:p>
            <a:pPr>
              <a:lnSpc>
                <a:spcPct val="120000"/>
              </a:lnSpc>
            </a:pPr>
            <a:r>
              <a:rPr lang="en-US" sz="900" b="1" dirty="0">
                <a:solidFill>
                  <a:srgbClr val="000000"/>
                </a:solidFill>
                <a:latin typeface="Arial" panose="020B0604020202020204" pitchFamily="34" charset="0"/>
                <a:ea typeface="Times" pitchFamily="2" charset="0"/>
                <a:cs typeface="Times" pitchFamily="2" charset="0"/>
              </a:rPr>
              <a:t>Session Title</a:t>
            </a:r>
            <a:endParaRPr lang="en-US" sz="900" dirty="0">
              <a:solidFill>
                <a:srgbClr val="000000"/>
              </a:solidFill>
              <a:latin typeface="Times" pitchFamily="2" charset="0"/>
              <a:ea typeface="Times" pitchFamily="2" charset="0"/>
              <a:cs typeface="Times" pitchFamily="2" charset="0"/>
            </a:endParaRPr>
          </a:p>
        </p:txBody>
      </p:sp>
      <p:sp>
        <p:nvSpPr>
          <p:cNvPr id="8" name="Rectangle 7">
            <a:extLst>
              <a:ext uri="{FF2B5EF4-FFF2-40B4-BE49-F238E27FC236}">
                <a16:creationId xmlns:a16="http://schemas.microsoft.com/office/drawing/2014/main" id="{EDF580A8-B190-E340-80BD-F9F3A42D9722}"/>
              </a:ext>
            </a:extLst>
          </p:cNvPr>
          <p:cNvSpPr/>
          <p:nvPr/>
        </p:nvSpPr>
        <p:spPr>
          <a:xfrm>
            <a:off x="4009374" y="429727"/>
            <a:ext cx="5657425" cy="249620"/>
          </a:xfrm>
          <a:prstGeom prst="rect">
            <a:avLst/>
          </a:prstGeom>
        </p:spPr>
        <p:txBody>
          <a:bodyPr wrap="square">
            <a:spAutoFit/>
          </a:bodyPr>
          <a:lstStyle/>
          <a:p>
            <a:pPr algn="r">
              <a:lnSpc>
                <a:spcPct val="120000"/>
              </a:lnSpc>
            </a:pPr>
            <a:r>
              <a:rPr lang="en-US" sz="900" b="1" dirty="0">
                <a:solidFill>
                  <a:srgbClr val="000000"/>
                </a:solidFill>
                <a:latin typeface="Arial" panose="020B0604020202020204" pitchFamily="34" charset="0"/>
                <a:ea typeface="Times" pitchFamily="2" charset="0"/>
                <a:cs typeface="Times" pitchFamily="2" charset="0"/>
              </a:rPr>
              <a:t>DIS’2021: June 28-July 2, 2021</a:t>
            </a:r>
            <a:endParaRPr lang="en-US" sz="900" dirty="0">
              <a:solidFill>
                <a:srgbClr val="000000"/>
              </a:solidFill>
              <a:latin typeface="Times" pitchFamily="2" charset="0"/>
              <a:ea typeface="Times" pitchFamily="2" charset="0"/>
              <a:cs typeface="Times" pitchFamily="2" charset="0"/>
            </a:endParaRPr>
          </a:p>
        </p:txBody>
      </p:sp>
      <p:sp>
        <p:nvSpPr>
          <p:cNvPr id="6" name="Rectangle 5">
            <a:extLst>
              <a:ext uri="{FF2B5EF4-FFF2-40B4-BE49-F238E27FC236}">
                <a16:creationId xmlns:a16="http://schemas.microsoft.com/office/drawing/2014/main" id="{D1D5C481-6ED7-5A47-AF7A-E6DC273D698F}"/>
              </a:ext>
            </a:extLst>
          </p:cNvPr>
          <p:cNvSpPr/>
          <p:nvPr/>
        </p:nvSpPr>
        <p:spPr>
          <a:xfrm>
            <a:off x="4659999" y="7132315"/>
            <a:ext cx="5029200" cy="230832"/>
          </a:xfrm>
          <a:prstGeom prst="rect">
            <a:avLst/>
          </a:prstGeom>
        </p:spPr>
        <p:txBody>
          <a:bodyPr>
            <a:spAutoFit/>
          </a:bodyPr>
          <a:lstStyle/>
          <a:p>
            <a:pPr algn="r">
              <a:spcAft>
                <a:spcPts val="600"/>
              </a:spcAft>
              <a:tabLst>
                <a:tab pos="2743266" algn="ctr"/>
                <a:tab pos="5486531" algn="r"/>
              </a:tabLst>
            </a:pPr>
            <a:r>
              <a:rPr lang="en-US" sz="900" b="1" dirty="0">
                <a:latin typeface="Arial" panose="020B0604020202020204" pitchFamily="34" charset="0"/>
                <a:ea typeface="Times New Roman" panose="02020603050405020304" pitchFamily="18" charset="0"/>
                <a:cs typeface="Arial" panose="020B0604020202020204" pitchFamily="34" charset="0"/>
              </a:rPr>
              <a:t>Page Numbers will be added here and either centered or right-aligned</a:t>
            </a:r>
            <a:endParaRPr lang="en-US" sz="9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4166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3BD370-53DB-B145-AEE5-96FB822158F9}"/>
              </a:ext>
            </a:extLst>
          </p:cNvPr>
          <p:cNvSpPr>
            <a:spLocks/>
          </p:cNvSpPr>
          <p:nvPr/>
        </p:nvSpPr>
        <p:spPr>
          <a:xfrm>
            <a:off x="1" y="0"/>
            <a:ext cx="10058400" cy="777240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15">
              <a:ln>
                <a:solidFill>
                  <a:sysClr val="windowText" lastClr="000000"/>
                </a:solidFill>
              </a:ln>
              <a:solidFill>
                <a:sysClr val="windowText" lastClr="000000"/>
              </a:solidFill>
            </a:endParaRPr>
          </a:p>
        </p:txBody>
      </p:sp>
      <p:sp>
        <p:nvSpPr>
          <p:cNvPr id="8" name="Rectangle 7">
            <a:extLst>
              <a:ext uri="{FF2B5EF4-FFF2-40B4-BE49-F238E27FC236}">
                <a16:creationId xmlns:a16="http://schemas.microsoft.com/office/drawing/2014/main" id="{964B9118-F2F5-E24D-877D-C1F511020D2D}"/>
              </a:ext>
            </a:extLst>
          </p:cNvPr>
          <p:cNvSpPr/>
          <p:nvPr/>
        </p:nvSpPr>
        <p:spPr>
          <a:xfrm>
            <a:off x="379032" y="429728"/>
            <a:ext cx="1734903" cy="249620"/>
          </a:xfrm>
          <a:prstGeom prst="rect">
            <a:avLst/>
          </a:prstGeom>
        </p:spPr>
        <p:txBody>
          <a:bodyPr wrap="square">
            <a:spAutoFit/>
          </a:bodyPr>
          <a:lstStyle/>
          <a:p>
            <a:pPr>
              <a:lnSpc>
                <a:spcPct val="120000"/>
              </a:lnSpc>
            </a:pPr>
            <a:r>
              <a:rPr lang="en-US" sz="900" b="1" dirty="0">
                <a:solidFill>
                  <a:srgbClr val="000000"/>
                </a:solidFill>
                <a:latin typeface="Arial" panose="020B0604020202020204" pitchFamily="34" charset="0"/>
                <a:ea typeface="Times" pitchFamily="2" charset="0"/>
                <a:cs typeface="Times" pitchFamily="2" charset="0"/>
              </a:rPr>
              <a:t>Session Title</a:t>
            </a:r>
            <a:endParaRPr lang="en-US" sz="900" dirty="0">
              <a:solidFill>
                <a:srgbClr val="000000"/>
              </a:solidFill>
              <a:latin typeface="Times" pitchFamily="2" charset="0"/>
              <a:ea typeface="Times" pitchFamily="2" charset="0"/>
              <a:cs typeface="Times" pitchFamily="2" charset="0"/>
            </a:endParaRPr>
          </a:p>
        </p:txBody>
      </p:sp>
      <p:sp>
        <p:nvSpPr>
          <p:cNvPr id="9" name="Rectangle 8">
            <a:extLst>
              <a:ext uri="{FF2B5EF4-FFF2-40B4-BE49-F238E27FC236}">
                <a16:creationId xmlns:a16="http://schemas.microsoft.com/office/drawing/2014/main" id="{77F7D246-9FB1-674E-9140-102AC1DB342F}"/>
              </a:ext>
            </a:extLst>
          </p:cNvPr>
          <p:cNvSpPr/>
          <p:nvPr/>
        </p:nvSpPr>
        <p:spPr>
          <a:xfrm>
            <a:off x="4009374" y="429727"/>
            <a:ext cx="5657425" cy="249620"/>
          </a:xfrm>
          <a:prstGeom prst="rect">
            <a:avLst/>
          </a:prstGeom>
        </p:spPr>
        <p:txBody>
          <a:bodyPr wrap="square">
            <a:spAutoFit/>
          </a:bodyPr>
          <a:lstStyle/>
          <a:p>
            <a:pPr algn="r">
              <a:lnSpc>
                <a:spcPct val="120000"/>
              </a:lnSpc>
            </a:pPr>
            <a:r>
              <a:rPr lang="en-US" sz="900" b="1" dirty="0">
                <a:solidFill>
                  <a:srgbClr val="000000"/>
                </a:solidFill>
                <a:latin typeface="Arial" panose="020B0604020202020204" pitchFamily="34" charset="0"/>
                <a:ea typeface="Times" pitchFamily="2" charset="0"/>
                <a:cs typeface="Times" pitchFamily="2" charset="0"/>
              </a:rPr>
              <a:t>DIS’2021: June 28-July 2, 2021</a:t>
            </a:r>
            <a:endParaRPr lang="en-US" sz="900" dirty="0">
              <a:solidFill>
                <a:srgbClr val="000000"/>
              </a:solidFill>
              <a:latin typeface="Times" pitchFamily="2" charset="0"/>
              <a:ea typeface="Times" pitchFamily="2" charset="0"/>
              <a:cs typeface="Times" pitchFamily="2" charset="0"/>
            </a:endParaRPr>
          </a:p>
        </p:txBody>
      </p:sp>
      <p:sp>
        <p:nvSpPr>
          <p:cNvPr id="10" name="Rectangle 9">
            <a:extLst>
              <a:ext uri="{FF2B5EF4-FFF2-40B4-BE49-F238E27FC236}">
                <a16:creationId xmlns:a16="http://schemas.microsoft.com/office/drawing/2014/main" id="{3775C57D-59A5-714E-8BEE-D7E6AD8F2338}"/>
              </a:ext>
            </a:extLst>
          </p:cNvPr>
          <p:cNvSpPr/>
          <p:nvPr/>
        </p:nvSpPr>
        <p:spPr>
          <a:xfrm>
            <a:off x="468000" y="914400"/>
            <a:ext cx="3337561" cy="769441"/>
          </a:xfrm>
          <a:prstGeom prst="rect">
            <a:avLst/>
          </a:prstGeom>
        </p:spPr>
        <p:txBody>
          <a:bodyPr wrap="square" lIns="0" tIns="0" rIns="0" bIns="0">
            <a:spAutoFit/>
          </a:bodyPr>
          <a:lstStyle/>
          <a:p>
            <a:pPr algn="just"/>
            <a:r>
              <a:rPr lang="sv-SE" sz="1000" dirty="0">
                <a:latin typeface="Times New Roman" panose="02020603050405020304" pitchFamily="18" charset="0"/>
              </a:rPr>
              <a:t>If </a:t>
            </a:r>
            <a:r>
              <a:rPr lang="sv-SE" sz="1000" dirty="0" err="1">
                <a:latin typeface="Times New Roman" panose="02020603050405020304" pitchFamily="18" charset="0"/>
              </a:rPr>
              <a:t>you</a:t>
            </a:r>
            <a:r>
              <a:rPr lang="sv-SE" sz="1000" dirty="0">
                <a:latin typeface="Times New Roman" panose="02020603050405020304" pitchFamily="18" charset="0"/>
              </a:rPr>
              <a:t> </a:t>
            </a:r>
            <a:r>
              <a:rPr lang="sv-SE" sz="1000" dirty="0" err="1">
                <a:latin typeface="Times New Roman" panose="02020603050405020304" pitchFamily="18" charset="0"/>
              </a:rPr>
              <a:t>decide</a:t>
            </a:r>
            <a:r>
              <a:rPr lang="sv-SE" sz="1000" dirty="0">
                <a:latin typeface="Times New Roman" panose="02020603050405020304" pitchFamily="18" charset="0"/>
              </a:rPr>
              <a:t> to break </a:t>
            </a:r>
            <a:r>
              <a:rPr lang="sv-SE" sz="1000" dirty="0" err="1">
                <a:latin typeface="Times New Roman" panose="02020603050405020304" pitchFamily="18" charset="0"/>
              </a:rPr>
              <a:t>out</a:t>
            </a:r>
            <a:r>
              <a:rPr lang="sv-SE" sz="1000" dirty="0">
                <a:latin typeface="Times New Roman" panose="02020603050405020304" pitchFamily="18" charset="0"/>
              </a:rPr>
              <a:t> </a:t>
            </a:r>
            <a:r>
              <a:rPr lang="sv-SE" sz="1000" dirty="0" err="1">
                <a:latin typeface="Times New Roman" panose="02020603050405020304" pitchFamily="18" charset="0"/>
              </a:rPr>
              <a:t>of</a:t>
            </a:r>
            <a:r>
              <a:rPr lang="sv-SE" sz="1000" dirty="0">
                <a:latin typeface="Times New Roman" panose="02020603050405020304" pitchFamily="18" charset="0"/>
              </a:rPr>
              <a:t> the ‘text’ area </a:t>
            </a:r>
            <a:r>
              <a:rPr lang="sv-SE" sz="1000" dirty="0" err="1">
                <a:latin typeface="Times New Roman" panose="02020603050405020304" pitchFamily="18" charset="0"/>
              </a:rPr>
              <a:t>with</a:t>
            </a:r>
            <a:r>
              <a:rPr lang="sv-SE" sz="1000" dirty="0">
                <a:latin typeface="Times New Roman" panose="02020603050405020304" pitchFamily="18" charset="0"/>
              </a:rPr>
              <a:t> </a:t>
            </a:r>
            <a:r>
              <a:rPr lang="sv-SE" sz="1000" dirty="0" err="1">
                <a:latin typeface="Times New Roman" panose="02020603050405020304" pitchFamily="18" charset="0"/>
              </a:rPr>
              <a:t>visual</a:t>
            </a:r>
            <a:r>
              <a:rPr lang="sv-SE" sz="1000" dirty="0">
                <a:latin typeface="Times New Roman" panose="02020603050405020304" pitchFamily="18" charset="0"/>
              </a:rPr>
              <a:t> </a:t>
            </a:r>
            <a:r>
              <a:rPr lang="sv-SE" sz="1000" dirty="0" err="1">
                <a:latin typeface="Times New Roman" panose="02020603050405020304" pitchFamily="18" charset="0"/>
              </a:rPr>
              <a:t>content</a:t>
            </a:r>
            <a:r>
              <a:rPr lang="sv-SE" sz="1000" dirty="0">
                <a:latin typeface="Times New Roman" panose="02020603050405020304" pitchFamily="18" charset="0"/>
              </a:rPr>
              <a:t>, as </a:t>
            </a:r>
            <a:r>
              <a:rPr lang="sv-SE" sz="1000" dirty="0" err="1">
                <a:latin typeface="Times New Roman" panose="02020603050405020304" pitchFamily="18" charset="0"/>
              </a:rPr>
              <a:t>mentioned</a:t>
            </a:r>
            <a:r>
              <a:rPr lang="sv-SE" sz="1000" dirty="0">
                <a:latin typeface="Times New Roman" panose="02020603050405020304" pitchFamily="18" charset="0"/>
              </a:rPr>
              <a:t> on the </a:t>
            </a:r>
            <a:r>
              <a:rPr lang="sv-SE" sz="1000" dirty="0" err="1">
                <a:latin typeface="Times New Roman" panose="02020603050405020304" pitchFamily="18" charset="0"/>
              </a:rPr>
              <a:t>previous</a:t>
            </a:r>
            <a:r>
              <a:rPr lang="sv-SE" sz="1000" dirty="0">
                <a:latin typeface="Times New Roman" panose="02020603050405020304" pitchFamily="18" charset="0"/>
              </a:rPr>
              <a:t> page, be </a:t>
            </a:r>
            <a:r>
              <a:rPr lang="sv-SE" sz="1000" dirty="0" err="1">
                <a:latin typeface="Times New Roman" panose="02020603050405020304" pitchFamily="18" charset="0"/>
              </a:rPr>
              <a:t>aware</a:t>
            </a:r>
            <a:r>
              <a:rPr lang="sv-SE" sz="1000" dirty="0">
                <a:latin typeface="Times New Roman" panose="02020603050405020304" pitchFamily="18" charset="0"/>
              </a:rPr>
              <a:t> </a:t>
            </a:r>
            <a:r>
              <a:rPr lang="sv-SE" sz="1000" dirty="0" err="1">
                <a:latin typeface="Times New Roman" panose="02020603050405020304" pitchFamily="18" charset="0"/>
              </a:rPr>
              <a:t>that</a:t>
            </a:r>
            <a:r>
              <a:rPr lang="sv-SE" sz="1000" dirty="0">
                <a:latin typeface="Times New Roman" panose="02020603050405020304" pitchFamily="18" charset="0"/>
              </a:rPr>
              <a:t> </a:t>
            </a:r>
            <a:r>
              <a:rPr lang="sv-SE" sz="1000" dirty="0" err="1">
                <a:latin typeface="Times New Roman" panose="02020603050405020304" pitchFamily="18" charset="0"/>
              </a:rPr>
              <a:t>if</a:t>
            </a:r>
            <a:r>
              <a:rPr lang="sv-SE" sz="1000" dirty="0">
                <a:latin typeface="Times New Roman" panose="02020603050405020304" pitchFamily="18" charset="0"/>
              </a:rPr>
              <a:t> </a:t>
            </a:r>
            <a:r>
              <a:rPr lang="sv-SE" sz="1000" dirty="0" err="1">
                <a:latin typeface="Times New Roman" panose="02020603050405020304" pitchFamily="18" charset="0"/>
              </a:rPr>
              <a:t>accepted</a:t>
            </a:r>
            <a:r>
              <a:rPr lang="sv-SE" sz="1000" dirty="0">
                <a:latin typeface="Times New Roman" panose="02020603050405020304" pitchFamily="18" charset="0"/>
              </a:rPr>
              <a:t>, a </a:t>
            </a:r>
            <a:r>
              <a:rPr lang="sv-SE" sz="1000" dirty="0" err="1">
                <a:latin typeface="Times New Roman" panose="02020603050405020304" pitchFamily="18" charset="0"/>
              </a:rPr>
              <a:t>header</a:t>
            </a:r>
            <a:r>
              <a:rPr lang="sv-SE" sz="1000" dirty="0">
                <a:latin typeface="Times New Roman" panose="02020603050405020304" pitchFamily="18" charset="0"/>
              </a:rPr>
              <a:t> as </a:t>
            </a:r>
            <a:r>
              <a:rPr lang="sv-SE" sz="1000" dirty="0" err="1">
                <a:latin typeface="Times New Roman" panose="02020603050405020304" pitchFamily="18" charset="0"/>
              </a:rPr>
              <a:t>shown</a:t>
            </a:r>
            <a:r>
              <a:rPr lang="sv-SE" sz="1000" dirty="0">
                <a:latin typeface="Times New Roman" panose="02020603050405020304" pitchFamily="18" charset="0"/>
              </a:rPr>
              <a:t> on </a:t>
            </a:r>
            <a:r>
              <a:rPr lang="sv-SE" sz="1000" dirty="0" err="1">
                <a:latin typeface="Times New Roman" panose="02020603050405020304" pitchFamily="18" charset="0"/>
              </a:rPr>
              <a:t>this</a:t>
            </a:r>
            <a:r>
              <a:rPr lang="sv-SE" sz="1000" dirty="0">
                <a:latin typeface="Times New Roman" panose="02020603050405020304" pitchFamily="18" charset="0"/>
              </a:rPr>
              <a:t> site and a </a:t>
            </a:r>
            <a:r>
              <a:rPr lang="sv-SE" sz="1000" dirty="0" err="1">
                <a:latin typeface="Times New Roman" panose="02020603050405020304" pitchFamily="18" charset="0"/>
              </a:rPr>
              <a:t>footer</a:t>
            </a:r>
            <a:r>
              <a:rPr lang="sv-SE" sz="1000" dirty="0">
                <a:latin typeface="Times New Roman" panose="02020603050405020304" pitchFamily="18" charset="0"/>
              </a:rPr>
              <a:t> </a:t>
            </a:r>
            <a:r>
              <a:rPr lang="sv-SE" sz="1000" dirty="0" err="1">
                <a:latin typeface="Times New Roman" panose="02020603050405020304" pitchFamily="18" charset="0"/>
              </a:rPr>
              <a:t>with</a:t>
            </a:r>
            <a:r>
              <a:rPr lang="sv-SE" sz="1000" dirty="0">
                <a:latin typeface="Times New Roman" panose="02020603050405020304" pitchFamily="18" charset="0"/>
              </a:rPr>
              <a:t> page </a:t>
            </a:r>
            <a:r>
              <a:rPr lang="sv-SE" sz="1000" dirty="0" err="1">
                <a:latin typeface="Times New Roman" panose="02020603050405020304" pitchFamily="18" charset="0"/>
              </a:rPr>
              <a:t>number</a:t>
            </a:r>
            <a:r>
              <a:rPr lang="sv-SE" sz="1000" dirty="0">
                <a:latin typeface="Times New Roman" panose="02020603050405020304" pitchFamily="18" charset="0"/>
              </a:rPr>
              <a:t> </a:t>
            </a:r>
            <a:r>
              <a:rPr lang="sv-SE" sz="1000" dirty="0" err="1">
                <a:latin typeface="Times New Roman" panose="02020603050405020304" pitchFamily="18" charset="0"/>
              </a:rPr>
              <a:t>may</a:t>
            </a:r>
            <a:r>
              <a:rPr lang="sv-SE" sz="1000" dirty="0">
                <a:latin typeface="Times New Roman" panose="02020603050405020304" pitchFamily="18" charset="0"/>
              </a:rPr>
              <a:t> later be </a:t>
            </a:r>
            <a:r>
              <a:rPr lang="sv-SE" sz="1000" dirty="0" err="1">
                <a:latin typeface="Times New Roman" panose="02020603050405020304" pitchFamily="18" charset="0"/>
              </a:rPr>
              <a:t>added</a:t>
            </a:r>
            <a:r>
              <a:rPr lang="sv-SE" sz="1000" dirty="0">
                <a:latin typeface="Times New Roman" panose="02020603050405020304" pitchFamily="18" charset="0"/>
              </a:rPr>
              <a:t> by Sheridan. </a:t>
            </a:r>
            <a:r>
              <a:rPr lang="sv-SE" sz="1000" dirty="0" err="1">
                <a:latin typeface="Times New Roman" panose="02020603050405020304" pitchFamily="18" charset="0"/>
              </a:rPr>
              <a:t>Please</a:t>
            </a:r>
            <a:r>
              <a:rPr lang="sv-SE" sz="1000" dirty="0">
                <a:latin typeface="Times New Roman" panose="02020603050405020304" pitchFamily="18" charset="0"/>
              </a:rPr>
              <a:t> make sure </a:t>
            </a:r>
            <a:r>
              <a:rPr lang="sv-SE" sz="1000" dirty="0" err="1">
                <a:latin typeface="Times New Roman" panose="02020603050405020304" pitchFamily="18" charset="0"/>
              </a:rPr>
              <a:t>you</a:t>
            </a:r>
            <a:r>
              <a:rPr lang="sv-SE" sz="1000" dirty="0">
                <a:latin typeface="Times New Roman" panose="02020603050405020304" pitchFamily="18" charset="0"/>
              </a:rPr>
              <a:t> </a:t>
            </a:r>
            <a:r>
              <a:rPr lang="sv-SE" sz="1000" dirty="0" err="1">
                <a:latin typeface="Times New Roman" panose="02020603050405020304" pitchFamily="18" charset="0"/>
              </a:rPr>
              <a:t>remove</a:t>
            </a:r>
            <a:r>
              <a:rPr lang="sv-SE" sz="1000" dirty="0">
                <a:latin typeface="Times New Roman" panose="02020603050405020304" pitchFamily="18" charset="0"/>
              </a:rPr>
              <a:t> </a:t>
            </a:r>
            <a:r>
              <a:rPr lang="sv-SE" sz="1000" dirty="0" err="1">
                <a:latin typeface="Times New Roman" panose="02020603050405020304" pitchFamily="18" charset="0"/>
              </a:rPr>
              <a:t>any</a:t>
            </a:r>
            <a:r>
              <a:rPr lang="sv-SE" sz="1000" dirty="0">
                <a:latin typeface="Times New Roman" panose="02020603050405020304" pitchFamily="18" charset="0"/>
              </a:rPr>
              <a:t> </a:t>
            </a:r>
            <a:r>
              <a:rPr lang="sv-SE" sz="1000" dirty="0" err="1">
                <a:latin typeface="Times New Roman" panose="02020603050405020304" pitchFamily="18" charset="0"/>
              </a:rPr>
              <a:t>such</a:t>
            </a:r>
            <a:r>
              <a:rPr lang="sv-SE" sz="1000" dirty="0">
                <a:latin typeface="Times New Roman" panose="02020603050405020304" pitchFamily="18" charset="0"/>
              </a:rPr>
              <a:t> </a:t>
            </a:r>
            <a:r>
              <a:rPr lang="sv-SE" sz="1000" dirty="0" err="1">
                <a:latin typeface="Times New Roman" panose="02020603050405020304" pitchFamily="18" charset="0"/>
              </a:rPr>
              <a:t>headers</a:t>
            </a:r>
            <a:r>
              <a:rPr lang="sv-SE" sz="1000" dirty="0">
                <a:latin typeface="Times New Roman" panose="02020603050405020304" pitchFamily="18" charset="0"/>
              </a:rPr>
              <a:t> and </a:t>
            </a:r>
            <a:r>
              <a:rPr lang="sv-SE" sz="1000" dirty="0" err="1">
                <a:latin typeface="Times New Roman" panose="02020603050405020304" pitchFamily="18" charset="0"/>
              </a:rPr>
              <a:t>footers</a:t>
            </a:r>
            <a:r>
              <a:rPr lang="sv-SE" sz="1000" dirty="0">
                <a:latin typeface="Times New Roman" panose="02020603050405020304" pitchFamily="18" charset="0"/>
              </a:rPr>
              <a:t> on </a:t>
            </a:r>
            <a:r>
              <a:rPr lang="sv-SE" sz="1000" dirty="0" err="1">
                <a:latin typeface="Times New Roman" panose="02020603050405020304" pitchFamily="18" charset="0"/>
              </a:rPr>
              <a:t>your</a:t>
            </a:r>
            <a:r>
              <a:rPr lang="sv-SE" sz="1000" dirty="0">
                <a:latin typeface="Times New Roman" panose="02020603050405020304" pitchFamily="18" charset="0"/>
              </a:rPr>
              <a:t> </a:t>
            </a:r>
            <a:r>
              <a:rPr lang="sv-SE" sz="1000" dirty="0" err="1">
                <a:latin typeface="Times New Roman" panose="02020603050405020304" pitchFamily="18" charset="0"/>
              </a:rPr>
              <a:t>camera</a:t>
            </a:r>
            <a:r>
              <a:rPr lang="sv-SE" sz="1000" dirty="0">
                <a:latin typeface="Times New Roman" panose="02020603050405020304" pitchFamily="18" charset="0"/>
              </a:rPr>
              <a:t>-ready submission.</a:t>
            </a:r>
          </a:p>
        </p:txBody>
      </p:sp>
      <p:sp>
        <p:nvSpPr>
          <p:cNvPr id="11" name="Rectangle 10">
            <a:extLst>
              <a:ext uri="{FF2B5EF4-FFF2-40B4-BE49-F238E27FC236}">
                <a16:creationId xmlns:a16="http://schemas.microsoft.com/office/drawing/2014/main" id="{C5EF5CAA-7D80-B147-8D17-C76FFB51F8E2}"/>
              </a:ext>
            </a:extLst>
          </p:cNvPr>
          <p:cNvSpPr/>
          <p:nvPr/>
        </p:nvSpPr>
        <p:spPr>
          <a:xfrm>
            <a:off x="4659999" y="7132315"/>
            <a:ext cx="5029200" cy="230832"/>
          </a:xfrm>
          <a:prstGeom prst="rect">
            <a:avLst/>
          </a:prstGeom>
        </p:spPr>
        <p:txBody>
          <a:bodyPr>
            <a:spAutoFit/>
          </a:bodyPr>
          <a:lstStyle/>
          <a:p>
            <a:pPr algn="r">
              <a:spcAft>
                <a:spcPts val="600"/>
              </a:spcAft>
              <a:tabLst>
                <a:tab pos="2743266" algn="ctr"/>
                <a:tab pos="5486531" algn="r"/>
              </a:tabLst>
            </a:pPr>
            <a:r>
              <a:rPr lang="en-US" sz="900" b="1" dirty="0">
                <a:latin typeface="Arial" panose="020B0604020202020204" pitchFamily="34" charset="0"/>
                <a:ea typeface="Times New Roman" panose="02020603050405020304" pitchFamily="18" charset="0"/>
                <a:cs typeface="Arial" panose="020B0604020202020204" pitchFamily="34" charset="0"/>
              </a:rPr>
              <a:t>Page Numbers will be added here and either centered or right-aligned</a:t>
            </a:r>
            <a:endParaRPr lang="en-US" sz="9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834409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6373</TotalTime>
  <Words>2831</Words>
  <Application>Microsoft Office PowerPoint</Application>
  <PresentationFormat>Custom</PresentationFormat>
  <Paragraphs>165</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Symbol</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Devendorf</dc:creator>
  <cp:lastModifiedBy>Tricia Ngoon</cp:lastModifiedBy>
  <cp:revision>67</cp:revision>
  <dcterms:created xsi:type="dcterms:W3CDTF">2019-11-19T22:23:57Z</dcterms:created>
  <dcterms:modified xsi:type="dcterms:W3CDTF">2021-02-07T19:19:03Z</dcterms:modified>
</cp:coreProperties>
</file>