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0" r:id="rId2"/>
    <p:sldId id="2733" r:id="rId3"/>
    <p:sldId id="2865" r:id="rId4"/>
    <p:sldId id="2734" r:id="rId5"/>
    <p:sldId id="2870" r:id="rId6"/>
    <p:sldId id="2869" r:id="rId7"/>
    <p:sldId id="2871" r:id="rId8"/>
    <p:sldId id="2736" r:id="rId9"/>
    <p:sldId id="2867" r:id="rId10"/>
    <p:sldId id="2762" r:id="rId11"/>
    <p:sldId id="2872" r:id="rId12"/>
    <p:sldId id="2782" r:id="rId13"/>
    <p:sldId id="2819" r:id="rId14"/>
    <p:sldId id="2823" r:id="rId15"/>
    <p:sldId id="2801" r:id="rId16"/>
    <p:sldId id="2796" r:id="rId17"/>
    <p:sldId id="2816" r:id="rId18"/>
    <p:sldId id="2873" r:id="rId19"/>
    <p:sldId id="2817" r:id="rId20"/>
    <p:sldId id="2876" r:id="rId21"/>
    <p:sldId id="2874" r:id="rId22"/>
    <p:sldId id="2875" r:id="rId23"/>
    <p:sldId id="282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17291-9769-C923-4C2B-A1A4C88B0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8B9D7-F920-7B3C-D9DD-A609B7D76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45EE1-A709-F233-A8AD-B9EA8C63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3AFB9-7469-047D-E80D-A92CF05E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1BFF5-A9BF-E29D-87A7-0A375F02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9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82051-ED67-D667-D32D-A7A6715B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96292-E7A6-6D32-A207-A36CE14E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C75BE-7463-C7C6-4311-06A150CB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0FD1B-ACAE-959F-5D61-8CC16DB3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3C5EF-2DDF-CD69-16BE-EC33AA57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754E83-B394-69A3-C9D5-BAE851F98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8FC4B-2043-3D2F-B45A-F97D565D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90DE3-3C32-51F9-9428-3DF09750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1CC65-37C8-02F6-BF6E-9892B1DE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01BB-8778-11BD-A028-1726A454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0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다리꼴 23"/>
          <p:cNvSpPr/>
          <p:nvPr userDrawn="1"/>
        </p:nvSpPr>
        <p:spPr>
          <a:xfrm rot="10800000">
            <a:off x="-5074" y="494298"/>
            <a:ext cx="12197073" cy="399404"/>
          </a:xfrm>
          <a:prstGeom prst="trapezoid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5" name="직사각형 24"/>
          <p:cNvSpPr/>
          <p:nvPr userDrawn="1"/>
        </p:nvSpPr>
        <p:spPr>
          <a:xfrm rot="10800000">
            <a:off x="0" y="0"/>
            <a:ext cx="10608501" cy="812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1" y="2"/>
            <a:ext cx="3473187" cy="7179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7" name="직사각형 8"/>
          <p:cNvSpPr/>
          <p:nvPr userDrawn="1"/>
        </p:nvSpPr>
        <p:spPr>
          <a:xfrm flipH="1">
            <a:off x="9264352" y="1"/>
            <a:ext cx="2927637" cy="253927"/>
          </a:xfrm>
          <a:custGeom>
            <a:avLst/>
            <a:gdLst/>
            <a:ahLst/>
            <a:cxnLst/>
            <a:rect l="l" t="t" r="r" b="b"/>
            <a:pathLst>
              <a:path w="2195728" h="253927">
                <a:moveTo>
                  <a:pt x="2195728" y="0"/>
                </a:moveTo>
                <a:lnTo>
                  <a:pt x="0" y="0"/>
                </a:lnTo>
                <a:lnTo>
                  <a:pt x="0" y="253927"/>
                </a:lnTo>
                <a:lnTo>
                  <a:pt x="2033966" y="25392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평행 사변형 2"/>
          <p:cNvSpPr/>
          <p:nvPr userDrawn="1"/>
        </p:nvSpPr>
        <p:spPr>
          <a:xfrm flipH="1">
            <a:off x="9328635" y="0"/>
            <a:ext cx="2863355" cy="893704"/>
          </a:xfrm>
          <a:custGeom>
            <a:avLst/>
            <a:gdLst/>
            <a:ahLst/>
            <a:cxnLst/>
            <a:rect l="l" t="t" r="r" b="b"/>
            <a:pathLst>
              <a:path w="2147516" h="893704">
                <a:moveTo>
                  <a:pt x="2147516" y="0"/>
                </a:moveTo>
                <a:lnTo>
                  <a:pt x="0" y="0"/>
                </a:lnTo>
                <a:lnTo>
                  <a:pt x="0" y="893704"/>
                </a:lnTo>
                <a:lnTo>
                  <a:pt x="1578189" y="893704"/>
                </a:lnTo>
                <a:close/>
              </a:path>
            </a:pathLst>
          </a:custGeom>
          <a:solidFill>
            <a:srgbClr val="20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9" name="직사각형 8"/>
          <p:cNvSpPr/>
          <p:nvPr userDrawn="1"/>
        </p:nvSpPr>
        <p:spPr>
          <a:xfrm flipH="1">
            <a:off x="9326933" y="1"/>
            <a:ext cx="2865056" cy="253927"/>
          </a:xfrm>
          <a:custGeom>
            <a:avLst/>
            <a:gdLst/>
            <a:ahLst/>
            <a:cxnLst/>
            <a:rect l="l" t="t" r="r" b="b"/>
            <a:pathLst>
              <a:path w="2148792" h="253927">
                <a:moveTo>
                  <a:pt x="2148792" y="0"/>
                </a:moveTo>
                <a:lnTo>
                  <a:pt x="0" y="0"/>
                </a:lnTo>
                <a:lnTo>
                  <a:pt x="0" y="253927"/>
                </a:lnTo>
                <a:lnTo>
                  <a:pt x="1987030" y="253927"/>
                </a:lnTo>
                <a:close/>
              </a:path>
            </a:pathLst>
          </a:custGeom>
          <a:solidFill>
            <a:srgbClr val="20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0" name="직사각형 29"/>
          <p:cNvSpPr/>
          <p:nvPr userDrawn="1"/>
        </p:nvSpPr>
        <p:spPr>
          <a:xfrm rot="16200000" flipH="1">
            <a:off x="5945925" y="611938"/>
            <a:ext cx="301926" cy="1219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spc="30" dirty="0">
              <a:gradFill flip="none" rotWithShape="1">
                <a:gsLst>
                  <a:gs pos="15000">
                    <a:schemeClr val="bg1">
                      <a:lumMod val="100000"/>
                    </a:schemeClr>
                  </a:gs>
                  <a:gs pos="0">
                    <a:schemeClr val="bg1">
                      <a:alpha val="28000"/>
                    </a:schemeClr>
                  </a:gs>
                </a:gsLst>
                <a:lin ang="5400000" scaled="1"/>
                <a:tileRect/>
              </a:gradFill>
              <a:latin typeface="한컴 고딕" panose="02000500000000000000" pitchFamily="2" charset="-127"/>
              <a:ea typeface="한컴 고딕" panose="02000500000000000000" pitchFamily="2" charset="-127"/>
              <a:cs typeface="Arial" pitchFamily="34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16B823E-7ED2-2D42-8ED6-FCA40D39DF9E}"/>
              </a:ext>
            </a:extLst>
          </p:cNvPr>
          <p:cNvSpPr txBox="1">
            <a:spLocks/>
          </p:cNvSpPr>
          <p:nvPr userDrawn="1"/>
        </p:nvSpPr>
        <p:spPr>
          <a:xfrm>
            <a:off x="9353682" y="6659469"/>
            <a:ext cx="2713269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7EBBE8-1363-41B5-B342-36A40BB96AB2}" type="slidenum">
              <a:rPr lang="en-US" sz="1050" smtClean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r>
              <a:rPr lang="en-US" sz="1050" dirty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30639" y="6638946"/>
            <a:ext cx="2626915" cy="153685"/>
            <a:chOff x="97979" y="6638945"/>
            <a:chExt cx="1970186" cy="153685"/>
          </a:xfrm>
        </p:grpSpPr>
        <p:pic>
          <p:nvPicPr>
            <p:cNvPr id="38" name="Picture 3" descr="H:\Laptop\08. 2019 NIPA 블록체인\00. 참고자료\CI\홈페이지CI\nipa_ci.png">
              <a:extLst>
                <a:ext uri="{FF2B5EF4-FFF2-40B4-BE49-F238E27FC236}">
                  <a16:creationId xmlns:a16="http://schemas.microsoft.com/office/drawing/2014/main" id="{47D840A3-EB11-4C8B-B9F7-B6AD5189A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9" y="6638945"/>
              <a:ext cx="1100718" cy="153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Z:\공통\02.각종양식\로고\로고 모음\ksalogo_ai-[변환됨]_03.png">
              <a:extLst>
                <a:ext uri="{FF2B5EF4-FFF2-40B4-BE49-F238E27FC236}">
                  <a16:creationId xmlns:a16="http://schemas.microsoft.com/office/drawing/2014/main" id="{6FFBE9F8-0F5C-4B13-B670-3744A1C52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644" y="6649408"/>
              <a:ext cx="748521" cy="13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2" descr="C:\Users\ptins\OneDrive\바탕 화면\esfgwfwsf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5185"/>
            <a:ext cx="12192000" cy="14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C02DA4C0-F991-448E-A8C2-97D19DC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8" y="120768"/>
            <a:ext cx="10329869" cy="7141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3600" b="1" kern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56FAE8C-36BC-4CAC-A6D8-31724C04A8C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361" y="1223892"/>
            <a:ext cx="11233151" cy="5256212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1" hangingPunct="1">
              <a:lnSpc>
                <a:spcPct val="105000"/>
              </a:lnSpc>
              <a:buFontTx/>
              <a:buBlip>
                <a:blip r:embed="rId5"/>
              </a:buBlip>
              <a:def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1pPr>
            <a:lvl2pPr marL="360000" indent="-162000" algn="l" defTabSz="914400" rtl="0" eaLnBrk="0" latinLnBrk="1" hangingPunct="0">
              <a:spcAft>
                <a:spcPts val="600"/>
              </a:spcAft>
              <a:buFont typeface="Arial" pitchFamily="34" charset="0"/>
              <a:buChar char="•"/>
              <a:defRPr lang="ko-KR" altLang="en-US" sz="2000" kern="1200" spc="-4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48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2pPr>
            <a:lvl3pPr marL="804863" indent="-177800">
              <a:defRPr sz="2000">
                <a:latin typeface="한컴 고딕" panose="02000500000000000000" pitchFamily="2" charset="-127"/>
                <a:ea typeface="한컴 고딕" panose="02000500000000000000" pitchFamily="2" charset="-127"/>
              </a:defRPr>
            </a:lvl3pPr>
            <a:lvl4pPr marL="982663" indent="-228600">
              <a:defRPr sz="2000">
                <a:latin typeface="한컴 고딕" panose="02000500000000000000" pitchFamily="2" charset="-127"/>
                <a:ea typeface="한컴 고딕" panose="02000500000000000000" pitchFamily="2" charset="-127"/>
              </a:defRPr>
            </a:lvl4pPr>
            <a:lvl5pPr marL="1168400" indent="-228600">
              <a:defRPr sz="2000">
                <a:latin typeface="한컴 고딕" panose="02000500000000000000" pitchFamily="2" charset="-127"/>
                <a:ea typeface="한컴 고딕" panose="020005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6215A63-76DC-41B1-9E1F-3A99BC2A632B}"/>
              </a:ext>
            </a:extLst>
          </p:cNvPr>
          <p:cNvSpPr/>
          <p:nvPr/>
        </p:nvSpPr>
        <p:spPr>
          <a:xfrm>
            <a:off x="11016221" y="188640"/>
            <a:ext cx="160984" cy="1207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0385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itchFamily="34" charset="0"/>
              </a:rPr>
              <a:t>1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0385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Arial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A4246A-A941-4F83-83D6-477033B7ADC4}"/>
              </a:ext>
            </a:extLst>
          </p:cNvPr>
          <p:cNvSpPr/>
          <p:nvPr userDrawn="1"/>
        </p:nvSpPr>
        <p:spPr>
          <a:xfrm>
            <a:off x="10540019" y="379587"/>
            <a:ext cx="1447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itchFamily="34" charset="0"/>
              </a:rPr>
              <a:t>기획서 목차 작성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53BFD0C-C993-4017-81B6-EDF5A33FB102}"/>
              </a:ext>
            </a:extLst>
          </p:cNvPr>
          <p:cNvSpPr/>
          <p:nvPr userDrawn="1"/>
        </p:nvSpPr>
        <p:spPr>
          <a:xfrm>
            <a:off x="11245156" y="188640"/>
            <a:ext cx="160984" cy="120738"/>
          </a:xfrm>
          <a:prstGeom prst="ellipse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34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itchFamily="34" charset="0"/>
              </a:rPr>
              <a:t>2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34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49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66"/>
          <p:cNvSpPr/>
          <p:nvPr/>
        </p:nvSpPr>
        <p:spPr>
          <a:xfrm flipH="1">
            <a:off x="-1" y="6534152"/>
            <a:ext cx="10511367" cy="323911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5"/>
            <a:endParaRPr lang="ko-KR" altLang="en-US" sz="1800" dirty="0">
              <a:solidFill>
                <a:prstClr val="white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" y="1"/>
            <a:ext cx="12192001" cy="945172"/>
            <a:chOff x="0" y="0"/>
            <a:chExt cx="11430001" cy="1181465"/>
          </a:xfrm>
        </p:grpSpPr>
        <p:sp>
          <p:nvSpPr>
            <p:cNvPr id="10" name="직사각형 9"/>
            <p:cNvSpPr/>
            <p:nvPr/>
          </p:nvSpPr>
          <p:spPr>
            <a:xfrm>
              <a:off x="774573" y="0"/>
              <a:ext cx="10655428" cy="1181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0" y="0"/>
              <a:ext cx="1194592" cy="1181465"/>
              <a:chOff x="129383" y="0"/>
              <a:chExt cx="1194592" cy="1181465"/>
            </a:xfrm>
          </p:grpSpPr>
          <p:sp>
            <p:nvSpPr>
              <p:cNvPr id="12" name="이등변 삼각형 11"/>
              <p:cNvSpPr/>
              <p:nvPr/>
            </p:nvSpPr>
            <p:spPr>
              <a:xfrm rot="10800000">
                <a:off x="488577" y="0"/>
                <a:ext cx="677635" cy="584168"/>
              </a:xfrm>
              <a:prstGeom prst="triangle">
                <a:avLst/>
              </a:prstGeom>
              <a:gradFill>
                <a:gsLst>
                  <a:gs pos="0">
                    <a:srgbClr val="00A0E9"/>
                  </a:gs>
                  <a:gs pos="100000">
                    <a:srgbClr val="14116E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rot="10800000" flipV="1">
                <a:off x="134289" y="0"/>
                <a:ext cx="677635" cy="584168"/>
              </a:xfrm>
              <a:prstGeom prst="triangle">
                <a:avLst/>
              </a:prstGeom>
              <a:solidFill>
                <a:srgbClr val="141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10800000">
                <a:off x="134289" y="597296"/>
                <a:ext cx="677635" cy="584168"/>
              </a:xfrm>
              <a:prstGeom prst="triangle">
                <a:avLst/>
              </a:prstGeom>
              <a:solidFill>
                <a:srgbClr val="141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10800000" flipV="1">
                <a:off x="488577" y="597296"/>
                <a:ext cx="677635" cy="584168"/>
              </a:xfrm>
              <a:prstGeom prst="triangle">
                <a:avLst/>
              </a:prstGeom>
              <a:solidFill>
                <a:srgbClr val="141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pic>
            <p:nvPicPr>
              <p:cNvPr id="16" name="Picture 9" descr="C:\Users\Owner\Desktop\제목-없음-10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950"/>
              <a:stretch/>
            </p:blipFill>
            <p:spPr bwMode="auto">
              <a:xfrm>
                <a:off x="129383" y="384536"/>
                <a:ext cx="1194592" cy="199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C:\Users\home\Desktop\SDF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50" y="38849"/>
                <a:ext cx="760742" cy="1142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이등변 삼각형 23"/>
              <p:cNvSpPr/>
              <p:nvPr/>
            </p:nvSpPr>
            <p:spPr>
              <a:xfrm rot="10800000" flipV="1">
                <a:off x="129383" y="597296"/>
                <a:ext cx="343723" cy="584168"/>
              </a:xfrm>
              <a:custGeom>
                <a:avLst/>
                <a:gdLst/>
                <a:ahLst/>
                <a:cxnLst/>
                <a:rect l="l" t="t" r="r" b="b"/>
                <a:pathLst>
                  <a:path w="1995196" h="3390899">
                    <a:moveTo>
                      <a:pt x="1966722" y="0"/>
                    </a:moveTo>
                    <a:lnTo>
                      <a:pt x="0" y="3390899"/>
                    </a:lnTo>
                    <a:lnTo>
                      <a:pt x="1995196" y="3390899"/>
                    </a:lnTo>
                    <a:lnTo>
                      <a:pt x="1995196" y="490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9" name="이등변 삼각형 23"/>
              <p:cNvSpPr/>
              <p:nvPr/>
            </p:nvSpPr>
            <p:spPr>
              <a:xfrm rot="10800000">
                <a:off x="129383" y="0"/>
                <a:ext cx="343723" cy="584168"/>
              </a:xfrm>
              <a:custGeom>
                <a:avLst/>
                <a:gdLst/>
                <a:ahLst/>
                <a:cxnLst/>
                <a:rect l="l" t="t" r="r" b="b"/>
                <a:pathLst>
                  <a:path w="1995196" h="3390899">
                    <a:moveTo>
                      <a:pt x="1966722" y="0"/>
                    </a:moveTo>
                    <a:lnTo>
                      <a:pt x="0" y="3390899"/>
                    </a:lnTo>
                    <a:lnTo>
                      <a:pt x="1995196" y="3390899"/>
                    </a:lnTo>
                    <a:lnTo>
                      <a:pt x="1995196" y="490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</p:grpSp>
      <p:pic>
        <p:nvPicPr>
          <p:cNvPr id="22" name="Picture 3" descr="Z:\공통\02.각종양식\로고\로고 모음\ksalogo_ai-[변환됨]_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66" y="6578062"/>
            <a:ext cx="1954145" cy="25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H:\Laptop\08. 2019 NIPA 블록체인\00. 참고자료\CI\홈페이지CI\nipa_c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2" y="6559242"/>
            <a:ext cx="2616717" cy="2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EB615063-954A-4633-A93D-27A1C277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991" y="120768"/>
            <a:ext cx="10329869" cy="714141"/>
          </a:xfrm>
        </p:spPr>
        <p:txBody>
          <a:bodyPr>
            <a:normAutofit/>
          </a:bodyPr>
          <a:lstStyle>
            <a:lvl1pPr algn="l">
              <a:defRPr sz="3600" b="1" i="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B9F2F14F-0CC5-4416-83FE-BEC0D06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45" y="1124744"/>
            <a:ext cx="11128596" cy="516376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2pPr>
            <a:lvl3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3pPr>
            <a:lvl4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4pPr>
            <a:lvl5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188141ED-14C7-487E-9DBF-40CB19F0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909" y="6467898"/>
            <a:ext cx="2743200" cy="365125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D2DFFF53-A08B-4EF8-A6E4-62F08C50D8D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3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500DB-E4C3-D847-7455-4B00895E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A77C2-9A32-61B3-6971-ED5487B7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30E55-8246-90D9-1F4D-967C09CB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D01F9-0FAA-A2B4-6836-E369B20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2F1D3-AC37-871A-3CFF-688576F9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7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01D37-FD50-0B2B-D33A-98901B08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84DA2-B89D-5655-19C7-48E7F40C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A614E-FF1A-6F4B-F93A-56A98D6A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29F96-8581-89A9-8C3B-FC23C7A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F6151-572A-B1D9-AF92-319F97DE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6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3B21B-100F-2E57-0D84-0BEA2DEE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0BA08-10E3-476F-EFA3-FA73DB284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BF43D-3C6A-B0E1-6A61-6ECA202A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12B07-1C69-CC63-BE1F-08582F59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8C477-8F07-5FE6-9943-1E391449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607A8-D071-867F-24B5-0C0762F3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6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690A-C95A-71D3-621F-8AE9B278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B9B4-4EEE-BCCB-37E5-B9D293BD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EA269-D3FF-51F5-9A80-1720146C4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D4A65-2E87-FFEB-8D70-B71F10F48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B12004-E604-1D27-F28D-8B7A6715A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7FAC77-3AC9-4F5D-78BD-0A567FC7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E0B427-0A9F-F8D1-26A3-8E3DFC9D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B64739-9666-35C1-69A6-E2DC807E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7036-FEEB-EDC8-74D2-2A4090DD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508DEB-21E7-D5F2-5ACC-6AD053BD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59C12-6390-CF3B-D339-97E4943B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4D13E-B095-6E21-1AEA-256DD0BC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2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D50013-F8D4-07A0-A399-6F19C98C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337ECE-52CC-D2A6-1D20-B8B62460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C2F4D9-C2D3-D394-D9FA-705C7FF4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B7C38-3974-5956-222D-1BC3D135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FFCAE-D9EE-1F26-D241-98EBDE05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BD2ED-BEE7-5BE5-B02C-04CA63901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2566B-DDEC-2583-9AF6-3398B2D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6512A9-FCC1-C925-63A8-666F260F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88C74-5E12-3821-6815-1585427C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0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6E0B-747E-EB30-781C-EC2D869D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FCE2FD-2C3A-0994-27F9-E30C84318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E2F86-D70A-389F-3F3F-BE03AFB5E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0167D-A301-2C72-34C7-64B49354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D112F-7B51-1F20-8FC9-D8AD8EE9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34389-914E-A3C6-067E-1E3A8722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0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C12813-B1B5-9A7A-ACEA-21D7D949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45534-ECF3-4F73-6D21-6ADAC3B0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AEDBE-3D0A-7CCD-35FB-D7B16256C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F813-F0B9-4AFE-A9D3-9E76011A7AE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3D13D-3824-3971-AAD5-6376AA677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5F9CF-4910-D6E4-F3C4-90A6DA9BD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D0BE-856B-4EA0-BE5C-FA490505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petraschu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hyperlink" Target="https://www.drtail.u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A2F0A-9005-44D5-8CDC-8EF0ED09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14" y="2388480"/>
            <a:ext cx="4222086" cy="714141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미니프로젝트 계획</a:t>
            </a:r>
          </a:p>
        </p:txBody>
      </p:sp>
    </p:spTree>
    <p:extLst>
      <p:ext uri="{BB962C8B-B14F-4D97-AF65-F5344CB8AC3E}">
        <p14:creationId xmlns:p14="http://schemas.microsoft.com/office/powerpoint/2010/main" val="150864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153FB-27A8-49B6-B947-727EFB30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D8390-54D2-4AF0-8F63-C46A3BCD1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521" y="951978"/>
            <a:ext cx="11774465" cy="5528126"/>
          </a:xfrm>
        </p:spPr>
        <p:txBody>
          <a:bodyPr>
            <a:normAutofit/>
          </a:bodyPr>
          <a:lstStyle/>
          <a:p>
            <a:r>
              <a:rPr lang="ko-KR" altLang="en-US" dirty="0"/>
              <a:t>서비스 프로세스를 분석하여 도식화 해봅시다</a:t>
            </a:r>
            <a:r>
              <a:rPr lang="en-US" altLang="ko-KR" dirty="0"/>
              <a:t>. -&gt; </a:t>
            </a:r>
            <a:r>
              <a:rPr lang="ko-KR" altLang="en-US" dirty="0" err="1"/>
              <a:t>체인코드설계</a:t>
            </a:r>
            <a:endParaRPr lang="en-US" altLang="ko-KR" dirty="0"/>
          </a:p>
          <a:p>
            <a:pPr marL="0" lvl="1" indent="-363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CCB1C-4173-43DE-2F61-F471CF05CA1D}"/>
              </a:ext>
            </a:extLst>
          </p:cNvPr>
          <p:cNvSpPr txBox="1"/>
          <p:nvPr/>
        </p:nvSpPr>
        <p:spPr>
          <a:xfrm>
            <a:off x="7066344" y="2019782"/>
            <a:ext cx="5081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수의사협회 </a:t>
            </a:r>
            <a:endParaRPr lang="en-US" altLang="ko-KR" sz="1400" dirty="0"/>
          </a:p>
          <a:p>
            <a:r>
              <a:rPr lang="ko-KR" altLang="en-US" sz="1400" dirty="0"/>
              <a:t>병원인증 요청조회 </a:t>
            </a:r>
            <a:r>
              <a:rPr lang="en-US" altLang="ko-KR" sz="1400" dirty="0"/>
              <a:t>-&gt; </a:t>
            </a:r>
            <a:r>
              <a:rPr lang="ko-KR" altLang="en-US" sz="1400" dirty="0"/>
              <a:t>검증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플랫폼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보호자 인증 </a:t>
            </a:r>
            <a:r>
              <a:rPr lang="en-US" altLang="ko-KR" sz="1400" dirty="0"/>
              <a:t>: </a:t>
            </a:r>
            <a:r>
              <a:rPr lang="ko-KR" altLang="en-US" sz="1400" dirty="0"/>
              <a:t>보호자 인증 요청 조회 </a:t>
            </a:r>
            <a:r>
              <a:rPr lang="en-US" altLang="ko-KR" sz="1400" dirty="0"/>
              <a:t>-&gt; </a:t>
            </a:r>
            <a:r>
              <a:rPr lang="ko-KR" altLang="en-US" sz="1400" dirty="0"/>
              <a:t>검증 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진료기록 열람 승인 </a:t>
            </a:r>
            <a:r>
              <a:rPr lang="en-US" altLang="ko-KR" sz="1400" dirty="0"/>
              <a:t>: </a:t>
            </a:r>
            <a:r>
              <a:rPr lang="ko-KR" altLang="en-US" sz="1400" dirty="0"/>
              <a:t>열람요청 조회 </a:t>
            </a:r>
            <a:r>
              <a:rPr lang="en-US" altLang="ko-KR" sz="1400" dirty="0"/>
              <a:t>-&gt; </a:t>
            </a:r>
            <a:r>
              <a:rPr lang="ko-KR" altLang="en-US" sz="1400" dirty="0"/>
              <a:t>승인 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수의사 </a:t>
            </a:r>
            <a:endParaRPr lang="en-US" altLang="ko-KR" sz="1400" dirty="0"/>
          </a:p>
          <a:p>
            <a:r>
              <a:rPr lang="ko-KR" altLang="en-US" sz="1400" dirty="0"/>
              <a:t>병원인증 요청 </a:t>
            </a:r>
            <a:r>
              <a:rPr lang="en-US" altLang="ko-KR" sz="1400" dirty="0"/>
              <a:t>-&gt; </a:t>
            </a:r>
            <a:r>
              <a:rPr lang="ko-KR" altLang="en-US" sz="1400" dirty="0"/>
              <a:t>정부</a:t>
            </a:r>
            <a:r>
              <a:rPr lang="en-US" altLang="ko-KR" sz="1400" dirty="0"/>
              <a:t>, </a:t>
            </a:r>
            <a:r>
              <a:rPr lang="ko-KR" altLang="en-US" sz="1400" dirty="0"/>
              <a:t>수의사 협회 검증 </a:t>
            </a:r>
            <a:r>
              <a:rPr lang="en-US" altLang="ko-KR" sz="1400" dirty="0"/>
              <a:t>-&gt; </a:t>
            </a:r>
            <a:r>
              <a:rPr lang="ko-KR" altLang="en-US" sz="1400" dirty="0"/>
              <a:t>진료기록 등록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사용자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인증</a:t>
            </a:r>
            <a:r>
              <a:rPr lang="en-US" altLang="ko-KR" sz="1400" dirty="0"/>
              <a:t>: </a:t>
            </a:r>
            <a:r>
              <a:rPr lang="ko-KR" altLang="en-US" sz="1400" dirty="0"/>
              <a:t>보호자이름</a:t>
            </a:r>
            <a:r>
              <a:rPr lang="en-US" altLang="ko-KR" sz="1400" dirty="0"/>
              <a:t>, </a:t>
            </a:r>
            <a:r>
              <a:rPr lang="ko-KR" altLang="en-US" sz="1400" dirty="0"/>
              <a:t>반려동물 사진 및 이름 인증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진료기록 등록 </a:t>
            </a:r>
            <a:r>
              <a:rPr lang="en-US" altLang="ko-KR" sz="1400" dirty="0"/>
              <a:t>: </a:t>
            </a:r>
            <a:r>
              <a:rPr lang="ko-KR" altLang="en-US" sz="1400" dirty="0"/>
              <a:t>영수증 인증 </a:t>
            </a:r>
            <a:r>
              <a:rPr lang="en-US" altLang="ko-KR" sz="1400" dirty="0"/>
              <a:t>-&gt; </a:t>
            </a:r>
            <a:r>
              <a:rPr lang="ko-KR" altLang="en-US" sz="1400" dirty="0"/>
              <a:t>진료기록 및 예후 등록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진료기록 열람 </a:t>
            </a:r>
            <a:r>
              <a:rPr lang="en-US" altLang="ko-KR" sz="1400" dirty="0"/>
              <a:t>: </a:t>
            </a:r>
            <a:r>
              <a:rPr lang="ko-KR" altLang="en-US" sz="1400" dirty="0"/>
              <a:t>열람 요청 </a:t>
            </a:r>
            <a:r>
              <a:rPr lang="en-US" altLang="ko-KR" sz="1400" dirty="0"/>
              <a:t>-&gt; </a:t>
            </a:r>
            <a:r>
              <a:rPr lang="ko-KR" altLang="en-US" sz="1400" dirty="0"/>
              <a:t>관리자 자격 확인 </a:t>
            </a:r>
            <a:r>
              <a:rPr lang="en-US" altLang="ko-KR" sz="1400" dirty="0"/>
              <a:t>-&gt; </a:t>
            </a:r>
            <a:r>
              <a:rPr lang="ko-KR" altLang="en-US" sz="1400" dirty="0"/>
              <a:t>열람 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591C1D-737E-8DD3-020A-27678522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1" y="1794564"/>
            <a:ext cx="6815823" cy="4334675"/>
          </a:xfrm>
          <a:prstGeom prst="rect">
            <a:avLst/>
          </a:prstGeom>
        </p:spPr>
      </p:pic>
      <p:sp>
        <p:nvSpPr>
          <p:cNvPr id="17" name="원호 16">
            <a:extLst>
              <a:ext uri="{FF2B5EF4-FFF2-40B4-BE49-F238E27FC236}">
                <a16:creationId xmlns:a16="http://schemas.microsoft.com/office/drawing/2014/main" id="{13B32783-A4D7-B68D-24B0-9813B93DE597}"/>
              </a:ext>
            </a:extLst>
          </p:cNvPr>
          <p:cNvSpPr/>
          <p:nvPr/>
        </p:nvSpPr>
        <p:spPr>
          <a:xfrm>
            <a:off x="3518705" y="4566213"/>
            <a:ext cx="1510496" cy="677119"/>
          </a:xfrm>
          <a:prstGeom prst="arc">
            <a:avLst>
              <a:gd name="adj1" fmla="val 11017167"/>
              <a:gd name="adj2" fmla="val 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sm" len="sm"/>
            <a:tailEnd type="none" w="sm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65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153FB-27A8-49B6-B947-727EFB30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D8390-54D2-4AF0-8F63-C46A3BCD1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521" y="951978"/>
            <a:ext cx="11774465" cy="5528126"/>
          </a:xfrm>
        </p:spPr>
        <p:txBody>
          <a:bodyPr>
            <a:normAutofit/>
          </a:bodyPr>
          <a:lstStyle/>
          <a:p>
            <a:r>
              <a:rPr lang="ko-KR" altLang="en-US" dirty="0"/>
              <a:t>심플한 </a:t>
            </a:r>
            <a:r>
              <a:rPr lang="en-US" altLang="ko-KR" dirty="0"/>
              <a:t>UI</a:t>
            </a:r>
            <a:r>
              <a:rPr lang="ko-KR" altLang="en-US" dirty="0"/>
              <a:t>를 작성해 봅시다</a:t>
            </a:r>
            <a:r>
              <a:rPr lang="en-US" altLang="ko-KR" dirty="0"/>
              <a:t>. -&gt; </a:t>
            </a:r>
            <a:r>
              <a:rPr lang="ko-KR" altLang="en-US" dirty="0"/>
              <a:t>웹서비스 프로토타입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2A109A-26B8-E6F4-22AB-7E565539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6" y="2045219"/>
            <a:ext cx="5397293" cy="32945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D5300F-F51D-DADB-8B4D-0FB2E1A3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73" y="1926522"/>
            <a:ext cx="5914574" cy="3692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D6C5CB-D3E6-CE3A-0BA3-75404C6D2BC0}"/>
              </a:ext>
            </a:extLst>
          </p:cNvPr>
          <p:cNvSpPr txBox="1"/>
          <p:nvPr/>
        </p:nvSpPr>
        <p:spPr>
          <a:xfrm>
            <a:off x="2257024" y="5302996"/>
            <a:ext cx="162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보호자 인증 요청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1E905-12A9-EA49-90E3-124083049C13}"/>
              </a:ext>
            </a:extLst>
          </p:cNvPr>
          <p:cNvSpPr txBox="1"/>
          <p:nvPr/>
        </p:nvSpPr>
        <p:spPr>
          <a:xfrm>
            <a:off x="7817771" y="5619023"/>
            <a:ext cx="2401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진료기록 작성 요청 및 작성</a:t>
            </a:r>
          </a:p>
        </p:txBody>
      </p:sp>
    </p:spTree>
    <p:extLst>
      <p:ext uri="{BB962C8B-B14F-4D97-AF65-F5344CB8AC3E}">
        <p14:creationId xmlns:p14="http://schemas.microsoft.com/office/powerpoint/2010/main" val="309313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2D42-63A3-4E99-AE90-6C38729F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심플 네트워크 설계서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BC141-94F7-4C22-98B9-59035E9AC2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142" y="881211"/>
            <a:ext cx="11233151" cy="5256212"/>
          </a:xfrm>
        </p:spPr>
        <p:txBody>
          <a:bodyPr/>
          <a:lstStyle/>
          <a:p>
            <a:r>
              <a:rPr lang="ko-KR" altLang="en-US" dirty="0"/>
              <a:t>네트워크 구조를 도식화 </a:t>
            </a:r>
            <a:r>
              <a:rPr lang="ko-KR" altLang="en-US" dirty="0" err="1"/>
              <a:t>해보시오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C58459-6A2A-FFAC-3E90-DB32F2FE5713}"/>
              </a:ext>
            </a:extLst>
          </p:cNvPr>
          <p:cNvSpPr/>
          <p:nvPr/>
        </p:nvSpPr>
        <p:spPr>
          <a:xfrm>
            <a:off x="389918" y="1752738"/>
            <a:ext cx="3441710" cy="18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Ordering</a:t>
            </a:r>
          </a:p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11455-40ED-30A9-0B3E-396C15F2AEA9}"/>
              </a:ext>
            </a:extLst>
          </p:cNvPr>
          <p:cNvSpPr/>
          <p:nvPr/>
        </p:nvSpPr>
        <p:spPr>
          <a:xfrm>
            <a:off x="4177322" y="1695133"/>
            <a:ext cx="3354860" cy="196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Channel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846A6F-E97E-F962-2616-F14FB7D4AE0B}"/>
              </a:ext>
            </a:extLst>
          </p:cNvPr>
          <p:cNvSpPr/>
          <p:nvPr/>
        </p:nvSpPr>
        <p:spPr>
          <a:xfrm>
            <a:off x="591169" y="4077921"/>
            <a:ext cx="3021580" cy="108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 </a:t>
            </a:r>
          </a:p>
          <a:p>
            <a:pPr algn="ctr"/>
            <a:r>
              <a:rPr lang="en-US" altLang="ko-KR" dirty="0" err="1"/>
              <a:t>Configurattion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908F7F-DEC3-6493-5B8C-C35C5107DBEA}"/>
              </a:ext>
            </a:extLst>
          </p:cNvPr>
          <p:cNvSpPr/>
          <p:nvPr/>
        </p:nvSpPr>
        <p:spPr>
          <a:xfrm>
            <a:off x="601447" y="5604407"/>
            <a:ext cx="1229497" cy="76611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CFFAFB-EAF3-F995-8F14-FB5532C24F92}"/>
              </a:ext>
            </a:extLst>
          </p:cNvPr>
          <p:cNvSpPr/>
          <p:nvPr/>
        </p:nvSpPr>
        <p:spPr>
          <a:xfrm>
            <a:off x="2335133" y="5608105"/>
            <a:ext cx="1229497" cy="7661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수의사 협회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1E6270-F46C-27BB-39BD-789A5AC7E7DA}"/>
              </a:ext>
            </a:extLst>
          </p:cNvPr>
          <p:cNvSpPr/>
          <p:nvPr/>
        </p:nvSpPr>
        <p:spPr>
          <a:xfrm>
            <a:off x="4582457" y="5047915"/>
            <a:ext cx="1043876" cy="57686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플랫폼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3A02A8-2B28-AFD3-72F4-41D246639922}"/>
              </a:ext>
            </a:extLst>
          </p:cNvPr>
          <p:cNvSpPr/>
          <p:nvPr/>
        </p:nvSpPr>
        <p:spPr>
          <a:xfrm>
            <a:off x="6052606" y="5035476"/>
            <a:ext cx="1043876" cy="57686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수의사 협회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DB8D49-6376-3966-73FE-24877A4EC2D7}"/>
              </a:ext>
            </a:extLst>
          </p:cNvPr>
          <p:cNvSpPr/>
          <p:nvPr/>
        </p:nvSpPr>
        <p:spPr>
          <a:xfrm>
            <a:off x="4329674" y="4836397"/>
            <a:ext cx="3021579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DE04C1-44B0-C481-586D-876469BF20FC}"/>
              </a:ext>
            </a:extLst>
          </p:cNvPr>
          <p:cNvSpPr/>
          <p:nvPr/>
        </p:nvSpPr>
        <p:spPr>
          <a:xfrm>
            <a:off x="9570587" y="3934977"/>
            <a:ext cx="963827" cy="5684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B36480-0543-98AB-586C-5EAD605F58D2}"/>
              </a:ext>
            </a:extLst>
          </p:cNvPr>
          <p:cNvSpPr/>
          <p:nvPr/>
        </p:nvSpPr>
        <p:spPr>
          <a:xfrm>
            <a:off x="9570587" y="2755481"/>
            <a:ext cx="963827" cy="5684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2BC56CA6-2512-9A11-CB83-92B66559DE06}"/>
              </a:ext>
            </a:extLst>
          </p:cNvPr>
          <p:cNvSpPr/>
          <p:nvPr/>
        </p:nvSpPr>
        <p:spPr>
          <a:xfrm>
            <a:off x="8297565" y="2727572"/>
            <a:ext cx="762960" cy="64255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협회</a:t>
            </a:r>
            <a:endParaRPr lang="en-US" altLang="ko-KR" sz="1200" dirty="0"/>
          </a:p>
          <a:p>
            <a:pPr algn="ctr"/>
            <a:r>
              <a:rPr lang="ko-KR" altLang="en-US" sz="1200" dirty="0"/>
              <a:t>노드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9B2CC5C-F4EE-CB19-2132-D78F9F357936}"/>
              </a:ext>
            </a:extLst>
          </p:cNvPr>
          <p:cNvSpPr/>
          <p:nvPr/>
        </p:nvSpPr>
        <p:spPr>
          <a:xfrm>
            <a:off x="9437751" y="1032891"/>
            <a:ext cx="1229497" cy="7661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수의사 협회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41E87B2-E755-A4A5-57B3-4F820949062E}"/>
              </a:ext>
            </a:extLst>
          </p:cNvPr>
          <p:cNvSpPr/>
          <p:nvPr/>
        </p:nvSpPr>
        <p:spPr>
          <a:xfrm>
            <a:off x="9419970" y="5324489"/>
            <a:ext cx="1229497" cy="76611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723C518-D88D-FB04-8354-196E6E916A54}"/>
              </a:ext>
            </a:extLst>
          </p:cNvPr>
          <p:cNvSpPr/>
          <p:nvPr/>
        </p:nvSpPr>
        <p:spPr>
          <a:xfrm>
            <a:off x="11136157" y="2354612"/>
            <a:ext cx="847701" cy="64255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수의사</a:t>
            </a: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03FDBA6B-87A6-DDAD-0EC8-39CE8A047406}"/>
              </a:ext>
            </a:extLst>
          </p:cNvPr>
          <p:cNvSpPr/>
          <p:nvPr/>
        </p:nvSpPr>
        <p:spPr>
          <a:xfrm>
            <a:off x="11136157" y="4182112"/>
            <a:ext cx="847700" cy="64255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보호자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43956E-9C40-4732-0E93-C417FE99BF53}"/>
              </a:ext>
            </a:extLst>
          </p:cNvPr>
          <p:cNvSpPr/>
          <p:nvPr/>
        </p:nvSpPr>
        <p:spPr>
          <a:xfrm>
            <a:off x="8034283" y="1865473"/>
            <a:ext cx="630495" cy="5684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chain code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E16729-4402-F0CF-55F4-7B671F0EA0BD}"/>
              </a:ext>
            </a:extLst>
          </p:cNvPr>
          <p:cNvSpPr/>
          <p:nvPr/>
        </p:nvSpPr>
        <p:spPr>
          <a:xfrm>
            <a:off x="8866851" y="1862370"/>
            <a:ext cx="630495" cy="5684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ledger</a:t>
            </a:r>
            <a:endParaRPr lang="ko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DC4FFA-26A0-0FE2-962E-44A4805A5254}"/>
              </a:ext>
            </a:extLst>
          </p:cNvPr>
          <p:cNvSpPr/>
          <p:nvPr/>
        </p:nvSpPr>
        <p:spPr>
          <a:xfrm>
            <a:off x="7865075" y="945292"/>
            <a:ext cx="3120081" cy="2564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5FBF49-EE59-9F86-7D89-9E9355C19CDB}"/>
              </a:ext>
            </a:extLst>
          </p:cNvPr>
          <p:cNvSpPr/>
          <p:nvPr/>
        </p:nvSpPr>
        <p:spPr>
          <a:xfrm>
            <a:off x="7863347" y="3720416"/>
            <a:ext cx="3120081" cy="2564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3713BE79-0512-389E-C7AA-E302FA8D3510}"/>
              </a:ext>
            </a:extLst>
          </p:cNvPr>
          <p:cNvSpPr/>
          <p:nvPr/>
        </p:nvSpPr>
        <p:spPr>
          <a:xfrm>
            <a:off x="8297565" y="3826519"/>
            <a:ext cx="762960" cy="64255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플랫폼</a:t>
            </a:r>
            <a:endParaRPr lang="en-US" altLang="ko-KR" sz="900" dirty="0"/>
          </a:p>
          <a:p>
            <a:pPr algn="ctr"/>
            <a:r>
              <a:rPr lang="ko-KR" altLang="en-US" sz="900" dirty="0"/>
              <a:t>노드</a:t>
            </a:r>
            <a:endParaRPr lang="en-US" altLang="ko-KR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70135E-AA0D-AFA5-2F10-2EDC1EA6952C}"/>
              </a:ext>
            </a:extLst>
          </p:cNvPr>
          <p:cNvSpPr/>
          <p:nvPr/>
        </p:nvSpPr>
        <p:spPr>
          <a:xfrm>
            <a:off x="8034283" y="4750774"/>
            <a:ext cx="630495" cy="568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chain code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A9B3C-768C-6FDA-7B06-31C4A6B899C9}"/>
              </a:ext>
            </a:extLst>
          </p:cNvPr>
          <p:cNvSpPr/>
          <p:nvPr/>
        </p:nvSpPr>
        <p:spPr>
          <a:xfrm>
            <a:off x="8866851" y="4747671"/>
            <a:ext cx="630495" cy="568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ledger</a:t>
            </a:r>
            <a:endParaRPr lang="ko-KR" altLang="en-US" sz="105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AECF4CD-F240-9C96-7B2A-92B30288025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830944" y="5987467"/>
            <a:ext cx="504189" cy="3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CEEDDFC-472D-37F1-CD57-968DB6474AB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076610" y="5158100"/>
            <a:ext cx="25349" cy="8330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B85F34-5900-E143-D9DB-B051C950B28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101959" y="3610000"/>
            <a:ext cx="8814" cy="467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7DB493-B775-40F2-B83E-AAF3BCD2FE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31628" y="2675888"/>
            <a:ext cx="345694" cy="5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C53D043-8D42-6F54-82D0-034C4B64C830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5840464" y="3656643"/>
            <a:ext cx="14288" cy="11797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8050B9-F2B5-F40F-2EFF-1C2C6EDC11ED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7532182" y="3048848"/>
            <a:ext cx="7653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700BDCA-08B9-728C-713C-F1C1A4554028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7096482" y="3653921"/>
            <a:ext cx="1201083" cy="493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60043F2-21DE-E6F6-4B2F-622ED5A3FB10}"/>
              </a:ext>
            </a:extLst>
          </p:cNvPr>
          <p:cNvCxnSpPr>
            <a:stCxn id="16" idx="6"/>
            <a:endCxn id="15" idx="1"/>
          </p:cNvCxnSpPr>
          <p:nvPr/>
        </p:nvCxnSpPr>
        <p:spPr>
          <a:xfrm flipV="1">
            <a:off x="9060525" y="3039687"/>
            <a:ext cx="510062" cy="9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18CED3F-E67A-C534-A12D-AC08E08FE36A}"/>
              </a:ext>
            </a:extLst>
          </p:cNvPr>
          <p:cNvCxnSpPr>
            <a:stCxn id="28" idx="6"/>
            <a:endCxn id="14" idx="1"/>
          </p:cNvCxnSpPr>
          <p:nvPr/>
        </p:nvCxnSpPr>
        <p:spPr>
          <a:xfrm>
            <a:off x="9060525" y="4147795"/>
            <a:ext cx="510062" cy="71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410F856-F6CA-B3EF-2262-106D790C0D96}"/>
              </a:ext>
            </a:extLst>
          </p:cNvPr>
          <p:cNvCxnSpPr>
            <a:stCxn id="15" idx="3"/>
            <a:endCxn id="20" idx="2"/>
          </p:cNvCxnSpPr>
          <p:nvPr/>
        </p:nvCxnSpPr>
        <p:spPr>
          <a:xfrm flipV="1">
            <a:off x="10534414" y="2675888"/>
            <a:ext cx="601743" cy="363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3791E3B-C320-D60A-EC1A-B5755BA2DCB1}"/>
              </a:ext>
            </a:extLst>
          </p:cNvPr>
          <p:cNvCxnSpPr>
            <a:stCxn id="14" idx="3"/>
            <a:endCxn id="21" idx="2"/>
          </p:cNvCxnSpPr>
          <p:nvPr/>
        </p:nvCxnSpPr>
        <p:spPr>
          <a:xfrm>
            <a:off x="10534414" y="4219183"/>
            <a:ext cx="601743" cy="2842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EDB7E3-07AB-FA1D-CA5A-D2B8E00272AC}"/>
              </a:ext>
            </a:extLst>
          </p:cNvPr>
          <p:cNvSpPr txBox="1"/>
          <p:nvPr/>
        </p:nvSpPr>
        <p:spPr>
          <a:xfrm>
            <a:off x="4374644" y="4561962"/>
            <a:ext cx="1222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consortium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1ADDED-0CD0-CC82-3D7D-76038D4CC37A}"/>
              </a:ext>
            </a:extLst>
          </p:cNvPr>
          <p:cNvSpPr txBox="1"/>
          <p:nvPr/>
        </p:nvSpPr>
        <p:spPr>
          <a:xfrm>
            <a:off x="7863347" y="979513"/>
            <a:ext cx="1222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Org1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5BAC19-B9AE-BEDE-6FE3-820B1625F6A6}"/>
              </a:ext>
            </a:extLst>
          </p:cNvPr>
          <p:cNvSpPr txBox="1"/>
          <p:nvPr/>
        </p:nvSpPr>
        <p:spPr>
          <a:xfrm>
            <a:off x="7866278" y="5946323"/>
            <a:ext cx="1222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Org2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2021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B4828-166E-F74E-1174-B21218E5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체인코드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1A56D-B7D4-E4B2-4217-82573484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885" y="1414579"/>
            <a:ext cx="8346447" cy="5163766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howdog</a:t>
            </a:r>
            <a:endParaRPr lang="en-US" altLang="ko-KR" dirty="0"/>
          </a:p>
          <a:p>
            <a:pPr lvl="1"/>
            <a:r>
              <a:rPr lang="en-US" altLang="ko-KR" b="1" dirty="0" err="1"/>
              <a:t>Gardian</a:t>
            </a:r>
            <a:endParaRPr lang="en-US" altLang="ko-KR" b="1" dirty="0"/>
          </a:p>
          <a:p>
            <a:pPr lvl="1"/>
            <a:r>
              <a:rPr lang="en-US" altLang="ko-KR" b="1" dirty="0" err="1"/>
              <a:t>receiptid</a:t>
            </a:r>
            <a:endParaRPr lang="en-US" altLang="ko-KR" b="1" dirty="0"/>
          </a:p>
          <a:p>
            <a:pPr lvl="1"/>
            <a:r>
              <a:rPr lang="en-US" altLang="ko-KR" b="1" dirty="0" err="1"/>
              <a:t>DiagInfo</a:t>
            </a:r>
            <a:endParaRPr lang="en-US" altLang="ko-KR" b="1" dirty="0"/>
          </a:p>
          <a:p>
            <a:pPr lvl="1"/>
            <a:r>
              <a:rPr lang="en-US" altLang="ko-KR" b="1" dirty="0"/>
              <a:t>Price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registered, </a:t>
            </a:r>
          </a:p>
          <a:p>
            <a:pPr lvl="2"/>
            <a:r>
              <a:rPr lang="en-US" altLang="ko-KR" dirty="0"/>
              <a:t>verified, </a:t>
            </a:r>
          </a:p>
          <a:p>
            <a:pPr lvl="2"/>
            <a:r>
              <a:rPr lang="en-US" altLang="ko-KR" dirty="0"/>
              <a:t>diagnosis, </a:t>
            </a:r>
          </a:p>
          <a:p>
            <a:pPr lvl="2"/>
            <a:r>
              <a:rPr lang="en-US" altLang="ko-KR" dirty="0" err="1"/>
              <a:t>prodnosis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81BA3DB-8869-25B4-FB0E-AE546AD799A2}"/>
              </a:ext>
            </a:extLst>
          </p:cNvPr>
          <p:cNvSpPr txBox="1">
            <a:spLocks/>
          </p:cNvSpPr>
          <p:nvPr/>
        </p:nvSpPr>
        <p:spPr>
          <a:xfrm>
            <a:off x="5744560" y="1414579"/>
            <a:ext cx="5504658" cy="516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Interface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 err="1"/>
              <a:t>Receipt_register</a:t>
            </a:r>
            <a:br>
              <a:rPr lang="en-US" altLang="ko-KR" b="1" dirty="0"/>
            </a:br>
            <a:r>
              <a:rPr lang="en-US" altLang="ko-KR" b="1" dirty="0"/>
              <a:t>	</a:t>
            </a:r>
            <a:r>
              <a:rPr lang="en-US" altLang="ko-KR" dirty="0"/>
              <a:t>( rid, gradian, </a:t>
            </a:r>
            <a:r>
              <a:rPr lang="en-US" altLang="ko-KR" dirty="0" err="1"/>
              <a:t>diaginfo</a:t>
            </a:r>
            <a:r>
              <a:rPr lang="en-US" altLang="ko-KR" dirty="0"/>
              <a:t>, price )</a:t>
            </a:r>
            <a:endParaRPr lang="en-US" altLang="ko-KR" b="1" dirty="0">
              <a:latin typeface="한컴고딕"/>
            </a:endParaRPr>
          </a:p>
          <a:p>
            <a:pPr lvl="1">
              <a:lnSpc>
                <a:spcPct val="110000"/>
              </a:lnSpc>
            </a:pPr>
            <a:r>
              <a:rPr lang="en-US" altLang="ko-KR" b="1" dirty="0" err="1"/>
              <a:t>Query_record</a:t>
            </a:r>
            <a:br>
              <a:rPr lang="en-US" altLang="ko-KR" b="1" dirty="0"/>
            </a:br>
            <a:r>
              <a:rPr lang="en-US" altLang="ko-KR" b="1" dirty="0"/>
              <a:t>	</a:t>
            </a:r>
            <a:r>
              <a:rPr lang="en-US" altLang="ko-KR" dirty="0"/>
              <a:t>( rid )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 err="1"/>
              <a:t>Verify_receiprt</a:t>
            </a:r>
            <a:br>
              <a:rPr lang="en-US" altLang="ko-KR" b="1" dirty="0"/>
            </a:br>
            <a:r>
              <a:rPr lang="en-US" altLang="ko-KR" b="1" dirty="0"/>
              <a:t>	</a:t>
            </a:r>
            <a:r>
              <a:rPr lang="en-US" altLang="ko-KR" dirty="0"/>
              <a:t>( </a:t>
            </a:r>
            <a:r>
              <a:rPr lang="en-US" altLang="ko-KR" dirty="0" err="1"/>
              <a:t>rid,verifier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 err="1"/>
              <a:t>GetHistory</a:t>
            </a:r>
            <a:br>
              <a:rPr lang="en-US" altLang="ko-KR" b="1" dirty="0"/>
            </a:br>
            <a:r>
              <a:rPr lang="en-US" altLang="ko-KR" b="1" dirty="0"/>
              <a:t>	</a:t>
            </a:r>
            <a:r>
              <a:rPr lang="en-US" altLang="ko-KR" dirty="0"/>
              <a:t>( rid)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Prognosis_rec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dirty="0"/>
              <a:t>(rid)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02C4E-0534-AC2F-AD6E-24066E8D9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58" y="187358"/>
            <a:ext cx="6037360" cy="12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1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A2995-47A6-400E-BF4B-C30C54C4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체인코드 </a:t>
            </a:r>
            <a:r>
              <a:rPr lang="ko-KR" altLang="en-US" dirty="0" err="1"/>
              <a:t>플로우챠트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D3B81-8DAB-4428-90F3-A313BC5E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79" y="907029"/>
            <a:ext cx="2882641" cy="1621850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US" altLang="ko-KR" sz="1000" b="1" dirty="0" err="1"/>
              <a:t>Receipt_register</a:t>
            </a:r>
            <a:br>
              <a:rPr lang="en-US" altLang="ko-KR" sz="1000" b="1" dirty="0"/>
            </a:br>
            <a:r>
              <a:rPr lang="en-US" altLang="ko-KR" sz="1000" b="1" dirty="0"/>
              <a:t>	</a:t>
            </a:r>
            <a:r>
              <a:rPr lang="en-US" altLang="ko-KR" sz="1000" dirty="0"/>
              <a:t>( rid, gradian, </a:t>
            </a:r>
            <a:r>
              <a:rPr lang="en-US" altLang="ko-KR" sz="1000" dirty="0" err="1"/>
              <a:t>diaginfo</a:t>
            </a:r>
            <a:r>
              <a:rPr lang="en-US" altLang="ko-KR" sz="1000" dirty="0"/>
              <a:t>, price )</a:t>
            </a:r>
            <a:endParaRPr lang="en-US" altLang="ko-KR" sz="1000" b="1" dirty="0">
              <a:latin typeface="한컴고딕"/>
            </a:endParaRPr>
          </a:p>
          <a:p>
            <a:pPr lvl="1">
              <a:lnSpc>
                <a:spcPct val="110000"/>
              </a:lnSpc>
            </a:pPr>
            <a:r>
              <a:rPr lang="en-US" altLang="ko-KR" sz="1000" b="1" dirty="0" err="1"/>
              <a:t>Query_record</a:t>
            </a:r>
            <a:br>
              <a:rPr lang="en-US" altLang="ko-KR" sz="1000" b="1" dirty="0"/>
            </a:br>
            <a:r>
              <a:rPr lang="en-US" altLang="ko-KR" sz="1000" b="1" dirty="0"/>
              <a:t>	</a:t>
            </a:r>
            <a:r>
              <a:rPr lang="en-US" altLang="ko-KR" sz="1000" dirty="0"/>
              <a:t>( rid )</a:t>
            </a:r>
          </a:p>
          <a:p>
            <a:pPr lvl="1">
              <a:lnSpc>
                <a:spcPct val="110000"/>
              </a:lnSpc>
            </a:pPr>
            <a:r>
              <a:rPr lang="en-US" altLang="ko-KR" sz="1000" b="1" dirty="0" err="1"/>
              <a:t>Verify_receiprt</a:t>
            </a:r>
            <a:br>
              <a:rPr lang="en-US" altLang="ko-KR" sz="1000" b="1" dirty="0"/>
            </a:br>
            <a:r>
              <a:rPr lang="en-US" altLang="ko-KR" sz="1000" b="1" dirty="0"/>
              <a:t>	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rid,verifier</a:t>
            </a:r>
            <a:r>
              <a:rPr lang="en-US" altLang="ko-KR" sz="1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000" b="1" dirty="0" err="1"/>
              <a:t>GetHistory</a:t>
            </a:r>
            <a:br>
              <a:rPr lang="en-US" altLang="ko-KR" sz="1000" b="1" dirty="0"/>
            </a:br>
            <a:r>
              <a:rPr lang="en-US" altLang="ko-KR" sz="1000" b="1" dirty="0"/>
              <a:t>	</a:t>
            </a:r>
            <a:r>
              <a:rPr lang="en-US" altLang="ko-KR" sz="1000" dirty="0"/>
              <a:t>( rid)</a:t>
            </a:r>
          </a:p>
          <a:p>
            <a:pPr lvl="1">
              <a:lnSpc>
                <a:spcPct val="110000"/>
              </a:lnSpc>
            </a:pPr>
            <a:r>
              <a:rPr lang="en-US" altLang="ko-KR" sz="1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Prognosis_rec</a:t>
            </a:r>
            <a:endParaRPr lang="en-US" altLang="ko-KR" sz="1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1000" dirty="0"/>
              <a:t>(rid)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C65383-8232-4448-9453-E9F4437D7285}"/>
              </a:ext>
            </a:extLst>
          </p:cNvPr>
          <p:cNvCxnSpPr>
            <a:cxnSpLocks/>
          </p:cNvCxnSpPr>
          <p:nvPr/>
        </p:nvCxnSpPr>
        <p:spPr>
          <a:xfrm>
            <a:off x="3220186" y="3093801"/>
            <a:ext cx="0" cy="2146309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DA7B65-B2B6-4EEA-8ADD-E9BED4EA4F14}"/>
              </a:ext>
            </a:extLst>
          </p:cNvPr>
          <p:cNvCxnSpPr>
            <a:cxnSpLocks/>
          </p:cNvCxnSpPr>
          <p:nvPr/>
        </p:nvCxnSpPr>
        <p:spPr>
          <a:xfrm>
            <a:off x="5266184" y="3148473"/>
            <a:ext cx="0" cy="2091637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370710-84D2-4AEC-9D9C-367309953D13}"/>
              </a:ext>
            </a:extLst>
          </p:cNvPr>
          <p:cNvCxnSpPr>
            <a:cxnSpLocks/>
          </p:cNvCxnSpPr>
          <p:nvPr/>
        </p:nvCxnSpPr>
        <p:spPr>
          <a:xfrm>
            <a:off x="8996300" y="3093799"/>
            <a:ext cx="0" cy="214631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268E2C-7442-4DD1-8ACD-61569C251E46}"/>
              </a:ext>
            </a:extLst>
          </p:cNvPr>
          <p:cNvSpPr txBox="1"/>
          <p:nvPr/>
        </p:nvSpPr>
        <p:spPr>
          <a:xfrm>
            <a:off x="2835641" y="2839612"/>
            <a:ext cx="114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App Client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BF0D0-D5A8-4891-A86B-813AA60DF748}"/>
              </a:ext>
            </a:extLst>
          </p:cNvPr>
          <p:cNvSpPr txBox="1"/>
          <p:nvPr/>
        </p:nvSpPr>
        <p:spPr>
          <a:xfrm>
            <a:off x="4500658" y="2839612"/>
            <a:ext cx="123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Web Server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F6410-B585-44C4-8E18-55FF529DFBE8}"/>
              </a:ext>
            </a:extLst>
          </p:cNvPr>
          <p:cNvSpPr txBox="1"/>
          <p:nvPr/>
        </p:nvSpPr>
        <p:spPr>
          <a:xfrm>
            <a:off x="7729717" y="2839612"/>
            <a:ext cx="114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Blockchain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23D950-0486-4F08-8E06-65FA11D20105}"/>
              </a:ext>
            </a:extLst>
          </p:cNvPr>
          <p:cNvSpPr/>
          <p:nvPr/>
        </p:nvSpPr>
        <p:spPr>
          <a:xfrm>
            <a:off x="1828800" y="3148473"/>
            <a:ext cx="8647802" cy="209163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9F21A-C46A-485B-90EA-B48834F8C72A}"/>
              </a:ext>
            </a:extLst>
          </p:cNvPr>
          <p:cNvSpPr txBox="1"/>
          <p:nvPr/>
        </p:nvSpPr>
        <p:spPr>
          <a:xfrm>
            <a:off x="2423593" y="3280393"/>
            <a:ext cx="9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register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24B3D7-D23A-4B82-89A7-C3EB6A03285B}"/>
              </a:ext>
            </a:extLst>
          </p:cNvPr>
          <p:cNvCxnSpPr>
            <a:cxnSpLocks/>
          </p:cNvCxnSpPr>
          <p:nvPr/>
        </p:nvCxnSpPr>
        <p:spPr>
          <a:xfrm>
            <a:off x="5266184" y="4084668"/>
            <a:ext cx="379097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0D99B3-B1F0-410C-9A2C-D57785E29B4B}"/>
              </a:ext>
            </a:extLst>
          </p:cNvPr>
          <p:cNvCxnSpPr>
            <a:cxnSpLocks/>
          </p:cNvCxnSpPr>
          <p:nvPr/>
        </p:nvCxnSpPr>
        <p:spPr>
          <a:xfrm>
            <a:off x="3220186" y="3635815"/>
            <a:ext cx="204599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E12E0E1-FFBD-485B-9CA6-2B0E01C57D87}"/>
              </a:ext>
            </a:extLst>
          </p:cNvPr>
          <p:cNvCxnSpPr>
            <a:cxnSpLocks/>
          </p:cNvCxnSpPr>
          <p:nvPr/>
        </p:nvCxnSpPr>
        <p:spPr>
          <a:xfrm flipH="1" flipV="1">
            <a:off x="5266184" y="4346499"/>
            <a:ext cx="3676914" cy="232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1FC0DE-6418-42B0-9D8C-8DEB4FC82A3F}"/>
              </a:ext>
            </a:extLst>
          </p:cNvPr>
          <p:cNvSpPr txBox="1"/>
          <p:nvPr/>
        </p:nvSpPr>
        <p:spPr>
          <a:xfrm>
            <a:off x="3220186" y="3165580"/>
            <a:ext cx="282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rid,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gardian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diginfo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price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howdog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POST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84569-1E7B-43E1-9738-C9F7DB53ADB3}"/>
              </a:ext>
            </a:extLst>
          </p:cNvPr>
          <p:cNvSpPr txBox="1"/>
          <p:nvPr/>
        </p:nvSpPr>
        <p:spPr>
          <a:xfrm>
            <a:off x="5323988" y="3179732"/>
            <a:ext cx="3248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Fabric-network + 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인증서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connection_json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-&gt; GW -&gt;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howmuchnet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howdog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-&gt;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submitTransaction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(“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Receipt_register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”, id, info) 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BC00CA-ADC7-48A7-A0FE-A0AF10E287AB}"/>
              </a:ext>
            </a:extLst>
          </p:cNvPr>
          <p:cNvCxnSpPr>
            <a:cxnSpLocks/>
          </p:cNvCxnSpPr>
          <p:nvPr/>
        </p:nvCxnSpPr>
        <p:spPr>
          <a:xfrm flipH="1" flipV="1">
            <a:off x="3220188" y="4473334"/>
            <a:ext cx="2045996" cy="39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651982-60E8-4E02-BBD5-E2D8CC0DFCA8}"/>
              </a:ext>
            </a:extLst>
          </p:cNvPr>
          <p:cNvSpPr txBox="1"/>
          <p:nvPr/>
        </p:nvSpPr>
        <p:spPr>
          <a:xfrm>
            <a:off x="3277992" y="3987128"/>
            <a:ext cx="259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 result</a:t>
            </a:r>
            <a:b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HTML_JSON</a:t>
            </a:r>
            <a:b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9C0C8-6871-449D-8E27-5E97C8BAE77F}"/>
              </a:ext>
            </a:extLst>
          </p:cNvPr>
          <p:cNvSpPr txBox="1"/>
          <p:nvPr/>
        </p:nvSpPr>
        <p:spPr>
          <a:xfrm>
            <a:off x="9057161" y="3345568"/>
            <a:ext cx="100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 생성</a:t>
            </a: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marshal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PutState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D8230-5C58-4726-961C-82D50D4E46CF}"/>
              </a:ext>
            </a:extLst>
          </p:cNvPr>
          <p:cNvSpPr txBox="1"/>
          <p:nvPr/>
        </p:nvSpPr>
        <p:spPr>
          <a:xfrm>
            <a:off x="6081510" y="4462554"/>
            <a:ext cx="23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 transaction result (success or failure)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32EDAF9A-1338-4ACF-B10C-14E71E6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FF53-A08B-4EF8-A6E4-62F08C50D8D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522867-2788-6107-C2E0-F3D68CB8CE2B}"/>
              </a:ext>
            </a:extLst>
          </p:cNvPr>
          <p:cNvSpPr txBox="1"/>
          <p:nvPr/>
        </p:nvSpPr>
        <p:spPr>
          <a:xfrm>
            <a:off x="1942508" y="3638613"/>
            <a:ext cx="1464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일련번호 </a:t>
            </a:r>
            <a:endParaRPr lang="en-US" altLang="ko-KR" sz="1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방문일자</a:t>
            </a:r>
            <a:endParaRPr lang="en-US" altLang="ko-KR" sz="1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방문병원</a:t>
            </a:r>
            <a:endParaRPr lang="en-US" altLang="ko-KR" sz="1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진료기록</a:t>
            </a:r>
            <a:r>
              <a: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…</a:t>
            </a:r>
            <a:endParaRPr lang="ko-KR" altLang="en-US" sz="1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F205A71-8DBC-C99A-E61F-A43EA912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658" y="1104344"/>
            <a:ext cx="6037360" cy="12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58C9-80F7-4D5A-90DC-FC19DA81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 기능리스트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ABCE6-DDFA-436F-ADDE-48127231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45" y="1168585"/>
            <a:ext cx="10448641" cy="5163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가정</a:t>
            </a:r>
            <a:r>
              <a:rPr lang="en-US" altLang="ko-KR" dirty="0"/>
              <a:t>: </a:t>
            </a:r>
            <a:r>
              <a:rPr lang="ko-KR" altLang="en-US" dirty="0"/>
              <a:t>관리자 인증서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보호자 가입 </a:t>
            </a:r>
            <a:r>
              <a:rPr lang="en-US" altLang="ko-KR" dirty="0"/>
              <a:t>(</a:t>
            </a:r>
            <a:r>
              <a:rPr lang="ko-KR" altLang="en-US" dirty="0"/>
              <a:t>인증서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핸드폰</a:t>
            </a:r>
            <a:r>
              <a:rPr lang="en-US" altLang="ko-KR" dirty="0"/>
              <a:t> </a:t>
            </a:r>
            <a:r>
              <a:rPr lang="ko-KR" altLang="en-US" dirty="0"/>
              <a:t>번호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영수증등록 및 진료기록 입력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영수증 번호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반려동물 이름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가격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진료기록 </a:t>
            </a:r>
            <a:r>
              <a:rPr lang="en-US" altLang="ko-KR" dirty="0"/>
              <a:t>(</a:t>
            </a:r>
            <a:r>
              <a:rPr lang="ko-KR" altLang="en-US" dirty="0"/>
              <a:t>진료일</a:t>
            </a:r>
            <a:r>
              <a:rPr lang="en-US" altLang="ko-KR" dirty="0"/>
              <a:t>, </a:t>
            </a:r>
            <a:r>
              <a:rPr lang="ko-KR" altLang="en-US" dirty="0"/>
              <a:t>진료병원</a:t>
            </a:r>
            <a:r>
              <a:rPr lang="en-US" altLang="ko-KR" dirty="0"/>
              <a:t>, </a:t>
            </a:r>
            <a:r>
              <a:rPr lang="ko-KR" altLang="en-US" dirty="0"/>
              <a:t>증상</a:t>
            </a:r>
            <a:r>
              <a:rPr lang="en-US" altLang="ko-KR" dirty="0"/>
              <a:t>, </a:t>
            </a:r>
            <a:r>
              <a:rPr lang="ko-KR" altLang="en-US" dirty="0"/>
              <a:t>진단명 등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영수증 검증 요청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예후등록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2A893-38FA-426E-ABFD-A6556924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FF53-A08B-4EF8-A6E4-62F08C50D8D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3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E51C-85F3-4733-BEEE-FBA93700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웹서비스 작성 프로세스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3BAE-0A36-4782-8163-40925E448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웹서버 작성 </a:t>
            </a:r>
            <a:r>
              <a:rPr lang="en-US" altLang="ko-KR" dirty="0"/>
              <a:t>- NODEJS</a:t>
            </a:r>
          </a:p>
          <a:p>
            <a:pPr lvl="1"/>
            <a:r>
              <a:rPr lang="ko-KR" altLang="en-US" dirty="0"/>
              <a:t>서버설정</a:t>
            </a:r>
            <a:r>
              <a:rPr lang="en-US" altLang="ko-KR" dirty="0"/>
              <a:t>, </a:t>
            </a:r>
            <a:r>
              <a:rPr lang="ko-KR" altLang="en-US" dirty="0"/>
              <a:t>익스프레스 설정</a:t>
            </a:r>
            <a:endParaRPr lang="en-US" altLang="ko-KR" dirty="0"/>
          </a:p>
          <a:p>
            <a:pPr lvl="1"/>
            <a:r>
              <a:rPr lang="ko-KR" altLang="en-US" dirty="0"/>
              <a:t>페이지 라우팅</a:t>
            </a:r>
            <a:endParaRPr lang="en-US" altLang="ko-KR" dirty="0"/>
          </a:p>
          <a:p>
            <a:pPr lvl="1"/>
            <a:r>
              <a:rPr lang="en-US" altLang="ko-KR" dirty="0"/>
              <a:t>REST API </a:t>
            </a:r>
            <a:r>
              <a:rPr lang="ko-KR" altLang="en-US" dirty="0"/>
              <a:t>라우팅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연동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클라이언트 작성 </a:t>
            </a:r>
            <a:r>
              <a:rPr lang="en-US" altLang="ko-KR" dirty="0"/>
              <a:t>– HTML,</a:t>
            </a:r>
            <a:r>
              <a:rPr lang="ko-KR" altLang="en-US" dirty="0"/>
              <a:t> </a:t>
            </a:r>
            <a:r>
              <a:rPr lang="en-US" altLang="ko-KR" dirty="0"/>
              <a:t>CSS, JS</a:t>
            </a:r>
          </a:p>
          <a:p>
            <a:pPr lvl="1"/>
            <a:r>
              <a:rPr lang="en-US" altLang="ko-KR" dirty="0"/>
              <a:t>UI &lt;body&gt;&lt;script&gt;</a:t>
            </a:r>
          </a:p>
          <a:p>
            <a:pPr lvl="1"/>
            <a:r>
              <a:rPr lang="en-US" altLang="ko-KR" dirty="0"/>
              <a:t>Reactive view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웹서버 시작</a:t>
            </a:r>
            <a:endParaRPr lang="en-US" altLang="ko-KR" dirty="0"/>
          </a:p>
          <a:p>
            <a:r>
              <a:rPr lang="ko-KR" altLang="en-US" dirty="0"/>
              <a:t>웹서버 테스트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4B4B93-0730-4261-9954-E8625ECE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FF53-A08B-4EF8-A6E4-62F08C50D8D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1FD4C-63E5-4FDA-A6D2-164F7432B74A}"/>
              </a:ext>
            </a:extLst>
          </p:cNvPr>
          <p:cNvSpPr txBox="1"/>
          <p:nvPr/>
        </p:nvSpPr>
        <p:spPr>
          <a:xfrm>
            <a:off x="5707683" y="2525382"/>
            <a:ext cx="43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Reference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: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shadow-project/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application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github.com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/saarc/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teamate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/prototype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14DCC1-6B01-0049-9711-A93F4B7A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26" y="3580323"/>
            <a:ext cx="2403482" cy="27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A022-D5E5-4828-A215-9859A065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심플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보호자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66E74A-5D82-4C9A-AE08-A16F1AA55812}"/>
              </a:ext>
            </a:extLst>
          </p:cNvPr>
          <p:cNvSpPr/>
          <p:nvPr/>
        </p:nvSpPr>
        <p:spPr>
          <a:xfrm>
            <a:off x="2063552" y="1056086"/>
            <a:ext cx="2664296" cy="5323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59F0F9-A871-48C8-8410-F1D64294933A}"/>
              </a:ext>
            </a:extLst>
          </p:cNvPr>
          <p:cNvCxnSpPr>
            <a:cxnSpLocks/>
          </p:cNvCxnSpPr>
          <p:nvPr/>
        </p:nvCxnSpPr>
        <p:spPr>
          <a:xfrm>
            <a:off x="2063552" y="1056086"/>
            <a:ext cx="2659044" cy="5323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48E29-48CA-48C4-973D-FB616FB9A7F6}"/>
              </a:ext>
            </a:extLst>
          </p:cNvPr>
          <p:cNvCxnSpPr>
            <a:cxnSpLocks/>
          </p:cNvCxnSpPr>
          <p:nvPr/>
        </p:nvCxnSpPr>
        <p:spPr>
          <a:xfrm flipV="1">
            <a:off x="2068804" y="1056086"/>
            <a:ext cx="2659044" cy="5323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5EC558-D940-4134-BA6F-796E93C31FAB}"/>
              </a:ext>
            </a:extLst>
          </p:cNvPr>
          <p:cNvSpPr/>
          <p:nvPr/>
        </p:nvSpPr>
        <p:spPr>
          <a:xfrm>
            <a:off x="2068804" y="2700718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DC7177-C2E7-4295-BE7D-74441A85C043}"/>
              </a:ext>
            </a:extLst>
          </p:cNvPr>
          <p:cNvCxnSpPr>
            <a:cxnSpLocks/>
          </p:cNvCxnSpPr>
          <p:nvPr/>
        </p:nvCxnSpPr>
        <p:spPr>
          <a:xfrm>
            <a:off x="2068804" y="2700718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43D644-CC18-4CD5-BDC9-08464F5607D8}"/>
              </a:ext>
            </a:extLst>
          </p:cNvPr>
          <p:cNvCxnSpPr>
            <a:cxnSpLocks/>
          </p:cNvCxnSpPr>
          <p:nvPr/>
        </p:nvCxnSpPr>
        <p:spPr>
          <a:xfrm flipV="1">
            <a:off x="2063552" y="2700718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5C7191-CFE7-4B2B-812D-AB885B01A72C}"/>
              </a:ext>
            </a:extLst>
          </p:cNvPr>
          <p:cNvSpPr txBox="1"/>
          <p:nvPr/>
        </p:nvSpPr>
        <p:spPr>
          <a:xfrm>
            <a:off x="2666036" y="2867200"/>
            <a:ext cx="1473480" cy="646331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등록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부가정보등록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16FB15-F515-4F27-88EB-4BF92BFE5403}"/>
              </a:ext>
            </a:extLst>
          </p:cNvPr>
          <p:cNvSpPr/>
          <p:nvPr/>
        </p:nvSpPr>
        <p:spPr>
          <a:xfrm>
            <a:off x="2068804" y="5450009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C024423-EE42-4D0A-885B-0F226C9A6DD4}"/>
              </a:ext>
            </a:extLst>
          </p:cNvPr>
          <p:cNvCxnSpPr>
            <a:cxnSpLocks/>
          </p:cNvCxnSpPr>
          <p:nvPr/>
        </p:nvCxnSpPr>
        <p:spPr>
          <a:xfrm>
            <a:off x="2068804" y="5450009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D0A4F68-8015-4BE0-A603-28420D135A19}"/>
              </a:ext>
            </a:extLst>
          </p:cNvPr>
          <p:cNvCxnSpPr>
            <a:cxnSpLocks/>
          </p:cNvCxnSpPr>
          <p:nvPr/>
        </p:nvCxnSpPr>
        <p:spPr>
          <a:xfrm flipV="1">
            <a:off x="2063552" y="5450009"/>
            <a:ext cx="2669548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BFB7A2-EE05-47A1-838A-EDEA58B94870}"/>
              </a:ext>
            </a:extLst>
          </p:cNvPr>
          <p:cNvSpPr txBox="1"/>
          <p:nvPr/>
        </p:nvSpPr>
        <p:spPr>
          <a:xfrm>
            <a:off x="2822464" y="5729957"/>
            <a:ext cx="1104790" cy="369332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사례 조회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7C4899-A9EC-4433-B2E9-C2573111F4EB}"/>
              </a:ext>
            </a:extLst>
          </p:cNvPr>
          <p:cNvCxnSpPr>
            <a:cxnSpLocks/>
          </p:cNvCxnSpPr>
          <p:nvPr/>
        </p:nvCxnSpPr>
        <p:spPr>
          <a:xfrm flipV="1">
            <a:off x="4706841" y="510222"/>
            <a:ext cx="1975727" cy="21904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89FF1-CFC9-4FC3-82AD-AE2AE58444B8}"/>
              </a:ext>
            </a:extLst>
          </p:cNvPr>
          <p:cNvCxnSpPr>
            <a:cxnSpLocks/>
          </p:cNvCxnSpPr>
          <p:nvPr/>
        </p:nvCxnSpPr>
        <p:spPr>
          <a:xfrm flipV="1">
            <a:off x="4734924" y="3471743"/>
            <a:ext cx="1931888" cy="1786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4A3009-176A-43DC-AAAA-47EA23CD95D7}"/>
              </a:ext>
            </a:extLst>
          </p:cNvPr>
          <p:cNvSpPr/>
          <p:nvPr/>
        </p:nvSpPr>
        <p:spPr>
          <a:xfrm>
            <a:off x="7732483" y="3086204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E0BF9F-6CDA-4F1E-959C-B21E641CD2F3}"/>
              </a:ext>
            </a:extLst>
          </p:cNvPr>
          <p:cNvSpPr/>
          <p:nvPr/>
        </p:nvSpPr>
        <p:spPr>
          <a:xfrm>
            <a:off x="6960096" y="665798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체인코드 연동 결과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698D379-0012-454B-8E75-FA8E110CE82B}"/>
              </a:ext>
            </a:extLst>
          </p:cNvPr>
          <p:cNvCxnSpPr>
            <a:cxnSpLocks/>
          </p:cNvCxnSpPr>
          <p:nvPr/>
        </p:nvCxnSpPr>
        <p:spPr>
          <a:xfrm>
            <a:off x="4738353" y="6394315"/>
            <a:ext cx="1944215" cy="2102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F236C68-4DA8-499A-BC92-11A2F1656EFD}"/>
              </a:ext>
            </a:extLst>
          </p:cNvPr>
          <p:cNvCxnSpPr>
            <a:cxnSpLocks/>
          </p:cNvCxnSpPr>
          <p:nvPr/>
        </p:nvCxnSpPr>
        <p:spPr>
          <a:xfrm flipV="1">
            <a:off x="4736747" y="3718887"/>
            <a:ext cx="1945820" cy="17311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691D8A-56FF-488D-A021-E1866C1BFEE5}"/>
              </a:ext>
            </a:extLst>
          </p:cNvPr>
          <p:cNvSpPr/>
          <p:nvPr/>
        </p:nvSpPr>
        <p:spPr>
          <a:xfrm>
            <a:off x="7785088" y="4927037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사례 조회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2401AD-25F5-46E0-9853-8E85FDF58DD5}"/>
              </a:ext>
            </a:extLst>
          </p:cNvPr>
          <p:cNvSpPr/>
          <p:nvPr/>
        </p:nvSpPr>
        <p:spPr>
          <a:xfrm>
            <a:off x="6958125" y="3836924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체인코드 연동 결과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BF0036-A47E-4FE6-AA1C-F10D0E5A1E00}"/>
              </a:ext>
            </a:extLst>
          </p:cNvPr>
          <p:cNvSpPr txBox="1"/>
          <p:nvPr/>
        </p:nvSpPr>
        <p:spPr>
          <a:xfrm>
            <a:off x="2927850" y="1128043"/>
            <a:ext cx="982961" cy="369332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얼마개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F8876-4DA9-455A-89BF-29BE89BED2C6}"/>
              </a:ext>
            </a:extLst>
          </p:cNvPr>
          <p:cNvSpPr/>
          <p:nvPr/>
        </p:nvSpPr>
        <p:spPr>
          <a:xfrm>
            <a:off x="2058300" y="1666733"/>
            <a:ext cx="2664296" cy="94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7957988-D926-4787-838A-1EC3D2EDF6BA}"/>
              </a:ext>
            </a:extLst>
          </p:cNvPr>
          <p:cNvCxnSpPr>
            <a:cxnSpLocks/>
          </p:cNvCxnSpPr>
          <p:nvPr/>
        </p:nvCxnSpPr>
        <p:spPr>
          <a:xfrm>
            <a:off x="2058300" y="1666733"/>
            <a:ext cx="2659044" cy="94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35E68-7343-4829-9360-5A0593701083}"/>
              </a:ext>
            </a:extLst>
          </p:cNvPr>
          <p:cNvSpPr txBox="1"/>
          <p:nvPr/>
        </p:nvSpPr>
        <p:spPr>
          <a:xfrm>
            <a:off x="2444435" y="1960871"/>
            <a:ext cx="2037737" cy="369332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사용자등록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인증서</a:t>
            </a:r>
          </a:p>
        </p:txBody>
      </p:sp>
      <p:graphicFrame>
        <p:nvGraphicFramePr>
          <p:cNvPr id="44" name="표 9">
            <a:extLst>
              <a:ext uri="{FF2B5EF4-FFF2-40B4-BE49-F238E27FC236}">
                <a16:creationId xmlns:a16="http://schemas.microsoft.com/office/drawing/2014/main" id="{0D2AB1CE-11AF-4B3C-8DA7-6D21A2727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03313"/>
              </p:ext>
            </p:extLst>
          </p:nvPr>
        </p:nvGraphicFramePr>
        <p:xfrm>
          <a:off x="6958124" y="5373522"/>
          <a:ext cx="3563268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81634">
                  <a:extLst>
                    <a:ext uri="{9D8B030D-6E8A-4147-A177-3AD203B41FA5}">
                      <a16:colId xmlns:a16="http://schemas.microsoft.com/office/drawing/2014/main" val="122374601"/>
                    </a:ext>
                  </a:extLst>
                </a:gridCol>
                <a:gridCol w="1781634">
                  <a:extLst>
                    <a:ext uri="{9D8B030D-6E8A-4147-A177-3AD203B41FA5}">
                      <a16:colId xmlns:a16="http://schemas.microsoft.com/office/drawing/2014/main" val="3869489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en-US" altLang="ko-KR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32501"/>
                  </a:ext>
                </a:extLst>
              </a:tr>
              <a:tr h="122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영수증 </a:t>
                      </a:r>
                      <a:r>
                        <a:rPr lang="en-US" altLang="ko-KR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45630"/>
                  </a:ext>
                </a:extLst>
              </a:tr>
              <a:tr h="122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진료</a:t>
                      </a:r>
                      <a:r>
                        <a:rPr lang="en-US" altLang="ko-KR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예후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13006"/>
                  </a:ext>
                </a:extLst>
              </a:tr>
              <a:tr h="12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PRICE</a:t>
                      </a:r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14095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379A71-B16A-4048-9BEE-1425D73F3D2B}"/>
              </a:ext>
            </a:extLst>
          </p:cNvPr>
          <p:cNvSpPr/>
          <p:nvPr/>
        </p:nvSpPr>
        <p:spPr>
          <a:xfrm>
            <a:off x="8666080" y="2023294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F61EE5-77E8-4C3C-A169-5CCCD0FAC45A}"/>
              </a:ext>
            </a:extLst>
          </p:cNvPr>
          <p:cNvSpPr txBox="1"/>
          <p:nvPr/>
        </p:nvSpPr>
        <p:spPr>
          <a:xfrm>
            <a:off x="7277623" y="1984523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PRICE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5882E4-A214-4A96-9210-3488BC12F089}"/>
              </a:ext>
            </a:extLst>
          </p:cNvPr>
          <p:cNvSpPr/>
          <p:nvPr/>
        </p:nvSpPr>
        <p:spPr>
          <a:xfrm>
            <a:off x="8666080" y="1766873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23D6AD-4EFA-46DA-B93E-AE641B8E3539}"/>
              </a:ext>
            </a:extLst>
          </p:cNvPr>
          <p:cNvSpPr txBox="1"/>
          <p:nvPr/>
        </p:nvSpPr>
        <p:spPr>
          <a:xfrm>
            <a:off x="7277623" y="1728102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DOG 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25F495-DC29-421E-8916-A600363EDCC6}"/>
              </a:ext>
            </a:extLst>
          </p:cNvPr>
          <p:cNvSpPr/>
          <p:nvPr/>
        </p:nvSpPr>
        <p:spPr>
          <a:xfrm>
            <a:off x="8666080" y="2283997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74AEA8-C28A-4ED7-96FE-D4D3AB77FED8}"/>
              </a:ext>
            </a:extLst>
          </p:cNvPr>
          <p:cNvSpPr txBox="1"/>
          <p:nvPr/>
        </p:nvSpPr>
        <p:spPr>
          <a:xfrm>
            <a:off x="7277623" y="2245226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ID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C955B3B-8515-40DF-81D8-9BA8C538F1D1}"/>
              </a:ext>
            </a:extLst>
          </p:cNvPr>
          <p:cNvSpPr/>
          <p:nvPr/>
        </p:nvSpPr>
        <p:spPr>
          <a:xfrm>
            <a:off x="8666080" y="2544294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667BF8-E814-4E45-A81D-FF473BEA87DD}"/>
              </a:ext>
            </a:extLst>
          </p:cNvPr>
          <p:cNvSpPr txBox="1"/>
          <p:nvPr/>
        </p:nvSpPr>
        <p:spPr>
          <a:xfrm>
            <a:off x="7277623" y="2505523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… 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부가정보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9B2C79-9D35-46E6-BF5C-A4B9F9E501B3}"/>
              </a:ext>
            </a:extLst>
          </p:cNvPr>
          <p:cNvSpPr/>
          <p:nvPr/>
        </p:nvSpPr>
        <p:spPr>
          <a:xfrm>
            <a:off x="8650512" y="4658061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DB4FB-236C-44EC-B4C2-F747794C553C}"/>
              </a:ext>
            </a:extLst>
          </p:cNvPr>
          <p:cNvSpPr txBox="1"/>
          <p:nvPr/>
        </p:nvSpPr>
        <p:spPr>
          <a:xfrm>
            <a:off x="7827887" y="4619290"/>
            <a:ext cx="9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ID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911C8C-8BE6-47F6-95A3-FE16AFFB6F97}"/>
              </a:ext>
            </a:extLst>
          </p:cNvPr>
          <p:cNvSpPr/>
          <p:nvPr/>
        </p:nvSpPr>
        <p:spPr>
          <a:xfrm>
            <a:off x="2068804" y="3797138"/>
            <a:ext cx="2664296" cy="5772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8653BB1-4E1B-4766-BCA5-D3C9DC9734E2}"/>
              </a:ext>
            </a:extLst>
          </p:cNvPr>
          <p:cNvCxnSpPr>
            <a:cxnSpLocks/>
          </p:cNvCxnSpPr>
          <p:nvPr/>
        </p:nvCxnSpPr>
        <p:spPr>
          <a:xfrm>
            <a:off x="2068805" y="3797139"/>
            <a:ext cx="2667943" cy="5564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C57534-7B77-4C2A-8EC2-B425EC783A6C}"/>
              </a:ext>
            </a:extLst>
          </p:cNvPr>
          <p:cNvCxnSpPr>
            <a:cxnSpLocks/>
          </p:cNvCxnSpPr>
          <p:nvPr/>
        </p:nvCxnSpPr>
        <p:spPr>
          <a:xfrm flipV="1">
            <a:off x="2074056" y="3797139"/>
            <a:ext cx="2659044" cy="564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41DE6E-C4C7-458B-B441-6ED34ED7FC0A}"/>
              </a:ext>
            </a:extLst>
          </p:cNvPr>
          <p:cNvSpPr/>
          <p:nvPr/>
        </p:nvSpPr>
        <p:spPr>
          <a:xfrm>
            <a:off x="2068804" y="4521156"/>
            <a:ext cx="2664296" cy="5772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5DC1C1E-3897-42DF-B33B-E113027C44D0}"/>
              </a:ext>
            </a:extLst>
          </p:cNvPr>
          <p:cNvCxnSpPr>
            <a:cxnSpLocks/>
          </p:cNvCxnSpPr>
          <p:nvPr/>
        </p:nvCxnSpPr>
        <p:spPr>
          <a:xfrm>
            <a:off x="2068805" y="4521157"/>
            <a:ext cx="2667943" cy="5564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0465A45-608C-4514-8F25-F229ED05DEE0}"/>
              </a:ext>
            </a:extLst>
          </p:cNvPr>
          <p:cNvCxnSpPr>
            <a:cxnSpLocks/>
          </p:cNvCxnSpPr>
          <p:nvPr/>
        </p:nvCxnSpPr>
        <p:spPr>
          <a:xfrm flipV="1">
            <a:off x="2074056" y="4521157"/>
            <a:ext cx="2659044" cy="564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DF30418-6939-4BF4-8F74-BFB4A72F69A2}"/>
              </a:ext>
            </a:extLst>
          </p:cNvPr>
          <p:cNvSpPr txBox="1"/>
          <p:nvPr/>
        </p:nvSpPr>
        <p:spPr>
          <a:xfrm>
            <a:off x="2783617" y="3903215"/>
            <a:ext cx="1258678" cy="369332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영수증검증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70ED30-7A51-4E69-BCF4-6DFE5E48A3B3}"/>
              </a:ext>
            </a:extLst>
          </p:cNvPr>
          <p:cNvSpPr txBox="1"/>
          <p:nvPr/>
        </p:nvSpPr>
        <p:spPr>
          <a:xfrm>
            <a:off x="2836478" y="4649595"/>
            <a:ext cx="1165704" cy="369332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예후 등록 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178DB50-E2AC-4370-B433-BD718922483C}"/>
              </a:ext>
            </a:extLst>
          </p:cNvPr>
          <p:cNvSpPr/>
          <p:nvPr/>
        </p:nvSpPr>
        <p:spPr>
          <a:xfrm>
            <a:off x="6672064" y="476672"/>
            <a:ext cx="3951223" cy="30205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81EDD15-F0E2-41DB-A16F-008A926AD153}"/>
              </a:ext>
            </a:extLst>
          </p:cNvPr>
          <p:cNvSpPr/>
          <p:nvPr/>
        </p:nvSpPr>
        <p:spPr>
          <a:xfrm>
            <a:off x="6672064" y="3713481"/>
            <a:ext cx="3951223" cy="28911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A60D9E-3C27-4534-B150-50454A9FCB75}"/>
              </a:ext>
            </a:extLst>
          </p:cNvPr>
          <p:cNvSpPr/>
          <p:nvPr/>
        </p:nvSpPr>
        <p:spPr>
          <a:xfrm>
            <a:off x="8666080" y="1491102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810CB-9005-46D0-9F09-6858EF1C9BDB}"/>
              </a:ext>
            </a:extLst>
          </p:cNvPr>
          <p:cNvSpPr txBox="1"/>
          <p:nvPr/>
        </p:nvSpPr>
        <p:spPr>
          <a:xfrm>
            <a:off x="7277623" y="1452331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Customer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인증서</a:t>
            </a:r>
          </a:p>
        </p:txBody>
      </p:sp>
    </p:spTree>
    <p:extLst>
      <p:ext uri="{BB962C8B-B14F-4D97-AF65-F5344CB8AC3E}">
        <p14:creationId xmlns:p14="http://schemas.microsoft.com/office/powerpoint/2010/main" val="197414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A022-D5E5-4828-A215-9859A065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심플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보호자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66E74A-5D82-4C9A-AE08-A16F1AA55812}"/>
              </a:ext>
            </a:extLst>
          </p:cNvPr>
          <p:cNvSpPr/>
          <p:nvPr/>
        </p:nvSpPr>
        <p:spPr>
          <a:xfrm>
            <a:off x="2063552" y="1056086"/>
            <a:ext cx="2664296" cy="5323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59F0F9-A871-48C8-8410-F1D64294933A}"/>
              </a:ext>
            </a:extLst>
          </p:cNvPr>
          <p:cNvCxnSpPr>
            <a:cxnSpLocks/>
          </p:cNvCxnSpPr>
          <p:nvPr/>
        </p:nvCxnSpPr>
        <p:spPr>
          <a:xfrm>
            <a:off x="2063552" y="1056086"/>
            <a:ext cx="2659044" cy="5323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48E29-48CA-48C4-973D-FB616FB9A7F6}"/>
              </a:ext>
            </a:extLst>
          </p:cNvPr>
          <p:cNvCxnSpPr>
            <a:cxnSpLocks/>
          </p:cNvCxnSpPr>
          <p:nvPr/>
        </p:nvCxnSpPr>
        <p:spPr>
          <a:xfrm flipV="1">
            <a:off x="2068804" y="1056086"/>
            <a:ext cx="2659044" cy="5323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5EC558-D940-4134-BA6F-796E93C31FAB}"/>
              </a:ext>
            </a:extLst>
          </p:cNvPr>
          <p:cNvSpPr/>
          <p:nvPr/>
        </p:nvSpPr>
        <p:spPr>
          <a:xfrm>
            <a:off x="2068804" y="2700718"/>
            <a:ext cx="2664296" cy="94430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DC7177-C2E7-4295-BE7D-74441A85C043}"/>
              </a:ext>
            </a:extLst>
          </p:cNvPr>
          <p:cNvCxnSpPr>
            <a:cxnSpLocks/>
          </p:cNvCxnSpPr>
          <p:nvPr/>
        </p:nvCxnSpPr>
        <p:spPr>
          <a:xfrm>
            <a:off x="2068804" y="2700718"/>
            <a:ext cx="2659044" cy="94430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43D644-CC18-4CD5-BDC9-08464F5607D8}"/>
              </a:ext>
            </a:extLst>
          </p:cNvPr>
          <p:cNvCxnSpPr>
            <a:cxnSpLocks/>
          </p:cNvCxnSpPr>
          <p:nvPr/>
        </p:nvCxnSpPr>
        <p:spPr>
          <a:xfrm flipV="1">
            <a:off x="2063552" y="2700718"/>
            <a:ext cx="2669548" cy="94430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5C7191-CFE7-4B2B-812D-AB885B01A72C}"/>
              </a:ext>
            </a:extLst>
          </p:cNvPr>
          <p:cNvSpPr txBox="1"/>
          <p:nvPr/>
        </p:nvSpPr>
        <p:spPr>
          <a:xfrm>
            <a:off x="2666036" y="2867200"/>
            <a:ext cx="147348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영수증 등록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부가정보등록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16FB15-F515-4F27-88EB-4BF92BFE5403}"/>
              </a:ext>
            </a:extLst>
          </p:cNvPr>
          <p:cNvSpPr/>
          <p:nvPr/>
        </p:nvSpPr>
        <p:spPr>
          <a:xfrm>
            <a:off x="2068804" y="5450009"/>
            <a:ext cx="2664296" cy="94430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C024423-EE42-4D0A-885B-0F226C9A6DD4}"/>
              </a:ext>
            </a:extLst>
          </p:cNvPr>
          <p:cNvCxnSpPr>
            <a:cxnSpLocks/>
          </p:cNvCxnSpPr>
          <p:nvPr/>
        </p:nvCxnSpPr>
        <p:spPr>
          <a:xfrm>
            <a:off x="2068804" y="5450009"/>
            <a:ext cx="2659044" cy="94430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D0A4F68-8015-4BE0-A603-28420D135A19}"/>
              </a:ext>
            </a:extLst>
          </p:cNvPr>
          <p:cNvCxnSpPr>
            <a:cxnSpLocks/>
          </p:cNvCxnSpPr>
          <p:nvPr/>
        </p:nvCxnSpPr>
        <p:spPr>
          <a:xfrm flipV="1">
            <a:off x="2063552" y="5450009"/>
            <a:ext cx="2669548" cy="94430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BFB7A2-EE05-47A1-838A-EDEA58B94870}"/>
              </a:ext>
            </a:extLst>
          </p:cNvPr>
          <p:cNvSpPr txBox="1"/>
          <p:nvPr/>
        </p:nvSpPr>
        <p:spPr>
          <a:xfrm>
            <a:off x="2822464" y="5729957"/>
            <a:ext cx="110479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사례 조회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7C4899-A9EC-4433-B2E9-C2573111F4EB}"/>
              </a:ext>
            </a:extLst>
          </p:cNvPr>
          <p:cNvCxnSpPr>
            <a:cxnSpLocks/>
          </p:cNvCxnSpPr>
          <p:nvPr/>
        </p:nvCxnSpPr>
        <p:spPr>
          <a:xfrm flipV="1">
            <a:off x="4733008" y="476671"/>
            <a:ext cx="1944308" cy="33046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89FF1-CFC9-4FC3-82AD-AE2AE58444B8}"/>
              </a:ext>
            </a:extLst>
          </p:cNvPr>
          <p:cNvCxnSpPr>
            <a:cxnSpLocks/>
          </p:cNvCxnSpPr>
          <p:nvPr/>
        </p:nvCxnSpPr>
        <p:spPr>
          <a:xfrm flipV="1">
            <a:off x="4743512" y="3471743"/>
            <a:ext cx="1923300" cy="8867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4A3009-176A-43DC-AAAA-47EA23CD95D7}"/>
              </a:ext>
            </a:extLst>
          </p:cNvPr>
          <p:cNvSpPr/>
          <p:nvPr/>
        </p:nvSpPr>
        <p:spPr>
          <a:xfrm>
            <a:off x="7763795" y="2542705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검증 요청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E0BF9F-6CDA-4F1E-959C-B21E641CD2F3}"/>
              </a:ext>
            </a:extLst>
          </p:cNvPr>
          <p:cNvSpPr/>
          <p:nvPr/>
        </p:nvSpPr>
        <p:spPr>
          <a:xfrm>
            <a:off x="6960096" y="665798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검증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698D379-0012-454B-8E75-FA8E110CE82B}"/>
              </a:ext>
            </a:extLst>
          </p:cNvPr>
          <p:cNvCxnSpPr>
            <a:cxnSpLocks/>
          </p:cNvCxnSpPr>
          <p:nvPr/>
        </p:nvCxnSpPr>
        <p:spPr>
          <a:xfrm>
            <a:off x="4727848" y="5085792"/>
            <a:ext cx="1949468" cy="1574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F236C68-4DA8-499A-BC92-11A2F1656EFD}"/>
              </a:ext>
            </a:extLst>
          </p:cNvPr>
          <p:cNvCxnSpPr>
            <a:cxnSpLocks/>
          </p:cNvCxnSpPr>
          <p:nvPr/>
        </p:nvCxnSpPr>
        <p:spPr>
          <a:xfrm flipV="1">
            <a:off x="4717344" y="3647527"/>
            <a:ext cx="1959972" cy="8712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CBF0036-A47E-4FE6-AA1C-F10D0E5A1E00}"/>
              </a:ext>
            </a:extLst>
          </p:cNvPr>
          <p:cNvSpPr txBox="1"/>
          <p:nvPr/>
        </p:nvSpPr>
        <p:spPr>
          <a:xfrm>
            <a:off x="2927850" y="1128043"/>
            <a:ext cx="982961" cy="369332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얼마개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F8876-4DA9-455A-89BF-29BE89BED2C6}"/>
              </a:ext>
            </a:extLst>
          </p:cNvPr>
          <p:cNvSpPr/>
          <p:nvPr/>
        </p:nvSpPr>
        <p:spPr>
          <a:xfrm>
            <a:off x="2058300" y="1666733"/>
            <a:ext cx="2664296" cy="94430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7957988-D926-4787-838A-1EC3D2EDF6BA}"/>
              </a:ext>
            </a:extLst>
          </p:cNvPr>
          <p:cNvCxnSpPr>
            <a:cxnSpLocks/>
          </p:cNvCxnSpPr>
          <p:nvPr/>
        </p:nvCxnSpPr>
        <p:spPr>
          <a:xfrm>
            <a:off x="2058300" y="1666733"/>
            <a:ext cx="2659044" cy="94430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35E68-7343-4829-9360-5A0593701083}"/>
              </a:ext>
            </a:extLst>
          </p:cNvPr>
          <p:cNvSpPr txBox="1"/>
          <p:nvPr/>
        </p:nvSpPr>
        <p:spPr>
          <a:xfrm>
            <a:off x="2444435" y="1960871"/>
            <a:ext cx="20377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사용자등록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인증서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379A71-B16A-4048-9BEE-1425D73F3D2B}"/>
              </a:ext>
            </a:extLst>
          </p:cNvPr>
          <p:cNvSpPr/>
          <p:nvPr/>
        </p:nvSpPr>
        <p:spPr>
          <a:xfrm>
            <a:off x="8919268" y="1784717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F61EE5-77E8-4C3C-A169-5CCCD0FAC45A}"/>
              </a:ext>
            </a:extLst>
          </p:cNvPr>
          <p:cNvSpPr txBox="1"/>
          <p:nvPr/>
        </p:nvSpPr>
        <p:spPr>
          <a:xfrm>
            <a:off x="7611258" y="1999763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인증자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25F495-DC29-421E-8916-A600363EDCC6}"/>
              </a:ext>
            </a:extLst>
          </p:cNvPr>
          <p:cNvSpPr/>
          <p:nvPr/>
        </p:nvSpPr>
        <p:spPr>
          <a:xfrm>
            <a:off x="8919268" y="2045420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74AEA8-C28A-4ED7-96FE-D4D3AB77FED8}"/>
              </a:ext>
            </a:extLst>
          </p:cNvPr>
          <p:cNvSpPr txBox="1"/>
          <p:nvPr/>
        </p:nvSpPr>
        <p:spPr>
          <a:xfrm>
            <a:off x="7604703" y="1733822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ID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911C8C-8BE6-47F6-95A3-FE16AFFB6F97}"/>
              </a:ext>
            </a:extLst>
          </p:cNvPr>
          <p:cNvSpPr/>
          <p:nvPr/>
        </p:nvSpPr>
        <p:spPr>
          <a:xfrm>
            <a:off x="2068804" y="3797138"/>
            <a:ext cx="2664296" cy="5772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8653BB1-4E1B-4766-BCA5-D3C9DC9734E2}"/>
              </a:ext>
            </a:extLst>
          </p:cNvPr>
          <p:cNvCxnSpPr>
            <a:cxnSpLocks/>
          </p:cNvCxnSpPr>
          <p:nvPr/>
        </p:nvCxnSpPr>
        <p:spPr>
          <a:xfrm>
            <a:off x="2068805" y="3797139"/>
            <a:ext cx="2667943" cy="5564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C57534-7B77-4C2A-8EC2-B425EC783A6C}"/>
              </a:ext>
            </a:extLst>
          </p:cNvPr>
          <p:cNvCxnSpPr>
            <a:cxnSpLocks/>
          </p:cNvCxnSpPr>
          <p:nvPr/>
        </p:nvCxnSpPr>
        <p:spPr>
          <a:xfrm flipV="1">
            <a:off x="2074056" y="3797139"/>
            <a:ext cx="2659044" cy="564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41DE6E-C4C7-458B-B441-6ED34ED7FC0A}"/>
              </a:ext>
            </a:extLst>
          </p:cNvPr>
          <p:cNvSpPr/>
          <p:nvPr/>
        </p:nvSpPr>
        <p:spPr>
          <a:xfrm>
            <a:off x="2068804" y="4521156"/>
            <a:ext cx="2664296" cy="5772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5DC1C1E-3897-42DF-B33B-E113027C44D0}"/>
              </a:ext>
            </a:extLst>
          </p:cNvPr>
          <p:cNvCxnSpPr>
            <a:cxnSpLocks/>
          </p:cNvCxnSpPr>
          <p:nvPr/>
        </p:nvCxnSpPr>
        <p:spPr>
          <a:xfrm>
            <a:off x="2068805" y="4521157"/>
            <a:ext cx="2667943" cy="5564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0465A45-608C-4514-8F25-F229ED05DEE0}"/>
              </a:ext>
            </a:extLst>
          </p:cNvPr>
          <p:cNvCxnSpPr>
            <a:cxnSpLocks/>
          </p:cNvCxnSpPr>
          <p:nvPr/>
        </p:nvCxnSpPr>
        <p:spPr>
          <a:xfrm flipV="1">
            <a:off x="2074056" y="4521157"/>
            <a:ext cx="2659044" cy="564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DF30418-6939-4BF4-8F74-BFB4A72F69A2}"/>
              </a:ext>
            </a:extLst>
          </p:cNvPr>
          <p:cNvSpPr txBox="1"/>
          <p:nvPr/>
        </p:nvSpPr>
        <p:spPr>
          <a:xfrm>
            <a:off x="2783617" y="3903215"/>
            <a:ext cx="1258678" cy="369332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영수증검증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70ED30-7A51-4E69-BCF4-6DFE5E48A3B3}"/>
              </a:ext>
            </a:extLst>
          </p:cNvPr>
          <p:cNvSpPr txBox="1"/>
          <p:nvPr/>
        </p:nvSpPr>
        <p:spPr>
          <a:xfrm>
            <a:off x="2783617" y="4609950"/>
            <a:ext cx="1249060" cy="369332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예후등록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…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178DB50-E2AC-4370-B433-BD718922483C}"/>
              </a:ext>
            </a:extLst>
          </p:cNvPr>
          <p:cNvSpPr/>
          <p:nvPr/>
        </p:nvSpPr>
        <p:spPr>
          <a:xfrm>
            <a:off x="6672064" y="476672"/>
            <a:ext cx="3951223" cy="30205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A60D9E-3C27-4534-B150-50454A9FCB75}"/>
              </a:ext>
            </a:extLst>
          </p:cNvPr>
          <p:cNvSpPr/>
          <p:nvPr/>
        </p:nvSpPr>
        <p:spPr>
          <a:xfrm>
            <a:off x="8921453" y="1470626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810CB-9005-46D0-9F09-6858EF1C9BDB}"/>
              </a:ext>
            </a:extLst>
          </p:cNvPr>
          <p:cNvSpPr txBox="1"/>
          <p:nvPr/>
        </p:nvSpPr>
        <p:spPr>
          <a:xfrm>
            <a:off x="7532996" y="1431855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Customer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인증서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5FE0C8-D534-977A-3776-8095DF5B8343}"/>
              </a:ext>
            </a:extLst>
          </p:cNvPr>
          <p:cNvSpPr/>
          <p:nvPr/>
        </p:nvSpPr>
        <p:spPr>
          <a:xfrm>
            <a:off x="7774687" y="5673836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예후 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00918F-7D04-80B9-3477-8636364E756B}"/>
              </a:ext>
            </a:extLst>
          </p:cNvPr>
          <p:cNvSpPr/>
          <p:nvPr/>
        </p:nvSpPr>
        <p:spPr>
          <a:xfrm>
            <a:off x="6954844" y="3829075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예후 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0DCDD8-CEF3-5813-61D0-1101808A6834}"/>
              </a:ext>
            </a:extLst>
          </p:cNvPr>
          <p:cNvSpPr/>
          <p:nvPr/>
        </p:nvSpPr>
        <p:spPr>
          <a:xfrm>
            <a:off x="9027450" y="5094700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7D297F-AA89-89A7-511F-C745FFD209D2}"/>
              </a:ext>
            </a:extLst>
          </p:cNvPr>
          <p:cNvSpPr txBox="1"/>
          <p:nvPr/>
        </p:nvSpPr>
        <p:spPr>
          <a:xfrm>
            <a:off x="7638993" y="5055929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FA2477-739D-76D0-BB18-8D706E7CE5D4}"/>
              </a:ext>
            </a:extLst>
          </p:cNvPr>
          <p:cNvSpPr/>
          <p:nvPr/>
        </p:nvSpPr>
        <p:spPr>
          <a:xfrm>
            <a:off x="6666812" y="3639949"/>
            <a:ext cx="3951223" cy="30205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7F9954-14CB-F954-75D4-9AD4C93DBAEF}"/>
              </a:ext>
            </a:extLst>
          </p:cNvPr>
          <p:cNvSpPr/>
          <p:nvPr/>
        </p:nvSpPr>
        <p:spPr>
          <a:xfrm>
            <a:off x="9027450" y="4818929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C7F6E3-76B2-D6AE-6B27-B3B7CE5CB1EC}"/>
              </a:ext>
            </a:extLst>
          </p:cNvPr>
          <p:cNvSpPr txBox="1"/>
          <p:nvPr/>
        </p:nvSpPr>
        <p:spPr>
          <a:xfrm>
            <a:off x="7638993" y="4780158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id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98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0FA23-58A3-4DF7-AFD8-9256CDA7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보호자 </a:t>
            </a:r>
            <a:r>
              <a:rPr lang="en-US" altLang="ko-KR" dirty="0"/>
              <a:t>UI </a:t>
            </a:r>
            <a:r>
              <a:rPr lang="ko-KR" altLang="en-US" dirty="0"/>
              <a:t>상세설계 </a:t>
            </a:r>
            <a:r>
              <a:rPr lang="en-US" altLang="ko-KR" dirty="0"/>
              <a:t>– </a:t>
            </a:r>
            <a:r>
              <a:rPr lang="ko-KR" altLang="en-US" dirty="0"/>
              <a:t>영수증 및 진료기록 등록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D0C52-92B0-4A66-92BB-26BB9ADC3967}"/>
              </a:ext>
            </a:extLst>
          </p:cNvPr>
          <p:cNvSpPr txBox="1"/>
          <p:nvPr/>
        </p:nvSpPr>
        <p:spPr>
          <a:xfrm>
            <a:off x="6959395" y="1818790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div 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rec_register_alert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1A9D0-9C25-4DCA-82DA-A03127B468BA}"/>
              </a:ext>
            </a:extLst>
          </p:cNvPr>
          <p:cNvSpPr txBox="1"/>
          <p:nvPr/>
        </p:nvSpPr>
        <p:spPr>
          <a:xfrm>
            <a:off x="6959395" y="2801153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input 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rec_register_cert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3AF5E-630C-47E5-AD2D-6C96C8B61C26}"/>
              </a:ext>
            </a:extLst>
          </p:cNvPr>
          <p:cNvSpPr txBox="1"/>
          <p:nvPr/>
        </p:nvSpPr>
        <p:spPr>
          <a:xfrm>
            <a:off x="7225326" y="478224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btn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rec_register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_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btn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5456DC-4F88-4EC0-B035-0EB6A9938C1B}"/>
              </a:ext>
            </a:extLst>
          </p:cNvPr>
          <p:cNvSpPr txBox="1"/>
          <p:nvPr/>
        </p:nvSpPr>
        <p:spPr>
          <a:xfrm>
            <a:off x="2189160" y="1774778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div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rec_register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1A7445-D73D-48E1-B97A-6D75D07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FF53-A08B-4EF8-A6E4-62F08C50D8D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E373B5-4571-5685-F44D-195FED86C527}"/>
              </a:ext>
            </a:extLst>
          </p:cNvPr>
          <p:cNvSpPr/>
          <p:nvPr/>
        </p:nvSpPr>
        <p:spPr>
          <a:xfrm>
            <a:off x="3592632" y="4821058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351C08-1572-9388-466D-FC2FF205BCED}"/>
              </a:ext>
            </a:extLst>
          </p:cNvPr>
          <p:cNvSpPr/>
          <p:nvPr/>
        </p:nvSpPr>
        <p:spPr>
          <a:xfrm>
            <a:off x="2820245" y="2400652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체인코드 연동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06264A-C47B-64A2-2ACA-292CC5224937}"/>
              </a:ext>
            </a:extLst>
          </p:cNvPr>
          <p:cNvSpPr/>
          <p:nvPr/>
        </p:nvSpPr>
        <p:spPr>
          <a:xfrm>
            <a:off x="4526229" y="3758148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130B6C-A718-0709-457B-8D230B3A59E2}"/>
              </a:ext>
            </a:extLst>
          </p:cNvPr>
          <p:cNvSpPr txBox="1"/>
          <p:nvPr/>
        </p:nvSpPr>
        <p:spPr>
          <a:xfrm>
            <a:off x="3137772" y="3719377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PRICE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B512D0-C862-969A-DD64-73FDC3719871}"/>
              </a:ext>
            </a:extLst>
          </p:cNvPr>
          <p:cNvSpPr/>
          <p:nvPr/>
        </p:nvSpPr>
        <p:spPr>
          <a:xfrm>
            <a:off x="4526229" y="3501727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255076-F221-46E0-EE16-977EA7B39381}"/>
              </a:ext>
            </a:extLst>
          </p:cNvPr>
          <p:cNvSpPr txBox="1"/>
          <p:nvPr/>
        </p:nvSpPr>
        <p:spPr>
          <a:xfrm>
            <a:off x="3137772" y="3462956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DOG 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BD9F46-E654-DABC-BAB3-B5773AD3D35F}"/>
              </a:ext>
            </a:extLst>
          </p:cNvPr>
          <p:cNvSpPr/>
          <p:nvPr/>
        </p:nvSpPr>
        <p:spPr>
          <a:xfrm>
            <a:off x="4526229" y="4018851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F6C7E-A511-8DE9-6FEB-23C2AF5E41DD}"/>
              </a:ext>
            </a:extLst>
          </p:cNvPr>
          <p:cNvSpPr txBox="1"/>
          <p:nvPr/>
        </p:nvSpPr>
        <p:spPr>
          <a:xfrm>
            <a:off x="3137772" y="3980080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ID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2B7469-87CA-D4D6-A2FB-BD014ECEB1DC}"/>
              </a:ext>
            </a:extLst>
          </p:cNvPr>
          <p:cNvSpPr/>
          <p:nvPr/>
        </p:nvSpPr>
        <p:spPr>
          <a:xfrm>
            <a:off x="4526229" y="4279148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0AEDCD-DFDC-9ACD-53F2-1C840005AA36}"/>
              </a:ext>
            </a:extLst>
          </p:cNvPr>
          <p:cNvSpPr txBox="1"/>
          <p:nvPr/>
        </p:nvSpPr>
        <p:spPr>
          <a:xfrm>
            <a:off x="3137772" y="4240377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… 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부가정보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5315AB-C84D-C756-A0E0-3CEC6C04D2F2}"/>
              </a:ext>
            </a:extLst>
          </p:cNvPr>
          <p:cNvSpPr/>
          <p:nvPr/>
        </p:nvSpPr>
        <p:spPr>
          <a:xfrm>
            <a:off x="2532213" y="2211526"/>
            <a:ext cx="3951223" cy="30205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DED180-947A-02EF-E512-CBC2C9F78D24}"/>
              </a:ext>
            </a:extLst>
          </p:cNvPr>
          <p:cNvSpPr/>
          <p:nvPr/>
        </p:nvSpPr>
        <p:spPr>
          <a:xfrm>
            <a:off x="4526229" y="3225956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9A8C8-CAE6-CFAA-830C-C45848AC5ED0}"/>
              </a:ext>
            </a:extLst>
          </p:cNvPr>
          <p:cNvSpPr txBox="1"/>
          <p:nvPr/>
        </p:nvSpPr>
        <p:spPr>
          <a:xfrm>
            <a:off x="3137772" y="3187185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Customer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인증서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4736D59-1A30-F4CD-E85F-F657544F0BCB}"/>
              </a:ext>
            </a:extLst>
          </p:cNvPr>
          <p:cNvCxnSpPr>
            <a:cxnSpLocks/>
          </p:cNvCxnSpPr>
          <p:nvPr/>
        </p:nvCxnSpPr>
        <p:spPr>
          <a:xfrm flipH="1">
            <a:off x="6087650" y="2144110"/>
            <a:ext cx="926926" cy="3047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0B1C1A4-2F0C-DB2A-EFC7-5412E0C91C9B}"/>
              </a:ext>
            </a:extLst>
          </p:cNvPr>
          <p:cNvCxnSpPr>
            <a:cxnSpLocks/>
          </p:cNvCxnSpPr>
          <p:nvPr/>
        </p:nvCxnSpPr>
        <p:spPr>
          <a:xfrm flipH="1">
            <a:off x="5502667" y="3021748"/>
            <a:ext cx="1374405" cy="2863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B3A67CA-FB96-EF3D-8F42-5603EB79131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485027" y="4964215"/>
            <a:ext cx="1740299" cy="26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8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D8E08-02E1-4FC1-BE80-EC62A31A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56398-19BF-4FB1-88D3-8BFC9FC84F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관심 있는 블록체인 서비스 주제 </a:t>
            </a:r>
            <a:r>
              <a:rPr lang="en-US" altLang="ko-KR" dirty="0"/>
              <a:t>3</a:t>
            </a:r>
            <a:r>
              <a:rPr lang="ko-KR" altLang="en-US" dirty="0"/>
              <a:t>가지를 리스트업 해보세요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악기대여 </a:t>
            </a:r>
            <a:r>
              <a:rPr lang="en-US" altLang="ko-KR" dirty="0"/>
              <a:t>(</a:t>
            </a:r>
            <a:r>
              <a:rPr lang="ko-KR" altLang="en-US" dirty="0"/>
              <a:t>악기 대여 서비스</a:t>
            </a:r>
            <a:r>
              <a:rPr lang="en-US" altLang="ko-KR" dirty="0"/>
              <a:t>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 집에서 사두고 안 쓰는 악기를 대여해주는 서비스 </a:t>
            </a:r>
            <a:endParaRPr lang="en-US" altLang="ko-KR" dirty="0"/>
          </a:p>
          <a:p>
            <a:pPr marL="198000" lvl="1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 err="1"/>
              <a:t>우쿠렐레를</a:t>
            </a:r>
            <a:r>
              <a:rPr lang="ko-KR" altLang="en-US" dirty="0"/>
              <a:t> 사두고 잘 </a:t>
            </a:r>
            <a:r>
              <a:rPr lang="ko-KR" altLang="en-US" dirty="0" err="1"/>
              <a:t>안하는데</a:t>
            </a:r>
            <a:r>
              <a:rPr lang="ko-KR" altLang="en-US" dirty="0"/>
              <a:t> 대여해주면 좋을 것 같다고 생각하였습니다</a:t>
            </a:r>
            <a:r>
              <a:rPr lang="en-US" altLang="ko-KR" dirty="0"/>
              <a:t>. </a:t>
            </a:r>
          </a:p>
          <a:p>
            <a:pPr marL="1980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 </a:t>
            </a:r>
            <a:r>
              <a:rPr lang="ko-KR" altLang="en-US" dirty="0"/>
              <a:t>경력 관리 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 개인 경력을 인증해주는 서비스 </a:t>
            </a:r>
            <a:endParaRPr lang="en-US" altLang="ko-KR" dirty="0"/>
          </a:p>
          <a:p>
            <a:pPr marL="198000" lvl="1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경력 허위 기재 블록체인을 이용해 문제해결 </a:t>
            </a:r>
            <a:r>
              <a:rPr lang="en-US" altLang="ko-KR" dirty="0"/>
              <a:t>+ </a:t>
            </a:r>
            <a:r>
              <a:rPr lang="ko-KR" altLang="en-US" dirty="0"/>
              <a:t>개인 경험을 포트폴리오화 하면 좋을 것 같습니다</a:t>
            </a:r>
            <a:r>
              <a:rPr lang="en-US" altLang="ko-KR" dirty="0"/>
              <a:t>. </a:t>
            </a:r>
          </a:p>
          <a:p>
            <a:pPr marL="1980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동물병원비 정보 서비스 </a:t>
            </a:r>
            <a:endParaRPr lang="en-US" altLang="ko-KR" dirty="0"/>
          </a:p>
          <a:p>
            <a:pPr marL="198000" lvl="1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동물 병원 사고이력이나 병원비를 알 수 있는 서비스 </a:t>
            </a:r>
            <a:endParaRPr lang="en-US" altLang="ko-KR" dirty="0"/>
          </a:p>
          <a:p>
            <a:pPr marL="198000" lvl="1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동물병원의 경우 어떤 사고가 있었고</a:t>
            </a:r>
            <a:r>
              <a:rPr lang="en-US" altLang="ko-KR" dirty="0"/>
              <a:t>,</a:t>
            </a:r>
            <a:r>
              <a:rPr lang="ko-KR" altLang="en-US" dirty="0"/>
              <a:t> 병원비가 </a:t>
            </a:r>
            <a:r>
              <a:rPr lang="ko-KR" altLang="en-US" dirty="0" err="1"/>
              <a:t>어떤지</a:t>
            </a:r>
            <a:r>
              <a:rPr lang="ko-KR" altLang="en-US" dirty="0"/>
              <a:t> 명확하게 확인 할 수 없어서 블록체인을 통해 명확히 할 수 있으면 좋을 것 같습니다</a:t>
            </a:r>
            <a:r>
              <a:rPr lang="en-US" altLang="ko-KR" dirty="0"/>
              <a:t>.</a:t>
            </a:r>
          </a:p>
          <a:p>
            <a:pPr marL="198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72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0FA23-58A3-4DF7-AFD8-9256CDA7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보호자 </a:t>
            </a:r>
            <a:r>
              <a:rPr lang="en-US" altLang="ko-KR" dirty="0"/>
              <a:t>UI </a:t>
            </a:r>
            <a:r>
              <a:rPr lang="ko-KR" altLang="en-US" dirty="0"/>
              <a:t>상세설계 </a:t>
            </a:r>
            <a:r>
              <a:rPr lang="en-US" altLang="ko-KR" dirty="0"/>
              <a:t>– </a:t>
            </a:r>
            <a:r>
              <a:rPr lang="ko-KR" altLang="en-US" dirty="0"/>
              <a:t>사례조회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D0C52-92B0-4A66-92BB-26BB9ADC3967}"/>
              </a:ext>
            </a:extLst>
          </p:cNvPr>
          <p:cNvSpPr txBox="1"/>
          <p:nvPr/>
        </p:nvSpPr>
        <p:spPr>
          <a:xfrm>
            <a:off x="6959395" y="1818790"/>
            <a:ext cx="284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div 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history_alert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1A9D0-9C25-4DCA-82DA-A03127B468BA}"/>
              </a:ext>
            </a:extLst>
          </p:cNvPr>
          <p:cNvSpPr txBox="1"/>
          <p:nvPr/>
        </p:nvSpPr>
        <p:spPr>
          <a:xfrm>
            <a:off x="6959393" y="257899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input 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history_cert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3AF5E-630C-47E5-AD2D-6C96C8B61C26}"/>
              </a:ext>
            </a:extLst>
          </p:cNvPr>
          <p:cNvSpPr txBox="1"/>
          <p:nvPr/>
        </p:nvSpPr>
        <p:spPr>
          <a:xfrm>
            <a:off x="7110077" y="3278667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btn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history_btn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5456DC-4F88-4EC0-B035-0EB6A9938C1B}"/>
              </a:ext>
            </a:extLst>
          </p:cNvPr>
          <p:cNvSpPr txBox="1"/>
          <p:nvPr/>
        </p:nvSpPr>
        <p:spPr>
          <a:xfrm>
            <a:off x="2101787" y="1793622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div history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1A7445-D73D-48E1-B97A-6D75D07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FF53-A08B-4EF8-A6E4-62F08C50D8D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4736D59-1A30-F4CD-E85F-F657544F0BCB}"/>
              </a:ext>
            </a:extLst>
          </p:cNvPr>
          <p:cNvCxnSpPr>
            <a:cxnSpLocks/>
          </p:cNvCxnSpPr>
          <p:nvPr/>
        </p:nvCxnSpPr>
        <p:spPr>
          <a:xfrm flipH="1">
            <a:off x="6087650" y="2144110"/>
            <a:ext cx="926926" cy="3047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0B1C1A4-2F0C-DB2A-EFC7-5412E0C91C9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83128" y="2763656"/>
            <a:ext cx="1576265" cy="4025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B3A67CA-FB96-EF3D-8F42-5603EB79131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06928" y="3463333"/>
            <a:ext cx="1703149" cy="957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B166D4-5FF9-F745-B19A-4BA604B0A410}"/>
              </a:ext>
            </a:extLst>
          </p:cNvPr>
          <p:cNvSpPr/>
          <p:nvPr/>
        </p:nvSpPr>
        <p:spPr>
          <a:xfrm>
            <a:off x="3214811" y="3419397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사례 조회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A834E0-8E83-DFE3-490D-9948FE07A4C7}"/>
              </a:ext>
            </a:extLst>
          </p:cNvPr>
          <p:cNvSpPr/>
          <p:nvPr/>
        </p:nvSpPr>
        <p:spPr>
          <a:xfrm>
            <a:off x="2387848" y="2329284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체인코드 연동 결과</a:t>
            </a:r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B4C42C74-22D5-9636-A68F-2A31D0E43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24494"/>
              </p:ext>
            </p:extLst>
          </p:nvPr>
        </p:nvGraphicFramePr>
        <p:xfrm>
          <a:off x="2387847" y="3865882"/>
          <a:ext cx="3563268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81634">
                  <a:extLst>
                    <a:ext uri="{9D8B030D-6E8A-4147-A177-3AD203B41FA5}">
                      <a16:colId xmlns:a16="http://schemas.microsoft.com/office/drawing/2014/main" val="122374601"/>
                    </a:ext>
                  </a:extLst>
                </a:gridCol>
                <a:gridCol w="1781634">
                  <a:extLst>
                    <a:ext uri="{9D8B030D-6E8A-4147-A177-3AD203B41FA5}">
                      <a16:colId xmlns:a16="http://schemas.microsoft.com/office/drawing/2014/main" val="3869489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en-US" altLang="ko-KR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32501"/>
                  </a:ext>
                </a:extLst>
              </a:tr>
              <a:tr h="122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영수증 </a:t>
                      </a:r>
                      <a:r>
                        <a:rPr lang="en-US" altLang="ko-KR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45630"/>
                  </a:ext>
                </a:extLst>
              </a:tr>
              <a:tr h="122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진료</a:t>
                      </a:r>
                      <a:r>
                        <a:rPr lang="en-US" altLang="ko-KR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예후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13006"/>
                  </a:ext>
                </a:extLst>
              </a:tr>
              <a:tr h="12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PRICE</a:t>
                      </a:r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14095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EE8B68-89AC-F4D9-89F0-FFDD90F5C965}"/>
              </a:ext>
            </a:extLst>
          </p:cNvPr>
          <p:cNvSpPr/>
          <p:nvPr/>
        </p:nvSpPr>
        <p:spPr>
          <a:xfrm>
            <a:off x="4080235" y="3150421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B46DB-9B96-E5E2-CA50-13CF79571620}"/>
              </a:ext>
            </a:extLst>
          </p:cNvPr>
          <p:cNvSpPr txBox="1"/>
          <p:nvPr/>
        </p:nvSpPr>
        <p:spPr>
          <a:xfrm>
            <a:off x="3257610" y="3111650"/>
            <a:ext cx="9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ID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5FC2C4-9B05-7D08-A0DC-AA4EAFE6BBA5}"/>
              </a:ext>
            </a:extLst>
          </p:cNvPr>
          <p:cNvSpPr/>
          <p:nvPr/>
        </p:nvSpPr>
        <p:spPr>
          <a:xfrm>
            <a:off x="2101787" y="2205841"/>
            <a:ext cx="3951223" cy="28911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51C57-97D2-2C35-BB81-CC20D67419C5}"/>
              </a:ext>
            </a:extLst>
          </p:cNvPr>
          <p:cNvSpPr txBox="1"/>
          <p:nvPr/>
        </p:nvSpPr>
        <p:spPr>
          <a:xfrm>
            <a:off x="7262684" y="422985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table–id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history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  <a:ea typeface="한컴 고딕" panose="02000500000000000000" pitchFamily="2" charset="-127"/>
              </a:rPr>
              <a:t>_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table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D5CB0C1-3A68-B2C7-97E5-67C4E9B960E4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171260" y="4414522"/>
            <a:ext cx="1091424" cy="1226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6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0FA23-58A3-4DF7-AFD8-9256CDA7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보호자 </a:t>
            </a:r>
            <a:r>
              <a:rPr lang="en-US" altLang="ko-KR" dirty="0"/>
              <a:t>UI </a:t>
            </a:r>
            <a:r>
              <a:rPr lang="ko-KR" altLang="en-US" dirty="0"/>
              <a:t>상세설계 </a:t>
            </a:r>
            <a:r>
              <a:rPr lang="en-US" altLang="ko-KR" dirty="0"/>
              <a:t>– </a:t>
            </a:r>
            <a:r>
              <a:rPr lang="ko-KR" altLang="en-US" dirty="0"/>
              <a:t>영수증 검증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D0C52-92B0-4A66-92BB-26BB9ADC3967}"/>
              </a:ext>
            </a:extLst>
          </p:cNvPr>
          <p:cNvSpPr txBox="1"/>
          <p:nvPr/>
        </p:nvSpPr>
        <p:spPr>
          <a:xfrm>
            <a:off x="6959395" y="1818790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div 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Veri_rec_alert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1A9D0-9C25-4DCA-82DA-A03127B468BA}"/>
              </a:ext>
            </a:extLst>
          </p:cNvPr>
          <p:cNvSpPr txBox="1"/>
          <p:nvPr/>
        </p:nvSpPr>
        <p:spPr>
          <a:xfrm>
            <a:off x="6959395" y="2801153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input 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Veri_rec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_cert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3AF5E-630C-47E5-AD2D-6C96C8B61C26}"/>
              </a:ext>
            </a:extLst>
          </p:cNvPr>
          <p:cNvSpPr txBox="1"/>
          <p:nvPr/>
        </p:nvSpPr>
        <p:spPr>
          <a:xfrm>
            <a:off x="7225326" y="478224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btn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Veri_rec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_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btn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5456DC-4F88-4EC0-B035-0EB6A9938C1B}"/>
              </a:ext>
            </a:extLst>
          </p:cNvPr>
          <p:cNvSpPr txBox="1"/>
          <p:nvPr/>
        </p:nvSpPr>
        <p:spPr>
          <a:xfrm>
            <a:off x="2088348" y="1733341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div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Veri_rec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1A7445-D73D-48E1-B97A-6D75D07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FF53-A08B-4EF8-A6E4-62F08C50D8D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4736D59-1A30-F4CD-E85F-F657544F0BCB}"/>
              </a:ext>
            </a:extLst>
          </p:cNvPr>
          <p:cNvCxnSpPr>
            <a:cxnSpLocks/>
          </p:cNvCxnSpPr>
          <p:nvPr/>
        </p:nvCxnSpPr>
        <p:spPr>
          <a:xfrm flipH="1">
            <a:off x="6087650" y="2144110"/>
            <a:ext cx="926926" cy="3047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0B1C1A4-2F0C-DB2A-EFC7-5412E0C91C9B}"/>
              </a:ext>
            </a:extLst>
          </p:cNvPr>
          <p:cNvCxnSpPr>
            <a:cxnSpLocks/>
          </p:cNvCxnSpPr>
          <p:nvPr/>
        </p:nvCxnSpPr>
        <p:spPr>
          <a:xfrm flipH="1">
            <a:off x="5502667" y="3021748"/>
            <a:ext cx="1374405" cy="2863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B3A67CA-FB96-EF3D-8F42-5603EB79131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387546" y="4409163"/>
            <a:ext cx="1837780" cy="5577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69D75A-9DB0-D97F-578B-5363D6280447}"/>
              </a:ext>
            </a:extLst>
          </p:cNvPr>
          <p:cNvSpPr/>
          <p:nvPr/>
        </p:nvSpPr>
        <p:spPr>
          <a:xfrm>
            <a:off x="3145835" y="4197084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검증 요청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B0B1FD-576C-C60C-9945-0624D35705A4}"/>
              </a:ext>
            </a:extLst>
          </p:cNvPr>
          <p:cNvSpPr/>
          <p:nvPr/>
        </p:nvSpPr>
        <p:spPr>
          <a:xfrm>
            <a:off x="2342136" y="2320177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검증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7EDFA7-F892-F9C1-76DE-C75205F06D55}"/>
              </a:ext>
            </a:extLst>
          </p:cNvPr>
          <p:cNvSpPr/>
          <p:nvPr/>
        </p:nvSpPr>
        <p:spPr>
          <a:xfrm>
            <a:off x="4301308" y="3439096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9C5AD-A312-3D7D-46B9-0FC7B4D472B0}"/>
              </a:ext>
            </a:extLst>
          </p:cNvPr>
          <p:cNvSpPr txBox="1"/>
          <p:nvPr/>
        </p:nvSpPr>
        <p:spPr>
          <a:xfrm>
            <a:off x="2912851" y="3668750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인증자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CD20A-5D17-CB5A-8BAA-1833F4FF8AE4}"/>
              </a:ext>
            </a:extLst>
          </p:cNvPr>
          <p:cNvSpPr/>
          <p:nvPr/>
        </p:nvSpPr>
        <p:spPr>
          <a:xfrm>
            <a:off x="4301308" y="3699799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B07A1-CFEF-FB0E-48B7-CCFB401FADEA}"/>
              </a:ext>
            </a:extLst>
          </p:cNvPr>
          <p:cNvSpPr txBox="1"/>
          <p:nvPr/>
        </p:nvSpPr>
        <p:spPr>
          <a:xfrm>
            <a:off x="2912851" y="3402004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ID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FCD47C-B38E-90A0-9058-145B20897C27}"/>
              </a:ext>
            </a:extLst>
          </p:cNvPr>
          <p:cNvSpPr/>
          <p:nvPr/>
        </p:nvSpPr>
        <p:spPr>
          <a:xfrm>
            <a:off x="2054104" y="2131051"/>
            <a:ext cx="3951223" cy="30205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FB1877-62CC-5E43-B7CB-7EBA47C439DB}"/>
              </a:ext>
            </a:extLst>
          </p:cNvPr>
          <p:cNvSpPr/>
          <p:nvPr/>
        </p:nvSpPr>
        <p:spPr>
          <a:xfrm>
            <a:off x="4303493" y="3125005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86F94-C6D3-075E-7482-DCEE34C502D3}"/>
              </a:ext>
            </a:extLst>
          </p:cNvPr>
          <p:cNvSpPr txBox="1"/>
          <p:nvPr/>
        </p:nvSpPr>
        <p:spPr>
          <a:xfrm>
            <a:off x="2915036" y="3086234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Customer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인증서</a:t>
            </a:r>
          </a:p>
        </p:txBody>
      </p:sp>
    </p:spTree>
    <p:extLst>
      <p:ext uri="{BB962C8B-B14F-4D97-AF65-F5344CB8AC3E}">
        <p14:creationId xmlns:p14="http://schemas.microsoft.com/office/powerpoint/2010/main" val="350916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0FA23-58A3-4DF7-AFD8-9256CDA7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보호자 </a:t>
            </a:r>
            <a:r>
              <a:rPr lang="en-US" altLang="ko-KR" dirty="0"/>
              <a:t>UI </a:t>
            </a:r>
            <a:r>
              <a:rPr lang="ko-KR" altLang="en-US" dirty="0"/>
              <a:t>상세설계 </a:t>
            </a:r>
            <a:r>
              <a:rPr lang="en-US" altLang="ko-KR" dirty="0"/>
              <a:t>– </a:t>
            </a:r>
            <a:r>
              <a:rPr lang="ko-KR" altLang="en-US" dirty="0"/>
              <a:t>예후등록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D0C52-92B0-4A66-92BB-26BB9ADC3967}"/>
              </a:ext>
            </a:extLst>
          </p:cNvPr>
          <p:cNvSpPr txBox="1"/>
          <p:nvPr/>
        </p:nvSpPr>
        <p:spPr>
          <a:xfrm>
            <a:off x="6959395" y="181879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div 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Prognosis_rec_alert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1A9D0-9C25-4DCA-82DA-A03127B468BA}"/>
              </a:ext>
            </a:extLst>
          </p:cNvPr>
          <p:cNvSpPr txBox="1"/>
          <p:nvPr/>
        </p:nvSpPr>
        <p:spPr>
          <a:xfrm>
            <a:off x="6959395" y="2801153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input 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Prognosis_rec_cert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3AF5E-630C-47E5-AD2D-6C96C8B61C26}"/>
              </a:ext>
            </a:extLst>
          </p:cNvPr>
          <p:cNvSpPr txBox="1"/>
          <p:nvPr/>
        </p:nvSpPr>
        <p:spPr>
          <a:xfrm>
            <a:off x="7225326" y="4782242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btn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id :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Prognosis_rec_btn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5456DC-4F88-4EC0-B035-0EB6A9938C1B}"/>
              </a:ext>
            </a:extLst>
          </p:cNvPr>
          <p:cNvSpPr txBox="1"/>
          <p:nvPr/>
        </p:nvSpPr>
        <p:spPr>
          <a:xfrm>
            <a:off x="2189160" y="177477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div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Prognosis_rec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1A7445-D73D-48E1-B97A-6D75D07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FF53-A08B-4EF8-A6E4-62F08C50D8D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4736D59-1A30-F4CD-E85F-F657544F0BCB}"/>
              </a:ext>
            </a:extLst>
          </p:cNvPr>
          <p:cNvCxnSpPr>
            <a:cxnSpLocks/>
          </p:cNvCxnSpPr>
          <p:nvPr/>
        </p:nvCxnSpPr>
        <p:spPr>
          <a:xfrm flipH="1">
            <a:off x="6087650" y="2144110"/>
            <a:ext cx="926926" cy="3047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0B1C1A4-2F0C-DB2A-EFC7-5412E0C91C9B}"/>
              </a:ext>
            </a:extLst>
          </p:cNvPr>
          <p:cNvCxnSpPr>
            <a:cxnSpLocks/>
          </p:cNvCxnSpPr>
          <p:nvPr/>
        </p:nvCxnSpPr>
        <p:spPr>
          <a:xfrm flipH="1">
            <a:off x="5485027" y="3021748"/>
            <a:ext cx="1392045" cy="4229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B3A67CA-FB96-EF3D-8F42-5603EB79131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301049" y="4409163"/>
            <a:ext cx="1924277" cy="5577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2F318D-077B-0F29-1B99-53520CDED05D}"/>
              </a:ext>
            </a:extLst>
          </p:cNvPr>
          <p:cNvSpPr/>
          <p:nvPr/>
        </p:nvSpPr>
        <p:spPr>
          <a:xfrm>
            <a:off x="3209662" y="4245413"/>
            <a:ext cx="180020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예후 등록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1CBAF7-2A67-5DB3-1556-1BE850CFF4D7}"/>
              </a:ext>
            </a:extLst>
          </p:cNvPr>
          <p:cNvSpPr/>
          <p:nvPr/>
        </p:nvSpPr>
        <p:spPr>
          <a:xfrm>
            <a:off x="2389819" y="2400652"/>
            <a:ext cx="3555504" cy="6210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예후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D74992-A053-E585-75CF-986FBBAF1C4F}"/>
              </a:ext>
            </a:extLst>
          </p:cNvPr>
          <p:cNvSpPr/>
          <p:nvPr/>
        </p:nvSpPr>
        <p:spPr>
          <a:xfrm>
            <a:off x="4462425" y="3666277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B6F5E-ED6F-3A95-B340-729FACDAD1FB}"/>
              </a:ext>
            </a:extLst>
          </p:cNvPr>
          <p:cNvSpPr txBox="1"/>
          <p:nvPr/>
        </p:nvSpPr>
        <p:spPr>
          <a:xfrm>
            <a:off x="3073968" y="3627506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81B716-21BC-7A96-9C62-698660FBF4F7}"/>
              </a:ext>
            </a:extLst>
          </p:cNvPr>
          <p:cNvSpPr/>
          <p:nvPr/>
        </p:nvSpPr>
        <p:spPr>
          <a:xfrm>
            <a:off x="2101787" y="2211526"/>
            <a:ext cx="3951223" cy="30205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7AD5B3-BD63-501F-8140-C60CDC1CF911}"/>
              </a:ext>
            </a:extLst>
          </p:cNvPr>
          <p:cNvSpPr/>
          <p:nvPr/>
        </p:nvSpPr>
        <p:spPr>
          <a:xfrm>
            <a:off x="4462425" y="3390506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02B43-9F92-66A6-ED09-C1FC6F3BE8B3}"/>
              </a:ext>
            </a:extLst>
          </p:cNvPr>
          <p:cNvSpPr txBox="1"/>
          <p:nvPr/>
        </p:nvSpPr>
        <p:spPr>
          <a:xfrm>
            <a:off x="3073968" y="3351735"/>
            <a:ext cx="163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영수증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id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22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45EC9-D286-457F-9AEC-E595189D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routing </a:t>
            </a:r>
            <a:r>
              <a:rPr lang="ko-KR" altLang="en-US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3077B-84C4-410E-A390-A9641788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/>
              <a:t>howdog</a:t>
            </a:r>
            <a:endParaRPr lang="en-US" altLang="ko-KR" b="1" dirty="0"/>
          </a:p>
          <a:p>
            <a:pPr lvl="1"/>
            <a:r>
              <a:rPr lang="en-US" altLang="ko-KR" b="1" dirty="0"/>
              <a:t>POST -&gt; </a:t>
            </a:r>
            <a:r>
              <a:rPr lang="ko-KR" altLang="en-US" b="1" dirty="0"/>
              <a:t>영수증등록</a:t>
            </a:r>
            <a:endParaRPr lang="en-US" altLang="ko-KR" b="1" dirty="0"/>
          </a:p>
          <a:p>
            <a:pPr lvl="1"/>
            <a:r>
              <a:rPr lang="en-US" altLang="ko-KR" b="1" dirty="0"/>
              <a:t>GET -&gt; </a:t>
            </a:r>
            <a:r>
              <a:rPr lang="ko-KR" altLang="en-US" b="1" dirty="0"/>
              <a:t>사례조회</a:t>
            </a:r>
            <a:endParaRPr lang="en-US" altLang="ko-KR" b="1" dirty="0"/>
          </a:p>
          <a:p>
            <a:r>
              <a:rPr lang="en-US" altLang="ko-KR" b="1" dirty="0"/>
              <a:t>/</a:t>
            </a:r>
            <a:r>
              <a:rPr lang="en-US" altLang="ko-KR" b="1" dirty="0" err="1"/>
              <a:t>howdog</a:t>
            </a:r>
            <a:r>
              <a:rPr lang="en-US" altLang="ko-KR" b="1" dirty="0"/>
              <a:t>/</a:t>
            </a:r>
            <a:r>
              <a:rPr lang="en-US" altLang="ko-KR" b="1" dirty="0" err="1"/>
              <a:t>diag</a:t>
            </a:r>
            <a:endParaRPr lang="en-US" altLang="ko-KR" b="1" dirty="0"/>
          </a:p>
          <a:p>
            <a:pPr lvl="1"/>
            <a:r>
              <a:rPr lang="en-US" altLang="ko-KR" b="1" dirty="0"/>
              <a:t>POST -&gt; </a:t>
            </a:r>
            <a:r>
              <a:rPr lang="ko-KR" altLang="en-US" b="1" dirty="0"/>
              <a:t>진료정보등록</a:t>
            </a:r>
            <a:endParaRPr lang="en-US" altLang="ko-KR" b="1" dirty="0"/>
          </a:p>
          <a:p>
            <a:r>
              <a:rPr lang="en-US" altLang="ko-KR" b="1" dirty="0"/>
              <a:t>/</a:t>
            </a:r>
            <a:r>
              <a:rPr lang="en-US" altLang="ko-KR" b="1" dirty="0" err="1"/>
              <a:t>howdog</a:t>
            </a:r>
            <a:r>
              <a:rPr lang="en-US" altLang="ko-KR" b="1" dirty="0"/>
              <a:t>/</a:t>
            </a:r>
            <a:r>
              <a:rPr lang="en-US" altLang="ko-KR" b="1" dirty="0" err="1"/>
              <a:t>diag</a:t>
            </a:r>
            <a:r>
              <a:rPr lang="en-US" altLang="ko-KR" b="1" dirty="0"/>
              <a:t>/</a:t>
            </a:r>
            <a:r>
              <a:rPr lang="en-US" altLang="ko-KR" b="1" dirty="0" err="1"/>
              <a:t>prodnosis</a:t>
            </a:r>
            <a:endParaRPr lang="en-US" altLang="ko-KR" b="1" dirty="0"/>
          </a:p>
          <a:p>
            <a:pPr lvl="1"/>
            <a:r>
              <a:rPr lang="en-US" altLang="ko-KR" b="1" dirty="0"/>
              <a:t>POST -&gt;</a:t>
            </a:r>
            <a:r>
              <a:rPr lang="ko-KR" altLang="en-US" b="1" dirty="0"/>
              <a:t> 진료 예후 등록</a:t>
            </a:r>
            <a:endParaRPr lang="en-US" altLang="ko-KR" b="1" dirty="0"/>
          </a:p>
          <a:p>
            <a:r>
              <a:rPr lang="en-US" altLang="ko-KR" b="1" dirty="0"/>
              <a:t>/</a:t>
            </a:r>
            <a:r>
              <a:rPr lang="en-US" altLang="ko-KR" b="1" dirty="0" err="1"/>
              <a:t>howdog</a:t>
            </a:r>
            <a:r>
              <a:rPr lang="en-US" altLang="ko-KR" b="1" dirty="0"/>
              <a:t>/</a:t>
            </a:r>
            <a:r>
              <a:rPr lang="en-US" altLang="ko-KR" b="1" dirty="0" err="1"/>
              <a:t>diag</a:t>
            </a:r>
            <a:r>
              <a:rPr lang="en-US" altLang="ko-KR" b="1" dirty="0"/>
              <a:t>/Verify </a:t>
            </a:r>
          </a:p>
          <a:p>
            <a:pPr lvl="1"/>
            <a:r>
              <a:rPr lang="en-US" altLang="ko-KR" b="1" dirty="0"/>
              <a:t>POST -&gt;</a:t>
            </a:r>
            <a:r>
              <a:rPr lang="ko-KR" altLang="en-US" b="1" dirty="0"/>
              <a:t> 영수증 검증 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/</a:t>
            </a:r>
            <a:r>
              <a:rPr lang="en-US" altLang="ko-KR" b="1" dirty="0" err="1"/>
              <a:t>howdog</a:t>
            </a:r>
            <a:r>
              <a:rPr lang="en-US" altLang="ko-KR" dirty="0"/>
              <a:t>/</a:t>
            </a:r>
            <a:r>
              <a:rPr lang="en-US" altLang="ko-KR" b="1" dirty="0"/>
              <a:t>history</a:t>
            </a:r>
          </a:p>
          <a:p>
            <a:pPr lvl="1"/>
            <a:r>
              <a:rPr lang="en-US" altLang="ko-KR" b="1" dirty="0"/>
              <a:t>GET -&gt; </a:t>
            </a:r>
            <a:r>
              <a:rPr lang="ko-KR" altLang="en-US" b="1" dirty="0"/>
              <a:t>진료 이력조회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48D4E-3FCA-4301-9E98-F854DE88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FF53-A08B-4EF8-A6E4-62F08C50D8D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58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D8E08-02E1-4FC1-BE80-EC62A31A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56398-19BF-4FB1-88D3-8BFC9FC84F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068" y="958716"/>
            <a:ext cx="11368559" cy="5256212"/>
          </a:xfrm>
        </p:spPr>
        <p:txBody>
          <a:bodyPr>
            <a:normAutofit/>
          </a:bodyPr>
          <a:lstStyle/>
          <a:p>
            <a:r>
              <a:rPr lang="ko-KR" altLang="en-US" dirty="0"/>
              <a:t>선택한 주제 </a:t>
            </a:r>
            <a:endParaRPr lang="en-US" altLang="ko-KR" dirty="0"/>
          </a:p>
          <a:p>
            <a:pPr marL="198000" lvl="1" indent="0">
              <a:buNone/>
            </a:pPr>
            <a:r>
              <a:rPr lang="ko-KR" altLang="en-US" sz="1800" dirty="0"/>
              <a:t>동물병원 진료이력 공유 서비스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ko-KR" altLang="en-US" sz="1800" dirty="0"/>
              <a:t>실제 진료이력을 공유하고 블록체인화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어떤 진료를 봤는지</a:t>
            </a:r>
            <a:r>
              <a:rPr lang="en-US" altLang="ko-KR" sz="1800" dirty="0"/>
              <a:t>, </a:t>
            </a:r>
            <a:r>
              <a:rPr lang="ko-KR" altLang="en-US" sz="1800" dirty="0"/>
              <a:t>비용은 어떠했는지</a:t>
            </a:r>
            <a:r>
              <a:rPr lang="en-US" altLang="ko-KR" sz="1800" dirty="0"/>
              <a:t>, </a:t>
            </a:r>
            <a:r>
              <a:rPr lang="ko-KR" altLang="en-US" sz="1800" dirty="0"/>
              <a:t>처방 및 과정은 어떠했는지</a:t>
            </a:r>
            <a:r>
              <a:rPr lang="en-US" altLang="ko-KR" sz="1800" dirty="0"/>
              <a:t>,  </a:t>
            </a:r>
          </a:p>
          <a:p>
            <a:pPr marL="198000" lvl="1" indent="0">
              <a:buNone/>
            </a:pPr>
            <a:r>
              <a:rPr lang="ko-KR" altLang="en-US" sz="1800" dirty="0"/>
              <a:t>예후는 어떠했는지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ko-KR" altLang="en-US" sz="1800" dirty="0"/>
              <a:t>블록체인화 하면 </a:t>
            </a:r>
            <a:r>
              <a:rPr lang="ko-KR" altLang="en-US" sz="1800" dirty="0" err="1"/>
              <a:t>좋은점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ko-KR" altLang="en-US" sz="1800" dirty="0"/>
              <a:t>정보의 공유에 대한 투명성을 얻을 수 있다</a:t>
            </a:r>
            <a:r>
              <a:rPr lang="en-US" altLang="ko-KR" sz="1800" dirty="0"/>
              <a:t>.  </a:t>
            </a:r>
          </a:p>
          <a:p>
            <a:pPr marL="198000" lvl="1" indent="0">
              <a:buNone/>
            </a:pPr>
            <a:endParaRPr lang="en-US" altLang="ko-KR" sz="1800" dirty="0"/>
          </a:p>
          <a:p>
            <a:pPr marL="198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6D3CB-E0F8-4978-F199-82C7A057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17" y="3744742"/>
            <a:ext cx="4572001" cy="2351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44101-F426-1BC4-1C32-D1B672C7980A}"/>
              </a:ext>
            </a:extLst>
          </p:cNvPr>
          <p:cNvSpPr txBox="1"/>
          <p:nvPr/>
        </p:nvSpPr>
        <p:spPr>
          <a:xfrm>
            <a:off x="1994156" y="6143559"/>
            <a:ext cx="6387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http://www.newstnt.com/news/articleView.html?idxno=229892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1BE3EB-A1E9-F746-8953-474C1239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10" y="3429000"/>
            <a:ext cx="4294166" cy="2785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4E1C4-F97C-B651-7C37-121C0632A728}"/>
              </a:ext>
            </a:extLst>
          </p:cNvPr>
          <p:cNvSpPr txBox="1"/>
          <p:nvPr/>
        </p:nvSpPr>
        <p:spPr>
          <a:xfrm>
            <a:off x="7543800" y="6186938"/>
            <a:ext cx="60939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https://www.youtube.com/watch?v=IWBAhC6aXeE</a:t>
            </a:r>
          </a:p>
        </p:txBody>
      </p:sp>
    </p:spTree>
    <p:extLst>
      <p:ext uri="{BB962C8B-B14F-4D97-AF65-F5344CB8AC3E}">
        <p14:creationId xmlns:p14="http://schemas.microsoft.com/office/powerpoint/2010/main" val="21738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3C6F1-2916-4905-8B5D-1085B7EB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시나리오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0BDA2-F5D8-4D44-A541-DC7580916D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선택하신 항목을 기존 서비스 시나리오를 작성해보세요</a:t>
            </a:r>
            <a:endParaRPr lang="en-US" altLang="ko-KR" dirty="0"/>
          </a:p>
          <a:p>
            <a:pPr marL="198000" lvl="1" indent="0">
              <a:buNone/>
            </a:pPr>
            <a:r>
              <a:rPr lang="ko-KR" altLang="en-US" sz="1800" dirty="0" err="1"/>
              <a:t>펫트라슈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en-US" altLang="ko-KR" sz="1800" dirty="0"/>
              <a:t>1.   </a:t>
            </a:r>
            <a:r>
              <a:rPr lang="ko-KR" altLang="en-US" sz="1800" dirty="0"/>
              <a:t>수의사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병원 등록 → 진료과목</a:t>
            </a:r>
            <a:r>
              <a:rPr lang="en-US" altLang="ko-KR" sz="1800" dirty="0"/>
              <a:t>, </a:t>
            </a:r>
            <a:r>
              <a:rPr lang="ko-KR" altLang="en-US" sz="1800" dirty="0"/>
              <a:t>서비스 등록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en-US" altLang="ko-KR" sz="1800" dirty="0"/>
              <a:t>2 . </a:t>
            </a:r>
            <a:r>
              <a:rPr lang="ko-KR" altLang="en-US" sz="1800" dirty="0"/>
              <a:t>보호자 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반려동물이 아픔 →</a:t>
            </a:r>
            <a:r>
              <a:rPr lang="en-US" altLang="ko-KR" sz="1800" dirty="0"/>
              <a:t> </a:t>
            </a:r>
            <a:r>
              <a:rPr lang="ko-KR" altLang="en-US" sz="1800" dirty="0"/>
              <a:t>증상 검색  및 병원 검색 → 병원 후기 및 위치 확인 → 예약 → 진료 및 치료</a:t>
            </a:r>
            <a:endParaRPr lang="en-US" altLang="ko-KR" sz="1800" dirty="0"/>
          </a:p>
          <a:p>
            <a:pPr marL="198000" lvl="1" indent="0">
              <a:buNone/>
            </a:pPr>
            <a:endParaRPr lang="en-US" altLang="ko-KR" sz="1800" dirty="0"/>
          </a:p>
          <a:p>
            <a:pPr marL="198000" lvl="1" indent="0">
              <a:buNone/>
            </a:pPr>
            <a:r>
              <a:rPr lang="en-US" altLang="ko-KR" sz="1800" dirty="0" err="1"/>
              <a:t>Dr.Tail</a:t>
            </a:r>
            <a:r>
              <a:rPr lang="en-US" altLang="ko-KR" sz="1800" dirty="0"/>
              <a:t> </a:t>
            </a:r>
          </a:p>
          <a:p>
            <a:pPr marL="19800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수의사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ko-KR" altLang="en-US" sz="1800" dirty="0"/>
              <a:t>수의사 등록 → 답변 달기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보호자 </a:t>
            </a:r>
            <a:endParaRPr lang="en-US" altLang="ko-KR" sz="1800" dirty="0"/>
          </a:p>
          <a:p>
            <a:pPr marL="198000" lvl="1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반려동물이 아픔 → 증상검색 또는 수의사 온라인 상담 → 병원예약 → 진료 및 치료 </a:t>
            </a:r>
            <a:endParaRPr lang="en-US" altLang="ko-KR" sz="1800" dirty="0"/>
          </a:p>
          <a:p>
            <a:pPr marL="1980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2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3C6F1-2916-4905-8B5D-1085B7EB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시나리오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0BDA2-F5D8-4D44-A541-DC7580916D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선택하신 항목을 기존 서비스 시나리오를 작성해보세요</a:t>
            </a:r>
            <a:endParaRPr lang="en-US" altLang="ko-KR" dirty="0"/>
          </a:p>
          <a:p>
            <a:pPr marL="198000" lvl="1" indent="0">
              <a:buNone/>
            </a:pPr>
            <a:r>
              <a:rPr lang="ko-KR" altLang="en-US" dirty="0"/>
              <a:t>사람 의료정보 시스템 </a:t>
            </a: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C5CB11-D13A-F29A-0387-5D253583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48" y="1960623"/>
            <a:ext cx="7010665" cy="4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3C6F1-2916-4905-8B5D-1085B7EB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시나리오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0BDA2-F5D8-4D44-A541-DC7580916D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1" y="588723"/>
            <a:ext cx="12240771" cy="5787025"/>
          </a:xfrm>
        </p:spPr>
        <p:txBody>
          <a:bodyPr>
            <a:normAutofit lnSpcReduction="10000"/>
          </a:bodyPr>
          <a:lstStyle/>
          <a:p>
            <a:pPr marL="198000" lvl="1" indent="0">
              <a:buNone/>
            </a:pPr>
            <a:endParaRPr lang="en-US" altLang="ko-KR" dirty="0"/>
          </a:p>
          <a:p>
            <a:r>
              <a:rPr lang="ko-KR" altLang="en-US" dirty="0"/>
              <a:t>위 서비스에 블록체인이 적용이 되었을 때의 추가 시나리오를 작성해보세요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b="0" dirty="0"/>
              <a:t>수의사</a:t>
            </a:r>
          </a:p>
          <a:p>
            <a:pPr marL="0" indent="0">
              <a:buNone/>
            </a:pPr>
            <a:r>
              <a:rPr lang="en-US" altLang="ko-KR" sz="1600" b="0" dirty="0"/>
              <a:t>- </a:t>
            </a:r>
            <a:r>
              <a:rPr lang="ko-KR" altLang="en-US" sz="1600" b="0" dirty="0"/>
              <a:t>병원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수의사 등록</a:t>
            </a:r>
          </a:p>
          <a:p>
            <a:pPr marL="0" indent="0">
              <a:buNone/>
            </a:pPr>
            <a:r>
              <a:rPr lang="ko-KR" altLang="en-US" sz="1600" b="0" dirty="0"/>
              <a:t>   수의사 면허 또는 병원 사업자등록 인증 요청 → 수의사협회 또는 정부 에서 수의사 </a:t>
            </a:r>
            <a:r>
              <a:rPr lang="ko-KR" altLang="en-US" sz="1600" b="0" dirty="0" err="1"/>
              <a:t>면혀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사업자 등록 여부 검증 및 인증 → 병원등록 완료</a:t>
            </a:r>
          </a:p>
          <a:p>
            <a:pPr marL="0" indent="0">
              <a:buNone/>
            </a:pPr>
            <a:r>
              <a:rPr lang="en-US" altLang="ko-KR" sz="1600" b="0" dirty="0"/>
              <a:t>- </a:t>
            </a:r>
            <a:r>
              <a:rPr lang="ko-KR" altLang="en-US" sz="1600" b="0" dirty="0"/>
              <a:t>진료기록 등록</a:t>
            </a:r>
          </a:p>
          <a:p>
            <a:pPr marL="0" indent="0">
              <a:buNone/>
            </a:pPr>
            <a:r>
              <a:rPr lang="ko-KR" altLang="en-US" sz="1600" b="0" dirty="0"/>
              <a:t>   보호자가 진료를 받는다 → 진료기록 작성 → 블록체인에 등록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- </a:t>
            </a:r>
            <a:r>
              <a:rPr lang="ko-KR" altLang="en-US" sz="1600" b="0" dirty="0"/>
              <a:t>블록체인에 등록할 정보</a:t>
            </a:r>
          </a:p>
          <a:p>
            <a:pPr marL="0" indent="0">
              <a:buNone/>
            </a:pPr>
            <a:r>
              <a:rPr lang="ko-KR" altLang="en-US" sz="1600" b="0" dirty="0"/>
              <a:t>  보호자이름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반려동물이름 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진료기록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진단명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증상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처방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처방이유</a:t>
            </a:r>
            <a:r>
              <a:rPr lang="en-US" altLang="ko-KR" sz="1600" b="0" dirty="0"/>
              <a:t>), </a:t>
            </a:r>
            <a:r>
              <a:rPr lang="ko-KR" altLang="en-US" sz="1600" b="0" dirty="0"/>
              <a:t>진료일시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- </a:t>
            </a:r>
            <a:r>
              <a:rPr lang="ko-KR" altLang="en-US" sz="1600" b="0" dirty="0"/>
              <a:t>공개 진료기록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보호자가 영수증 등록을 통해 작성한 진료기록</a:t>
            </a:r>
            <a:r>
              <a:rPr lang="en-US" altLang="ko-KR" sz="1600" b="0" dirty="0"/>
              <a:t>)</a:t>
            </a:r>
          </a:p>
          <a:p>
            <a:pPr marL="0" indent="0">
              <a:buNone/>
            </a:pPr>
            <a:r>
              <a:rPr lang="ko-KR" altLang="en-US" sz="1600" b="0" dirty="0"/>
              <a:t>   수의사가 등록한 진료기록과 비교 할 수 있게 한다</a:t>
            </a:r>
          </a:p>
          <a:p>
            <a:pPr marL="0" indent="0">
              <a:buNone/>
            </a:pPr>
            <a:r>
              <a:rPr lang="ko-KR" altLang="en-US" sz="1600" b="0" dirty="0"/>
              <a:t>   → 악의적 등록 방지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일반인의 시선과 수의사의 시선이 다를 수 있음</a:t>
            </a:r>
          </a:p>
          <a:p>
            <a:pPr marL="0" indent="0">
              <a:buNone/>
            </a:pPr>
            <a:r>
              <a:rPr lang="ko-KR" altLang="en-US" sz="1600" b="0" dirty="0"/>
              <a:t>   ⇒ 해당 과정을 통해 수의사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병원은 진료에 대한 신뢰성을 확보할 수 있다</a:t>
            </a:r>
            <a:r>
              <a:rPr lang="en-US" altLang="ko-KR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3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3C6F1-2916-4905-8B5D-1085B7EB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시나리오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0BDA2-F5D8-4D44-A541-DC7580916D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1" y="588723"/>
            <a:ext cx="12240771" cy="5787025"/>
          </a:xfrm>
        </p:spPr>
        <p:txBody>
          <a:bodyPr>
            <a:normAutofit/>
          </a:bodyPr>
          <a:lstStyle/>
          <a:p>
            <a:pPr marL="198000" lvl="1" indent="0">
              <a:buNone/>
            </a:pPr>
            <a:endParaRPr lang="en-US" altLang="ko-KR" dirty="0"/>
          </a:p>
          <a:p>
            <a:r>
              <a:rPr lang="ko-KR" altLang="en-US" dirty="0"/>
              <a:t>위 서비스에 블록체인이 적용이 되었을 때의 추가 시나리오를 작성해보세요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b="0" dirty="0"/>
              <a:t>보호자</a:t>
            </a:r>
          </a:p>
          <a:p>
            <a:pPr marL="0" indent="0">
              <a:buNone/>
            </a:pPr>
            <a:r>
              <a:rPr lang="en-US" altLang="ko-KR" sz="2000" b="0" dirty="0"/>
              <a:t>- </a:t>
            </a:r>
            <a:r>
              <a:rPr lang="ko-KR" altLang="en-US" sz="2000" b="0" dirty="0"/>
              <a:t>진료기록 작성</a:t>
            </a:r>
          </a:p>
          <a:p>
            <a:pPr marL="0" indent="0">
              <a:buNone/>
            </a:pPr>
            <a:r>
              <a:rPr lang="ko-KR" altLang="en-US" sz="2000" b="0" dirty="0"/>
              <a:t>   진료영수증 검증 요청 → 관리자의 검증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진료기록 작성 권한부여 → 진료기록</a:t>
            </a:r>
            <a:r>
              <a:rPr lang="en-US" altLang="ko-KR" sz="2000" b="0" dirty="0"/>
              <a:t>,</a:t>
            </a:r>
            <a:r>
              <a:rPr lang="ko-KR" altLang="en-US" sz="2000" b="0" dirty="0"/>
              <a:t>예후 작성</a:t>
            </a:r>
          </a:p>
          <a:p>
            <a:pPr marL="0" indent="0">
              <a:buNone/>
            </a:pPr>
            <a:r>
              <a:rPr lang="ko-KR" altLang="en-US" sz="2000" b="0" dirty="0"/>
              <a:t>→ 블록체인에 등록</a:t>
            </a:r>
          </a:p>
          <a:p>
            <a:pPr marL="0" indent="0">
              <a:buNone/>
            </a:pPr>
            <a:endParaRPr lang="en-US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- </a:t>
            </a:r>
            <a:r>
              <a:rPr lang="ko-KR" altLang="en-US" sz="2000" b="0" dirty="0"/>
              <a:t>블록체인에 등록할 정보</a:t>
            </a:r>
          </a:p>
          <a:p>
            <a:pPr marL="0" indent="0">
              <a:buNone/>
            </a:pPr>
            <a:r>
              <a:rPr lang="ko-KR" altLang="en-US" sz="2000" b="0" dirty="0"/>
              <a:t>   보호자 이름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반려동물 이름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진료기록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증상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진단명</a:t>
            </a:r>
            <a:r>
              <a:rPr lang="en-US" altLang="ko-KR" sz="2000" b="0" dirty="0"/>
              <a:t>, </a:t>
            </a:r>
            <a:r>
              <a:rPr lang="ko-KR" altLang="en-US" sz="2000" b="0" dirty="0" err="1"/>
              <a:t>처방받은</a:t>
            </a:r>
            <a:r>
              <a:rPr lang="ko-KR" altLang="en-US" sz="2000" b="0" dirty="0"/>
              <a:t> 내역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비용</a:t>
            </a:r>
            <a:r>
              <a:rPr lang="en-US" altLang="ko-KR" sz="2000" b="0" dirty="0"/>
              <a:t>), </a:t>
            </a:r>
          </a:p>
          <a:p>
            <a:pPr marL="0" indent="0">
              <a:buNone/>
            </a:pPr>
            <a:r>
              <a:rPr lang="en-US" altLang="ko-KR" sz="2000" b="0" dirty="0"/>
              <a:t>   </a:t>
            </a:r>
            <a:r>
              <a:rPr lang="ko-KR" altLang="en-US" sz="2000" b="0" dirty="0"/>
              <a:t>진료 예후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진료 후 상태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증상 개선 정도</a:t>
            </a:r>
            <a:r>
              <a:rPr lang="en-US" altLang="ko-KR" sz="2000" b="0" dirty="0"/>
              <a:t>)</a:t>
            </a:r>
          </a:p>
          <a:p>
            <a:pPr marL="0" indent="0">
              <a:buNone/>
            </a:pPr>
            <a:r>
              <a:rPr lang="en-US" altLang="ko-KR" sz="2000" b="0" dirty="0"/>
              <a:t>   ⇒ </a:t>
            </a:r>
            <a:r>
              <a:rPr lang="ko-KR" altLang="en-US" sz="2000" b="0" dirty="0"/>
              <a:t>처방에 관한 신뢰를 얻을 수 있다</a:t>
            </a:r>
            <a:r>
              <a:rPr lang="en-US" altLang="ko-KR" sz="2000" b="0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230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14434-7858-478F-989D-D793AF58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277CA-7940-4C37-B436-2FF57E7274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1" y="834909"/>
            <a:ext cx="12954754" cy="56451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sz="2900" dirty="0"/>
              <a:t>주제</a:t>
            </a:r>
            <a:r>
              <a:rPr lang="en-US" altLang="ko-KR" sz="2900" dirty="0"/>
              <a:t> ( </a:t>
            </a:r>
            <a:r>
              <a:rPr lang="ko-KR" altLang="en-US" sz="2900" dirty="0"/>
              <a:t>브랜딩 </a:t>
            </a:r>
            <a:r>
              <a:rPr lang="en-US" altLang="ko-KR" sz="2900" dirty="0"/>
              <a:t>+ </a:t>
            </a:r>
            <a:r>
              <a:rPr lang="ko-KR" altLang="en-US" sz="2900" dirty="0"/>
              <a:t>블록체인을 활용한</a:t>
            </a:r>
            <a:r>
              <a:rPr lang="en-US" altLang="ko-KR" sz="2900" dirty="0"/>
              <a:t>)</a:t>
            </a:r>
          </a:p>
          <a:p>
            <a:pPr marL="198000" lvl="1" indent="0">
              <a:buNone/>
            </a:pPr>
            <a:r>
              <a:rPr lang="ko-KR" altLang="en-US" sz="2900" dirty="0"/>
              <a:t>브랜딩 </a:t>
            </a:r>
            <a:r>
              <a:rPr lang="en-US" altLang="ko-KR" sz="2900" dirty="0"/>
              <a:t>: </a:t>
            </a:r>
            <a:r>
              <a:rPr lang="ko-KR" altLang="en-US" sz="2900" dirty="0" err="1"/>
              <a:t>얼마개</a:t>
            </a:r>
            <a:r>
              <a:rPr lang="en-US" altLang="ko-KR" sz="2900" dirty="0"/>
              <a:t> </a:t>
            </a:r>
          </a:p>
          <a:p>
            <a:pPr marL="198000" lvl="1" indent="0">
              <a:buNone/>
            </a:pPr>
            <a:r>
              <a:rPr lang="ko-KR" altLang="en-US" sz="2900" dirty="0"/>
              <a:t>동물병원의 경우 진료기록과 병원비를 명확히 알 수 없는 문제를 </a:t>
            </a:r>
            <a:r>
              <a:rPr lang="en-US" altLang="ko-KR" sz="2900" dirty="0"/>
              <a:t>Block-chain</a:t>
            </a:r>
            <a:r>
              <a:rPr lang="ko-KR" altLang="en-US" sz="2900" dirty="0"/>
              <a:t> 기술을 도입하여 </a:t>
            </a:r>
            <a:endParaRPr lang="en-US" altLang="ko-KR" sz="2900" dirty="0"/>
          </a:p>
          <a:p>
            <a:pPr marL="198000" lvl="1" indent="0">
              <a:buNone/>
            </a:pPr>
            <a:r>
              <a:rPr lang="ko-KR" altLang="en-US" sz="2900" dirty="0"/>
              <a:t>진료기록과 병원비의 투명성과 신뢰성을 얻는다</a:t>
            </a:r>
            <a:r>
              <a:rPr lang="en-US" altLang="ko-KR" sz="2900" dirty="0"/>
              <a:t>, </a:t>
            </a:r>
          </a:p>
          <a:p>
            <a:pPr marL="198000" lvl="1" indent="0">
              <a:buNone/>
            </a:pPr>
            <a:endParaRPr lang="en-US" altLang="ko-KR" sz="2900" dirty="0"/>
          </a:p>
          <a:p>
            <a:pPr marL="198000" lvl="1" indent="0">
              <a:buNone/>
            </a:pPr>
            <a:r>
              <a:rPr lang="ko-KR" altLang="en-US" sz="2900" dirty="0"/>
              <a:t>기존서비스</a:t>
            </a:r>
            <a:endParaRPr lang="en-US" altLang="ko-KR" sz="2900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1980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98ED88C5-EFBB-C016-BAAC-3CD32ACA1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2" y="3162327"/>
            <a:ext cx="2464118" cy="3113214"/>
          </a:xfrm>
          <a:prstGeom prst="rect">
            <a:avLst/>
          </a:prstGeom>
        </p:spPr>
      </p:pic>
      <p:pic>
        <p:nvPicPr>
          <p:cNvPr id="5" name="그림 4">
            <a:hlinkClick r:id="rId4"/>
            <a:extLst>
              <a:ext uri="{FF2B5EF4-FFF2-40B4-BE49-F238E27FC236}">
                <a16:creationId xmlns:a16="http://schemas.microsoft.com/office/drawing/2014/main" id="{C6641ABD-CD6C-30ED-044F-6D9229C1B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386" y="3162327"/>
            <a:ext cx="2776454" cy="3113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43F2D-39B7-B9F7-E954-4F46F566552C}"/>
              </a:ext>
            </a:extLst>
          </p:cNvPr>
          <p:cNvSpPr txBox="1"/>
          <p:nvPr/>
        </p:nvSpPr>
        <p:spPr>
          <a:xfrm>
            <a:off x="3017640" y="3135625"/>
            <a:ext cx="28445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펫트라슈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/>
              <a:t>동물병원 진료비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주변 약국 및 병원 검색</a:t>
            </a:r>
            <a:r>
              <a:rPr lang="en-US" altLang="ko-KR" sz="1200" dirty="0"/>
              <a:t>, </a:t>
            </a:r>
            <a:r>
              <a:rPr lang="ko-KR" altLang="en-US" sz="1200" dirty="0"/>
              <a:t>반려동물 미용</a:t>
            </a:r>
            <a:r>
              <a:rPr lang="en-US" altLang="ko-KR" sz="1200" dirty="0"/>
              <a:t>, </a:t>
            </a:r>
            <a:r>
              <a:rPr lang="ko-KR" altLang="en-US" sz="1200" dirty="0"/>
              <a:t>동물병원 정보 조회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장점 </a:t>
            </a:r>
            <a:r>
              <a:rPr lang="en-US" altLang="ko-KR" sz="1200" dirty="0"/>
              <a:t>: </a:t>
            </a:r>
            <a:r>
              <a:rPr lang="ko-KR" altLang="en-US" sz="1200" dirty="0"/>
              <a:t>진료비 평균 가격을 알 수 있다</a:t>
            </a:r>
            <a:r>
              <a:rPr lang="en-US" altLang="ko-KR" sz="1200" dirty="0"/>
              <a:t>, </a:t>
            </a:r>
            <a:r>
              <a:rPr lang="ko-KR" altLang="en-US" sz="1200" dirty="0"/>
              <a:t>증상을 검색해볼 수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근처 병원이나 반려동물 서비스를 하는 곳을 지도로 볼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/>
              <a:t>병원마다 진료비는 알 수 없다 </a:t>
            </a:r>
            <a:r>
              <a:rPr lang="en-US" altLang="ko-KR" sz="1200" dirty="0"/>
              <a:t>, </a:t>
            </a:r>
            <a:r>
              <a:rPr lang="ko-KR" altLang="en-US" sz="1200" dirty="0"/>
              <a:t>영수증을 업로드하는 듯하나 의무사항은 </a:t>
            </a:r>
            <a:r>
              <a:rPr lang="ko-KR" altLang="en-US" sz="1200" dirty="0" err="1"/>
              <a:t>아닌것</a:t>
            </a:r>
            <a:r>
              <a:rPr lang="ko-KR" altLang="en-US" sz="1200" dirty="0"/>
              <a:t> 같다 </a:t>
            </a:r>
            <a:r>
              <a:rPr lang="en-US" altLang="ko-KR" sz="1200" dirty="0"/>
              <a:t>(</a:t>
            </a:r>
            <a:r>
              <a:rPr lang="ko-KR" altLang="en-US" sz="1200" dirty="0"/>
              <a:t>리뷰등록 시 인증 과정이 없다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블록체인 적용 여부 </a:t>
            </a:r>
            <a:r>
              <a:rPr lang="en-US" altLang="ko-KR" sz="1200" dirty="0"/>
              <a:t>: 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727B1-4F11-EEC0-6211-A59C9DF96AC8}"/>
              </a:ext>
            </a:extLst>
          </p:cNvPr>
          <p:cNvSpPr txBox="1"/>
          <p:nvPr/>
        </p:nvSpPr>
        <p:spPr>
          <a:xfrm>
            <a:off x="8818027" y="3162327"/>
            <a:ext cx="3358955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Dr.Tail</a:t>
            </a:r>
            <a:endParaRPr lang="en-US" altLang="ko-KR" dirty="0"/>
          </a:p>
          <a:p>
            <a:r>
              <a:rPr lang="ko-KR" altLang="en-US" sz="1500" dirty="0"/>
              <a:t>수의사 온라인 상담 시스템 </a:t>
            </a:r>
            <a:endParaRPr lang="en-US" altLang="ko-KR" sz="1500" dirty="0"/>
          </a:p>
          <a:p>
            <a:r>
              <a:rPr lang="ko-KR" altLang="en-US" sz="1500" dirty="0"/>
              <a:t>네이버 지식인 </a:t>
            </a:r>
            <a:r>
              <a:rPr lang="ko-KR" altLang="en-US" sz="1500" dirty="0" err="1"/>
              <a:t>처럼</a:t>
            </a:r>
            <a:r>
              <a:rPr lang="ko-KR" altLang="en-US" sz="1500" dirty="0"/>
              <a:t> 증상을 올리면 수의사가 답변을 달아주는 시스템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장점</a:t>
            </a:r>
            <a:r>
              <a:rPr lang="en-US" altLang="ko-KR" sz="1500" dirty="0"/>
              <a:t>: </a:t>
            </a:r>
            <a:r>
              <a:rPr lang="ko-KR" altLang="en-US" sz="1500" dirty="0"/>
              <a:t>가벼운 증상일 경우 직접 병원에 가지 않고 상담을 받을 수 있다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endParaRPr lang="en-US" altLang="ko-KR" sz="1500" dirty="0"/>
          </a:p>
          <a:p>
            <a:r>
              <a:rPr lang="ko-KR" altLang="en-US" sz="1500" dirty="0"/>
              <a:t>단점</a:t>
            </a:r>
            <a:r>
              <a:rPr lang="en-US" altLang="ko-KR" sz="1500" dirty="0"/>
              <a:t>: </a:t>
            </a:r>
            <a:r>
              <a:rPr lang="ko-KR" altLang="en-US" sz="1500" dirty="0"/>
              <a:t>한국에 서비스를 하지 않는다</a:t>
            </a:r>
            <a:r>
              <a:rPr lang="en-US" altLang="ko-KR" sz="1500" dirty="0"/>
              <a:t>, </a:t>
            </a:r>
            <a:r>
              <a:rPr lang="ko-KR" altLang="en-US" sz="1500" dirty="0"/>
              <a:t>진료에 대한 검증을 할 수 없다</a:t>
            </a:r>
          </a:p>
          <a:p>
            <a:endParaRPr lang="en-US" altLang="ko-KR" sz="1500" dirty="0"/>
          </a:p>
          <a:p>
            <a:r>
              <a:rPr lang="ko-KR" altLang="en-US" sz="1500" dirty="0"/>
              <a:t>블록체인 적용 여부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잘모르겠음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sz="1500" dirty="0"/>
              <a:t>CEO</a:t>
            </a:r>
            <a:r>
              <a:rPr lang="ko-KR" altLang="en-US" sz="1500" dirty="0"/>
              <a:t>가 블록체인 관련 논문 작성 </a:t>
            </a:r>
            <a:endParaRPr lang="en-US" altLang="ko-KR" sz="1500" dirty="0"/>
          </a:p>
          <a:p>
            <a:r>
              <a:rPr lang="en-US" altLang="ko-KR" sz="1500" dirty="0"/>
              <a:t>but </a:t>
            </a:r>
            <a:r>
              <a:rPr lang="ko-KR" altLang="en-US" sz="1500" dirty="0"/>
              <a:t>해당 서비스 적용여부 모르겠음 </a:t>
            </a:r>
            <a:endParaRPr lang="en-US" altLang="ko-KR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D271C-EA18-132B-F2D0-A36BF3E78C53}"/>
              </a:ext>
            </a:extLst>
          </p:cNvPr>
          <p:cNvSpPr txBox="1"/>
          <p:nvPr/>
        </p:nvSpPr>
        <p:spPr>
          <a:xfrm>
            <a:off x="852348" y="6301615"/>
            <a:ext cx="19409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https://www.petraschu.com/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E1841-7FFD-EA8F-6869-416B56BC2A3E}"/>
              </a:ext>
            </a:extLst>
          </p:cNvPr>
          <p:cNvSpPr txBox="1"/>
          <p:nvPr/>
        </p:nvSpPr>
        <p:spPr>
          <a:xfrm>
            <a:off x="6666979" y="6298029"/>
            <a:ext cx="17630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https://www.drtail.us/</a:t>
            </a:r>
          </a:p>
        </p:txBody>
      </p:sp>
    </p:spTree>
    <p:extLst>
      <p:ext uri="{BB962C8B-B14F-4D97-AF65-F5344CB8AC3E}">
        <p14:creationId xmlns:p14="http://schemas.microsoft.com/office/powerpoint/2010/main" val="14967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14434-7858-478F-989D-D793AF58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277CA-7940-4C37-B436-2FF57E7274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049041"/>
            <a:ext cx="11598138" cy="3258119"/>
          </a:xfrm>
        </p:spPr>
        <p:txBody>
          <a:bodyPr>
            <a:normAutofit fontScale="62500" lnSpcReduction="20000"/>
          </a:bodyPr>
          <a:lstStyle/>
          <a:p>
            <a:pPr marL="198000" lvl="1" indent="0">
              <a:buNone/>
            </a:pPr>
            <a:endParaRPr lang="en-US" altLang="ko-KR" dirty="0"/>
          </a:p>
          <a:p>
            <a:pPr lvl="1"/>
            <a:r>
              <a:rPr lang="ko-KR" altLang="en-US" sz="3800" dirty="0"/>
              <a:t>블록체인이 적용되었을 때의 장점 및 시너지 효과</a:t>
            </a:r>
            <a:r>
              <a:rPr lang="en-US" altLang="ko-KR" sz="3800" dirty="0"/>
              <a:t>:  WHY B/C</a:t>
            </a:r>
          </a:p>
          <a:p>
            <a:pPr marL="198000" lvl="1" indent="0">
              <a:buNone/>
            </a:pPr>
            <a:endParaRPr lang="en-US" altLang="ko-KR" sz="3100" dirty="0"/>
          </a:p>
          <a:p>
            <a:pPr marL="198000" lvl="1" indent="0">
              <a:buNone/>
            </a:pPr>
            <a:r>
              <a:rPr lang="en-US" altLang="ko-KR" sz="3100" dirty="0"/>
              <a:t> </a:t>
            </a:r>
          </a:p>
          <a:p>
            <a:pPr marL="712350" lvl="1" indent="-514350">
              <a:buAutoNum type="arabicPeriod"/>
            </a:pPr>
            <a:r>
              <a:rPr lang="ko-KR" altLang="en-US" sz="3100" dirty="0"/>
              <a:t>블록체인의 불변성</a:t>
            </a:r>
            <a:r>
              <a:rPr lang="en-US" altLang="ko-KR" sz="3100" dirty="0"/>
              <a:t>, </a:t>
            </a:r>
            <a:r>
              <a:rPr lang="ko-KR" altLang="en-US" sz="3100" dirty="0"/>
              <a:t>최종성의 특징으로 인해 진료기록의 신뢰성을 확보할 수 있다</a:t>
            </a:r>
            <a:r>
              <a:rPr lang="en-US" altLang="ko-KR" sz="3100" dirty="0"/>
              <a:t>.</a:t>
            </a:r>
          </a:p>
          <a:p>
            <a:pPr marL="712350" lvl="1" indent="-514350">
              <a:buAutoNum type="arabicPeriod"/>
            </a:pPr>
            <a:r>
              <a:rPr lang="ko-KR" altLang="en-US" sz="3100" dirty="0"/>
              <a:t>신뢰할 수 있는 이전 진료 기록을 바탕으로 차후에 데이터 플랫폼</a:t>
            </a:r>
            <a:r>
              <a:rPr lang="en-US" altLang="ko-KR" sz="3100" dirty="0"/>
              <a:t>(AI </a:t>
            </a:r>
            <a:r>
              <a:rPr lang="ko-KR" altLang="en-US" sz="3100" dirty="0"/>
              <a:t>모델 생성</a:t>
            </a:r>
            <a:r>
              <a:rPr lang="en-US" altLang="ko-KR" sz="3100" dirty="0"/>
              <a:t> </a:t>
            </a:r>
            <a:r>
              <a:rPr lang="ko-KR" altLang="en-US" sz="3100" dirty="0"/>
              <a:t>등</a:t>
            </a:r>
            <a:r>
              <a:rPr lang="en-US" altLang="ko-KR" sz="3100" dirty="0"/>
              <a:t>)</a:t>
            </a:r>
            <a:r>
              <a:rPr lang="ko-KR" altLang="en-US" sz="3100" dirty="0"/>
              <a:t>으로 재활용 할 수 있다 </a:t>
            </a:r>
            <a:endParaRPr lang="en-US" altLang="ko-KR" sz="3100" dirty="0"/>
          </a:p>
          <a:p>
            <a:pPr marL="712350" lvl="1" indent="-514350">
              <a:buAutoNum type="arabicPeriod"/>
            </a:pPr>
            <a:r>
              <a:rPr lang="ko-KR" altLang="en-US" sz="3100" dirty="0"/>
              <a:t>다른 반려인의 참고 검색자료로 활용 할 수 있다</a:t>
            </a:r>
            <a:r>
              <a:rPr lang="en-US" altLang="ko-KR" sz="3100" dirty="0"/>
              <a:t>. </a:t>
            </a:r>
          </a:p>
          <a:p>
            <a:pPr marL="198000" lvl="1" indent="0">
              <a:buNone/>
            </a:pPr>
            <a:endParaRPr lang="en-US" altLang="ko-KR" dirty="0"/>
          </a:p>
          <a:p>
            <a:pPr marL="198000" lvl="1" indent="0">
              <a:buNone/>
            </a:pPr>
            <a:r>
              <a:rPr lang="en-US" altLang="ko-KR" dirty="0"/>
              <a:t> </a:t>
            </a:r>
          </a:p>
          <a:p>
            <a:pPr marL="1980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532C3-747C-7C8E-EEC9-F0F2BE09C5F8}"/>
              </a:ext>
            </a:extLst>
          </p:cNvPr>
          <p:cNvSpPr txBox="1">
            <a:spLocks/>
          </p:cNvSpPr>
          <p:nvPr/>
        </p:nvSpPr>
        <p:spPr>
          <a:xfrm>
            <a:off x="335360" y="4093028"/>
            <a:ext cx="11233151" cy="14316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0363" indent="-360363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Tx/>
              <a:buBlip>
                <a:blip r:embed="rId2"/>
              </a:buBlip>
              <a:def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1pPr>
            <a:lvl2pPr marL="360000" indent="-162000" algn="l" defTabSz="914400" rtl="0" eaLnBrk="0" latinLnBrk="1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itchFamily="34" charset="0"/>
              <a:buChar char="•"/>
              <a:defRPr lang="ko-KR" altLang="en-US" sz="2000" kern="1200" spc="-4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48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4pPr>
            <a:lvl5pPr marL="1168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000" lvl="1" indent="0">
              <a:buFont typeface="Arial" pitchFamily="34" charset="0"/>
              <a:buNone/>
            </a:pPr>
            <a:endParaRPr lang="ko-KR" altLang="en-US" dirty="0"/>
          </a:p>
          <a:p>
            <a:pPr lvl="1"/>
            <a:r>
              <a:rPr lang="ko-KR" altLang="en-US" dirty="0"/>
              <a:t>적용기술</a:t>
            </a:r>
            <a:r>
              <a:rPr lang="en-US" altLang="ko-KR" dirty="0"/>
              <a:t>: (private network </a:t>
            </a:r>
            <a:r>
              <a:rPr lang="ko-KR" altLang="en-US" dirty="0"/>
              <a:t>혹은 상세한 기술 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hyperledger</a:t>
            </a:r>
            <a:r>
              <a:rPr lang="en-US" altLang="ko-KR" dirty="0"/>
              <a:t> fabric</a:t>
            </a:r>
          </a:p>
          <a:p>
            <a:pPr lvl="2"/>
            <a:r>
              <a:rPr lang="en-US" altLang="ko-KR" dirty="0" err="1"/>
              <a:t>nodeJS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56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9086</TotalTime>
  <Words>1434</Words>
  <Application>Microsoft Office PowerPoint</Application>
  <PresentationFormat>와이드스크린</PresentationFormat>
  <Paragraphs>356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한컴 고딕</vt:lpstr>
      <vt:lpstr>한컴고딕</vt:lpstr>
      <vt:lpstr>Arial</vt:lpstr>
      <vt:lpstr>Consolas</vt:lpstr>
      <vt:lpstr>Symbol</vt:lpstr>
      <vt:lpstr>Office 테마</vt:lpstr>
      <vt:lpstr>* 미니프로젝트 계획</vt:lpstr>
      <vt:lpstr>주제 선택하기</vt:lpstr>
      <vt:lpstr>주제 선택하기</vt:lpstr>
      <vt:lpstr>시나리오 작성하기</vt:lpstr>
      <vt:lpstr>시나리오 작성하기</vt:lpstr>
      <vt:lpstr>시나리오 작성하기</vt:lpstr>
      <vt:lpstr>시나리오 작성하기</vt:lpstr>
      <vt:lpstr>개요 작성하기</vt:lpstr>
      <vt:lpstr>개요 작성하기</vt:lpstr>
      <vt:lpstr>해봅시다</vt:lpstr>
      <vt:lpstr>해봅시다</vt:lpstr>
      <vt:lpstr>심플 네트워크 설계서</vt:lpstr>
      <vt:lpstr>체인코드 설계</vt:lpstr>
      <vt:lpstr>체인코드 플로우챠트</vt:lpstr>
      <vt:lpstr>프로토타입 기능리스트</vt:lpstr>
      <vt:lpstr>웹서비스 작성 프로세스 </vt:lpstr>
      <vt:lpstr>심플 UI 프로토타입-보호자</vt:lpstr>
      <vt:lpstr>심플 UI 프로토타입-보호자</vt:lpstr>
      <vt:lpstr>보호자 UI 상세설계 – 영수증 및 진료기록 등록</vt:lpstr>
      <vt:lpstr>보호자 UI 상세설계 – 사례조회</vt:lpstr>
      <vt:lpstr>보호자 UI 상세설계 – 영수증 검증 </vt:lpstr>
      <vt:lpstr>보호자 UI 상세설계 – 예후등록</vt:lpstr>
      <vt:lpstr>REST routing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미니프로젝트 계획</dc:title>
  <dc:creator>Da Eun</dc:creator>
  <cp:lastModifiedBy>Da Eun</cp:lastModifiedBy>
  <cp:revision>14</cp:revision>
  <dcterms:created xsi:type="dcterms:W3CDTF">2022-11-29T11:20:07Z</dcterms:created>
  <dcterms:modified xsi:type="dcterms:W3CDTF">2022-12-07T10:15:10Z</dcterms:modified>
</cp:coreProperties>
</file>