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0" r:id="rId2"/>
    <p:sldId id="2823" r:id="rId3"/>
    <p:sldId id="2822" r:id="rId4"/>
    <p:sldId id="256" r:id="rId5"/>
    <p:sldId id="298" r:id="rId6"/>
    <p:sldId id="304" r:id="rId7"/>
    <p:sldId id="2821" r:id="rId8"/>
    <p:sldId id="280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7" autoAdjust="0"/>
  </p:normalViewPr>
  <p:slideViewPr>
    <p:cSldViewPr>
      <p:cViewPr varScale="1">
        <p:scale>
          <a:sx n="124" d="100"/>
          <a:sy n="124" d="100"/>
        </p:scale>
        <p:origin x="-60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099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66"/>
          <p:cNvSpPr/>
          <p:nvPr/>
        </p:nvSpPr>
        <p:spPr>
          <a:xfrm flipH="1">
            <a:off x="-1" y="6534151"/>
            <a:ext cx="7883525" cy="323911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5"/>
            <a:endParaRPr lang="ko-KR" altLang="en-US" dirty="0">
              <a:solidFill>
                <a:prstClr val="white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"/>
            <a:ext cx="9144001" cy="945172"/>
            <a:chOff x="0" y="0"/>
            <a:chExt cx="11430001" cy="1181465"/>
          </a:xfrm>
        </p:grpSpPr>
        <p:sp>
          <p:nvSpPr>
            <p:cNvPr id="10" name="직사각형 9"/>
            <p:cNvSpPr/>
            <p:nvPr/>
          </p:nvSpPr>
          <p:spPr>
            <a:xfrm>
              <a:off x="774573" y="0"/>
              <a:ext cx="10655428" cy="1181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0" y="0"/>
              <a:ext cx="1194592" cy="1181465"/>
              <a:chOff x="129383" y="0"/>
              <a:chExt cx="1194592" cy="1181465"/>
            </a:xfrm>
          </p:grpSpPr>
          <p:sp>
            <p:nvSpPr>
              <p:cNvPr id="12" name="이등변 삼각형 11"/>
              <p:cNvSpPr/>
              <p:nvPr/>
            </p:nvSpPr>
            <p:spPr>
              <a:xfrm rot="10800000">
                <a:off x="488577" y="0"/>
                <a:ext cx="677635" cy="584168"/>
              </a:xfrm>
              <a:prstGeom prst="triangle">
                <a:avLst/>
              </a:prstGeom>
              <a:gradFill>
                <a:gsLst>
                  <a:gs pos="0">
                    <a:srgbClr val="00A0E9"/>
                  </a:gs>
                  <a:gs pos="100000">
                    <a:srgbClr val="14116E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rot="10800000" flipV="1">
                <a:off x="134289" y="0"/>
                <a:ext cx="677635" cy="584168"/>
              </a:xfrm>
              <a:prstGeom prst="triangle">
                <a:avLst/>
              </a:prstGeom>
              <a:solidFill>
                <a:srgbClr val="141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10800000">
                <a:off x="134289" y="597296"/>
                <a:ext cx="677635" cy="584168"/>
              </a:xfrm>
              <a:prstGeom prst="triangle">
                <a:avLst/>
              </a:prstGeom>
              <a:solidFill>
                <a:srgbClr val="141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10800000" flipV="1">
                <a:off x="488577" y="597296"/>
                <a:ext cx="677635" cy="584168"/>
              </a:xfrm>
              <a:prstGeom prst="triangle">
                <a:avLst/>
              </a:prstGeom>
              <a:solidFill>
                <a:srgbClr val="141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pic>
            <p:nvPicPr>
              <p:cNvPr id="16" name="Picture 9" descr="C:\Users\Owner\Desktop\제목-없음-10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74950"/>
              <a:stretch/>
            </p:blipFill>
            <p:spPr bwMode="auto">
              <a:xfrm>
                <a:off x="129383" y="384536"/>
                <a:ext cx="1194592" cy="199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C:\Users\home\Desktop\SDF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50" y="38849"/>
                <a:ext cx="760742" cy="1142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이등변 삼각형 23"/>
              <p:cNvSpPr/>
              <p:nvPr/>
            </p:nvSpPr>
            <p:spPr>
              <a:xfrm rot="10800000" flipV="1">
                <a:off x="129383" y="597296"/>
                <a:ext cx="343723" cy="584168"/>
              </a:xfrm>
              <a:custGeom>
                <a:avLst/>
                <a:gdLst/>
                <a:ahLst/>
                <a:cxnLst/>
                <a:rect l="l" t="t" r="r" b="b"/>
                <a:pathLst>
                  <a:path w="1995196" h="3390899">
                    <a:moveTo>
                      <a:pt x="1966722" y="0"/>
                    </a:moveTo>
                    <a:lnTo>
                      <a:pt x="0" y="3390899"/>
                    </a:lnTo>
                    <a:lnTo>
                      <a:pt x="1995196" y="3390899"/>
                    </a:lnTo>
                    <a:lnTo>
                      <a:pt x="1995196" y="490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9" name="이등변 삼각형 23"/>
              <p:cNvSpPr/>
              <p:nvPr/>
            </p:nvSpPr>
            <p:spPr>
              <a:xfrm rot="10800000">
                <a:off x="129383" y="0"/>
                <a:ext cx="343723" cy="584168"/>
              </a:xfrm>
              <a:custGeom>
                <a:avLst/>
                <a:gdLst/>
                <a:ahLst/>
                <a:cxnLst/>
                <a:rect l="l" t="t" r="r" b="b"/>
                <a:pathLst>
                  <a:path w="1995196" h="3390899">
                    <a:moveTo>
                      <a:pt x="1966722" y="0"/>
                    </a:moveTo>
                    <a:lnTo>
                      <a:pt x="0" y="3390899"/>
                    </a:lnTo>
                    <a:lnTo>
                      <a:pt x="1995196" y="3390899"/>
                    </a:lnTo>
                    <a:lnTo>
                      <a:pt x="1995196" y="490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</p:grpSp>
      <p:pic>
        <p:nvPicPr>
          <p:cNvPr id="22" name="Picture 3" descr="Z:\공통\02.각종양식\로고\로고 모음\ksalogo_ai-[변환됨]_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578062"/>
            <a:ext cx="1465609" cy="25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H:\Laptop\08. 2019 NIPA 블록체인\00. 참고자료\CI\홈페이지CI\nipa_c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214" y="6559241"/>
            <a:ext cx="1962538" cy="2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EB615063-954A-4633-A93D-27A1C277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43" y="120767"/>
            <a:ext cx="7747402" cy="714141"/>
          </a:xfrm>
        </p:spPr>
        <p:txBody>
          <a:bodyPr>
            <a:normAutofit/>
          </a:bodyPr>
          <a:lstStyle>
            <a:lvl1pPr algn="l">
              <a:defRPr sz="3600" b="1" i="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9F2F14F-0CC5-4416-83FE-BEC0D06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33" y="1124744"/>
            <a:ext cx="8346447" cy="516376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2pPr>
            <a:lvl3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3pPr>
            <a:lvl4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4pPr>
            <a:lvl5pPr>
              <a:lnSpc>
                <a:spcPct val="150000"/>
              </a:lnSpc>
              <a:defRPr sz="2000" spc="-150">
                <a:latin typeface="한컴 고딕" panose="02000500000000000000" pitchFamily="2" charset="-127"/>
                <a:ea typeface="한컴 고딕" panose="020005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xmlns="" id="{188141ED-14C7-487E-9DBF-40CB19F0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8932" y="6467897"/>
            <a:ext cx="2057400" cy="365125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D2DFFF53-A08B-4EF8-A6E4-62F08C50D8D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521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7E5DC1-FD6F-4C10-A3DC-470ACD98E1F0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6AE44-D84B-4B88-BE65-165D837F3D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107504" y="548680"/>
            <a:ext cx="892899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65" y="692696"/>
            <a:ext cx="8604015" cy="472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3"/>
            <a:ext cx="431006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12976"/>
            <a:ext cx="351194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751963"/>
            <a:ext cx="4392488" cy="498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7172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서랍에 보관된 중고폰</a:t>
            </a:r>
            <a:r>
              <a:rPr lang="en-US" altLang="ko-KR" sz="2000" b="1" dirty="0" smtClean="0"/>
              <a:t>… ‘ </a:t>
            </a:r>
            <a:r>
              <a:rPr lang="ko-KR" altLang="en-US" sz="2000" b="1" dirty="0" smtClean="0"/>
              <a:t>나눔폰</a:t>
            </a:r>
            <a:r>
              <a:rPr lang="en-US" altLang="ko-KR" sz="2000" b="1" dirty="0" smtClean="0"/>
              <a:t>’ </a:t>
            </a:r>
            <a:r>
              <a:rPr lang="ko-KR" altLang="en-US" sz="2000" b="1" dirty="0" smtClean="0"/>
              <a:t>서비스로 재활용할 수 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764705"/>
            <a:ext cx="4680519" cy="195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24740"/>
            <a:ext cx="4536504" cy="132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연결선 7"/>
          <p:cNvCxnSpPr/>
          <p:nvPr/>
        </p:nvCxnSpPr>
        <p:spPr>
          <a:xfrm>
            <a:off x="4191528" y="3495404"/>
            <a:ext cx="720080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15616" y="3861048"/>
            <a:ext cx="2221536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5256" y="3681276"/>
            <a:ext cx="2221536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b="74519"/>
          <a:stretch>
            <a:fillRect/>
          </a:stretch>
        </p:blipFill>
        <p:spPr bwMode="auto">
          <a:xfrm>
            <a:off x="323528" y="4149080"/>
            <a:ext cx="449312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 l="11218" t="25481" r="10253"/>
          <a:stretch>
            <a:fillRect/>
          </a:stretch>
        </p:blipFill>
        <p:spPr bwMode="auto">
          <a:xfrm>
            <a:off x="5076056" y="3693442"/>
            <a:ext cx="3744416" cy="290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3582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비어겐</a:t>
            </a:r>
            <a:r>
              <a:rPr lang="en-US" altLang="ko-KR" sz="2000" b="1" dirty="0"/>
              <a:t>(Blockchain Again) </a:t>
            </a:r>
            <a:r>
              <a:rPr lang="ko-KR" altLang="en-US" sz="2000" b="1" dirty="0"/>
              <a:t>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548680"/>
            <a:ext cx="892899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548680"/>
            <a:ext cx="875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휴대폰이 고가품이 아닌 대중화되면서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교체 주기가 짧아지면서 자원 재생과 환경보호를 위해</a:t>
            </a:r>
            <a:endParaRPr lang="en-US" altLang="ko-KR" sz="1600" b="1" dirty="0"/>
          </a:p>
          <a:p>
            <a:r>
              <a:rPr lang="ko-KR" altLang="en-US" sz="1600" b="1" dirty="0"/>
              <a:t>폐휴대폰 재활용 필요 증대되고 있음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1412776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중고폰 재생을 통한 저소득층 학생 무상 대여 사업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324" y="1706384"/>
            <a:ext cx="26356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저소득층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특히 복지 사각지대 대상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인증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구제대상 복지 지원금 쿠폰 지원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000" dirty="0">
                <a:latin typeface="+mn-ea"/>
              </a:rPr>
              <a:t>  (</a:t>
            </a:r>
            <a:r>
              <a:rPr lang="ko-KR" altLang="en-US" sz="1000" dirty="0">
                <a:latin typeface="+mn-ea"/>
              </a:rPr>
              <a:t>결식아동 급식비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교통비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통신비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327565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중고 휴대폰 마켓 활성화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324" y="3569264"/>
            <a:ext cx="31105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 거래 투명성 및 개인정보 완전 삭제 인증제 도입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구매 후 </a:t>
            </a:r>
            <a:r>
              <a:rPr lang="en-US" altLang="ko-KR" sz="1000" dirty="0">
                <a:latin typeface="+mn-ea"/>
              </a:rPr>
              <a:t>30</a:t>
            </a:r>
            <a:r>
              <a:rPr lang="ko-KR" altLang="en-US" sz="1000" dirty="0">
                <a:latin typeface="+mn-ea"/>
              </a:rPr>
              <a:t>일 묻지마 전액 환불 보장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+mn-ea"/>
              </a:rPr>
              <a:t> 1</a:t>
            </a:r>
            <a:r>
              <a:rPr lang="ko-KR" altLang="en-US" sz="1000" dirty="0">
                <a:latin typeface="+mn-ea"/>
              </a:rPr>
              <a:t>년 품질 보증 안심케어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517561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폐휴대폰 자원 재생으로 수익금 기부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324" y="5469221"/>
            <a:ext cx="3110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 개인정보 파기 인증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자원 재활용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34625" b="1894"/>
          <a:stretch>
            <a:fillRect/>
          </a:stretch>
        </p:blipFill>
        <p:spPr bwMode="auto">
          <a:xfrm>
            <a:off x="3923928" y="5205289"/>
            <a:ext cx="4176464" cy="110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5" y="3203648"/>
            <a:ext cx="2616459" cy="159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6951" y="1455068"/>
            <a:ext cx="3115369" cy="134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179512" y="5085184"/>
            <a:ext cx="8208912" cy="13681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폐휴대폰 재활용 제약 사항과 개선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7251" y="836712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/>
              <a:t>As-is</a:t>
            </a:r>
            <a:endParaRPr lang="ko-KR" altLang="en-US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349189" y="836712"/>
            <a:ext cx="59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/>
              <a:t>To-be</a:t>
            </a:r>
            <a:endParaRPr lang="ko-KR" altLang="en-US" sz="1200" b="1" u="sng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1196752"/>
            <a:ext cx="3456384" cy="468052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1196752"/>
            <a:ext cx="3456384" cy="4752528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1484784"/>
            <a:ext cx="303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200" b="1" dirty="0"/>
              <a:t> 전국적으로 산재되어 일괄 수거 어려움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2564904"/>
            <a:ext cx="3510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200" b="1" dirty="0"/>
              <a:t> 무허가 사업자 난립 및 거래 경로 파악 불가능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4355976" y="2625879"/>
            <a:ext cx="504056" cy="64807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1560" y="3800073"/>
            <a:ext cx="2369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200" b="1" dirty="0"/>
              <a:t> 개인정보 유출에 대한 두려움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48064" y="1484784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200" b="1" dirty="0"/>
              <a:t> </a:t>
            </a:r>
            <a:r>
              <a:rPr lang="ko-KR" altLang="en-US" sz="1200" b="1" dirty="0" err="1" smtClean="0"/>
              <a:t>착불</a:t>
            </a:r>
            <a:r>
              <a:rPr lang="ko-KR" altLang="en-US" sz="1200" b="1" dirty="0" smtClean="0"/>
              <a:t> 형태로 택배 수거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148064" y="2564904"/>
            <a:ext cx="304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200" b="1" dirty="0"/>
              <a:t> </a:t>
            </a:r>
            <a:r>
              <a:rPr lang="en-US" altLang="ko-KR" sz="1200" b="1" dirty="0"/>
              <a:t>Blockchain</a:t>
            </a:r>
            <a:r>
              <a:rPr lang="ko-KR" altLang="en-US" sz="1200" b="1" dirty="0"/>
              <a:t>을 이용한 </a:t>
            </a:r>
            <a:r>
              <a:rPr lang="en-US" altLang="ko-KR" sz="1200" b="1" dirty="0"/>
              <a:t>Smart contract, </a:t>
            </a:r>
          </a:p>
          <a:p>
            <a:r>
              <a:rPr lang="en-US" altLang="ko-KR" sz="1200" b="1" dirty="0"/>
              <a:t>   </a:t>
            </a:r>
            <a:r>
              <a:rPr lang="ko-KR" altLang="en-US" sz="1200" b="1" dirty="0"/>
              <a:t>사업자 인증제 도입</a:t>
            </a:r>
            <a:endParaRPr lang="en-US" altLang="ko-KR" sz="1200" b="1" dirty="0"/>
          </a:p>
          <a:p>
            <a:r>
              <a:rPr lang="en-US" altLang="ko-KR" sz="1200" b="1" dirty="0"/>
              <a:t>   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48064" y="3800073"/>
            <a:ext cx="299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200" b="1" dirty="0"/>
              <a:t> </a:t>
            </a:r>
            <a:r>
              <a:rPr lang="ko-KR" altLang="en-US" sz="1200" b="1" dirty="0" smtClean="0"/>
              <a:t>제품 파쇄를 통한 개인 정보 유출 방지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110C3160-8F40-A732-102D-8A2790040410}"/>
              </a:ext>
            </a:extLst>
          </p:cNvPr>
          <p:cNvCxnSpPr>
            <a:cxnSpLocks/>
          </p:cNvCxnSpPr>
          <p:nvPr/>
        </p:nvCxnSpPr>
        <p:spPr>
          <a:xfrm>
            <a:off x="1547664" y="1079467"/>
            <a:ext cx="576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992D6DA-D08D-0C7D-898B-5F75535589C8}"/>
              </a:ext>
            </a:extLst>
          </p:cNvPr>
          <p:cNvSpPr/>
          <p:nvPr/>
        </p:nvSpPr>
        <p:spPr>
          <a:xfrm>
            <a:off x="323528" y="908720"/>
            <a:ext cx="864096" cy="36004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B13554-155B-2F58-072F-A945D1B91276}"/>
              </a:ext>
            </a:extLst>
          </p:cNvPr>
          <p:cNvSpPr/>
          <p:nvPr/>
        </p:nvSpPr>
        <p:spPr>
          <a:xfrm>
            <a:off x="4139952" y="908720"/>
            <a:ext cx="864096" cy="36004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57F7092-2A9E-C4B9-271B-7F67681DDBBC}"/>
              </a:ext>
            </a:extLst>
          </p:cNvPr>
          <p:cNvSpPr/>
          <p:nvPr/>
        </p:nvSpPr>
        <p:spPr>
          <a:xfrm>
            <a:off x="2411760" y="908720"/>
            <a:ext cx="864096" cy="36004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운송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5F36500-5658-537E-D994-33213BDE6015}"/>
              </a:ext>
            </a:extLst>
          </p:cNvPr>
          <p:cNvCxnSpPr>
            <a:cxnSpLocks/>
          </p:cNvCxnSpPr>
          <p:nvPr/>
        </p:nvCxnSpPr>
        <p:spPr>
          <a:xfrm>
            <a:off x="3419872" y="1079467"/>
            <a:ext cx="576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A6684C0-AE69-296A-FDF8-81D6C3224906}"/>
              </a:ext>
            </a:extLst>
          </p:cNvPr>
          <p:cNvSpPr/>
          <p:nvPr/>
        </p:nvSpPr>
        <p:spPr>
          <a:xfrm>
            <a:off x="5508104" y="908720"/>
            <a:ext cx="864096" cy="36004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폐기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C3BE20-73F4-2B9C-ED20-83B758A294D4}"/>
              </a:ext>
            </a:extLst>
          </p:cNvPr>
          <p:cNvSpPr/>
          <p:nvPr/>
        </p:nvSpPr>
        <p:spPr>
          <a:xfrm>
            <a:off x="5508104" y="2677095"/>
            <a:ext cx="864096" cy="36004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자원 매각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수익 발생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B696CD4-7073-6761-833B-674848F89C29}"/>
              </a:ext>
            </a:extLst>
          </p:cNvPr>
          <p:cNvSpPr/>
          <p:nvPr/>
        </p:nvSpPr>
        <p:spPr>
          <a:xfrm>
            <a:off x="5483974" y="3501008"/>
            <a:ext cx="979018" cy="36004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기부됨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83352BA-27B9-B244-20DA-C55173B3304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004048" y="1088740"/>
            <a:ext cx="50405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CEA6036-6533-7946-DCC4-867A19FAD0DB}"/>
              </a:ext>
            </a:extLst>
          </p:cNvPr>
          <p:cNvCxnSpPr>
            <a:cxnSpLocks/>
          </p:cNvCxnSpPr>
          <p:nvPr/>
        </p:nvCxnSpPr>
        <p:spPr>
          <a:xfrm>
            <a:off x="5940152" y="1340768"/>
            <a:ext cx="0" cy="11521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116632"/>
            <a:ext cx="227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Process mapping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2664296" cy="96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340768"/>
            <a:ext cx="1468616" cy="116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1"/>
            <a:ext cx="253058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2852936"/>
            <a:ext cx="1010047" cy="151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CEA6036-6533-7946-DCC4-867A19FAD0DB}"/>
              </a:ext>
            </a:extLst>
          </p:cNvPr>
          <p:cNvCxnSpPr>
            <a:cxnSpLocks/>
          </p:cNvCxnSpPr>
          <p:nvPr/>
        </p:nvCxnSpPr>
        <p:spPr>
          <a:xfrm>
            <a:off x="5940152" y="3068960"/>
            <a:ext cx="0" cy="3600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298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9512" y="11663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체인코드 설계</a:t>
            </a:r>
            <a:endParaRPr lang="ko-KR" altLang="en-US" sz="20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C3F1A56D-B7D4-E4B2-4217-82573484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1512168" cy="360040"/>
          </a:xfrm>
        </p:spPr>
        <p:txBody>
          <a:bodyPr>
            <a:normAutofit/>
          </a:bodyPr>
          <a:lstStyle/>
          <a:p>
            <a:pPr marL="87313" indent="-87313">
              <a:buFont typeface="Wingdings" pitchFamily="2" charset="2"/>
              <a:buChar char="Ø"/>
            </a:pPr>
            <a:r>
              <a:rPr lang="en-US" altLang="ko-KR" sz="1600" dirty="0" smtClean="0"/>
              <a:t>Property</a:t>
            </a:r>
          </a:p>
          <a:p>
            <a:pPr lvl="1"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endParaRPr lang="ko-KR" altLang="en-US" sz="1600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xmlns="" id="{C3F1A56D-B7D4-E4B2-4217-82573484F9B7}"/>
              </a:ext>
            </a:extLst>
          </p:cNvPr>
          <p:cNvSpPr txBox="1">
            <a:spLocks/>
          </p:cNvSpPr>
          <p:nvPr/>
        </p:nvSpPr>
        <p:spPr>
          <a:xfrm>
            <a:off x="611560" y="1814176"/>
            <a:ext cx="1512168" cy="23349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serial</a:t>
            </a:r>
          </a:p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donor</a:t>
            </a:r>
          </a:p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renewer</a:t>
            </a:r>
          </a:p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status</a:t>
            </a:r>
          </a:p>
          <a:p>
            <a:pPr marL="87313" lvl="0" indent="-87313">
              <a:spcBef>
                <a:spcPct val="20000"/>
              </a:spcBef>
            </a:pPr>
            <a:r>
              <a:rPr lang="en-US" altLang="ko-KR" sz="1400" dirty="0" smtClean="0"/>
              <a:t>  - donated</a:t>
            </a:r>
          </a:p>
          <a:p>
            <a:pPr marL="87313" lvl="0" indent="-87313">
              <a:spcBef>
                <a:spcPct val="20000"/>
              </a:spcBef>
            </a:pPr>
            <a:r>
              <a:rPr lang="en-US" altLang="ko-KR" sz="1400" dirty="0" smtClean="0"/>
              <a:t>  - destroyed</a:t>
            </a:r>
          </a:p>
          <a:p>
            <a:pPr marL="87313" lvl="0" indent="-87313">
              <a:spcBef>
                <a:spcPct val="20000"/>
              </a:spcBef>
            </a:pPr>
            <a:r>
              <a:rPr lang="en-US" altLang="ko-KR" sz="1400" dirty="0" smtClean="0"/>
              <a:t>  - renewed</a:t>
            </a:r>
          </a:p>
          <a:p>
            <a:pPr marL="87313" lvl="0" indent="-87313">
              <a:spcBef>
                <a:spcPct val="20000"/>
              </a:spcBef>
            </a:pPr>
            <a:r>
              <a:rPr lang="en-US" altLang="ko-KR" sz="1400" dirty="0" smtClean="0"/>
              <a:t>  - donated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xmlns="" id="{C3F1A56D-B7D4-E4B2-4217-82573484F9B7}"/>
              </a:ext>
            </a:extLst>
          </p:cNvPr>
          <p:cNvSpPr txBox="1">
            <a:spLocks/>
          </p:cNvSpPr>
          <p:nvPr/>
        </p:nvSpPr>
        <p:spPr>
          <a:xfrm>
            <a:off x="2771800" y="1484784"/>
            <a:ext cx="1512168" cy="3600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7313" lvl="0" indent="-87313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600" dirty="0" smtClean="0"/>
              <a:t>Interface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xmlns="" id="{C3F1A56D-B7D4-E4B2-4217-82573484F9B7}"/>
              </a:ext>
            </a:extLst>
          </p:cNvPr>
          <p:cNvSpPr txBox="1">
            <a:spLocks/>
          </p:cNvSpPr>
          <p:nvPr/>
        </p:nvSpPr>
        <p:spPr>
          <a:xfrm>
            <a:off x="2915816" y="1814176"/>
            <a:ext cx="2592288" cy="23349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collect(serial, donor)</a:t>
            </a:r>
          </a:p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destroy(serial)</a:t>
            </a:r>
          </a:p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renew(serial, renewer)</a:t>
            </a:r>
          </a:p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donate(serial, receiver )</a:t>
            </a:r>
          </a:p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query(serial)</a:t>
            </a:r>
          </a:p>
          <a:p>
            <a:pPr marL="87313" lvl="0" indent="-87313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/>
              <a:t>history(serial)</a:t>
            </a:r>
          </a:p>
        </p:txBody>
      </p:sp>
    </p:spTree>
    <p:extLst>
      <p:ext uri="{BB962C8B-B14F-4D97-AF65-F5344CB8AC3E}">
        <p14:creationId xmlns:p14="http://schemas.microsoft.com/office/powerpoint/2010/main" xmlns="" val="240298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CA2995-47A6-400E-BF4B-C30C54C4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Chain code flowchart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0D3B81-8DAB-4428-90F3-A313BC5E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2808312" cy="1756330"/>
          </a:xfrm>
        </p:spPr>
        <p:txBody>
          <a:bodyPr>
            <a:normAutofit/>
          </a:bodyPr>
          <a:lstStyle/>
          <a:p>
            <a:pPr marL="536575" lvl="1" indent="-79375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b="1" spc="0" dirty="0" smtClean="0">
                <a:latin typeface="+mn-ea"/>
                <a:ea typeface="+mn-ea"/>
              </a:rPr>
              <a:t> collect </a:t>
            </a:r>
            <a:r>
              <a:rPr lang="en-US" altLang="ko-KR" sz="1200" spc="0" dirty="0" smtClean="0">
                <a:latin typeface="+mn-ea"/>
                <a:ea typeface="+mn-ea"/>
              </a:rPr>
              <a:t>(ReceiptId, Password)</a:t>
            </a:r>
          </a:p>
          <a:p>
            <a:pPr marL="536575" lvl="1" indent="-79375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spc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destroy(serial)</a:t>
            </a:r>
          </a:p>
          <a:p>
            <a:pPr marL="536575" lvl="1" indent="-79375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spc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renew(serial)</a:t>
            </a:r>
          </a:p>
          <a:p>
            <a:pPr marL="536575" lvl="1" indent="-79375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b="1" spc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 spc="0" dirty="0" smtClean="0">
                <a:latin typeface="+mn-ea"/>
                <a:ea typeface="+mn-ea"/>
              </a:rPr>
              <a:t>donate </a:t>
            </a:r>
            <a:r>
              <a:rPr lang="en-US" altLang="ko-KR" sz="1200" spc="0" dirty="0" smtClean="0">
                <a:latin typeface="+mn-ea"/>
                <a:ea typeface="+mn-ea"/>
              </a:rPr>
              <a:t>(</a:t>
            </a:r>
            <a:r>
              <a:rPr lang="en-US" altLang="ko-KR" sz="1200" spc="0" dirty="0" smtClean="0">
                <a:latin typeface="+mn-ea"/>
              </a:rPr>
              <a:t>ReceiptId, Password</a:t>
            </a:r>
            <a:r>
              <a:rPr lang="en-US" altLang="ko-KR" sz="1200" spc="0" dirty="0" smtClean="0">
                <a:latin typeface="+mn-ea"/>
                <a:ea typeface="+mn-ea"/>
              </a:rPr>
              <a:t>)</a:t>
            </a:r>
          </a:p>
          <a:p>
            <a:pPr marL="536575" lvl="1" indent="-79375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b="1" spc="0" dirty="0" smtClean="0">
                <a:latin typeface="+mn-ea"/>
                <a:ea typeface="+mn-ea"/>
              </a:rPr>
              <a:t> query </a:t>
            </a:r>
            <a:r>
              <a:rPr lang="en-US" altLang="ko-KR" sz="1200" spc="0" dirty="0" smtClean="0">
                <a:latin typeface="+mn-ea"/>
              </a:rPr>
              <a:t>(ReceiptId, Password)</a:t>
            </a:r>
            <a:endParaRPr lang="en-US" altLang="ko-KR" sz="1200" b="1" spc="0" dirty="0" smtClean="0">
              <a:latin typeface="+mn-ea"/>
              <a:ea typeface="+mn-ea"/>
            </a:endParaRPr>
          </a:p>
          <a:p>
            <a:pPr marL="536575" lvl="1" indent="-79375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200" b="1" spc="0" dirty="0" smtClean="0">
                <a:latin typeface="+mn-ea"/>
                <a:ea typeface="+mn-ea"/>
              </a:rPr>
              <a:t> history </a:t>
            </a:r>
            <a:r>
              <a:rPr lang="en-US" altLang="ko-KR" sz="1200" spc="0" dirty="0" smtClean="0">
                <a:latin typeface="+mn-ea"/>
              </a:rPr>
              <a:t>(ReceiptId, Password)</a:t>
            </a:r>
            <a:endParaRPr lang="ko-KR" altLang="en-US" sz="1200" b="1" spc="0" dirty="0">
              <a:latin typeface="+mn-ea"/>
              <a:ea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58C65383-8232-4448-9453-E9F4437D7285}"/>
              </a:ext>
            </a:extLst>
          </p:cNvPr>
          <p:cNvCxnSpPr>
            <a:cxnSpLocks/>
          </p:cNvCxnSpPr>
          <p:nvPr/>
        </p:nvCxnSpPr>
        <p:spPr>
          <a:xfrm>
            <a:off x="1696186" y="3093800"/>
            <a:ext cx="0" cy="2146309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04DA7B65-B2B6-4EEA-8ADD-E9BED4EA4F14}"/>
              </a:ext>
            </a:extLst>
          </p:cNvPr>
          <p:cNvCxnSpPr>
            <a:cxnSpLocks/>
          </p:cNvCxnSpPr>
          <p:nvPr/>
        </p:nvCxnSpPr>
        <p:spPr>
          <a:xfrm>
            <a:off x="4427984" y="3148472"/>
            <a:ext cx="0" cy="2091637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F370710-84D2-4AEC-9D9C-367309953D13}"/>
              </a:ext>
            </a:extLst>
          </p:cNvPr>
          <p:cNvCxnSpPr>
            <a:cxnSpLocks/>
          </p:cNvCxnSpPr>
          <p:nvPr/>
        </p:nvCxnSpPr>
        <p:spPr>
          <a:xfrm>
            <a:off x="7472300" y="3093799"/>
            <a:ext cx="0" cy="214631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268E2C-7442-4DD1-8ACD-61569C251E46}"/>
              </a:ext>
            </a:extLst>
          </p:cNvPr>
          <p:cNvSpPr txBox="1"/>
          <p:nvPr/>
        </p:nvSpPr>
        <p:spPr>
          <a:xfrm>
            <a:off x="1311640" y="2839611"/>
            <a:ext cx="114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App Client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21BF0D0-D5A8-4891-A86B-813AA60DF748}"/>
              </a:ext>
            </a:extLst>
          </p:cNvPr>
          <p:cNvSpPr txBox="1"/>
          <p:nvPr/>
        </p:nvSpPr>
        <p:spPr>
          <a:xfrm>
            <a:off x="2976657" y="2839611"/>
            <a:ext cx="123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Web Server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CF6410-B585-44C4-8E18-55FF529DFBE8}"/>
              </a:ext>
            </a:extLst>
          </p:cNvPr>
          <p:cNvSpPr txBox="1"/>
          <p:nvPr/>
        </p:nvSpPr>
        <p:spPr>
          <a:xfrm>
            <a:off x="6205717" y="2839611"/>
            <a:ext cx="114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Blockchain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323D950-0486-4F08-8E06-65FA11D20105}"/>
              </a:ext>
            </a:extLst>
          </p:cNvPr>
          <p:cNvSpPr/>
          <p:nvPr/>
        </p:nvSpPr>
        <p:spPr>
          <a:xfrm>
            <a:off x="304800" y="3148472"/>
            <a:ext cx="8647802" cy="209163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29F21A-C46A-485B-90EA-B48834F8C72A}"/>
              </a:ext>
            </a:extLst>
          </p:cNvPr>
          <p:cNvSpPr txBox="1"/>
          <p:nvPr/>
        </p:nvSpPr>
        <p:spPr>
          <a:xfrm>
            <a:off x="899592" y="3280392"/>
            <a:ext cx="9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collect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824B3D7-D23A-4B82-89A7-C3EB6A03285B}"/>
              </a:ext>
            </a:extLst>
          </p:cNvPr>
          <p:cNvCxnSpPr>
            <a:cxnSpLocks/>
          </p:cNvCxnSpPr>
          <p:nvPr/>
        </p:nvCxnSpPr>
        <p:spPr>
          <a:xfrm>
            <a:off x="4427984" y="3820439"/>
            <a:ext cx="304431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1C0D99B3-B1F0-410C-9A2C-D57785E29B4B}"/>
              </a:ext>
            </a:extLst>
          </p:cNvPr>
          <p:cNvCxnSpPr>
            <a:cxnSpLocks/>
          </p:cNvCxnSpPr>
          <p:nvPr/>
        </p:nvCxnSpPr>
        <p:spPr>
          <a:xfrm>
            <a:off x="1696186" y="3635815"/>
            <a:ext cx="273179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8E12E0E1-FFBD-485B-9CA6-2B0E01C57D87}"/>
              </a:ext>
            </a:extLst>
          </p:cNvPr>
          <p:cNvCxnSpPr>
            <a:cxnSpLocks/>
          </p:cNvCxnSpPr>
          <p:nvPr/>
        </p:nvCxnSpPr>
        <p:spPr>
          <a:xfrm flipH="1">
            <a:off x="4427984" y="4239654"/>
            <a:ext cx="304431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81FC0DE-6418-42B0-9D8C-8DEB4FC82A3F}"/>
              </a:ext>
            </a:extLst>
          </p:cNvPr>
          <p:cNvSpPr txBox="1"/>
          <p:nvPr/>
        </p:nvSpPr>
        <p:spPr>
          <a:xfrm>
            <a:off x="1721823" y="3214970"/>
            <a:ext cx="282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serial, </a:t>
            </a:r>
            <a:r>
              <a:rPr lang="en-US" altLang="ko-KR" sz="12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donor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,…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/donation POST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784569-1E7B-43E1-9738-C9F7DB53ADB3}"/>
              </a:ext>
            </a:extLst>
          </p:cNvPr>
          <p:cNvSpPr txBox="1"/>
          <p:nvPr/>
        </p:nvSpPr>
        <p:spPr>
          <a:xfrm>
            <a:off x="4511983" y="3345567"/>
            <a:ext cx="266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submitTransaction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(“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collect”,serial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params_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8BC00CA-ADC7-48A7-A0FE-A0AF10E287AB}"/>
              </a:ext>
            </a:extLst>
          </p:cNvPr>
          <p:cNvCxnSpPr>
            <a:cxnSpLocks/>
          </p:cNvCxnSpPr>
          <p:nvPr/>
        </p:nvCxnSpPr>
        <p:spPr>
          <a:xfrm flipH="1">
            <a:off x="1696187" y="4473334"/>
            <a:ext cx="273179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B651982-60E8-4E02-BBD5-E2D8CC0DFCA8}"/>
              </a:ext>
            </a:extLst>
          </p:cNvPr>
          <p:cNvSpPr txBox="1"/>
          <p:nvPr/>
        </p:nvSpPr>
        <p:spPr>
          <a:xfrm>
            <a:off x="1815934" y="4037086"/>
            <a:ext cx="259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 result</a:t>
            </a:r>
            <a:b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JSON</a:t>
            </a:r>
            <a:b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response code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200 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9D9C0C8-6871-449D-8E27-5E97C8BAE77F}"/>
              </a:ext>
            </a:extLst>
          </p:cNvPr>
          <p:cNvSpPr txBox="1"/>
          <p:nvPr/>
        </p:nvSpPr>
        <p:spPr>
          <a:xfrm>
            <a:off x="7533161" y="3345567"/>
            <a:ext cx="100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한컴 고딕" panose="02000500000000000000" pitchFamily="2" charset="-127"/>
                <a:ea typeface="한컴 고딕" panose="02000500000000000000" pitchFamily="2" charset="-127"/>
              </a:rPr>
              <a:t>구조체 생성</a:t>
            </a:r>
            <a:endParaRPr lang="en-US" altLang="ko-KR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>
                <a:latin typeface="한컴 고딕" panose="02000500000000000000" pitchFamily="2" charset="-127"/>
                <a:ea typeface="한컴 고딕" panose="02000500000000000000" pitchFamily="2" charset="-127"/>
              </a:rPr>
              <a:t>marshal</a:t>
            </a:r>
          </a:p>
          <a:p>
            <a:r>
              <a:rPr lang="en-US" altLang="ko-KR" sz="1200">
                <a:latin typeface="한컴 고딕" panose="02000500000000000000" pitchFamily="2" charset="-127"/>
                <a:ea typeface="한컴 고딕" panose="02000500000000000000" pitchFamily="2" charset="-127"/>
              </a:rPr>
              <a:t>PutState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7BD8230-5C58-4726-961C-82D50D4E46CF}"/>
              </a:ext>
            </a:extLst>
          </p:cNvPr>
          <p:cNvSpPr txBox="1"/>
          <p:nvPr/>
        </p:nvSpPr>
        <p:spPr>
          <a:xfrm>
            <a:off x="4516540" y="4243066"/>
            <a:ext cx="23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 transaction result (success or failure)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CD4E6F-3DDA-4EEC-86A0-616B324E41E4}"/>
              </a:ext>
            </a:extLst>
          </p:cNvPr>
          <p:cNvSpPr txBox="1"/>
          <p:nvPr/>
        </p:nvSpPr>
        <p:spPr>
          <a:xfrm>
            <a:off x="3053131" y="1750340"/>
            <a:ext cx="2474519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인증서 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(user1)</a:t>
            </a:r>
          </a:p>
          <a:p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connection.json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b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 peer, ca,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orderer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정보</a:t>
            </a: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nodejs SDK (fabric-ca-client, fabric-network, fabric-client)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A6B93B-803C-4F60-869A-EB2C0E685752}"/>
              </a:ext>
            </a:extLst>
          </p:cNvPr>
          <p:cNvSpPr txBox="1"/>
          <p:nvPr/>
        </p:nvSpPr>
        <p:spPr>
          <a:xfrm>
            <a:off x="5991998" y="1410325"/>
            <a:ext cx="2960604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 JSON 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예제</a:t>
            </a: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result: “success”,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contents: “tx has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submitted:serial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params…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58FE41-9188-46C9-9EB9-FB85111D4B01}"/>
              </a:ext>
            </a:extLst>
          </p:cNvPr>
          <p:cNvSpPr txBox="1"/>
          <p:nvPr/>
        </p:nvSpPr>
        <p:spPr>
          <a:xfrm>
            <a:off x="4355976" y="5359218"/>
            <a:ext cx="3404241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 JSON 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예제</a:t>
            </a: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result: “error”,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contents: {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errorcode:0x11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b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errorMSG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:“duplicated donate serial”},</a:t>
            </a:r>
          </a:p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6D24DBD5-30C0-48F1-8F8C-656E207D7F9E}"/>
              </a:ext>
            </a:extLst>
          </p:cNvPr>
          <p:cNvSpPr/>
          <p:nvPr/>
        </p:nvSpPr>
        <p:spPr>
          <a:xfrm>
            <a:off x="755577" y="1410325"/>
            <a:ext cx="1296143" cy="506507"/>
          </a:xfrm>
          <a:prstGeom prst="roundRect">
            <a:avLst>
              <a:gd name="adj" fmla="val 4754"/>
            </a:avLst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  <a:effectLst>
            <a:outerShdw blurRad="647700" dist="1422400" dir="1224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xmlns="" id="{32EDAF9A-1338-4ACF-B10C-14E71E6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FFF53-A08B-4EF8-A6E4-62F08C50D8D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83DFA3E-A45E-4AA6-83A7-932E33202B32}"/>
              </a:ext>
            </a:extLst>
          </p:cNvPr>
          <p:cNvSpPr/>
          <p:nvPr/>
        </p:nvSpPr>
        <p:spPr>
          <a:xfrm>
            <a:off x="990726" y="3933056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50705AD-B221-46AB-A09B-D54858129D7A}"/>
              </a:ext>
            </a:extLst>
          </p:cNvPr>
          <p:cNvSpPr txBox="1"/>
          <p:nvPr/>
        </p:nvSpPr>
        <p:spPr>
          <a:xfrm>
            <a:off x="292854" y="3894285"/>
            <a:ext cx="9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doner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6413031-B801-48BF-8803-7B403D9C814C}"/>
              </a:ext>
            </a:extLst>
          </p:cNvPr>
          <p:cNvSpPr/>
          <p:nvPr/>
        </p:nvSpPr>
        <p:spPr>
          <a:xfrm>
            <a:off x="990726" y="3676635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7D37174-5672-4B25-9399-6C7B73FE2251}"/>
              </a:ext>
            </a:extLst>
          </p:cNvPr>
          <p:cNvSpPr txBox="1"/>
          <p:nvPr/>
        </p:nvSpPr>
        <p:spPr>
          <a:xfrm>
            <a:off x="292854" y="3637864"/>
            <a:ext cx="9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serial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AE5A6D5-E82D-4078-9187-41133B10F562}"/>
              </a:ext>
            </a:extLst>
          </p:cNvPr>
          <p:cNvSpPr/>
          <p:nvPr/>
        </p:nvSpPr>
        <p:spPr>
          <a:xfrm>
            <a:off x="990726" y="4193759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68F9614-971C-4178-A732-538BDEFF5811}"/>
              </a:ext>
            </a:extLst>
          </p:cNvPr>
          <p:cNvSpPr txBox="1"/>
          <p:nvPr/>
        </p:nvSpPr>
        <p:spPr>
          <a:xfrm>
            <a:off x="292854" y="4154988"/>
            <a:ext cx="9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model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3E4E9F4-B86F-4051-8F60-DD61B8041342}"/>
              </a:ext>
            </a:extLst>
          </p:cNvPr>
          <p:cNvSpPr/>
          <p:nvPr/>
        </p:nvSpPr>
        <p:spPr>
          <a:xfrm>
            <a:off x="990726" y="4710477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CFDE49C-6B0B-4E82-9B13-AB84D59192C3}"/>
              </a:ext>
            </a:extLst>
          </p:cNvPr>
          <p:cNvSpPr txBox="1"/>
          <p:nvPr/>
        </p:nvSpPr>
        <p:spPr>
          <a:xfrm>
            <a:off x="292854" y="4671706"/>
            <a:ext cx="9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pic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30C8F52-0260-4D1C-80CD-C92598212F39}"/>
              </a:ext>
            </a:extLst>
          </p:cNvPr>
          <p:cNvSpPr/>
          <p:nvPr/>
        </p:nvSpPr>
        <p:spPr>
          <a:xfrm>
            <a:off x="990726" y="4454056"/>
            <a:ext cx="642542" cy="2129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2BDE439-D3F4-404B-ABDA-1DD5B841AD18}"/>
              </a:ext>
            </a:extLst>
          </p:cNvPr>
          <p:cNvSpPr txBox="1"/>
          <p:nvPr/>
        </p:nvSpPr>
        <p:spPr>
          <a:xfrm>
            <a:off x="292854" y="4415285"/>
            <a:ext cx="9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xmlns="" val="11882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333</Words>
  <Application>Microsoft Office PowerPoint</Application>
  <PresentationFormat>화면 슬라이드 쇼(4:3)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Chain code flowchart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LG</cp:lastModifiedBy>
  <cp:revision>76</cp:revision>
  <dcterms:created xsi:type="dcterms:W3CDTF">2022-11-29T10:02:56Z</dcterms:created>
  <dcterms:modified xsi:type="dcterms:W3CDTF">2022-12-09T10:25:32Z</dcterms:modified>
</cp:coreProperties>
</file>