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LYMjwoyLhjLhygvIYuYSZOFQW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74f4a35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674f4a356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74f4a356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674f4a3566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74f4a356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674f4a3566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uhyeon-web-app-002-frapbxf2h4d0hkh8.swedencentral-01.azurewebsites.ne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715575" y="5874025"/>
            <a:ext cx="419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ICT본부 BSS담당 고객개발팀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소수현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776000" y="2313232"/>
            <a:ext cx="8640000" cy="1224000"/>
          </a:xfrm>
          <a:prstGeom prst="roundRect">
            <a:avLst>
              <a:gd fmla="val 1122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776000" y="2313232"/>
            <a:ext cx="1225267" cy="1224000"/>
          </a:xfrm>
          <a:custGeom>
            <a:rect b="b" l="l" r="r" t="t"/>
            <a:pathLst>
              <a:path extrusionOk="0" h="1481667" w="1483200">
                <a:moveTo>
                  <a:pt x="166317" y="0"/>
                </a:moveTo>
                <a:lnTo>
                  <a:pt x="749098" y="0"/>
                </a:lnTo>
                <a:lnTo>
                  <a:pt x="1316883" y="0"/>
                </a:lnTo>
                <a:lnTo>
                  <a:pt x="1483199" y="0"/>
                </a:lnTo>
                <a:lnTo>
                  <a:pt x="1483199" y="166312"/>
                </a:lnTo>
                <a:lnTo>
                  <a:pt x="1483200" y="166317"/>
                </a:lnTo>
                <a:lnTo>
                  <a:pt x="1483200" y="1315350"/>
                </a:lnTo>
                <a:lnTo>
                  <a:pt x="1483199" y="1315355"/>
                </a:lnTo>
                <a:lnTo>
                  <a:pt x="1483199" y="1481667"/>
                </a:lnTo>
                <a:lnTo>
                  <a:pt x="1316883" y="1481667"/>
                </a:lnTo>
                <a:lnTo>
                  <a:pt x="749098" y="1481667"/>
                </a:lnTo>
                <a:lnTo>
                  <a:pt x="166317" y="1481667"/>
                </a:lnTo>
                <a:cubicBezTo>
                  <a:pt x="74463" y="1481667"/>
                  <a:pt x="0" y="1407204"/>
                  <a:pt x="0" y="1315350"/>
                </a:cubicBezTo>
                <a:lnTo>
                  <a:pt x="0" y="166317"/>
                </a:lnTo>
                <a:cubicBezTo>
                  <a:pt x="0" y="74463"/>
                  <a:pt x="74463" y="0"/>
                  <a:pt x="166317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210349" y="2502072"/>
            <a:ext cx="628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DocuLens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981087" y="2609775"/>
            <a:ext cx="815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500">
                <a:solidFill>
                  <a:schemeClr val="dk1"/>
                </a:solidFill>
              </a:rPr>
              <a:t>🔍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269450" y="3025275"/>
            <a:ext cx="722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기반 문서 분석 및 유사 문서 검색 시스템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792000" y="1011125"/>
            <a:ext cx="504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🗂️</a:t>
            </a:r>
            <a:r>
              <a:rPr b="1" lang="ko-KR" sz="4000">
                <a:solidFill>
                  <a:schemeClr val="lt1"/>
                </a:solidFill>
              </a:rPr>
              <a:t>목차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792000" y="2202226"/>
            <a:ext cx="4896000" cy="75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792000" y="3441334"/>
            <a:ext cx="4896000" cy="75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92000" y="4680442"/>
            <a:ext cx="4896000" cy="75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6504000" y="2821780"/>
            <a:ext cx="4896000" cy="75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6504000" y="4060888"/>
            <a:ext cx="4896000" cy="75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966849" y="2380119"/>
            <a:ext cx="33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</a:rPr>
              <a:t>1. </a:t>
            </a:r>
            <a:r>
              <a:rPr b="1" lang="ko-KR" sz="2000">
                <a:solidFill>
                  <a:srgbClr val="3F3F3F"/>
                </a:solidFill>
              </a:rPr>
              <a:t>프로젝트 개요</a:t>
            </a:r>
            <a:endParaRPr b="1" sz="2000">
              <a:solidFill>
                <a:srgbClr val="3F3F3F"/>
              </a:solidFill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966850" y="3619225"/>
            <a:ext cx="43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</a:rPr>
              <a:t>2. 아키텍처 다이어그램</a:t>
            </a:r>
            <a:endParaRPr b="1" sz="2000">
              <a:solidFill>
                <a:srgbClr val="3F3F3F"/>
              </a:solidFill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966849" y="4858335"/>
            <a:ext cx="33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</a:rPr>
              <a:t>3. 핵심 기술 포인트</a:t>
            </a:r>
            <a:endParaRPr b="1" sz="2000">
              <a:solidFill>
                <a:srgbClr val="3F3F3F"/>
              </a:solidFill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6708424" y="2999673"/>
            <a:ext cx="33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</a:rPr>
              <a:t>4. 라이브 데모</a:t>
            </a:r>
            <a:endParaRPr b="1" sz="2000">
              <a:solidFill>
                <a:srgbClr val="3F3F3F"/>
              </a:solidFill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708425" y="4238775"/>
            <a:ext cx="4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</a:rPr>
              <a:t>5. 향후 개선 및 확장 계획</a:t>
            </a:r>
            <a:endParaRPr b="1"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792000" y="759538"/>
            <a:ext cx="4824000" cy="63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1. 프로젝트 개요</a:t>
            </a:r>
            <a:endParaRPr b="1" sz="2200">
              <a:solidFill>
                <a:schemeClr val="dk1"/>
              </a:solidFill>
            </a:endParaRPr>
          </a:p>
        </p:txBody>
      </p:sp>
      <p:grpSp>
        <p:nvGrpSpPr>
          <p:cNvPr id="111" name="Google Shape;111;p5"/>
          <p:cNvGrpSpPr/>
          <p:nvPr/>
        </p:nvGrpSpPr>
        <p:grpSpPr>
          <a:xfrm>
            <a:off x="4499380" y="1846077"/>
            <a:ext cx="3193204" cy="4555661"/>
            <a:chOff x="4499372" y="2181938"/>
            <a:chExt cx="3193204" cy="3884100"/>
          </a:xfrm>
        </p:grpSpPr>
        <p:sp>
          <p:nvSpPr>
            <p:cNvPr id="112" name="Google Shape;112;p5"/>
            <p:cNvSpPr/>
            <p:nvPr/>
          </p:nvSpPr>
          <p:spPr>
            <a:xfrm>
              <a:off x="4499372" y="2181938"/>
              <a:ext cx="3193200" cy="3884100"/>
            </a:xfrm>
            <a:prstGeom prst="roundRect">
              <a:avLst>
                <a:gd fmla="val 570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016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5"/>
            <p:cNvSpPr txBox="1"/>
            <p:nvPr/>
          </p:nvSpPr>
          <p:spPr>
            <a:xfrm>
              <a:off x="4499376" y="3330717"/>
              <a:ext cx="3193200" cy="13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개발자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시스템 분석 및 개발 전 유사 사례를 참고하고, 효율적인 분석 및 검토를 원하는 개발 인력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현업 부서 담당자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분석서 리뷰 시 내용을 빠르게 파악하고 피드백을 제공해야 하는 비개발 직군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40166" y="2350344"/>
              <a:ext cx="1522200" cy="4287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</a:rPr>
                <a:t>대상 사용자</a:t>
              </a:r>
              <a:endParaRPr b="1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792004" y="1841154"/>
            <a:ext cx="3193203" cy="4560710"/>
            <a:chOff x="4499372" y="2181938"/>
            <a:chExt cx="3193203" cy="3884100"/>
          </a:xfrm>
        </p:grpSpPr>
        <p:sp>
          <p:nvSpPr>
            <p:cNvPr id="116" name="Google Shape;116;p5"/>
            <p:cNvSpPr/>
            <p:nvPr/>
          </p:nvSpPr>
          <p:spPr>
            <a:xfrm>
              <a:off x="4499372" y="2181938"/>
              <a:ext cx="3193200" cy="3884100"/>
            </a:xfrm>
            <a:prstGeom prst="roundRect">
              <a:avLst>
                <a:gd fmla="val 570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016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5"/>
            <p:cNvSpPr txBox="1"/>
            <p:nvPr/>
          </p:nvSpPr>
          <p:spPr>
            <a:xfrm>
              <a:off x="4499375" y="2911150"/>
              <a:ext cx="3193200" cy="27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98450" lvl="0" marL="457200" marR="3810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유사 문서 탐색 어려움</a:t>
              </a:r>
              <a:b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→ 복잡한 비즈니스 로직과 검색되지 않는 문서 구조로 인해, 기존 문서를 일일이 열어야하는 상황 발생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marR="3810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분석 리뷰 전 문서 이해에 시간 소요</a:t>
              </a:r>
              <a:b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→ 요약된 정보 없이 전체 문서를 파악해야 해 회의 준비 및 논의가 비효율적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marR="3810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시 체크사항 누락</a:t>
              </a:r>
              <a:b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→ 확인해야 할 항목이 명확히 정리되지 않아, 실수나 장애로 이어지는 사례 발생</a:t>
              </a:r>
              <a:endParaRPr b="1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162179" y="2350336"/>
              <a:ext cx="1400100" cy="4287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</a:rPr>
                <a:t>문제 정의</a:t>
              </a:r>
              <a:endParaRPr b="1"/>
            </a:p>
          </p:txBody>
        </p:sp>
      </p:grpSp>
      <p:grpSp>
        <p:nvGrpSpPr>
          <p:cNvPr id="119" name="Google Shape;119;p5"/>
          <p:cNvGrpSpPr/>
          <p:nvPr/>
        </p:nvGrpSpPr>
        <p:grpSpPr>
          <a:xfrm>
            <a:off x="8206755" y="1846342"/>
            <a:ext cx="3193204" cy="4555661"/>
            <a:chOff x="4499372" y="2181938"/>
            <a:chExt cx="3193204" cy="3884100"/>
          </a:xfrm>
        </p:grpSpPr>
        <p:sp>
          <p:nvSpPr>
            <p:cNvPr id="120" name="Google Shape;120;p5"/>
            <p:cNvSpPr/>
            <p:nvPr/>
          </p:nvSpPr>
          <p:spPr>
            <a:xfrm>
              <a:off x="4499372" y="2181938"/>
              <a:ext cx="3193200" cy="3884100"/>
            </a:xfrm>
            <a:prstGeom prst="roundRect">
              <a:avLst>
                <a:gd fmla="val 570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016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4499376" y="2983200"/>
              <a:ext cx="3193200" cy="27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문서 기반 분석 과정을 </a:t>
              </a: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AI로 자동화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하여 업무 효율을 극대화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문서에서 </a:t>
              </a: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주제, 요약, 핵심 키워드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를 자동 추출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Azure AI Search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를 활용해 </a:t>
              </a: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유사 문서 추천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제공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문서 내용을 기반으로 </a:t>
              </a: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검토용 체크리스트 항목 자동 생성</a:t>
              </a:r>
              <a:b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→ 팀원들의 </a:t>
              </a: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피드백은 체크리스트에 자동 반영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되어 리뷰 품질 향상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GPT 기반 문서 검색 채팅 기능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으로 원하는 주제나 도메인의 문서 탐색 가능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988415" y="2350331"/>
              <a:ext cx="1573800" cy="4287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</a:rPr>
                <a:t>솔루션 개요</a:t>
              </a:r>
              <a:endParaRPr b="1"/>
            </a:p>
          </p:txBody>
        </p:sp>
      </p:grpSp>
      <p:sp>
        <p:nvSpPr>
          <p:cNvPr id="123" name="Google Shape;123;p5"/>
          <p:cNvSpPr/>
          <p:nvPr/>
        </p:nvSpPr>
        <p:spPr>
          <a:xfrm>
            <a:off x="7547725" y="3690625"/>
            <a:ext cx="867000" cy="63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3724600" y="3513175"/>
            <a:ext cx="995100" cy="985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792000" y="759538"/>
            <a:ext cx="4824000" cy="63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아키텍처 다이어그램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" name="Google Shape;131;p4" title="MS AI MVP 다이어그램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925" y="2366800"/>
            <a:ext cx="7349450" cy="37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82600" y="1880438"/>
            <a:ext cx="40596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주제, 요약, 키워드, 체크리스트(GPT 기반)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업로드 시, </a:t>
            </a:r>
            <a:r>
              <a:rPr b="1" lang="ko-KR" sz="1100">
                <a:solidFill>
                  <a:srgbClr val="188038"/>
                </a:solidFill>
                <a:latin typeface="Malgun Gothic"/>
                <a:ea typeface="Malgun Gothic"/>
                <a:cs typeface="Malgun Gothic"/>
                <a:sym typeface="Malgun Gothic"/>
              </a:rPr>
              <a:t>gpt-4o-mini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모델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활용하여 문서의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주제, 요약, 키워드 및 체크리스트 항목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자동 추출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이후 사용자가 피드백을 남기면, 같은 모델을 통해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체크리스트와 중복 여부를 판단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하고, 중복되지 않는 경우 자동으로 항목을 추가하여 반영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 문서, 검색 챗봇(RAG 구조 기반)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○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추출된 주제, 요약, 키워드, 문서 제목과 URL을 함께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Azure Blob Storage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저장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○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데이터를 </a:t>
            </a:r>
            <a:r>
              <a:rPr b="1" lang="ko-KR" sz="1100">
                <a:solidFill>
                  <a:srgbClr val="188038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text-embedding-large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모델로 임베딩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뒤,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Azure AI Search 인덱스에 저장</a:t>
            </a:r>
            <a:b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○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이후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OpenAI + Azure AI Search를 기반으로 RAG(Retrieval-Augmented Generation)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구조를 구성하여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GPT가 유사 문서를 추천하거나 사용자 질문에 맞는 문서를 챗봇 형식으로 검색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74f4a3566_0_4"/>
          <p:cNvSpPr/>
          <p:nvPr/>
        </p:nvSpPr>
        <p:spPr>
          <a:xfrm>
            <a:off x="0" y="0"/>
            <a:ext cx="12192000" cy="16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3674f4a3566_0_4"/>
          <p:cNvSpPr/>
          <p:nvPr/>
        </p:nvSpPr>
        <p:spPr>
          <a:xfrm>
            <a:off x="792000" y="759538"/>
            <a:ext cx="4824000" cy="63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핵심 기술 포인트 - 유사 문서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3674f4a3566_0_4"/>
          <p:cNvSpPr txBox="1"/>
          <p:nvPr/>
        </p:nvSpPr>
        <p:spPr>
          <a:xfrm>
            <a:off x="6120475" y="1881125"/>
            <a:ext cx="5544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대부분의 문서는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비정형 형태(PDF, DOCX 등)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저장되어 있어, 직접 임베딩하기에는 정보의 밀도가 낮고 벡터 효율이 떨어짐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 해결하기 위해 문서에서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주제, 요약, 키워드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 핵심 정보만을 추출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이렇게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요약·정제된 텍스트를 임베딩하여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Azure AI Search에 등록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RAG(Retrieval-Augmented Generation)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구조를 구성하여 GPT가 관련 문서를 찾아 추천 가능하도록 설계함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g3674f4a3566_0_4"/>
          <p:cNvPicPr preferRelativeResize="0"/>
          <p:nvPr/>
        </p:nvPicPr>
        <p:blipFill rotWithShape="1">
          <a:blip r:embed="rId3">
            <a:alphaModFix/>
          </a:blip>
          <a:srcRect b="0" l="0" r="78509" t="0"/>
          <a:stretch/>
        </p:blipFill>
        <p:spPr>
          <a:xfrm>
            <a:off x="3634150" y="4505625"/>
            <a:ext cx="2235873" cy="21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674f4a3566_0_4"/>
          <p:cNvPicPr preferRelativeResize="0"/>
          <p:nvPr/>
        </p:nvPicPr>
        <p:blipFill rotWithShape="1">
          <a:blip r:embed="rId4">
            <a:alphaModFix/>
          </a:blip>
          <a:srcRect b="0" l="29088" r="0" t="0"/>
          <a:stretch/>
        </p:blipFill>
        <p:spPr>
          <a:xfrm>
            <a:off x="216900" y="1766550"/>
            <a:ext cx="4022951" cy="26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674f4a3566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1723" y="3722488"/>
            <a:ext cx="2695483" cy="29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674f4a3566_0_4"/>
          <p:cNvPicPr preferRelativeResize="0"/>
          <p:nvPr/>
        </p:nvPicPr>
        <p:blipFill rotWithShape="1">
          <a:blip r:embed="rId6">
            <a:alphaModFix/>
          </a:blip>
          <a:srcRect b="0" l="0" r="66074" t="0"/>
          <a:stretch/>
        </p:blipFill>
        <p:spPr>
          <a:xfrm>
            <a:off x="9311175" y="4391986"/>
            <a:ext cx="2412952" cy="164412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674f4a3566_0_4"/>
          <p:cNvSpPr/>
          <p:nvPr/>
        </p:nvSpPr>
        <p:spPr>
          <a:xfrm>
            <a:off x="5825150" y="5040900"/>
            <a:ext cx="686100" cy="4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g3674f4a3566_0_4"/>
          <p:cNvSpPr/>
          <p:nvPr/>
        </p:nvSpPr>
        <p:spPr>
          <a:xfrm>
            <a:off x="8891350" y="5040900"/>
            <a:ext cx="686100" cy="4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3674f4a3566_0_4"/>
          <p:cNvSpPr/>
          <p:nvPr/>
        </p:nvSpPr>
        <p:spPr>
          <a:xfrm rot="2700000">
            <a:off x="3223932" y="4237507"/>
            <a:ext cx="686035" cy="4632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74f4a3566_0_110"/>
          <p:cNvSpPr/>
          <p:nvPr/>
        </p:nvSpPr>
        <p:spPr>
          <a:xfrm>
            <a:off x="0" y="0"/>
            <a:ext cx="12192000" cy="16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3674f4a3566_0_110"/>
          <p:cNvSpPr/>
          <p:nvPr/>
        </p:nvSpPr>
        <p:spPr>
          <a:xfrm>
            <a:off x="792000" y="759538"/>
            <a:ext cx="4824000" cy="63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시연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3674f4a3566_0_110"/>
          <p:cNvSpPr txBox="1"/>
          <p:nvPr/>
        </p:nvSpPr>
        <p:spPr>
          <a:xfrm>
            <a:off x="1854150" y="3704875"/>
            <a:ext cx="848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https://suhyeon-web-app-002-frapbxf2h4d0hkh8.swedencentral-01.azurewebsites.net/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74f4a3566_0_67"/>
          <p:cNvSpPr/>
          <p:nvPr/>
        </p:nvSpPr>
        <p:spPr>
          <a:xfrm>
            <a:off x="0" y="0"/>
            <a:ext cx="12192000" cy="16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3674f4a3566_0_67"/>
          <p:cNvSpPr/>
          <p:nvPr/>
        </p:nvSpPr>
        <p:spPr>
          <a:xfrm>
            <a:off x="792000" y="759538"/>
            <a:ext cx="4824000" cy="63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향후 개선 및 확장 계획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3674f4a3566_0_67"/>
          <p:cNvSpPr txBox="1"/>
          <p:nvPr/>
        </p:nvSpPr>
        <p:spPr>
          <a:xfrm>
            <a:off x="519850" y="2315300"/>
            <a:ext cx="5466000" cy="3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검색 정확도 향상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 주제 기반 검색을 넘어,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문맥 기반 질의 확장(Query Expansion)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적용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입력 쿼리 자동 보정 및 문서 요약 질의 자동 생성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문서 메타데이터 자동 태깅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분석 시 자동으로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카테고리, 시스템 영역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 태그 부여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필터링 UI 개선 및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정확한 유사도 기반 추천 품질 향상</a:t>
            </a:r>
            <a:b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협업 기능 강화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체크리스트에 대해 사용자 간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댓글/리뷰 기능 추가</a:t>
            </a:r>
            <a:b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이력 및 의견 변경사항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추적 가능하게 개선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3674f4a3566_0_67"/>
          <p:cNvSpPr txBox="1"/>
          <p:nvPr/>
        </p:nvSpPr>
        <p:spPr>
          <a:xfrm>
            <a:off x="6584475" y="3054725"/>
            <a:ext cx="53340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멀티 모달 문서 검색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이미지, 표, 다이어그램 등이 포함된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복합 문서에 대한 분석 및 임베딩 처리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API화 및 외부 시스템 연동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사내 시스템/워크플로우 도구 (예: Jira, Confluence 등)과 연동</a:t>
            </a:r>
            <a:endParaRPr/>
          </a:p>
        </p:txBody>
      </p:sp>
      <p:cxnSp>
        <p:nvCxnSpPr>
          <p:cNvPr id="162" name="Google Shape;162;g3674f4a3566_0_67"/>
          <p:cNvCxnSpPr/>
          <p:nvPr/>
        </p:nvCxnSpPr>
        <p:spPr>
          <a:xfrm>
            <a:off x="5985850" y="2569300"/>
            <a:ext cx="0" cy="32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2023-12-20T12:37:06Z</dcterms:created>
  <dc:creator>nataeo</dc:creator>
</cp:coreProperties>
</file>