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57" r:id="rId5"/>
    <p:sldId id="277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4" r:id="rId14"/>
    <p:sldId id="268" r:id="rId15"/>
    <p:sldId id="269" r:id="rId16"/>
    <p:sldId id="271" r:id="rId17"/>
    <p:sldId id="272" r:id="rId18"/>
    <p:sldId id="274" r:id="rId19"/>
    <p:sldId id="276" r:id="rId20"/>
    <p:sldId id="275" r:id="rId21"/>
    <p:sldId id="278" r:id="rId22"/>
    <p:sldId id="279" r:id="rId23"/>
    <p:sldId id="270" r:id="rId24"/>
    <p:sldId id="27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1" autoAdjust="0"/>
  </p:normalViewPr>
  <p:slideViewPr>
    <p:cSldViewPr snapToGrid="0">
      <p:cViewPr>
        <p:scale>
          <a:sx n="100" d="100"/>
          <a:sy n="100" d="100"/>
        </p:scale>
        <p:origin x="58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2.64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1,'26'-1,"0"1,0 1,-1 2,1 0,-1 2,0 1,0 0,30 14,47 17,-69-26,-1 1,38 19,16 13,170 60,-140-60,-57-21,109 29,-123-40,-1 1,0 3,74 37,-105-46,1-1,-1-1,1-1,25 6,-14-7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4.72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0,'16'17,"0"-1,0-1,2-1,0 0,0-1,1-1,1-1,0 0,37 12,-33-13,-1 1,0 1,0 1,-1 1,39 33,40 23,-32-25,-2 2,109 102,-21-11,-126-109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52.5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1 343,'6'149,"27"152,-10-119,-20-150,2-1,0 1,3-1,0 0,15 33,-21-61,0 0,0 0,0 0,1-1,-1 1,1-1,-1 1,1-1,0 0,0 0,0 0,0-1,1 1,-1-1,0 1,0-1,1 0,-1 0,5 0,9 2,1-1,26 1,-35-3,23 1,1-2,-1-1,0-1,56-14,-55 10,1 2,64-1,19-2,-113 8,23-3,1-1,-1-2,0 0,0-2,30-13,-51 18,1-1,0 1,-1-2,0 1,0 0,0-1,-1 0,1-1,-1 1,0-1,-1 0,0 0,0 0,0-1,0 0,-1 0,0 1,-1-2,1 1,-2 0,1 0,-1-1,0 1,0-15,-1-124,-6-1,-36-199,24 149,12 105,6 89,0 1,-1-1,1 0,0 1,-1-1,0 1,0-1,0 1,0 0,0-1,0 1,0 0,-1 0,1-1,-1 1,0 0,1 1,-1-1,-3-2,2 2,0 1,0-1,0 1,-1 0,1 0,0 0,-1 0,1 1,0-1,-1 1,1 0,-7 1,-9 2,1 0,1 2,-1 0,-25 11,31-11,-13 3,0-2,0 0,-47 3,-10 2,36-4,-70 0,32-2,81-5,0 0,-1 0,1 1,0 0,0-1,0 1,0 1,0-1,0 0,0 1,0-1,1 1,-1 0,1 0,-1 0,1 0,-1 0,1 1,0-1,0 1,0-1,1 1,-1 0,1-1,-1 1,1 0,0 0,0 0,0 0,0 5,-1 9,0-1,1 1,1-1,5 31,-2-9,1 173,-4-209,0-1,0 1,0-1,0 1,1 0,-1-1,1 1,-1-1,1 1,-1-1,1 1,0-1,0 1,0-1,0 0,0 1,1 0,0-1,-1 0,0-1,0 1,0-1,0 0,0 1,0-1,1 0,-1 0,0 0,0 0,0 1,0-2,1 1,-1 0,0 0,0 0,2-1,7-3,-1 0,0 0,-1-1,17-12,2 0,-14 11,-1 0,1 1,-1 1,2 0,-1 1,0 0,0 1,1 1,-1 0,1 1,0 0,-1 1,1 1,16 3,8 4,-16-6,0 2,0 1,-1 1,0 0,35 19,-54-25,0 0,-1 0,1 0,-1 0,1 0,-1 0,1 0,-1 1,1-1,-1 1,0-1,0 1,0-1,0 1,0 0,0-1,0 1,-1 0,2 3,-3-4,1 0,-1 0,1 0,-1 0,1 1,-1-1,0 0,1 0,-1 0,0-1,0 1,0 0,0 0,0 0,0 0,0-1,0 1,0-1,0 1,0-1,0 1,-1-1,1 1,0-1,0 0,-1 0,1 0,0 0,-2 0,-32 4,0-1,0-3,-41-3,31 0,-53 4,95 0,-1 0,1 0,0 0,-1 0,1 1,0-1,0 1,0 0,0 0,0 0,0 0,1 0,-1 1,1-1,-1 1,1 0,0 0,0 0,0 0,1 0,-1 0,1 0,-1 0,1 1,0-1,0 1,1-1,-1 1,1-1,-1 4,1-3,-1 0,1 0,0 0,0 1,0-1,0 0,1 0,0 0,-1 0,2 0,-1 0,0 0,1-1,0 1,-1 0,2-1,-1 1,0-1,1 0,-1 0,1 0,0 0,0 0,0 0,6 3,10 1,-1-2,1 0,38 5,-39-7,-9-2,0 0,-1 0,1-1,16-2,0-3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4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24575,'11'19'0,"1"0"0,21 26 0,13 20 0,63 153 0,-77-147 0,3-1 0,53 79 0,-50-88 0,-24-38 0,32 43 0,-26-43 0,-5-7 0,0 0 0,-1 2 0,-1-1 0,-1 2 0,0 0 0,-2 0 0,0 1 0,8 22 0,54 149 0,-72-190 0,0 0 0,1 0 0,-1 0 0,0 1 0,0-1 0,1 0 0,-1 0 0,1 0 0,-1 0 0,1 0 0,-1 0 0,1 0 0,0 0 0,-1 0 0,1 0 0,0 0 0,0-1 0,0 1 0,0 0 0,0 0 0,0-1 0,0 1 0,0-1 0,0 1 0,0-1 0,0 1 0,0-1 0,0 1 0,0-1 0,0 0 0,0 0 0,1 0 0,-1 1 0,0-1 0,0 0 0,2-1 0,0 0 0,1-1 0,0 0 0,-1 0 0,0 0 0,1 0 0,-1-1 0,0 1 0,0-1 0,0 0 0,3-4 0,19-23 0,-2-1 0,28-51 0,4-4 0,-38 60 0,-1 0 0,-1-1 0,-2-1 0,-1-1 0,15-49 0,21-89 0,55-163 0,31 10 120,-105 263-491,3 1-1,2 2 1,56-70 0,-59 89-6455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5:0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0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0 807,'79'0,"117"-3,-166 1,-1-2,1-1,-1-2,44-15,4-12,114-68,-114 58,103-43,-127 67,1 2,1 2,0 3,1 2,1 3,-1 2,78 3,-42 5,98-3,-173-1,-1-2,1 0,-1-1,0 0,0-1,-1-1,25-15,28-12,140-37,-106 38,-5 6,0 5,155-16,-180 29,230-13,-282 20,0 0,0-2,0 0,-1-1,0-1,35-17,-28 12,0 2,42-11,-37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12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2905,'205'-182,"-76"72,-45 40,3 3,3 4,2 4,124-59,-173 98,7-4,0-2,89-62,-29 6,-43 33,79-73,-125 103,1 0,1 2,41-24,82-33,-9 5,-57 23,85-34,-143 70,-1-1,0 0,-1-2,23-18,68-66,-70 58,-18 19,-3 0,1 1,1 2,1 0,36-21,-43 29,0-1,-1-1,0-1,24-24,7-6,-8 7,62-74,-7 6,-34 42,-3-1,-3-3,-2-3,46-83,-31 17,-17 32,-36 79,21-29,-10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2.64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1,'26'-1,"0"1,0 1,-1 2,1 0,-1 2,0 1,0 0,30 14,47 17,-69-26,-1 1,38 19,16 13,170 60,-140-60,-57-21,109 29,-123-40,-1 1,0 3,74 37,-105-46,1-1,-1-1,1-1,25 6,-14-7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4.72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0,'16'17,"0"-1,0-1,2-1,0 0,0-1,1-1,1-1,0 0,37 12,-33-13,-1 1,0 1,0 1,-1 1,39 33,40 23,-32-25,-2 2,109 102,-21-11,-126-109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52.5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1 343,'6'149,"27"152,-10-119,-20-150,2-1,0 1,3-1,0 0,15 33,-21-61,0 0,0 0,0 0,1-1,-1 1,1-1,-1 1,1-1,0 0,0 0,0 0,0-1,1 1,-1-1,0 1,0-1,1 0,-1 0,5 0,9 2,1-1,26 1,-35-3,23 1,1-2,-1-1,0-1,56-14,-55 10,1 2,64-1,19-2,-113 8,23-3,1-1,-1-2,0 0,0-2,30-13,-51 18,1-1,0 1,-1-2,0 1,0 0,0-1,-1 0,1-1,-1 1,0-1,-1 0,0 0,0 0,0-1,0 0,-1 0,0 1,-1-2,1 1,-2 0,1 0,-1-1,0 1,0-15,-1-124,-6-1,-36-199,24 149,12 105,6 89,0 1,-1-1,1 0,0 1,-1-1,0 1,0-1,0 1,0 0,0-1,0 1,0 0,-1 0,1-1,-1 1,0 0,1 1,-1-1,-3-2,2 2,0 1,0-1,0 1,-1 0,1 0,0 0,-1 0,1 1,0-1,-1 1,1 0,-7 1,-9 2,1 0,1 2,-1 0,-25 11,31-11,-13 3,0-2,0 0,-47 3,-10 2,36-4,-70 0,32-2,81-5,0 0,-1 0,1 1,0 0,0-1,0 1,0 1,0-1,0 0,0 1,0-1,1 1,-1 0,1 0,-1 0,1 0,-1 0,1 1,0-1,0 1,0-1,1 1,-1 0,1-1,-1 1,1 0,0 0,0 0,0 0,0 5,-1 9,0-1,1 1,1-1,5 31,-2-9,1 173,-4-209,0-1,0 1,0-1,0 1,1 0,-1-1,1 1,-1-1,1 1,-1-1,1 1,0-1,0 1,0-1,0 0,0 1,1 0,0-1,-1 0,0-1,0 1,0-1,0 0,0 1,0-1,1 0,-1 0,0 0,0 0,0 1,0-2,1 1,-1 0,0 0,0 0,2-1,7-3,-1 0,0 0,-1-1,17-12,2 0,-14 11,-1 0,1 1,-1 1,2 0,-1 1,0 0,0 1,1 1,-1 0,1 1,0 0,-1 1,1 1,16 3,8 4,-16-6,0 2,0 1,-1 1,0 0,35 19,-54-25,0 0,-1 0,1 0,-1 0,1 0,-1 0,1 0,-1 1,1-1,-1 1,0-1,0 1,0-1,0 1,0 0,0-1,0 1,-1 0,2 3,-3-4,1 0,-1 0,1 0,-1 0,1 1,-1-1,0 0,1 0,-1 0,0-1,0 1,0 0,0 0,0 0,0 0,0-1,0 1,0-1,0 1,0-1,0 1,-1-1,1 1,0-1,0 0,-1 0,1 0,0 0,-2 0,-32 4,0-1,0-3,-41-3,31 0,-53 4,95 0,-1 0,1 0,0 0,-1 0,1 1,0-1,0 1,0 0,0 0,0 0,0 0,1 0,-1 1,1-1,-1 1,1 0,0 0,0 0,0 0,1 0,-1 0,1 0,-1 0,1 1,0-1,0 1,1-1,-1 1,1-1,-1 4,1-3,-1 0,1 0,0 0,0 1,0-1,0 0,1 0,0 0,-1 0,2 0,-1 0,0 0,1-1,0 1,-1 0,2-1,-1 1,0-1,1 0,-1 0,1 0,0 0,0 0,0 0,6 3,10 1,-1-2,1 0,38 5,-39-7,-9-2,0 0,-1 0,1-1,16-2,0-3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4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24575,'11'19'0,"1"0"0,21 26 0,13 20 0,63 153 0,-77-147 0,3-1 0,53 79 0,-50-88 0,-24-38 0,32 43 0,-26-43 0,-5-7 0,0 0 0,-1 2 0,-1-1 0,-1 2 0,0 0 0,-2 0 0,0 1 0,8 22 0,54 149 0,-72-190 0,0 0 0,1 0 0,-1 0 0,0 1 0,0-1 0,1 0 0,-1 0 0,1 0 0,-1 0 0,1 0 0,-1 0 0,1 0 0,0 0 0,-1 0 0,1 0 0,0 0 0,0-1 0,0 1 0,0 0 0,0 0 0,0-1 0,0 1 0,0-1 0,0 1 0,0-1 0,0 1 0,0-1 0,0 1 0,0-1 0,0 0 0,0 0 0,1 0 0,-1 1 0,0-1 0,0 0 0,2-1 0,0 0 0,1-1 0,0 0 0,-1 0 0,0 0 0,1 0 0,-1-1 0,0 1 0,0-1 0,0 0 0,3-4 0,19-23 0,-2-1 0,28-51 0,4-4 0,-38 60 0,-1 0 0,-1-1 0,-2-1 0,-1-1 0,15-49 0,21-89 0,55-163 0,31 10 120,-105 263-491,3 1-1,2 2 1,56-70 0,-59 89-6455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5:0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24575,'-9'54'0,"3"1"0,2 0 0,3 0 0,2 0 0,2 0 0,3 0 0,2 0 0,3-1 0,33 100 0,-31-123 0,1-1 0,1-1 0,1-1 0,2 0 0,1-1 0,26 28 0,147 138 0,-59-64 0,-88-79 0,-1 3 0,-4 2 0,44 76 0,17 25 0,-63-101 0,-1 2 0,-3 2 0,45 109 0,-51-76 0,-18-53 0,18 42 0,-21-66 0,1-1 0,0 0 0,1-1 0,1 0 0,-1 0 0,2-1 0,0-1 0,20 17 0,-3-5 0,2-2 0,54 30 0,-63-41 14,0-1-1,1-1 0,0-1 0,0-1 1,1-1-1,45 5 0,142-5-834,-171-5 184,-1-1-6189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1407 1 24575,'-326'338'0,"283"-293"0,2 3 0,2 1 0,-48 79 0,41-48 0,-58 143 0,76-154 0,-80 177 0,64-159 0,3 1 0,-53 173 0,77-211 0,-32 65 0,32-81 0,2 1 0,1 1 0,1 1 0,-9 48 0,19-67 0,0-1 0,-2 0 0,0 0 0,-1 0 0,-1-1 0,-1 0 0,0 0 0,-1-1 0,0 0 0,-22 26 0,18-25 0,1 0 0,-19 34 0,-12 16 0,-9 13-1365,38-56-5461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24575,'1'18'0,"0"-1"0,2 0 0,0 0 0,9 29 0,29 63 0,-38-101 0,19 37 0,2-1 0,2-2 0,2 0 0,48 54 0,-54-69 0,111 131 0,9 9 0,-18 1 0,37 46 0,-118-163 0,98 91 0,-104-114 0,1-1 0,1-2 0,83 38 0,-12-7 0,-24-10 0,-33-19 0,-1 2 0,58 44 0,-20 14 0,-33-37 0,-37-31 0,2-1 0,46 31 0,-33-30-107,-22-13 165,-1 0 0,-1 1 0,17 12 0,-25-16-164,1 1-1,-1-1 1,0 0-1,0 1 1,0 0-1,-1 0 1,1 0 0,-1 0-1,0 0 1,0 0-1,0 1 1,-1-1-1,3 10 1,0 16-6720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2338 0 24575,'-10'27'0,"-2"-1"0,0 0 0,-28 40 0,-57 65 0,51-72 0,-174 202 0,-10 13 0,19-13 0,182-233 0,-58 42 0,57-47 0,1 0 0,-33 35 0,37-35 0,-1 0 0,0-2 0,-2-1 0,-31 17 0,-24 18 0,-58 57 0,-138 143 0,233-212 0,-31 34 0,33-31 0,-71 55 0,78-72 0,-40 29 0,57-44-195,1 2 0,0 0 0,1 2 0,1 0 0,1 0 0,-20 31 0,21-31-6631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24575,'28'73'0,"-13"-33"0,1-1 0,38 66 0,95 109 0,-41-66 0,144 199 0,-147-205 0,46 48 0,24 32 0,-157-194 0,23 28 0,-19-29 0,32 50 0,-37-51 0,1 0 0,34 38 0,-22-31 0,-3 1 0,0 2 0,28 51 0,-19-30 0,-26-37 14,0 0 0,0 1 0,-2 0 0,-1 1 0,7 31 0,10 31-1463,-17-64-5377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1803 1 24575,'-3'3'0,"1"0"0,0 1 0,0-1 0,0 1 0,0-1 0,0 1 0,1 0 0,-2 6 0,-3 7 0,-9 14 0,0 0 0,-3-1 0,0-1 0,-32 38 0,-104 96 0,132-139 0,1 0 0,-20 30 0,-28 33 0,36-53 0,6-7 0,2 0 0,1 2 0,-24 35 0,31-39 0,-1 0 0,-22 22 0,-17 22 0,47-58 0,1 0 0,-2-1 0,0 0 0,0 0 0,-1-1 0,0-1 0,0 0 0,-1-1 0,0 0 0,-23 8 0,-24 14 0,36-14 0,-41 32 0,40-27 0,14-10 0,0 0 0,1 1 0,-12 16 0,-10 10 0,6-10 0,7-9 0,0 2 0,2 0 0,-26 38 0,18-22 0,-39 44 0,1-1 0,-2 14 0,-92 117 0,99-133 71,39-50-789,-43 47 0,44-57-6108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0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0 807,'79'0,"117"-3,-166 1,-1-2,1-1,-1-2,44-15,4-12,114-68,-114 58,103-43,-127 67,1 2,1 2,0 3,1 2,1 3,-1 2,78 3,-42 5,98-3,-173-1,-1-2,1 0,-1-1,0 0,0-1,-1-1,25-15,28-12,140-37,-106 38,-5 6,0 5,155-16,-180 29,230-13,-282 20,0 0,0-2,0 0,-1-1,0-1,35-17,-28 12,0 2,42-11,-37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12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2905,'205'-182,"-76"72,-45 40,3 3,3 4,2 4,124-59,-173 98,7-4,0-2,89-62,-29 6,-43 33,79-73,-125 103,1 0,1 2,41-24,82-33,-9 5,-57 23,85-34,-143 70,-1-1,0 0,-1-2,23-18,68-66,-70 58,-18 19,-3 0,1 1,1 2,1 0,36-21,-43 29,0-1,-1-1,0-1,24-24,7-6,-8 7,62-74,-7 6,-34 42,-3-1,-3-3,-2-3,46-83,-31 17,-17 32,-36 79,21-29,-10 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2.64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1,'26'-1,"0"1,0 1,-1 2,1 0,-1 2,0 1,0 0,30 14,47 17,-69-26,-1 1,38 19,16 13,170 60,-140-60,-57-21,109 29,-123-40,-1 1,0 3,74 37,-105-46,1-1,-1-1,1-1,25 6,-14-7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4.72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0,'16'17,"0"-1,0-1,2-1,0 0,0-1,1-1,1-1,0 0,37 12,-33-13,-1 1,0 1,0 1,-1 1,39 33,40 23,-32-25,-2 2,109 102,-21-11,-126-109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52.5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1 343,'6'149,"27"152,-10-119,-20-150,2-1,0 1,3-1,0 0,15 33,-21-61,0 0,0 0,0 0,1-1,-1 1,1-1,-1 1,1-1,0 0,0 0,0 0,0-1,1 1,-1-1,0 1,0-1,1 0,-1 0,5 0,9 2,1-1,26 1,-35-3,23 1,1-2,-1-1,0-1,56-14,-55 10,1 2,64-1,19-2,-113 8,23-3,1-1,-1-2,0 0,0-2,30-13,-51 18,1-1,0 1,-1-2,0 1,0 0,0-1,-1 0,1-1,-1 1,0-1,-1 0,0 0,0 0,0-1,0 0,-1 0,0 1,-1-2,1 1,-2 0,1 0,-1-1,0 1,0-15,-1-124,-6-1,-36-199,24 149,12 105,6 89,0 1,-1-1,1 0,0 1,-1-1,0 1,0-1,0 1,0 0,0-1,0 1,0 0,-1 0,1-1,-1 1,0 0,1 1,-1-1,-3-2,2 2,0 1,0-1,0 1,-1 0,1 0,0 0,-1 0,1 1,0-1,-1 1,1 0,-7 1,-9 2,1 0,1 2,-1 0,-25 11,31-11,-13 3,0-2,0 0,-47 3,-10 2,36-4,-70 0,32-2,81-5,0 0,-1 0,1 1,0 0,0-1,0 1,0 1,0-1,0 0,0 1,0-1,1 1,-1 0,1 0,-1 0,1 0,-1 0,1 1,0-1,0 1,0-1,1 1,-1 0,1-1,-1 1,1 0,0 0,0 0,0 0,0 5,-1 9,0-1,1 1,1-1,5 31,-2-9,1 173,-4-209,0-1,0 1,0-1,0 1,1 0,-1-1,1 1,-1-1,1 1,-1-1,1 1,0-1,0 1,0-1,0 0,0 1,1 0,0-1,-1 0,0-1,0 1,0-1,0 0,0 1,0-1,1 0,-1 0,0 0,0 0,0 1,0-2,1 1,-1 0,0 0,0 0,2-1,7-3,-1 0,0 0,-1-1,17-12,2 0,-14 11,-1 0,1 1,-1 1,2 0,-1 1,0 0,0 1,1 1,-1 0,1 1,0 0,-1 1,1 1,16 3,8 4,-16-6,0 2,0 1,-1 1,0 0,35 19,-54-25,0 0,-1 0,1 0,-1 0,1 0,-1 0,1 0,-1 1,1-1,-1 1,0-1,0 1,0-1,0 1,0 0,0-1,0 1,-1 0,2 3,-3-4,1 0,-1 0,1 0,-1 0,1 1,-1-1,0 0,1 0,-1 0,0-1,0 1,0 0,0 0,0 0,0 0,0-1,0 1,0-1,0 1,0-1,0 1,-1-1,1 1,0-1,0 0,-1 0,1 0,0 0,-2 0,-32 4,0-1,0-3,-41-3,31 0,-53 4,95 0,-1 0,1 0,0 0,-1 0,1 1,0-1,0 1,0 0,0 0,0 0,0 0,1 0,-1 1,1-1,-1 1,1 0,0 0,0 0,0 0,1 0,-1 0,1 0,-1 0,1 1,0-1,0 1,1-1,-1 1,1-1,-1 4,1-3,-1 0,1 0,0 0,0 1,0-1,0 0,1 0,0 0,-1 0,2 0,-1 0,0 0,1-1,0 1,-1 0,2-1,-1 1,0-1,1 0,-1 0,1 0,0 0,0 0,0 0,6 3,10 1,-1-2,1 0,38 5,-39-7,-9-2,0 0,-1 0,1-1,16-2,0-3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4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24575,'11'19'0,"1"0"0,21 26 0,13 20 0,63 153 0,-77-147 0,3-1 0,53 79 0,-50-88 0,-24-38 0,32 43 0,-26-43 0,-5-7 0,0 0 0,-1 2 0,-1-1 0,-1 2 0,0 0 0,-2 0 0,0 1 0,8 22 0,54 149 0,-72-190 0,0 0 0,1 0 0,-1 0 0,0 1 0,0-1 0,1 0 0,-1 0 0,1 0 0,-1 0 0,1 0 0,-1 0 0,1 0 0,0 0 0,-1 0 0,1 0 0,0 0 0,0-1 0,0 1 0,0 0 0,0 0 0,0-1 0,0 1 0,0-1 0,0 1 0,0-1 0,0 1 0,0-1 0,0 1 0,0-1 0,0 0 0,0 0 0,1 0 0,-1 1 0,0-1 0,0 0 0,2-1 0,0 0 0,1-1 0,0 0 0,-1 0 0,0 0 0,1 0 0,-1-1 0,0 1 0,0-1 0,0 0 0,3-4 0,19-23 0,-2-1 0,28-51 0,4-4 0,-38 60 0,-1 0 0,-1-1 0,-2-1 0,-1-1 0,15-49 0,21-89 0,55-163 0,31 10 120,-105 263-491,3 1-1,2 2 1,56-70 0,-59 89-6455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5:0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24575,'-9'54'0,"3"1"0,2 0 0,3 0 0,2 0 0,2 0 0,3 0 0,2 0 0,3-1 0,33 100 0,-31-123 0,1-1 0,1-1 0,1-1 0,2 0 0,1-1 0,26 28 0,147 138 0,-59-64 0,-88-79 0,-1 3 0,-4 2 0,44 76 0,17 25 0,-63-101 0,-1 2 0,-3 2 0,45 109 0,-51-76 0,-18-53 0,18 42 0,-21-66 0,1-1 0,0 0 0,1-1 0,1 0 0,-1 0 0,2-1 0,0-1 0,20 17 0,-3-5 0,2-2 0,54 30 0,-63-41 14,0-1-1,1-1 0,0-1 0,0-1 1,1-1-1,45 5 0,142-5-834,-171-5 184,-1-1-6189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1407 1 24575,'-326'338'0,"283"-293"0,2 3 0,2 1 0,-48 79 0,41-48 0,-58 143 0,76-154 0,-80 177 0,64-159 0,3 1 0,-53 173 0,77-211 0,-32 65 0,32-81 0,2 1 0,1 1 0,1 1 0,-9 48 0,19-67 0,0-1 0,-2 0 0,0 0 0,-1 0 0,-1-1 0,-1 0 0,0 0 0,-1-1 0,0 0 0,-22 26 0,18-25 0,1 0 0,-19 34 0,-12 16 0,-9 13-1365,38-56-5461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24575,'1'18'0,"0"-1"0,2 0 0,0 0 0,9 29 0,29 63 0,-38-101 0,19 37 0,2-1 0,2-2 0,2 0 0,48 54 0,-54-69 0,111 131 0,9 9 0,-18 1 0,37 46 0,-118-163 0,98 91 0,-104-114 0,1-1 0,1-2 0,83 38 0,-12-7 0,-24-10 0,-33-19 0,-1 2 0,58 44 0,-20 14 0,-33-37 0,-37-31 0,2-1 0,46 31 0,-33-30-107,-22-13 165,-1 0 0,-1 1 0,17 12 0,-25-16-164,1 1-1,-1-1 1,0 0-1,0 1 1,0 0-1,-1 0 1,1 0 0,-1 0-1,0 0 1,0 0-1,0 1 1,-1-1-1,3 10 1,0 16-6720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2338 0 24575,'-10'27'0,"-2"-1"0,0 0 0,-28 40 0,-57 65 0,51-72 0,-174 202 0,-10 13 0,19-13 0,182-233 0,-58 42 0,57-47 0,1 0 0,-33 35 0,37-35 0,-1 0 0,0-2 0,-2-1 0,-31 17 0,-24 18 0,-58 57 0,-138 143 0,233-212 0,-31 34 0,33-31 0,-71 55 0,78-72 0,-40 29 0,57-44-195,1 2 0,0 0 0,1 2 0,1 0 0,1 0 0,-20 31 0,21-31-6631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24575,'28'73'0,"-13"-33"0,1-1 0,38 66 0,95 109 0,-41-66 0,144 199 0,-147-205 0,46 48 0,24 32 0,-157-194 0,23 28 0,-19-29 0,32 50 0,-37-51 0,1 0 0,34 38 0,-22-31 0,-3 1 0,0 2 0,28 51 0,-19-30 0,-26-37 14,0 0 0,0 1 0,-2 0 0,-1 1 0,7 31 0,10 31-1463,-17-64-5377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1803 1 24575,'-3'3'0,"1"0"0,0 1 0,0-1 0,0 1 0,0-1 0,0 1 0,1 0 0,-2 6 0,-3 7 0,-9 14 0,0 0 0,-3-1 0,0-1 0,-32 38 0,-104 96 0,132-139 0,1 0 0,-20 30 0,-28 33 0,36-53 0,6-7 0,2 0 0,1 2 0,-24 35 0,31-39 0,-1 0 0,-22 22 0,-17 22 0,47-58 0,1 0 0,-2-1 0,0 0 0,0 0 0,-1-1 0,0-1 0,0 0 0,-1-1 0,0 0 0,-23 8 0,-24 14 0,36-14 0,-41 32 0,40-27 0,14-10 0,0 0 0,1 1 0,-12 16 0,-10 10 0,6-10 0,7-9 0,0 2 0,2 0 0,-26 38 0,18-22 0,-39 44 0,1-1 0,-2 14 0,-92 117 0,99-133 71,39-50-789,-43 47 0,44-57-6108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0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0 807,'79'0,"117"-3,-166 1,-1-2,1-1,-1-2,44-15,4-12,114-68,-114 58,103-43,-127 67,1 2,1 2,0 3,1 2,1 3,-1 2,78 3,-42 5,98-3,-173-1,-1-2,1 0,-1-1,0 0,0-1,-1-1,25-15,28-12,140-37,-106 38,-5 6,0 5,155-16,-180 29,230-13,-282 20,0 0,0-2,0 0,-1-1,0-1,35-17,-28 12,0 2,42-11,-37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12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2905,'205'-182,"-76"72,-45 40,3 3,3 4,2 4,124-59,-173 98,7-4,0-2,89-62,-29 6,-43 33,79-73,-125 103,1 0,1 2,41-24,82-33,-9 5,-57 23,85-34,-143 70,-1-1,0 0,-1-2,23-18,68-66,-70 58,-18 19,-3 0,1 1,1 2,1 0,36-21,-43 29,0-1,-1-1,0-1,24-24,7-6,-8 7,62-74,-7 6,-34 42,-3-1,-3-3,-2-3,46-83,-31 17,-17 32,-36 79,21-29,-10 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2.64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1,'26'-1,"0"1,0 1,-1 2,1 0,-1 2,0 1,0 0,30 14,47 17,-69-26,-1 1,38 19,16 13,170 60,-140-60,-57-21,109 29,-123-40,-1 1,0 3,74 37,-105-46,1-1,-1-1,1-1,25 6,-14-7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4.72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0,'16'17,"0"-1,0-1,2-1,0 0,0-1,1-1,1-1,0 0,37 12,-33-13,-1 1,0 1,0 1,-1 1,39 33,40 23,-32-25,-2 2,109 102,-21-11,-126-109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52.5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1 343,'6'149,"27"152,-10-119,-20-150,2-1,0 1,3-1,0 0,15 33,-21-61,0 0,0 0,0 0,1-1,-1 1,1-1,-1 1,1-1,0 0,0 0,0 0,0-1,1 1,-1-1,0 1,0-1,1 0,-1 0,5 0,9 2,1-1,26 1,-35-3,23 1,1-2,-1-1,0-1,56-14,-55 10,1 2,64-1,19-2,-113 8,23-3,1-1,-1-2,0 0,0-2,30-13,-51 18,1-1,0 1,-1-2,0 1,0 0,0-1,-1 0,1-1,-1 1,0-1,-1 0,0 0,0 0,0-1,0 0,-1 0,0 1,-1-2,1 1,-2 0,1 0,-1-1,0 1,0-15,-1-124,-6-1,-36-199,24 149,12 105,6 89,0 1,-1-1,1 0,0 1,-1-1,0 1,0-1,0 1,0 0,0-1,0 1,0 0,-1 0,1-1,-1 1,0 0,1 1,-1-1,-3-2,2 2,0 1,0-1,0 1,-1 0,1 0,0 0,-1 0,1 1,0-1,-1 1,1 0,-7 1,-9 2,1 0,1 2,-1 0,-25 11,31-11,-13 3,0-2,0 0,-47 3,-10 2,36-4,-70 0,32-2,81-5,0 0,-1 0,1 1,0 0,0-1,0 1,0 1,0-1,0 0,0 1,0-1,1 1,-1 0,1 0,-1 0,1 0,-1 0,1 1,0-1,0 1,0-1,1 1,-1 0,1-1,-1 1,1 0,0 0,0 0,0 0,0 5,-1 9,0-1,1 1,1-1,5 31,-2-9,1 173,-4-209,0-1,0 1,0-1,0 1,1 0,-1-1,1 1,-1-1,1 1,-1-1,1 1,0-1,0 1,0-1,0 0,0 1,1 0,0-1,-1 0,0-1,0 1,0-1,0 0,0 1,0-1,1 0,-1 0,0 0,0 0,0 1,0-2,1 1,-1 0,0 0,0 0,2-1,7-3,-1 0,0 0,-1-1,17-12,2 0,-14 11,-1 0,1 1,-1 1,2 0,-1 1,0 0,0 1,1 1,-1 0,1 1,0 0,-1 1,1 1,16 3,8 4,-16-6,0 2,0 1,-1 1,0 0,35 19,-54-25,0 0,-1 0,1 0,-1 0,1 0,-1 0,1 0,-1 1,1-1,-1 1,0-1,0 1,0-1,0 1,0 0,0-1,0 1,-1 0,2 3,-3-4,1 0,-1 0,1 0,-1 0,1 1,-1-1,0 0,1 0,-1 0,0-1,0 1,0 0,0 0,0 0,0 0,0-1,0 1,0-1,0 1,0-1,0 1,-1-1,1 1,0-1,0 0,-1 0,1 0,0 0,-2 0,-32 4,0-1,0-3,-41-3,31 0,-53 4,95 0,-1 0,1 0,0 0,-1 0,1 1,0-1,0 1,0 0,0 0,0 0,0 0,1 0,-1 1,1-1,-1 1,1 0,0 0,0 0,0 0,1 0,-1 0,1 0,-1 0,1 1,0-1,0 1,1-1,-1 1,1-1,-1 4,1-3,-1 0,1 0,0 0,0 1,0-1,0 0,1 0,0 0,-1 0,2 0,-1 0,0 0,1-1,0 1,-1 0,2-1,-1 1,0-1,1 0,-1 0,1 0,0 0,0 0,0 0,6 3,10 1,-1-2,1 0,38 5,-39-7,-9-2,0 0,-1 0,1-1,16-2,0-3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4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24575,'11'19'0,"1"0"0,21 26 0,13 20 0,63 153 0,-77-147 0,3-1 0,53 79 0,-50-88 0,-24-38 0,32 43 0,-26-43 0,-5-7 0,0 0 0,-1 2 0,-1-1 0,-1 2 0,0 0 0,-2 0 0,0 1 0,8 22 0,54 149 0,-72-190 0,0 0 0,1 0 0,-1 0 0,0 1 0,0-1 0,1 0 0,-1 0 0,1 0 0,-1 0 0,1 0 0,-1 0 0,1 0 0,0 0 0,-1 0 0,1 0 0,0 0 0,0-1 0,0 1 0,0 0 0,0 0 0,0-1 0,0 1 0,0-1 0,0 1 0,0-1 0,0 1 0,0-1 0,0 1 0,0-1 0,0 0 0,0 0 0,1 0 0,-1 1 0,0-1 0,0 0 0,2-1 0,0 0 0,1-1 0,0 0 0,-1 0 0,0 0 0,1 0 0,-1-1 0,0 1 0,0-1 0,0 0 0,3-4 0,19-23 0,-2-1 0,28-51 0,4-4 0,-38 60 0,-1 0 0,-1-1 0,-2-1 0,-1-1 0,15-49 0,21-89 0,55-163 0,31 10 120,-105 263-491,3 1-1,2 2 1,56-70 0,-59 89-6455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5:0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24575,'-9'54'0,"3"1"0,2 0 0,3 0 0,2 0 0,2 0 0,3 0 0,2 0 0,3-1 0,33 100 0,-31-123 0,1-1 0,1-1 0,1-1 0,2 0 0,1-1 0,26 28 0,147 138 0,-59-64 0,-88-79 0,-1 3 0,-4 2 0,44 76 0,17 25 0,-63-101 0,-1 2 0,-3 2 0,45 109 0,-51-76 0,-18-53 0,18 42 0,-21-66 0,1-1 0,0 0 0,1-1 0,1 0 0,-1 0 0,2-1 0,0-1 0,20 17 0,-3-5 0,2-2 0,54 30 0,-63-41 14,0-1-1,1-1 0,0-1 0,0-1 1,1-1-1,45 5 0,142-5-834,-171-5 184,-1-1-6189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1407 1 24575,'-326'338'0,"283"-293"0,2 3 0,2 1 0,-48 79 0,41-48 0,-58 143 0,76-154 0,-80 177 0,64-159 0,3 1 0,-53 173 0,77-211 0,-32 65 0,32-81 0,2 1 0,1 1 0,1 1 0,-9 48 0,19-67 0,0-1 0,-2 0 0,0 0 0,-1 0 0,-1-1 0,-1 0 0,0 0 0,-1-1 0,0 0 0,-22 26 0,18-25 0,1 0 0,-19 34 0,-12 16 0,-9 13-1365,38-56-5461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24575,'1'18'0,"0"-1"0,2 0 0,0 0 0,9 29 0,29 63 0,-38-101 0,19 37 0,2-1 0,2-2 0,2 0 0,48 54 0,-54-69 0,111 131 0,9 9 0,-18 1 0,37 46 0,-118-163 0,98 91 0,-104-114 0,1-1 0,1-2 0,83 38 0,-12-7 0,-24-10 0,-33-19 0,-1 2 0,58 44 0,-20 14 0,-33-37 0,-37-31 0,2-1 0,46 31 0,-33-30-107,-22-13 165,-1 0 0,-1 1 0,17 12 0,-25-16-164,1 1-1,-1-1 1,0 0-1,0 1 1,0 0-1,-1 0 1,1 0 0,-1 0-1,0 0 1,0 0-1,0 1 1,-1-1-1,3 10 1,0 16-6720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2338 0 24575,'-10'27'0,"-2"-1"0,0 0 0,-28 40 0,-57 65 0,51-72 0,-174 202 0,-10 13 0,19-13 0,182-233 0,-58 42 0,57-47 0,1 0 0,-33 35 0,37-35 0,-1 0 0,0-2 0,-2-1 0,-31 17 0,-24 18 0,-58 57 0,-138 143 0,233-212 0,-31 34 0,33-31 0,-71 55 0,78-72 0,-40 29 0,57-44-195,1 2 0,0 0 0,1 2 0,1 0 0,1 0 0,-20 31 0,21-31-6631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24575,'28'73'0,"-13"-33"0,1-1 0,38 66 0,95 109 0,-41-66 0,144 199 0,-147-205 0,46 48 0,24 32 0,-157-194 0,23 28 0,-19-29 0,32 50 0,-37-51 0,1 0 0,34 38 0,-22-31 0,-3 1 0,0 2 0,28 51 0,-19-30 0,-26-37 14,0 0 0,0 1 0,-2 0 0,-1 1 0,7 31 0,10 31-1463,-17-64-5377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1803 1 24575,'-3'3'0,"1"0"0,0 1 0,0-1 0,0 1 0,0-1 0,0 1 0,1 0 0,-2 6 0,-3 7 0,-9 14 0,0 0 0,-3-1 0,0-1 0,-32 38 0,-104 96 0,132-139 0,1 0 0,-20 30 0,-28 33 0,36-53 0,6-7 0,2 0 0,1 2 0,-24 35 0,31-39 0,-1 0 0,-22 22 0,-17 22 0,47-58 0,1 0 0,-2-1 0,0 0 0,0 0 0,-1-1 0,0-1 0,0 0 0,-1-1 0,0 0 0,-23 8 0,-24 14 0,36-14 0,-41 32 0,40-27 0,14-10 0,0 0 0,1 1 0,-12 16 0,-10 10 0,6-10 0,7-9 0,0 2 0,2 0 0,-26 38 0,18-22 0,-39 44 0,1-1 0,-2 14 0,-92 117 0,99-133 71,39-50-789,-43 47 0,44-57-6108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0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0 807,'79'0,"117"-3,-166 1,-1-2,1-1,-1-2,44-15,4-12,114-68,-114 58,103-43,-127 67,1 2,1 2,0 3,1 2,1 3,-1 2,78 3,-42 5,98-3,-173-1,-1-2,1 0,-1-1,0 0,0-1,-1-1,25-15,28-12,140-37,-106 38,-5 6,0 5,155-16,-180 29,230-13,-282 20,0 0,0-2,0 0,-1-1,0-1,35-17,-28 12,0 2,42-11,-37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12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2905,'205'-182,"-76"72,-45 40,3 3,3 4,2 4,124-59,-173 98,7-4,0-2,89-62,-29 6,-43 33,79-73,-125 103,1 0,1 2,41-24,82-33,-9 5,-57 23,85-34,-143 70,-1-1,0 0,-1-2,23-18,68-66,-70 58,-18 19,-3 0,1 1,1 2,1 0,36-21,-43 29,0-1,-1-1,0-1,24-24,7-6,-8 7,62-74,-7 6,-34 42,-3-1,-3-3,-2-3,46-83,-31 17,-17 32,-36 79,21-29,-10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C2ADB-CC51-4918-9B2E-86C6317A06F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84CE2-0B23-4C0F-84E0-5A1D0835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Professor Fei </a:t>
            </a:r>
            <a:r>
              <a:rPr lang="en-US" dirty="0" err="1"/>
              <a:t>Fei</a:t>
            </a:r>
            <a:r>
              <a:rPr lang="en-US" dirty="0"/>
              <a:t> Li at </a:t>
            </a:r>
            <a:r>
              <a:rPr lang="en-US" dirty="0" err="1"/>
              <a:t>Standford</a:t>
            </a:r>
            <a:r>
              <a:rPr lang="en-US" dirty="0"/>
              <a:t> university </a:t>
            </a:r>
          </a:p>
          <a:p>
            <a:r>
              <a:rPr lang="en-US" dirty="0"/>
              <a:t>She is pioneer in computer vision</a:t>
            </a:r>
          </a:p>
          <a:p>
            <a:r>
              <a:rPr lang="en-US" dirty="0"/>
              <a:t>She and her lab creates a repository of 15mil images of 22 thou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 [2,1]</a:t>
            </a:r>
          </a:p>
          <a:p>
            <a:r>
              <a:rPr lang="pl-PL" dirty="0"/>
              <a:t>[1,1,1] -&gt; w = [1,0 -&gt; w=[1, 2] -&gt; [3,4]</a:t>
            </a:r>
          </a:p>
          <a:p>
            <a:r>
              <a:rPr lang="pl-PL" dirty="0"/>
              <a:t>                        1,0             1,0</a:t>
            </a:r>
          </a:p>
          <a:p>
            <a:r>
              <a:rPr lang="pl-PL" dirty="0"/>
              <a:t>                        1,1]</a:t>
            </a:r>
          </a:p>
          <a:p>
            <a:endParaRPr lang="pl-PL" dirty="0"/>
          </a:p>
          <a:p>
            <a:r>
              <a:rPr lang="pl-PL" dirty="0"/>
              <a:t>                    [1,2</a:t>
            </a:r>
          </a:p>
          <a:p>
            <a:r>
              <a:rPr lang="pl-PL" dirty="0"/>
              <a:t>                     1,2,</a:t>
            </a:r>
          </a:p>
          <a:p>
            <a:r>
              <a:rPr lang="pl-PL" dirty="0"/>
              <a:t>                     1,0]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the computer training samples </a:t>
            </a:r>
          </a:p>
          <a:p>
            <a:r>
              <a:rPr lang="en-US" dirty="0"/>
              <a:t>ImageNet project -&gt; label 15 million images and 22 thousand categories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lot images -&gt; feed into a mathematical model that would be able to do a classification task =&gt; would know that a cat is a cat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computer vision, the simplest task is to identify or label a given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our computer to learn that:</a:t>
            </a:r>
          </a:p>
          <a:p>
            <a:r>
              <a:rPr lang="en-US" dirty="0"/>
              <a:t>Input: a handwritten digit of 2</a:t>
            </a:r>
          </a:p>
          <a:p>
            <a:r>
              <a:rPr lang="en-US" dirty="0"/>
              <a:t>Output: the digit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4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mathematical model mimics how our brain (nervous system)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C8D2-79E5-EEAF-27BF-2792E3C86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13DF4-B931-A210-64FC-F21A3B1F8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5BE4-E6DD-19AE-4EB3-990427D8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0B01-C986-EB54-DF78-718FE197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A910-347C-6FCC-1F86-513867B4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365B-5CCD-38C2-D8F4-60A1A598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DD08C-6E05-4BCF-9E8C-94EBC005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D5226-3130-317C-5E1A-6FDCD129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3143-7531-F5FE-EDE4-5311BB9B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4C4C-D10D-3BC4-97F9-8649505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0231A-CA0F-9738-69FC-27BEE010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63C7D-8D93-1A92-322F-B228A2050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485D-65AE-0552-ABC3-EE68E0AD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AF6A-D442-67E0-45C8-21D576EA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7FA8-76F1-7059-2BE8-16901A9B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FAD2-0B5B-A3A3-2795-58012FB3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8026-DE34-4240-B2DE-C8CBE65D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D5DD-6321-61CA-6EC7-CC556958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5D6A-9E80-014C-4CDC-CFA4F582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653B-196D-158C-C0D6-16C3A770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5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18DD-AC1E-845B-B28D-9E4319C7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9F77-3733-3232-0D8D-91E4602E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74B5-9ECB-B1B9-DC73-2D59C1E8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F773-6450-032D-906B-F87A62AA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F1F82-14F8-6210-CBC8-42046344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095-0437-FF49-870E-EBD86DF2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1647-F1C0-BE43-D2B5-AED947767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6EA59-CFD5-1064-3C57-7A2F1271F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E974F-938A-F99F-C430-9BBBD6CA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6805F-1057-A049-C27C-E2E8DAB4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E34B-80FD-21CD-4F5A-F621DE01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3B05-B0B1-A108-67E3-0798E2E2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05EB-6708-33EF-7F86-7AAE149D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B0E8-2620-126F-F6AC-8485F2354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0CF5E-0D6A-3C6C-3606-4472C8B50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DC3CD-454B-AAD6-64B1-A0A930FF8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412E5-4213-7B36-2244-AFDACB83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F572D-076B-4D06-678E-8E68D765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A993C-1B29-5272-012A-82C41F2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6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BDC6-9C7F-BC4D-2D91-3CB305F7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764C2-580C-9D99-4312-148E9B31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9B2C4-C3EA-4B3A-8A98-245CCD41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15CC7-5A7C-5002-BCD5-CBD67E7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B1F20-2946-A0AE-C58E-603BF9FD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069E2-CF1F-B503-74A4-1F629E6C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3E71-BA6E-0F42-813C-7F278483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1501-5437-2802-D5B6-35F790B1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F419-01C8-CBD3-4310-4DF72CB4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EB6C-2E1E-0253-A147-5B43BBCEB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95429-1674-D4CF-1051-0DCC4F18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2169-6614-7482-1953-72D51190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F1C7B-A9A6-CC84-6B28-2F3B4AF3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E47-3575-CAF4-C55D-4ACB128B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EBC4A-2F64-ED24-8E47-D8AC7D1B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14A4C-E046-3EFB-9A67-12E8CC2D1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6C1D3-B1DE-282F-16F0-D8F916CC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D400-FB80-753B-22CA-29F2F917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8E8C3-255B-6B7C-E03E-594D5838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CB1BE-4755-50FA-9CF0-A42CF3B1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09284-3702-2042-BC83-F28C4B79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6D96-0709-6F0B-8B27-FDC5FF7E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01A9-5802-49A2-9ECF-313EBA059F8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A3A0-FCFC-04CF-C7E6-5A5CFC013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7B38-0A26-E085-A0C7-EDA84C3A7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8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3.xml"/><Relationship Id="rId7" Type="http://schemas.openxmlformats.org/officeDocument/2006/relationships/customXml" Target="../ink/ink4.xml"/><Relationship Id="rId12" Type="http://schemas.openxmlformats.org/officeDocument/2006/relationships/image" Target="../media/image12.png"/><Relationship Id="rId17" Type="http://schemas.openxmlformats.org/officeDocument/2006/relationships/customXml" Target="../ink/ink11.xml"/><Relationship Id="rId2" Type="http://schemas.openxmlformats.org/officeDocument/2006/relationships/image" Target="../media/image1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customXml" Target="../ink/ink7.xml"/><Relationship Id="rId19" Type="http://schemas.openxmlformats.org/officeDocument/2006/relationships/customXml" Target="../ink/ink12.xml"/><Relationship Id="rId4" Type="http://schemas.openxmlformats.org/officeDocument/2006/relationships/image" Target="../media/image110.png"/><Relationship Id="rId9" Type="http://schemas.openxmlformats.org/officeDocument/2006/relationships/customXml" Target="../ink/ink6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15.png"/><Relationship Id="rId26" Type="http://schemas.openxmlformats.org/officeDocument/2006/relationships/customXml" Target="../ink/ink30.xml"/><Relationship Id="rId3" Type="http://schemas.openxmlformats.org/officeDocument/2006/relationships/customXml" Target="../ink/ink15.xml"/><Relationship Id="rId21" Type="http://schemas.openxmlformats.org/officeDocument/2006/relationships/customXml" Target="../ink/ink27.xml"/><Relationship Id="rId34" Type="http://schemas.openxmlformats.org/officeDocument/2006/relationships/customXml" Target="../ink/ink34.xml"/><Relationship Id="rId7" Type="http://schemas.openxmlformats.org/officeDocument/2006/relationships/customXml" Target="../ink/ink18.xml"/><Relationship Id="rId12" Type="http://schemas.openxmlformats.org/officeDocument/2006/relationships/image" Target="../media/image12.png"/><Relationship Id="rId17" Type="http://schemas.openxmlformats.org/officeDocument/2006/relationships/customXml" Target="../ink/ink25.xml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customXml" Target="../ink/ink22.xml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5" Type="http://schemas.openxmlformats.org/officeDocument/2006/relationships/customXml" Target="../ink/ink16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customXml" Target="../ink/ink31.xml"/><Relationship Id="rId10" Type="http://schemas.openxmlformats.org/officeDocument/2006/relationships/customXml" Target="../ink/ink21.xml"/><Relationship Id="rId19" Type="http://schemas.openxmlformats.org/officeDocument/2006/relationships/customXml" Target="../ink/ink26.xml"/><Relationship Id="rId31" Type="http://schemas.openxmlformats.org/officeDocument/2006/relationships/image" Target="../media/image21.png"/><Relationship Id="rId4" Type="http://schemas.openxmlformats.org/officeDocument/2006/relationships/image" Target="../media/image110.png"/><Relationship Id="rId9" Type="http://schemas.openxmlformats.org/officeDocument/2006/relationships/customXml" Target="../ink/ink20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Relationship Id="rId30" Type="http://schemas.openxmlformats.org/officeDocument/2006/relationships/customXml" Target="../ink/ink32.xml"/><Relationship Id="rId35" Type="http://schemas.openxmlformats.org/officeDocument/2006/relationships/image" Target="../media/image23.png"/><Relationship Id="rId8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.xml"/><Relationship Id="rId18" Type="http://schemas.openxmlformats.org/officeDocument/2006/relationships/image" Target="../media/image28.png"/><Relationship Id="rId26" Type="http://schemas.openxmlformats.org/officeDocument/2006/relationships/customXml" Target="../ink/ink50.xml"/><Relationship Id="rId3" Type="http://schemas.openxmlformats.org/officeDocument/2006/relationships/customXml" Target="../ink/ink35.xml"/><Relationship Id="rId21" Type="http://schemas.openxmlformats.org/officeDocument/2006/relationships/customXml" Target="../ink/ink47.xml"/><Relationship Id="rId34" Type="http://schemas.openxmlformats.org/officeDocument/2006/relationships/customXml" Target="../ink/ink54.xml"/><Relationship Id="rId7" Type="http://schemas.openxmlformats.org/officeDocument/2006/relationships/customXml" Target="../ink/ink38.xml"/><Relationship Id="rId12" Type="http://schemas.openxmlformats.org/officeDocument/2006/relationships/image" Target="../media/image25.png"/><Relationship Id="rId17" Type="http://schemas.openxmlformats.org/officeDocument/2006/relationships/customXml" Target="../ink/ink45.xml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customXml" Target="../ink/ink42.xml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5" Type="http://schemas.openxmlformats.org/officeDocument/2006/relationships/customXml" Target="../ink/ink36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customXml" Target="../ink/ink51.xml"/><Relationship Id="rId10" Type="http://schemas.openxmlformats.org/officeDocument/2006/relationships/customXml" Target="../ink/ink41.xml"/><Relationship Id="rId19" Type="http://schemas.openxmlformats.org/officeDocument/2006/relationships/customXml" Target="../ink/ink46.xml"/><Relationship Id="rId31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customXml" Target="../ink/ink4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image" Target="../media/image32.png"/><Relationship Id="rId30" Type="http://schemas.openxmlformats.org/officeDocument/2006/relationships/customXml" Target="../ink/ink52.xml"/><Relationship Id="rId35" Type="http://schemas.openxmlformats.org/officeDocument/2006/relationships/image" Target="../media/image36.png"/><Relationship Id="rId8" Type="http://schemas.openxmlformats.org/officeDocument/2006/relationships/customXml" Target="../ink/ink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0riCqvRo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gxsv1riJhI&amp;t=29s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.xml"/><Relationship Id="rId18" Type="http://schemas.openxmlformats.org/officeDocument/2006/relationships/image" Target="../media/image15.png"/><Relationship Id="rId26" Type="http://schemas.openxmlformats.org/officeDocument/2006/relationships/customXml" Target="../ink/ink70.xml"/><Relationship Id="rId3" Type="http://schemas.openxmlformats.org/officeDocument/2006/relationships/customXml" Target="../ink/ink55.xml"/><Relationship Id="rId21" Type="http://schemas.openxmlformats.org/officeDocument/2006/relationships/customXml" Target="../ink/ink67.xml"/><Relationship Id="rId34" Type="http://schemas.openxmlformats.org/officeDocument/2006/relationships/customXml" Target="../ink/ink74.xml"/><Relationship Id="rId7" Type="http://schemas.openxmlformats.org/officeDocument/2006/relationships/customXml" Target="../ink/ink58.xml"/><Relationship Id="rId12" Type="http://schemas.openxmlformats.org/officeDocument/2006/relationships/image" Target="../media/image12.png"/><Relationship Id="rId17" Type="http://schemas.openxmlformats.org/officeDocument/2006/relationships/customXml" Target="../ink/ink65.xml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customXml" Target="../ink/ink62.xml"/><Relationship Id="rId24" Type="http://schemas.openxmlformats.org/officeDocument/2006/relationships/customXml" Target="../ink/ink69.xml"/><Relationship Id="rId32" Type="http://schemas.openxmlformats.org/officeDocument/2006/relationships/customXml" Target="../ink/ink73.xml"/><Relationship Id="rId5" Type="http://schemas.openxmlformats.org/officeDocument/2006/relationships/customXml" Target="../ink/ink56.xml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customXml" Target="../ink/ink71.xml"/><Relationship Id="rId10" Type="http://schemas.openxmlformats.org/officeDocument/2006/relationships/customXml" Target="../ink/ink61.xml"/><Relationship Id="rId19" Type="http://schemas.openxmlformats.org/officeDocument/2006/relationships/customXml" Target="../ink/ink66.xml"/><Relationship Id="rId31" Type="http://schemas.openxmlformats.org/officeDocument/2006/relationships/image" Target="../media/image21.png"/><Relationship Id="rId4" Type="http://schemas.openxmlformats.org/officeDocument/2006/relationships/image" Target="../media/image110.png"/><Relationship Id="rId9" Type="http://schemas.openxmlformats.org/officeDocument/2006/relationships/customXml" Target="../ink/ink60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Relationship Id="rId30" Type="http://schemas.openxmlformats.org/officeDocument/2006/relationships/customXml" Target="../ink/ink72.xml"/><Relationship Id="rId35" Type="http://schemas.openxmlformats.org/officeDocument/2006/relationships/image" Target="../media/image23.png"/><Relationship Id="rId8" Type="http://schemas.openxmlformats.org/officeDocument/2006/relationships/customXml" Target="../ink/ink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Be2o-cZnc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gxsv1riJhI&amp;t=29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B70B-521E-999F-0E19-76A3C06CA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6F8E-153B-A071-62E9-0220CD47D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80762-F35A-F508-180A-D83FDED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5A0C1-BF38-7A27-D67E-674D10D61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Stanford University CS231n: Deep Learning for 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1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30C9-B0EE-58D4-22ED-E81E7698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0" y="0"/>
            <a:ext cx="10515600" cy="1325563"/>
          </a:xfrm>
        </p:spPr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A2E0-B212-CDC8-F513-EC45E4788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14" y="1236861"/>
            <a:ext cx="10827913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is matrix multiplication?</a:t>
            </a:r>
          </a:p>
          <a:p>
            <a:pPr marL="0" indent="0">
              <a:buNone/>
            </a:pPr>
            <a:r>
              <a:rPr lang="en-US" dirty="0"/>
              <a:t>Each value in the result matrix is the dot product between a row in the first matrix and a column in the second matrix</a:t>
            </a:r>
          </a:p>
          <a:p>
            <a:pPr marL="0" indent="0">
              <a:buNone/>
            </a:pPr>
            <a:r>
              <a:rPr lang="en-US" dirty="0"/>
              <a:t>(l, m) x (m, n) = (l, 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78F939-A917-4220-F289-DF159752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28" y="2826974"/>
            <a:ext cx="6876179" cy="38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2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3C6E-4BEC-B102-65E0-6F73EE7E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ABB3-0D17-F7D0-C243-6854BE5C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dot product?</a:t>
            </a:r>
          </a:p>
          <a:p>
            <a:pPr marL="0" indent="0">
              <a:buNone/>
            </a:pPr>
            <a:r>
              <a:rPr lang="en-US" dirty="0"/>
              <a:t>Dot product takes two equal-length sequences of numbers and return a single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Engineering Math | ShareTechnote">
            <a:extLst>
              <a:ext uri="{FF2B5EF4-FFF2-40B4-BE49-F238E27FC236}">
                <a16:creationId xmlns:a16="http://schemas.microsoft.com/office/drawing/2014/main" id="{3910E120-AFA4-90BD-FE29-3B062EBBA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02" y="4119331"/>
            <a:ext cx="34480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67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2D49-AE1E-0C73-AAFC-7C26892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F50D-D801-BC1D-367E-8ED7322F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solution of the following matrix multiplication?</a:t>
            </a:r>
          </a:p>
        </p:txBody>
      </p:sp>
      <p:pic>
        <p:nvPicPr>
          <p:cNvPr id="1026" name="Picture 2" descr="Dot Product in Linear Algebra for Data Science using Python | by Harshit  Tyagi | Towards Data Science">
            <a:extLst>
              <a:ext uri="{FF2B5EF4-FFF2-40B4-BE49-F238E27FC236}">
                <a16:creationId xmlns:a16="http://schemas.microsoft.com/office/drawing/2014/main" id="{5250FEC1-1FA0-AFA4-9771-F4D8C07D9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6"/>
          <a:stretch/>
        </p:blipFill>
        <p:spPr bwMode="auto">
          <a:xfrm>
            <a:off x="1483694" y="3679901"/>
            <a:ext cx="79533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7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016-5966-C802-5FAF-0646377B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for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168D-790A-898C-AB70-9FEBFE56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223" y="5712308"/>
            <a:ext cx="6991815" cy="360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From: </a:t>
            </a:r>
            <a:r>
              <a:rPr lang="en-US" sz="1400" dirty="0" err="1"/>
              <a:t>Standford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516F2-1A4B-D0B1-F12F-B6733A26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23" y="1731557"/>
            <a:ext cx="8687553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8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BA40-B3C2-763A-65BB-4C262F10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Parallel Processing in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EB5A-DA59-76E1-87C6-36057014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Neural Network involves a lot of matrix multiplication.</a:t>
            </a:r>
          </a:p>
          <a:p>
            <a:r>
              <a:rPr lang="en-US" sz="2000" dirty="0"/>
              <a:t>Each dot product in a matrix multiplication can be done independently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=&gt; The opportunity for parallel processing comes to speed up the process.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orwardpropagation — ML Glossary documentation">
            <a:extLst>
              <a:ext uri="{FF2B5EF4-FFF2-40B4-BE49-F238E27FC236}">
                <a16:creationId xmlns:a16="http://schemas.microsoft.com/office/drawing/2014/main" id="{09A97E8F-83C9-8DB6-7E2B-17ABF210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350708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3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Artificial Neural Network</a:t>
            </a:r>
          </a:p>
        </p:txBody>
      </p:sp>
      <p:pic>
        <p:nvPicPr>
          <p:cNvPr id="4" name="Picture 2" descr="Forwardpropagation — ML Glossary documentation">
            <a:extLst>
              <a:ext uri="{FF2B5EF4-FFF2-40B4-BE49-F238E27FC236}">
                <a16:creationId xmlns:a16="http://schemas.microsoft.com/office/drawing/2014/main" id="{4F5D6F4C-CD08-6BEE-E2C8-CCA4D6FD79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0" b="36005"/>
          <a:stretch/>
        </p:blipFill>
        <p:spPr bwMode="auto">
          <a:xfrm>
            <a:off x="545425" y="1769870"/>
            <a:ext cx="5629207" cy="25568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4B8CB1-2BE8-6D0E-7F74-779CFEDC92AD}"/>
              </a:ext>
            </a:extLst>
          </p:cNvPr>
          <p:cNvSpPr txBox="1">
            <a:spLocks/>
          </p:cNvSpPr>
          <p:nvPr/>
        </p:nvSpPr>
        <p:spPr>
          <a:xfrm>
            <a:off x="6562793" y="1769869"/>
            <a:ext cx="5629207" cy="414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Each circle is a neuron.</a:t>
            </a:r>
          </a:p>
          <a:p>
            <a:r>
              <a:rPr lang="en-US" sz="2000" dirty="0"/>
              <a:t>Neurons in an ANN structurally divided into </a:t>
            </a:r>
            <a:r>
              <a:rPr lang="en-US" sz="2000" b="1" dirty="0"/>
              <a:t>layers</a:t>
            </a:r>
          </a:p>
          <a:p>
            <a:r>
              <a:rPr lang="en-US" sz="2000" dirty="0"/>
              <a:t>Information passes from one layer to the next layer (either hidden layer or output layer)</a:t>
            </a:r>
          </a:p>
          <a:p>
            <a:r>
              <a:rPr lang="en-US" sz="2000" dirty="0"/>
              <a:t>A fully connect neural means </a:t>
            </a:r>
            <a:r>
              <a:rPr lang="en-US" sz="2000" b="1" dirty="0"/>
              <a:t>a neuron is connected to every neuron in the preceding layer</a:t>
            </a:r>
          </a:p>
        </p:txBody>
      </p:sp>
    </p:spTree>
    <p:extLst>
      <p:ext uri="{BB962C8B-B14F-4D97-AF65-F5344CB8AC3E}">
        <p14:creationId xmlns:p14="http://schemas.microsoft.com/office/powerpoint/2010/main" val="395346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1"/>
            <a:ext cx="10515600" cy="1325563"/>
          </a:xfrm>
        </p:spPr>
        <p:txBody>
          <a:bodyPr/>
          <a:lstStyle/>
          <a:p>
            <a:r>
              <a:rPr lang="en-US" dirty="0"/>
              <a:t>Fully Connected Artificial Neural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72DC-BAF9-23EA-99C5-F662B757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316" y="1078812"/>
            <a:ext cx="4460489" cy="5634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is information passed from layer to the next layer?</a:t>
            </a:r>
          </a:p>
          <a:p>
            <a:r>
              <a:rPr lang="en-US" b="1" i="1" dirty="0"/>
              <a:t>Information coming into </a:t>
            </a:r>
            <a:r>
              <a:rPr lang="en-US" dirty="0"/>
              <a:t>a neuron is called input. (yellow)</a:t>
            </a:r>
          </a:p>
          <a:p>
            <a:r>
              <a:rPr lang="en-US" b="1" i="1" dirty="0"/>
              <a:t>Information coming out </a:t>
            </a:r>
            <a:r>
              <a:rPr lang="en-US" dirty="0"/>
              <a:t>from a neuron is called output (green)</a:t>
            </a:r>
          </a:p>
          <a:p>
            <a:r>
              <a:rPr lang="en-US" dirty="0"/>
              <a:t>All inputs coming to a neuron are taken as </a:t>
            </a:r>
            <a:r>
              <a:rPr lang="en-US" b="1" i="1" dirty="0"/>
              <a:t>input to some computation in the middle to produce output</a:t>
            </a:r>
            <a:r>
              <a:rPr lang="en-US" dirty="0"/>
              <a:t>, including </a:t>
            </a:r>
            <a:r>
              <a:rPr lang="en-US" b="1" u="sng" dirty="0"/>
              <a:t>linear transformation of the input </a:t>
            </a:r>
            <a:r>
              <a:rPr lang="en-US" dirty="0"/>
              <a:t>and </a:t>
            </a:r>
            <a:r>
              <a:rPr lang="en-US" b="1" u="sng" dirty="0"/>
              <a:t>activation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Forwardpropagation — ML Glossary documentation">
            <a:extLst>
              <a:ext uri="{FF2B5EF4-FFF2-40B4-BE49-F238E27FC236}">
                <a16:creationId xmlns:a16="http://schemas.microsoft.com/office/drawing/2014/main" id="{D4EC7B08-A909-66B2-9206-9FF32C52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078811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14:cNvPr>
              <p14:cNvContentPartPr/>
              <p14:nvPr/>
            </p14:nvContentPartPr>
            <p14:xfrm>
              <a:off x="9110564" y="41818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564" y="4172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14:cNvPr>
              <p14:cNvContentPartPr/>
              <p14:nvPr/>
            </p14:nvContentPartPr>
            <p14:xfrm>
              <a:off x="8709164" y="41703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164" y="4161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14:cNvPr>
              <p14:cNvContentPartPr/>
              <p14:nvPr/>
            </p14:nvContentPartPr>
            <p14:xfrm>
              <a:off x="8809244" y="42596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0244" y="4250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14:cNvPr>
              <p14:cNvContentPartPr/>
              <p14:nvPr/>
            </p14:nvContentPartPr>
            <p14:xfrm>
              <a:off x="8452484" y="350111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3484" y="34924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B51F7-7D7B-5386-C71D-55C090C8D9D2}"/>
              </a:ext>
            </a:extLst>
          </p:cNvPr>
          <p:cNvGrpSpPr/>
          <p:nvPr/>
        </p:nvGrpSpPr>
        <p:grpSpPr>
          <a:xfrm>
            <a:off x="7359884" y="1873194"/>
            <a:ext cx="360" cy="360"/>
            <a:chOff x="7359884" y="187319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14:cNvPr>
              <p14:cNvContentPartPr/>
              <p14:nvPr/>
            </p14:nvContentPartPr>
            <p14:xfrm>
              <a:off x="14663924" y="8695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4924" y="860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14:cNvPr>
              <p14:cNvContentPartPr/>
              <p14:nvPr/>
            </p14:nvContentPartPr>
            <p14:xfrm>
              <a:off x="1761884" y="1638834"/>
              <a:ext cx="1248480" cy="2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7884" y="1531194"/>
                <a:ext cx="13561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14:cNvPr>
              <p14:cNvContentPartPr/>
              <p14:nvPr/>
            </p14:nvContentPartPr>
            <p14:xfrm>
              <a:off x="1795364" y="1864914"/>
              <a:ext cx="1257840" cy="10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41724" y="1756914"/>
                <a:ext cx="13654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14:cNvPr>
              <p14:cNvContentPartPr/>
              <p14:nvPr/>
            </p14:nvContentPartPr>
            <p14:xfrm>
              <a:off x="4304204" y="1426794"/>
              <a:ext cx="558360" cy="19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0204" y="1318794"/>
                <a:ext cx="666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14:cNvPr>
              <p14:cNvContentPartPr/>
              <p14:nvPr/>
            </p14:nvContentPartPr>
            <p14:xfrm>
              <a:off x="4371164" y="1549914"/>
              <a:ext cx="356760" cy="26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7164" y="1441914"/>
                <a:ext cx="464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14:cNvPr>
              <p14:cNvContentPartPr/>
              <p14:nvPr/>
            </p14:nvContentPartPr>
            <p14:xfrm>
              <a:off x="3055004" y="1382154"/>
              <a:ext cx="382680" cy="44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1364" y="1274154"/>
                <a:ext cx="4903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14:cNvPr>
              <p14:cNvContentPartPr/>
              <p14:nvPr/>
            </p14:nvContentPartPr>
            <p14:xfrm>
              <a:off x="3634964" y="1132674"/>
              <a:ext cx="540360" cy="58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26324" y="1124034"/>
                <a:ext cx="5580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14:cNvPr>
              <p14:cNvContentPartPr/>
              <p14:nvPr/>
            </p14:nvContentPartPr>
            <p14:xfrm>
              <a:off x="10370564" y="583175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1924" y="582311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00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2"/>
            <a:ext cx="10515600" cy="509478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Transformation of the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72DC-BAF9-23EA-99C5-F662B757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316" y="1078812"/>
            <a:ext cx="4460489" cy="563422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Each input connection (yellow) coming to H1 neuron has a certain influence on the output coming out from H1. We call </a:t>
            </a:r>
            <a:r>
              <a:rPr lang="en-US" b="1" i="1" dirty="0"/>
              <a:t>influence/strength is weight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Linear transformation involves </a:t>
            </a:r>
            <a:r>
              <a:rPr lang="en-US" b="1" i="1" dirty="0"/>
              <a:t>linear interaction between inputs and weights </a:t>
            </a:r>
            <a:r>
              <a:rPr lang="en-US" dirty="0"/>
              <a:t>of the connections</a:t>
            </a:r>
          </a:p>
          <a:p>
            <a:pPr>
              <a:buFontTx/>
              <a:buChar char="-"/>
            </a:pPr>
            <a:r>
              <a:rPr lang="en-US" dirty="0"/>
              <a:t>Basically, it is the </a:t>
            </a:r>
            <a:r>
              <a:rPr lang="en-US" b="1" i="1" dirty="0"/>
              <a:t>weighted sum of the inputs </a:t>
            </a:r>
            <a:r>
              <a:rPr lang="en-US" dirty="0"/>
              <a:t>in which the weights defined by the weight's matrix.</a:t>
            </a:r>
          </a:p>
        </p:txBody>
      </p:sp>
      <p:pic>
        <p:nvPicPr>
          <p:cNvPr id="5" name="Picture 2" descr="Forwardpropagation — ML Glossary documentation">
            <a:extLst>
              <a:ext uri="{FF2B5EF4-FFF2-40B4-BE49-F238E27FC236}">
                <a16:creationId xmlns:a16="http://schemas.microsoft.com/office/drawing/2014/main" id="{D4EC7B08-A909-66B2-9206-9FF32C52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078811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14:cNvPr>
              <p14:cNvContentPartPr/>
              <p14:nvPr/>
            </p14:nvContentPartPr>
            <p14:xfrm>
              <a:off x="9110564" y="41818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564" y="4172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14:cNvPr>
              <p14:cNvContentPartPr/>
              <p14:nvPr/>
            </p14:nvContentPartPr>
            <p14:xfrm>
              <a:off x="8709164" y="41703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164" y="4161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14:cNvPr>
              <p14:cNvContentPartPr/>
              <p14:nvPr/>
            </p14:nvContentPartPr>
            <p14:xfrm>
              <a:off x="8809244" y="42596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0244" y="4250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14:cNvPr>
              <p14:cNvContentPartPr/>
              <p14:nvPr/>
            </p14:nvContentPartPr>
            <p14:xfrm>
              <a:off x="8452484" y="350111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3484" y="34924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B51F7-7D7B-5386-C71D-55C090C8D9D2}"/>
              </a:ext>
            </a:extLst>
          </p:cNvPr>
          <p:cNvGrpSpPr/>
          <p:nvPr/>
        </p:nvGrpSpPr>
        <p:grpSpPr>
          <a:xfrm>
            <a:off x="7359884" y="1873194"/>
            <a:ext cx="360" cy="360"/>
            <a:chOff x="7359884" y="187319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14:cNvPr>
              <p14:cNvContentPartPr/>
              <p14:nvPr/>
            </p14:nvContentPartPr>
            <p14:xfrm>
              <a:off x="14663924" y="8695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4924" y="860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14:cNvPr>
              <p14:cNvContentPartPr/>
              <p14:nvPr/>
            </p14:nvContentPartPr>
            <p14:xfrm>
              <a:off x="1761884" y="1638834"/>
              <a:ext cx="1248480" cy="2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7884" y="1531194"/>
                <a:ext cx="13561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14:cNvPr>
              <p14:cNvContentPartPr/>
              <p14:nvPr/>
            </p14:nvContentPartPr>
            <p14:xfrm>
              <a:off x="1795364" y="1864914"/>
              <a:ext cx="1257840" cy="10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41724" y="1756914"/>
                <a:ext cx="13654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14:cNvPr>
              <p14:cNvContentPartPr/>
              <p14:nvPr/>
            </p14:nvContentPartPr>
            <p14:xfrm>
              <a:off x="4304204" y="1426794"/>
              <a:ext cx="558360" cy="19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0204" y="1318794"/>
                <a:ext cx="666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14:cNvPr>
              <p14:cNvContentPartPr/>
              <p14:nvPr/>
            </p14:nvContentPartPr>
            <p14:xfrm>
              <a:off x="4371164" y="1549914"/>
              <a:ext cx="356760" cy="26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7164" y="1441914"/>
                <a:ext cx="464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14:cNvPr>
              <p14:cNvContentPartPr/>
              <p14:nvPr/>
            </p14:nvContentPartPr>
            <p14:xfrm>
              <a:off x="3055004" y="1382154"/>
              <a:ext cx="382680" cy="44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1364" y="1274154"/>
                <a:ext cx="4903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14:cNvPr>
              <p14:cNvContentPartPr/>
              <p14:nvPr/>
            </p14:nvContentPartPr>
            <p14:xfrm>
              <a:off x="3634964" y="1132674"/>
              <a:ext cx="540360" cy="58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26324" y="1124034"/>
                <a:ext cx="5580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14:cNvPr>
              <p14:cNvContentPartPr/>
              <p14:nvPr/>
            </p14:nvContentPartPr>
            <p14:xfrm>
              <a:off x="10370564" y="583175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1924" y="58231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0D03A5D-38D7-003F-D004-8B5FDC7A169D}"/>
              </a:ext>
            </a:extLst>
          </p:cNvPr>
          <p:cNvGrpSpPr/>
          <p:nvPr/>
        </p:nvGrpSpPr>
        <p:grpSpPr>
          <a:xfrm>
            <a:off x="918404" y="4293114"/>
            <a:ext cx="662040" cy="914400"/>
            <a:chOff x="918404" y="4293114"/>
            <a:chExt cx="662040" cy="9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14:cNvPr>
                <p14:cNvContentPartPr/>
                <p14:nvPr/>
              </p14:nvContentPartPr>
              <p14:xfrm>
                <a:off x="918404" y="4293114"/>
                <a:ext cx="662040" cy="89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764" y="4284114"/>
                  <a:ext cx="67968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14:cNvPr>
                <p14:cNvContentPartPr/>
                <p14:nvPr/>
              </p14:nvContentPartPr>
              <p14:xfrm>
                <a:off x="1032524" y="4303914"/>
                <a:ext cx="506880" cy="90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524" y="4295274"/>
                  <a:ext cx="524520" cy="9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A236C2-B50C-DA0F-9488-F4B5A1DC58BE}"/>
              </a:ext>
            </a:extLst>
          </p:cNvPr>
          <p:cNvGrpSpPr/>
          <p:nvPr/>
        </p:nvGrpSpPr>
        <p:grpSpPr>
          <a:xfrm>
            <a:off x="3496364" y="4337754"/>
            <a:ext cx="842040" cy="864360"/>
            <a:chOff x="3496364" y="4337754"/>
            <a:chExt cx="842040" cy="86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14:cNvPr>
                <p14:cNvContentPartPr/>
                <p14:nvPr/>
              </p14:nvContentPartPr>
              <p14:xfrm>
                <a:off x="3501404" y="4337754"/>
                <a:ext cx="738360" cy="78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2404" y="4328754"/>
                  <a:ext cx="7560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14:cNvPr>
                <p14:cNvContentPartPr/>
                <p14:nvPr/>
              </p14:nvContentPartPr>
              <p14:xfrm>
                <a:off x="3496364" y="4337754"/>
                <a:ext cx="842040" cy="864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7364" y="4328754"/>
                  <a:ext cx="859680" cy="88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B6280F-B268-05F6-36D1-82C5D6F451DF}"/>
              </a:ext>
            </a:extLst>
          </p:cNvPr>
          <p:cNvGrpSpPr/>
          <p:nvPr/>
        </p:nvGrpSpPr>
        <p:grpSpPr>
          <a:xfrm>
            <a:off x="6075044" y="4303914"/>
            <a:ext cx="649080" cy="840240"/>
            <a:chOff x="6075044" y="4303914"/>
            <a:chExt cx="649080" cy="8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14:cNvPr>
                <p14:cNvContentPartPr/>
                <p14:nvPr/>
              </p14:nvContentPartPr>
              <p14:xfrm>
                <a:off x="6132644" y="4303914"/>
                <a:ext cx="554760" cy="84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4004" y="4295274"/>
                  <a:ext cx="57240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14:cNvPr>
                <p14:cNvContentPartPr/>
                <p14:nvPr/>
              </p14:nvContentPartPr>
              <p14:xfrm>
                <a:off x="6075044" y="4326594"/>
                <a:ext cx="649080" cy="75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6404" y="4317954"/>
                  <a:ext cx="666720" cy="770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94F8B90-24F6-66BD-8B5E-D2D2A2D61E9E}"/>
              </a:ext>
            </a:extLst>
          </p:cNvPr>
          <p:cNvSpPr txBox="1">
            <a:spLocks/>
          </p:cNvSpPr>
          <p:nvPr/>
        </p:nvSpPr>
        <p:spPr>
          <a:xfrm rot="20778048">
            <a:off x="2163658" y="1127101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w11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F36CC13-45B6-E75C-718F-7D55BD112869}"/>
              </a:ext>
            </a:extLst>
          </p:cNvPr>
          <p:cNvSpPr txBox="1">
            <a:spLocks/>
          </p:cNvSpPr>
          <p:nvPr/>
        </p:nvSpPr>
        <p:spPr>
          <a:xfrm rot="19440163">
            <a:off x="2425469" y="1715443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w21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F21D926-BDB6-9B1A-9FA7-BDC488040D43}"/>
              </a:ext>
            </a:extLst>
          </p:cNvPr>
          <p:cNvSpPr txBox="1">
            <a:spLocks/>
          </p:cNvSpPr>
          <p:nvPr/>
        </p:nvSpPr>
        <p:spPr>
          <a:xfrm rot="21317852">
            <a:off x="2744225" y="822774"/>
            <a:ext cx="1904428" cy="59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X1*w11 +x2*w21</a:t>
            </a:r>
          </a:p>
        </p:txBody>
      </p:sp>
    </p:spTree>
    <p:extLst>
      <p:ext uri="{BB962C8B-B14F-4D97-AF65-F5344CB8AC3E}">
        <p14:creationId xmlns:p14="http://schemas.microsoft.com/office/powerpoint/2010/main" val="316807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2"/>
            <a:ext cx="10515600" cy="509478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Transformation of the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72DC-BAF9-23EA-99C5-F662B757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480" y="869514"/>
            <a:ext cx="4960154" cy="5634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network we have:</a:t>
            </a:r>
          </a:p>
          <a:p>
            <a:pPr marL="514350" indent="-514350">
              <a:buAutoNum type="arabicPeriod"/>
            </a:pPr>
            <a:r>
              <a:rPr lang="en-US" b="1" dirty="0"/>
              <a:t>Input layer</a:t>
            </a:r>
            <a:r>
              <a:rPr lang="en-US" dirty="0"/>
              <a:t>: of two neurons where each neuron contains some type of information.</a:t>
            </a:r>
          </a:p>
          <a:p>
            <a:pPr marL="0" indent="0">
              <a:buNone/>
            </a:pPr>
            <a:r>
              <a:rPr lang="en-US" dirty="0"/>
              <a:t>We have a </a:t>
            </a:r>
            <a:r>
              <a:rPr lang="en-US" b="1" dirty="0"/>
              <a:t>matrix X</a:t>
            </a:r>
            <a:r>
              <a:rPr lang="en-US" dirty="0"/>
              <a:t>(2,1) for this layer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Weight matrix W</a:t>
            </a:r>
            <a:r>
              <a:rPr lang="en-US" sz="1600" b="1" dirty="0"/>
              <a:t>H</a:t>
            </a:r>
            <a:r>
              <a:rPr lang="en-US" b="1" dirty="0"/>
              <a:t> </a:t>
            </a:r>
            <a:r>
              <a:rPr lang="en-US" dirty="0"/>
              <a:t>of shape (2,3). Each column contains weights of connections to a single neuron in the H layer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Linear transformation </a:t>
            </a:r>
            <a:r>
              <a:rPr lang="en-US" dirty="0"/>
              <a:t>(or matrix multiplication) between X and W</a:t>
            </a:r>
            <a:r>
              <a:rPr lang="en-US" sz="1600" dirty="0"/>
              <a:t>H </a:t>
            </a:r>
            <a:r>
              <a:rPr lang="en-US" b="1" dirty="0"/>
              <a:t>produces H matrix </a:t>
            </a:r>
            <a:r>
              <a:rPr lang="en-US" dirty="0"/>
              <a:t>of shape (3,1) for the hidden layer.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2" descr="Forwardpropagation — ML Glossary documentation">
            <a:extLst>
              <a:ext uri="{FF2B5EF4-FFF2-40B4-BE49-F238E27FC236}">
                <a16:creationId xmlns:a16="http://schemas.microsoft.com/office/drawing/2014/main" id="{D4EC7B08-A909-66B2-9206-9FF32C52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078811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14:cNvPr>
              <p14:cNvContentPartPr/>
              <p14:nvPr/>
            </p14:nvContentPartPr>
            <p14:xfrm>
              <a:off x="9110564" y="41818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564" y="4172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14:cNvPr>
              <p14:cNvContentPartPr/>
              <p14:nvPr/>
            </p14:nvContentPartPr>
            <p14:xfrm>
              <a:off x="8709164" y="41703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164" y="4161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14:cNvPr>
              <p14:cNvContentPartPr/>
              <p14:nvPr/>
            </p14:nvContentPartPr>
            <p14:xfrm>
              <a:off x="8809244" y="42596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0244" y="42506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14:cNvPr>
              <p14:cNvContentPartPr/>
              <p14:nvPr/>
            </p14:nvContentPartPr>
            <p14:xfrm>
              <a:off x="8452484" y="350111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3484" y="34921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B51F7-7D7B-5386-C71D-55C090C8D9D2}"/>
              </a:ext>
            </a:extLst>
          </p:cNvPr>
          <p:cNvGrpSpPr/>
          <p:nvPr/>
        </p:nvGrpSpPr>
        <p:grpSpPr>
          <a:xfrm>
            <a:off x="7359884" y="1873194"/>
            <a:ext cx="360" cy="360"/>
            <a:chOff x="7359884" y="187319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14:cNvPr>
              <p14:cNvContentPartPr/>
              <p14:nvPr/>
            </p14:nvContentPartPr>
            <p14:xfrm>
              <a:off x="14663924" y="8695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4924" y="8605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14:cNvPr>
              <p14:cNvContentPartPr/>
              <p14:nvPr/>
            </p14:nvContentPartPr>
            <p14:xfrm>
              <a:off x="1761884" y="1638834"/>
              <a:ext cx="1248480" cy="2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7884" y="1530700"/>
                <a:ext cx="1356120" cy="50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14:cNvPr>
              <p14:cNvContentPartPr/>
              <p14:nvPr/>
            </p14:nvContentPartPr>
            <p14:xfrm>
              <a:off x="1795364" y="1864914"/>
              <a:ext cx="1257840" cy="10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41364" y="1756914"/>
                <a:ext cx="13654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14:cNvPr>
              <p14:cNvContentPartPr/>
              <p14:nvPr/>
            </p14:nvContentPartPr>
            <p14:xfrm>
              <a:off x="4304204" y="1426794"/>
              <a:ext cx="558360" cy="19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0204" y="1318794"/>
                <a:ext cx="666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14:cNvPr>
              <p14:cNvContentPartPr/>
              <p14:nvPr/>
            </p14:nvContentPartPr>
            <p14:xfrm>
              <a:off x="4371164" y="1549914"/>
              <a:ext cx="356760" cy="26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7218" y="1441914"/>
                <a:ext cx="464291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14:cNvPr>
              <p14:cNvContentPartPr/>
              <p14:nvPr/>
            </p14:nvContentPartPr>
            <p14:xfrm>
              <a:off x="3055004" y="1382154"/>
              <a:ext cx="382680" cy="44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0953" y="1274154"/>
                <a:ext cx="490421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14:cNvPr>
              <p14:cNvContentPartPr/>
              <p14:nvPr/>
            </p14:nvContentPartPr>
            <p14:xfrm>
              <a:off x="3634964" y="1132674"/>
              <a:ext cx="540360" cy="58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25964" y="1123674"/>
                <a:ext cx="5580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14:cNvPr>
              <p14:cNvContentPartPr/>
              <p14:nvPr/>
            </p14:nvContentPartPr>
            <p14:xfrm>
              <a:off x="10370564" y="583175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1564" y="582275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0D03A5D-38D7-003F-D004-8B5FDC7A169D}"/>
              </a:ext>
            </a:extLst>
          </p:cNvPr>
          <p:cNvGrpSpPr/>
          <p:nvPr/>
        </p:nvGrpSpPr>
        <p:grpSpPr>
          <a:xfrm>
            <a:off x="918404" y="4293114"/>
            <a:ext cx="662040" cy="914400"/>
            <a:chOff x="918404" y="4293114"/>
            <a:chExt cx="662040" cy="9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14:cNvPr>
                <p14:cNvContentPartPr/>
                <p14:nvPr/>
              </p14:nvContentPartPr>
              <p14:xfrm>
                <a:off x="918404" y="4293114"/>
                <a:ext cx="662040" cy="89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404" y="4284114"/>
                  <a:ext cx="67968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14:cNvPr>
                <p14:cNvContentPartPr/>
                <p14:nvPr/>
              </p14:nvContentPartPr>
              <p14:xfrm>
                <a:off x="1032524" y="4303914"/>
                <a:ext cx="506880" cy="90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524" y="4294914"/>
                  <a:ext cx="524520" cy="9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A236C2-B50C-DA0F-9488-F4B5A1DC58BE}"/>
              </a:ext>
            </a:extLst>
          </p:cNvPr>
          <p:cNvGrpSpPr/>
          <p:nvPr/>
        </p:nvGrpSpPr>
        <p:grpSpPr>
          <a:xfrm>
            <a:off x="3496364" y="4337754"/>
            <a:ext cx="842040" cy="864360"/>
            <a:chOff x="3496364" y="4337754"/>
            <a:chExt cx="842040" cy="86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14:cNvPr>
                <p14:cNvContentPartPr/>
                <p14:nvPr/>
              </p14:nvContentPartPr>
              <p14:xfrm>
                <a:off x="3501404" y="4337754"/>
                <a:ext cx="738360" cy="78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2404" y="4328758"/>
                  <a:ext cx="756000" cy="800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14:cNvPr>
                <p14:cNvContentPartPr/>
                <p14:nvPr/>
              </p14:nvContentPartPr>
              <p14:xfrm>
                <a:off x="3496364" y="4337754"/>
                <a:ext cx="842040" cy="864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7364" y="4328754"/>
                  <a:ext cx="859680" cy="88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B6280F-B268-05F6-36D1-82C5D6F451DF}"/>
              </a:ext>
            </a:extLst>
          </p:cNvPr>
          <p:cNvGrpSpPr/>
          <p:nvPr/>
        </p:nvGrpSpPr>
        <p:grpSpPr>
          <a:xfrm>
            <a:off x="6075044" y="4303914"/>
            <a:ext cx="649080" cy="840240"/>
            <a:chOff x="6075044" y="4303914"/>
            <a:chExt cx="649080" cy="8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14:cNvPr>
                <p14:cNvContentPartPr/>
                <p14:nvPr/>
              </p14:nvContentPartPr>
              <p14:xfrm>
                <a:off x="6132644" y="4303914"/>
                <a:ext cx="554760" cy="84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3644" y="4294910"/>
                  <a:ext cx="572400" cy="857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14:cNvPr>
                <p14:cNvContentPartPr/>
                <p14:nvPr/>
              </p14:nvContentPartPr>
              <p14:xfrm>
                <a:off x="6075044" y="4326594"/>
                <a:ext cx="649080" cy="75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6044" y="4317590"/>
                  <a:ext cx="666720" cy="77076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94F8B90-24F6-66BD-8B5E-D2D2A2D61E9E}"/>
              </a:ext>
            </a:extLst>
          </p:cNvPr>
          <p:cNvSpPr txBox="1">
            <a:spLocks/>
          </p:cNvSpPr>
          <p:nvPr/>
        </p:nvSpPr>
        <p:spPr>
          <a:xfrm rot="20778048">
            <a:off x="2163658" y="1127101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w11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F36CC13-45B6-E75C-718F-7D55BD112869}"/>
              </a:ext>
            </a:extLst>
          </p:cNvPr>
          <p:cNvSpPr txBox="1">
            <a:spLocks/>
          </p:cNvSpPr>
          <p:nvPr/>
        </p:nvSpPr>
        <p:spPr>
          <a:xfrm rot="19440163">
            <a:off x="2425469" y="1715443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w21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F21D926-BDB6-9B1A-9FA7-BDC488040D43}"/>
              </a:ext>
            </a:extLst>
          </p:cNvPr>
          <p:cNvSpPr txBox="1">
            <a:spLocks/>
          </p:cNvSpPr>
          <p:nvPr/>
        </p:nvSpPr>
        <p:spPr>
          <a:xfrm rot="21317852">
            <a:off x="2744225" y="822774"/>
            <a:ext cx="1904428" cy="59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X1*w11 +x2*w21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A56087-2128-531D-752E-FC180399A84A}"/>
              </a:ext>
            </a:extLst>
          </p:cNvPr>
          <p:cNvSpPr txBox="1">
            <a:spLocks/>
          </p:cNvSpPr>
          <p:nvPr/>
        </p:nvSpPr>
        <p:spPr>
          <a:xfrm>
            <a:off x="7139480" y="6310609"/>
            <a:ext cx="4652332" cy="582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Same logic applied to from H layer to O layer</a:t>
            </a:r>
          </a:p>
        </p:txBody>
      </p:sp>
    </p:spTree>
    <p:extLst>
      <p:ext uri="{BB962C8B-B14F-4D97-AF65-F5344CB8AC3E}">
        <p14:creationId xmlns:p14="http://schemas.microsoft.com/office/powerpoint/2010/main" val="390011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3AAB-340D-F8A2-9AA9-2DD14042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A2-FECA-0601-F953-8E310C68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How we teach computers to understand pictures | Fei </a:t>
            </a:r>
            <a:r>
              <a:rPr lang="en-US" dirty="0" err="1">
                <a:hlinkClick r:id="rId3"/>
              </a:rPr>
              <a:t>Fei</a:t>
            </a:r>
            <a:r>
              <a:rPr lang="en-US" dirty="0">
                <a:hlinkClick r:id="rId3"/>
              </a:rPr>
              <a:t> Li - YouTube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5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2"/>
            <a:ext cx="10515600" cy="5094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Activation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72DC-BAF9-23EA-99C5-F662B757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316" y="1078812"/>
            <a:ext cx="4460489" cy="563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output from the linear transformation is not instantly passed, it must go through some non-linearity function</a:t>
            </a:r>
          </a:p>
        </p:txBody>
      </p:sp>
      <p:pic>
        <p:nvPicPr>
          <p:cNvPr id="5" name="Picture 2" descr="Forwardpropagation — ML Glossary documentation">
            <a:extLst>
              <a:ext uri="{FF2B5EF4-FFF2-40B4-BE49-F238E27FC236}">
                <a16:creationId xmlns:a16="http://schemas.microsoft.com/office/drawing/2014/main" id="{D4EC7B08-A909-66B2-9206-9FF32C52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078811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14:cNvPr>
              <p14:cNvContentPartPr/>
              <p14:nvPr/>
            </p14:nvContentPartPr>
            <p14:xfrm>
              <a:off x="9110564" y="41818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564" y="4172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14:cNvPr>
              <p14:cNvContentPartPr/>
              <p14:nvPr/>
            </p14:nvContentPartPr>
            <p14:xfrm>
              <a:off x="8709164" y="41703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164" y="4161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14:cNvPr>
              <p14:cNvContentPartPr/>
              <p14:nvPr/>
            </p14:nvContentPartPr>
            <p14:xfrm>
              <a:off x="8809244" y="42596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0244" y="4250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14:cNvPr>
              <p14:cNvContentPartPr/>
              <p14:nvPr/>
            </p14:nvContentPartPr>
            <p14:xfrm>
              <a:off x="8452484" y="350111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3484" y="34924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B51F7-7D7B-5386-C71D-55C090C8D9D2}"/>
              </a:ext>
            </a:extLst>
          </p:cNvPr>
          <p:cNvGrpSpPr/>
          <p:nvPr/>
        </p:nvGrpSpPr>
        <p:grpSpPr>
          <a:xfrm>
            <a:off x="7359884" y="1873194"/>
            <a:ext cx="360" cy="360"/>
            <a:chOff x="7359884" y="187319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14:cNvPr>
              <p14:cNvContentPartPr/>
              <p14:nvPr/>
            </p14:nvContentPartPr>
            <p14:xfrm>
              <a:off x="14663924" y="8695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4924" y="860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14:cNvPr>
              <p14:cNvContentPartPr/>
              <p14:nvPr/>
            </p14:nvContentPartPr>
            <p14:xfrm>
              <a:off x="1761884" y="1638834"/>
              <a:ext cx="1248480" cy="2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7884" y="1531194"/>
                <a:ext cx="13561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14:cNvPr>
              <p14:cNvContentPartPr/>
              <p14:nvPr/>
            </p14:nvContentPartPr>
            <p14:xfrm>
              <a:off x="1795364" y="1864914"/>
              <a:ext cx="1257840" cy="10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41724" y="1756914"/>
                <a:ext cx="13654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14:cNvPr>
              <p14:cNvContentPartPr/>
              <p14:nvPr/>
            </p14:nvContentPartPr>
            <p14:xfrm>
              <a:off x="4304204" y="1426794"/>
              <a:ext cx="558360" cy="19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0204" y="1318794"/>
                <a:ext cx="666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14:cNvPr>
              <p14:cNvContentPartPr/>
              <p14:nvPr/>
            </p14:nvContentPartPr>
            <p14:xfrm>
              <a:off x="4371164" y="1549914"/>
              <a:ext cx="356760" cy="26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7164" y="1441914"/>
                <a:ext cx="464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14:cNvPr>
              <p14:cNvContentPartPr/>
              <p14:nvPr/>
            </p14:nvContentPartPr>
            <p14:xfrm>
              <a:off x="3055004" y="1382154"/>
              <a:ext cx="382680" cy="44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1364" y="1274154"/>
                <a:ext cx="4903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14:cNvPr>
              <p14:cNvContentPartPr/>
              <p14:nvPr/>
            </p14:nvContentPartPr>
            <p14:xfrm>
              <a:off x="3634964" y="1132674"/>
              <a:ext cx="540360" cy="58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26324" y="1124034"/>
                <a:ext cx="5580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14:cNvPr>
              <p14:cNvContentPartPr/>
              <p14:nvPr/>
            </p14:nvContentPartPr>
            <p14:xfrm>
              <a:off x="10370564" y="583175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1924" y="58231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0D03A5D-38D7-003F-D004-8B5FDC7A169D}"/>
              </a:ext>
            </a:extLst>
          </p:cNvPr>
          <p:cNvGrpSpPr/>
          <p:nvPr/>
        </p:nvGrpSpPr>
        <p:grpSpPr>
          <a:xfrm>
            <a:off x="918404" y="4293114"/>
            <a:ext cx="662040" cy="914400"/>
            <a:chOff x="918404" y="4293114"/>
            <a:chExt cx="662040" cy="9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14:cNvPr>
                <p14:cNvContentPartPr/>
                <p14:nvPr/>
              </p14:nvContentPartPr>
              <p14:xfrm>
                <a:off x="918404" y="4293114"/>
                <a:ext cx="662040" cy="89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764" y="4284114"/>
                  <a:ext cx="67968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14:cNvPr>
                <p14:cNvContentPartPr/>
                <p14:nvPr/>
              </p14:nvContentPartPr>
              <p14:xfrm>
                <a:off x="1032524" y="4303914"/>
                <a:ext cx="506880" cy="90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524" y="4295274"/>
                  <a:ext cx="524520" cy="9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A236C2-B50C-DA0F-9488-F4B5A1DC58BE}"/>
              </a:ext>
            </a:extLst>
          </p:cNvPr>
          <p:cNvGrpSpPr/>
          <p:nvPr/>
        </p:nvGrpSpPr>
        <p:grpSpPr>
          <a:xfrm>
            <a:off x="3496364" y="4337754"/>
            <a:ext cx="842040" cy="864360"/>
            <a:chOff x="3496364" y="4337754"/>
            <a:chExt cx="842040" cy="86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14:cNvPr>
                <p14:cNvContentPartPr/>
                <p14:nvPr/>
              </p14:nvContentPartPr>
              <p14:xfrm>
                <a:off x="3501404" y="4337754"/>
                <a:ext cx="738360" cy="78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2404" y="4328754"/>
                  <a:ext cx="7560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14:cNvPr>
                <p14:cNvContentPartPr/>
                <p14:nvPr/>
              </p14:nvContentPartPr>
              <p14:xfrm>
                <a:off x="3496364" y="4337754"/>
                <a:ext cx="842040" cy="864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7364" y="4328754"/>
                  <a:ext cx="859680" cy="88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B6280F-B268-05F6-36D1-82C5D6F451DF}"/>
              </a:ext>
            </a:extLst>
          </p:cNvPr>
          <p:cNvGrpSpPr/>
          <p:nvPr/>
        </p:nvGrpSpPr>
        <p:grpSpPr>
          <a:xfrm>
            <a:off x="6075044" y="4303914"/>
            <a:ext cx="649080" cy="840240"/>
            <a:chOff x="6075044" y="4303914"/>
            <a:chExt cx="649080" cy="8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14:cNvPr>
                <p14:cNvContentPartPr/>
                <p14:nvPr/>
              </p14:nvContentPartPr>
              <p14:xfrm>
                <a:off x="6132644" y="4303914"/>
                <a:ext cx="554760" cy="84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4004" y="4295274"/>
                  <a:ext cx="57240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14:cNvPr>
                <p14:cNvContentPartPr/>
                <p14:nvPr/>
              </p14:nvContentPartPr>
              <p14:xfrm>
                <a:off x="6075044" y="4326594"/>
                <a:ext cx="649080" cy="75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6404" y="4317954"/>
                  <a:ext cx="666720" cy="770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94F8B90-24F6-66BD-8B5E-D2D2A2D61E9E}"/>
              </a:ext>
            </a:extLst>
          </p:cNvPr>
          <p:cNvSpPr txBox="1">
            <a:spLocks/>
          </p:cNvSpPr>
          <p:nvPr/>
        </p:nvSpPr>
        <p:spPr>
          <a:xfrm rot="20778048">
            <a:off x="2163658" y="1127101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w11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F36CC13-45B6-E75C-718F-7D55BD112869}"/>
              </a:ext>
            </a:extLst>
          </p:cNvPr>
          <p:cNvSpPr txBox="1">
            <a:spLocks/>
          </p:cNvSpPr>
          <p:nvPr/>
        </p:nvSpPr>
        <p:spPr>
          <a:xfrm rot="19440163">
            <a:off x="2425469" y="1715443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w21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F21D926-BDB6-9B1A-9FA7-BDC488040D43}"/>
              </a:ext>
            </a:extLst>
          </p:cNvPr>
          <p:cNvSpPr txBox="1">
            <a:spLocks/>
          </p:cNvSpPr>
          <p:nvPr/>
        </p:nvSpPr>
        <p:spPr>
          <a:xfrm rot="21317852">
            <a:off x="2744225" y="822774"/>
            <a:ext cx="1904428" cy="59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X1*w11 +x2*w21</a:t>
            </a:r>
          </a:p>
        </p:txBody>
      </p:sp>
    </p:spTree>
    <p:extLst>
      <p:ext uri="{BB962C8B-B14F-4D97-AF65-F5344CB8AC3E}">
        <p14:creationId xmlns:p14="http://schemas.microsoft.com/office/powerpoint/2010/main" val="391687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149B-5C98-2A0E-BE99-CF5CF46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D097-9B25-BA1A-10C3-F6607FD5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arious forms of non-linear activation functions (Figure adopted from... |  Download Scientific Diagram">
            <a:extLst>
              <a:ext uri="{FF2B5EF4-FFF2-40B4-BE49-F238E27FC236}">
                <a16:creationId xmlns:a16="http://schemas.microsoft.com/office/drawing/2014/main" id="{5C16CABF-D9A6-C14D-51FB-681970B2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909638"/>
            <a:ext cx="64579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1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C6C5-67D5-34BD-4996-E214D38C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activation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F13C-3AAC-AEB3-B5C1-FCE7A381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6040" cy="4335689"/>
          </a:xfrm>
        </p:spPr>
        <p:txBody>
          <a:bodyPr>
            <a:normAutofit/>
          </a:bodyPr>
          <a:lstStyle/>
          <a:p>
            <a:r>
              <a:rPr lang="en-US" dirty="0"/>
              <a:t>Introduce the nonlinearity to the network.</a:t>
            </a:r>
          </a:p>
          <a:p>
            <a:r>
              <a:rPr lang="en-US" dirty="0"/>
              <a:t>Allow model to have different hidden layers.</a:t>
            </a:r>
          </a:p>
          <a:p>
            <a:r>
              <a:rPr lang="en-US" dirty="0"/>
              <a:t>Otherwise, the model only have one layer.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allow the model to fit more complex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7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99B4-347D-8793-0055-81B5A098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Neural Network -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6FEF-5222-8D44-980C-EBAE9EF1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366" y="1825625"/>
            <a:ext cx="572243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Dendrite </a:t>
            </a:r>
            <a:r>
              <a:rPr lang="en-US" b="1" i="1" dirty="0"/>
              <a:t>receives input </a:t>
            </a:r>
            <a:r>
              <a:rPr lang="en-US" dirty="0"/>
              <a:t>from many other neurons and carry those signals to the cell body (= </a:t>
            </a:r>
            <a:r>
              <a:rPr lang="en-US" b="1" u="sng" dirty="0"/>
              <a:t>input</a:t>
            </a:r>
            <a:r>
              <a:rPr lang="en-US" dirty="0"/>
              <a:t>).</a:t>
            </a:r>
            <a:endParaRPr lang="en-US" b="1" dirty="0"/>
          </a:p>
          <a:p>
            <a:r>
              <a:rPr lang="en-US" b="1" dirty="0"/>
              <a:t>Axon</a:t>
            </a:r>
            <a:r>
              <a:rPr lang="en-US" dirty="0"/>
              <a:t> is where the electrical </a:t>
            </a:r>
            <a:r>
              <a:rPr lang="en-US" b="1" i="1" dirty="0"/>
              <a:t>impulses from the neuron travel away</a:t>
            </a:r>
            <a:r>
              <a:rPr lang="en-US" dirty="0"/>
              <a:t> to be received by other neurons (= </a:t>
            </a:r>
            <a:r>
              <a:rPr lang="en-US" b="1" u="sng" dirty="0"/>
              <a:t>output</a:t>
            </a:r>
            <a:r>
              <a:rPr lang="en-US" dirty="0"/>
              <a:t>).</a:t>
            </a:r>
          </a:p>
          <a:p>
            <a:r>
              <a:rPr lang="en-US" b="1" dirty="0"/>
              <a:t>Cell Body: </a:t>
            </a:r>
            <a:r>
              <a:rPr lang="en-US" b="1" i="1" dirty="0"/>
              <a:t>connects to the dendrites </a:t>
            </a:r>
            <a:r>
              <a:rPr lang="en-US" dirty="0"/>
              <a:t>which brings information to the neuron and </a:t>
            </a:r>
            <a:r>
              <a:rPr lang="en-US" b="1" i="1" dirty="0"/>
              <a:t>the axon </a:t>
            </a:r>
            <a:r>
              <a:rPr lang="en-US" dirty="0"/>
              <a:t>which sends information to other neurons (= </a:t>
            </a:r>
            <a:r>
              <a:rPr lang="en-US" b="1" u="sng" dirty="0"/>
              <a:t>hidden layer</a:t>
            </a:r>
            <a:r>
              <a:rPr lang="en-US" dirty="0"/>
              <a:t>)</a:t>
            </a:r>
          </a:p>
          <a:p>
            <a:r>
              <a:rPr lang="en-US" b="1" i="1" dirty="0"/>
              <a:t>Synapse</a:t>
            </a:r>
            <a:r>
              <a:rPr lang="en-US" dirty="0"/>
              <a:t>: is </a:t>
            </a:r>
            <a:r>
              <a:rPr lang="en-US" b="1" i="1" dirty="0"/>
              <a:t>the point of contact between neurons</a:t>
            </a:r>
            <a:r>
              <a:rPr lang="en-US" dirty="0"/>
              <a:t> where information is passed from one neuron to another neuron in the next layer. Synapses </a:t>
            </a:r>
            <a:r>
              <a:rPr lang="en-US" b="1" i="1" dirty="0"/>
              <a:t>control the strength of the signals transmitted between neurons </a:t>
            </a:r>
            <a:r>
              <a:rPr lang="en-US" dirty="0"/>
              <a:t>(=</a:t>
            </a:r>
            <a:r>
              <a:rPr lang="en-US" b="1" u="sng" dirty="0"/>
              <a:t>weights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122" name="Picture 2" descr="Axon Dendrite Cell Body Neuron (Nerve cell) Anatomy Synapse">
            <a:extLst>
              <a:ext uri="{FF2B5EF4-FFF2-40B4-BE49-F238E27FC236}">
                <a16:creationId xmlns:a16="http://schemas.microsoft.com/office/drawing/2014/main" id="{DA34AE41-A0AB-8D1F-025F-9A6CCA55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7" y="1690688"/>
            <a:ext cx="4762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392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99B4-347D-8793-0055-81B5A098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Neural Network – Neuronal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6FEF-5222-8D44-980C-EBAE9EF1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366" y="1825625"/>
            <a:ext cx="57224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99E3B-BDFA-79B2-410B-D1E66562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6979"/>
            <a:ext cx="4214225" cy="22785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12ABA5-39D8-DC35-A744-FB8569699CED}"/>
              </a:ext>
            </a:extLst>
          </p:cNvPr>
          <p:cNvSpPr txBox="1">
            <a:spLocks/>
          </p:cNvSpPr>
          <p:nvPr/>
        </p:nvSpPr>
        <p:spPr>
          <a:xfrm>
            <a:off x="838200" y="4870493"/>
            <a:ext cx="6991815" cy="36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From: </a:t>
            </a:r>
            <a:r>
              <a:rPr lang="en-US" sz="1400" dirty="0" err="1"/>
              <a:t>Standford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8291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B508-6C7A-B149-754C-D285216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BA8A-0A38-026D-CFC7-D48F4546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Who Invented A.I.? </a:t>
            </a:r>
            <a:r>
              <a:rPr lang="en-US">
                <a:hlinkClick r:id="rId2"/>
              </a:rPr>
              <a:t>- The Pioneers of Our Future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5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3AAB-340D-F8A2-9AA9-2DD14042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B8661-CA2B-224C-738F-168AA880D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6719" y="1825625"/>
            <a:ext cx="6978561" cy="4351338"/>
          </a:xfrm>
        </p:spPr>
      </p:pic>
    </p:spTree>
    <p:extLst>
      <p:ext uri="{BB962C8B-B14F-4D97-AF65-F5344CB8AC3E}">
        <p14:creationId xmlns:p14="http://schemas.microsoft.com/office/powerpoint/2010/main" val="111888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FAF7-AD9E-7D27-4851-E5F08201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08AA-B58F-5BA6-DB5A-483C9EB2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How computers learn to recognize objects instantly | Joseph Redmon – 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Object detection: 1. putting bounding boxes around the objects and say what those objects are and their location.</a:t>
            </a:r>
          </a:p>
          <a:p>
            <a:pPr>
              <a:buFontTx/>
              <a:buChar char="-"/>
            </a:pPr>
            <a:r>
              <a:rPr lang="en-US" dirty="0"/>
              <a:t>Self driving vehicles</a:t>
            </a:r>
          </a:p>
          <a:p>
            <a:pPr>
              <a:buFontTx/>
              <a:buChar char="-"/>
            </a:pPr>
            <a:r>
              <a:rPr lang="en-US" dirty="0"/>
              <a:t>Robotic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706D-29D5-A4EF-D125-782441C17B2A}"/>
              </a:ext>
            </a:extLst>
          </p:cNvPr>
          <p:cNvSpPr txBox="1"/>
          <p:nvPr/>
        </p:nvSpPr>
        <p:spPr>
          <a:xfrm>
            <a:off x="5094390" y="4506423"/>
            <a:ext cx="313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 vision information to interact with the physical world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606F64-FD1E-7594-E77B-44A2D71EF5BB}"/>
              </a:ext>
            </a:extLst>
          </p:cNvPr>
          <p:cNvCxnSpPr/>
          <p:nvPr/>
        </p:nvCxnSpPr>
        <p:spPr>
          <a:xfrm>
            <a:off x="4283979" y="4295635"/>
            <a:ext cx="599768" cy="421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990305-C2B8-EAD2-F6E8-99E15BB9114A}"/>
              </a:ext>
            </a:extLst>
          </p:cNvPr>
          <p:cNvCxnSpPr>
            <a:cxnSpLocks/>
          </p:cNvCxnSpPr>
          <p:nvPr/>
        </p:nvCxnSpPr>
        <p:spPr>
          <a:xfrm>
            <a:off x="3943751" y="5096169"/>
            <a:ext cx="841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97F-D332-7B73-D2F4-A8447CFE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4204-0C0E-E3D4-42B6-1CA1579D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etting started with computer vision using deep learning in 2021: resources  and comments for beginners and intermediate practitioners - HackMD">
            <a:extLst>
              <a:ext uri="{FF2B5EF4-FFF2-40B4-BE49-F238E27FC236}">
                <a16:creationId xmlns:a16="http://schemas.microsoft.com/office/drawing/2014/main" id="{AE56F8A6-081F-BAB8-4112-FA13EA83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81075"/>
            <a:ext cx="80962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CE326-52DD-ED3E-E17F-2B154174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Handwritten Digit Classification 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CE4A7-293B-BDA3-FA62-BF24BEA3C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9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 Recognition">
            <a:extLst>
              <a:ext uri="{FF2B5EF4-FFF2-40B4-BE49-F238E27FC236}">
                <a16:creationId xmlns:a16="http://schemas.microsoft.com/office/drawing/2014/main" id="{2696D7FF-C3F9-5A10-1D2C-8291FC9FC9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47876"/>
            <a:ext cx="10905066" cy="376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13B9-656B-E7F8-6210-B8081FBC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1" y="3215391"/>
            <a:ext cx="4923020" cy="2683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Image input: matrix </a:t>
            </a:r>
            <a:r>
              <a:rPr lang="en-US" dirty="0" err="1"/>
              <a:t>HxW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 = 28: number of pixels horizontally</a:t>
            </a:r>
          </a:p>
          <a:p>
            <a:pPr marL="0" indent="0">
              <a:buNone/>
            </a:pPr>
            <a:r>
              <a:rPr lang="en-US" dirty="0"/>
              <a:t>H = 28: number of pixels vertically</a:t>
            </a:r>
          </a:p>
          <a:p>
            <a:pPr marL="0" indent="0">
              <a:buNone/>
            </a:pPr>
            <a:r>
              <a:rPr lang="en-US" dirty="0"/>
              <a:t>Value: is the density of the gray scale image (value ranged from 0 to 255)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6EDF8-431C-B013-6D20-45129D4CA1CB}"/>
              </a:ext>
            </a:extLst>
          </p:cNvPr>
          <p:cNvSpPr/>
          <p:nvPr/>
        </p:nvSpPr>
        <p:spPr>
          <a:xfrm>
            <a:off x="6724338" y="786848"/>
            <a:ext cx="2638269" cy="17988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Neural Network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AB052-780E-FE52-3E03-CAEF07CB049C}"/>
              </a:ext>
            </a:extLst>
          </p:cNvPr>
          <p:cNvSpPr txBox="1">
            <a:spLocks/>
          </p:cNvSpPr>
          <p:nvPr/>
        </p:nvSpPr>
        <p:spPr>
          <a:xfrm>
            <a:off x="10598028" y="522022"/>
            <a:ext cx="602775" cy="529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b="1" dirty="0"/>
              <a:t>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0C0499-747C-0480-6B21-552948933CD9}"/>
              </a:ext>
            </a:extLst>
          </p:cNvPr>
          <p:cNvSpPr txBox="1">
            <a:spLocks/>
          </p:cNvSpPr>
          <p:nvPr/>
        </p:nvSpPr>
        <p:spPr>
          <a:xfrm>
            <a:off x="8157818" y="3757137"/>
            <a:ext cx="4741522" cy="159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expect P(2)&gt;P(another digit) P(2) &gt; 0.5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Ideally P(2)=1 and P(di#2)=0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1069E-11E4-329A-D16C-46501C64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034" y="344505"/>
            <a:ext cx="828994" cy="2367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134F1E-0BE7-7992-0CD4-141FF7CCD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21" y="389288"/>
            <a:ext cx="5028600" cy="25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0C99FE-2180-4293-67EC-46C5DC11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MNIST dataset</a:t>
            </a:r>
          </a:p>
        </p:txBody>
      </p:sp>
      <p:pic>
        <p:nvPicPr>
          <p:cNvPr id="3074" name="Picture 2" descr="MNIST database - Wikipedia">
            <a:extLst>
              <a:ext uri="{FF2B5EF4-FFF2-40B4-BE49-F238E27FC236}">
                <a16:creationId xmlns:a16="http://schemas.microsoft.com/office/drawing/2014/main" id="{AD6203B0-00EC-352F-C85B-9D03BB311C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68198"/>
            <a:ext cx="6780700" cy="411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0C0499-747C-0480-6B21-552948933CD9}"/>
              </a:ext>
            </a:extLst>
          </p:cNvPr>
          <p:cNvSpPr txBox="1">
            <a:spLocks/>
          </p:cNvSpPr>
          <p:nvPr/>
        </p:nvSpPr>
        <p:spPr>
          <a:xfrm>
            <a:off x="8157818" y="3757137"/>
            <a:ext cx="4741522" cy="159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BA6B6-353A-5A68-593B-F3E603751ADA}"/>
              </a:ext>
            </a:extLst>
          </p:cNvPr>
          <p:cNvSpPr txBox="1"/>
          <p:nvPr/>
        </p:nvSpPr>
        <p:spPr>
          <a:xfrm>
            <a:off x="633984" y="5487472"/>
            <a:ext cx="6447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60,000 training images and 10,000 testing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952</Words>
  <Application>Microsoft Office PowerPoint</Application>
  <PresentationFormat>Widescreen</PresentationFormat>
  <Paragraphs>115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Office Theme</vt:lpstr>
      <vt:lpstr>Computer Vision</vt:lpstr>
      <vt:lpstr>PowerPoint Presentation</vt:lpstr>
      <vt:lpstr>PowerPoint Presentation</vt:lpstr>
      <vt:lpstr>PowerPoint Presentation</vt:lpstr>
      <vt:lpstr>PowerPoint Presentation</vt:lpstr>
      <vt:lpstr>Handwritten Digit Classification Task</vt:lpstr>
      <vt:lpstr>PowerPoint Presentation</vt:lpstr>
      <vt:lpstr>PowerPoint Presentation</vt:lpstr>
      <vt:lpstr>MNIST dataset</vt:lpstr>
      <vt:lpstr>Concept Review</vt:lpstr>
      <vt:lpstr>Matrix multiplication</vt:lpstr>
      <vt:lpstr>Matrix multiplication</vt:lpstr>
      <vt:lpstr>Matrix multiplication</vt:lpstr>
      <vt:lpstr>GPU for deep learning</vt:lpstr>
      <vt:lpstr>Parallel Processing in Neural Network</vt:lpstr>
      <vt:lpstr>Fully Connected Artificial Neural Network</vt:lpstr>
      <vt:lpstr>Fully Connected Artificial Neural Network</vt:lpstr>
      <vt:lpstr>Linear Transformation of the input</vt:lpstr>
      <vt:lpstr>Linear Transformation of the input</vt:lpstr>
      <vt:lpstr>Activation function</vt:lpstr>
      <vt:lpstr>PowerPoint Presentation</vt:lpstr>
      <vt:lpstr>Why do we need activation function?</vt:lpstr>
      <vt:lpstr>Biological Neural Network - Component</vt:lpstr>
      <vt:lpstr>Biological Neural Network – Neuronal Computation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Nguyen, Thi Thanh Tuyen</dc:creator>
  <cp:lastModifiedBy>Nguyen, Thi Thanh Tuyen</cp:lastModifiedBy>
  <cp:revision>9</cp:revision>
  <dcterms:created xsi:type="dcterms:W3CDTF">2023-01-15T23:03:18Z</dcterms:created>
  <dcterms:modified xsi:type="dcterms:W3CDTF">2023-02-09T22:46:10Z</dcterms:modified>
</cp:coreProperties>
</file>