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7454F66F.xml" ContentType="application/vnd.ms-powerpoint.comments+xml"/>
  <Override PartName="/ppt/comments/modernComment_10B_45CB1914.xml" ContentType="application/vnd.ms-powerpoint.comments+xml"/>
  <Override PartName="/ppt/comments/modernComment_103_E7C2BD0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6_8CFDF68E.xml" ContentType="application/vnd.ms-powerpoint.comments+xml"/>
  <Override PartName="/ppt/comments/modernComment_107_FD417AA4.xml" ContentType="application/vnd.ms-powerpoint.comments+xml"/>
  <Override PartName="/ppt/comments/modernComment_10A_51D6E521.xml" ContentType="application/vnd.ms-powerpoint.comments+xml"/>
  <Override PartName="/ppt/comments/modernComment_108_BBF727A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6DBBF7-8B16-0CE7-D2EC-C9DB8B60E4C0}" name="Nguyen, Thi Thanh Tuyen" initials="NTTT" userId="Nguyen, Thi Thanh Tuy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1_7454F6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BC65CB-68C0-4B18-87DF-D6EDE8B70FAA}" authorId="{596DBBF7-8B16-0CE7-D2EC-C9DB8B60E4C0}" created="2022-12-04T16:27:09.076">
    <pc:sldMkLst xmlns:pc="http://schemas.microsoft.com/office/powerpoint/2013/main/command">
      <pc:docMk/>
      <pc:sldMk cId="1951725167" sldId="257"/>
    </pc:sldMkLst>
    <p188:txBody>
      <a:bodyPr/>
      <a:lstStyle/>
      <a:p>
        <a:r>
          <a:rPr lang="en-US"/>
          <a:t>Inspired by java and c
</a:t>
        </a:r>
      </a:p>
    </p188:txBody>
  </p188:cm>
</p188:cmLst>
</file>

<file path=ppt/comments/modernComment_103_E7C2BD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3DFE77-0D0A-48D4-AFAF-C71E397FBA27}" authorId="{596DBBF7-8B16-0CE7-D2EC-C9DB8B60E4C0}" created="2022-12-04T17:51:36.451">
    <pc:sldMkLst xmlns:pc="http://schemas.microsoft.com/office/powerpoint/2013/main/command">
      <pc:docMk/>
      <pc:sldMk cId="3888299264" sldId="259"/>
    </pc:sldMkLst>
    <p188:txBody>
      <a:bodyPr/>
      <a:lstStyle/>
      <a:p>
        <a:r>
          <a:rPr lang="en-US"/>
          <a:t>Len is inspired by Python
</a:t>
        </a:r>
      </a:p>
    </p188:txBody>
  </p188:cm>
</p188:cmLst>
</file>

<file path=ppt/comments/modernComment_106_8CFDF6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6762D4-90F2-418E-8D41-EF01DF00A5FD}" authorId="{596DBBF7-8B16-0CE7-D2EC-C9DB8B60E4C0}" created="2022-12-04T18:54:12.210">
    <pc:sldMkLst xmlns:pc="http://schemas.microsoft.com/office/powerpoint/2013/main/command">
      <pc:docMk/>
      <pc:sldMk cId="2365453966" sldId="262"/>
    </pc:sldMkLst>
    <p188:txBody>
      <a:bodyPr/>
      <a:lstStyle/>
      <a:p>
        <a:r>
          <a:rPr lang="en-US"/>
          <a:t>Input with prompt: basic
</a:t>
        </a:r>
      </a:p>
    </p188:txBody>
  </p188:cm>
</p188:cmLst>
</file>

<file path=ppt/comments/modernComment_107_FD417A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AB7683-744A-4972-A0ED-847F78DD3205}" authorId="{596DBBF7-8B16-0CE7-D2EC-C9DB8B60E4C0}" created="2022-12-04T19:15:38.905">
    <pc:sldMkLst xmlns:pc="http://schemas.microsoft.com/office/powerpoint/2013/main/command">
      <pc:docMk/>
      <pc:sldMk cId="4248926884" sldId="263"/>
    </pc:sldMkLst>
    <p188:txBody>
      <a:bodyPr/>
      <a:lstStyle/>
      <a:p>
        <a:r>
          <a:rPr lang="en-US"/>
          <a:t>Println from JAVA
</a:t>
        </a:r>
      </a:p>
    </p188:txBody>
  </p188:cm>
</p188:cmLst>
</file>

<file path=ppt/comments/modernComment_108_BBF727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30498E-486B-4B18-8F93-8FB7532DCA31}" authorId="{596DBBF7-8B16-0CE7-D2EC-C9DB8B60E4C0}" created="2022-12-04T19:54:19.259">
    <pc:sldMkLst xmlns:pc="http://schemas.microsoft.com/office/powerpoint/2013/main/command">
      <pc:docMk/>
      <pc:sldMk cId="3153536928" sldId="264"/>
    </pc:sldMkLst>
    <p188:txBody>
      <a:bodyPr/>
      <a:lstStyle/>
      <a:p>
        <a:r>
          <a:rPr lang="en-US"/>
          <a:t>java</a:t>
        </a:r>
      </a:p>
    </p188:txBody>
  </p188:cm>
</p188:cmLst>
</file>

<file path=ppt/comments/modernComment_10A_51D6E5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C6173C-FA7B-4863-BB42-67E9C24D87B5}" authorId="{596DBBF7-8B16-0CE7-D2EC-C9DB8B60E4C0}" created="2022-12-04T19:19:52.972">
    <pc:sldMkLst xmlns:pc="http://schemas.microsoft.com/office/powerpoint/2013/main/command">
      <pc:docMk/>
      <pc:sldMk cId="1373037857" sldId="266"/>
    </pc:sldMkLst>
    <p188:txBody>
      <a:bodyPr/>
      <a:lstStyle/>
      <a:p>
        <a:r>
          <a:rPr lang="en-US"/>
          <a:t>Swap from fun lang
</a:t>
        </a:r>
      </a:p>
    </p188:txBody>
  </p188:cm>
</p188:cmLst>
</file>

<file path=ppt/comments/modernComment_10B_45CB19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B39137-BB22-4FA5-9C00-E1043BD59703}" authorId="{596DBBF7-8B16-0CE7-D2EC-C9DB8B60E4C0}" created="2022-12-04T19:21:21.871">
    <pc:sldMkLst xmlns:pc="http://schemas.microsoft.com/office/powerpoint/2013/main/command">
      <pc:docMk/>
      <pc:sldMk cId="1170938132" sldId="267"/>
    </pc:sldMkLst>
    <p188:txBody>
      <a:bodyPr/>
      <a:lstStyle/>
      <a:p>
        <a:r>
          <a:rPr lang="en-US"/>
          <a:t>java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5ED79-40BB-466A-AE54-43F48410338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554140-8C03-4058-BEDA-97FB578CC398}">
      <dgm:prSet/>
      <dgm:spPr/>
      <dgm:t>
        <a:bodyPr/>
        <a:lstStyle/>
        <a:p>
          <a:r>
            <a:rPr lang="en-US"/>
            <a:t>For all of these, in Happy, we can:</a:t>
          </a:r>
        </a:p>
      </dgm:t>
    </dgm:pt>
    <dgm:pt modelId="{9BF0F9A5-19EB-45B7-8CD2-47799ED156F1}" type="parTrans" cxnId="{8A6172E3-61E5-4777-A895-38964EBDDAB9}">
      <dgm:prSet/>
      <dgm:spPr/>
      <dgm:t>
        <a:bodyPr/>
        <a:lstStyle/>
        <a:p>
          <a:endParaRPr lang="en-US"/>
        </a:p>
      </dgm:t>
    </dgm:pt>
    <dgm:pt modelId="{984458FE-BA52-466E-ACBF-E42B47348396}" type="sibTrans" cxnId="{8A6172E3-61E5-4777-A895-38964EBDDAB9}">
      <dgm:prSet/>
      <dgm:spPr/>
      <dgm:t>
        <a:bodyPr/>
        <a:lstStyle/>
        <a:p>
          <a:endParaRPr lang="en-US"/>
        </a:p>
      </dgm:t>
    </dgm:pt>
    <dgm:pt modelId="{94EF1DD4-FEC9-4A4D-8B7F-4806744F7587}">
      <dgm:prSet/>
      <dgm:spPr/>
      <dgm:t>
        <a:bodyPr/>
        <a:lstStyle/>
        <a:p>
          <a:r>
            <a:rPr lang="en-US" dirty="0"/>
            <a:t>Indexing with [</a:t>
          </a:r>
          <a:r>
            <a:rPr lang="en-US" dirty="0" err="1"/>
            <a:t>i</a:t>
          </a:r>
          <a:r>
            <a:rPr lang="en-US" dirty="0"/>
            <a:t>]</a:t>
          </a:r>
        </a:p>
      </dgm:t>
    </dgm:pt>
    <dgm:pt modelId="{6EBDFB67-7B42-41CF-BE7C-CE984FEE6CB6}" type="parTrans" cxnId="{2051FA54-6039-4002-AEC9-1E2B73833E0B}">
      <dgm:prSet/>
      <dgm:spPr/>
      <dgm:t>
        <a:bodyPr/>
        <a:lstStyle/>
        <a:p>
          <a:endParaRPr lang="en-US"/>
        </a:p>
      </dgm:t>
    </dgm:pt>
    <dgm:pt modelId="{290A430A-DEC9-4346-8C52-7D76705EBE68}" type="sibTrans" cxnId="{2051FA54-6039-4002-AEC9-1E2B73833E0B}">
      <dgm:prSet/>
      <dgm:spPr/>
      <dgm:t>
        <a:bodyPr/>
        <a:lstStyle/>
        <a:p>
          <a:endParaRPr lang="en-US"/>
        </a:p>
      </dgm:t>
    </dgm:pt>
    <dgm:pt modelId="{98CAC3DE-8B94-43BF-BD7E-114CB8CDA615}">
      <dgm:prSet/>
      <dgm:spPr/>
      <dgm:t>
        <a:bodyPr/>
        <a:lstStyle/>
        <a:p>
          <a:r>
            <a:rPr lang="en-US" dirty="0"/>
            <a:t>Retrieve the length with </a:t>
          </a:r>
          <a:r>
            <a:rPr lang="en-US" dirty="0" err="1"/>
            <a:t>len</a:t>
          </a:r>
          <a:endParaRPr lang="en-US" dirty="0"/>
        </a:p>
      </dgm:t>
    </dgm:pt>
    <dgm:pt modelId="{1EAFF3B5-E276-4EEA-BE0C-881C9865F315}" type="parTrans" cxnId="{D305B82F-33BC-4F7C-A64C-719F4D46BEDB}">
      <dgm:prSet/>
      <dgm:spPr/>
      <dgm:t>
        <a:bodyPr/>
        <a:lstStyle/>
        <a:p>
          <a:endParaRPr lang="en-US"/>
        </a:p>
      </dgm:t>
    </dgm:pt>
    <dgm:pt modelId="{993C16F5-EAF4-4852-8381-08D232020511}" type="sibTrans" cxnId="{D305B82F-33BC-4F7C-A64C-719F4D46BEDB}">
      <dgm:prSet/>
      <dgm:spPr/>
      <dgm:t>
        <a:bodyPr/>
        <a:lstStyle/>
        <a:p>
          <a:endParaRPr lang="en-US"/>
        </a:p>
      </dgm:t>
    </dgm:pt>
    <dgm:pt modelId="{B6E2111D-1BC7-4991-A6CF-FB818860B8C4}" type="pres">
      <dgm:prSet presAssocID="{E3A5ED79-40BB-466A-AE54-43F48410338E}" presName="outerComposite" presStyleCnt="0">
        <dgm:presLayoutVars>
          <dgm:chMax val="5"/>
          <dgm:dir/>
          <dgm:resizeHandles val="exact"/>
        </dgm:presLayoutVars>
      </dgm:prSet>
      <dgm:spPr/>
    </dgm:pt>
    <dgm:pt modelId="{B88EA4A5-A04D-4EE4-95CE-38343D79C0A3}" type="pres">
      <dgm:prSet presAssocID="{E3A5ED79-40BB-466A-AE54-43F48410338E}" presName="dummyMaxCanvas" presStyleCnt="0">
        <dgm:presLayoutVars/>
      </dgm:prSet>
      <dgm:spPr/>
    </dgm:pt>
    <dgm:pt modelId="{547819D6-55FC-4119-A5DD-D42AB83F5D86}" type="pres">
      <dgm:prSet presAssocID="{E3A5ED79-40BB-466A-AE54-43F48410338E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0F7BF718-EEF4-41F0-B7C5-32D0BF0F0073}" type="presOf" srcId="{E3A5ED79-40BB-466A-AE54-43F48410338E}" destId="{B6E2111D-1BC7-4991-A6CF-FB818860B8C4}" srcOrd="0" destOrd="0" presId="urn:microsoft.com/office/officeart/2005/8/layout/vProcess5"/>
    <dgm:cxn modelId="{D305B82F-33BC-4F7C-A64C-719F4D46BEDB}" srcId="{00554140-8C03-4058-BEDA-97FB578CC398}" destId="{98CAC3DE-8B94-43BF-BD7E-114CB8CDA615}" srcOrd="1" destOrd="0" parTransId="{1EAFF3B5-E276-4EEA-BE0C-881C9865F315}" sibTransId="{993C16F5-EAF4-4852-8381-08D232020511}"/>
    <dgm:cxn modelId="{B5496534-0532-4BD4-B10B-0CC5B3B54110}" type="presOf" srcId="{94EF1DD4-FEC9-4A4D-8B7F-4806744F7587}" destId="{547819D6-55FC-4119-A5DD-D42AB83F5D86}" srcOrd="0" destOrd="1" presId="urn:microsoft.com/office/officeart/2005/8/layout/vProcess5"/>
    <dgm:cxn modelId="{2051FA54-6039-4002-AEC9-1E2B73833E0B}" srcId="{00554140-8C03-4058-BEDA-97FB578CC398}" destId="{94EF1DD4-FEC9-4A4D-8B7F-4806744F7587}" srcOrd="0" destOrd="0" parTransId="{6EBDFB67-7B42-41CF-BE7C-CE984FEE6CB6}" sibTransId="{290A430A-DEC9-4346-8C52-7D76705EBE68}"/>
    <dgm:cxn modelId="{2FEB6A7A-7E86-4535-AAEB-DFB1B316C646}" type="presOf" srcId="{00554140-8C03-4058-BEDA-97FB578CC398}" destId="{547819D6-55FC-4119-A5DD-D42AB83F5D86}" srcOrd="0" destOrd="0" presId="urn:microsoft.com/office/officeart/2005/8/layout/vProcess5"/>
    <dgm:cxn modelId="{8A6172E3-61E5-4777-A895-38964EBDDAB9}" srcId="{E3A5ED79-40BB-466A-AE54-43F48410338E}" destId="{00554140-8C03-4058-BEDA-97FB578CC398}" srcOrd="0" destOrd="0" parTransId="{9BF0F9A5-19EB-45B7-8CD2-47799ED156F1}" sibTransId="{984458FE-BA52-466E-ACBF-E42B47348396}"/>
    <dgm:cxn modelId="{62B419F0-A3D9-4EC8-BAE7-34ADB29E980A}" type="presOf" srcId="{98CAC3DE-8B94-43BF-BD7E-114CB8CDA615}" destId="{547819D6-55FC-4119-A5DD-D42AB83F5D86}" srcOrd="0" destOrd="2" presId="urn:microsoft.com/office/officeart/2005/8/layout/vProcess5"/>
    <dgm:cxn modelId="{065843BB-7289-4352-B53F-B43A0458295E}" type="presParOf" srcId="{B6E2111D-1BC7-4991-A6CF-FB818860B8C4}" destId="{B88EA4A5-A04D-4EE4-95CE-38343D79C0A3}" srcOrd="0" destOrd="0" presId="urn:microsoft.com/office/officeart/2005/8/layout/vProcess5"/>
    <dgm:cxn modelId="{2946A35B-8835-479B-8A39-D9EA6B7BB855}" type="presParOf" srcId="{B6E2111D-1BC7-4991-A6CF-FB818860B8C4}" destId="{547819D6-55FC-4119-A5DD-D42AB83F5D8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819D6-55FC-4119-A5DD-D42AB83F5D86}">
      <dsp:nvSpPr>
        <dsp:cNvPr id="0" name=""/>
        <dsp:cNvSpPr/>
      </dsp:nvSpPr>
      <dsp:spPr>
        <a:xfrm>
          <a:off x="0" y="1196713"/>
          <a:ext cx="5210615" cy="2393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For all of these, in Happy, we can: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Indexing with [</a:t>
          </a:r>
          <a:r>
            <a:rPr lang="en-US" sz="2900" kern="1200" dirty="0" err="1"/>
            <a:t>i</a:t>
          </a:r>
          <a:r>
            <a:rPr lang="en-US" sz="2900" kern="1200" dirty="0"/>
            <a:t>]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Retrieve the length with </a:t>
          </a:r>
          <a:r>
            <a:rPr lang="en-US" sz="2900" kern="1200" dirty="0" err="1"/>
            <a:t>len</a:t>
          </a:r>
          <a:endParaRPr lang="en-US" sz="2900" kern="1200" dirty="0"/>
        </a:p>
      </dsp:txBody>
      <dsp:txXfrm>
        <a:off x="70101" y="1266814"/>
        <a:ext cx="5070413" cy="225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20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A_51D6E52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08_BBF727A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7454F66F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B_45CB19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3_E7C2BD0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6_8CFDF68E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7_FD417AA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5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4897590-70E7-39E0-CC1D-1952E980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6" name="Rectangle 17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86E56-377C-59F8-3A50-54EC7DE39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n-US"/>
              <a:t>Happy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7BEB-804A-7B84-E1CC-EB006F7AB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Southeast Missouri State University</a:t>
            </a:r>
          </a:p>
          <a:p>
            <a:r>
              <a:rPr lang="en-US" dirty="0"/>
              <a:t>CS390: Programming Language instructed by Dr. Lowe Bob</a:t>
            </a:r>
          </a:p>
          <a:p>
            <a:r>
              <a:rPr lang="en-US" dirty="0"/>
              <a:t>Project Group 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4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E429-5BE7-A249-550F-30CB3F45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97329"/>
            <a:ext cx="10134600" cy="442427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and Swap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BFA6A-4390-6F51-E1E2-60D37CE3C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94" y="1200589"/>
            <a:ext cx="5387807" cy="4214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83F8A-F7AC-A84E-67E8-C5BC441B73D7}"/>
              </a:ext>
            </a:extLst>
          </p:cNvPr>
          <p:cNvSpPr/>
          <p:nvPr/>
        </p:nvSpPr>
        <p:spPr>
          <a:xfrm>
            <a:off x="1783275" y="2444144"/>
            <a:ext cx="4227000" cy="87055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7D3FA-2ACA-4856-DF49-C462F9A108EA}"/>
              </a:ext>
            </a:extLst>
          </p:cNvPr>
          <p:cNvSpPr/>
          <p:nvPr/>
        </p:nvSpPr>
        <p:spPr>
          <a:xfrm>
            <a:off x="1783275" y="3429000"/>
            <a:ext cx="4227000" cy="97155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BA27BE0D-735F-2BC6-7390-ED9A83DCF7D5}"/>
              </a:ext>
            </a:extLst>
          </p:cNvPr>
          <p:cNvSpPr/>
          <p:nvPr/>
        </p:nvSpPr>
        <p:spPr>
          <a:xfrm>
            <a:off x="6570785" y="1419225"/>
            <a:ext cx="2325565" cy="1476375"/>
          </a:xfrm>
          <a:prstGeom prst="cloudCallout">
            <a:avLst>
              <a:gd name="adj1" fmla="val -64830"/>
              <a:gd name="adj2" fmla="val 4809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 with :=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97FDB29-2006-A33E-512C-5E0C59B9AAD9}"/>
              </a:ext>
            </a:extLst>
          </p:cNvPr>
          <p:cNvSpPr/>
          <p:nvPr/>
        </p:nvSpPr>
        <p:spPr>
          <a:xfrm>
            <a:off x="7628792" y="3735070"/>
            <a:ext cx="2535115" cy="1558289"/>
          </a:xfrm>
          <a:prstGeom prst="cloudCallout">
            <a:avLst>
              <a:gd name="adj1" fmla="val -113146"/>
              <a:gd name="adj2" fmla="val -349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 with :=:</a:t>
            </a:r>
          </a:p>
        </p:txBody>
      </p:sp>
    </p:spTree>
    <p:extLst>
      <p:ext uri="{BB962C8B-B14F-4D97-AF65-F5344CB8AC3E}">
        <p14:creationId xmlns:p14="http://schemas.microsoft.com/office/powerpoint/2010/main" val="13730378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EA87-3C2A-CCFF-34B7-8D3BCD23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02905"/>
            <a:ext cx="10134600" cy="647700"/>
          </a:xfrm>
        </p:spPr>
        <p:txBody>
          <a:bodyPr/>
          <a:lstStyle/>
          <a:p>
            <a:r>
              <a:rPr lang="en-US" dirty="0"/>
              <a:t>if and if-else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31417-488A-A7B1-4DE1-87D0190F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3" y="1824876"/>
            <a:ext cx="4435224" cy="26367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05602D-323A-E169-B22D-6DCC14A1EF67}"/>
              </a:ext>
            </a:extLst>
          </p:cNvPr>
          <p:cNvSpPr/>
          <p:nvPr/>
        </p:nvSpPr>
        <p:spPr>
          <a:xfrm>
            <a:off x="1028700" y="2827653"/>
            <a:ext cx="3362325" cy="143002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69C56-EF4F-F176-6AAC-85AE6064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 dirty="0"/>
              <a:t>Happy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symbols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23E30E-24A9-2E7A-BFF9-E6EC3793F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479877"/>
              </p:ext>
            </p:extLst>
          </p:nvPr>
        </p:nvGraphicFramePr>
        <p:xfrm>
          <a:off x="6768914" y="725214"/>
          <a:ext cx="4297192" cy="5739787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383235">
                  <a:extLst>
                    <a:ext uri="{9D8B030D-6E8A-4147-A177-3AD203B41FA5}">
                      <a16:colId xmlns:a16="http://schemas.microsoft.com/office/drawing/2014/main" val="1986618328"/>
                    </a:ext>
                  </a:extLst>
                </a:gridCol>
                <a:gridCol w="2913957">
                  <a:extLst>
                    <a:ext uri="{9D8B030D-6E8A-4147-A177-3AD203B41FA5}">
                      <a16:colId xmlns:a16="http://schemas.microsoft.com/office/drawing/2014/main" val="1873599732"/>
                    </a:ext>
                  </a:extLst>
                </a:gridCol>
              </a:tblGrid>
              <a:tr h="40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none" spc="0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  <a:endParaRPr lang="en-US" sz="16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6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83302"/>
                  </a:ext>
                </a:extLst>
              </a:tr>
              <a:tr h="8358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[]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Parentheses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Array subscript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Member method selection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937563"/>
                  </a:ext>
                </a:extLst>
              </a:tr>
              <a:tr h="371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Power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321647"/>
                  </a:ext>
                </a:extLst>
              </a:tr>
              <a:tr h="603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Multiplication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Division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</a:t>
                      </a: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01103"/>
                  </a:ext>
                </a:extLst>
              </a:tr>
              <a:tr h="603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Addition, Concatenation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Subtraction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775626"/>
                  </a:ext>
                </a:extLst>
              </a:tr>
              <a:tr h="1531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&lt;&gt; 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Less than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Less than or equal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Greater than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Greater than or equal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Equal to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Not equal to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42462"/>
                  </a:ext>
                </a:extLst>
              </a:tr>
              <a:tr h="603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Logical AND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Logical OR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4603"/>
                  </a:ext>
                </a:extLst>
              </a:tr>
              <a:tr h="6038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:=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:=: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Assignment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Swap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3" marR="78993" marT="10532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152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FF50251-3121-9230-D321-EEA7DA4EB0F1}"/>
              </a:ext>
            </a:extLst>
          </p:cNvPr>
          <p:cNvSpPr/>
          <p:nvPr/>
        </p:nvSpPr>
        <p:spPr>
          <a:xfrm>
            <a:off x="6811790" y="3787039"/>
            <a:ext cx="3492667" cy="213014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57FC-09A8-5808-8445-E81F9503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94EED-E1F9-DEFA-68DD-5D6A99C4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13" y="2343056"/>
            <a:ext cx="7792214" cy="277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4DE8B-0E7E-F1CC-6AC6-47EA1DCD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13" y="5122506"/>
            <a:ext cx="5115750" cy="11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8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08D1-AB75-176E-F434-88A65B02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377112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C0A44-AEE7-0F22-840B-29E12B3DC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225" y="1811044"/>
            <a:ext cx="6439097" cy="38712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482507-A829-FAF7-6A23-5D3697086658}"/>
              </a:ext>
            </a:extLst>
          </p:cNvPr>
          <p:cNvSpPr/>
          <p:nvPr/>
        </p:nvSpPr>
        <p:spPr>
          <a:xfrm>
            <a:off x="2034075" y="2948473"/>
            <a:ext cx="1595534" cy="40121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B31F2-9127-6A05-C35B-B05DB47D2A3E}"/>
              </a:ext>
            </a:extLst>
          </p:cNvPr>
          <p:cNvSpPr/>
          <p:nvPr/>
        </p:nvSpPr>
        <p:spPr>
          <a:xfrm>
            <a:off x="3817349" y="2947997"/>
            <a:ext cx="2359517" cy="40121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700E7-B233-C4EC-BBA1-399981E75655}"/>
              </a:ext>
            </a:extLst>
          </p:cNvPr>
          <p:cNvSpPr/>
          <p:nvPr/>
        </p:nvSpPr>
        <p:spPr>
          <a:xfrm>
            <a:off x="6271300" y="2947997"/>
            <a:ext cx="1015908" cy="4012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52372F-B31E-586E-BE7D-4266F7B7A9F2}"/>
              </a:ext>
            </a:extLst>
          </p:cNvPr>
          <p:cNvSpPr/>
          <p:nvPr/>
        </p:nvSpPr>
        <p:spPr>
          <a:xfrm>
            <a:off x="2130491" y="3400056"/>
            <a:ext cx="1595534" cy="40121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71199-E1A6-AD10-03D5-64AF9986B39D}"/>
              </a:ext>
            </a:extLst>
          </p:cNvPr>
          <p:cNvSpPr/>
          <p:nvPr/>
        </p:nvSpPr>
        <p:spPr>
          <a:xfrm>
            <a:off x="3817348" y="3396318"/>
            <a:ext cx="1463779" cy="40121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0AF502-44E3-29D4-4539-12797E50668C}"/>
              </a:ext>
            </a:extLst>
          </p:cNvPr>
          <p:cNvSpPr/>
          <p:nvPr/>
        </p:nvSpPr>
        <p:spPr>
          <a:xfrm>
            <a:off x="5372450" y="3396318"/>
            <a:ext cx="1015908" cy="4012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9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ECA58B-647A-0723-15E4-6E1C2472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61" y="1230924"/>
            <a:ext cx="7335079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sample programs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79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1DAB-37D0-5C97-9194-398279A7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6CC94-023A-526F-16C4-9343BF16A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4"/>
          <a:stretch/>
        </p:blipFill>
        <p:spPr>
          <a:xfrm>
            <a:off x="1096289" y="2668554"/>
            <a:ext cx="4158833" cy="12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1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30B37D-62BF-940E-ED31-1FFB307F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Bubble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EE1A-A3FB-6E3B-5919-63F57B68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6" y="723899"/>
            <a:ext cx="5753956" cy="57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6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8249FC-CB69-B378-0D92-D05CD03C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Tower of Hanoi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46A07-9359-A3E2-A7CC-8170849F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91" y="695325"/>
            <a:ext cx="5258256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D176C8-B6DC-53D2-18C9-719CA6C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Quick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DE07C-B680-1E92-B547-AE5B7549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08" y="0"/>
            <a:ext cx="4688777" cy="65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4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2F9-33F1-5CBC-03FB-F1B988C5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82036"/>
            <a:ext cx="10134600" cy="934273"/>
          </a:xfrm>
        </p:spPr>
        <p:txBody>
          <a:bodyPr/>
          <a:lstStyle/>
          <a:p>
            <a:r>
              <a:rPr lang="en-US" dirty="0"/>
              <a:t>Program starts at “main”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C50B1-B765-A783-5A04-CC10BB495E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050" y="2220149"/>
            <a:ext cx="3947502" cy="297967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B60E88-454B-3009-4B83-2A45D0CAF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50" y="2209800"/>
            <a:ext cx="3947502" cy="10559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BBBFC-2291-BC60-49DE-D6C0F76DA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50" y="3411807"/>
            <a:ext cx="3947502" cy="105591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80D1473-8E85-D29C-EC34-B3E9D85152E8}"/>
              </a:ext>
            </a:extLst>
          </p:cNvPr>
          <p:cNvCxnSpPr>
            <a:cxnSpLocks noGrp="1" noRot="1" noMove="1" noResize="1" noEditPoints="1" noAdjustHandles="1" noChangeArrowheads="1" noChangeShapeType="1"/>
            <a:endCxn id="7" idx="3"/>
          </p:cNvCxnSpPr>
          <p:nvPr/>
        </p:nvCxnSpPr>
        <p:spPr>
          <a:xfrm>
            <a:off x="3340359" y="3030764"/>
            <a:ext cx="1769193" cy="909000"/>
          </a:xfrm>
          <a:prstGeom prst="bentConnector3">
            <a:avLst>
              <a:gd name="adj1" fmla="val 11292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9753D-54F3-9400-96C8-F222C2B366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50" y="4613814"/>
            <a:ext cx="3947502" cy="59636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C26706A-C451-E0A6-A63C-DD5CA7E439C7}"/>
              </a:ext>
            </a:extLst>
          </p:cNvPr>
          <p:cNvCxnSpPr>
            <a:cxnSpLocks noGrp="1" noRot="1" noMove="1" noResize="1" noEditPoints="1" noAdjustHandles="1" noChangeArrowheads="1" noChangeShapeType="1"/>
            <a:endCxn id="11" idx="3"/>
          </p:cNvCxnSpPr>
          <p:nvPr/>
        </p:nvCxnSpPr>
        <p:spPr>
          <a:xfrm>
            <a:off x="3135801" y="4085857"/>
            <a:ext cx="1973751" cy="826138"/>
          </a:xfrm>
          <a:prstGeom prst="bentConnector3">
            <a:avLst>
              <a:gd name="adj1" fmla="val 111582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356ECE2D-EA5D-DFD0-6B8C-558F11CA3D26}"/>
              </a:ext>
            </a:extLst>
          </p:cNvPr>
          <p:cNvSpPr/>
          <p:nvPr/>
        </p:nvSpPr>
        <p:spPr>
          <a:xfrm>
            <a:off x="6248399" y="1440779"/>
            <a:ext cx="3754017" cy="1971028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Happy, we start with the “main” function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EBBB69CE-9F5B-41B4-5C2D-14DA1B2A7AF3}"/>
              </a:ext>
            </a:extLst>
          </p:cNvPr>
          <p:cNvSpPr/>
          <p:nvPr/>
        </p:nvSpPr>
        <p:spPr>
          <a:xfrm>
            <a:off x="6774023" y="3815639"/>
            <a:ext cx="4469365" cy="21350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 functions needs to defined following the “main”.</a:t>
            </a:r>
          </a:p>
        </p:txBody>
      </p:sp>
    </p:spTree>
    <p:extLst>
      <p:ext uri="{BB962C8B-B14F-4D97-AF65-F5344CB8AC3E}">
        <p14:creationId xmlns:p14="http://schemas.microsoft.com/office/powerpoint/2010/main" val="19517251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F543-7E6F-026A-65DA-15746D11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3452"/>
          </a:xfrm>
        </p:spPr>
        <p:txBody>
          <a:bodyPr/>
          <a:lstStyle/>
          <a:p>
            <a:r>
              <a:rPr lang="en-US" dirty="0"/>
              <a:t>A block is wrapped around with { }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89D64-0822-9C3F-7243-DFBF261C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976" y="1880857"/>
            <a:ext cx="6437210" cy="353454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1CEDC8-543A-1C51-3E44-7B1CC1B21F65}"/>
              </a:ext>
            </a:extLst>
          </p:cNvPr>
          <p:cNvSpPr/>
          <p:nvPr/>
        </p:nvSpPr>
        <p:spPr>
          <a:xfrm>
            <a:off x="942976" y="2162174"/>
            <a:ext cx="6437210" cy="32532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5312A-E83D-9678-82F3-AB98BE315992}"/>
              </a:ext>
            </a:extLst>
          </p:cNvPr>
          <p:cNvSpPr/>
          <p:nvPr/>
        </p:nvSpPr>
        <p:spPr>
          <a:xfrm>
            <a:off x="1371599" y="3352800"/>
            <a:ext cx="5781675" cy="19526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1BA66-5DD5-0A36-F298-8CC657800DAF}"/>
              </a:ext>
            </a:extLst>
          </p:cNvPr>
          <p:cNvSpPr/>
          <p:nvPr/>
        </p:nvSpPr>
        <p:spPr>
          <a:xfrm>
            <a:off x="2148498" y="4099463"/>
            <a:ext cx="3814152" cy="8440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81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14B7-7943-F620-5715-EBCD803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3" y="279494"/>
            <a:ext cx="10967830" cy="893323"/>
          </a:xfrm>
        </p:spPr>
        <p:txBody>
          <a:bodyPr/>
          <a:lstStyle/>
          <a:p>
            <a:r>
              <a:rPr lang="en-US" dirty="0"/>
              <a:t>Primitive Data Types: Everything is either NUMBER or STRING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3599B8-342E-8F2C-478D-F3DA7B63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2" y="1289766"/>
            <a:ext cx="3859763" cy="37839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E9268B-A2CD-76FC-7E9A-B775D68BCAAF}"/>
              </a:ext>
            </a:extLst>
          </p:cNvPr>
          <p:cNvSpPr/>
          <p:nvPr/>
        </p:nvSpPr>
        <p:spPr>
          <a:xfrm>
            <a:off x="1324364" y="1379332"/>
            <a:ext cx="2370559" cy="2535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633F3F-A701-8456-216C-57561E6E2CA9}"/>
              </a:ext>
            </a:extLst>
          </p:cNvPr>
          <p:cNvSpPr/>
          <p:nvPr/>
        </p:nvSpPr>
        <p:spPr>
          <a:xfrm>
            <a:off x="1324364" y="1722423"/>
            <a:ext cx="2370559" cy="2535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9BE5B22-410B-427C-46D2-CA1276B178F4}"/>
              </a:ext>
            </a:extLst>
          </p:cNvPr>
          <p:cNvSpPr/>
          <p:nvPr/>
        </p:nvSpPr>
        <p:spPr>
          <a:xfrm>
            <a:off x="5486400" y="1147170"/>
            <a:ext cx="3620278" cy="2034569"/>
          </a:xfrm>
          <a:prstGeom prst="cloudCallout">
            <a:avLst>
              <a:gd name="adj1" fmla="val -90106"/>
              <a:gd name="adj2" fmla="val -229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how you declare a primitive variable and do the assignment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DD5ABC-10AA-8351-7492-23A5E39C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04" y="4592357"/>
            <a:ext cx="2702428" cy="195175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A07697-5B84-708B-CCCF-AB09AA8451F9}"/>
              </a:ext>
            </a:extLst>
          </p:cNvPr>
          <p:cNvSpPr/>
          <p:nvPr/>
        </p:nvSpPr>
        <p:spPr>
          <a:xfrm>
            <a:off x="2607404" y="5934270"/>
            <a:ext cx="1398213" cy="54117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1A84251F-63BB-D98F-AF71-DB7957135A2E}"/>
              </a:ext>
            </a:extLst>
          </p:cNvPr>
          <p:cNvSpPr/>
          <p:nvPr/>
        </p:nvSpPr>
        <p:spPr>
          <a:xfrm>
            <a:off x="5906328" y="3872204"/>
            <a:ext cx="5066472" cy="2230016"/>
          </a:xfrm>
          <a:prstGeom prst="cloudCallout">
            <a:avLst>
              <a:gd name="adj1" fmla="val -85488"/>
              <a:gd name="adj2" fmla="val 5660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Happy, number is a float. All arithmetic operations are performed with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320529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E03-23A1-2074-A0B4-02A6B899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67847"/>
            <a:ext cx="10134600" cy="731676"/>
          </a:xfrm>
        </p:spPr>
        <p:txBody>
          <a:bodyPr/>
          <a:lstStyle/>
          <a:p>
            <a:r>
              <a:rPr lang="en-US" dirty="0"/>
              <a:t>Collections: Happy supports working with Array and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F57E0-413A-0798-6703-FF896526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6" y="1422080"/>
            <a:ext cx="4525857" cy="43119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EE1AE5-7750-41BA-78BB-C0877BAE47BF}"/>
              </a:ext>
            </a:extLst>
          </p:cNvPr>
          <p:cNvSpPr/>
          <p:nvPr/>
        </p:nvSpPr>
        <p:spPr>
          <a:xfrm>
            <a:off x="1152721" y="1603311"/>
            <a:ext cx="1880040" cy="2864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E1CEED7-8318-E931-7583-B3391FD73890}"/>
              </a:ext>
            </a:extLst>
          </p:cNvPr>
          <p:cNvSpPr/>
          <p:nvPr/>
        </p:nvSpPr>
        <p:spPr>
          <a:xfrm>
            <a:off x="4450080" y="1229929"/>
            <a:ext cx="3543300" cy="1376111"/>
          </a:xfrm>
          <a:prstGeom prst="cloudCallout">
            <a:avLst>
              <a:gd name="adj1" fmla="val -87514"/>
              <a:gd name="adj2" fmla="val -114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how you declare an array in Happy. 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A1706D4-2CAC-FAA4-3F23-40D3E3174973}"/>
              </a:ext>
            </a:extLst>
          </p:cNvPr>
          <p:cNvSpPr/>
          <p:nvPr/>
        </p:nvSpPr>
        <p:spPr>
          <a:xfrm>
            <a:off x="8262551" y="2938713"/>
            <a:ext cx="2435929" cy="106892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 is passed by reference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6655B-B708-F56F-BE57-A923CB2AD4C2}"/>
              </a:ext>
            </a:extLst>
          </p:cNvPr>
          <p:cNvSpPr/>
          <p:nvPr/>
        </p:nvSpPr>
        <p:spPr>
          <a:xfrm>
            <a:off x="775724" y="4549252"/>
            <a:ext cx="2935216" cy="2864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23A640D-3A8E-1C91-1AE3-7B9705F9F60A}"/>
              </a:ext>
            </a:extLst>
          </p:cNvPr>
          <p:cNvSpPr/>
          <p:nvPr/>
        </p:nvSpPr>
        <p:spPr>
          <a:xfrm>
            <a:off x="4885553" y="2938713"/>
            <a:ext cx="3543300" cy="1376111"/>
          </a:xfrm>
          <a:prstGeom prst="cloudCallout">
            <a:avLst>
              <a:gd name="adj1" fmla="val -84718"/>
              <a:gd name="adj2" fmla="val 639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how you declare a function’s array parameter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F865B6E9-716C-4CE9-1BAC-450749908C4E}"/>
              </a:ext>
            </a:extLst>
          </p:cNvPr>
          <p:cNvSpPr/>
          <p:nvPr/>
        </p:nvSpPr>
        <p:spPr>
          <a:xfrm>
            <a:off x="7561572" y="1138081"/>
            <a:ext cx="2725428" cy="137611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 is a fixed length collection. Initially, all are 0.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58296-AFEB-E9B1-8146-EBC71557CCB0}"/>
              </a:ext>
            </a:extLst>
          </p:cNvPr>
          <p:cNvSpPr/>
          <p:nvPr/>
        </p:nvSpPr>
        <p:spPr>
          <a:xfrm>
            <a:off x="2301240" y="4968240"/>
            <a:ext cx="1257300" cy="28644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2C8EC98D-730C-CFA3-C6DA-CF3C86B0E0C4}"/>
              </a:ext>
            </a:extLst>
          </p:cNvPr>
          <p:cNvSpPr/>
          <p:nvPr/>
        </p:nvSpPr>
        <p:spPr>
          <a:xfrm>
            <a:off x="5807677" y="4537376"/>
            <a:ext cx="3672838" cy="1182543"/>
          </a:xfrm>
          <a:prstGeom prst="cloudCallout">
            <a:avLst>
              <a:gd name="adj1" fmla="val -109528"/>
              <a:gd name="adj2" fmla="val -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Happy allows you to get the length of the array</a:t>
            </a:r>
          </a:p>
        </p:txBody>
      </p:sp>
    </p:spTree>
    <p:extLst>
      <p:ext uri="{BB962C8B-B14F-4D97-AF65-F5344CB8AC3E}">
        <p14:creationId xmlns:p14="http://schemas.microsoft.com/office/powerpoint/2010/main" val="38882992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FD028D-DCAE-1808-D7C8-A14FB861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20" y="0"/>
            <a:ext cx="10134600" cy="731676"/>
          </a:xfrm>
        </p:spPr>
        <p:txBody>
          <a:bodyPr/>
          <a:lstStyle/>
          <a:p>
            <a:r>
              <a:rPr lang="en-US" dirty="0"/>
              <a:t>Collections: Happy supports working with Array and 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9DE58-1273-DA07-3823-CD2D0EAE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7" y="707882"/>
            <a:ext cx="3364519" cy="5442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1D58D5-0041-0D7A-43E7-5FF4DEEA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119" y="5645057"/>
            <a:ext cx="5646909" cy="2141406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F0B4B922-004C-5B6C-1455-1E8157849FB8}"/>
              </a:ext>
            </a:extLst>
          </p:cNvPr>
          <p:cNvSpPr/>
          <p:nvPr/>
        </p:nvSpPr>
        <p:spPr>
          <a:xfrm>
            <a:off x="5119370" y="2956560"/>
            <a:ext cx="2835910" cy="1321641"/>
          </a:xfrm>
          <a:prstGeom prst="cloudCallout">
            <a:avLst>
              <a:gd name="adj1" fmla="val -150363"/>
              <a:gd name="adj2" fmla="val 5223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 to the back of the collection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9C2FE-A37F-4EE6-A33D-981844AC4077}"/>
              </a:ext>
            </a:extLst>
          </p:cNvPr>
          <p:cNvSpPr/>
          <p:nvPr/>
        </p:nvSpPr>
        <p:spPr>
          <a:xfrm>
            <a:off x="695521" y="3484243"/>
            <a:ext cx="1880040" cy="2864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8920C4-8A60-570D-4A35-A95DAD99BE7C}"/>
              </a:ext>
            </a:extLst>
          </p:cNvPr>
          <p:cNvSpPr/>
          <p:nvPr/>
        </p:nvSpPr>
        <p:spPr>
          <a:xfrm>
            <a:off x="1097622" y="4278201"/>
            <a:ext cx="1371258" cy="2864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D59D7-5F68-1316-8DFE-914CE421A4BB}"/>
              </a:ext>
            </a:extLst>
          </p:cNvPr>
          <p:cNvSpPr/>
          <p:nvPr/>
        </p:nvSpPr>
        <p:spPr>
          <a:xfrm>
            <a:off x="1318260" y="5072159"/>
            <a:ext cx="1455419" cy="28644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7821F82A-ED92-1AFD-63B6-23792A203FE3}"/>
              </a:ext>
            </a:extLst>
          </p:cNvPr>
          <p:cNvSpPr/>
          <p:nvPr/>
        </p:nvSpPr>
        <p:spPr>
          <a:xfrm>
            <a:off x="4602480" y="1229361"/>
            <a:ext cx="3543300" cy="1529080"/>
          </a:xfrm>
          <a:prstGeom prst="cloudCallout">
            <a:avLst>
              <a:gd name="adj1" fmla="val -115041"/>
              <a:gd name="adj2" fmla="val 1251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how you declare a stack in Happy. 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CD14653D-9B60-EAF4-CFEA-EA6736EB802B}"/>
              </a:ext>
            </a:extLst>
          </p:cNvPr>
          <p:cNvSpPr/>
          <p:nvPr/>
        </p:nvSpPr>
        <p:spPr>
          <a:xfrm>
            <a:off x="5008880" y="4636189"/>
            <a:ext cx="2835910" cy="1529080"/>
          </a:xfrm>
          <a:prstGeom prst="cloudCallout">
            <a:avLst>
              <a:gd name="adj1" fmla="val -132426"/>
              <a:gd name="adj2" fmla="val 16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 value from the back of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227093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491F0-9951-22CF-271C-B4C15B99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String, Array, and Stack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3EA7FDA-9B3B-5848-2ACA-44D26A72F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77091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72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22B1-C4FC-0C7E-EFA1-9BF3FF1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23" y="307341"/>
            <a:ext cx="10134600" cy="474980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6CDEE-E659-CDBA-9EFC-5C632C01F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01"/>
          <a:stretch/>
        </p:blipFill>
        <p:spPr>
          <a:xfrm>
            <a:off x="649933" y="1432560"/>
            <a:ext cx="6624627" cy="28454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230F6D-3867-FCB0-F2BA-25989F41ECAD}"/>
              </a:ext>
            </a:extLst>
          </p:cNvPr>
          <p:cNvSpPr/>
          <p:nvPr/>
        </p:nvSpPr>
        <p:spPr>
          <a:xfrm>
            <a:off x="1335600" y="1807843"/>
            <a:ext cx="3520880" cy="31559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11CE39-5C86-2E3E-81E4-B508ECECD344}"/>
              </a:ext>
            </a:extLst>
          </p:cNvPr>
          <p:cNvSpPr/>
          <p:nvPr/>
        </p:nvSpPr>
        <p:spPr>
          <a:xfrm>
            <a:off x="1335600" y="2977544"/>
            <a:ext cx="3520880" cy="31559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348CEA-5BEE-AFCE-32EA-CAAA9667F93A}"/>
              </a:ext>
            </a:extLst>
          </p:cNvPr>
          <p:cNvSpPr/>
          <p:nvPr/>
        </p:nvSpPr>
        <p:spPr>
          <a:xfrm>
            <a:off x="1335600" y="3943380"/>
            <a:ext cx="5938960" cy="3155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034FBE7-1CDE-9049-A75E-22036AF56BA0}"/>
              </a:ext>
            </a:extLst>
          </p:cNvPr>
          <p:cNvSpPr/>
          <p:nvPr/>
        </p:nvSpPr>
        <p:spPr>
          <a:xfrm>
            <a:off x="5342060" y="307341"/>
            <a:ext cx="2785940" cy="1409699"/>
          </a:xfrm>
          <a:prstGeom prst="cloudCallout">
            <a:avLst>
              <a:gd name="adj1" fmla="val -64830"/>
              <a:gd name="adj2" fmla="val 4809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with PROMPT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B2A8FF3B-FDC9-68AB-838C-4CD280C6DAC2}"/>
              </a:ext>
            </a:extLst>
          </p:cNvPr>
          <p:cNvSpPr/>
          <p:nvPr/>
        </p:nvSpPr>
        <p:spPr>
          <a:xfrm>
            <a:off x="6711950" y="1828800"/>
            <a:ext cx="3539490" cy="1484502"/>
          </a:xfrm>
          <a:prstGeom prst="cloudCallout">
            <a:avLst>
              <a:gd name="adj1" fmla="val -100688"/>
              <a:gd name="adj2" fmla="val 357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casted to a FLOAT before assigning to a NUMBER variable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8065FBBB-58EA-1728-8915-AFFE1C91009C}"/>
              </a:ext>
            </a:extLst>
          </p:cNvPr>
          <p:cNvSpPr/>
          <p:nvPr/>
        </p:nvSpPr>
        <p:spPr>
          <a:xfrm>
            <a:off x="6709497" y="4582256"/>
            <a:ext cx="3539490" cy="1484502"/>
          </a:xfrm>
          <a:prstGeom prst="cloudCallout">
            <a:avLst>
              <a:gd name="adj1" fmla="val -104707"/>
              <a:gd name="adj2" fmla="val -6962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Multiple inputs</a:t>
            </a:r>
          </a:p>
        </p:txBody>
      </p:sp>
    </p:spTree>
    <p:extLst>
      <p:ext uri="{BB962C8B-B14F-4D97-AF65-F5344CB8AC3E}">
        <p14:creationId xmlns:p14="http://schemas.microsoft.com/office/powerpoint/2010/main" val="23654539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8AA3-D957-F90A-AD5A-103D1CA2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40" y="285111"/>
            <a:ext cx="10134600" cy="598810"/>
          </a:xfrm>
        </p:spPr>
        <p:txBody>
          <a:bodyPr/>
          <a:lstStyle/>
          <a:p>
            <a:r>
              <a:rPr lang="en-US" dirty="0"/>
              <a:t>print and </a:t>
            </a:r>
            <a:r>
              <a:rPr lang="en-US" dirty="0" err="1"/>
              <a:t>println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70D8-4879-0252-6ADF-EFEE1E4EF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94" y="954374"/>
            <a:ext cx="6304696" cy="56185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41237B-3C17-ACF3-532E-A6963B0EE045}"/>
              </a:ext>
            </a:extLst>
          </p:cNvPr>
          <p:cNvSpPr/>
          <p:nvPr/>
        </p:nvSpPr>
        <p:spPr>
          <a:xfrm>
            <a:off x="1331302" y="2185241"/>
            <a:ext cx="3210218" cy="81195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A1FAA-CB2E-5D32-1DD8-D3D62C718834}"/>
              </a:ext>
            </a:extLst>
          </p:cNvPr>
          <p:cNvSpPr/>
          <p:nvPr/>
        </p:nvSpPr>
        <p:spPr>
          <a:xfrm>
            <a:off x="1681040" y="3271201"/>
            <a:ext cx="1742880" cy="2847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09DE9A61-91B5-78B9-BF7A-763A43C17881}"/>
              </a:ext>
            </a:extLst>
          </p:cNvPr>
          <p:cNvSpPr/>
          <p:nvPr/>
        </p:nvSpPr>
        <p:spPr>
          <a:xfrm>
            <a:off x="7783610" y="596402"/>
            <a:ext cx="3598740" cy="1595786"/>
          </a:xfrm>
          <a:prstGeom prst="cloudCallout">
            <a:avLst>
              <a:gd name="adj1" fmla="val -135128"/>
              <a:gd name="adj2" fmla="val 5955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println</a:t>
            </a:r>
            <a:r>
              <a:rPr lang="en-US" dirty="0"/>
              <a:t> to print one or many strings and enter the next line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8AE7C96-7EFE-455B-5FC2-D9790CCF6574}"/>
              </a:ext>
            </a:extLst>
          </p:cNvPr>
          <p:cNvSpPr/>
          <p:nvPr/>
        </p:nvSpPr>
        <p:spPr>
          <a:xfrm>
            <a:off x="7889596" y="2472999"/>
            <a:ext cx="3598740" cy="1595786"/>
          </a:xfrm>
          <a:prstGeom prst="cloudCallout">
            <a:avLst>
              <a:gd name="adj1" fmla="val -170700"/>
              <a:gd name="adj2" fmla="val 734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to print one or many strings and stay at the same line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112193D9-F94D-D06D-6F77-BF8F2015D350}"/>
              </a:ext>
            </a:extLst>
          </p:cNvPr>
          <p:cNvSpPr/>
          <p:nvPr/>
        </p:nvSpPr>
        <p:spPr>
          <a:xfrm>
            <a:off x="8016240" y="4068785"/>
            <a:ext cx="3749040" cy="2504104"/>
          </a:xfrm>
          <a:prstGeom prst="cloudCallout">
            <a:avLst>
              <a:gd name="adj1" fmla="val -99838"/>
              <a:gd name="adj2" fmla="val 4272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Multiple arguments (separated by COMMA) to print and </a:t>
            </a:r>
            <a:r>
              <a:rPr lang="en-US" dirty="0" err="1"/>
              <a:t>println</a:t>
            </a:r>
            <a:r>
              <a:rPr lang="en-US" dirty="0"/>
              <a:t> are concatenated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9C8D7-4C0F-D3B1-5FF6-568DDB33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40" y="4263829"/>
            <a:ext cx="4102238" cy="22933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1BE0E8-6B0A-0421-CD15-2A795AF2ACFB}"/>
              </a:ext>
            </a:extLst>
          </p:cNvPr>
          <p:cNvSpPr/>
          <p:nvPr/>
        </p:nvSpPr>
        <p:spPr>
          <a:xfrm>
            <a:off x="2580640" y="5903626"/>
            <a:ext cx="4102238" cy="6535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68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357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Bembo</vt:lpstr>
      <vt:lpstr>Calibri</vt:lpstr>
      <vt:lpstr>AdornVTI</vt:lpstr>
      <vt:lpstr>Happy language</vt:lpstr>
      <vt:lpstr>Program starts at “main”</vt:lpstr>
      <vt:lpstr>A block is wrapped around with { }</vt:lpstr>
      <vt:lpstr>Primitive Data Types: Everything is either NUMBER or STRING</vt:lpstr>
      <vt:lpstr>Collections: Happy supports working with Array and Stack</vt:lpstr>
      <vt:lpstr>Collections: Happy supports working with Array and Stack</vt:lpstr>
      <vt:lpstr>String, Array, and Stack</vt:lpstr>
      <vt:lpstr>input </vt:lpstr>
      <vt:lpstr>print and println</vt:lpstr>
      <vt:lpstr>Assignment and Swap</vt:lpstr>
      <vt:lpstr>if and if-else</vt:lpstr>
      <vt:lpstr>Happy symbols</vt:lpstr>
      <vt:lpstr>Conditional operations </vt:lpstr>
      <vt:lpstr>For loop</vt:lpstr>
      <vt:lpstr>The sample programs</vt:lpstr>
      <vt:lpstr>Hello World</vt:lpstr>
      <vt:lpstr>Bubble Sort</vt:lpstr>
      <vt:lpstr>The Tower of Hanoi</vt:lpstr>
      <vt:lpstr>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language</dc:title>
  <dc:creator>Nguyen, Thi Thanh Tuyen</dc:creator>
  <cp:lastModifiedBy>Nguyen, Thi Thanh Tuyen</cp:lastModifiedBy>
  <cp:revision>4</cp:revision>
  <dcterms:created xsi:type="dcterms:W3CDTF">2022-12-04T15:38:41Z</dcterms:created>
  <dcterms:modified xsi:type="dcterms:W3CDTF">2022-12-04T21:48:23Z</dcterms:modified>
</cp:coreProperties>
</file>