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E_6203AFFF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6" r:id="rId3"/>
    <p:sldId id="269" r:id="rId4"/>
    <p:sldId id="268" r:id="rId5"/>
    <p:sldId id="267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58" r:id="rId14"/>
    <p:sldId id="261" r:id="rId15"/>
    <p:sldId id="275" r:id="rId16"/>
    <p:sldId id="262" r:id="rId17"/>
    <p:sldId id="282" r:id="rId18"/>
    <p:sldId id="257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65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6DBBF7-8B16-0CE7-D2EC-C9DB8B60E4C0}" name="Nguyen, Thi Thanh Tuyen" initials="NTTT" userId="Nguyen, Thi Thanh Tuy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3" autoAdjust="0"/>
  </p:normalViewPr>
  <p:slideViewPr>
    <p:cSldViewPr snapToGrid="0">
      <p:cViewPr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modernComment_10E_6203AF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28A9EC-054C-44FF-BAE5-BBEC130A83D7}" authorId="{596DBBF7-8B16-0CE7-D2EC-C9DB8B60E4C0}" created="2022-11-26T04:36:25.5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44408831" sldId="270"/>
      <ac:spMk id="3" creationId="{520EF9BB-1890-1EC8-02EB-6837E097A3C6}"/>
    </ac:deMkLst>
    <p188:txBody>
      <a:bodyPr/>
      <a:lstStyle/>
      <a:p>
        <a:r>
          <a:rPr lang="en-US"/>
          <a:t>I have 100 fruits (50 apples and 50 coconuts). I correctly predicts 40 apples and 45 coconuts, my accuracy score is
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0:27.8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196.44531"/>
      <inkml:brushProperty name="anchorY" value="-5209.75586"/>
      <inkml:brushProperty name="scaleFactor" value="0.5"/>
    </inkml:brush>
  </inkml:definitions>
  <inkml:trace contextRef="#ctx0" brushRef="#br0">29 1 24575,'0'0'0,"0"5"0,-5 1 0,-1 5 0,1 4 0,0 5 0,2 4 0,1 7 0,0 2 0,2 0 0,0 0 0,0-1 0,0-2 0,1-12 0,-1-12 0,0-12 0,0 2 0,0 4 0,0 7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5:33.6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414.3125"/>
      <inkml:brushProperty name="anchorY" value="-24812.73047"/>
      <inkml:brushProperty name="scaleFactor" value="0.5"/>
    </inkml:brush>
  </inkml:definitions>
  <inkml:trace contextRef="#ctx0" brushRef="#br0">1 0 24575,'0'0'0,"4"0"0,8 0 0,5 0 0,4 0 0,4 0 0,7 0 0,2 0 0,1 0 0,-2 0 0,-1 0 0,-2 0 0,0 0 0,-2 0 0,0 0 0,-1 0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5:44.1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628.35938"/>
      <inkml:brushProperty name="anchorY" value="-25215.94531"/>
      <inkml:brushProperty name="scaleFactor" value="0.5"/>
    </inkml:brush>
  </inkml:definitions>
  <inkml:trace contextRef="#ctx0" brushRef="#br0">150 1 24575,'0'0'0,"0"4"0,0 8 0,0 5 0,0 4 0,0 4 0,6 8 0,5 1 0,6 0 0,-1-1 0,3-6 0,2-8 0,-3-1 0,2 0 0,1-3 0,-4 6 0,-4 3 0,-9-3 0,-10-4 0,-8-5 0,-7 1 0,-4-4 0,-3-2 0,-1-2 0,0 3 0,-1-1 0,1-1 0,6 4 0,1-1 0,5 4 0,5 3 0,-1-1 0,4 8 0,-4-2 0,3 1 0,7-4 0,8-10 0,3-4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9:59.7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49.09277"/>
      <inkml:brushProperty name="anchorY" value="-7913.65869"/>
      <inkml:brushProperty name="scaleFactor" value="0.5"/>
    </inkml:brush>
  </inkml:definitions>
  <inkml:trace contextRef="#ctx0" brushRef="#br0">0 1 24575,'0'0'0,"5"0"0,12 0 0,6 0 0,4 0 0,13 0 0,1 0 0,0 0 0,-2 0 0,-3 0 0,-4 0 0,4 0 0,-2 0 0,-1 0 0,-1 0 0,-2 0 0,-2 0 0,11 0 0,5 0 0,0 0 0,-8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9:24.7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0.01294"/>
      <inkml:brushProperty name="anchorY" value="-906.91943"/>
      <inkml:brushProperty name="scaleFactor" value="0.5"/>
    </inkml:brush>
  </inkml:definitions>
  <inkml:trace contextRef="#ctx0" brushRef="#br0">1 0 24575,'0'0'0,"4"0"0,14 0 0,4 0 0,5 0 0,2 0 0,6 0 0,1 0 0,-1 0 0,-2 0 0,5 0 0,3 0 0,-2 0 0,0 0 0,1 0 0,-2 0 0,-2 0 0,8 0 0,-1 0 0,2 0 0,-2 0 0,-3 0 0,1 0 0,-3 0 0,-8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9:27.6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50.22827"/>
      <inkml:brushProperty name="anchorY" value="-1922.91956"/>
      <inkml:brushProperty name="scaleFactor" value="0.5"/>
    </inkml:brush>
  </inkml:definitions>
  <inkml:trace contextRef="#ctx0" brushRef="#br0">357 1 24575,'0'0'0,"0"4"0,-6 3 0,-4 3 0,-7 1 0,-4-3 0,-4-1 0,4 3 0,-2-2 0,1-1 0,-2-2 0,4 3 0,0 0 0,-1-2 0,-1-1 0,3 3 0,-1 0 0,5 9 0,-7-1 0,8-1 0,5 1 0,3 3 0,9-4 0,2 3 0,7-4 0,-1 3 0,4 1 0,4-2 0,-2 1 0,1-2 0,3-5 0,1-2 0,-3 1 0,1-1 0,-4 3 0,1-1 0,2-1 0,-3 2 0,1-2 0,-3 5 0,-3-3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5:00:02.7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721.99023"/>
      <inkml:brushProperty name="anchorY" value="-8929.65918"/>
      <inkml:brushProperty name="scaleFactor" value="0.5"/>
    </inkml:brush>
  </inkml:definitions>
  <inkml:trace contextRef="#ctx0" brushRef="#br0">420 0 24575,'0'0'0,"-4"0"0,-3 6 0,-4-1 0,-4 6 0,-5 5 0,-3-2 0,-3-2 0,4 3 0,0-3 0,-1-3 0,-1 2 0,0-1 0,-2-3 0,5 9 0,-1-1 0,1 3 0,-2-3 0,-1-3 0,-1-3 0,4 1 0,10 4 0,6 4 0,16-2 0,1 2 0,2 3 0,3 1 0,-3 2 0,-2 2 0,1-4 0,-3 0 0,-2 0 0,3-4 0,-2 0 0,4-3 0,-2 1 0,3-4 0,-2 9 0,3-3 0,-3 2 0,-2-3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23.2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94.42041"/>
      <inkml:brushProperty name="anchorY" value="-1541.49097"/>
      <inkml:brushProperty name="scaleFactor" value="0.5"/>
    </inkml:brush>
  </inkml:definitions>
  <inkml:trace contextRef="#ctx0" brushRef="#br0">0 1146 24575,'0'0'0,"5"0"0,2-5 0,5-12 0,4-12 0,5 2 0,3-9 0,2 0 0,8 1 0,1 6 0,-6 3 0,-1 1 0,-1 0 0,-1-1 0,0-5 0,-5-2 0,12 6 0,0-6 0,2 2 0,5-1 0,10-4 0,15-12 0,-1 1 0,-4 2 0,-2 4 0,-8 4 0,-7 9 0,-6 8 0,-4 3 0,-3-1 0,3-1 0,0-9 0,6-2 0,-2-7 0,0-1 0,-3-5 0,-1 2 0,-2 2 0,-8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24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8.58984"/>
      <inkml:brushProperty name="anchorY" value="-1411.48206"/>
      <inkml:brushProperty name="scaleFactor" value="0.5"/>
    </inkml:brush>
  </inkml:definitions>
  <inkml:trace contextRef="#ctx0" brushRef="#br0">0 1 24575,'0'0'0,"5"0"0,7 0 0,5 0 0,6 0 0,13 0 0,3 0 0,7 0 0,-1 0 0,-3 0 0,8 0 0,-4 0 0,-2 0 0,-5 0 0,-3 5 0,-4 1 0,3 0 0,-1-1 0,0-2 0,-2-1 0,-1-1 0,-1 0 0,-7 5 0,-24-6 0,1 0 0,1 1 0,-1-1 0,1 0 0,-1 0 0,0 1 0,1-1 0,-1 0 0,1 1 0,-1-1 0,0 0 0,1 1 0,-1-1 0,0 1 0,0-1 0,1 0 0,-1 1 0,0-1 0,0 1 0,0-1 0,1 1 0,-1-1 0,0 1 0,0-1 0,0 1 0,0 0 0,-1 16 0,-10-1 0,-2 4 0,-5 7 0,-3 3 0,-3 1 0,3 1 0,5-6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26.7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06.30078"/>
      <inkml:brushProperty name="anchorY" value="-2672.92358"/>
      <inkml:brushProperty name="scaleFactor" value="0.5"/>
    </inkml:brush>
  </inkml:definitions>
  <inkml:trace contextRef="#ctx0" brushRef="#br0">1 87 24575,'0'0'0,"5"0"0,7 0 0,5 0 0,11 0 0,3 0 0,2-6 0,7 0 0,-2 0 0,0 2 0,8-5 0,-1 1 0,-3 1 0,-3 2 0,-3 1 0,-4 2 0,10 1 0,4-5 0,-1 0 0,3 1 0,-2 0 0,0 2 0,-3 1 0,-4 1 0,-3 0 0,-3 1 0,2 0 0,6 1 0,-2-1 0,-1 0 0,-2 0 0,-8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27.8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445.08789"/>
      <inkml:brushProperty name="anchorY" value="-3603.56885"/>
      <inkml:brushProperty name="scaleFactor" value="0.5"/>
    </inkml:brush>
  </inkml:definitions>
  <inkml:trace contextRef="#ctx0" brushRef="#br0">1 1 24575,'0'0'0,"0"9"0,11 10 0,12-2 0,6 4 0,9-4 0,8 3 0,-2-5 0,-6 2 0,0-4 0,-2 9 0,-8 2 0,4 3 0,-2-4 0,-6 0 0,-6 1 0,0-5 0,-6 1 0,-3 1 0,-4 7 0,-2 2 0,-7-4 0,-13 1 0,-1-2 0,-5-4 0,-2-1 0,-2-4 0,-1 0 0,0 3 0,4 2 0,-4-3 0,-1 2 0,5 1 0,5 2 0,1-3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0:34.2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455.83203"/>
      <inkml:brushProperty name="anchorY" value="-5197.31543"/>
      <inkml:brushProperty name="scaleFactor" value="0.5"/>
    </inkml:brush>
  </inkml:definitions>
  <inkml:trace contextRef="#ctx0" brushRef="#br0">1 102 24575,'0'0'0,"4"0"0,8 0 0,5 0 0,4 0 0,3 0 0,8 0 0,7 0 0,7 0 0,-2 0 0,-2 0 0,1 0 0,3 0 0,-4 0 0,-2 0 0,-5 0 0,-2 0 0,2 0 0,-1 0 0,-1 0 0,-2 0 0,-1 0 0,-2 0 0,6 0 0,-1 0 0,0 0 0,-2 0 0,0 0 0,-2 0 0,5 0 0,-1 0 0,0 0 0,-2 0 0,0 0 0,-2 0 0,10 0 0,6 0 0,-1 0 0,-2 0 0,-4 0 0,2 0 0,-3 0 0,4-6 0,8 1 0,-2-1 0,8 2 0,-3 0 0,-5 2 0,-6 1 0,-4 1 0,-5 0 0,-3 0 0,10-5 0,15-6 0,0-1 0,-2 2 0,-5 2 0,-6 3 0,-11-4 0,7 2 0,-8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29.3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618.39746"/>
      <inkml:brushProperty name="anchorY" value="-5336.60742"/>
      <inkml:brushProperty name="scaleFactor" value="0.5"/>
    </inkml:brush>
  </inkml:definitions>
  <inkml:trace contextRef="#ctx0" brushRef="#br0">0 57 24575,'0'0'0,"10"0"0,9 0 0,4 0 0,15 0 0,2 0 0,2 0 0,3 0 0,3 0 0,3-5 0,-3-1 0,-4 0 0,-5 1 0,-5 2 0,-2 1 0,3 1 0,4-5 0,6 0 0,-1 0 0,-3 2 0,-3 1 0,-3 1 0,-3 1 0,-3 0 0,0 1 0,-1 0 0,-1 1 0,1-1 0,5 0 0,1 0 0,0 0 0,-7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30.8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725.12207"/>
      <inkml:brushProperty name="anchorY" value="-6296.63623"/>
      <inkml:brushProperty name="scaleFactor" value="0.5"/>
    </inkml:brush>
  </inkml:definitions>
  <inkml:trace contextRef="#ctx0" brushRef="#br0">1 0 24575,'0'0'0,"24"19"0,20 8 0,-3 2 0,11 1 0,-3 7 0,-2-6 0,-5-1 0,-5-6 0,-9-3 0,8-5 0,-7 1 0,-1-4 0,0-4 0,-1-3 0,-5 3 0,-1-2 0,-4 5 0,-6 9 0,-4 5 0,-3 4 0,-2 0 0,-2 2 0,-6-7 0,-7-1 0,-4 0 0,0 0 0,-9 1 0,-2 1 0,3 1 0,0-4 0,1-1 0,-2 0 0,0 2 0,-1 1 0,-1 1 0,0 1 0,0-5 0,6-5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32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970.94434"/>
      <inkml:brushProperty name="anchorY" value="-8171.75342"/>
      <inkml:brushProperty name="scaleFactor" value="0.5"/>
    </inkml:brush>
  </inkml:definitions>
  <inkml:trace contextRef="#ctx0" brushRef="#br0">0 84 24575,'0'0'0,"5"0"0,13 0 0,5 0 0,10 0 0,8 0 0,8-6 0,-2 1 0,-3-1 0,-3 1 0,1 2 0,2-5 0,-2 1 0,-3 1 0,2 1 0,-2 2 0,3 1 0,4 1 0,-3 1 0,-2 0 0,-5-6 0,4 1 0,-3-1 0,-2 2 0,-2 1 0,-7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27:34.4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913.38867"/>
      <inkml:brushProperty name="anchorY" value="-9104.3584"/>
      <inkml:brushProperty name="scaleFactor" value="0.5"/>
    </inkml:brush>
  </inkml:definitions>
  <inkml:trace contextRef="#ctx0" brushRef="#br0">1 0 24575,'0'0'0,"19"19"0,13 8 0,3-4 0,12 1 0,0-4 0,-6 0 0,-5 1 0,-4-4 0,-3-4 0,-7 2 0,10 1 0,-4 4 0,0-3 0,-1-4 0,6 3 0,-5 1 0,-6 4 0,-7 2 0,-5 8 0,-5 2 0,-4 6 0,-1 0 0,-6 5 0,-7-3 0,-5-1 0,0-4 0,-7-3 0,-4-8 0,5-2 0,-1 0 0,0 0 0,0 1 0,-1-4 0,-1 7 0,-1-6 0,0-3 0,0-6 0,5-4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1:22.1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214.44922"/>
      <inkml:brushProperty name="anchorY" value="-30961.30078"/>
      <inkml:brushProperty name="scaleFactor" value="0.5"/>
    </inkml:brush>
  </inkml:definitions>
  <inkml:trace contextRef="#ctx0" brushRef="#br0">0 30 24575,'0'0'0,"5"0"0,13 0 0,5 0 0,5 0 0,8 0 0,6-6 0,1 0 0,4 0 0,-3 2 0,7 0 0,4 2 0,-4 1 0,1 0 0,0 1 0,7 1 0,-5-1 0,-4 0 0,-7 0 0,-5 6 0,0 5 0,-1 1 0,2 4 0,-6 4 0,3 2 0,9 9 0,0 8 0,-2 1 0,-4-1 0,-2-2 0,-4 3 0,-8-2 0,-7-2 0,-2-2 0,7 3 0,-4-1 0,-3-1 0,2-2 0,1-2 0,-4 5 0,3 4 0,-3 6 0,2-1 0,-4-4 0,-3 3 0,-3-3 0,-3-3 0,-2-4 0,4-2 0,0-2 0,4 10 0,0 0 0,-1-1 0,-3-2 0,-2-2 0,-1-3 0,-2 4 0,-1-1 0,0-1 0,0 4 0,-1-1 0,1-1 0,0 3 0,-6-1 0,0-2 0,-5 3 0,0 5 0,-3 3 0,1-1 0,-3-4 0,-3-9 0,2-4 0,4-3 0,-7-2 0,2 7 0,-2-5 0,4 0 0,-2 0 0,3 0 0,-1-5 0,3 0 0,-3 1 0,-2 1 0,2 2 0,-2 1 0,-2 1 0,-3-4 0,4-1 0,4 0 0,-1-4 0,4 2 0,3 0 0,-3 8 0,3 3 0,-4 0 0,2 1 0,-3 0 0,2-1 0,-3-2 0,-4 0 0,4 0 0,-4-1 0,4-5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1:23.7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157.09375"/>
      <inkml:brushProperty name="anchorY" value="-34598.65234"/>
      <inkml:brushProperty name="scaleFactor" value="0.5"/>
    </inkml:brush>
  </inkml:definitions>
  <inkml:trace contextRef="#ctx0" brushRef="#br0">1 0 24575,'0'0'0,"0"5"0,0 7 0,0 5 0,0 6 0,5 2 0,1 3 0,0 0 0,-1 2 0,-2-1 0,-1 0 0,5 0 0,-1 0 0,0 0 0,-1-1 0,-2 0 0,4 0 0,1 1 0,-2-1 0,4-6 0,5-5 0,-12-17 0,-1 1 0,0 0 0,-1 0 0,1-1 0,0 1 0,0-1 0,1 1 0,-1-1 0,4 0 0,22-5 0,4-4 0,0-6 0,0-5 0,-1-4 0,5-3 0,0-1 0,4 5 0,-1-1 0,-7 1 0,2-1 0,-1 4 0,5-6 0,4-2 0,-1 0 0,4-2 0,-2 6 0,2 1 0,-3-1 0,-9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4:10.0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896.15234"/>
      <inkml:brushProperty name="anchorY" value="-36854.58594"/>
      <inkml:brushProperty name="scaleFactor" value="0.5"/>
    </inkml:brush>
  </inkml:definitions>
  <inkml:trace contextRef="#ctx0" brushRef="#br0">1 103 24575,'0'0'0,"4"0"0,9 0 0,4 0 0,5 0 0,15 0 0,8-6 0,1 0 0,4 0 0,3-4 0,1 1 0,1 1 0,2 2 0,0 2 0,-6 2 0,0 1 0,0 1 0,-5 0 0,1 0 0,-4 1 0,-3-1 0,0 0 0,-2 0 0,-2 1 0,-3-1 0,4 0 0,-1 0 0,-2 0 0,5 0 0,-2 0 0,15 0 0,0 0 0,2-6 0,-3 0 0,-6 0 0,0 2 0,2 0 0,7-3 0,-2 0 0,-11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4:12.0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575.06641"/>
      <inkml:brushProperty name="anchorY" value="-37768.41406"/>
      <inkml:brushProperty name="scaleFactor" value="0.5"/>
    </inkml:brush>
  </inkml:definitions>
  <inkml:trace contextRef="#ctx0" brushRef="#br0">167 1 24575,'0'0'0,"9"0"0,4 5 0,4 7 0,10 0 0,-3 4 0,8-2 0,1 3 0,-6 3 0,0-4 0,-7 3 0,5-4 0,-4 2 0,6 2 0,2-2 0,1 1 0,0-3 0,-5 1 0,-1-2 0,-6 1 0,0-2 0,-4 2 0,-4 3 0,-4 4 0,-3 2 0,-1 2 0,-8-4 0,-5 0 0,-8-5 0,-3-4 0,1 1 0,-1-4 0,-1 3 0,-2-2 0,-1 3 0,5 4 0,-1 3 0,-1-3 0,0-3 0,-3 1 0,0-4 0,-1 3 0,-1-3 0,0 2 0,5 4 0,0-2 0,1-3 0,4 1 0,-1 3 0,-2 9 0,-1-3 0,3 2 0,-1 1 0,-2-4 0,5-1 0,-2-4 0,4 0 0,4 2 0,3-3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6:56.0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392.83984"/>
      <inkml:brushProperty name="anchorY" value="-37714.88672"/>
      <inkml:brushProperty name="scaleFactor" value="0.5"/>
    </inkml:brush>
  </inkml:definitions>
  <inkml:trace contextRef="#ctx0" brushRef="#br0">1 0 24575,'0'0'0,"5"0"0,7 0 0,11 0 0,5 0 0,14 0 0,8 0 0,5 0 0,-2 0 0,6 0 0,-5 0 0,-6 0 0,-5 0 0,-6 0 0,7 0 0,-3 0 0,-1 0 0,-3 0 0,-4 0 0,-1 0 0,-2 0 0,4 0 0,0 0 0,-1 0 0,0 0 0,-2 0 0,-1 0 0,10 0 0,0 0 0,0 0 0,3 0 0,-2 0 0,3 0 0,-3 0 0,-3 0 0,-3 0 0,-2 0 0,-3 0 0,5 0 0,4 0 0,1 0 0,-2 0 0,3 0 0,-1 0 0,8 0 0,-2 0 0,-2 0 0,-4 0 0,-4 0 0,-4 0 0,-2 0 0,-1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6:58.1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355.38672"/>
      <inkml:brushProperty name="anchorY" value="-38730.88672"/>
      <inkml:brushProperty name="scaleFactor" value="0.5"/>
    </inkml:brush>
  </inkml:definitions>
  <inkml:trace contextRef="#ctx0" brushRef="#br0">1 0 24575,'0'0'0,"5"5"0,7 7 0,-1 6 0,5-2 0,4-2 0,53 25 0,5-3 0,7-3 0,-14-2 0,-11-8 0,-12-1 0,-10-6 0,-12 1 0,2-5 0,-1 3 0,-1-4 0,7 4 0,0-3 0,-5 3 0,-7 3 0,-6 9 0,-16-27 0,1 2 0,0 0 0,1 0 0,-1 0 0,0 0 0,0 0 0,0 0 0,-1-1 0,1 1 0,0 0 0,-2 3 0,2-3 0,-1 0 0,0 0 0,0 0 0,0 0 0,0-1 0,0 1 0,-1 0 0,1 0 0,-3 2 0,-12 16 0,0 2 0,-2-5 0,-3-5 0,4 3 0,-3 2 0,-1 2 0,-7-2 0,-3-3 0,5 7 0,-1-4 0,-4 4 0,5 1 0,-1-4 0,1-3 0,6 0 0,-1-3 0,0-3 0,-7 8 0,3 3 0,-1-1 0,0-4 0,5 8 0,0-4 0,-1-3 0,5 1 0,-2-4 0,-2-4 0,5-2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0:36.9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63.2207"/>
      <inkml:brushProperty name="anchorY" value="-6112.03271"/>
      <inkml:brushProperty name="scaleFactor" value="0.5"/>
    </inkml:brush>
  </inkml:definitions>
  <inkml:trace contextRef="#ctx0" brushRef="#br0">63 0 24575,'0'0'0,"0"5"0,6 1 0,-1 6 0,7 3 0,3 6 0,11-3 0,3 2 0,8 7 0,0 2 0,6 7 0,-3-5 0,9-1 0,-2-2 0,-4-6 0,2-1 0,-4-5 0,-9 6 0,-9 1 0,-9 3 0,-6 1 0,-11-4 0,-8-6 0,-7-6 0,1 1 0,-4 3 0,-7 3 0,-2-3 0,-1-2 0,0 1 0,0 3 0,1-3 0,-9 8 0,-1 3 0,7 2 0,2-4 0,3-5 0,1 0 0,-10 5 0,5 3 0,1 2 0,6 1 0,2-5 0,11-6 0,6-6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7:37:01.7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454.16797"/>
      <inkml:brushProperty name="anchorY" value="-40676.3125"/>
      <inkml:brushProperty name="scaleFactor" value="0.5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07:4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7 0,4-1 0,3 2 0,3-2 0,6 1 0,5-3 0,-1 1 0,0-2 0,3-4 0,-4 2 0,0-2 0,-3 3 0,1-2 0,1-2 0,4-2 0,-3-3-8191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07:4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24575,'5'0'0,"6"0"0,7 0 0,4 0 0,4-5 0,6-6 0,4-1 0,23-23 0,12-10 0,-1 2 0,-8 5 0,-10 7 0,-14 11-8191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0:31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24575,'1116'0'-1365,"-1077"0"-5461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0:33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24575,'39'45'0,"10"9"0,-2-11 0,100 69 0,-112-90 0,-21-14 0,0 0 0,0 1 0,-1 1 0,14 13 0,-26-21 0,1-1 0,-1 0 0,0 0 0,0 1 0,0-1 0,0 0 0,-1 1 0,1-1 0,0 1 0,-1 0 0,1-1 0,-1 1 0,1-1 0,-1 1 0,0 0 0,0-1 0,1 1 0,-1 0 0,0-1 0,-1 1 0,1 2 0,-1-1 0,0 1 0,0-1 0,-1 0 0,1-1 0,-1 1 0,0 0 0,0 0 0,0-1 0,0 1 0,-3 3 0,-7 4 0,0 0 0,-1 0 0,-22 12 0,29-19 0,-53 40 0,45-32 0,0 0 0,-1-1 0,-22 11 0,3-6-115,19-9-24,1 0 0,-1 1 0,1 0 0,0 1 0,1 1 1,-1 1-1,2-1 0,-17 18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5:5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24575,'1099'0'-1365,"-1073"0"-5461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5:5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0 24575,'-32'18'0,"-41"29"0,46-28 0,-1-1 0,-32 15 0,-7 5 0,55-30 0,0 0 0,-1-1 0,0 0 0,0-1 0,0 0 0,-22 5 0,35-11 0,0 0 0,0 0 0,0 0 0,0 0 0,0 0 0,0 1 0,0-1 0,1 0 0,-1 0 0,0 0 0,0 0 0,0 0 0,0 0 0,0 1 0,0-1 0,0 0 0,0 0 0,0 0 0,0 0 0,0 0 0,0 1 0,0-1 0,0 0 0,0 0 0,0 0 0,0 0 0,0 0 0,0 0 0,0 1 0,-1-1 0,1 0 0,0 0 0,0 0 0,0 0 0,0 0 0,0 0 0,0 0 0,0 0 0,0 1 0,0-1 0,-1 0 0,1 0 0,0 0 0,0 0 0,0 0 0,0 0 0,0 0 0,0 0 0,0 0 0,-1 0 0,1 0 0,0 0 0,0 0 0,0 0 0,0 0 0,0 0 0,-1 0 0,1 0 0,0 0 0,0 0 0,0 0 0,18 7 0,29 4 0,5 0-33,-14-2-633,42 3 0,-48-10-6160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5:5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24575,'7'1'0,"0"0"0,0 0 0,0 0 0,-1 1 0,11 4 0,18 4 0,-26-9 0,-1 0 0,0 1 0,-1 0 0,1 1 0,0 0 0,-1 0 0,15 8 0,-19-9 0,0 1 0,0 0 0,0-1 0,-1 1 0,1 0 0,-1 0 0,0 1 0,1-1 0,-2 0 0,1 1 0,0 0 0,-1-1 0,1 1 0,-1 0 0,0-1 0,0 1 0,-1 0 0,1 7 0,0-6 7,-1 1 0,0 0-1,0-1 1,0 1 0,-1 0-1,0-1 1,0 1-1,0-1 1,-1 1 0,1-1-1,-2 0 1,1 0 0,0 0-1,-1 0 1,0 0 0,0 0-1,-5 5 1,2-4-142,0 0 0,-1 0 0,0-1 0,0 0 0,0 0 0,-1 0 0,1-1 0,-1-1 0,0 1 0,-15 3 0,4-1-6691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6:1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24575,'0'2737'0,"2"-2709"0,0 1 0,9 32 0,-6-30 0,4 48 0,-8 497 0,-3-277 0,2 1677 0,1-1957 0,1 0 0,1-1 0,9 34 0,-7-34 0,-1-1 0,-1 0 0,0 1 0,0 29 0,-11 463 0,7-491 0,-1 1 0,-9 36 0,6-34 0,-3 41 0,6 112-93,3-119-1179,-1-27-5554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6:1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24575,'9'-8'0,"1"0"0,20-12 0,3-3 0,28-32 0,-47 41 0,1 0 0,0 1 0,0 1 0,1 0 0,18-9 0,-30 19 0,-1 1 0,1-1 0,0 1 0,-1 0 0,1 0 0,0 0 0,0 0 0,0 1 0,0-1 0,0 1 0,0 0 0,0 1 0,-1-1 0,1 1 0,0-1 0,0 1 0,0 0 0,0 0 0,-1 1 0,1-1 0,-1 1 0,1 0 0,-1 0 0,6 4 0,4 5 0,-2 0 0,1 1 0,-1 0 0,16 24 0,-5-6 0,-14-20-136,-1 1-1,0 0 1,-1 1-1,0-1 1,-1 1-1,-1 0 1,1 0-1,-2 1 0,4 18 1,-4-7-6690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1:49.0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584.13281"/>
      <inkml:brushProperty name="anchorY" value="-5992.42285"/>
      <inkml:brushProperty name="scaleFactor" value="0.5"/>
    </inkml:brush>
  </inkml:definitions>
  <inkml:trace contextRef="#ctx0" brushRef="#br0">1 0 24575,'0'0'0,"0"5"0,0 7 0,0 5 0,0 4 0,0 4 0,0 2 0,0 0 0,0 2 0,0-1 0,0 1 0,0-1 0,0-1 0,0 1 0,5-6 0,1-12 0,-1-10 0,0-11 0,-2-7 0,-1-6 0,0-3 0,-2-2 0,0-1 0,0 1 0,0 0 0,-1 0 0,1 1 0,0 1 0,0 10 0,0 12 0,0 11 0,0 9 0,0 7 0,0 4 0,0 3 0,0 0 0,0 1 0,0-1 0,0 0 0,0-1 0,6-6 0,0 0 0,5-5 0,-1-11 0,-1-10 0,3-9 0,-2-7 0,-1-4 0,-4-3 0,-1-2 0,-2-1 0,-1 1 0,-1 1 0,-1-1 0,1 12 0,-1 12 0,1 11 0,0 9 0,0 7 0,0 4 0,-1 2 0,1 2 0,0-6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8:16:2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24575,'1'0'0,"1"0"0,-1 0 0,0 1 0,1-1 0,-1 1 0,0-1 0,0 1 0,0 0 0,1 0 0,-1-1 0,0 1 0,0 0 0,0 0 0,0 0 0,0 0 0,0 0 0,0 0 0,-1 0 0,2 3 0,14 26 0,-12-22 0,12 21 0,36 49 0,-38-60 0,-1 1 0,0 0 0,-2 1 0,0 0 0,12 32 0,-23-50 0,2 4 0,0 1 0,0-1 0,1 0 0,6 11 0,-9-17 0,1 1 0,-1-1 0,0 1 0,1-1 0,-1 0 0,0 1 0,1-1 0,-1 0 0,1 1 0,-1-1 0,1 0 0,-1 1 0,1-1 0,-1 0 0,1 0 0,-1 1 0,1-1 0,-1 0 0,1 0 0,-1 0 0,1 0 0,-1 0 0,1 0 0,0 0 0,0 0 0,0 0 0,0-1 0,1 0 0,-1 0 0,0 1 0,0-1 0,0 0 0,0 0 0,0 0 0,0 0 0,-1 0 0,1 0 0,0 0 0,0-1 0,-1 1 0,1 0 0,0-2 0,76-187 0,-24 51 0,-47 123 25,0-1 1,3-19-1,-1 2-1466,-1 12-5385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1:51.3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09.73633"/>
      <inkml:brushProperty name="anchorY" value="-7246.09375"/>
      <inkml:brushProperty name="scaleFactor" value="0.5"/>
    </inkml:brush>
  </inkml:definitions>
  <inkml:trace contextRef="#ctx0" brushRef="#br0">1854 1 24575,'0'0'0,"-4"0"0,-9 0 0,-3 0 0,-6 0 0,-2 0 0,-3 5 0,-1 1 0,0-1 0,-1 0 0,1 4 0,0-2 0,0 0 0,1-2 0,-1-2 0,1-1 0,0-1 0,-1 0 0,1-2 0,0 1 0,0 0 0,-1-1 0,1 1 0,-6 0 0,-5 0 0,-1 0 0,2 0 0,-4 0 0,-19 0 0,-9 0 0,1 0 0,7 0 0,4 0 0,8 0 0,2 0 0,6 0 0,4 0 0,4 0 0,2 0 0,-2 0 0,6 5 0,0 1 0,2 0 0,0-2 0,-1 5 0,0-1 0,0-2 0,-1-1 0,0-1 0,0-2 0,-6-2 0,-11 1 0,0-1 0,1-1 0,3 1 0,3 0 0,10-1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1:53.4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40.29492"/>
      <inkml:brushProperty name="anchorY" value="-6338.70654"/>
      <inkml:brushProperty name="scaleFactor" value="0.5"/>
    </inkml:brush>
  </inkml:definitions>
  <inkml:trace contextRef="#ctx0" brushRef="#br0">274 0 24575,'0'0'0,"-9"24"0,-9 8 0,-5 1 0,-3 1 0,4-1 0,4-1 0,6-1 0,-7-2 0,-1-6 0,2-1 0,3-1 0,-1-4 0,-2 1 0,3 7 0,4 2 0,3 2 0,3 1 0,8-6 0,1-1 0,8 0 0,9-4 0,6 0 0,8-5 0,-4 7 0,0-3 0,-2-3 0,0-4 0,-2-4 0,-5 2 0,4-2 0,7 4 0,-5 5 0,6-2 0,-1-3 0,-1-2 0,-6 2 0,-1-2 0,-2-2 0,1-3 0,-5 5 0,0-2 0,1-1 0,2-2 0,-4 10 0,-9-1 0,-10-15 0,1 2 0,0 0 0,0 1 0,0-1 0,0 0 0,0 0 0,0 0 0,0 0 0,0 1 0,0-1 0,0 0 0,0 0 0,-1 0 0,1 0 0,0 0 0,0 1 0,0-1 0,0 0 0,0 0 0,0 0 0,0 0 0,0 0 0,0 0 0,-1 0 0,1 0 0,0 1 0,0-1 0,0 0 0,0 0 0,0 0 0,-1 0 0,1 0 0,0 0 0,0 0 0,0 0 0,0 0 0,-1 0 0,1 0 0,0 0 0,0 0 0,0 0 0,0 0 0,0 0 0,-1 0 0,1 0 0,0 0 0,0 0 0,0 0 0,0 0 0,0 0 0,-1-1 0,1 1 0,0 0 0,-16-2 0,-30-29 0,-21-25 0,-3 1 0,10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43:57.1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78.79492"/>
      <inkml:brushProperty name="anchorY" value="-7977.2085"/>
      <inkml:brushProperty name="scaleFactor" value="0.5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5:05.8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619.5625"/>
      <inkml:brushProperty name="anchorY" value="-17200.79492"/>
      <inkml:brushProperty name="scaleFactor" value="0.5"/>
    </inkml:brush>
  </inkml:definitions>
  <inkml:trace contextRef="#ctx0" brushRef="#br0">1 21 24575,'0'0'0,"5"0"0,6 0 0,6 0 0,10 0 0,4 0 0,7 0 0,1 0 0,-1 0 0,-3 0 0,-2 0 0,20-5 0,-1-1 0,-1 1 0,-10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4:55:09.0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106.26953"/>
      <inkml:brushProperty name="anchorY" value="-18195.4668"/>
      <inkml:brushProperty name="scaleFactor" value="0.5"/>
    </inkml:brush>
  </inkml:definitions>
  <inkml:trace contextRef="#ctx0" brushRef="#br0">22 0 24575,'0'0'0,"0"5"0,5 1 0,6 0 0,6-1 0,5-2 0,3-1 0,-4 5 0,-4 4 0,1 1 0,0-2 0,-3 4 0,-4 2 0,-3 10 0,-3 2 0,-8-3 0,-8-4 0,0-2 0,-5-4 0,1 1 0,-2-4 0,-2-3 0,-4 3 0,-1-3 0,-2-2 0,-1-2 0,4-2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49F0C-7BE4-42B5-A5B9-B638E337EB7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8F21-3A7B-4933-BE97-EA055D90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classification-in-machine-learn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joyalgorithms.com/blog/classification-of-machine-learning-model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op-machine-learning-algorithms-for-classification-2197870ff50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airvoyantsoft.com/churning-the-confusion-out-of-the-confusion-matrix-b74fb806e66?gi=23466d5ebcb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classification/roc-and-auc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en/courses/6401081-improve-the-performance-of-a-machine-learning-model/6519011-evaluate-the-performance-of-a-classification-mode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Classification In Machine Learning | Classification Algorithms | </a:t>
            </a:r>
            <a:r>
              <a:rPr lang="en-US" dirty="0" err="1">
                <a:hlinkClick r:id="rId3"/>
              </a:rPr>
              <a:t>Edureka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2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3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Different Types of Machine Learning Models (enjoyalgorithms.com)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Top 6 Machine Learning Algorithms for Classification | by Destin Gong | Towards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Confusion matrix- Machine learning | Clairvoyant Blog (clairvoyantsoft.com)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Classification: ROC Curve and AUC  |  Machine Learning  |  Google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Evaluate the Performance of a Classification Model - Improve the Performance of a Machine Learning Model - </a:t>
            </a:r>
            <a:r>
              <a:rPr lang="en-US" dirty="0" err="1">
                <a:hlinkClick r:id="rId3"/>
              </a:rPr>
              <a:t>OpenClassrooms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98F21-3A7B-4933-BE97-EA055D9015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F592-C597-19F6-8395-69E950EE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00EAF-0AFD-6D54-9F15-58C58F66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D5C6-F117-6726-D5BC-F115FF94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EA0A-9A7A-0823-9406-055E143F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03D8-8210-A708-FE24-0577576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BDF0-56B2-35A7-3346-5024C389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DA52-6C0E-396D-8174-DC2EAF4A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0FCD-1B88-27F6-EDF9-27A7F28C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ADF8-DE43-0479-562F-E897EBE5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3775-0EEE-6B03-51D2-5F85259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45DFB-B92D-71F1-4DDE-83C522F58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F99FB-6D1D-8F47-B73E-B7B2ABDF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77CE-3818-A8D7-289A-98FEAD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319A-5694-B03D-D2BD-45F72CC9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C1F4-FD6B-CFB9-C867-C0A8941D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0C1-514E-A43A-7A20-45231866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78F5-0E3F-46E5-607B-BD6F60E0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C550-9976-481D-3F25-CBEB0FC9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8E7-70C6-5AE1-CB89-1CC3BF41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1FDD-1F4A-A057-29ED-5EC02F4E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F8AE-9EFE-67BA-475F-F81E4C6A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5786-FE2F-D71B-D171-09D2E922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9199-B920-95DD-A35B-C1C89CC9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3343-9F19-D8CC-67AB-369B5B5B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4F88-F930-0813-974B-85D55A95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781A-8C89-2603-BEDC-27F2B02B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555E-DB61-853E-89EF-AD28ED82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A7566-C01F-F209-6658-7DE1A0E2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92049-B714-BE57-83B0-22638AFA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16C3D-F106-1BC8-028B-F2B9F7B7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7A24-3BAE-34BE-EF6F-B61CFEE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7B61-6E81-D278-8588-C897F971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B8C3-2FC9-6DFD-AD32-E9257445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1ADA5-1B06-FF71-971A-5F1FDF6F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3BFF8-E357-3728-E3C0-CFCDAB874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73433-400B-C351-1A16-91C80093C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2169E-5070-7319-E9B9-96ACE350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7B9DE-0B2C-7E2E-7686-D4B1C5F4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366C8-2D34-FF0B-0BDF-37BA0BDC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6E0D-5A8A-77F5-AF72-59C49058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27ACE-38FD-58D2-4552-BE6EA14B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86A14-19DC-BADE-912C-AF321BEB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7FF0E-E0DB-B917-5A84-7E77008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D0C9A-E054-D1EB-365A-DD4CEBD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4EA8-09A6-F008-BCF9-CE18860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69FD7-FC21-663D-D0FA-0F024C0A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D49D-22B2-020F-371E-AC3E7B75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7BBD-6DF7-5748-775D-08CF6626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85C4A-D459-385D-AB0D-9E3462212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2743-27A6-D9B1-354B-05FC01F8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4CBDB-6620-BD51-2438-C2BC894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8C9B-F0A3-8E60-D605-B14B6E88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0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DC0A-570E-F5E1-4AA7-BF0DDF2B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B263D-44D3-8DAF-5992-7DD25B2B8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FDD45-05A2-A585-8D6B-E95817DDF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469C-FFD7-8478-7ADF-410DAB1C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D688D-4CE1-1FD9-19D0-3F2FF44C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A44BE-CDB4-96FA-01B2-0ACDCD4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85558-A510-47DE-9402-29E43F90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CC03-DEA5-2463-22E2-EDE8D022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4A1E-E0D5-953A-D31C-213BAB23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0561-3A80-478F-8CC4-741B4B944AD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7E584-20CD-934A-6A29-381149271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85CA-B7E4-1DC3-1763-07F6312B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19D8-7E3A-43E3-BD2D-B107A775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3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13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Heart+Disea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18.xml"/><Relationship Id="rId18" Type="http://schemas.openxmlformats.org/officeDocument/2006/relationships/image" Target="../media/image54.png"/><Relationship Id="rId3" Type="http://schemas.openxmlformats.org/officeDocument/2006/relationships/image" Target="../media/image44.png"/><Relationship Id="rId21" Type="http://schemas.openxmlformats.org/officeDocument/2006/relationships/customXml" Target="../ink/ink22.xml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17.xml"/><Relationship Id="rId24" Type="http://schemas.openxmlformats.org/officeDocument/2006/relationships/image" Target="../media/image57.png"/><Relationship Id="rId5" Type="http://schemas.openxmlformats.org/officeDocument/2006/relationships/image" Target="../media/image46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50.png"/><Relationship Id="rId19" Type="http://schemas.openxmlformats.org/officeDocument/2006/relationships/customXml" Target="../ink/ink21.xml"/><Relationship Id="rId4" Type="http://schemas.openxmlformats.org/officeDocument/2006/relationships/image" Target="../media/image45.png"/><Relationship Id="rId9" Type="http://schemas.openxmlformats.org/officeDocument/2006/relationships/customXml" Target="../ink/ink16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28.xml"/><Relationship Id="rId18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17" Type="http://schemas.openxmlformats.org/officeDocument/2006/relationships/customXml" Target="../ink/ink30.xml"/><Relationship Id="rId2" Type="http://schemas.openxmlformats.org/officeDocument/2006/relationships/image" Target="../media/image58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customXml" Target="../ink/ink27.xml"/><Relationship Id="rId5" Type="http://schemas.openxmlformats.org/officeDocument/2006/relationships/image" Target="../media/image60.png"/><Relationship Id="rId15" Type="http://schemas.openxmlformats.org/officeDocument/2006/relationships/customXml" Target="../ink/ink29.xml"/><Relationship Id="rId10" Type="http://schemas.openxmlformats.org/officeDocument/2006/relationships/image" Target="../media/image63.png"/><Relationship Id="rId19" Type="http://schemas.openxmlformats.org/officeDocument/2006/relationships/image" Target="../media/image68.png"/><Relationship Id="rId4" Type="http://schemas.openxmlformats.org/officeDocument/2006/relationships/customXml" Target="../ink/ink24.xml"/><Relationship Id="rId9" Type="http://schemas.openxmlformats.org/officeDocument/2006/relationships/customXml" Target="../ink/ink26.xml"/><Relationship Id="rId1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customXml" Target="../ink/ink32.xm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83.png"/><Relationship Id="rId4" Type="http://schemas.openxmlformats.org/officeDocument/2006/relationships/image" Target="../media/image81.png"/><Relationship Id="rId9" Type="http://schemas.openxmlformats.org/officeDocument/2006/relationships/customXml" Target="../ink/ink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customXml" Target="../ink/ink39.xml"/><Relationship Id="rId3" Type="http://schemas.openxmlformats.org/officeDocument/2006/relationships/image" Target="../media/image77.png"/><Relationship Id="rId7" Type="http://schemas.openxmlformats.org/officeDocument/2006/relationships/customXml" Target="../ink/ink36.xml"/><Relationship Id="rId12" Type="http://schemas.openxmlformats.org/officeDocument/2006/relationships/image" Target="../media/image89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88.png"/><Relationship Id="rId4" Type="http://schemas.openxmlformats.org/officeDocument/2006/relationships/image" Target="../media/image81.png"/><Relationship Id="rId9" Type="http://schemas.openxmlformats.org/officeDocument/2006/relationships/customXml" Target="../ink/ink37.xml"/><Relationship Id="rId1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guyen7s/ma145_study_ROC_curv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6203AFF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7F326-BA2F-2032-3788-15A3BCACD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of Area under ROC Curve in Machine Learning and usage of  integration method to compute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84E86-82A9-4888-D69F-1A8ADCD6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MA145, Dr. Andrew Schwartz</a:t>
            </a:r>
          </a:p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Honor Project</a:t>
            </a:r>
          </a:p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By: Tuyen Nguyen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31407-B8D8-ACC7-CC18-6F15AE82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better way to measure the performance of our classification models?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6F54A-A701-14D8-C638-69B83DEA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Confusion Matrix</a:t>
            </a:r>
          </a:p>
        </p:txBody>
      </p:sp>
      <p:sp>
        <p:nvSpPr>
          <p:cNvPr id="309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2C84-AB53-230A-B467-412ECA15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901944" cy="3410712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2200" dirty="0"/>
              <a:t>Each row in a matrix represent an actual class and each column represents a predicted class.</a:t>
            </a:r>
          </a:p>
          <a:p>
            <a:pPr>
              <a:buFontTx/>
              <a:buChar char="-"/>
            </a:pPr>
            <a:r>
              <a:rPr lang="en-US" sz="2200" dirty="0"/>
              <a:t>The value along the diagonal is the number of correct classifications.</a:t>
            </a:r>
          </a:p>
          <a:p>
            <a:pPr>
              <a:buFontTx/>
              <a:buChar char="-"/>
            </a:pPr>
            <a:r>
              <a:rPr lang="en-US" sz="2200" dirty="0"/>
              <a:t>The value at other cells is the number of incorrect classification.</a:t>
            </a:r>
          </a:p>
        </p:txBody>
      </p:sp>
      <p:pic>
        <p:nvPicPr>
          <p:cNvPr id="3078" name="Picture 6" descr="Confusion matrix- Machine learning | Clairvoyant Blog">
            <a:extLst>
              <a:ext uri="{FF2B5EF4-FFF2-40B4-BE49-F238E27FC236}">
                <a16:creationId xmlns:a16="http://schemas.microsoft.com/office/drawing/2014/main" id="{01757140-68D2-54D6-8DB2-1185ECAD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r="16073"/>
          <a:stretch/>
        </p:blipFill>
        <p:spPr bwMode="auto">
          <a:xfrm>
            <a:off x="6532880" y="1886458"/>
            <a:ext cx="5445760" cy="422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3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0550-C964-E8AE-E2E1-1B716877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Confusion Matrix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77B-6C82-1D87-A820-2F0DC827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In a binary classification problem, we use the following four terms for the four boxes:</a:t>
            </a:r>
          </a:p>
          <a:p>
            <a:r>
              <a:rPr lang="en-US" sz="2000" dirty="0"/>
              <a:t>True Positive (TP)</a:t>
            </a:r>
          </a:p>
          <a:p>
            <a:r>
              <a:rPr lang="en-US" sz="2000" dirty="0"/>
              <a:t>True Negative (TN)</a:t>
            </a:r>
          </a:p>
          <a:p>
            <a:r>
              <a:rPr lang="en-US" sz="2000" dirty="0"/>
              <a:t>False Positive (FP)</a:t>
            </a:r>
          </a:p>
          <a:p>
            <a:r>
              <a:rPr lang="en-US" sz="2000" dirty="0"/>
              <a:t>False Negative (FN)</a:t>
            </a:r>
          </a:p>
        </p:txBody>
      </p:sp>
      <p:pic>
        <p:nvPicPr>
          <p:cNvPr id="4098" name="Picture 2" descr="Image of a confusion matrix that include the four terms: True Positive, True Negative, False Positive, False Negative">
            <a:extLst>
              <a:ext uri="{FF2B5EF4-FFF2-40B4-BE49-F238E27FC236}">
                <a16:creationId xmlns:a16="http://schemas.microsoft.com/office/drawing/2014/main" id="{8EFC391A-D233-B635-6B0C-76FD4F74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3321" y="640080"/>
            <a:ext cx="51304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0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CB83-218E-04D0-A392-947B2F6C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Positive Rate (TPR) and False Positive Rate (FPR)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D1552-92B3-B995-8C35-45FA5E4C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= 1 – FNR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= 1 – TNR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(TNR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D1552-92B3-B995-8C35-45FA5E4C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of a confusion matrix that include the four terms: True Positive, True Negative, False Positive, False Negative">
            <a:extLst>
              <a:ext uri="{FF2B5EF4-FFF2-40B4-BE49-F238E27FC236}">
                <a16:creationId xmlns:a16="http://schemas.microsoft.com/office/drawing/2014/main" id="{8332AB5A-4512-57D4-25A0-6DA61B144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0908" y="1141525"/>
            <a:ext cx="51304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0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AA7B-868B-D358-24CD-DB2D9085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767E-B3BF-59AD-FAE4-E218BCC0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a classification task, a model will return a probability that the sample belongs to the positive class. </a:t>
            </a:r>
          </a:p>
          <a:p>
            <a:pPr marL="0" indent="0">
              <a:buNone/>
            </a:pPr>
            <a:r>
              <a:rPr lang="en-US" sz="2000" dirty="0"/>
              <a:t>Based on a predefined threshold, we can determine whether a data sample belongs to a positive class or a negative class</a:t>
            </a:r>
          </a:p>
          <a:p>
            <a:pPr marL="0" indent="0">
              <a:buNone/>
            </a:pPr>
            <a:r>
              <a:rPr lang="en-US" sz="2000" dirty="0"/>
              <a:t>For instance, </a:t>
            </a:r>
          </a:p>
          <a:p>
            <a:pPr marL="0" indent="0">
              <a:buNone/>
            </a:pPr>
            <a:r>
              <a:rPr lang="en-US" sz="2000" dirty="0"/>
              <a:t>	threshold = 0.5</a:t>
            </a:r>
          </a:p>
          <a:p>
            <a:pPr marL="0" indent="0">
              <a:buNone/>
            </a:pPr>
            <a:r>
              <a:rPr lang="en-US" sz="2000" dirty="0"/>
              <a:t>	if P &gt;= 0.5:</a:t>
            </a:r>
          </a:p>
          <a:p>
            <a:pPr marL="0" indent="0">
              <a:buNone/>
            </a:pPr>
            <a:r>
              <a:rPr lang="en-US" sz="2000" dirty="0"/>
              <a:t>		classified it to a “Positive” class</a:t>
            </a:r>
          </a:p>
          <a:p>
            <a:pPr marL="0" indent="0">
              <a:buNone/>
            </a:pPr>
            <a:r>
              <a:rPr lang="en-US" sz="2000" dirty="0"/>
              <a:t>	 if P &lt; 0.5:</a:t>
            </a:r>
          </a:p>
          <a:p>
            <a:pPr marL="0" indent="0">
              <a:buNone/>
            </a:pPr>
            <a:r>
              <a:rPr lang="en-US" sz="2000" dirty="0"/>
              <a:t>		classified it to a “Negative”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02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430BF-A543-DF4E-BAD1-71A157DD8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13" y="0"/>
            <a:ext cx="7430144" cy="314733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30D3E5-6FCA-1445-6882-A2627672B3FF}"/>
                  </a:ext>
                </a:extLst>
              </p:cNvPr>
              <p:cNvSpPr txBox="1"/>
              <p:nvPr/>
            </p:nvSpPr>
            <p:spPr>
              <a:xfrm>
                <a:off x="2448232" y="4611329"/>
                <a:ext cx="5673213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30D3E5-6FCA-1445-6882-A2627672B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4611329"/>
                <a:ext cx="5673213" cy="489686"/>
              </a:xfrm>
              <a:prstGeom prst="rect">
                <a:avLst/>
              </a:prstGeom>
              <a:blipFill>
                <a:blip r:embed="rId3"/>
                <a:stretch>
                  <a:fillRect l="-968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56C259-9BCF-123D-EFCE-7D8B11755E44}"/>
                  </a:ext>
                </a:extLst>
              </p:cNvPr>
              <p:cNvSpPr txBox="1"/>
              <p:nvPr/>
            </p:nvSpPr>
            <p:spPr>
              <a:xfrm>
                <a:off x="2448231" y="5756383"/>
                <a:ext cx="5673213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56C259-9BCF-123D-EFCE-7D8B1175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1" y="5756383"/>
                <a:ext cx="5673213" cy="485774"/>
              </a:xfrm>
              <a:prstGeom prst="rect">
                <a:avLst/>
              </a:prstGeom>
              <a:blipFill>
                <a:blip r:embed="rId4"/>
                <a:stretch>
                  <a:fillRect l="-96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valuate the Performance of a Classification Model - Improve the  Performance of a Machine Learning Model - OpenClassrooms">
            <a:extLst>
              <a:ext uri="{FF2B5EF4-FFF2-40B4-BE49-F238E27FC236}">
                <a16:creationId xmlns:a16="http://schemas.microsoft.com/office/drawing/2014/main" id="{1E3358EF-CFE7-E420-34CC-405A91F83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94" y="-337472"/>
            <a:ext cx="80443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5DBFC0-3A22-02FE-135B-3B46EE7CDD9E}"/>
                  </a:ext>
                </a:extLst>
              </p:cNvPr>
              <p:cNvSpPr txBox="1"/>
              <p:nvPr/>
            </p:nvSpPr>
            <p:spPr>
              <a:xfrm>
                <a:off x="2448232" y="4611329"/>
                <a:ext cx="5673213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5DBFC0-3A22-02FE-135B-3B46EE7C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4611329"/>
                <a:ext cx="5673213" cy="485582"/>
              </a:xfrm>
              <a:prstGeom prst="rect">
                <a:avLst/>
              </a:prstGeom>
              <a:blipFill>
                <a:blip r:embed="rId3"/>
                <a:stretch>
                  <a:fillRect l="-96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A6B00-1C1D-00CB-5B0D-312CD6CF6A5C}"/>
                  </a:ext>
                </a:extLst>
              </p:cNvPr>
              <p:cNvSpPr txBox="1"/>
              <p:nvPr/>
            </p:nvSpPr>
            <p:spPr>
              <a:xfrm>
                <a:off x="2448231" y="5756383"/>
                <a:ext cx="5673213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A6B00-1C1D-00CB-5B0D-312CD6CF6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1" y="5756383"/>
                <a:ext cx="5673213" cy="485582"/>
              </a:xfrm>
              <a:prstGeom prst="rect">
                <a:avLst/>
              </a:prstGeom>
              <a:blipFill>
                <a:blip r:embed="rId4"/>
                <a:stretch>
                  <a:fillRect l="-96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32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3BEF-9E8D-107E-6C66-EA5D3B8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269CB-098C-2C57-0B03-8D64B997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44" y="2531807"/>
            <a:ext cx="5379763" cy="438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5DB50-7942-D943-85F0-06396945A7CC}"/>
              </a:ext>
            </a:extLst>
          </p:cNvPr>
          <p:cNvSpPr txBox="1"/>
          <p:nvPr/>
        </p:nvSpPr>
        <p:spPr>
          <a:xfrm>
            <a:off x="983226" y="1767132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ROC curve plots </a:t>
            </a:r>
            <a:r>
              <a:rPr lang="en-US" sz="2400" i="1" dirty="0"/>
              <a:t>true positive rate</a:t>
            </a:r>
            <a:r>
              <a:rPr lang="en-US" sz="2400" dirty="0"/>
              <a:t> (TPR) against </a:t>
            </a:r>
            <a:r>
              <a:rPr lang="en-US" sz="2400" i="1" dirty="0"/>
              <a:t>false positive rate</a:t>
            </a:r>
            <a:r>
              <a:rPr lang="en-US" sz="2400" dirty="0"/>
              <a:t> (FPT) for all possible decision threshold with threshold decreases.</a:t>
            </a:r>
          </a:p>
        </p:txBody>
      </p:sp>
    </p:spTree>
    <p:extLst>
      <p:ext uri="{BB962C8B-B14F-4D97-AF65-F5344CB8AC3E}">
        <p14:creationId xmlns:p14="http://schemas.microsoft.com/office/powerpoint/2010/main" val="416957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9808-B1C0-BB48-FE8C-67DBA855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C66A-DB14-4E9D-C076-CD228111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ROC curve plots </a:t>
            </a:r>
            <a:r>
              <a:rPr lang="en-US" sz="2800" i="1" dirty="0"/>
              <a:t>true positive rate</a:t>
            </a:r>
            <a:r>
              <a:rPr lang="en-US" sz="2800" dirty="0"/>
              <a:t> (TPR) against </a:t>
            </a:r>
            <a:r>
              <a:rPr lang="en-US" sz="2800" i="1" dirty="0"/>
              <a:t>false positive rate</a:t>
            </a:r>
            <a:r>
              <a:rPr lang="en-US" sz="2800" dirty="0"/>
              <a:t> (FPT) for all possible decision threshold with threshold decreases.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Evaluate the Performance of a Classification Model - Improve the  Performance of a Machine Learning Model - OpenClassrooms">
            <a:extLst>
              <a:ext uri="{FF2B5EF4-FFF2-40B4-BE49-F238E27FC236}">
                <a16:creationId xmlns:a16="http://schemas.microsoft.com/office/drawing/2014/main" id="{9114E769-68EF-58F7-B7CB-B88BA732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72" y="3208041"/>
            <a:ext cx="3567111" cy="35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5881CF-1ACC-884E-7C0E-44ACB7673B75}"/>
                  </a:ext>
                </a:extLst>
              </p:cNvPr>
              <p:cNvSpPr txBox="1"/>
              <p:nvPr/>
            </p:nvSpPr>
            <p:spPr>
              <a:xfrm>
                <a:off x="8226217" y="3077250"/>
                <a:ext cx="2767040" cy="1071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Threshold = 0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= 1 (because P=TP)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(because N=FP)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5881CF-1ACC-884E-7C0E-44ACB767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217" y="3077250"/>
                <a:ext cx="2767040" cy="1071960"/>
              </a:xfrm>
              <a:prstGeom prst="rect">
                <a:avLst/>
              </a:prstGeom>
              <a:blipFill>
                <a:blip r:embed="rId4"/>
                <a:stretch>
                  <a:fillRect l="-5066" t="-7386" r="-462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EB07FA-22F4-1C9A-8E95-546827538441}"/>
                  </a:ext>
                </a:extLst>
              </p:cNvPr>
              <p:cNvSpPr txBox="1"/>
              <p:nvPr/>
            </p:nvSpPr>
            <p:spPr>
              <a:xfrm>
                <a:off x="560438" y="5726894"/>
                <a:ext cx="2731773" cy="1071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Threshold = 1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= 0 (because TP=0)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(because FP=0)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EB07FA-22F4-1C9A-8E95-546827538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" y="5726894"/>
                <a:ext cx="2731773" cy="1071960"/>
              </a:xfrm>
              <a:prstGeom prst="rect">
                <a:avLst/>
              </a:prstGeom>
              <a:blipFill>
                <a:blip r:embed="rId5"/>
                <a:stretch>
                  <a:fillRect l="-5357" t="-7386" r="-4464" b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0A6A49-3FD0-A14F-0736-C3C3E0C86ED3}"/>
                  </a:ext>
                </a:extLst>
              </p14:cNvPr>
              <p14:cNvContentPartPr/>
              <p14:nvPr/>
            </p14:nvContentPartPr>
            <p14:xfrm>
              <a:off x="7127570" y="3205150"/>
              <a:ext cx="10440" cy="109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0A6A49-3FD0-A14F-0736-C3C3E0C86E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9930" y="3187510"/>
                <a:ext cx="4608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FB40B28-9359-2A63-7807-0C2098E4116F}"/>
              </a:ext>
            </a:extLst>
          </p:cNvPr>
          <p:cNvGrpSpPr/>
          <p:nvPr/>
        </p:nvGrpSpPr>
        <p:grpSpPr>
          <a:xfrm>
            <a:off x="7157810" y="3116590"/>
            <a:ext cx="936360" cy="322920"/>
            <a:chOff x="7157810" y="3116590"/>
            <a:chExt cx="936360" cy="32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7D8A94-A78F-9E59-FEE3-5F4901C5654E}"/>
                    </a:ext>
                  </a:extLst>
                </p14:cNvPr>
                <p14:cNvContentPartPr/>
                <p14:nvPr/>
              </p14:nvContentPartPr>
              <p14:xfrm>
                <a:off x="7157810" y="3237550"/>
                <a:ext cx="789120" cy="3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7D8A94-A78F-9E59-FEE3-5F4901C565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40170" y="3219910"/>
                  <a:ext cx="82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AD2A49-CF2B-FD38-5AD7-C2184330A28D}"/>
                    </a:ext>
                  </a:extLst>
                </p14:cNvPr>
                <p14:cNvContentPartPr/>
                <p14:nvPr/>
              </p14:nvContentPartPr>
              <p14:xfrm>
                <a:off x="7872410" y="3116590"/>
                <a:ext cx="221760" cy="322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AD2A49-CF2B-FD38-5AD7-C2184330A2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54410" y="3098590"/>
                  <a:ext cx="25740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16821-46D1-3F36-C790-12064E6D66CF}"/>
              </a:ext>
            </a:extLst>
          </p:cNvPr>
          <p:cNvGrpSpPr/>
          <p:nvPr/>
        </p:nvGrpSpPr>
        <p:grpSpPr>
          <a:xfrm>
            <a:off x="3234530" y="6243348"/>
            <a:ext cx="807480" cy="294480"/>
            <a:chOff x="3234530" y="6243348"/>
            <a:chExt cx="807480" cy="294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E988AB-76ED-CDC6-CAAE-20BAEDD2E25D}"/>
                    </a:ext>
                  </a:extLst>
                </p14:cNvPr>
                <p14:cNvContentPartPr/>
                <p14:nvPr/>
              </p14:nvContentPartPr>
              <p14:xfrm>
                <a:off x="4001330" y="6253068"/>
                <a:ext cx="40680" cy="12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E988AB-76ED-CDC6-CAAE-20BAEDD2E2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3690" y="6235068"/>
                  <a:ext cx="76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D4F811-7859-F78E-CB5D-2C04E7AC2141}"/>
                    </a:ext>
                  </a:extLst>
                </p14:cNvPr>
                <p14:cNvContentPartPr/>
                <p14:nvPr/>
              </p14:nvContentPartPr>
              <p14:xfrm>
                <a:off x="3354050" y="6331908"/>
                <a:ext cx="667440" cy="3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D4F811-7859-F78E-CB5D-2C04E7AC21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6410" y="6314268"/>
                  <a:ext cx="703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19BEE6-7E24-0B13-AE91-7B951B75C151}"/>
                    </a:ext>
                  </a:extLst>
                </p14:cNvPr>
                <p14:cNvContentPartPr/>
                <p14:nvPr/>
              </p14:nvContentPartPr>
              <p14:xfrm>
                <a:off x="3234530" y="6243348"/>
                <a:ext cx="238680" cy="29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19BEE6-7E24-0B13-AE91-7B951B75C1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6890" y="6225348"/>
                  <a:ext cx="274320" cy="33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968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E781-C963-4A5F-CE09-BB821DADD3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diagonal line crosses (0,0) and (1,1) represents the ROC curve of a purely random classifier. A good classifier has its ROC curve stays as far away from that line as possible (toward the top left corner)</a:t>
            </a:r>
          </a:p>
        </p:txBody>
      </p:sp>
      <p:pic>
        <p:nvPicPr>
          <p:cNvPr id="5" name="Picture 4" descr="Evaluate the Performance of a Classification Model - Improve the  Performance of a Machine Learning Model - OpenClassrooms">
            <a:extLst>
              <a:ext uri="{FF2B5EF4-FFF2-40B4-BE49-F238E27FC236}">
                <a16:creationId xmlns:a16="http://schemas.microsoft.com/office/drawing/2014/main" id="{0C59146F-6E21-2D01-5B05-3FF6AD39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055543"/>
            <a:ext cx="4737650" cy="47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325F41-AD28-1584-39AF-BB62ADCE6D36}"/>
                  </a:ext>
                </a:extLst>
              </p14:cNvPr>
              <p14:cNvContentPartPr/>
              <p14:nvPr/>
            </p14:nvContentPartPr>
            <p14:xfrm>
              <a:off x="2458010" y="388354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325F41-AD28-1584-39AF-BB62ADCE6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0010" y="38655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3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0444B-23B4-E486-2FC8-50AC2B60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207A-5FBA-AD4A-7D27-94C7C9E8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Classification Task in Machine Learning predicts the class of a given data point.</a:t>
            </a:r>
          </a:p>
          <a:p>
            <a:pPr marL="0" indent="0">
              <a:buNone/>
            </a:pPr>
            <a:r>
              <a:rPr lang="en-US" sz="2000" dirty="0"/>
              <a:t>For instance, a classification task predicts whether an email is spam or non-spam.</a:t>
            </a:r>
          </a:p>
        </p:txBody>
      </p:sp>
      <p:pic>
        <p:nvPicPr>
          <p:cNvPr id="1026" name="Picture 2" descr="Classification In Machine Learning | Classification Algorithms | Edureka">
            <a:extLst>
              <a:ext uri="{FF2B5EF4-FFF2-40B4-BE49-F238E27FC236}">
                <a16:creationId xmlns:a16="http://schemas.microsoft.com/office/drawing/2014/main" id="{43B6DD0C-BFEE-2ADC-6CB7-EC1915F6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22852"/>
            <a:ext cx="4788505" cy="32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F6FB6-E1ED-3DC7-68BA-709F9AD1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74" y="2645719"/>
            <a:ext cx="3734124" cy="3292125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6F03B88-8E83-5D34-9427-681C502EC4CE}"/>
              </a:ext>
            </a:extLst>
          </p:cNvPr>
          <p:cNvSpPr/>
          <p:nvPr/>
        </p:nvSpPr>
        <p:spPr>
          <a:xfrm>
            <a:off x="1297858" y="766916"/>
            <a:ext cx="2900516" cy="1799303"/>
          </a:xfrm>
          <a:prstGeom prst="cloudCallout">
            <a:avLst>
              <a:gd name="adj1" fmla="val 49115"/>
              <a:gd name="adj2" fmla="val 688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bad classifier. Why?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6D0921E-1F87-DB76-1863-00C2AE1E1139}"/>
              </a:ext>
            </a:extLst>
          </p:cNvPr>
          <p:cNvSpPr/>
          <p:nvPr/>
        </p:nvSpPr>
        <p:spPr>
          <a:xfrm>
            <a:off x="8114071" y="200065"/>
            <a:ext cx="3296052" cy="1897091"/>
          </a:xfrm>
          <a:prstGeom prst="cloudCallout">
            <a:avLst>
              <a:gd name="adj1" fmla="val -65800"/>
              <a:gd name="adj2" fmla="val 1081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in order to achieve high (TPR), it must suffer from high (FPR)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CE6CCDA-F6F3-BA87-CA15-892398F99EE1}"/>
                  </a:ext>
                </a:extLst>
              </p14:cNvPr>
              <p14:cNvContentPartPr/>
              <p14:nvPr/>
            </p14:nvContentPartPr>
            <p14:xfrm>
              <a:off x="5992951" y="3033736"/>
              <a:ext cx="169920" cy="7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CE6CCDA-F6F3-BA87-CA15-892398F99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5311" y="3015736"/>
                <a:ext cx="205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80A2B4-1BE6-99CB-FB51-4245225873B9}"/>
                  </a:ext>
                </a:extLst>
              </p14:cNvPr>
              <p14:cNvContentPartPr/>
              <p14:nvPr/>
            </p14:nvContentPartPr>
            <p14:xfrm>
              <a:off x="6114631" y="2991616"/>
              <a:ext cx="77760" cy="109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80A2B4-1BE6-99CB-FB51-424522587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631" y="2973616"/>
                <a:ext cx="113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1EC96B-7D8E-71D0-1A35-2D2B767A7E4B}"/>
                  </a:ext>
                </a:extLst>
              </p14:cNvPr>
              <p14:cNvContentPartPr/>
              <p14:nvPr/>
            </p14:nvContentPartPr>
            <p14:xfrm>
              <a:off x="6321271" y="2852656"/>
              <a:ext cx="14832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1EC96B-7D8E-71D0-1A35-2D2B767A7E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3631" y="2834656"/>
                <a:ext cx="183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C1BFF7-2242-CB46-DBAE-72F373EB0FA8}"/>
                  </a:ext>
                </a:extLst>
              </p14:cNvPr>
              <p14:cNvContentPartPr/>
              <p14:nvPr/>
            </p14:nvContentPartPr>
            <p14:xfrm>
              <a:off x="6396511" y="2733136"/>
              <a:ext cx="120240" cy="223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C1BFF7-2242-CB46-DBAE-72F373EB0F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78511" y="2715496"/>
                <a:ext cx="15588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22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C curve for an excellent model">
            <a:extLst>
              <a:ext uri="{FF2B5EF4-FFF2-40B4-BE49-F238E27FC236}">
                <a16:creationId xmlns:a16="http://schemas.microsoft.com/office/drawing/2014/main" id="{A8A86F2E-E610-4CE1-72F4-C05CCAC8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87" y="2690812"/>
            <a:ext cx="28670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73E36775-E717-F0FE-DDF3-66AE52D2E6A3}"/>
              </a:ext>
            </a:extLst>
          </p:cNvPr>
          <p:cNvSpPr/>
          <p:nvPr/>
        </p:nvSpPr>
        <p:spPr>
          <a:xfrm>
            <a:off x="1302026" y="993913"/>
            <a:ext cx="2763078" cy="1838739"/>
          </a:xfrm>
          <a:prstGeom prst="cloudCallout">
            <a:avLst>
              <a:gd name="adj1" fmla="val 51515"/>
              <a:gd name="adj2" fmla="val 769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an excellent classifier. Why?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1000F98-8F77-A41A-B6E3-F0CF52F955A2}"/>
              </a:ext>
            </a:extLst>
          </p:cNvPr>
          <p:cNvSpPr/>
          <p:nvPr/>
        </p:nvSpPr>
        <p:spPr>
          <a:xfrm>
            <a:off x="8114071" y="200065"/>
            <a:ext cx="3296052" cy="1897091"/>
          </a:xfrm>
          <a:prstGeom prst="cloudCallout">
            <a:avLst>
              <a:gd name="adj1" fmla="val -65800"/>
              <a:gd name="adj2" fmla="val 1081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high TPR can be achieved without suffering from a high FPR.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452BCA-745B-2328-42C0-658FDF9C5DA0}"/>
                  </a:ext>
                </a:extLst>
              </p14:cNvPr>
              <p14:cNvContentPartPr/>
              <p14:nvPr/>
            </p14:nvContentPartPr>
            <p14:xfrm>
              <a:off x="5053610" y="2743068"/>
              <a:ext cx="23688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452BCA-745B-2328-42C0-658FDF9C5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5610" y="2725428"/>
                <a:ext cx="2725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A792162-1DAA-FF30-8301-964A12441C41}"/>
              </a:ext>
            </a:extLst>
          </p:cNvPr>
          <p:cNvGrpSpPr/>
          <p:nvPr/>
        </p:nvGrpSpPr>
        <p:grpSpPr>
          <a:xfrm>
            <a:off x="4748330" y="2635068"/>
            <a:ext cx="433440" cy="385920"/>
            <a:chOff x="4748330" y="2635068"/>
            <a:chExt cx="433440" cy="38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E901DE-BF05-07C0-7FCE-09AFEED58BDC}"/>
                    </a:ext>
                  </a:extLst>
                </p14:cNvPr>
                <p14:cNvContentPartPr/>
                <p14:nvPr/>
              </p14:nvContentPartPr>
              <p14:xfrm>
                <a:off x="4798010" y="2920188"/>
                <a:ext cx="30060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E901DE-BF05-07C0-7FCE-09AFEED58B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0370" y="2902188"/>
                  <a:ext cx="336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58F8D6-2EED-3DB5-FA9A-575DE0AD36E2}"/>
                    </a:ext>
                  </a:extLst>
                </p14:cNvPr>
                <p14:cNvContentPartPr/>
                <p14:nvPr/>
              </p14:nvContentPartPr>
              <p14:xfrm>
                <a:off x="4748330" y="2861148"/>
                <a:ext cx="128880" cy="159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58F8D6-2EED-3DB5-FA9A-575DE0AD36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0330" y="2843508"/>
                  <a:ext cx="164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BC1466-F70C-F36D-A7A6-BB20DD4F7F4A}"/>
                    </a:ext>
                  </a:extLst>
                </p14:cNvPr>
                <p14:cNvContentPartPr/>
                <p14:nvPr/>
              </p14:nvContentPartPr>
              <p14:xfrm>
                <a:off x="5030210" y="2635068"/>
                <a:ext cx="151560" cy="217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BC1466-F70C-F36D-A7A6-BB20DD4F7F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12210" y="2617068"/>
                  <a:ext cx="187200" cy="2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137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0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5B07D7-489D-7997-EE9F-224BA7A8B375}"/>
              </a:ext>
            </a:extLst>
          </p:cNvPr>
          <p:cNvSpPr txBox="1"/>
          <p:nvPr/>
        </p:nvSpPr>
        <p:spPr>
          <a:xfrm>
            <a:off x="4069080" y="2157984"/>
            <a:ext cx="6675120" cy="3895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A ROC curve is often used in the case when we care more about the false negatives than the false positives. A model that predicts whether a patient will get a heart disease will try to maximize the TPR, more heart disease patient are foreseen and provided with treatment in a timely manner.</a:t>
            </a:r>
          </a:p>
        </p:txBody>
      </p:sp>
    </p:spTree>
    <p:extLst>
      <p:ext uri="{BB962C8B-B14F-4D97-AF65-F5344CB8AC3E}">
        <p14:creationId xmlns:p14="http://schemas.microsoft.com/office/powerpoint/2010/main" val="123738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E239-8C58-652F-E269-72E508F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Area under the ROC Curve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C for three different models">
            <a:extLst>
              <a:ext uri="{FF2B5EF4-FFF2-40B4-BE49-F238E27FC236}">
                <a16:creationId xmlns:a16="http://schemas.microsoft.com/office/drawing/2014/main" id="{814110B0-0C94-A274-7E1A-70F1A72E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796" y="2633472"/>
            <a:ext cx="9789359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9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2F037B-C9C1-2546-2EC0-5EF9574C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Area under the ROC Curve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DE5F7-5545-729D-5D1A-EC3E58039B6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The AUC value is within the range [0.5–1.0], where the minimum value represents the performance of a random classifier, and the maximum value would correspond to a perfect classifier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79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7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FE2F9-57B8-7FD8-FC16-22968746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Compute AUC using the integration method</a:t>
            </a:r>
          </a:p>
        </p:txBody>
      </p:sp>
      <p:pic>
        <p:nvPicPr>
          <p:cNvPr id="4098" name="Picture 2" descr="Figure 12: Four kinds of Riemann sums for integral approximation.">
            <a:extLst>
              <a:ext uri="{FF2B5EF4-FFF2-40B4-BE49-F238E27FC236}">
                <a16:creationId xmlns:a16="http://schemas.microsoft.com/office/drawing/2014/main" id="{0D79DBC8-8BA1-EFEA-92EE-8D6A2B62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0954" y="961812"/>
            <a:ext cx="666349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73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5CA0-6C57-9792-8465-F52CCAD4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to predict Heart Disease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68EE-6D18-247B-B57B-ED24AFD1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models will learn from a labeled Heart Disease dataset to predict whether a patient has a heart disease </a:t>
            </a:r>
            <a:r>
              <a:rPr lang="en-US" dirty="0">
                <a:solidFill>
                  <a:srgbClr val="FF0000"/>
                </a:solidFill>
              </a:rPr>
              <a:t>present or absent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Hungarian Institute of Cardiology. Budapest: Andras </a:t>
            </a:r>
            <a:r>
              <a:rPr lang="en-US" dirty="0" err="1"/>
              <a:t>Janosi</a:t>
            </a:r>
            <a:r>
              <a:rPr lang="en-US" dirty="0"/>
              <a:t>, M.D.   </a:t>
            </a:r>
          </a:p>
          <a:p>
            <a:pPr marL="514350" indent="-514350">
              <a:buAutoNum type="arabicPeriod"/>
            </a:pPr>
            <a:r>
              <a:rPr lang="en-US" dirty="0"/>
              <a:t>University Hospital, Zurich, Switzerland: William </a:t>
            </a:r>
            <a:r>
              <a:rPr lang="en-US" dirty="0" err="1"/>
              <a:t>Steinbrunn</a:t>
            </a:r>
            <a:r>
              <a:rPr lang="en-US" dirty="0"/>
              <a:t>, M.D.  </a:t>
            </a:r>
          </a:p>
          <a:p>
            <a:pPr marL="514350" indent="-514350">
              <a:buAutoNum type="arabicPeriod"/>
            </a:pPr>
            <a:r>
              <a:rPr lang="en-US" dirty="0"/>
              <a:t> 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M.D.       </a:t>
            </a:r>
          </a:p>
          <a:p>
            <a:pPr marL="0" indent="0">
              <a:buNone/>
            </a:pPr>
            <a:r>
              <a:rPr lang="en-US" dirty="0"/>
              <a:t>4. V.A. Medical Center, Long Beach and Cleveland Clinic Foundation:	  Robert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UCI Machine Learning Repository: Heart Disease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0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D4291-E25F-5F51-4197-CCC9255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The Heart Disease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1AA9-4E35-6F9D-B8B5-7D15737A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the databases have 76  raw attributes, only 14 of them used in past experiments.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fourteen attribute indicates whether the patient has a heart disease (present) or not (absent)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Present or 1 is a positive class</a:t>
            </a:r>
          </a:p>
          <a:p>
            <a:pPr>
              <a:buFontTx/>
              <a:buChar char="-"/>
            </a:pPr>
            <a:r>
              <a:rPr lang="en-US" sz="2000" dirty="0"/>
              <a:t>Absent or 0 is a negative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E039B-A60F-789F-9B17-0C7CE428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810" y="39680"/>
            <a:ext cx="3610190" cy="66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752B-08D3-5D19-9F95-5F1B2D8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Heart Disease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526A4-6EAD-11A9-6EF2-2C5BA1724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00" y="2299290"/>
            <a:ext cx="10515600" cy="770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F5E9E-BD80-F3A1-410E-F197B274B7B4}"/>
              </a:ext>
            </a:extLst>
          </p:cNvPr>
          <p:cNvSpPr txBox="1"/>
          <p:nvPr/>
        </p:nvSpPr>
        <p:spPr>
          <a:xfrm>
            <a:off x="952500" y="1549400"/>
            <a:ext cx="1029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combining and removing records that have missing values, the dataset contains a total of 569 records.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719C-E400-FB42-1157-78685D3E9AC9}"/>
              </a:ext>
            </a:extLst>
          </p:cNvPr>
          <p:cNvSpPr txBox="1"/>
          <p:nvPr/>
        </p:nvSpPr>
        <p:spPr>
          <a:xfrm>
            <a:off x="952500" y="3355072"/>
            <a:ext cx="1075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dataset into 80% for training and 20% for testing with balanced 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6A5A3-3201-F7F5-EB98-11DD98CEE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58" y="4012112"/>
            <a:ext cx="10638442" cy="1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752B-08D3-5D19-9F95-5F1B2D8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Heart Disease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F5E9E-BD80-F3A1-410E-F197B274B7B4}"/>
              </a:ext>
            </a:extLst>
          </p:cNvPr>
          <p:cNvSpPr txBox="1"/>
          <p:nvPr/>
        </p:nvSpPr>
        <p:spPr>
          <a:xfrm>
            <a:off x="952500" y="1549400"/>
            <a:ext cx="1029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training set is used to fit our models. Following is the training set distribution according to the classes: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719C-E400-FB42-1157-78685D3E9AC9}"/>
              </a:ext>
            </a:extLst>
          </p:cNvPr>
          <p:cNvSpPr txBox="1"/>
          <p:nvPr/>
        </p:nvSpPr>
        <p:spPr>
          <a:xfrm>
            <a:off x="952500" y="3355072"/>
            <a:ext cx="10756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testing set is used to measure our models’ performance. Following is the testing set distribution according to the classes: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B957A-BAEB-A657-6182-5EF348BE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2936"/>
            <a:ext cx="10371719" cy="92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C7F48-98E6-428B-5E03-57198736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99" y="4472188"/>
            <a:ext cx="10402201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408F6-3300-1C9E-152D-5ACFB9C6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8CD3-C3DE-BA19-38D3-AB50617D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supervised learning, we create a model that can learn from </a:t>
            </a:r>
            <a:r>
              <a:rPr lang="en-US" sz="2000" dirty="0">
                <a:solidFill>
                  <a:srgbClr val="FF0000"/>
                </a:solidFill>
              </a:rPr>
              <a:t>Labeled Dataset </a:t>
            </a:r>
            <a:r>
              <a:rPr lang="en-US" sz="2000" dirty="0"/>
              <a:t>(Training Set). </a:t>
            </a:r>
          </a:p>
          <a:p>
            <a:pPr marL="0" indent="0">
              <a:buNone/>
            </a:pPr>
            <a:r>
              <a:rPr lang="en-US" sz="2000" dirty="0"/>
              <a:t>After the model goes through the training process, it can be used to make prediction on a Testing dataset that it has never seen before.</a:t>
            </a:r>
          </a:p>
        </p:txBody>
      </p:sp>
      <p:pic>
        <p:nvPicPr>
          <p:cNvPr id="2050" name="Picture 2" descr="Different Types of Machine Learning Models">
            <a:extLst>
              <a:ext uri="{FF2B5EF4-FFF2-40B4-BE49-F238E27FC236}">
                <a16:creationId xmlns:a16="http://schemas.microsoft.com/office/drawing/2014/main" id="{3D4A0909-E7BC-38E4-B238-1CD1D8E5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5"/>
            <a:ext cx="4788505" cy="26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4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29AB9-4367-C5F5-2453-4EB50227F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5" y="1609725"/>
            <a:ext cx="4117826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6BC0-2F34-4264-9C41-A3349B260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86"/>
          <a:stretch/>
        </p:blipFill>
        <p:spPr>
          <a:xfrm>
            <a:off x="4124960" y="1609725"/>
            <a:ext cx="914399" cy="331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A3ACBB-C9C3-47D8-6B37-3C09DF87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865" y="1360781"/>
            <a:ext cx="9807790" cy="274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8920E-8FD3-A2DC-1748-5AC62CDE7BC9}"/>
              </a:ext>
            </a:extLst>
          </p:cNvPr>
          <p:cNvSpPr txBox="1"/>
          <p:nvPr/>
        </p:nvSpPr>
        <p:spPr>
          <a:xfrm>
            <a:off x="9184639" y="1313287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Logistic Regression classifier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AB285-69D3-1E1E-7FB2-1B6416370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830" y="2109458"/>
            <a:ext cx="6911939" cy="281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246932-35E6-B8F0-38A9-E2FA8AD19C26}"/>
              </a:ext>
            </a:extLst>
          </p:cNvPr>
          <p:cNvSpPr txBox="1"/>
          <p:nvPr/>
        </p:nvSpPr>
        <p:spPr>
          <a:xfrm>
            <a:off x="9641839" y="2065774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 Nearest Neighbor classifier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01E178-0F52-482C-9019-75D6017BE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30" y="2964140"/>
            <a:ext cx="5875529" cy="464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9E4E4D-973D-F575-3DC3-34F6E93564C9}"/>
              </a:ext>
            </a:extLst>
          </p:cNvPr>
          <p:cNvSpPr txBox="1"/>
          <p:nvPr/>
        </p:nvSpPr>
        <p:spPr>
          <a:xfrm>
            <a:off x="9354335" y="3153846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Random Forest classifier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733A06-0A6A-8003-8EE9-8F78B7CB8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830" y="4155558"/>
            <a:ext cx="5966977" cy="6172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0D74F6-1A8D-66F9-C4F5-D4DC0087ED53}"/>
              </a:ext>
            </a:extLst>
          </p:cNvPr>
          <p:cNvSpPr txBox="1"/>
          <p:nvPr/>
        </p:nvSpPr>
        <p:spPr>
          <a:xfrm>
            <a:off x="9348482" y="4603554"/>
            <a:ext cx="28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Voting classifier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8D50CC-4194-1449-6B41-CA7D9FDF29EA}"/>
              </a:ext>
            </a:extLst>
          </p:cNvPr>
          <p:cNvGrpSpPr/>
          <p:nvPr/>
        </p:nvGrpSpPr>
        <p:grpSpPr>
          <a:xfrm>
            <a:off x="4957840" y="1574480"/>
            <a:ext cx="611280" cy="447480"/>
            <a:chOff x="4957840" y="1574480"/>
            <a:chExt cx="611280" cy="447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EDEFCD-0F4E-110F-405E-BEC77601FA54}"/>
                    </a:ext>
                  </a:extLst>
                </p14:cNvPr>
                <p14:cNvContentPartPr/>
                <p14:nvPr/>
              </p14:nvContentPartPr>
              <p14:xfrm>
                <a:off x="4957840" y="1609040"/>
                <a:ext cx="456840" cy="41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EDEFCD-0F4E-110F-405E-BEC77601FA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9840" y="1591040"/>
                  <a:ext cx="492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3662F1-9027-E43E-9153-151BB31940DE}"/>
                    </a:ext>
                  </a:extLst>
                </p14:cNvPr>
                <p14:cNvContentPartPr/>
                <p14:nvPr/>
              </p14:nvContentPartPr>
              <p14:xfrm>
                <a:off x="5303440" y="1574480"/>
                <a:ext cx="265680" cy="88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3662F1-9027-E43E-9153-151BB31940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5440" y="1556840"/>
                  <a:ext cx="3013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14CAE6-7136-08A2-5D29-B809DC4B1C25}"/>
              </a:ext>
            </a:extLst>
          </p:cNvPr>
          <p:cNvGrpSpPr/>
          <p:nvPr/>
        </p:nvGrpSpPr>
        <p:grpSpPr>
          <a:xfrm>
            <a:off x="5059360" y="2092880"/>
            <a:ext cx="559800" cy="258480"/>
            <a:chOff x="5059360" y="2092880"/>
            <a:chExt cx="559800" cy="258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83B78C-4F28-95BE-93B5-CD06CDE2E983}"/>
                    </a:ext>
                  </a:extLst>
                </p14:cNvPr>
                <p14:cNvContentPartPr/>
                <p14:nvPr/>
              </p14:nvContentPartPr>
              <p14:xfrm>
                <a:off x="5059360" y="2204120"/>
                <a:ext cx="404640" cy="31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83B78C-4F28-95BE-93B5-CD06CDE2E9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41720" y="2186120"/>
                  <a:ext cx="440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C82ACD-11F5-82E4-4C5E-4FAA3F7FA87C}"/>
                    </a:ext>
                  </a:extLst>
                </p14:cNvPr>
                <p14:cNvContentPartPr/>
                <p14:nvPr/>
              </p14:nvContentPartPr>
              <p14:xfrm>
                <a:off x="5445280" y="2092880"/>
                <a:ext cx="173880" cy="258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C82ACD-11F5-82E4-4C5E-4FAA3F7FA8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7640" y="2075240"/>
                  <a:ext cx="20952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DB2E89-7417-02BF-9C62-CB6FAA9D37B2}"/>
              </a:ext>
            </a:extLst>
          </p:cNvPr>
          <p:cNvGrpSpPr/>
          <p:nvPr/>
        </p:nvGrpSpPr>
        <p:grpSpPr>
          <a:xfrm>
            <a:off x="5120560" y="2936000"/>
            <a:ext cx="489240" cy="309600"/>
            <a:chOff x="5120560" y="2936000"/>
            <a:chExt cx="489240" cy="30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6CE97E-F7B4-5B42-F957-7FD0C375D1B8}"/>
                    </a:ext>
                  </a:extLst>
                </p14:cNvPr>
                <p14:cNvContentPartPr/>
                <p14:nvPr/>
              </p14:nvContentPartPr>
              <p14:xfrm>
                <a:off x="5120560" y="3068120"/>
                <a:ext cx="393120" cy="20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6CE97E-F7B4-5B42-F957-7FD0C375D1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2560" y="3050120"/>
                  <a:ext cx="428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88167E-7119-574F-AE43-DD7F131DE414}"/>
                    </a:ext>
                  </a:extLst>
                </p14:cNvPr>
                <p14:cNvContentPartPr/>
                <p14:nvPr/>
              </p14:nvContentPartPr>
              <p14:xfrm>
                <a:off x="5394880" y="2936000"/>
                <a:ext cx="214920" cy="30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88167E-7119-574F-AE43-DD7F131DE4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7240" y="2918000"/>
                  <a:ext cx="2505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EE4FB4-C261-8ECD-3D64-400796EE6B6B}"/>
              </a:ext>
            </a:extLst>
          </p:cNvPr>
          <p:cNvGrpSpPr/>
          <p:nvPr/>
        </p:nvGrpSpPr>
        <p:grpSpPr>
          <a:xfrm>
            <a:off x="5090320" y="4175840"/>
            <a:ext cx="469440" cy="325080"/>
            <a:chOff x="5090320" y="4175840"/>
            <a:chExt cx="46944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EBC241-572A-D532-468E-75DD2D10E795}"/>
                    </a:ext>
                  </a:extLst>
                </p14:cNvPr>
                <p14:cNvContentPartPr/>
                <p14:nvPr/>
              </p14:nvContentPartPr>
              <p14:xfrm>
                <a:off x="5090320" y="4287800"/>
                <a:ext cx="333720" cy="3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EBC241-572A-D532-468E-75DD2D10E7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72320" y="4269800"/>
                  <a:ext cx="369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5F7C26-CAAD-3246-D4EA-512ACB607156}"/>
                    </a:ext>
                  </a:extLst>
                </p14:cNvPr>
                <p14:cNvContentPartPr/>
                <p14:nvPr/>
              </p14:nvContentPartPr>
              <p14:xfrm>
                <a:off x="5354200" y="4175840"/>
                <a:ext cx="205560" cy="32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5F7C26-CAAD-3246-D4EA-512ACB6071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36560" y="4157840"/>
                  <a:ext cx="241200" cy="36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C7961DC6-37A4-D241-0463-71B01193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80" y="182857"/>
            <a:ext cx="10515600" cy="1325563"/>
          </a:xfrm>
        </p:spPr>
        <p:txBody>
          <a:bodyPr/>
          <a:lstStyle/>
          <a:p>
            <a:r>
              <a:rPr lang="en-US" dirty="0"/>
              <a:t>Train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259790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79E77-EB9C-E082-4721-93A020586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2198452"/>
            <a:ext cx="4737394" cy="2851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51A61-D6BD-1DA1-4886-86FA6B80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3" y="75909"/>
            <a:ext cx="3077447" cy="188853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7D3EC-AB9F-842E-B065-ACD503AA9953}"/>
              </a:ext>
            </a:extLst>
          </p:cNvPr>
          <p:cNvGrpSpPr/>
          <p:nvPr/>
        </p:nvGrpSpPr>
        <p:grpSpPr>
          <a:xfrm>
            <a:off x="3200240" y="1056240"/>
            <a:ext cx="553320" cy="1053720"/>
            <a:chOff x="3200240" y="1056240"/>
            <a:chExt cx="553320" cy="1053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09AAFC-3F31-43B5-70D3-4809D509A994}"/>
                    </a:ext>
                  </a:extLst>
                </p14:cNvPr>
                <p14:cNvContentPartPr/>
                <p14:nvPr/>
              </p14:nvContentPartPr>
              <p14:xfrm>
                <a:off x="3200240" y="1056240"/>
                <a:ext cx="549720" cy="95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09AAFC-3F31-43B5-70D3-4809D509A9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2240" y="1038240"/>
                  <a:ext cx="58536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8FF7D0-26BD-25B6-BC55-A4326AA536D7}"/>
                    </a:ext>
                  </a:extLst>
                </p14:cNvPr>
                <p14:cNvContentPartPr/>
                <p14:nvPr/>
              </p14:nvContentPartPr>
              <p14:xfrm>
                <a:off x="3443960" y="1930320"/>
                <a:ext cx="309600" cy="179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8FF7D0-26BD-25B6-BC55-A4326AA536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6320" y="1912320"/>
                  <a:ext cx="345240" cy="215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07F1AC-5B91-15C4-6084-C6A0342CDE38}"/>
              </a:ext>
            </a:extLst>
          </p:cNvPr>
          <p:cNvSpPr txBox="1"/>
          <p:nvPr/>
        </p:nvSpPr>
        <p:spPr>
          <a:xfrm>
            <a:off x="3167674" y="5984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predictions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FC25F-8724-A5B8-9B48-B4212D42CB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109960"/>
            <a:ext cx="2057578" cy="275090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1D9-05D4-4666-B719-B094B26DB26D}"/>
              </a:ext>
            </a:extLst>
          </p:cNvPr>
          <p:cNvGrpSpPr/>
          <p:nvPr/>
        </p:nvGrpSpPr>
        <p:grpSpPr>
          <a:xfrm>
            <a:off x="5211800" y="3098520"/>
            <a:ext cx="712800" cy="346680"/>
            <a:chOff x="5211800" y="3098520"/>
            <a:chExt cx="712800" cy="34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205AE-ECA3-A11C-1CCD-9CFE4D378EE8}"/>
                    </a:ext>
                  </a:extLst>
                </p14:cNvPr>
                <p14:cNvContentPartPr/>
                <p14:nvPr/>
              </p14:nvContentPartPr>
              <p14:xfrm>
                <a:off x="5211800" y="3254760"/>
                <a:ext cx="599040" cy="37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205AE-ECA3-A11C-1CCD-9CFE4D378E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4160" y="3236760"/>
                  <a:ext cx="634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EED8A0-1471-5523-CFFD-1BDAC134F208}"/>
                    </a:ext>
                  </a:extLst>
                </p14:cNvPr>
                <p14:cNvContentPartPr/>
                <p14:nvPr/>
              </p14:nvContentPartPr>
              <p14:xfrm>
                <a:off x="5680520" y="3098520"/>
                <a:ext cx="244080" cy="346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EED8A0-1471-5523-CFFD-1BDAC134F2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62520" y="3080880"/>
                  <a:ext cx="279720" cy="38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A7F729-D0EE-C076-384E-3349A1424FD6}"/>
              </a:ext>
            </a:extLst>
          </p:cNvPr>
          <p:cNvSpPr txBox="1"/>
          <p:nvPr/>
        </p:nvSpPr>
        <p:spPr>
          <a:xfrm>
            <a:off x="5810840" y="4860867"/>
            <a:ext cx="24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Probability estimate of positive class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BDF9B-9766-5D6B-E017-6D0FA70FCF88}"/>
              </a:ext>
            </a:extLst>
          </p:cNvPr>
          <p:cNvSpPr txBox="1"/>
          <p:nvPr/>
        </p:nvSpPr>
        <p:spPr>
          <a:xfrm>
            <a:off x="5006354" y="3429000"/>
            <a:ext cx="115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ECB294-C38B-A90A-D1B0-D886FF15EBA3}"/>
              </a:ext>
            </a:extLst>
          </p:cNvPr>
          <p:cNvGrpSpPr/>
          <p:nvPr/>
        </p:nvGrpSpPr>
        <p:grpSpPr>
          <a:xfrm>
            <a:off x="8361440" y="3037680"/>
            <a:ext cx="810360" cy="334800"/>
            <a:chOff x="8361440" y="3037680"/>
            <a:chExt cx="810360" cy="33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7C5724-0AB2-85DD-ECA8-01EB905B5A62}"/>
                    </a:ext>
                  </a:extLst>
                </p14:cNvPr>
                <p14:cNvContentPartPr/>
                <p14:nvPr/>
              </p14:nvContentPartPr>
              <p14:xfrm>
                <a:off x="8361440" y="3200400"/>
                <a:ext cx="7012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7C5724-0AB2-85DD-ECA8-01EB905B5A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43800" y="3182400"/>
                  <a:ext cx="73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A65E2C-0D30-1BC9-ED38-6434A6718D0D}"/>
                    </a:ext>
                  </a:extLst>
                </p14:cNvPr>
                <p14:cNvContentPartPr/>
                <p14:nvPr/>
              </p14:nvContentPartPr>
              <p14:xfrm>
                <a:off x="8900000" y="3037680"/>
                <a:ext cx="271800" cy="33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A65E2C-0D30-1BC9-ED38-6434A6718D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2360" y="3019680"/>
                  <a:ext cx="30744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B8E131-5C4D-5FF7-C18E-4B09B3D9B918}"/>
                  </a:ext>
                </a:extLst>
              </p14:cNvPr>
              <p14:cNvContentPartPr/>
              <p14:nvPr/>
            </p14:nvContentPartPr>
            <p14:xfrm>
              <a:off x="6827480" y="27532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B8E131-5C4D-5FF7-C18E-4B09B3D9B9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9840" y="27356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A17D752-C7AF-DB4F-C10C-57DAD7ABF6D4}"/>
              </a:ext>
            </a:extLst>
          </p:cNvPr>
          <p:cNvSpPr txBox="1"/>
          <p:nvPr/>
        </p:nvSpPr>
        <p:spPr>
          <a:xfrm>
            <a:off x="7482380" y="2575868"/>
            <a:ext cx="24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Decision threshold=0.5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769E0-5C6C-4A3A-EC8F-212B84E5EC76}"/>
              </a:ext>
            </a:extLst>
          </p:cNvPr>
          <p:cNvSpPr txBox="1"/>
          <p:nvPr/>
        </p:nvSpPr>
        <p:spPr>
          <a:xfrm>
            <a:off x="9941780" y="4814454"/>
            <a:ext cx="24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Predicted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4A49-2C7E-5A43-079A-7CDFA1AA24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01124" y="2198452"/>
            <a:ext cx="214902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2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E89-4AE5-3051-8291-F24BD818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10AC2-18F3-31C1-75A9-D145D1DEF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26926" cy="5867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9AA9F3-8FEF-8702-C06B-9409C9F3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6" y="3447359"/>
            <a:ext cx="10272650" cy="81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201C43-F61D-E93D-C648-A8A9C323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5" y="4511561"/>
            <a:ext cx="10295512" cy="662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CA1A0-98B4-8232-600F-F33843851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39" y="2488502"/>
            <a:ext cx="9487722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1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8D84-E1EC-FC8E-6C18-78CFF436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(at decision threshold=0.5)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2E4A5-D415-C0AD-C2CE-3AB379EDB99F}"/>
              </a:ext>
            </a:extLst>
          </p:cNvPr>
          <p:cNvSpPr txBox="1"/>
          <p:nvPr/>
        </p:nvSpPr>
        <p:spPr>
          <a:xfrm>
            <a:off x="645159" y="2320309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Logistic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4C0656-8FFA-21BB-3F4A-7A40416F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58" y="2838865"/>
            <a:ext cx="1874682" cy="899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5218D0-C8D9-FB6E-9223-A7CDA854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239" y="2843945"/>
            <a:ext cx="2095682" cy="92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5164AA-1FBF-E55D-4BA3-984774696D82}"/>
              </a:ext>
            </a:extLst>
          </p:cNvPr>
          <p:cNvSpPr txBox="1"/>
          <p:nvPr/>
        </p:nvSpPr>
        <p:spPr>
          <a:xfrm>
            <a:off x="2981959" y="2324138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 Nearest Neighbors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DE4357-089A-2DF9-D8DD-2759652D4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560" y="2884589"/>
            <a:ext cx="1889924" cy="853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8E734E-0769-7DAB-389F-7898735C479F}"/>
              </a:ext>
            </a:extLst>
          </p:cNvPr>
          <p:cNvSpPr txBox="1"/>
          <p:nvPr/>
        </p:nvSpPr>
        <p:spPr>
          <a:xfrm>
            <a:off x="5750560" y="2320309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Random Forest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FDCA2F-2779-2476-8940-D04107D0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464" y="2777900"/>
            <a:ext cx="1752752" cy="9602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D278BC-7CDB-470B-5BBB-DEFCE564C3AB}"/>
              </a:ext>
            </a:extLst>
          </p:cNvPr>
          <p:cNvSpPr txBox="1"/>
          <p:nvPr/>
        </p:nvSpPr>
        <p:spPr>
          <a:xfrm>
            <a:off x="8407399" y="2320309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Voting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67479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D67D-9A19-D5A6-9B76-D04A736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8"/>
            <a:ext cx="10515600" cy="683924"/>
          </a:xfrm>
        </p:spPr>
        <p:txBody>
          <a:bodyPr>
            <a:normAutofit fontScale="90000"/>
          </a:bodyPr>
          <a:lstStyle/>
          <a:p>
            <a:r>
              <a:rPr lang="en-US" dirty="0"/>
              <a:t>Receiver Operating Characteristic Curve (ROC)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5167C-F105-654C-323F-35E349894C89}"/>
              </a:ext>
            </a:extLst>
          </p:cNvPr>
          <p:cNvSpPr txBox="1"/>
          <p:nvPr/>
        </p:nvSpPr>
        <p:spPr>
          <a:xfrm>
            <a:off x="370839" y="539902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FB22B-19E1-59A3-6A78-BC97D87160EB}"/>
              </a:ext>
            </a:extLst>
          </p:cNvPr>
          <p:cNvSpPr txBox="1"/>
          <p:nvPr/>
        </p:nvSpPr>
        <p:spPr>
          <a:xfrm>
            <a:off x="6700516" y="539902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 Nearest Neighbors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FB5C4-2BF2-F127-5667-230A2BDE2674}"/>
              </a:ext>
            </a:extLst>
          </p:cNvPr>
          <p:cNvSpPr txBox="1"/>
          <p:nvPr/>
        </p:nvSpPr>
        <p:spPr>
          <a:xfrm>
            <a:off x="370838" y="2936036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1B779-18C5-71F8-5001-B9441691107B}"/>
              </a:ext>
            </a:extLst>
          </p:cNvPr>
          <p:cNvSpPr txBox="1"/>
          <p:nvPr/>
        </p:nvSpPr>
        <p:spPr>
          <a:xfrm>
            <a:off x="6601893" y="3157723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Voting Classifier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1029BD-6F1B-0B64-A018-C76B3A8C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9" y="927512"/>
            <a:ext cx="4658990" cy="2110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1B81D-D731-D377-7821-FD59DAD2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54" y="870057"/>
            <a:ext cx="5382708" cy="2369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4C5CC-A4A5-02D0-7ABD-387DCED85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9370"/>
            <a:ext cx="6032209" cy="2691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854535-BBCE-39CE-F4D7-3AF272002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4" y="3606740"/>
            <a:ext cx="5083726" cy="21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3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20A9-6ACA-4025-29A2-7FBC1E2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ROC Curve (AUC)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FDD4C-414E-6076-D523-043C7FA94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4581" y="2169796"/>
            <a:ext cx="8039797" cy="3642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A22B5-37A0-4F94-1221-5192810F5B44}"/>
              </a:ext>
            </a:extLst>
          </p:cNvPr>
          <p:cNvSpPr txBox="1"/>
          <p:nvPr/>
        </p:nvSpPr>
        <p:spPr>
          <a:xfrm>
            <a:off x="8713818" y="5627806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F8DAB-6BC9-50CA-2D2F-EC3F6BFC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4478"/>
            <a:ext cx="4381880" cy="274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C1E00-4701-4A9B-8434-6C517C7FBEA4}"/>
              </a:ext>
            </a:extLst>
          </p:cNvPr>
          <p:cNvSpPr txBox="1"/>
          <p:nvPr/>
        </p:nvSpPr>
        <p:spPr>
          <a:xfrm>
            <a:off x="1009301" y="2285166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770F6-36B2-98DC-35BE-5C2BE0805D7A}"/>
              </a:ext>
            </a:extLst>
          </p:cNvPr>
          <p:cNvSpPr txBox="1"/>
          <p:nvPr/>
        </p:nvSpPr>
        <p:spPr>
          <a:xfrm>
            <a:off x="2660480" y="4209155"/>
            <a:ext cx="22961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 threshold = 0.9906</a:t>
            </a:r>
          </a:p>
          <a:p>
            <a:r>
              <a:rPr lang="en-US" dirty="0"/>
              <a:t>FPR = 0.016</a:t>
            </a:r>
          </a:p>
          <a:p>
            <a:r>
              <a:rPr lang="en-US" dirty="0"/>
              <a:t>TPR = 0.25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6430CE-5566-687A-937D-FF9961E5EBE9}"/>
              </a:ext>
            </a:extLst>
          </p:cNvPr>
          <p:cNvGrpSpPr/>
          <p:nvPr/>
        </p:nvGrpSpPr>
        <p:grpSpPr>
          <a:xfrm>
            <a:off x="1859120" y="4581760"/>
            <a:ext cx="676800" cy="237960"/>
            <a:chOff x="1859120" y="4581760"/>
            <a:chExt cx="67680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5A1602-CCD5-5943-7A8C-4D043071FD63}"/>
                    </a:ext>
                  </a:extLst>
                </p14:cNvPr>
                <p14:cNvContentPartPr/>
                <p14:nvPr/>
              </p14:nvContentPartPr>
              <p14:xfrm>
                <a:off x="1899800" y="4632840"/>
                <a:ext cx="91080" cy="81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5A1602-CCD5-5943-7A8C-4D043071FD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1160" y="4624200"/>
                  <a:ext cx="108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CEBD0E-AFE9-0279-2482-C4E25B791A6A}"/>
                    </a:ext>
                  </a:extLst>
                </p14:cNvPr>
                <p14:cNvContentPartPr/>
                <p14:nvPr/>
              </p14:nvContentPartPr>
              <p14:xfrm>
                <a:off x="1859120" y="4627440"/>
                <a:ext cx="181080" cy="8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CEBD0E-AFE9-0279-2482-C4E25B791A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50120" y="4618800"/>
                  <a:ext cx="198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6CA68D-F20D-F68B-67E9-47AF8820171E}"/>
                    </a:ext>
                  </a:extLst>
                </p14:cNvPr>
                <p14:cNvContentPartPr/>
                <p14:nvPr/>
              </p14:nvContentPartPr>
              <p14:xfrm>
                <a:off x="2042000" y="4693720"/>
                <a:ext cx="4158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6CA68D-F20D-F68B-67E9-47AF882017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06000" y="4658080"/>
                  <a:ext cx="48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DB7961-3D75-69BC-0FD7-17BD9194E33E}"/>
                    </a:ext>
                  </a:extLst>
                </p14:cNvPr>
                <p14:cNvContentPartPr/>
                <p14:nvPr/>
              </p14:nvContentPartPr>
              <p14:xfrm>
                <a:off x="2386880" y="4581760"/>
                <a:ext cx="149040" cy="23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DB7961-3D75-69BC-0FD7-17BD9194E3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240" y="4546120"/>
                  <a:ext cx="220680" cy="309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A21C4B2-1D22-5CFF-E1F2-5E8DF1F3EC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0480" y="3441153"/>
            <a:ext cx="408467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76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20A9-6ACA-4025-29A2-7FBC1E2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ROC Curve (AUC)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FDD4C-414E-6076-D523-043C7FA94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141" y="2382165"/>
            <a:ext cx="8039797" cy="3642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A22B5-37A0-4F94-1221-5192810F5B44}"/>
              </a:ext>
            </a:extLst>
          </p:cNvPr>
          <p:cNvSpPr txBox="1"/>
          <p:nvPr/>
        </p:nvSpPr>
        <p:spPr>
          <a:xfrm>
            <a:off x="7606378" y="594816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F8DAB-6BC9-50CA-2D2F-EC3F6BFC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4478"/>
            <a:ext cx="4381880" cy="274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C1E00-4701-4A9B-8434-6C517C7FBEA4}"/>
              </a:ext>
            </a:extLst>
          </p:cNvPr>
          <p:cNvSpPr txBox="1"/>
          <p:nvPr/>
        </p:nvSpPr>
        <p:spPr>
          <a:xfrm>
            <a:off x="237141" y="227417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TPR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E0B41-62C6-6161-1791-3718A6C2AE0F}"/>
              </a:ext>
            </a:extLst>
          </p:cNvPr>
          <p:cNvSpPr txBox="1"/>
          <p:nvPr/>
        </p:nvSpPr>
        <p:spPr>
          <a:xfrm>
            <a:off x="2040679" y="2343128"/>
            <a:ext cx="18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fpr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]-</a:t>
            </a:r>
            <a:r>
              <a:rPr lang="en-US" dirty="0" err="1">
                <a:solidFill>
                  <a:srgbClr val="FF0000"/>
                </a:solidFill>
              </a:rPr>
              <a:t>fpr</a:t>
            </a:r>
            <a:r>
              <a:rPr lang="en-US" dirty="0">
                <a:solidFill>
                  <a:srgbClr val="FF0000"/>
                </a:solidFill>
              </a:rPr>
              <a:t>[i-1]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7A93FD-D830-784B-E7EF-881439AA8025}"/>
              </a:ext>
            </a:extLst>
          </p:cNvPr>
          <p:cNvGrpSpPr/>
          <p:nvPr/>
        </p:nvGrpSpPr>
        <p:grpSpPr>
          <a:xfrm>
            <a:off x="2323389" y="2701900"/>
            <a:ext cx="540000" cy="102240"/>
            <a:chOff x="2913560" y="2611120"/>
            <a:chExt cx="54000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4DCDB0-2A84-51BC-4553-88548C48AA76}"/>
                    </a:ext>
                  </a:extLst>
                </p14:cNvPr>
                <p14:cNvContentPartPr/>
                <p14:nvPr/>
              </p14:nvContentPartPr>
              <p14:xfrm>
                <a:off x="3047840" y="2661880"/>
                <a:ext cx="4057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4DCDB0-2A84-51BC-4553-88548C48AA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39200" y="2653240"/>
                  <a:ext cx="42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05339D-4230-8458-3C76-6E0977C1641D}"/>
                    </a:ext>
                  </a:extLst>
                </p14:cNvPr>
                <p14:cNvContentPartPr/>
                <p14:nvPr/>
              </p14:nvContentPartPr>
              <p14:xfrm>
                <a:off x="2913560" y="2611120"/>
                <a:ext cx="144720" cy="10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05339D-4230-8458-3C76-6E0977C164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04920" y="2602120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DCBF20-F94B-F8A8-8495-45338DE13BFE}"/>
                  </a:ext>
                </a:extLst>
              </p14:cNvPr>
              <p14:cNvContentPartPr/>
              <p14:nvPr/>
            </p14:nvContentPartPr>
            <p14:xfrm>
              <a:off x="2852229" y="2712460"/>
              <a:ext cx="72360" cy="10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DCBF20-F94B-F8A8-8495-45338DE13B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3589" y="2703460"/>
                <a:ext cx="9000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66F5FF9-A3FA-E096-94B7-6048FD4DF891}"/>
              </a:ext>
            </a:extLst>
          </p:cNvPr>
          <p:cNvGrpSpPr/>
          <p:nvPr/>
        </p:nvGrpSpPr>
        <p:grpSpPr>
          <a:xfrm>
            <a:off x="2843129" y="2896994"/>
            <a:ext cx="183240" cy="2542320"/>
            <a:chOff x="3433760" y="2738200"/>
            <a:chExt cx="183240" cy="25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47FCA-4328-D086-662E-AA8F2E76B608}"/>
                    </a:ext>
                  </a:extLst>
                </p14:cNvPr>
                <p14:cNvContentPartPr/>
                <p14:nvPr/>
              </p14:nvContentPartPr>
              <p14:xfrm>
                <a:off x="3484880" y="2763040"/>
                <a:ext cx="23400" cy="2517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47FCA-4328-D086-662E-AA8F2E76B6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75880" y="2754400"/>
                  <a:ext cx="41040" cy="25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EBC176-2A98-F84B-0BFC-60E9CBB1FFB5}"/>
                    </a:ext>
                  </a:extLst>
                </p14:cNvPr>
                <p14:cNvContentPartPr/>
                <p14:nvPr/>
              </p14:nvContentPartPr>
              <p14:xfrm>
                <a:off x="3433760" y="2738200"/>
                <a:ext cx="18324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EBC176-2A98-F84B-0BFC-60E9CBB1FF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25120" y="2729200"/>
                  <a:ext cx="20088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7B3CDB-4FD6-11D7-016C-A97B358F5567}"/>
                  </a:ext>
                </a:extLst>
              </p14:cNvPr>
              <p14:cNvContentPartPr/>
              <p14:nvPr/>
            </p14:nvContentPartPr>
            <p14:xfrm>
              <a:off x="2832149" y="5401607"/>
              <a:ext cx="147600" cy="17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7B3CDB-4FD6-11D7-016C-A97B358F55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23509" y="5392607"/>
                <a:ext cx="165240" cy="187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742E7A5-F2A8-D4FD-9D49-71EF0943741D}"/>
              </a:ext>
            </a:extLst>
          </p:cNvPr>
          <p:cNvSpPr txBox="1"/>
          <p:nvPr/>
        </p:nvSpPr>
        <p:spPr>
          <a:xfrm>
            <a:off x="2888409" y="3718331"/>
            <a:ext cx="18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tpr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90C4A7-BEFE-EE51-02BC-F2C23A4C1299}"/>
                  </a:ext>
                </a:extLst>
              </p:cNvPr>
              <p:cNvSpPr txBox="1"/>
              <p:nvPr/>
            </p:nvSpPr>
            <p:spPr>
              <a:xfrm>
                <a:off x="8339038" y="2437533"/>
                <a:ext cx="4084320" cy="258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area of individual rectangle: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 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𝑓𝑝𝑟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𝑓𝑝𝑟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𝑡𝑝𝑟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area of the ROC curve: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AUC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𝑓𝑝𝑟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𝑓𝑝𝑟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90C4A7-BEFE-EE51-02BC-F2C23A4C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038" y="2437533"/>
                <a:ext cx="4084320" cy="2581348"/>
              </a:xfrm>
              <a:prstGeom prst="rect">
                <a:avLst/>
              </a:prstGeom>
              <a:blipFill>
                <a:blip r:embed="rId17"/>
                <a:stretch>
                  <a:fillRect l="-134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3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121A-4787-00B1-9FA8-DACA746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ROC Curve (AUC)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605FF-458C-0322-4A95-66EB8C05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76" y="2471638"/>
            <a:ext cx="5200493" cy="655815"/>
          </a:xfrm>
        </p:spPr>
      </p:pic>
    </p:spTree>
    <p:extLst>
      <p:ext uri="{BB962C8B-B14F-4D97-AF65-F5344CB8AC3E}">
        <p14:creationId xmlns:p14="http://schemas.microsoft.com/office/powerpoint/2010/main" val="2979460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3F8-725A-D0EF-29CD-4062A212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ROC Curve (AUC)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CF5C3-34D6-70F9-6021-25C3BC05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307" y="2671578"/>
            <a:ext cx="2606266" cy="586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7DE90-A3FA-14E8-48BB-1371B0B11B1F}"/>
              </a:ext>
            </a:extLst>
          </p:cNvPr>
          <p:cNvSpPr txBox="1"/>
          <p:nvPr/>
        </p:nvSpPr>
        <p:spPr>
          <a:xfrm>
            <a:off x="1328307" y="2201446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2F749-570D-258E-A77B-F982CA4B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70" y="2671578"/>
            <a:ext cx="2530059" cy="510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00F9A8-7BB8-B03B-9AFD-5B32E5581FB1}"/>
              </a:ext>
            </a:extLst>
          </p:cNvPr>
          <p:cNvSpPr txBox="1"/>
          <p:nvPr/>
        </p:nvSpPr>
        <p:spPr>
          <a:xfrm>
            <a:off x="4830970" y="2201446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 Nearest Neighbors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FF0B5B-B8AA-CD94-5C7D-A03B4A21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07" y="4798026"/>
            <a:ext cx="3360711" cy="777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CA40A6-5D9D-6BEA-D8E8-F1BAC61A55DA}"/>
              </a:ext>
            </a:extLst>
          </p:cNvPr>
          <p:cNvSpPr txBox="1"/>
          <p:nvPr/>
        </p:nvSpPr>
        <p:spPr>
          <a:xfrm>
            <a:off x="1328306" y="4459472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4DB12-6563-4D76-1AC1-2EE7A6FFEAE8}"/>
              </a:ext>
            </a:extLst>
          </p:cNvPr>
          <p:cNvSpPr txBox="1"/>
          <p:nvPr/>
        </p:nvSpPr>
        <p:spPr>
          <a:xfrm>
            <a:off x="4878134" y="4448544"/>
            <a:ext cx="196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Voting Classifier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4FBDE0-DD9E-A833-2AD1-C47E207FE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134" y="4798026"/>
            <a:ext cx="2705334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A5DE-1BCD-7D99-E1E2-CC53477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1" y="1331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DD32-966A-E1BB-8688-87486691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77" y="1326894"/>
            <a:ext cx="10515600" cy="49389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effectLst/>
              </a:rPr>
              <a:t>Chapter 1. correlation and regression</a:t>
            </a:r>
            <a:r>
              <a:rPr lang="en-US" sz="1400" dirty="0">
                <a:effectLst/>
              </a:rPr>
              <a:t>. Correlation and Regression. (n.d.). Retrieved November 25, 2022, from http://digitalfirst.bfwpub.com/stats_applet/stats_applet_5_correg.html </a:t>
            </a:r>
          </a:p>
          <a:p>
            <a:pPr>
              <a:lnSpc>
                <a:spcPct val="120000"/>
              </a:lnSpc>
            </a:pPr>
            <a:r>
              <a:rPr lang="en-US" sz="1400" i="1" dirty="0">
                <a:effectLst/>
              </a:rPr>
              <a:t>Evaluate the performance of a classification model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OpenClassrooms</a:t>
            </a:r>
            <a:r>
              <a:rPr lang="en-US" sz="1400" dirty="0">
                <a:effectLst/>
              </a:rPr>
              <a:t>. (2022, February 18). Retrieved November 25, 2022, from https://openclassrooms.com/en/courses/6401081-improve-the-performance-of-a-machine-learning-model/6519011-evaluate-the-performance-of-a-classification-model 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effectLst/>
              </a:rPr>
              <a:t>Géron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Aurélien</a:t>
            </a:r>
            <a:r>
              <a:rPr lang="en-US" sz="1400" dirty="0">
                <a:effectLst/>
              </a:rPr>
              <a:t>. (2023). </a:t>
            </a:r>
            <a:r>
              <a:rPr lang="en-US" sz="1400" i="1" dirty="0">
                <a:effectLst/>
              </a:rPr>
              <a:t>Hands-on machine learning with scikit-learn, </a:t>
            </a:r>
            <a:r>
              <a:rPr lang="en-US" sz="1400" i="1" dirty="0" err="1">
                <a:effectLst/>
              </a:rPr>
              <a:t>keras</a:t>
            </a:r>
            <a:r>
              <a:rPr lang="en-US" sz="1400" i="1" dirty="0">
                <a:effectLst/>
              </a:rPr>
              <a:t> and </a:t>
            </a:r>
            <a:r>
              <a:rPr lang="en-US" sz="1400" i="1" dirty="0" err="1">
                <a:effectLst/>
              </a:rPr>
              <a:t>tensorflow</a:t>
            </a:r>
            <a:r>
              <a:rPr lang="en-US" sz="1400" i="1" dirty="0">
                <a:effectLst/>
              </a:rPr>
              <a:t>: Concepts, tools, and techniques to build Intelligent Systems</a:t>
            </a:r>
            <a:r>
              <a:rPr lang="en-US" sz="1400" dirty="0">
                <a:effectLst/>
              </a:rPr>
              <a:t>. O'Reilly. 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effectLst/>
              </a:rPr>
              <a:t>Hadrienj</a:t>
            </a:r>
            <a:r>
              <a:rPr lang="en-US" sz="1400" dirty="0">
                <a:effectLst/>
              </a:rPr>
              <a:t>. (2020, November 5). </a:t>
            </a:r>
            <a:r>
              <a:rPr lang="en-US" sz="1400" i="1" dirty="0">
                <a:effectLst/>
              </a:rPr>
              <a:t>Essential Math for Data Science: Integrals and area under the curve</a:t>
            </a:r>
            <a:r>
              <a:rPr lang="en-US" sz="1400" dirty="0">
                <a:effectLst/>
              </a:rPr>
              <a:t>. Code · Data Science. Retrieved November 25, 2022, from https://hadrienj.github.io/posts/Essential-Math-Integrals/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effectLst/>
              </a:rPr>
              <a:t>Khan Academy. (n.d.). </a:t>
            </a:r>
            <a:r>
              <a:rPr lang="en-US" sz="1400" i="1" dirty="0">
                <a:effectLst/>
              </a:rPr>
              <a:t>Influential points in regression (video)</a:t>
            </a:r>
            <a:r>
              <a:rPr lang="en-US" sz="1400" dirty="0">
                <a:effectLst/>
              </a:rPr>
              <a:t>. Khan Academy. Retrieved November 25, 2022, from https://www.khanacademy.org/math/ap-statistics/bivariate-data-ap/assessing-fit-least-squares-regression/v/influential-points-regression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effectLst/>
              </a:rPr>
              <a:t>Leung, K. (2022, September 13). </a:t>
            </a:r>
            <a:r>
              <a:rPr lang="en-US" sz="1400" i="1" dirty="0">
                <a:effectLst/>
              </a:rPr>
              <a:t>Assumptions of logistic regression, clearly explained</a:t>
            </a:r>
            <a:r>
              <a:rPr lang="en-US" sz="1400" dirty="0">
                <a:effectLst/>
              </a:rPr>
              <a:t>. Medium. Retrieved November 25, 2022, from https://towardsdatascience.com/assumptions-of-logistic-regression-clearly-explained-44d85a22b290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effectLst/>
              </a:rPr>
              <a:t>Molnar, C. (2022, November 12). </a:t>
            </a:r>
            <a:r>
              <a:rPr lang="en-US" sz="1400" i="1" dirty="0">
                <a:effectLst/>
              </a:rPr>
              <a:t>Interpretable machine learning</a:t>
            </a:r>
            <a:r>
              <a:rPr lang="en-US" sz="1400" dirty="0">
                <a:effectLst/>
              </a:rPr>
              <a:t>. 5.2 Logistic Regression. Retrieved November 25, 2022, from https://christophm.github.io/interpretable-ml-book/logistic.html 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effectLst/>
              </a:rPr>
              <a:t>S.Dangare</a:t>
            </a:r>
            <a:r>
              <a:rPr lang="en-US" sz="1400" dirty="0">
                <a:effectLst/>
              </a:rPr>
              <a:t>, C., &amp; S. </a:t>
            </a:r>
            <a:r>
              <a:rPr lang="en-US" sz="1400" dirty="0" err="1">
                <a:effectLst/>
              </a:rPr>
              <a:t>Apte</a:t>
            </a:r>
            <a:r>
              <a:rPr lang="en-US" sz="1400" dirty="0">
                <a:effectLst/>
              </a:rPr>
              <a:t>, S. (2012). Improved study of heart disease prediction system using data mining classification techniques. </a:t>
            </a:r>
            <a:r>
              <a:rPr lang="en-US" sz="1400" i="1" dirty="0">
                <a:effectLst/>
              </a:rPr>
              <a:t>International Journal of Computer Applications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47</a:t>
            </a:r>
            <a:r>
              <a:rPr lang="en-US" sz="1400" dirty="0">
                <a:effectLst/>
              </a:rPr>
              <a:t>(10), 44–48. https://doi.org/10.5120/7228-0076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97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7F0C-E5CC-E665-8B8B-C772CDA7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Models for Classification Task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A6B057C-5D92-69C9-9897-5B21EB47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goal is to choose a suitable model with a suitable set of hyperparameters that give the best predictive performance.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5A1BB-5B30-FBA9-4EEB-797F4F02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90" y="717012"/>
            <a:ext cx="4125489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2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72CF-B9A8-D46E-AB8F-DDAC6FD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18EC-02FF-473C-E71F-BC537912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tnguyen7s/ma145_study_ROC_curve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3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955D5FE-7F28-23AA-64C9-6D1BA129F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8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538F7506-3A63-EFEA-990D-BBEE7BB1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01941-3A27-52BE-FBB2-4179552B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How to compare models’ performance?</a:t>
            </a:r>
          </a:p>
        </p:txBody>
      </p:sp>
    </p:spTree>
    <p:extLst>
      <p:ext uri="{BB962C8B-B14F-4D97-AF65-F5344CB8AC3E}">
        <p14:creationId xmlns:p14="http://schemas.microsoft.com/office/powerpoint/2010/main" val="4440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B7B6-69DF-F545-1A22-B837AD7D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F9BB-1890-1EC8-02EB-6837E097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= number of correct predictions / total number of predictions</a:t>
            </a:r>
          </a:p>
          <a:p>
            <a:pPr marL="0" indent="0">
              <a:buNone/>
            </a:pPr>
            <a:r>
              <a:rPr lang="en-US" dirty="0"/>
              <a:t>For instance: </a:t>
            </a:r>
          </a:p>
          <a:p>
            <a:pPr marL="0" indent="0">
              <a:buNone/>
            </a:pPr>
            <a:r>
              <a:rPr lang="en-US" dirty="0"/>
              <a:t>- 100 fruits (50 good apples and 50 bad apples)</a:t>
            </a:r>
          </a:p>
          <a:p>
            <a:pPr>
              <a:buFontTx/>
              <a:buChar char="-"/>
            </a:pPr>
            <a:r>
              <a:rPr lang="en-US" dirty="0"/>
              <a:t>correctly predicts 40 good apples and 45 bad apples </a:t>
            </a:r>
          </a:p>
          <a:p>
            <a:pPr marL="0" indent="0">
              <a:buNone/>
            </a:pPr>
            <a:r>
              <a:rPr lang="en-US" dirty="0"/>
              <a:t>=&gt; accuracy = (40+45)/100 = 85%</a:t>
            </a:r>
          </a:p>
        </p:txBody>
      </p:sp>
    </p:spTree>
    <p:extLst>
      <p:ext uri="{BB962C8B-B14F-4D97-AF65-F5344CB8AC3E}">
        <p14:creationId xmlns:p14="http://schemas.microsoft.com/office/powerpoint/2010/main" val="16444088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9CFB4-10A4-FE14-EC93-B8666BAC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Score may not a suitable metric for Unbalanced classes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ictionary Remove">
            <a:extLst>
              <a:ext uri="{FF2B5EF4-FFF2-40B4-BE49-F238E27FC236}">
                <a16:creationId xmlns:a16="http://schemas.microsoft.com/office/drawing/2014/main" id="{15B8EAC1-EC7A-3DA5-734B-59AB4F29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nes balancing on a wood">
            <a:extLst>
              <a:ext uri="{FF2B5EF4-FFF2-40B4-BE49-F238E27FC236}">
                <a16:creationId xmlns:a16="http://schemas.microsoft.com/office/drawing/2014/main" id="{1DC8F10A-FA74-43A7-2A77-28D7DD055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75301-BABF-F309-985F-94CBE8FF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Unbalanced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78610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1DC4-B376-5C78-0C6F-E1486C15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7F28-FC0F-75AC-9B0B-AC9EFE71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Unbalanced classes is when there are unequal number of individuals in each class of our sample.</a:t>
            </a:r>
          </a:p>
          <a:p>
            <a:pPr marL="0" indent="0">
              <a:buNone/>
            </a:pPr>
            <a:r>
              <a:rPr lang="en-US" dirty="0"/>
              <a:t>For instance, </a:t>
            </a:r>
          </a:p>
          <a:p>
            <a:pPr>
              <a:buFontTx/>
              <a:buChar char="-"/>
            </a:pPr>
            <a:r>
              <a:rPr lang="en-US" dirty="0"/>
              <a:t>80 good apples and 20 bad apples</a:t>
            </a:r>
          </a:p>
          <a:p>
            <a:pPr>
              <a:buFontTx/>
              <a:buChar char="-"/>
            </a:pPr>
            <a:r>
              <a:rPr lang="en-US" dirty="0"/>
              <a:t>If predict all fruits are apples, still achieve good accuracy score:</a:t>
            </a:r>
          </a:p>
          <a:p>
            <a:pPr marL="0" indent="0">
              <a:buNone/>
            </a:pPr>
            <a:r>
              <a:rPr lang="en-US" dirty="0"/>
              <a:t>=&gt; Accuracy = 80/(100) = 80% </a:t>
            </a:r>
          </a:p>
        </p:txBody>
      </p:sp>
    </p:spTree>
    <p:extLst>
      <p:ext uri="{BB962C8B-B14F-4D97-AF65-F5344CB8AC3E}">
        <p14:creationId xmlns:p14="http://schemas.microsoft.com/office/powerpoint/2010/main" val="21912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1661</Words>
  <Application>Microsoft Office PowerPoint</Application>
  <PresentationFormat>Widescreen</PresentationFormat>
  <Paragraphs>179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Application of Area under ROC Curve in Machine Learning and usage of  integration method to compute it</vt:lpstr>
      <vt:lpstr>Classification Task</vt:lpstr>
      <vt:lpstr>Classifier</vt:lpstr>
      <vt:lpstr>Models for Classification Task</vt:lpstr>
      <vt:lpstr>How to compare models’ performance?</vt:lpstr>
      <vt:lpstr>Accuracy score</vt:lpstr>
      <vt:lpstr>Accuracy Score may not a suitable metric for Unbalanced classes</vt:lpstr>
      <vt:lpstr>Unbalanced Classes</vt:lpstr>
      <vt:lpstr>Unbalanced Classes</vt:lpstr>
      <vt:lpstr>Is there a better way to measure the performance of our classification models?</vt:lpstr>
      <vt:lpstr>Confusion Matrix</vt:lpstr>
      <vt:lpstr>Confusion Matrix</vt:lpstr>
      <vt:lpstr>True Positive Rate (TPR) and False Positive Rate (FPR)</vt:lpstr>
      <vt:lpstr>Decision threshold</vt:lpstr>
      <vt:lpstr>PowerPoint Presentation</vt:lpstr>
      <vt:lpstr>PowerPoint Presentation</vt:lpstr>
      <vt:lpstr>Receiver Operating Characteristic (ROC) curve</vt:lpstr>
      <vt:lpstr>Receiver Operating Characteristic (ROC) curve</vt:lpstr>
      <vt:lpstr>PowerPoint Presentation</vt:lpstr>
      <vt:lpstr>PowerPoint Presentation</vt:lpstr>
      <vt:lpstr>PowerPoint Presentation</vt:lpstr>
      <vt:lpstr>PowerPoint Presentation</vt:lpstr>
      <vt:lpstr>The Area under the ROC Curve</vt:lpstr>
      <vt:lpstr>The Area under the ROC Curve</vt:lpstr>
      <vt:lpstr>Compute AUC using the integration method</vt:lpstr>
      <vt:lpstr>Classification Models to predict Heart Disease </vt:lpstr>
      <vt:lpstr>The Heart Disease dataset</vt:lpstr>
      <vt:lpstr>The Heart Disease dataset</vt:lpstr>
      <vt:lpstr>The Heart Disease dataset</vt:lpstr>
      <vt:lpstr>Train different models</vt:lpstr>
      <vt:lpstr>PowerPoint Presentation</vt:lpstr>
      <vt:lpstr>Accuracy score</vt:lpstr>
      <vt:lpstr>Confusion matrix (at decision threshold=0.5)</vt:lpstr>
      <vt:lpstr>Receiver Operating Characteristic Curve (ROC)</vt:lpstr>
      <vt:lpstr>Area Under the ROC Curve (AUC)</vt:lpstr>
      <vt:lpstr>Area Under the ROC Curve (AUC)</vt:lpstr>
      <vt:lpstr>Area Under the ROC Curve (AUC)</vt:lpstr>
      <vt:lpstr>Area Under the ROC Curve (AUC)</vt:lpstr>
      <vt:lpstr>References</vt:lpstr>
      <vt:lpstr>Code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Thi Thanh Tuyen</dc:creator>
  <cp:lastModifiedBy>Nguyen, Thi Thanh Tuyen</cp:lastModifiedBy>
  <cp:revision>8</cp:revision>
  <dcterms:created xsi:type="dcterms:W3CDTF">2022-11-07T22:20:23Z</dcterms:created>
  <dcterms:modified xsi:type="dcterms:W3CDTF">2022-11-27T02:20:35Z</dcterms:modified>
</cp:coreProperties>
</file>