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4790" r:id="rId5"/>
  </p:sldMasterIdLst>
  <p:notesMasterIdLst>
    <p:notesMasterId r:id="rId12"/>
  </p:notesMasterIdLst>
  <p:handoutMasterIdLst>
    <p:handoutMasterId r:id="rId13"/>
  </p:handoutMasterIdLst>
  <p:sldIdLst>
    <p:sldId id="275" r:id="rId6"/>
    <p:sldId id="304" r:id="rId7"/>
    <p:sldId id="306" r:id="rId8"/>
    <p:sldId id="303" r:id="rId9"/>
    <p:sldId id="305" r:id="rId10"/>
    <p:sldId id="277" r:id="rId11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1A305C"/>
    <a:srgbClr val="0033CC"/>
    <a:srgbClr val="EA4D8C"/>
    <a:srgbClr val="FFB6B6"/>
    <a:srgbClr val="FFFFFF"/>
    <a:srgbClr val="FFFFCC"/>
    <a:srgbClr val="F8F200"/>
    <a:srgbClr val="3F765F"/>
    <a:srgbClr val="367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3725" autoAdjust="0"/>
  </p:normalViewPr>
  <p:slideViewPr>
    <p:cSldViewPr snapToGrid="0" showGuides="1">
      <p:cViewPr varScale="1">
        <p:scale>
          <a:sx n="80" d="100"/>
          <a:sy n="80" d="100"/>
        </p:scale>
        <p:origin x="1014" y="90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2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9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" y="604520"/>
            <a:ext cx="7210354" cy="42700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1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2245359"/>
            <a:ext cx="7042715" cy="2629183"/>
          </a:xfrm>
        </p:spPr>
        <p:txBody>
          <a:bodyPr anchor="b">
            <a:normAutofit/>
          </a:bodyPr>
          <a:lstStyle>
            <a:lvl1pPr algn="l">
              <a:defRPr sz="35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5085645"/>
            <a:ext cx="7042714" cy="1736796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5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86740" y="604520"/>
            <a:ext cx="4344964" cy="427002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5128598" y="604520"/>
            <a:ext cx="4343062" cy="426042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8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604520"/>
            <a:ext cx="4088553" cy="690880"/>
          </a:xfrm>
        </p:spPr>
        <p:txBody>
          <a:bodyPr anchor="b">
            <a:noAutofit/>
          </a:bodyPr>
          <a:lstStyle>
            <a:lvl1pPr marL="0" indent="0">
              <a:buNone/>
              <a:defRPr sz="2640" b="0" cap="all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39" y="1295400"/>
            <a:ext cx="4340014" cy="357914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0518" y="642303"/>
            <a:ext cx="4140456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 cap="all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8599" y="1295400"/>
            <a:ext cx="4352376" cy="356954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54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96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9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0534" y="604520"/>
            <a:ext cx="3520440" cy="17272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39" y="604520"/>
            <a:ext cx="4882631" cy="62179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0534" y="2504443"/>
            <a:ext cx="3520440" cy="2370103"/>
          </a:xfrm>
        </p:spPr>
        <p:txBody>
          <a:bodyPr anchor="t">
            <a:normAutofit/>
          </a:bodyPr>
          <a:lstStyle>
            <a:lvl1pPr marL="0" indent="0">
              <a:buNone/>
              <a:defRPr sz="176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70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380" y="1640840"/>
            <a:ext cx="3919584" cy="1295400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38200" y="1036320"/>
            <a:ext cx="3609071" cy="54406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5630" y="3108960"/>
            <a:ext cx="3920645" cy="2360507"/>
          </a:xfrm>
        </p:spPr>
        <p:txBody>
          <a:bodyPr anchor="t">
            <a:normAutofit/>
          </a:bodyPr>
          <a:lstStyle>
            <a:lvl1pPr marL="0" indent="0">
              <a:buNone/>
              <a:defRPr sz="198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" y="6995161"/>
            <a:ext cx="6392896" cy="4138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7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86740" y="604520"/>
            <a:ext cx="8884920" cy="35407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2" y="4356383"/>
            <a:ext cx="8009465" cy="5181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60"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4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604520"/>
            <a:ext cx="8884920" cy="3281680"/>
          </a:xfrm>
        </p:spPr>
        <p:txBody>
          <a:bodyPr anchor="ctr">
            <a:normAutofit/>
          </a:bodyPr>
          <a:lstStyle>
            <a:lvl1pPr algn="l">
              <a:defRPr sz="30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4663440"/>
            <a:ext cx="7021907" cy="2159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6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12" y="604520"/>
            <a:ext cx="7545766" cy="3281680"/>
          </a:xfrm>
        </p:spPr>
        <p:txBody>
          <a:bodyPr anchor="ctr">
            <a:normAutofit/>
          </a:bodyPr>
          <a:lstStyle>
            <a:lvl1pPr algn="l">
              <a:defRPr sz="308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73480" y="3886200"/>
            <a:ext cx="7042714" cy="54694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1" y="4874546"/>
            <a:ext cx="7020597" cy="194789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1" y="805374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5821" y="3137748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4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1" y="3886200"/>
            <a:ext cx="7020597" cy="1923720"/>
          </a:xfrm>
        </p:spPr>
        <p:txBody>
          <a:bodyPr anchor="b">
            <a:normAutofit/>
          </a:bodyPr>
          <a:lstStyle>
            <a:lvl1pPr algn="l">
              <a:defRPr sz="30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5817378"/>
            <a:ext cx="7021907" cy="1005062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21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912" y="604520"/>
            <a:ext cx="7545765" cy="3281680"/>
          </a:xfrm>
        </p:spPr>
        <p:txBody>
          <a:bodyPr anchor="ctr">
            <a:normAutofit/>
          </a:bodyPr>
          <a:lstStyle>
            <a:lvl1pPr algn="l">
              <a:defRPr sz="308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6741" y="4404360"/>
            <a:ext cx="7020597" cy="11898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5613400"/>
            <a:ext cx="7020596" cy="12090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1" y="805374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5821" y="3137748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487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604520"/>
            <a:ext cx="8278224" cy="32816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6741" y="4452339"/>
            <a:ext cx="7020597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5402300"/>
            <a:ext cx="7020596" cy="1420140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FB4-400D-1240-AB24-6F86C96D4DFB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34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</p:spPr>
        <p:txBody>
          <a:bodyPr>
            <a:normAutofit/>
          </a:bodyPr>
          <a:lstStyle>
            <a:lvl1pPr algn="l">
              <a:defRPr sz="3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604521"/>
            <a:ext cx="7210354" cy="42700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69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047" y="604520"/>
            <a:ext cx="2248613" cy="5008880"/>
          </a:xfrm>
        </p:spPr>
        <p:txBody>
          <a:bodyPr vert="eaVert">
            <a:normAutofit/>
          </a:bodyPr>
          <a:lstStyle>
            <a:lvl1pPr>
              <a:defRPr sz="3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740" y="604520"/>
            <a:ext cx="6435013" cy="62179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68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053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45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7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13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0278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900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768427" y="1325922"/>
            <a:ext cx="5296319" cy="565964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741" y="604521"/>
            <a:ext cx="6770184" cy="3540761"/>
          </a:xfrm>
        </p:spPr>
        <p:txBody>
          <a:bodyPr anchor="b">
            <a:normAutofit/>
          </a:bodyPr>
          <a:lstStyle>
            <a:lvl1pPr algn="l">
              <a:defRPr sz="48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" y="4356384"/>
            <a:ext cx="5449675" cy="2168595"/>
          </a:xfrm>
        </p:spPr>
        <p:txBody>
          <a:bodyPr anchor="t">
            <a:normAutofit/>
          </a:bodyPr>
          <a:lstStyle>
            <a:lvl1pPr marL="0" indent="0" algn="l">
              <a:buNone/>
              <a:defRPr sz="2200">
                <a:solidFill>
                  <a:schemeClr val="bg2">
                    <a:lumMod val="75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6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  <p:sldLayoutId id="2147483987" r:id="rId5"/>
    <p:sldLayoutId id="2147483988" r:id="rId6"/>
    <p:sldLayoutId id="2147483989" r:id="rId7"/>
    <p:sldLayoutId id="21474839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337742" y="4413957"/>
            <a:ext cx="2717502" cy="3013004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740" y="5095240"/>
            <a:ext cx="7210354" cy="1727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" y="604521"/>
            <a:ext cx="7210354" cy="4270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3270" y="6995164"/>
            <a:ext cx="1320509" cy="4138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" y="6995161"/>
            <a:ext cx="6392896" cy="41380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1869" y="6322276"/>
            <a:ext cx="942598" cy="759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0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34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1" r:id="rId1"/>
    <p:sldLayoutId id="2147484792" r:id="rId2"/>
    <p:sldLayoutId id="2147484793" r:id="rId3"/>
    <p:sldLayoutId id="2147484794" r:id="rId4"/>
    <p:sldLayoutId id="2147484795" r:id="rId5"/>
    <p:sldLayoutId id="2147484796" r:id="rId6"/>
    <p:sldLayoutId id="2147484797" r:id="rId7"/>
    <p:sldLayoutId id="2147484798" r:id="rId8"/>
    <p:sldLayoutId id="2147484799" r:id="rId9"/>
    <p:sldLayoutId id="2147484800" r:id="rId10"/>
    <p:sldLayoutId id="2147484801" r:id="rId11"/>
    <p:sldLayoutId id="2147484802" r:id="rId12"/>
    <p:sldLayoutId id="2147484803" r:id="rId13"/>
    <p:sldLayoutId id="2147484804" r:id="rId14"/>
    <p:sldLayoutId id="2147484805" r:id="rId15"/>
    <p:sldLayoutId id="2147484806" r:id="rId16"/>
    <p:sldLayoutId id="2147484807" r:id="rId17"/>
    <p:sldLayoutId id="2147484808" r:id="rId18"/>
    <p:sldLayoutId id="2147484809" r:id="rId19"/>
    <p:sldLayoutId id="2147484811" r:id="rId20"/>
  </p:sldLayoutIdLst>
  <p:txStyles>
    <p:titleStyle>
      <a:lvl1pPr algn="l" defTabSz="502920" rtl="0" eaLnBrk="1" latinLnBrk="0" hangingPunct="1">
        <a:spcBef>
          <a:spcPct val="0"/>
        </a:spcBef>
        <a:buNone/>
        <a:defRPr sz="35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32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320165" indent="-31432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9735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200275" indent="-188595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spcAft>
          <a:spcPts val="66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2" userDrawn="1">
          <p15:clr>
            <a:srgbClr val="F26B43"/>
          </p15:clr>
        </p15:guide>
        <p15:guide id="2" pos="4224" userDrawn="1">
          <p15:clr>
            <a:srgbClr val="F26B43"/>
          </p15:clr>
        </p15:guide>
        <p15:guide id="3" pos="144" userDrawn="1">
          <p15:clr>
            <a:srgbClr val="5ACBF0"/>
          </p15:clr>
        </p15:guide>
        <p15:guide id="4" pos="6192" userDrawn="1">
          <p15:clr>
            <a:srgbClr val="5ACBF0"/>
          </p15:clr>
        </p15:guide>
        <p15:guide id="5" orient="horz" pos="144" userDrawn="1">
          <p15:clr>
            <a:srgbClr val="5ACBF0"/>
          </p15:clr>
        </p15:guide>
        <p15:guide id="6" orient="horz" pos="4752" userDrawn="1">
          <p15:clr>
            <a:srgbClr val="5ACBF0"/>
          </p15:clr>
        </p15:guide>
        <p15:guide id="7" pos="1968" userDrawn="1">
          <p15:clr>
            <a:srgbClr val="5ACBF0"/>
          </p15:clr>
        </p15:guide>
        <p15:guide id="8" pos="2256" userDrawn="1">
          <p15:clr>
            <a:srgbClr val="5ACBF0"/>
          </p15:clr>
        </p15:guide>
        <p15:guide id="9" pos="4080" userDrawn="1">
          <p15:clr>
            <a:srgbClr val="5ACBF0"/>
          </p15:clr>
        </p15:guide>
        <p15:guide id="10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s.linuxfoundation.org/kubecon-cloudnativecon-north-america/" TargetMode="External"/><Relationship Id="rId3" Type="http://schemas.openxmlformats.org/officeDocument/2006/relationships/image" Target="../media/image7.png"/><Relationship Id="rId7" Type="http://schemas.openxmlformats.org/officeDocument/2006/relationships/hyperlink" Target="https://kubernetes.io/docs/reference/kubectl/cheatshe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cncf.io/" TargetMode="External"/><Relationship Id="rId5" Type="http://schemas.openxmlformats.org/officeDocument/2006/relationships/hyperlink" Target="https://www.evidian.com/products/high-availability-software-for-application-clustering/clustering-software-vs-hardware-clustering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7904" y="3702376"/>
            <a:ext cx="6322592" cy="917750"/>
          </a:xfrm>
          <a:solidFill>
            <a:srgbClr val="F8F200"/>
          </a:solidFill>
        </p:spPr>
        <p:txBody>
          <a:bodyPr>
            <a:normAutofit fontScale="25000" lnSpcReduction="20000"/>
          </a:bodyPr>
          <a:lstStyle/>
          <a:p>
            <a:pPr algn="just"/>
            <a:endParaRPr lang="en-IN" sz="4400" dirty="0"/>
          </a:p>
          <a:p>
            <a:pPr algn="ctr"/>
            <a:r>
              <a:rPr lang="en-IN" sz="16000" b="1" u="sng" dirty="0">
                <a:latin typeface="Arial" panose="020B0604020202020204" pitchFamily="34" charset="0"/>
              </a:rPr>
              <a:t>Kubernetes Architecture</a:t>
            </a:r>
            <a:endParaRPr lang="en-IN" sz="9600" b="1" dirty="0">
              <a:latin typeface="Arial" panose="020B0604020202020204" pitchFamily="34" charset="0"/>
            </a:endParaRPr>
          </a:p>
          <a:p>
            <a:endParaRPr lang="en-IN" sz="4400" dirty="0">
              <a:solidFill>
                <a:schemeClr val="accent2"/>
              </a:solidFill>
            </a:endParaRPr>
          </a:p>
          <a:p>
            <a:endParaRPr lang="en-IN" sz="4400" dirty="0">
              <a:solidFill>
                <a:schemeClr val="accent2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3AC8AD-77E8-433A-A92B-FA071582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224" y="6948992"/>
            <a:ext cx="830176" cy="823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6155C-B9D0-4DC1-BC4C-DE99F63E0B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21"/>
          <a:stretch/>
        </p:blipFill>
        <p:spPr>
          <a:xfrm>
            <a:off x="12029" y="0"/>
            <a:ext cx="5269831" cy="3319271"/>
          </a:xfrm>
          <a:prstGeom prst="rect">
            <a:avLst/>
          </a:prstGeom>
        </p:spPr>
      </p:pic>
      <p:pic>
        <p:nvPicPr>
          <p:cNvPr id="2052" name="Picture 4" descr="Understanding k8s Deployments">
            <a:extLst>
              <a:ext uri="{FF2B5EF4-FFF2-40B4-BE49-F238E27FC236}">
                <a16:creationId xmlns:a16="http://schemas.microsoft.com/office/drawing/2014/main" id="{11CBE36F-DE8E-422F-A719-257FB741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6" y="4620126"/>
            <a:ext cx="3725879" cy="298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nderstanding k8s Deployments">
            <a:extLst>
              <a:ext uri="{FF2B5EF4-FFF2-40B4-BE49-F238E27FC236}">
                <a16:creationId xmlns:a16="http://schemas.microsoft.com/office/drawing/2014/main" id="{30AFCF0D-B590-4760-991F-E314302CE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345" y="4620126"/>
            <a:ext cx="3725879" cy="298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ubernetes Icons Set &amp; Kubernetes ressources map - Qiita">
            <a:extLst>
              <a:ext uri="{FF2B5EF4-FFF2-40B4-BE49-F238E27FC236}">
                <a16:creationId xmlns:a16="http://schemas.microsoft.com/office/drawing/2014/main" id="{64525B2B-E194-4B60-858C-9B94A46B9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111" y="5304371"/>
            <a:ext cx="1450238" cy="145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ntainer Icon">
            <a:extLst>
              <a:ext uri="{FF2B5EF4-FFF2-40B4-BE49-F238E27FC236}">
                <a16:creationId xmlns:a16="http://schemas.microsoft.com/office/drawing/2014/main" id="{17A8AF33-9570-4F40-8170-0CFA1672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440" y="5856477"/>
            <a:ext cx="648139" cy="3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ontainer Icon">
            <a:extLst>
              <a:ext uri="{FF2B5EF4-FFF2-40B4-BE49-F238E27FC236}">
                <a16:creationId xmlns:a16="http://schemas.microsoft.com/office/drawing/2014/main" id="{41776C9E-A2BC-480C-9C80-9A428410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09" y="5862520"/>
            <a:ext cx="648139" cy="3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D5B98E5-AB24-4BD4-936C-393B5091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364" y="0"/>
            <a:ext cx="1186036" cy="8234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FC929A-DBD3-49E2-8F83-00FD8F933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224" y="6948992"/>
            <a:ext cx="830176" cy="823408"/>
          </a:xfrm>
          <a:prstGeom prst="rect">
            <a:avLst/>
          </a:prstGeom>
        </p:spPr>
      </p:pic>
      <p:sp>
        <p:nvSpPr>
          <p:cNvPr id="15" name="Content Placeholder 3">
            <a:hlinkClick r:id="rId5"/>
            <a:extLst>
              <a:ext uri="{FF2B5EF4-FFF2-40B4-BE49-F238E27FC236}">
                <a16:creationId xmlns:a16="http://schemas.microsoft.com/office/drawing/2014/main" id="{D7A19693-824D-451E-B84C-DA150F31B007}"/>
              </a:ext>
            </a:extLst>
          </p:cNvPr>
          <p:cNvSpPr txBox="1">
            <a:spLocks/>
          </p:cNvSpPr>
          <p:nvPr/>
        </p:nvSpPr>
        <p:spPr>
          <a:xfrm>
            <a:off x="-84226" y="74110"/>
            <a:ext cx="4018552" cy="551532"/>
          </a:xfrm>
          <a:prstGeom prst="rect">
            <a:avLst/>
          </a:prstGeom>
        </p:spPr>
        <p:txBody>
          <a:bodyPr/>
          <a:lstStyle>
            <a:lvl1pPr marL="31432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81724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98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2016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76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97355" indent="-18859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00275" indent="-18859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6606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6898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77190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27482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Clusters</a:t>
            </a: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5679529F-6519-43E4-8D69-685DAA2EEC8F}"/>
              </a:ext>
            </a:extLst>
          </p:cNvPr>
          <p:cNvSpPr/>
          <p:nvPr/>
        </p:nvSpPr>
        <p:spPr>
          <a:xfrm>
            <a:off x="96297" y="688903"/>
            <a:ext cx="2538619" cy="372505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Cluster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3D5266-585E-4B79-A39E-026FE2B95BC4}"/>
              </a:ext>
            </a:extLst>
          </p:cNvPr>
          <p:cNvSpPr/>
          <p:nvPr/>
        </p:nvSpPr>
        <p:spPr>
          <a:xfrm>
            <a:off x="96297" y="1206520"/>
            <a:ext cx="9216189" cy="1624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 is an open source Container orchestration platform for managing clusters of containerized applications and services. Developed by Google engineers Joe Beda, Brendan Burns, and Craig </a:t>
            </a:r>
            <a:r>
              <a:rPr lang="en-US" sz="1600" b="0" i="0" dirty="0" err="1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McLuckie</a:t>
            </a:r>
            <a:r>
              <a:rPr lang="en-US" sz="16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2014 and open sourced shortly. Today  managed by the </a:t>
            </a:r>
            <a:r>
              <a:rPr lang="en-US" sz="1600" b="0" i="0" u="none" strike="noStrike" dirty="0">
                <a:solidFill>
                  <a:srgbClr val="00688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Cloud Native Computing Foundation (CNCF)</a:t>
            </a:r>
            <a:r>
              <a:rPr lang="en-US" sz="16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 arm of the Linux Foundation.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 now has more than 2,300 contributors, and has been widely adopted by companies large and small, including half of the Fortune 100.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owchart: Alternate Process 19">
            <a:hlinkClick r:id="rId7"/>
            <a:extLst>
              <a:ext uri="{FF2B5EF4-FFF2-40B4-BE49-F238E27FC236}">
                <a16:creationId xmlns:a16="http://schemas.microsoft.com/office/drawing/2014/main" id="{447E7ED7-C04A-42A7-98CB-B6DFEEFFDD80}"/>
              </a:ext>
            </a:extLst>
          </p:cNvPr>
          <p:cNvSpPr/>
          <p:nvPr/>
        </p:nvSpPr>
        <p:spPr>
          <a:xfrm>
            <a:off x="96297" y="2975895"/>
            <a:ext cx="3838029" cy="372505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Key Terms – Cheat Sheet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D3CBB5-D714-4217-BCDF-1A0C593490C3}"/>
              </a:ext>
            </a:extLst>
          </p:cNvPr>
          <p:cNvSpPr/>
          <p:nvPr/>
        </p:nvSpPr>
        <p:spPr>
          <a:xfrm>
            <a:off x="96297" y="3557763"/>
            <a:ext cx="9504903" cy="39035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algn="l"/>
            <a:r>
              <a:rPr lang="en-US" sz="14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set of computers individually referred to as nodes used to run containerized applications managed by Kubernetes.</a:t>
            </a:r>
          </a:p>
          <a:p>
            <a:pPr algn="l"/>
            <a:r>
              <a:rPr lang="en-US" sz="1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algn="l"/>
            <a:r>
              <a:rPr lang="en-US" sz="14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either a virtual or physical machine. A cluster consists of one or more shared control planes (master node) and a number of worker nodes.</a:t>
            </a:r>
          </a:p>
          <a:p>
            <a:pPr algn="l"/>
            <a:r>
              <a:rPr lang="en-US" sz="1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Container</a:t>
            </a:r>
          </a:p>
          <a:p>
            <a:pPr algn="l"/>
            <a:r>
              <a:rPr lang="en-US" sz="14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 image that contains software and its dependencies.</a:t>
            </a:r>
          </a:p>
          <a:p>
            <a:pPr algn="l"/>
            <a:r>
              <a:rPr lang="en-US" sz="1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</a:t>
            </a:r>
          </a:p>
          <a:p>
            <a:pPr algn="l"/>
            <a:r>
              <a:rPr lang="en-US" sz="14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Smallest building block in the k8 cluster also it is a single container or a set of containers running on your Kubernetes cluster. </a:t>
            </a:r>
          </a:p>
          <a:p>
            <a:pPr algn="l"/>
            <a:r>
              <a:rPr lang="en-US" sz="1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pPr algn="l"/>
            <a:r>
              <a:rPr lang="en-US" sz="14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 object that manages replicated applications represented by pods. Pods are deployed onto the nodes of a cluster.</a:t>
            </a:r>
          </a:p>
          <a:p>
            <a:pPr algn="l"/>
            <a:r>
              <a:rPr lang="en-US" sz="1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</a:p>
          <a:p>
            <a:pPr algn="l"/>
            <a:r>
              <a:rPr lang="en-US" sz="14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Ensures that a specified number of pod replicas are running at one time.</a:t>
            </a:r>
          </a:p>
          <a:p>
            <a:pPr algn="l"/>
            <a:r>
              <a:rPr lang="en-US" sz="1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pPr algn="l"/>
            <a:r>
              <a:rPr lang="en-US" sz="1400" b="0" i="0" dirty="0">
                <a:solidFill>
                  <a:srgbClr val="161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Describes how to access applications represented by a set of pods with in the cluster. Services typically describe ports and load balancers, and can be used to control internal and external access to a cluster.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  <p:sp>
        <p:nvSpPr>
          <p:cNvPr id="3" name="Rectangle: Rounded Corners 2">
            <a:hlinkClick r:id="rId8"/>
            <a:extLst>
              <a:ext uri="{FF2B5EF4-FFF2-40B4-BE49-F238E27FC236}">
                <a16:creationId xmlns:a16="http://schemas.microsoft.com/office/drawing/2014/main" id="{456552D4-A209-415F-841D-B315354D0D3F}"/>
              </a:ext>
            </a:extLst>
          </p:cNvPr>
          <p:cNvSpPr/>
          <p:nvPr/>
        </p:nvSpPr>
        <p:spPr>
          <a:xfrm>
            <a:off x="6184232" y="2975895"/>
            <a:ext cx="1431757" cy="3725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Kubecon </a:t>
            </a:r>
          </a:p>
        </p:txBody>
      </p:sp>
    </p:spTree>
    <p:extLst>
      <p:ext uri="{BB962C8B-B14F-4D97-AF65-F5344CB8AC3E}">
        <p14:creationId xmlns:p14="http://schemas.microsoft.com/office/powerpoint/2010/main" val="3877825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build="p" animBg="1"/>
      <p:bldP spid="20" grpId="0" animBg="1"/>
      <p:bldP spid="21" grpId="0" build="p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D5B98E5-AB24-4BD4-936C-393B5091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364" y="0"/>
            <a:ext cx="1186036" cy="8234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FC929A-DBD3-49E2-8F83-00FD8F933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224" y="6948992"/>
            <a:ext cx="830176" cy="823408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7A19693-824D-451E-B84C-DA150F31B007}"/>
              </a:ext>
            </a:extLst>
          </p:cNvPr>
          <p:cNvSpPr txBox="1">
            <a:spLocks/>
          </p:cNvSpPr>
          <p:nvPr/>
        </p:nvSpPr>
        <p:spPr>
          <a:xfrm>
            <a:off x="-84226" y="74110"/>
            <a:ext cx="7279106" cy="404672"/>
          </a:xfrm>
          <a:prstGeom prst="rect">
            <a:avLst/>
          </a:prstGeom>
        </p:spPr>
        <p:txBody>
          <a:bodyPr/>
          <a:lstStyle>
            <a:lvl1pPr marL="31432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81724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98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2016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76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97355" indent="-18859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00275" indent="-18859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6606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6898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77190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27482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Architecture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61B1ECC-129A-4C7D-ABC5-4821DAD34B6C}"/>
              </a:ext>
            </a:extLst>
          </p:cNvPr>
          <p:cNvSpPr/>
          <p:nvPr/>
        </p:nvSpPr>
        <p:spPr>
          <a:xfrm>
            <a:off x="6226909" y="652673"/>
            <a:ext cx="3019920" cy="297733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BCCA7-F408-4CFE-BDE6-6080E3484E2E}"/>
              </a:ext>
            </a:extLst>
          </p:cNvPr>
          <p:cNvSpPr/>
          <p:nvPr/>
        </p:nvSpPr>
        <p:spPr>
          <a:xfrm>
            <a:off x="6376745" y="3341064"/>
            <a:ext cx="2683037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 - NODE 1: 192.168.49.2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11E4B-DE7D-41DC-B11D-52DC711A8738}"/>
              </a:ext>
            </a:extLst>
          </p:cNvPr>
          <p:cNvSpPr/>
          <p:nvPr/>
        </p:nvSpPr>
        <p:spPr>
          <a:xfrm>
            <a:off x="24316" y="644560"/>
            <a:ext cx="6132363" cy="404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Configuration – t2.medium , 4gb , 2 CPU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39FD4D59-9C12-48AD-A949-3271B8F0B0AE}"/>
              </a:ext>
            </a:extLst>
          </p:cNvPr>
          <p:cNvSpPr/>
          <p:nvPr/>
        </p:nvSpPr>
        <p:spPr>
          <a:xfrm>
            <a:off x="6226909" y="3723753"/>
            <a:ext cx="3019920" cy="268640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6B877D-179C-4AA6-B146-1C2102DF99BA}"/>
              </a:ext>
            </a:extLst>
          </p:cNvPr>
          <p:cNvSpPr/>
          <p:nvPr/>
        </p:nvSpPr>
        <p:spPr>
          <a:xfrm>
            <a:off x="6366733" y="6071262"/>
            <a:ext cx="2683037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 - NODE 2 : 192.168.49.3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4F58F6DB-A063-4ED1-8B19-51C3B982B0CD}"/>
              </a:ext>
            </a:extLst>
          </p:cNvPr>
          <p:cNvSpPr/>
          <p:nvPr/>
        </p:nvSpPr>
        <p:spPr>
          <a:xfrm>
            <a:off x="419139" y="3233558"/>
            <a:ext cx="4812098" cy="3359272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237D11-C01F-4AB0-BE59-495B5AB2ED1B}"/>
              </a:ext>
            </a:extLst>
          </p:cNvPr>
          <p:cNvSpPr/>
          <p:nvPr/>
        </p:nvSpPr>
        <p:spPr>
          <a:xfrm>
            <a:off x="1305211" y="6194358"/>
            <a:ext cx="2683037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Master- NODE 1: 192.168.49.5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45C31B7C-95B0-4C60-ABD4-C0CE89CDCC8F}"/>
              </a:ext>
            </a:extLst>
          </p:cNvPr>
          <p:cNvSpPr/>
          <p:nvPr/>
        </p:nvSpPr>
        <p:spPr>
          <a:xfrm>
            <a:off x="489563" y="3364747"/>
            <a:ext cx="4671249" cy="273160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sudo kubeadm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--pod-network-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cidr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=10.244.0.0/16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-p $HOME/.kube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sudo cp -i /etc/kubernetes/admin.conf $HOME/.kube/config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chown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$(id -u):$(id -g) $HOME/.kube/config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sudo kubectl apply -f https://raw.githubusercontent.com/coreos/flannel/master/Documentation/kube-flannel.yml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72CC597E-0315-45C8-942F-F913DAEAD058}"/>
              </a:ext>
            </a:extLst>
          </p:cNvPr>
          <p:cNvSpPr/>
          <p:nvPr/>
        </p:nvSpPr>
        <p:spPr>
          <a:xfrm>
            <a:off x="6366733" y="795746"/>
            <a:ext cx="2758722" cy="2528507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sudo kubeadm join 172.31.23.26:6443 --token h91ctg.34qsjrc9vb8hq1z0 \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--discovery-token-ca-cert-hash sha256:0be50bcd5eb36b4b75252fce491357afb870707f41598d003f1db0c52475c54a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092B6FE-0DD3-4CA1-BA7D-5AFBB8CB4FF5}"/>
              </a:ext>
            </a:extLst>
          </p:cNvPr>
          <p:cNvSpPr/>
          <p:nvPr/>
        </p:nvSpPr>
        <p:spPr>
          <a:xfrm>
            <a:off x="6366733" y="3803897"/>
            <a:ext cx="2748710" cy="226736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Sudo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ubeadm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join 172.31.23.26:6443 --token h91ctg.34qsjrc9vb8hq1z0 \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--discovery-token-ca-cert-hash sha256:0be50bcd5eb36b4b75252fce491357afb870707f41598d003f1db0c52475c54a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EB31699-18D9-453C-BE2B-34E85EF73830}"/>
              </a:ext>
            </a:extLst>
          </p:cNvPr>
          <p:cNvSpPr/>
          <p:nvPr/>
        </p:nvSpPr>
        <p:spPr>
          <a:xfrm>
            <a:off x="36139" y="1143474"/>
            <a:ext cx="5486355" cy="2053988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to all nodes</a:t>
            </a:r>
          </a:p>
          <a:p>
            <a:pPr algn="ctr"/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 apt -y install vim git curl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kubeadm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kubectl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 tee 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sysctl.d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kubernetes.conf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&lt;&lt;EOF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net.bridge.bridge-nf-call-ip6tables = 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net.bridge.bridge-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-call-iptables = 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net.ipv4.ip_forward = 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EOF</a:t>
            </a: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Docker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94971D2A-4380-4C2E-8A18-3CF2D56C33AE}"/>
              </a:ext>
            </a:extLst>
          </p:cNvPr>
          <p:cNvSpPr/>
          <p:nvPr/>
        </p:nvSpPr>
        <p:spPr>
          <a:xfrm>
            <a:off x="4317884" y="6473879"/>
            <a:ext cx="4417043" cy="1258528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ubuntu@ip-172-31-23-26:~$ kubectl get nodes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NAME     STATUS          ROLES    AGE   VERSION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master   Ready          master   35m   v1.15.7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node1    Ready         none&gt;   15m   v1.15.7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node2    </a:t>
            </a:r>
            <a:r>
              <a:rPr lang="en-US" sz="1200" dirty="0" err="1">
                <a:solidFill>
                  <a:schemeClr val="bg1"/>
                </a:solidFill>
              </a:rPr>
              <a:t>NotReady</a:t>
            </a:r>
            <a:r>
              <a:rPr lang="en-US" sz="1200" dirty="0">
                <a:solidFill>
                  <a:schemeClr val="bg1"/>
                </a:solidFill>
              </a:rPr>
              <a:t>   &lt;none&gt;   9s    v1.15.7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10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9" grpId="0" animBg="1"/>
      <p:bldP spid="30" grpId="0"/>
      <p:bldP spid="31" grpId="0" animBg="1"/>
      <p:bldP spid="32" grpId="0"/>
      <p:bldP spid="39" grpId="0" build="p" animBg="1"/>
      <p:bldP spid="43" grpId="0" animBg="1"/>
      <p:bldP spid="49" grpId="0" animBg="1"/>
      <p:bldP spid="58" grpId="0" build="p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D5B98E5-AB24-4BD4-936C-393B5091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364" y="0"/>
            <a:ext cx="1186036" cy="8234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FC929A-DBD3-49E2-8F83-00FD8F933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224" y="6948992"/>
            <a:ext cx="830176" cy="823408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7A19693-824D-451E-B84C-DA150F31B007}"/>
              </a:ext>
            </a:extLst>
          </p:cNvPr>
          <p:cNvSpPr txBox="1">
            <a:spLocks/>
          </p:cNvSpPr>
          <p:nvPr/>
        </p:nvSpPr>
        <p:spPr>
          <a:xfrm>
            <a:off x="-84226" y="74110"/>
            <a:ext cx="7279106" cy="404672"/>
          </a:xfrm>
          <a:prstGeom prst="rect">
            <a:avLst/>
          </a:prstGeom>
        </p:spPr>
        <p:txBody>
          <a:bodyPr/>
          <a:lstStyle>
            <a:lvl1pPr marL="31432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81724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98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2016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76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97355" indent="-18859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00275" indent="-18859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6606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6898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77190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27482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Architecture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61B1ECC-129A-4C7D-ABC5-4821DAD34B6C}"/>
              </a:ext>
            </a:extLst>
          </p:cNvPr>
          <p:cNvSpPr/>
          <p:nvPr/>
        </p:nvSpPr>
        <p:spPr>
          <a:xfrm>
            <a:off x="5805246" y="820722"/>
            <a:ext cx="3019920" cy="306547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BCCA7-F408-4CFE-BDE6-6080E3484E2E}"/>
              </a:ext>
            </a:extLst>
          </p:cNvPr>
          <p:cNvSpPr/>
          <p:nvPr/>
        </p:nvSpPr>
        <p:spPr>
          <a:xfrm>
            <a:off x="5853361" y="3467488"/>
            <a:ext cx="2683037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 - NODE 1: 192.168.49.2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11E4B-DE7D-41DC-B11D-52DC711A8738}"/>
              </a:ext>
            </a:extLst>
          </p:cNvPr>
          <p:cNvSpPr/>
          <p:nvPr/>
        </p:nvSpPr>
        <p:spPr>
          <a:xfrm>
            <a:off x="24318" y="644560"/>
            <a:ext cx="3019920" cy="404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components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39FD4D59-9C12-48AD-A949-3271B8F0B0AE}"/>
              </a:ext>
            </a:extLst>
          </p:cNvPr>
          <p:cNvSpPr/>
          <p:nvPr/>
        </p:nvSpPr>
        <p:spPr>
          <a:xfrm>
            <a:off x="5847354" y="4523818"/>
            <a:ext cx="3019920" cy="306547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6B877D-179C-4AA6-B146-1C2102DF99BA}"/>
              </a:ext>
            </a:extLst>
          </p:cNvPr>
          <p:cNvSpPr/>
          <p:nvPr/>
        </p:nvSpPr>
        <p:spPr>
          <a:xfrm>
            <a:off x="6039860" y="7168964"/>
            <a:ext cx="2683037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 - NODE 2 : 192.168.49.3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4F58F6DB-A063-4ED1-8B19-51C3B982B0CD}"/>
              </a:ext>
            </a:extLst>
          </p:cNvPr>
          <p:cNvSpPr/>
          <p:nvPr/>
        </p:nvSpPr>
        <p:spPr>
          <a:xfrm>
            <a:off x="549956" y="2584369"/>
            <a:ext cx="2713119" cy="3878897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237D11-C01F-4AB0-BE59-495B5AB2ED1B}"/>
              </a:ext>
            </a:extLst>
          </p:cNvPr>
          <p:cNvSpPr/>
          <p:nvPr/>
        </p:nvSpPr>
        <p:spPr>
          <a:xfrm>
            <a:off x="493296" y="6056557"/>
            <a:ext cx="2683037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Master- NODE 1: 192.168.49.5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DB486A87-9DE0-4621-973F-32E13FEA7DF6}"/>
              </a:ext>
            </a:extLst>
          </p:cNvPr>
          <p:cNvSpPr/>
          <p:nvPr/>
        </p:nvSpPr>
        <p:spPr>
          <a:xfrm>
            <a:off x="1338013" y="2641169"/>
            <a:ext cx="1278356" cy="441556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 -API - Server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EF20C94-6A35-4F60-B894-940DA8F5D4AC}"/>
              </a:ext>
            </a:extLst>
          </p:cNvPr>
          <p:cNvSpPr/>
          <p:nvPr/>
        </p:nvSpPr>
        <p:spPr>
          <a:xfrm>
            <a:off x="1906516" y="4249711"/>
            <a:ext cx="1278356" cy="61600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 Controller  Manager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45C31B7C-95B0-4C60-ABD4-C0CE89CDCC8F}"/>
              </a:ext>
            </a:extLst>
          </p:cNvPr>
          <p:cNvSpPr/>
          <p:nvPr/>
        </p:nvSpPr>
        <p:spPr>
          <a:xfrm>
            <a:off x="1347542" y="3328933"/>
            <a:ext cx="1278356" cy="441556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 Schedular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282ED288-D978-49E5-8481-1C614E56E5A4}"/>
              </a:ext>
            </a:extLst>
          </p:cNvPr>
          <p:cNvSpPr/>
          <p:nvPr/>
        </p:nvSpPr>
        <p:spPr>
          <a:xfrm>
            <a:off x="1455813" y="5652549"/>
            <a:ext cx="818148" cy="338894"/>
          </a:xfrm>
          <a:prstGeom prst="flowChartAlternateProcess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21B30FD3-1FF8-4D50-B925-9E626DA1F60B}"/>
              </a:ext>
            </a:extLst>
          </p:cNvPr>
          <p:cNvSpPr/>
          <p:nvPr/>
        </p:nvSpPr>
        <p:spPr>
          <a:xfrm>
            <a:off x="578532" y="4249711"/>
            <a:ext cx="1278356" cy="616004"/>
          </a:xfrm>
          <a:prstGeom prst="flowChartAlternateProcess">
            <a:avLst/>
          </a:prstGeom>
          <a:solidFill>
            <a:srgbClr val="EA4D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 Controller  Manager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72CC597E-0315-45C8-942F-F913DAEAD058}"/>
              </a:ext>
            </a:extLst>
          </p:cNvPr>
          <p:cNvSpPr/>
          <p:nvPr/>
        </p:nvSpPr>
        <p:spPr>
          <a:xfrm>
            <a:off x="6856498" y="916642"/>
            <a:ext cx="1278356" cy="441556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C968AB62-6390-49CA-9F37-27B99AC5208A}"/>
              </a:ext>
            </a:extLst>
          </p:cNvPr>
          <p:cNvSpPr/>
          <p:nvPr/>
        </p:nvSpPr>
        <p:spPr>
          <a:xfrm>
            <a:off x="6866027" y="1604406"/>
            <a:ext cx="1278356" cy="4415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Kube-proxy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446A61CE-A4B9-4028-94FA-315136DCEA70}"/>
              </a:ext>
            </a:extLst>
          </p:cNvPr>
          <p:cNvSpPr/>
          <p:nvPr/>
        </p:nvSpPr>
        <p:spPr>
          <a:xfrm>
            <a:off x="6555716" y="2521644"/>
            <a:ext cx="1879920" cy="616004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  runtime 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2EC03E8E-1140-446B-A8BA-AFE62916C5A7}"/>
              </a:ext>
            </a:extLst>
          </p:cNvPr>
          <p:cNvSpPr/>
          <p:nvPr/>
        </p:nvSpPr>
        <p:spPr>
          <a:xfrm>
            <a:off x="6780296" y="4726643"/>
            <a:ext cx="1278356" cy="441556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A506C70F-1771-4DF5-B4EF-125F1F5669BB}"/>
              </a:ext>
            </a:extLst>
          </p:cNvPr>
          <p:cNvSpPr/>
          <p:nvPr/>
        </p:nvSpPr>
        <p:spPr>
          <a:xfrm>
            <a:off x="6789825" y="5414407"/>
            <a:ext cx="1278356" cy="4415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Kube-proxy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092B6FE-0DD3-4CA1-BA7D-5AFBB8CB4FF5}"/>
              </a:ext>
            </a:extLst>
          </p:cNvPr>
          <p:cNvSpPr/>
          <p:nvPr/>
        </p:nvSpPr>
        <p:spPr>
          <a:xfrm>
            <a:off x="6479514" y="6331645"/>
            <a:ext cx="1879920" cy="616004"/>
          </a:xfrm>
          <a:prstGeom prst="flowChartAlternateProcess">
            <a:avLst/>
          </a:prstGeom>
          <a:solidFill>
            <a:srgbClr val="1A3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  runtime 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CC553BA-F423-408D-B19B-7C55797AA022}"/>
              </a:ext>
            </a:extLst>
          </p:cNvPr>
          <p:cNvSpPr/>
          <p:nvPr/>
        </p:nvSpPr>
        <p:spPr>
          <a:xfrm>
            <a:off x="1402196" y="1883783"/>
            <a:ext cx="1223702" cy="686547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 as the front end</a:t>
            </a:r>
          </a:p>
        </p:txBody>
      </p:sp>
      <p:sp>
        <p:nvSpPr>
          <p:cNvPr id="50" name="Speech Bubble: Oval 49">
            <a:extLst>
              <a:ext uri="{FF2B5EF4-FFF2-40B4-BE49-F238E27FC236}">
                <a16:creationId xmlns:a16="http://schemas.microsoft.com/office/drawing/2014/main" id="{D5DC6C55-6453-43B1-8123-1B7947CD21D6}"/>
              </a:ext>
            </a:extLst>
          </p:cNvPr>
          <p:cNvSpPr/>
          <p:nvPr/>
        </p:nvSpPr>
        <p:spPr>
          <a:xfrm rot="1439582">
            <a:off x="2432387" y="2985659"/>
            <a:ext cx="1223702" cy="686547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Assigns workloads to nodes</a:t>
            </a:r>
          </a:p>
        </p:txBody>
      </p:sp>
      <p:sp>
        <p:nvSpPr>
          <p:cNvPr id="51" name="Speech Bubble: Oval 50">
            <a:extLst>
              <a:ext uri="{FF2B5EF4-FFF2-40B4-BE49-F238E27FC236}">
                <a16:creationId xmlns:a16="http://schemas.microsoft.com/office/drawing/2014/main" id="{EDCAA2DE-C5E2-49F2-8D46-78F3134A7198}"/>
              </a:ext>
            </a:extLst>
          </p:cNvPr>
          <p:cNvSpPr/>
          <p:nvPr/>
        </p:nvSpPr>
        <p:spPr>
          <a:xfrm rot="19749817">
            <a:off x="-50180" y="3292475"/>
            <a:ext cx="1078415" cy="942841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 the cluster to cloud provider API</a:t>
            </a:r>
          </a:p>
        </p:txBody>
      </p:sp>
      <p:sp>
        <p:nvSpPr>
          <p:cNvPr id="11" name="Flowchart: Extract 10">
            <a:extLst>
              <a:ext uri="{FF2B5EF4-FFF2-40B4-BE49-F238E27FC236}">
                <a16:creationId xmlns:a16="http://schemas.microsoft.com/office/drawing/2014/main" id="{79CA05AC-977E-4597-99EB-9FB2C3B4A48D}"/>
              </a:ext>
            </a:extLst>
          </p:cNvPr>
          <p:cNvSpPr/>
          <p:nvPr/>
        </p:nvSpPr>
        <p:spPr>
          <a:xfrm>
            <a:off x="2851478" y="4803037"/>
            <a:ext cx="649711" cy="1842385"/>
          </a:xfrm>
          <a:prstGeom prst="flowChartExtra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C2D98FB0-3B13-444B-AED7-5E462BD237DB}"/>
              </a:ext>
            </a:extLst>
          </p:cNvPr>
          <p:cNvSpPr/>
          <p:nvPr/>
        </p:nvSpPr>
        <p:spPr>
          <a:xfrm>
            <a:off x="204538" y="6648440"/>
            <a:ext cx="4283242" cy="61600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Flowchart: Alternate Process 54">
            <a:extLst>
              <a:ext uri="{FF2B5EF4-FFF2-40B4-BE49-F238E27FC236}">
                <a16:creationId xmlns:a16="http://schemas.microsoft.com/office/drawing/2014/main" id="{9E2D5643-093B-4D08-B48D-C5DCC5F623C4}"/>
              </a:ext>
            </a:extLst>
          </p:cNvPr>
          <p:cNvSpPr/>
          <p:nvPr/>
        </p:nvSpPr>
        <p:spPr>
          <a:xfrm>
            <a:off x="399562" y="6786995"/>
            <a:ext cx="818148" cy="338894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Controller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5C79BFF2-5F0C-433D-821B-46122A82EABB}"/>
              </a:ext>
            </a:extLst>
          </p:cNvPr>
          <p:cNvSpPr/>
          <p:nvPr/>
        </p:nvSpPr>
        <p:spPr>
          <a:xfrm>
            <a:off x="1402196" y="6779545"/>
            <a:ext cx="818148" cy="338894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Controller</a:t>
            </a:r>
          </a:p>
        </p:txBody>
      </p:sp>
      <p:sp>
        <p:nvSpPr>
          <p:cNvPr id="57" name="Flowchart: Alternate Process 56">
            <a:extLst>
              <a:ext uri="{FF2B5EF4-FFF2-40B4-BE49-F238E27FC236}">
                <a16:creationId xmlns:a16="http://schemas.microsoft.com/office/drawing/2014/main" id="{52E4D984-329D-42B8-B05A-E8D4DF14C6DD}"/>
              </a:ext>
            </a:extLst>
          </p:cNvPr>
          <p:cNvSpPr/>
          <p:nvPr/>
        </p:nvSpPr>
        <p:spPr>
          <a:xfrm>
            <a:off x="2358185" y="6771623"/>
            <a:ext cx="818148" cy="338894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Endpoints Controller</a:t>
            </a: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EEB31699-18D9-453C-BE2B-34E85EF73830}"/>
              </a:ext>
            </a:extLst>
          </p:cNvPr>
          <p:cNvSpPr/>
          <p:nvPr/>
        </p:nvSpPr>
        <p:spPr>
          <a:xfrm>
            <a:off x="3393433" y="6786995"/>
            <a:ext cx="818148" cy="338894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 &amp; TKN Controller</a:t>
            </a:r>
          </a:p>
        </p:txBody>
      </p:sp>
      <p:sp>
        <p:nvSpPr>
          <p:cNvPr id="59" name="Speech Bubble: Oval 58">
            <a:extLst>
              <a:ext uri="{FF2B5EF4-FFF2-40B4-BE49-F238E27FC236}">
                <a16:creationId xmlns:a16="http://schemas.microsoft.com/office/drawing/2014/main" id="{F75D3F5D-90E8-4B39-B703-FF7AF187210B}"/>
              </a:ext>
            </a:extLst>
          </p:cNvPr>
          <p:cNvSpPr/>
          <p:nvPr/>
        </p:nvSpPr>
        <p:spPr>
          <a:xfrm>
            <a:off x="6538176" y="-78144"/>
            <a:ext cx="1520475" cy="910527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the containers are running in a pod</a:t>
            </a:r>
          </a:p>
        </p:txBody>
      </p:sp>
      <p:sp>
        <p:nvSpPr>
          <p:cNvPr id="60" name="Speech Bubble: Oval 59">
            <a:extLst>
              <a:ext uri="{FF2B5EF4-FFF2-40B4-BE49-F238E27FC236}">
                <a16:creationId xmlns:a16="http://schemas.microsoft.com/office/drawing/2014/main" id="{4A75980B-B3B8-4D39-AAD2-EA176557357A}"/>
              </a:ext>
            </a:extLst>
          </p:cNvPr>
          <p:cNvSpPr/>
          <p:nvPr/>
        </p:nvSpPr>
        <p:spPr>
          <a:xfrm rot="955538">
            <a:off x="7872030" y="1304126"/>
            <a:ext cx="1278356" cy="589005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the services </a:t>
            </a:r>
          </a:p>
        </p:txBody>
      </p:sp>
      <p:sp>
        <p:nvSpPr>
          <p:cNvPr id="61" name="Speech Bubble: Oval 60">
            <a:extLst>
              <a:ext uri="{FF2B5EF4-FFF2-40B4-BE49-F238E27FC236}">
                <a16:creationId xmlns:a16="http://schemas.microsoft.com/office/drawing/2014/main" id="{ACB746F2-F922-47D5-8FEE-E0FFAE4E3B4D}"/>
              </a:ext>
            </a:extLst>
          </p:cNvPr>
          <p:cNvSpPr/>
          <p:nvPr/>
        </p:nvSpPr>
        <p:spPr>
          <a:xfrm rot="955538">
            <a:off x="7996577" y="2199945"/>
            <a:ext cx="1362811" cy="765422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 for running containers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9A200BAF-9C0D-4D9C-93D1-4E48215C2D18}"/>
              </a:ext>
            </a:extLst>
          </p:cNvPr>
          <p:cNvSpPr/>
          <p:nvPr/>
        </p:nvSpPr>
        <p:spPr>
          <a:xfrm>
            <a:off x="835601" y="4996820"/>
            <a:ext cx="2465706" cy="570116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Value store for all cluster related data</a:t>
            </a:r>
          </a:p>
        </p:txBody>
      </p:sp>
    </p:spTree>
    <p:extLst>
      <p:ext uri="{BB962C8B-B14F-4D97-AF65-F5344CB8AC3E}">
        <p14:creationId xmlns:p14="http://schemas.microsoft.com/office/powerpoint/2010/main" val="2498186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9" grpId="0" animBg="1"/>
      <p:bldP spid="30" grpId="0"/>
      <p:bldP spid="31" grpId="0" animBg="1"/>
      <p:bldP spid="32" grpId="0"/>
      <p:bldP spid="2" grpId="0" animBg="1"/>
      <p:bldP spid="34" grpId="0" animBg="1"/>
      <p:bldP spid="39" grpId="0" animBg="1"/>
      <p:bldP spid="40" grpId="0" animBg="1"/>
      <p:bldP spid="41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" grpId="0" animBg="1"/>
      <p:bldP spid="50" grpId="0" animBg="1"/>
      <p:bldP spid="51" grpId="0" animBg="1"/>
      <p:bldP spid="1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39FD4D59-9C12-48AD-A949-3271B8F0B0AE}"/>
              </a:ext>
            </a:extLst>
          </p:cNvPr>
          <p:cNvSpPr/>
          <p:nvPr/>
        </p:nvSpPr>
        <p:spPr>
          <a:xfrm>
            <a:off x="5847354" y="4523818"/>
            <a:ext cx="3516048" cy="306547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AB2723C-F8D4-4864-B286-E9A2296621C7}"/>
              </a:ext>
            </a:extLst>
          </p:cNvPr>
          <p:cNvSpPr/>
          <p:nvPr/>
        </p:nvSpPr>
        <p:spPr>
          <a:xfrm>
            <a:off x="7613236" y="4620153"/>
            <a:ext cx="1614988" cy="2767236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D5B98E5-AB24-4BD4-936C-393B5091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364" y="0"/>
            <a:ext cx="1186036" cy="8234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FC929A-DBD3-49E2-8F83-00FD8F933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224" y="6948992"/>
            <a:ext cx="830176" cy="823408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7A19693-824D-451E-B84C-DA150F31B007}"/>
              </a:ext>
            </a:extLst>
          </p:cNvPr>
          <p:cNvSpPr txBox="1">
            <a:spLocks/>
          </p:cNvSpPr>
          <p:nvPr/>
        </p:nvSpPr>
        <p:spPr>
          <a:xfrm>
            <a:off x="-84226" y="74110"/>
            <a:ext cx="7279106" cy="404672"/>
          </a:xfrm>
          <a:prstGeom prst="rect">
            <a:avLst/>
          </a:prstGeom>
        </p:spPr>
        <p:txBody>
          <a:bodyPr/>
          <a:lstStyle>
            <a:lvl1pPr marL="31432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81724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98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20165" indent="-31432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76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97355" indent="-18859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00275" indent="-188595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6606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6898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77190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274820" indent="-251460" algn="l" defTabSz="502920" rtl="0" eaLnBrk="1" latinLnBrk="0" hangingPunct="1">
              <a:spcBef>
                <a:spcPct val="20000"/>
              </a:spcBef>
              <a:spcAft>
                <a:spcPts val="66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54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Architecture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61B1ECC-129A-4C7D-ABC5-4821DAD34B6C}"/>
              </a:ext>
            </a:extLst>
          </p:cNvPr>
          <p:cNvSpPr/>
          <p:nvPr/>
        </p:nvSpPr>
        <p:spPr>
          <a:xfrm>
            <a:off x="5805246" y="820722"/>
            <a:ext cx="3558156" cy="3065478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BCCA7-F408-4CFE-BDE6-6080E3484E2E}"/>
              </a:ext>
            </a:extLst>
          </p:cNvPr>
          <p:cNvSpPr/>
          <p:nvPr/>
        </p:nvSpPr>
        <p:spPr>
          <a:xfrm>
            <a:off x="5853361" y="3467488"/>
            <a:ext cx="2683037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 - NODE 1: 192.168.49.2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11E4B-DE7D-41DC-B11D-52DC711A8738}"/>
              </a:ext>
            </a:extLst>
          </p:cNvPr>
          <p:cNvSpPr/>
          <p:nvPr/>
        </p:nvSpPr>
        <p:spPr>
          <a:xfrm>
            <a:off x="24318" y="644560"/>
            <a:ext cx="3019920" cy="4046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Workflow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6B877D-179C-4AA6-B146-1C2102DF99BA}"/>
              </a:ext>
            </a:extLst>
          </p:cNvPr>
          <p:cNvSpPr/>
          <p:nvPr/>
        </p:nvSpPr>
        <p:spPr>
          <a:xfrm>
            <a:off x="6039860" y="7325380"/>
            <a:ext cx="2683037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 - NODE 2 : 192.168.49.3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4F58F6DB-A063-4ED1-8B19-51C3B982B0CD}"/>
              </a:ext>
            </a:extLst>
          </p:cNvPr>
          <p:cNvSpPr/>
          <p:nvPr/>
        </p:nvSpPr>
        <p:spPr>
          <a:xfrm>
            <a:off x="156411" y="2261937"/>
            <a:ext cx="3873659" cy="4201329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237D11-C01F-4AB0-BE59-495B5AB2ED1B}"/>
              </a:ext>
            </a:extLst>
          </p:cNvPr>
          <p:cNvSpPr/>
          <p:nvPr/>
        </p:nvSpPr>
        <p:spPr>
          <a:xfrm>
            <a:off x="493296" y="6056557"/>
            <a:ext cx="2683037" cy="33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Master- NODE 1: 192.168.49.5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DB486A87-9DE0-4621-973F-32E13FEA7DF6}"/>
              </a:ext>
            </a:extLst>
          </p:cNvPr>
          <p:cNvSpPr/>
          <p:nvPr/>
        </p:nvSpPr>
        <p:spPr>
          <a:xfrm>
            <a:off x="1233234" y="2338399"/>
            <a:ext cx="1278356" cy="44155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 -API - Server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8EF20C94-6A35-4F60-B894-940DA8F5D4AC}"/>
              </a:ext>
            </a:extLst>
          </p:cNvPr>
          <p:cNvSpPr/>
          <p:nvPr/>
        </p:nvSpPr>
        <p:spPr>
          <a:xfrm>
            <a:off x="2256920" y="3028152"/>
            <a:ext cx="1278356" cy="616004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 Controller  Manager</a:t>
            </a:r>
          </a:p>
        </p:txBody>
      </p: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45C31B7C-95B0-4C60-ABD4-C0CE89CDCC8F}"/>
              </a:ext>
            </a:extLst>
          </p:cNvPr>
          <p:cNvSpPr/>
          <p:nvPr/>
        </p:nvSpPr>
        <p:spPr>
          <a:xfrm>
            <a:off x="1304628" y="4972851"/>
            <a:ext cx="1278356" cy="441556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 Schedular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282ED288-D978-49E5-8481-1C614E56E5A4}"/>
              </a:ext>
            </a:extLst>
          </p:cNvPr>
          <p:cNvSpPr/>
          <p:nvPr/>
        </p:nvSpPr>
        <p:spPr>
          <a:xfrm>
            <a:off x="2929947" y="2441118"/>
            <a:ext cx="818148" cy="338894"/>
          </a:xfrm>
          <a:prstGeom prst="flowChartAlternateProcess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21B30FD3-1FF8-4D50-B925-9E626DA1F60B}"/>
              </a:ext>
            </a:extLst>
          </p:cNvPr>
          <p:cNvSpPr/>
          <p:nvPr/>
        </p:nvSpPr>
        <p:spPr>
          <a:xfrm>
            <a:off x="459655" y="2970588"/>
            <a:ext cx="1278356" cy="616004"/>
          </a:xfrm>
          <a:prstGeom prst="flowChartAlternateProcess">
            <a:avLst/>
          </a:prstGeom>
          <a:solidFill>
            <a:srgbClr val="EA4D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 Controller  Manager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72CC597E-0315-45C8-942F-F913DAEAD058}"/>
              </a:ext>
            </a:extLst>
          </p:cNvPr>
          <p:cNvSpPr/>
          <p:nvPr/>
        </p:nvSpPr>
        <p:spPr>
          <a:xfrm>
            <a:off x="5916523" y="2041159"/>
            <a:ext cx="1278356" cy="441556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C968AB62-6390-49CA-9F37-27B99AC5208A}"/>
              </a:ext>
            </a:extLst>
          </p:cNvPr>
          <p:cNvSpPr/>
          <p:nvPr/>
        </p:nvSpPr>
        <p:spPr>
          <a:xfrm>
            <a:off x="8449501" y="3157393"/>
            <a:ext cx="1186036" cy="338894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Kube-proxy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446A61CE-A4B9-4028-94FA-315136DCEA70}"/>
              </a:ext>
            </a:extLst>
          </p:cNvPr>
          <p:cNvSpPr/>
          <p:nvPr/>
        </p:nvSpPr>
        <p:spPr>
          <a:xfrm>
            <a:off x="6088936" y="2810174"/>
            <a:ext cx="1105943" cy="616004"/>
          </a:xfrm>
          <a:prstGeom prst="flowChartAlternateProcess">
            <a:avLst/>
          </a:prstGeom>
          <a:solidFill>
            <a:srgbClr val="1A3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  runtime 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2EC03E8E-1140-446B-A8BA-AFE62916C5A7}"/>
              </a:ext>
            </a:extLst>
          </p:cNvPr>
          <p:cNvSpPr/>
          <p:nvPr/>
        </p:nvSpPr>
        <p:spPr>
          <a:xfrm>
            <a:off x="5993204" y="5184820"/>
            <a:ext cx="1278356" cy="441556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A506C70F-1771-4DF5-B4EF-125F1F5669BB}"/>
              </a:ext>
            </a:extLst>
          </p:cNvPr>
          <p:cNvSpPr/>
          <p:nvPr/>
        </p:nvSpPr>
        <p:spPr>
          <a:xfrm>
            <a:off x="6699578" y="5889273"/>
            <a:ext cx="1170830" cy="30597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Kube-proxy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9092B6FE-0DD3-4CA1-BA7D-5AFBB8CB4FF5}"/>
              </a:ext>
            </a:extLst>
          </p:cNvPr>
          <p:cNvSpPr/>
          <p:nvPr/>
        </p:nvSpPr>
        <p:spPr>
          <a:xfrm>
            <a:off x="6039859" y="6540295"/>
            <a:ext cx="1117405" cy="616004"/>
          </a:xfrm>
          <a:prstGeom prst="flowChartAlternateProcess">
            <a:avLst/>
          </a:prstGeom>
          <a:solidFill>
            <a:srgbClr val="1A30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  runtime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F0AEC5E-F07C-476F-ADCF-0E2E21B8784A}"/>
              </a:ext>
            </a:extLst>
          </p:cNvPr>
          <p:cNvSpPr/>
          <p:nvPr/>
        </p:nvSpPr>
        <p:spPr>
          <a:xfrm>
            <a:off x="865650" y="1243418"/>
            <a:ext cx="1431758" cy="48652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8A275CCA-2B7F-4735-A82A-F75E2024B2FF}"/>
              </a:ext>
            </a:extLst>
          </p:cNvPr>
          <p:cNvSpPr/>
          <p:nvPr/>
        </p:nvSpPr>
        <p:spPr>
          <a:xfrm>
            <a:off x="1695460" y="1737327"/>
            <a:ext cx="161428" cy="601072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F42DA0-EA02-4DA5-A074-92A6EFC4BFB4}"/>
              </a:ext>
            </a:extLst>
          </p:cNvPr>
          <p:cNvSpPr txBox="1"/>
          <p:nvPr/>
        </p:nvSpPr>
        <p:spPr>
          <a:xfrm>
            <a:off x="2390969" y="1151017"/>
            <a:ext cx="166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~/.kube and ~/.minikube</a:t>
            </a:r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4CC71221-341D-4795-8DD2-8EF0365F2CEC}"/>
              </a:ext>
            </a:extLst>
          </p:cNvPr>
          <p:cNvSpPr/>
          <p:nvPr/>
        </p:nvSpPr>
        <p:spPr>
          <a:xfrm>
            <a:off x="1776174" y="2810174"/>
            <a:ext cx="167632" cy="2094861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peech Bubble: Oval 51">
            <a:extLst>
              <a:ext uri="{FF2B5EF4-FFF2-40B4-BE49-F238E27FC236}">
                <a16:creationId xmlns:a16="http://schemas.microsoft.com/office/drawing/2014/main" id="{C80E2155-92A4-443D-BDED-1B473C68C027}"/>
              </a:ext>
            </a:extLst>
          </p:cNvPr>
          <p:cNvSpPr/>
          <p:nvPr/>
        </p:nvSpPr>
        <p:spPr>
          <a:xfrm>
            <a:off x="1153343" y="3777226"/>
            <a:ext cx="1781969" cy="686547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Validated and authorized request by API- Server</a:t>
            </a:r>
          </a:p>
        </p:txBody>
      </p:sp>
      <p:pic>
        <p:nvPicPr>
          <p:cNvPr id="1030" name="Picture 6" descr="Kubernetes Icons Set &amp; Kubernetes ressources map - Qiita">
            <a:extLst>
              <a:ext uri="{FF2B5EF4-FFF2-40B4-BE49-F238E27FC236}">
                <a16:creationId xmlns:a16="http://schemas.microsoft.com/office/drawing/2014/main" id="{2C239296-5351-46ED-BED0-23229391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06" y="1502385"/>
            <a:ext cx="1450238" cy="145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p-Down 4">
            <a:extLst>
              <a:ext uri="{FF2B5EF4-FFF2-40B4-BE49-F238E27FC236}">
                <a16:creationId xmlns:a16="http://schemas.microsoft.com/office/drawing/2014/main" id="{E54011C5-0963-427B-A5CF-A805FAB4B66F}"/>
              </a:ext>
            </a:extLst>
          </p:cNvPr>
          <p:cNvSpPr/>
          <p:nvPr/>
        </p:nvSpPr>
        <p:spPr>
          <a:xfrm rot="16200000">
            <a:off x="2659298" y="2371365"/>
            <a:ext cx="122943" cy="4183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939D1A54-5310-44F5-A3F0-66956471734B}"/>
              </a:ext>
            </a:extLst>
          </p:cNvPr>
          <p:cNvSpPr/>
          <p:nvPr/>
        </p:nvSpPr>
        <p:spPr>
          <a:xfrm>
            <a:off x="1371519" y="2698708"/>
            <a:ext cx="190741" cy="407897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6305BCB2-0226-42CE-9CE8-0425CC62299D}"/>
              </a:ext>
            </a:extLst>
          </p:cNvPr>
          <p:cNvSpPr/>
          <p:nvPr/>
        </p:nvSpPr>
        <p:spPr>
          <a:xfrm>
            <a:off x="2320848" y="2632156"/>
            <a:ext cx="190741" cy="474449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8755D7E5-AC59-4F2F-A34F-15899A2072EE}"/>
              </a:ext>
            </a:extLst>
          </p:cNvPr>
          <p:cNvSpPr/>
          <p:nvPr/>
        </p:nvSpPr>
        <p:spPr>
          <a:xfrm>
            <a:off x="2511588" y="2250485"/>
            <a:ext cx="3404935" cy="184481"/>
          </a:xfrm>
          <a:prstGeom prst="leftRightArrow">
            <a:avLst/>
          </a:prstGeom>
          <a:gradFill>
            <a:gsLst>
              <a:gs pos="5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66000">
                <a:srgbClr val="CC00C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F987C278-B014-4558-B75A-8C364C3852DE}"/>
              </a:ext>
            </a:extLst>
          </p:cNvPr>
          <p:cNvSpPr/>
          <p:nvPr/>
        </p:nvSpPr>
        <p:spPr>
          <a:xfrm rot="19334090">
            <a:off x="2122995" y="3739609"/>
            <a:ext cx="4285029" cy="180852"/>
          </a:xfrm>
          <a:prstGeom prst="leftRightArrow">
            <a:avLst/>
          </a:prstGeom>
          <a:gradFill>
            <a:gsLst>
              <a:gs pos="5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66000">
                <a:srgbClr val="CC00C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id="{ACDB4228-A814-4B06-8EF6-7B7DB00C4967}"/>
              </a:ext>
            </a:extLst>
          </p:cNvPr>
          <p:cNvSpPr/>
          <p:nvPr/>
        </p:nvSpPr>
        <p:spPr>
          <a:xfrm rot="16200000">
            <a:off x="7342585" y="2082810"/>
            <a:ext cx="122943" cy="4183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7BF5E5AA-28BE-4CBE-8513-85050388BA98}"/>
              </a:ext>
            </a:extLst>
          </p:cNvPr>
          <p:cNvSpPr/>
          <p:nvPr/>
        </p:nvSpPr>
        <p:spPr>
          <a:xfrm>
            <a:off x="6419527" y="2434966"/>
            <a:ext cx="190741" cy="474449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ontainer Icon">
            <a:extLst>
              <a:ext uri="{FF2B5EF4-FFF2-40B4-BE49-F238E27FC236}">
                <a16:creationId xmlns:a16="http://schemas.microsoft.com/office/drawing/2014/main" id="{10D4B647-B073-4094-BBD0-0C737E7F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35" y="2054491"/>
            <a:ext cx="648139" cy="3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Container Icon">
            <a:extLst>
              <a:ext uri="{FF2B5EF4-FFF2-40B4-BE49-F238E27FC236}">
                <a16:creationId xmlns:a16="http://schemas.microsoft.com/office/drawing/2014/main" id="{D177F640-8823-40B1-9AC5-3A86EF50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204" y="2060534"/>
            <a:ext cx="648139" cy="3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" descr="Kubernetes Icons Set &amp; Kubernetes ressources map - Qiita">
            <a:extLst>
              <a:ext uri="{FF2B5EF4-FFF2-40B4-BE49-F238E27FC236}">
                <a16:creationId xmlns:a16="http://schemas.microsoft.com/office/drawing/2014/main" id="{287E8BF6-0054-4956-AEDA-29D99B269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583" y="4704590"/>
            <a:ext cx="1120239" cy="11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Container Icon">
            <a:extLst>
              <a:ext uri="{FF2B5EF4-FFF2-40B4-BE49-F238E27FC236}">
                <a16:creationId xmlns:a16="http://schemas.microsoft.com/office/drawing/2014/main" id="{849ADAF0-36C0-49C4-8DF6-76B9DB88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15" y="5077493"/>
            <a:ext cx="648139" cy="3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Container Icon">
            <a:extLst>
              <a:ext uri="{FF2B5EF4-FFF2-40B4-BE49-F238E27FC236}">
                <a16:creationId xmlns:a16="http://schemas.microsoft.com/office/drawing/2014/main" id="{4BA183CF-79D0-4EAA-9C86-A2F3E714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53" y="5065766"/>
            <a:ext cx="648139" cy="3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Kubernetes Icons Set &amp; Kubernetes ressources map - Qiita">
            <a:extLst>
              <a:ext uri="{FF2B5EF4-FFF2-40B4-BE49-F238E27FC236}">
                <a16:creationId xmlns:a16="http://schemas.microsoft.com/office/drawing/2014/main" id="{4575A808-9724-44E7-A93D-873B4AA76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583" y="6134924"/>
            <a:ext cx="1174096" cy="11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Container Icon">
            <a:extLst>
              <a:ext uri="{FF2B5EF4-FFF2-40B4-BE49-F238E27FC236}">
                <a16:creationId xmlns:a16="http://schemas.microsoft.com/office/drawing/2014/main" id="{84CD7A13-3630-4212-A4A5-2298B8A3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83" y="6524888"/>
            <a:ext cx="648139" cy="3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Container Icon">
            <a:extLst>
              <a:ext uri="{FF2B5EF4-FFF2-40B4-BE49-F238E27FC236}">
                <a16:creationId xmlns:a16="http://schemas.microsoft.com/office/drawing/2014/main" id="{5A479BDD-3BB4-42FF-8086-7904DCEC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681" y="6511161"/>
            <a:ext cx="648139" cy="3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EF1A10-127B-46B1-AAAD-56D5B2C9FA5F}"/>
              </a:ext>
            </a:extLst>
          </p:cNvPr>
          <p:cNvSpPr/>
          <p:nvPr/>
        </p:nvSpPr>
        <p:spPr>
          <a:xfrm>
            <a:off x="7914583" y="4463773"/>
            <a:ext cx="1165961" cy="3273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App</a:t>
            </a:r>
          </a:p>
        </p:txBody>
      </p:sp>
      <p:sp>
        <p:nvSpPr>
          <p:cNvPr id="75" name="Arrow: Up-Down 74">
            <a:extLst>
              <a:ext uri="{FF2B5EF4-FFF2-40B4-BE49-F238E27FC236}">
                <a16:creationId xmlns:a16="http://schemas.microsoft.com/office/drawing/2014/main" id="{4F8D51F4-0F0D-4C65-B7FE-5D32788EAC78}"/>
              </a:ext>
            </a:extLst>
          </p:cNvPr>
          <p:cNvSpPr/>
          <p:nvPr/>
        </p:nvSpPr>
        <p:spPr>
          <a:xfrm>
            <a:off x="7679667" y="5805035"/>
            <a:ext cx="190741" cy="474449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B3E0FAD-0914-4B3C-9ED1-44B6FA61C36A}"/>
              </a:ext>
            </a:extLst>
          </p:cNvPr>
          <p:cNvSpPr/>
          <p:nvPr/>
        </p:nvSpPr>
        <p:spPr>
          <a:xfrm>
            <a:off x="6345915" y="6003759"/>
            <a:ext cx="320056" cy="934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Up-Down 75">
            <a:extLst>
              <a:ext uri="{FF2B5EF4-FFF2-40B4-BE49-F238E27FC236}">
                <a16:creationId xmlns:a16="http://schemas.microsoft.com/office/drawing/2014/main" id="{67E17831-1DE6-4C93-AE3C-B44C772635DC}"/>
              </a:ext>
            </a:extLst>
          </p:cNvPr>
          <p:cNvSpPr/>
          <p:nvPr/>
        </p:nvSpPr>
        <p:spPr>
          <a:xfrm>
            <a:off x="9085403" y="2531301"/>
            <a:ext cx="201517" cy="4368019"/>
          </a:xfrm>
          <a:prstGeom prst="up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18C61A6-BB91-49FE-B8B5-CCFE754F99A4}"/>
              </a:ext>
            </a:extLst>
          </p:cNvPr>
          <p:cNvSpPr/>
          <p:nvPr/>
        </p:nvSpPr>
        <p:spPr>
          <a:xfrm>
            <a:off x="9241426" y="4512292"/>
            <a:ext cx="223204" cy="19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7C70DB-4E53-43B9-9886-C87046D7426E}"/>
              </a:ext>
            </a:extLst>
          </p:cNvPr>
          <p:cNvSpPr/>
          <p:nvPr/>
        </p:nvSpPr>
        <p:spPr>
          <a:xfrm>
            <a:off x="5805245" y="5889273"/>
            <a:ext cx="540669" cy="3059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SVC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D34F594-D7E8-428E-B323-611A034CE391}"/>
              </a:ext>
            </a:extLst>
          </p:cNvPr>
          <p:cNvSpPr/>
          <p:nvPr/>
        </p:nvSpPr>
        <p:spPr>
          <a:xfrm>
            <a:off x="9488693" y="4476234"/>
            <a:ext cx="540669" cy="30597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SVC</a:t>
            </a:r>
          </a:p>
        </p:txBody>
      </p:sp>
    </p:spTree>
    <p:extLst>
      <p:ext uri="{BB962C8B-B14F-4D97-AF65-F5344CB8AC3E}">
        <p14:creationId xmlns:p14="http://schemas.microsoft.com/office/powerpoint/2010/main" val="4280935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" grpId="0" animBg="1"/>
      <p:bldP spid="4" grpId="0" animBg="1"/>
      <p:bldP spid="8" grpId="0"/>
      <p:bldP spid="23" grpId="0" animBg="1"/>
      <p:bldP spid="30" grpId="0"/>
      <p:bldP spid="31" grpId="0" animBg="1"/>
      <p:bldP spid="32" grpId="0"/>
      <p:bldP spid="2" grpId="0" animBg="1"/>
      <p:bldP spid="34" grpId="0" animBg="1"/>
      <p:bldP spid="39" grpId="0" animBg="1"/>
      <p:bldP spid="40" grpId="0" animBg="1"/>
      <p:bldP spid="41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36" grpId="0" animBg="1"/>
      <p:bldP spid="37" grpId="0" animBg="1"/>
      <p:bldP spid="38" grpId="0"/>
      <p:bldP spid="44" grpId="0" animBg="1"/>
      <p:bldP spid="52" grpId="0" animBg="1"/>
      <p:bldP spid="5" grpId="0" animBg="1"/>
      <p:bldP spid="62" grpId="0" animBg="1"/>
      <p:bldP spid="63" grpId="0" animBg="1"/>
      <p:bldP spid="6" grpId="0" animBg="1"/>
      <p:bldP spid="65" grpId="0" animBg="1"/>
      <p:bldP spid="66" grpId="0" animBg="1"/>
      <p:bldP spid="67" grpId="0" animBg="1"/>
      <p:bldP spid="9" grpId="0" animBg="1"/>
      <p:bldP spid="75" grpId="0" animBg="1"/>
      <p:bldP spid="10" grpId="0" animBg="1"/>
      <p:bldP spid="76" grpId="0" animBg="1"/>
      <p:bldP spid="12" grpId="0" animBg="1"/>
      <p:bldP spid="13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E8D43F-1B89-4B2B-86A9-C522C2251361}"/>
              </a:ext>
            </a:extLst>
          </p:cNvPr>
          <p:cNvSpPr txBox="1"/>
          <p:nvPr/>
        </p:nvSpPr>
        <p:spPr>
          <a:xfrm>
            <a:off x="3453062" y="3765884"/>
            <a:ext cx="3152274" cy="707886"/>
          </a:xfrm>
          <a:prstGeom prst="rect">
            <a:avLst/>
          </a:prstGeom>
          <a:solidFill>
            <a:srgbClr val="F8F2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C2ED061-8B28-4540-92C1-E7107A4C22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0058399" cy="936571"/>
          </a:xfrm>
          <a:solidFill>
            <a:srgbClr val="F8F200"/>
          </a:solidFill>
        </p:spPr>
        <p:txBody>
          <a:bodyPr>
            <a:normAutofit lnSpcReduction="1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the ultimate knowledge hub for the most demanding technologies in the industry</a:t>
            </a:r>
            <a:r>
              <a:rPr lang="en-US" sz="20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87E43C-675B-41B3-8AAB-B19897DF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224" y="6948992"/>
            <a:ext cx="830176" cy="8234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EE7019-4F2F-469C-A727-371E6983A5AF}"/>
              </a:ext>
            </a:extLst>
          </p:cNvPr>
          <p:cNvSpPr txBox="1"/>
          <p:nvPr/>
        </p:nvSpPr>
        <p:spPr>
          <a:xfrm>
            <a:off x="0" y="2293839"/>
            <a:ext cx="33568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tnhwithlaksiri@gmail.com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F14E57-BDD6-4F3A-97B6-DE81837ADA2A}"/>
              </a:ext>
            </a:extLst>
          </p:cNvPr>
          <p:cNvSpPr txBox="1"/>
          <p:nvPr/>
        </p:nvSpPr>
        <p:spPr>
          <a:xfrm>
            <a:off x="6629401" y="2047618"/>
            <a:ext cx="351321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Technology Innovation Hub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8789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4074874_Yellow accent brochure_LH_v1.pptx" id="{68254080-4E1C-4D18-A067-A1C16B6B5ECA}" vid="{D314FDB1-E43B-4503-84C2-1A5BD655BB42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FE838D-EB9B-4153-A16F-B1A78EB5AC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1DE4012-7B1D-496A-90E8-E53D7807CC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787BF6-391C-4910-B593-E3115BAA8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672</Words>
  <Application>Microsoft Office PowerPoint</Application>
  <PresentationFormat>Custom</PresentationFormat>
  <Paragraphs>127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Gill Sans MT</vt:lpstr>
      <vt:lpstr>Wingdings</vt:lpstr>
      <vt:lpstr>Wingdings 3</vt:lpstr>
      <vt:lpstr>2_Custom Design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160</cp:revision>
  <dcterms:created xsi:type="dcterms:W3CDTF">2021-05-15T17:48:18Z</dcterms:created>
  <dcterms:modified xsi:type="dcterms:W3CDTF">2021-08-02T09:45:54Z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