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6"/>
  </p:notesMasterIdLst>
  <p:handoutMasterIdLst>
    <p:handoutMasterId r:id="rId37"/>
  </p:handoutMasterIdLst>
  <p:sldIdLst>
    <p:sldId id="335" r:id="rId2"/>
    <p:sldId id="337" r:id="rId3"/>
    <p:sldId id="338" r:id="rId4"/>
    <p:sldId id="339" r:id="rId5"/>
    <p:sldId id="340" r:id="rId6"/>
    <p:sldId id="341" r:id="rId7"/>
    <p:sldId id="342" r:id="rId8"/>
    <p:sldId id="343" r:id="rId9"/>
    <p:sldId id="344" r:id="rId10"/>
    <p:sldId id="345" r:id="rId11"/>
    <p:sldId id="346" r:id="rId12"/>
    <p:sldId id="347" r:id="rId13"/>
    <p:sldId id="348" r:id="rId14"/>
    <p:sldId id="349" r:id="rId15"/>
    <p:sldId id="350" r:id="rId16"/>
    <p:sldId id="352" r:id="rId17"/>
    <p:sldId id="353" r:id="rId18"/>
    <p:sldId id="354" r:id="rId19"/>
    <p:sldId id="355" r:id="rId20"/>
    <p:sldId id="357" r:id="rId21"/>
    <p:sldId id="358" r:id="rId22"/>
    <p:sldId id="360" r:id="rId23"/>
    <p:sldId id="361" r:id="rId24"/>
    <p:sldId id="363" r:id="rId25"/>
    <p:sldId id="364" r:id="rId26"/>
    <p:sldId id="365" r:id="rId27"/>
    <p:sldId id="367" r:id="rId28"/>
    <p:sldId id="368" r:id="rId29"/>
    <p:sldId id="370" r:id="rId30"/>
    <p:sldId id="336" r:id="rId31"/>
    <p:sldId id="371" r:id="rId32"/>
    <p:sldId id="372" r:id="rId33"/>
    <p:sldId id="373" r:id="rId34"/>
    <p:sldId id="374" r:id="rId35"/>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53" autoAdjust="0"/>
    <p:restoredTop sz="94468" autoAdjust="0"/>
  </p:normalViewPr>
  <p:slideViewPr>
    <p:cSldViewPr>
      <p:cViewPr>
        <p:scale>
          <a:sx n="77" d="100"/>
          <a:sy n="77" d="100"/>
        </p:scale>
        <p:origin x="-864"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9/27/2017</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9/27/2017</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3215862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10</a:t>
            </a:fld>
            <a:endParaRPr lang="en-US" dirty="0"/>
          </a:p>
        </p:txBody>
      </p:sp>
    </p:spTree>
    <p:extLst>
      <p:ext uri="{BB962C8B-B14F-4D97-AF65-F5344CB8AC3E}">
        <p14:creationId xmlns:p14="http://schemas.microsoft.com/office/powerpoint/2010/main" val="2607567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11</a:t>
            </a:fld>
            <a:endParaRPr lang="en-US" dirty="0"/>
          </a:p>
        </p:txBody>
      </p:sp>
    </p:spTree>
    <p:extLst>
      <p:ext uri="{BB962C8B-B14F-4D97-AF65-F5344CB8AC3E}">
        <p14:creationId xmlns:p14="http://schemas.microsoft.com/office/powerpoint/2010/main" val="1837805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12</a:t>
            </a:fld>
            <a:endParaRPr lang="en-US" dirty="0"/>
          </a:p>
        </p:txBody>
      </p:sp>
    </p:spTree>
    <p:extLst>
      <p:ext uri="{BB962C8B-B14F-4D97-AF65-F5344CB8AC3E}">
        <p14:creationId xmlns:p14="http://schemas.microsoft.com/office/powerpoint/2010/main" val="878433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13</a:t>
            </a:fld>
            <a:endParaRPr lang="en-US" dirty="0"/>
          </a:p>
        </p:txBody>
      </p:sp>
    </p:spTree>
    <p:extLst>
      <p:ext uri="{BB962C8B-B14F-4D97-AF65-F5344CB8AC3E}">
        <p14:creationId xmlns:p14="http://schemas.microsoft.com/office/powerpoint/2010/main" val="752384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14</a:t>
            </a:fld>
            <a:endParaRPr lang="en-US" dirty="0"/>
          </a:p>
        </p:txBody>
      </p:sp>
    </p:spTree>
    <p:extLst>
      <p:ext uri="{BB962C8B-B14F-4D97-AF65-F5344CB8AC3E}">
        <p14:creationId xmlns:p14="http://schemas.microsoft.com/office/powerpoint/2010/main" val="13715273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15</a:t>
            </a:fld>
            <a:endParaRPr lang="en-US" dirty="0"/>
          </a:p>
        </p:txBody>
      </p:sp>
    </p:spTree>
    <p:extLst>
      <p:ext uri="{BB962C8B-B14F-4D97-AF65-F5344CB8AC3E}">
        <p14:creationId xmlns:p14="http://schemas.microsoft.com/office/powerpoint/2010/main" val="26553123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16</a:t>
            </a:fld>
            <a:endParaRPr lang="en-US" dirty="0"/>
          </a:p>
        </p:txBody>
      </p:sp>
    </p:spTree>
    <p:extLst>
      <p:ext uri="{BB962C8B-B14F-4D97-AF65-F5344CB8AC3E}">
        <p14:creationId xmlns:p14="http://schemas.microsoft.com/office/powerpoint/2010/main" val="1210638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17</a:t>
            </a:fld>
            <a:endParaRPr lang="en-US" dirty="0"/>
          </a:p>
        </p:txBody>
      </p:sp>
    </p:spTree>
    <p:extLst>
      <p:ext uri="{BB962C8B-B14F-4D97-AF65-F5344CB8AC3E}">
        <p14:creationId xmlns:p14="http://schemas.microsoft.com/office/powerpoint/2010/main" val="34339344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18</a:t>
            </a:fld>
            <a:endParaRPr lang="en-US" dirty="0"/>
          </a:p>
        </p:txBody>
      </p:sp>
    </p:spTree>
    <p:extLst>
      <p:ext uri="{BB962C8B-B14F-4D97-AF65-F5344CB8AC3E}">
        <p14:creationId xmlns:p14="http://schemas.microsoft.com/office/powerpoint/2010/main" val="18913046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19</a:t>
            </a:fld>
            <a:endParaRPr lang="en-US" dirty="0"/>
          </a:p>
        </p:txBody>
      </p:sp>
    </p:spTree>
    <p:extLst>
      <p:ext uri="{BB962C8B-B14F-4D97-AF65-F5344CB8AC3E}">
        <p14:creationId xmlns:p14="http://schemas.microsoft.com/office/powerpoint/2010/main" val="666084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2</a:t>
            </a:fld>
            <a:endParaRPr lang="en-US" dirty="0"/>
          </a:p>
        </p:txBody>
      </p:sp>
    </p:spTree>
    <p:extLst>
      <p:ext uri="{BB962C8B-B14F-4D97-AF65-F5344CB8AC3E}">
        <p14:creationId xmlns:p14="http://schemas.microsoft.com/office/powerpoint/2010/main" val="20904653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20</a:t>
            </a:fld>
            <a:endParaRPr lang="en-US" dirty="0"/>
          </a:p>
        </p:txBody>
      </p:sp>
    </p:spTree>
    <p:extLst>
      <p:ext uri="{BB962C8B-B14F-4D97-AF65-F5344CB8AC3E}">
        <p14:creationId xmlns:p14="http://schemas.microsoft.com/office/powerpoint/2010/main" val="21269390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21</a:t>
            </a:fld>
            <a:endParaRPr lang="en-US" dirty="0"/>
          </a:p>
        </p:txBody>
      </p:sp>
    </p:spTree>
    <p:extLst>
      <p:ext uri="{BB962C8B-B14F-4D97-AF65-F5344CB8AC3E}">
        <p14:creationId xmlns:p14="http://schemas.microsoft.com/office/powerpoint/2010/main" val="37625845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22</a:t>
            </a:fld>
            <a:endParaRPr lang="en-US" dirty="0"/>
          </a:p>
        </p:txBody>
      </p:sp>
    </p:spTree>
    <p:extLst>
      <p:ext uri="{BB962C8B-B14F-4D97-AF65-F5344CB8AC3E}">
        <p14:creationId xmlns:p14="http://schemas.microsoft.com/office/powerpoint/2010/main" val="21230272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23</a:t>
            </a:fld>
            <a:endParaRPr lang="en-US" dirty="0"/>
          </a:p>
        </p:txBody>
      </p:sp>
    </p:spTree>
    <p:extLst>
      <p:ext uri="{BB962C8B-B14F-4D97-AF65-F5344CB8AC3E}">
        <p14:creationId xmlns:p14="http://schemas.microsoft.com/office/powerpoint/2010/main" val="15290146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24</a:t>
            </a:fld>
            <a:endParaRPr lang="en-US" dirty="0"/>
          </a:p>
        </p:txBody>
      </p:sp>
    </p:spTree>
    <p:extLst>
      <p:ext uri="{BB962C8B-B14F-4D97-AF65-F5344CB8AC3E}">
        <p14:creationId xmlns:p14="http://schemas.microsoft.com/office/powerpoint/2010/main" val="13351707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25</a:t>
            </a:fld>
            <a:endParaRPr lang="en-US" dirty="0"/>
          </a:p>
        </p:txBody>
      </p:sp>
    </p:spTree>
    <p:extLst>
      <p:ext uri="{BB962C8B-B14F-4D97-AF65-F5344CB8AC3E}">
        <p14:creationId xmlns:p14="http://schemas.microsoft.com/office/powerpoint/2010/main" val="7898708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26</a:t>
            </a:fld>
            <a:endParaRPr lang="en-US" dirty="0"/>
          </a:p>
        </p:txBody>
      </p:sp>
    </p:spTree>
    <p:extLst>
      <p:ext uri="{BB962C8B-B14F-4D97-AF65-F5344CB8AC3E}">
        <p14:creationId xmlns:p14="http://schemas.microsoft.com/office/powerpoint/2010/main" val="24887827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27</a:t>
            </a:fld>
            <a:endParaRPr lang="en-US" dirty="0"/>
          </a:p>
        </p:txBody>
      </p:sp>
    </p:spTree>
    <p:extLst>
      <p:ext uri="{BB962C8B-B14F-4D97-AF65-F5344CB8AC3E}">
        <p14:creationId xmlns:p14="http://schemas.microsoft.com/office/powerpoint/2010/main" val="40050152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28</a:t>
            </a:fld>
            <a:endParaRPr lang="en-US" dirty="0"/>
          </a:p>
        </p:txBody>
      </p:sp>
    </p:spTree>
    <p:extLst>
      <p:ext uri="{BB962C8B-B14F-4D97-AF65-F5344CB8AC3E}">
        <p14:creationId xmlns:p14="http://schemas.microsoft.com/office/powerpoint/2010/main" val="3524632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29</a:t>
            </a:fld>
            <a:endParaRPr lang="en-US" dirty="0"/>
          </a:p>
        </p:txBody>
      </p:sp>
    </p:spTree>
    <p:extLst>
      <p:ext uri="{BB962C8B-B14F-4D97-AF65-F5344CB8AC3E}">
        <p14:creationId xmlns:p14="http://schemas.microsoft.com/office/powerpoint/2010/main" val="249823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3</a:t>
            </a:fld>
            <a:endParaRPr lang="en-US" dirty="0"/>
          </a:p>
        </p:txBody>
      </p:sp>
    </p:spTree>
    <p:extLst>
      <p:ext uri="{BB962C8B-B14F-4D97-AF65-F5344CB8AC3E}">
        <p14:creationId xmlns:p14="http://schemas.microsoft.com/office/powerpoint/2010/main" val="41985487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30</a:t>
            </a:fld>
            <a:endParaRPr lang="en-US" dirty="0"/>
          </a:p>
        </p:txBody>
      </p:sp>
    </p:spTree>
    <p:extLst>
      <p:ext uri="{BB962C8B-B14F-4D97-AF65-F5344CB8AC3E}">
        <p14:creationId xmlns:p14="http://schemas.microsoft.com/office/powerpoint/2010/main" val="20694738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31</a:t>
            </a:fld>
            <a:endParaRPr lang="en-US" dirty="0"/>
          </a:p>
        </p:txBody>
      </p:sp>
    </p:spTree>
    <p:extLst>
      <p:ext uri="{BB962C8B-B14F-4D97-AF65-F5344CB8AC3E}">
        <p14:creationId xmlns:p14="http://schemas.microsoft.com/office/powerpoint/2010/main" val="32649050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32</a:t>
            </a:fld>
            <a:endParaRPr lang="en-US" dirty="0"/>
          </a:p>
        </p:txBody>
      </p:sp>
    </p:spTree>
    <p:extLst>
      <p:ext uri="{BB962C8B-B14F-4D97-AF65-F5344CB8AC3E}">
        <p14:creationId xmlns:p14="http://schemas.microsoft.com/office/powerpoint/2010/main" val="18474218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33</a:t>
            </a:fld>
            <a:endParaRPr lang="en-US" dirty="0"/>
          </a:p>
        </p:txBody>
      </p:sp>
    </p:spTree>
    <p:extLst>
      <p:ext uri="{BB962C8B-B14F-4D97-AF65-F5344CB8AC3E}">
        <p14:creationId xmlns:p14="http://schemas.microsoft.com/office/powerpoint/2010/main" val="9588177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34</a:t>
            </a:fld>
            <a:endParaRPr lang="en-US" dirty="0"/>
          </a:p>
        </p:txBody>
      </p:sp>
    </p:spTree>
    <p:extLst>
      <p:ext uri="{BB962C8B-B14F-4D97-AF65-F5344CB8AC3E}">
        <p14:creationId xmlns:p14="http://schemas.microsoft.com/office/powerpoint/2010/main" val="1287917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4</a:t>
            </a:fld>
            <a:endParaRPr lang="en-US" dirty="0"/>
          </a:p>
        </p:txBody>
      </p:sp>
    </p:spTree>
    <p:extLst>
      <p:ext uri="{BB962C8B-B14F-4D97-AF65-F5344CB8AC3E}">
        <p14:creationId xmlns:p14="http://schemas.microsoft.com/office/powerpoint/2010/main" val="2638650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5</a:t>
            </a:fld>
            <a:endParaRPr lang="en-US" dirty="0"/>
          </a:p>
        </p:txBody>
      </p:sp>
    </p:spTree>
    <p:extLst>
      <p:ext uri="{BB962C8B-B14F-4D97-AF65-F5344CB8AC3E}">
        <p14:creationId xmlns:p14="http://schemas.microsoft.com/office/powerpoint/2010/main" val="3901952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6</a:t>
            </a:fld>
            <a:endParaRPr lang="en-US" dirty="0"/>
          </a:p>
        </p:txBody>
      </p:sp>
    </p:spTree>
    <p:extLst>
      <p:ext uri="{BB962C8B-B14F-4D97-AF65-F5344CB8AC3E}">
        <p14:creationId xmlns:p14="http://schemas.microsoft.com/office/powerpoint/2010/main" val="3807902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7</a:t>
            </a:fld>
            <a:endParaRPr lang="en-US" dirty="0"/>
          </a:p>
        </p:txBody>
      </p:sp>
    </p:spTree>
    <p:extLst>
      <p:ext uri="{BB962C8B-B14F-4D97-AF65-F5344CB8AC3E}">
        <p14:creationId xmlns:p14="http://schemas.microsoft.com/office/powerpoint/2010/main" val="3641010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8</a:t>
            </a:fld>
            <a:endParaRPr lang="en-US" dirty="0"/>
          </a:p>
        </p:txBody>
      </p:sp>
    </p:spTree>
    <p:extLst>
      <p:ext uri="{BB962C8B-B14F-4D97-AF65-F5344CB8AC3E}">
        <p14:creationId xmlns:p14="http://schemas.microsoft.com/office/powerpoint/2010/main" val="440817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9</a:t>
            </a:fld>
            <a:endParaRPr lang="en-US" dirty="0"/>
          </a:p>
        </p:txBody>
      </p:sp>
    </p:spTree>
    <p:extLst>
      <p:ext uri="{BB962C8B-B14F-4D97-AF65-F5344CB8AC3E}">
        <p14:creationId xmlns:p14="http://schemas.microsoft.com/office/powerpoint/2010/main" val="68246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7">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5.jpeg"/><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hyperlink" Target="http://academy.telerik.com/" TargetMode="External"/><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36.png"/><Relationship Id="rId4" Type="http://schemas.microsoft.com/office/2007/relationships/hdphoto" Target="../media/hdphoto3.wdp"/></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1.pn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CSS Presentation</a:t>
            </a:r>
          </a:p>
        </p:txBody>
      </p:sp>
      <p:sp>
        <p:nvSpPr>
          <p:cNvPr id="5" name="Text Placeholder 4"/>
          <p:cNvSpPr>
            <a:spLocks noGrp="1"/>
          </p:cNvSpPr>
          <p:nvPr>
            <p:ph type="body" sz="quarter" idx="11"/>
          </p:nvPr>
        </p:nvSpPr>
        <p:spPr>
          <a:xfrm>
            <a:off x="457200" y="5833646"/>
            <a:ext cx="3352800" cy="923330"/>
          </a:xfrm>
        </p:spPr>
        <p:txBody>
          <a:bodyPr/>
          <a:lstStyle/>
          <a:p>
            <a:r>
              <a:rPr lang="en-US" dirty="0" smtClean="0"/>
              <a:t>Edit slide from </a:t>
            </a:r>
            <a:r>
              <a:rPr lang="en-US" dirty="0" err="1" smtClean="0"/>
              <a:t>Telerik</a:t>
            </a:r>
            <a:r>
              <a:rPr lang="en-US" dirty="0" smtClean="0"/>
              <a:t> </a:t>
            </a:r>
            <a:r>
              <a:rPr lang="en-US" dirty="0"/>
              <a:t>Software Academy</a:t>
            </a:r>
          </a:p>
          <a:p>
            <a:endParaRPr lang="en-US" dirty="0"/>
          </a:p>
        </p:txBody>
      </p:sp>
      <p:pic>
        <p:nvPicPr>
          <p:cNvPr id="13" name="Picture 6" descr="http://www.cssnewbie.com/wp-content/uploads/2008/02/css-example.gif"/>
          <p:cNvPicPr>
            <a:picLocks noGrp="1" noChangeAspect="1" noChangeArrowheads="1"/>
          </p:cNvPicPr>
          <p:nvPr>
            <p:ph type="pic" sz="quarter" idx="16"/>
          </p:nvPr>
        </p:nvPicPr>
        <p:blipFill>
          <a:blip r:embed="rId3" cstate="print">
            <a:extLst>
              <a:ext uri="{28A0092B-C50C-407E-A947-70E740481C1C}">
                <a14:useLocalDpi xmlns:a14="http://schemas.microsoft.com/office/drawing/2010/main" val="0"/>
              </a:ext>
            </a:extLst>
          </a:blip>
          <a:srcRect t="1840" b="1840"/>
          <a:stretch>
            <a:fillRect/>
          </a:stretch>
        </p:blipFill>
        <p:spPr bwMode="auto">
          <a:prstGeom prst="rect">
            <a:avLst/>
          </a:prstGeom>
          <a:noFill/>
          <a:ln>
            <a:noFill/>
          </a:ln>
          <a:effectLst>
            <a:glow rad="139700">
              <a:schemeClr val="accent6">
                <a:satMod val="175000"/>
                <a:alpha val="40000"/>
              </a:schemeClr>
            </a:glow>
          </a:effectLst>
        </p:spPr>
      </p:pic>
      <p:pic>
        <p:nvPicPr>
          <p:cNvPr id="15" name="Picture 2" descr="http://www.dlocc.com/articles/wp-content/uploads/2009/12/css-ic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653367">
            <a:off x="571605" y="2248004"/>
            <a:ext cx="1338789" cy="1338790"/>
          </a:xfrm>
          <a:prstGeom prst="rect">
            <a:avLst/>
          </a:prstGeom>
          <a:noFill/>
        </p:spPr>
      </p:pic>
      <p:sp>
        <p:nvSpPr>
          <p:cNvPr id="17" name="Text Placeholder 3"/>
          <p:cNvSpPr>
            <a:spLocks noGrp="1"/>
          </p:cNvSpPr>
          <p:nvPr>
            <p:ph type="body" sz="quarter" idx="10"/>
          </p:nvPr>
        </p:nvSpPr>
        <p:spPr>
          <a:xfrm>
            <a:off x="444500" y="4572000"/>
            <a:ext cx="3352800" cy="533400"/>
          </a:xfrm>
        </p:spPr>
        <p:txBody>
          <a:bodyPr/>
          <a:lstStyle/>
          <a:p>
            <a:r>
              <a:rPr lang="en-US" dirty="0" err="1" smtClean="0"/>
              <a:t>Trần</a:t>
            </a:r>
            <a:r>
              <a:rPr lang="en-US" dirty="0" smtClean="0"/>
              <a:t> </a:t>
            </a:r>
            <a:r>
              <a:rPr lang="en-US" dirty="0" err="1" smtClean="0"/>
              <a:t>Anh</a:t>
            </a:r>
            <a:r>
              <a:rPr lang="en-US" dirty="0" smtClean="0"/>
              <a:t> </a:t>
            </a:r>
            <a:r>
              <a:rPr lang="en-US" dirty="0" err="1" smtClean="0"/>
              <a:t>Tuấn</a:t>
            </a:r>
            <a:r>
              <a:rPr lang="en-US" dirty="0" smtClean="0"/>
              <a:t> A</a:t>
            </a:r>
            <a:endParaRPr lang="en-US" dirty="0"/>
          </a:p>
        </p:txBody>
      </p:sp>
      <p:sp>
        <p:nvSpPr>
          <p:cNvPr id="18" name="Text Placeholder 10"/>
          <p:cNvSpPr>
            <a:spLocks noGrp="1"/>
          </p:cNvSpPr>
          <p:nvPr>
            <p:ph type="body" sz="quarter" idx="13"/>
          </p:nvPr>
        </p:nvSpPr>
        <p:spPr>
          <a:xfrm>
            <a:off x="457200" y="5029200"/>
            <a:ext cx="3352800" cy="400110"/>
          </a:xfrm>
        </p:spPr>
        <p:txBody>
          <a:bodyPr/>
          <a:lstStyle/>
          <a:p>
            <a:r>
              <a:rPr lang="en-US" sz="2000" dirty="0" smtClean="0"/>
              <a:t>tuantran261083@gmail.com</a:t>
            </a:r>
            <a:endParaRPr lang="en-US" sz="2000" dirty="0"/>
          </a:p>
        </p:txBody>
      </p:sp>
    </p:spTree>
    <p:extLst>
      <p:ext uri="{BB962C8B-B14F-4D97-AF65-F5344CB8AC3E}">
        <p14:creationId xmlns:p14="http://schemas.microsoft.com/office/powerpoint/2010/main" val="41533961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686050"/>
            <a:ext cx="4724400" cy="1733550"/>
          </a:xfrm>
        </p:spPr>
        <p:txBody>
          <a:bodyPr/>
          <a:lstStyle/>
          <a:p>
            <a:r>
              <a:rPr lang="en-US" dirty="0" smtClean="0"/>
              <a:t>Overflow</a:t>
            </a:r>
            <a:endParaRPr lang="en-US" dirty="0"/>
          </a:p>
        </p:txBody>
      </p:sp>
      <p:pic>
        <p:nvPicPr>
          <p:cNvPr id="8198" name="Picture 6" descr="http://www.yusrablog.com/wp-content/uploads/2011/01/Waterfall-Slomo-Waterfall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883" y="1003040"/>
            <a:ext cx="3704658" cy="1740160"/>
          </a:xfrm>
          <a:prstGeom prst="roundRect">
            <a:avLst>
              <a:gd name="adj" fmla="val 8645"/>
            </a:avLst>
          </a:prstGeom>
          <a:noFill/>
          <a:ln w="19050">
            <a:solidFill>
              <a:schemeClr val="accent5">
                <a:lumMod val="60000"/>
                <a:lumOff val="40000"/>
              </a:schemeClr>
            </a:solidFill>
          </a:ln>
          <a:extLst>
            <a:ext uri="{909E8E84-426E-40DD-AFC4-6F175D3DCCD1}">
              <a14:hiddenFill xmlns:a14="http://schemas.microsoft.com/office/drawing/2010/main">
                <a:solidFill>
                  <a:srgbClr val="FFFFFF"/>
                </a:solidFill>
              </a14:hiddenFill>
            </a:ext>
          </a:extLst>
        </p:spPr>
      </p:pic>
      <p:pic>
        <p:nvPicPr>
          <p:cNvPr id="6" name="Picture 2" descr="http://waterfallwallpaper.info/wp-content/uploads/2010/02/waterfall-mist.jp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800600" y="1003040"/>
            <a:ext cx="3276599" cy="1740160"/>
          </a:xfrm>
          <a:prstGeom prst="roundRect">
            <a:avLst>
              <a:gd name="adj" fmla="val 8645"/>
            </a:avLst>
          </a:prstGeom>
          <a:noFill/>
          <a:ln w="19050">
            <a:solidFill>
              <a:schemeClr val="accent5">
                <a:lumMod val="60000"/>
                <a:lumOff val="40000"/>
              </a:schemeClr>
            </a:solidFill>
          </a:ln>
          <a:extLst>
            <a:ext uri="{909E8E84-426E-40DD-AFC4-6F175D3DCCD1}">
              <a14:hiddenFill xmlns:a14="http://schemas.microsoft.com/office/drawing/2010/main">
                <a:solidFill>
                  <a:srgbClr val="FFFFFF"/>
                </a:solidFill>
              </a14:hiddenFill>
            </a:ext>
          </a:extLst>
        </p:spPr>
      </p:pic>
      <p:pic>
        <p:nvPicPr>
          <p:cNvPr id="8202" name="Picture 10" descr="http://crazy-frankenstein.com/free-wallpapers-files/nature-wallpapers/waterfall-wallpapers/nature-waterfall-wallpaper.jpg"/>
          <p:cNvPicPr>
            <a:picLocks noChangeAspect="1" noChangeArrowheads="1"/>
          </p:cNvPicPr>
          <p:nvPr/>
        </p:nvPicPr>
        <p:blipFill rotWithShape="1">
          <a:blip r:embed="rId5">
            <a:extLst>
              <a:ext uri="{28A0092B-C50C-407E-A947-70E740481C1C}">
                <a14:useLocalDpi xmlns:a14="http://schemas.microsoft.com/office/drawing/2010/main" val="0"/>
              </a:ext>
            </a:extLst>
          </a:blip>
          <a:srcRect t="39576"/>
          <a:stretch/>
        </p:blipFill>
        <p:spPr bwMode="auto">
          <a:xfrm>
            <a:off x="667882" y="4274086"/>
            <a:ext cx="7409318" cy="2279114"/>
          </a:xfrm>
          <a:prstGeom prst="roundRect">
            <a:avLst>
              <a:gd name="adj" fmla="val 8645"/>
            </a:avLst>
          </a:prstGeom>
          <a:noFill/>
          <a:ln w="19050">
            <a:solidFill>
              <a:schemeClr val="accent5">
                <a:lumMod val="60000"/>
                <a:lumOff val="4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6681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474" name="Rectangle 2"/>
          <p:cNvSpPr>
            <a:spLocks noGrp="1" noChangeArrowheads="1"/>
          </p:cNvSpPr>
          <p:nvPr>
            <p:ph type="title"/>
          </p:nvPr>
        </p:nvSpPr>
        <p:spPr/>
        <p:txBody>
          <a:bodyPr/>
          <a:lstStyle/>
          <a:p>
            <a:pPr>
              <a:defRPr/>
            </a:pPr>
            <a:r>
              <a:rPr lang="en-US" dirty="0" smtClean="0"/>
              <a:t>Overflow</a:t>
            </a:r>
            <a:endParaRPr lang="bg-BG" dirty="0" smtClean="0"/>
          </a:p>
        </p:txBody>
      </p:sp>
      <p:sp>
        <p:nvSpPr>
          <p:cNvPr id="1001475" name="Rectangle 3"/>
          <p:cNvSpPr>
            <a:spLocks noGrp="1" noChangeArrowheads="1"/>
          </p:cNvSpPr>
          <p:nvPr>
            <p:ph idx="1"/>
          </p:nvPr>
        </p:nvSpPr>
        <p:spPr>
          <a:xfrm>
            <a:off x="228600" y="1143000"/>
            <a:ext cx="8686800" cy="5410200"/>
          </a:xfrm>
        </p:spPr>
        <p:txBody>
          <a:bodyPr/>
          <a:lstStyle/>
          <a:p>
            <a:pPr>
              <a:lnSpc>
                <a:spcPct val="100000"/>
              </a:lnSpc>
              <a:defRPr/>
            </a:pPr>
            <a:r>
              <a:rPr lang="en-US" sz="2800" dirty="0" smtClean="0">
                <a:solidFill>
                  <a:schemeClr val="accent5">
                    <a:lumMod val="20000"/>
                    <a:lumOff val="80000"/>
                  </a:schemeClr>
                </a:solidFill>
                <a:latin typeface="Consolas" pitchFamily="49" charset="0"/>
              </a:rPr>
              <a:t>overflow</a:t>
            </a:r>
            <a:r>
              <a:rPr lang="en-US" sz="2800" dirty="0" smtClean="0"/>
              <a:t>: defines the behavior of element when content needs more space than you have specified by the size properties or for other reasons. Values: </a:t>
            </a:r>
          </a:p>
          <a:p>
            <a:pPr lvl="1">
              <a:lnSpc>
                <a:spcPct val="100000"/>
              </a:lnSpc>
              <a:defRPr/>
            </a:pPr>
            <a:r>
              <a:rPr lang="en-US" sz="2800" dirty="0" smtClean="0">
                <a:solidFill>
                  <a:schemeClr val="accent5">
                    <a:lumMod val="20000"/>
                    <a:lumOff val="80000"/>
                  </a:schemeClr>
                </a:solidFill>
                <a:latin typeface="Consolas" pitchFamily="49" charset="0"/>
              </a:rPr>
              <a:t>visible</a:t>
            </a:r>
            <a:r>
              <a:rPr lang="en-US" sz="2800" dirty="0" smtClean="0"/>
              <a:t> (default) – content spills out of the element</a:t>
            </a:r>
          </a:p>
          <a:p>
            <a:pPr lvl="1">
              <a:lnSpc>
                <a:spcPct val="100000"/>
              </a:lnSpc>
              <a:defRPr/>
            </a:pPr>
            <a:r>
              <a:rPr lang="en-US" sz="2800" dirty="0" smtClean="0">
                <a:solidFill>
                  <a:schemeClr val="accent5">
                    <a:lumMod val="20000"/>
                    <a:lumOff val="80000"/>
                  </a:schemeClr>
                </a:solidFill>
                <a:latin typeface="Consolas" pitchFamily="49" charset="0"/>
              </a:rPr>
              <a:t>auto</a:t>
            </a:r>
            <a:r>
              <a:rPr lang="en-US" sz="2800" dirty="0" smtClean="0"/>
              <a:t> - show scrollbars if needed</a:t>
            </a:r>
          </a:p>
          <a:p>
            <a:pPr lvl="1">
              <a:lnSpc>
                <a:spcPct val="100000"/>
              </a:lnSpc>
              <a:defRPr/>
            </a:pPr>
            <a:r>
              <a:rPr lang="en-US" sz="2800" dirty="0" smtClean="0">
                <a:solidFill>
                  <a:schemeClr val="accent5">
                    <a:lumMod val="20000"/>
                    <a:lumOff val="80000"/>
                  </a:schemeClr>
                </a:solidFill>
                <a:latin typeface="Consolas" pitchFamily="49" charset="0"/>
              </a:rPr>
              <a:t>scroll</a:t>
            </a:r>
            <a:r>
              <a:rPr lang="en-US" sz="2800" dirty="0" smtClean="0"/>
              <a:t> – always show scrollbars</a:t>
            </a:r>
          </a:p>
          <a:p>
            <a:pPr lvl="1">
              <a:lnSpc>
                <a:spcPct val="100000"/>
              </a:lnSpc>
              <a:defRPr/>
            </a:pPr>
            <a:r>
              <a:rPr lang="en-US" sz="2800" dirty="0" smtClean="0">
                <a:solidFill>
                  <a:schemeClr val="accent5">
                    <a:lumMod val="20000"/>
                    <a:lumOff val="80000"/>
                  </a:schemeClr>
                </a:solidFill>
                <a:latin typeface="Consolas" pitchFamily="49" charset="0"/>
              </a:rPr>
              <a:t>hidden</a:t>
            </a:r>
            <a:r>
              <a:rPr lang="en-US" sz="2800" dirty="0" smtClean="0"/>
              <a:t> – any content that cannot fit is clipped</a:t>
            </a:r>
            <a:endParaRPr lang="bg-BG" sz="280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Tree>
    <p:extLst>
      <p:ext uri="{BB962C8B-B14F-4D97-AF65-F5344CB8AC3E}">
        <p14:creationId xmlns:p14="http://schemas.microsoft.com/office/powerpoint/2010/main" val="227775433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924800" cy="685800"/>
          </a:xfrm>
        </p:spPr>
        <p:txBody>
          <a:bodyPr/>
          <a:lstStyle/>
          <a:p>
            <a:pPr algn="ctr"/>
            <a:r>
              <a:rPr lang="en-US" dirty="0" smtClean="0"/>
              <a:t>Overflow</a:t>
            </a:r>
            <a:endParaRPr lang="en-US" dirty="0"/>
          </a:p>
        </p:txBody>
      </p:sp>
      <p:sp>
        <p:nvSpPr>
          <p:cNvPr id="3" name="Content Placeholder 2"/>
          <p:cNvSpPr>
            <a:spLocks noGrp="1"/>
          </p:cNvSpPr>
          <p:nvPr>
            <p:ph type="subTitle" idx="1"/>
          </p:nvPr>
        </p:nvSpPr>
        <p:spPr>
          <a:xfrm>
            <a:off x="685800" y="2174079"/>
            <a:ext cx="7924800" cy="569120"/>
          </a:xfrm>
        </p:spPr>
        <p:txBody>
          <a:bodyPr/>
          <a:lstStyle/>
          <a:p>
            <a:pPr marL="0" lvl="1" algn="ctr">
              <a:spcBef>
                <a:spcPts val="0"/>
              </a:spcBef>
              <a:buNone/>
            </a:pPr>
            <a:r>
              <a:rPr lang="en-US" dirty="0" smtClean="0"/>
              <a:t>Live Demo</a:t>
            </a:r>
            <a:endParaRPr lang="en-US" dirty="0"/>
          </a:p>
        </p:txBody>
      </p:sp>
      <p:sp>
        <p:nvSpPr>
          <p:cNvPr id="5" name="Content Placeholder 2"/>
          <p:cNvSpPr txBox="1">
            <a:spLocks/>
          </p:cNvSpPr>
          <p:nvPr/>
        </p:nvSpPr>
        <p:spPr>
          <a:xfrm>
            <a:off x="2362200" y="2895599"/>
            <a:ext cx="4572000" cy="533400"/>
          </a:xfrm>
          <a:prstGeom prst="rect">
            <a:avLst/>
          </a:prstGeom>
        </p:spPr>
        <p:txBody>
          <a:bodyPr anchor="ctr" anchorCtr="0"/>
          <a:lstStyle/>
          <a:p>
            <a:pPr algn="ctr"/>
            <a:r>
              <a:rPr lang="en-US" sz="3200" b="1" dirty="0" smtClean="0">
                <a:effectLst>
                  <a:outerShdw blurRad="38100" dist="38100" dir="2700000" algn="tl">
                    <a:srgbClr val="000000">
                      <a:alpha val="43137"/>
                    </a:srgbClr>
                  </a:outerShdw>
                </a:effectLst>
              </a:rPr>
              <a:t>overflow-rule.html</a:t>
            </a:r>
            <a:endParaRPr lang="en-US" sz="3200" b="1" dirty="0">
              <a:effectLst>
                <a:outerShdw blurRad="38100" dist="38100" dir="2700000" algn="tl">
                  <a:srgbClr val="000000">
                    <a:alpha val="43137"/>
                  </a:srgbClr>
                </a:outerShdw>
              </a:effectLst>
            </a:endParaRPr>
          </a:p>
        </p:txBody>
      </p:sp>
      <p:pic>
        <p:nvPicPr>
          <p:cNvPr id="9218" name="Picture 2" descr="http://1.bp.blogspot.com/_5q464b0TIXQ/SwMDypXBE6I/AAAAAAAAD28/-EMXvrO6UIE/s320/overflowing_cu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3962400"/>
            <a:ext cx="3061604" cy="2286000"/>
          </a:xfrm>
          <a:prstGeom prst="roundRect">
            <a:avLst>
              <a:gd name="adj" fmla="val 8645"/>
            </a:avLst>
          </a:prstGeom>
          <a:noFill/>
          <a:ln w="19050">
            <a:solidFill>
              <a:schemeClr val="accent5">
                <a:lumMod val="60000"/>
                <a:lumOff val="40000"/>
              </a:schemeClr>
            </a:solidFill>
          </a:ln>
          <a:extLst>
            <a:ext uri="{909E8E84-426E-40DD-AFC4-6F175D3DCCD1}">
              <a14:hiddenFill xmlns:a14="http://schemas.microsoft.com/office/drawing/2010/main">
                <a:solidFill>
                  <a:srgbClr val="FFFFFF"/>
                </a:solidFill>
              </a14:hiddenFill>
            </a:ext>
          </a:extLst>
        </p:spPr>
      </p:pic>
      <p:pic>
        <p:nvPicPr>
          <p:cNvPr id="9220" name="Picture 4" descr="http://www.thebeginwithinblog.com/wp-content/uploads/2011/04/overflowing-cup.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962400"/>
            <a:ext cx="2286000" cy="2286000"/>
          </a:xfrm>
          <a:prstGeom prst="roundRect">
            <a:avLst>
              <a:gd name="adj" fmla="val 8645"/>
            </a:avLst>
          </a:prstGeom>
          <a:noFill/>
          <a:ln w="19050">
            <a:solidFill>
              <a:schemeClr val="accent5">
                <a:lumMod val="60000"/>
                <a:lumOff val="4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8734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1371600"/>
            <a:ext cx="7924800" cy="685800"/>
          </a:xfrm>
        </p:spPr>
        <p:txBody>
          <a:bodyPr/>
          <a:lstStyle/>
          <a:p>
            <a:r>
              <a:rPr lang="en-US" dirty="0" smtClean="0"/>
              <a:t>Margins and Paddings</a:t>
            </a:r>
            <a:endParaRPr lang="en-US"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013" y="2330820"/>
            <a:ext cx="7419975"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14744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474" name="Rectangle 2"/>
          <p:cNvSpPr>
            <a:spLocks noGrp="1" noChangeArrowheads="1"/>
          </p:cNvSpPr>
          <p:nvPr>
            <p:ph type="title"/>
          </p:nvPr>
        </p:nvSpPr>
        <p:spPr/>
        <p:txBody>
          <a:bodyPr/>
          <a:lstStyle/>
          <a:p>
            <a:pPr>
              <a:defRPr/>
            </a:pPr>
            <a:r>
              <a:rPr lang="en-US" dirty="0" smtClean="0"/>
              <a:t>Margin and Padding</a:t>
            </a:r>
            <a:endParaRPr lang="bg-BG" dirty="0" smtClean="0"/>
          </a:p>
        </p:txBody>
      </p:sp>
      <p:sp>
        <p:nvSpPr>
          <p:cNvPr id="1001475" name="Rectangle 3"/>
          <p:cNvSpPr>
            <a:spLocks noGrp="1" noChangeArrowheads="1"/>
          </p:cNvSpPr>
          <p:nvPr>
            <p:ph idx="1"/>
          </p:nvPr>
        </p:nvSpPr>
        <p:spPr/>
        <p:txBody>
          <a:bodyPr/>
          <a:lstStyle/>
          <a:p>
            <a:pPr>
              <a:lnSpc>
                <a:spcPct val="100000"/>
              </a:lnSpc>
              <a:defRPr/>
            </a:pPr>
            <a:r>
              <a:rPr lang="en-US" dirty="0" smtClean="0">
                <a:solidFill>
                  <a:schemeClr val="accent5">
                    <a:lumMod val="20000"/>
                    <a:lumOff val="80000"/>
                  </a:schemeClr>
                </a:solidFill>
                <a:latin typeface="Consolas" pitchFamily="49" charset="0"/>
                <a:cs typeface="Consolas" pitchFamily="49" charset="0"/>
              </a:rPr>
              <a:t>margin</a:t>
            </a:r>
            <a:r>
              <a:rPr lang="en-US" dirty="0" smtClean="0"/>
              <a:t> and </a:t>
            </a:r>
            <a:r>
              <a:rPr lang="en-US" dirty="0" smtClean="0">
                <a:solidFill>
                  <a:schemeClr val="accent5">
                    <a:lumMod val="20000"/>
                    <a:lumOff val="80000"/>
                  </a:schemeClr>
                </a:solidFill>
                <a:latin typeface="Consolas" pitchFamily="49" charset="0"/>
                <a:cs typeface="Consolas" pitchFamily="49" charset="0"/>
              </a:rPr>
              <a:t>padding</a:t>
            </a:r>
            <a:r>
              <a:rPr lang="en-US" dirty="0" smtClean="0"/>
              <a:t> define the spacing around the element</a:t>
            </a:r>
          </a:p>
          <a:p>
            <a:pPr lvl="1">
              <a:lnSpc>
                <a:spcPct val="100000"/>
              </a:lnSpc>
              <a:defRPr/>
            </a:pPr>
            <a:r>
              <a:rPr lang="en-US" dirty="0" smtClean="0"/>
              <a:t>Numerical value, e.g. </a:t>
            </a:r>
            <a:r>
              <a:rPr lang="en-US" dirty="0" smtClean="0">
                <a:solidFill>
                  <a:schemeClr val="accent5">
                    <a:lumMod val="20000"/>
                    <a:lumOff val="80000"/>
                  </a:schemeClr>
                </a:solidFill>
                <a:latin typeface="Consolas" pitchFamily="49" charset="0"/>
                <a:cs typeface="Consolas" pitchFamily="49" charset="0"/>
              </a:rPr>
              <a:t>10px</a:t>
            </a:r>
            <a:r>
              <a:rPr lang="en-US" dirty="0" smtClean="0"/>
              <a:t> or </a:t>
            </a:r>
            <a:r>
              <a:rPr lang="en-US" dirty="0" smtClean="0">
                <a:solidFill>
                  <a:schemeClr val="accent5">
                    <a:lumMod val="20000"/>
                    <a:lumOff val="80000"/>
                  </a:schemeClr>
                </a:solidFill>
                <a:latin typeface="Consolas" pitchFamily="49" charset="0"/>
                <a:cs typeface="Consolas" pitchFamily="49" charset="0"/>
              </a:rPr>
              <a:t>-5px</a:t>
            </a:r>
          </a:p>
          <a:p>
            <a:pPr lvl="1">
              <a:lnSpc>
                <a:spcPct val="100000"/>
              </a:lnSpc>
              <a:defRPr/>
            </a:pPr>
            <a:r>
              <a:rPr lang="en-US" dirty="0" smtClean="0"/>
              <a:t>Can be defined for each of the four sides separately - </a:t>
            </a:r>
            <a:r>
              <a:rPr lang="en-US" dirty="0" smtClean="0">
                <a:solidFill>
                  <a:schemeClr val="accent5">
                    <a:lumMod val="20000"/>
                    <a:lumOff val="80000"/>
                  </a:schemeClr>
                </a:solidFill>
                <a:latin typeface="Consolas" pitchFamily="49" charset="0"/>
              </a:rPr>
              <a:t>margin-top</a:t>
            </a:r>
            <a:r>
              <a:rPr lang="en-US" dirty="0" smtClean="0"/>
              <a:t>, </a:t>
            </a:r>
            <a:r>
              <a:rPr lang="en-US" dirty="0" smtClean="0">
                <a:solidFill>
                  <a:schemeClr val="accent5">
                    <a:lumMod val="20000"/>
                    <a:lumOff val="80000"/>
                  </a:schemeClr>
                </a:solidFill>
                <a:latin typeface="Consolas" pitchFamily="49" charset="0"/>
              </a:rPr>
              <a:t>padding-left</a:t>
            </a:r>
            <a:r>
              <a:rPr lang="en-US" dirty="0" smtClean="0"/>
              <a:t>, …</a:t>
            </a:r>
          </a:p>
          <a:p>
            <a:pPr lvl="1">
              <a:lnSpc>
                <a:spcPct val="100000"/>
              </a:lnSpc>
              <a:defRPr/>
            </a:pPr>
            <a:r>
              <a:rPr lang="en-US" dirty="0" smtClean="0">
                <a:solidFill>
                  <a:schemeClr val="accent5">
                    <a:lumMod val="20000"/>
                    <a:lumOff val="80000"/>
                  </a:schemeClr>
                </a:solidFill>
                <a:latin typeface="Consolas" pitchFamily="49" charset="0"/>
                <a:cs typeface="Consolas" pitchFamily="49" charset="0"/>
              </a:rPr>
              <a:t>margin</a:t>
            </a:r>
            <a:r>
              <a:rPr lang="en-US" dirty="0" smtClean="0"/>
              <a:t> is the spacing outside of the border</a:t>
            </a:r>
          </a:p>
          <a:p>
            <a:pPr lvl="1">
              <a:lnSpc>
                <a:spcPct val="100000"/>
              </a:lnSpc>
              <a:defRPr/>
            </a:pPr>
            <a:r>
              <a:rPr lang="en-US" dirty="0" smtClean="0">
                <a:solidFill>
                  <a:schemeClr val="accent5">
                    <a:lumMod val="20000"/>
                    <a:lumOff val="80000"/>
                  </a:schemeClr>
                </a:solidFill>
                <a:latin typeface="Consolas" pitchFamily="49" charset="0"/>
                <a:cs typeface="Consolas" pitchFamily="49" charset="0"/>
              </a:rPr>
              <a:t>padding</a:t>
            </a:r>
            <a:r>
              <a:rPr lang="en-US" dirty="0" smtClean="0"/>
              <a:t> is the spacing between the border and the content</a:t>
            </a:r>
          </a:p>
          <a:p>
            <a:pPr lvl="1">
              <a:lnSpc>
                <a:spcPct val="100000"/>
              </a:lnSpc>
              <a:defRPr/>
            </a:pPr>
            <a:r>
              <a:rPr lang="en-US" dirty="0" smtClean="0"/>
              <a:t>What are collapsing margins?</a:t>
            </a:r>
            <a:endParaRPr lang="bg-BG"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Tree>
    <p:extLst>
      <p:ext uri="{BB962C8B-B14F-4D97-AF65-F5344CB8AC3E}">
        <p14:creationId xmlns:p14="http://schemas.microsoft.com/office/powerpoint/2010/main" val="387804277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474" name="Rectangle 2"/>
          <p:cNvSpPr>
            <a:spLocks noGrp="1" noChangeArrowheads="1"/>
          </p:cNvSpPr>
          <p:nvPr>
            <p:ph type="title"/>
          </p:nvPr>
        </p:nvSpPr>
        <p:spPr/>
        <p:txBody>
          <a:bodyPr/>
          <a:lstStyle/>
          <a:p>
            <a:pPr>
              <a:defRPr/>
            </a:pPr>
            <a:r>
              <a:rPr lang="en-US" sz="3800" dirty="0" smtClean="0"/>
              <a:t>Margin and Padding: Short Rules</a:t>
            </a:r>
            <a:endParaRPr lang="bg-BG" sz="3800" dirty="0" smtClean="0"/>
          </a:p>
        </p:txBody>
      </p:sp>
      <p:sp>
        <p:nvSpPr>
          <p:cNvPr id="1001475" name="Rectangle 3"/>
          <p:cNvSpPr>
            <a:spLocks noGrp="1" noChangeArrowheads="1"/>
          </p:cNvSpPr>
          <p:nvPr>
            <p:ph idx="1"/>
          </p:nvPr>
        </p:nvSpPr>
        <p:spPr/>
        <p:txBody>
          <a:bodyPr/>
          <a:lstStyle/>
          <a:p>
            <a:pPr>
              <a:lnSpc>
                <a:spcPct val="100000"/>
              </a:lnSpc>
              <a:defRPr/>
            </a:pPr>
            <a:r>
              <a:rPr lang="en-US" dirty="0" smtClean="0">
                <a:solidFill>
                  <a:schemeClr val="accent5">
                    <a:lumMod val="20000"/>
                    <a:lumOff val="80000"/>
                  </a:schemeClr>
                </a:solidFill>
                <a:latin typeface="Consolas" pitchFamily="49" charset="0"/>
              </a:rPr>
              <a:t>margin: 5px</a:t>
            </a:r>
            <a:r>
              <a:rPr lang="en-US" dirty="0" smtClean="0"/>
              <a:t>;</a:t>
            </a:r>
          </a:p>
          <a:p>
            <a:pPr lvl="1">
              <a:lnSpc>
                <a:spcPct val="100000"/>
              </a:lnSpc>
              <a:defRPr/>
            </a:pPr>
            <a:r>
              <a:rPr lang="en-US" dirty="0" smtClean="0"/>
              <a:t>Sets all four sides to have margin of </a:t>
            </a:r>
            <a:r>
              <a:rPr lang="en-US" dirty="0" smtClean="0">
                <a:latin typeface="Consolas" pitchFamily="49" charset="0"/>
                <a:cs typeface="Consolas" pitchFamily="49" charset="0"/>
              </a:rPr>
              <a:t>5</a:t>
            </a:r>
            <a:r>
              <a:rPr lang="en-US" dirty="0" smtClean="0"/>
              <a:t> px;</a:t>
            </a:r>
          </a:p>
          <a:p>
            <a:pPr>
              <a:lnSpc>
                <a:spcPct val="100000"/>
              </a:lnSpc>
              <a:defRPr/>
            </a:pPr>
            <a:r>
              <a:rPr lang="en-US" dirty="0" smtClean="0">
                <a:solidFill>
                  <a:schemeClr val="accent5">
                    <a:lumMod val="20000"/>
                    <a:lumOff val="80000"/>
                  </a:schemeClr>
                </a:solidFill>
                <a:latin typeface="Consolas" pitchFamily="49" charset="0"/>
              </a:rPr>
              <a:t>margin: 10px 20px;</a:t>
            </a:r>
            <a:endParaRPr lang="en-US" dirty="0" smtClean="0"/>
          </a:p>
          <a:p>
            <a:pPr lvl="1">
              <a:lnSpc>
                <a:spcPct val="100000"/>
              </a:lnSpc>
              <a:defRPr/>
            </a:pPr>
            <a:r>
              <a:rPr lang="en-US" dirty="0" smtClean="0"/>
              <a:t>top and bottom to </a:t>
            </a:r>
            <a:r>
              <a:rPr lang="en-US" dirty="0" smtClean="0">
                <a:latin typeface="Consolas" pitchFamily="49" charset="0"/>
                <a:cs typeface="Consolas" pitchFamily="49" charset="0"/>
              </a:rPr>
              <a:t>10px</a:t>
            </a:r>
            <a:r>
              <a:rPr lang="en-US" dirty="0" smtClean="0"/>
              <a:t>, left and right to </a:t>
            </a:r>
            <a:r>
              <a:rPr lang="en-US" dirty="0" smtClean="0">
                <a:latin typeface="Consolas" pitchFamily="49" charset="0"/>
                <a:cs typeface="Consolas" pitchFamily="49" charset="0"/>
              </a:rPr>
              <a:t>20px</a:t>
            </a:r>
            <a:r>
              <a:rPr lang="en-US" dirty="0" smtClean="0"/>
              <a:t>;</a:t>
            </a:r>
          </a:p>
          <a:p>
            <a:pPr>
              <a:lnSpc>
                <a:spcPct val="100000"/>
              </a:lnSpc>
              <a:defRPr/>
            </a:pPr>
            <a:r>
              <a:rPr lang="en-US" dirty="0" smtClean="0">
                <a:solidFill>
                  <a:schemeClr val="accent5">
                    <a:lumMod val="20000"/>
                    <a:lumOff val="80000"/>
                  </a:schemeClr>
                </a:solidFill>
                <a:latin typeface="Consolas" pitchFamily="49" charset="0"/>
              </a:rPr>
              <a:t>margin: 5px 3px 8px;</a:t>
            </a:r>
          </a:p>
          <a:p>
            <a:pPr lvl="1">
              <a:lnSpc>
                <a:spcPct val="100000"/>
              </a:lnSpc>
              <a:defRPr/>
            </a:pPr>
            <a:r>
              <a:rPr lang="en-US" dirty="0" smtClean="0"/>
              <a:t>top 5px, left/right 3px, bottom 8px</a:t>
            </a:r>
          </a:p>
          <a:p>
            <a:pPr>
              <a:lnSpc>
                <a:spcPct val="100000"/>
              </a:lnSpc>
              <a:defRPr/>
            </a:pPr>
            <a:r>
              <a:rPr lang="en-US" dirty="0" smtClean="0">
                <a:solidFill>
                  <a:schemeClr val="accent5">
                    <a:lumMod val="20000"/>
                    <a:lumOff val="80000"/>
                  </a:schemeClr>
                </a:solidFill>
                <a:latin typeface="Consolas" pitchFamily="49" charset="0"/>
              </a:rPr>
              <a:t>margin: 1px 3px 5px 7px;</a:t>
            </a:r>
            <a:endParaRPr lang="en-US" dirty="0" smtClean="0"/>
          </a:p>
          <a:p>
            <a:pPr lvl="1">
              <a:lnSpc>
                <a:spcPct val="100000"/>
              </a:lnSpc>
              <a:defRPr/>
            </a:pPr>
            <a:r>
              <a:rPr lang="en-US" dirty="0" smtClean="0"/>
              <a:t>top, right, bottom, left (clockwise from top)</a:t>
            </a:r>
          </a:p>
          <a:p>
            <a:pPr>
              <a:lnSpc>
                <a:spcPct val="100000"/>
              </a:lnSpc>
              <a:defRPr/>
            </a:pPr>
            <a:r>
              <a:rPr lang="en-US" dirty="0" smtClean="0"/>
              <a:t>Same for </a:t>
            </a:r>
            <a:r>
              <a:rPr lang="en-US" dirty="0" smtClean="0">
                <a:solidFill>
                  <a:schemeClr val="accent5">
                    <a:lumMod val="20000"/>
                    <a:lumOff val="80000"/>
                  </a:schemeClr>
                </a:solidFill>
                <a:latin typeface="Consolas" pitchFamily="49" charset="0"/>
              </a:rPr>
              <a:t>padding</a:t>
            </a:r>
            <a:endParaRPr lang="bg-BG" dirty="0" smtClean="0">
              <a:solidFill>
                <a:schemeClr val="accent5">
                  <a:lumMod val="20000"/>
                  <a:lumOff val="80000"/>
                </a:schemeClr>
              </a:solidFill>
              <a:latin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Tree>
    <p:extLst>
      <p:ext uri="{BB962C8B-B14F-4D97-AF65-F5344CB8AC3E}">
        <p14:creationId xmlns:p14="http://schemas.microsoft.com/office/powerpoint/2010/main" val="326525302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474" name="Rectangle 2"/>
          <p:cNvSpPr>
            <a:spLocks noGrp="1" noChangeArrowheads="1"/>
          </p:cNvSpPr>
          <p:nvPr>
            <p:ph type="title"/>
          </p:nvPr>
        </p:nvSpPr>
        <p:spPr/>
        <p:txBody>
          <a:bodyPr/>
          <a:lstStyle/>
          <a:p>
            <a:pPr>
              <a:defRPr/>
            </a:pPr>
            <a:r>
              <a:rPr lang="en-US" dirty="0" smtClean="0"/>
              <a:t>The Box Model</a:t>
            </a:r>
            <a:endParaRPr lang="bg-BG"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
        <p:nvSpPr>
          <p:cNvPr id="2" name="Rectangle 1"/>
          <p:cNvSpPr/>
          <p:nvPr/>
        </p:nvSpPr>
        <p:spPr>
          <a:xfrm>
            <a:off x="723900" y="1143000"/>
            <a:ext cx="7696200" cy="52578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noAutofit/>
          </a:bodyPr>
          <a:lstStyle/>
          <a:p>
            <a:pPr algn="ctr">
              <a:spcBef>
                <a:spcPts val="0"/>
              </a:spcBef>
              <a:buClr>
                <a:schemeClr val="accent5">
                  <a:lumMod val="40000"/>
                  <a:lumOff val="60000"/>
                </a:schemeClr>
              </a:buClr>
              <a:buSzPct val="70000"/>
              <a:buFont typeface="Wingdings 2" pitchFamily="18" charset="2"/>
              <a:buNone/>
            </a:pPr>
            <a:r>
              <a:rPr lang="en-US" sz="2800" b="1"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Margin</a:t>
            </a:r>
            <a:endParaRPr lang="en-US" sz="2800" b="1" dirty="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p:nvPr/>
        </p:nvSpPr>
        <p:spPr>
          <a:xfrm>
            <a:off x="1385939" y="1766807"/>
            <a:ext cx="6372122" cy="40101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noAutofit/>
          </a:bodyPr>
          <a:lstStyle/>
          <a:p>
            <a:pPr algn="ctr">
              <a:spcBef>
                <a:spcPts val="0"/>
              </a:spcBef>
              <a:buClr>
                <a:schemeClr val="accent5">
                  <a:lumMod val="40000"/>
                  <a:lumOff val="60000"/>
                </a:schemeClr>
              </a:buClr>
              <a:buSzPct val="70000"/>
              <a:buFont typeface="Wingdings 2" pitchFamily="18" charset="2"/>
              <a:buNone/>
            </a:pPr>
            <a:r>
              <a:rPr lang="en-US" sz="2800" b="1"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Border</a:t>
            </a:r>
            <a:endParaRPr lang="en-US" sz="2800" b="1" dirty="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6"/>
          <p:cNvSpPr/>
          <p:nvPr/>
        </p:nvSpPr>
        <p:spPr>
          <a:xfrm>
            <a:off x="2130732" y="2384092"/>
            <a:ext cx="4882536" cy="27756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noAutofit/>
          </a:bodyPr>
          <a:lstStyle/>
          <a:p>
            <a:pPr algn="ctr">
              <a:spcBef>
                <a:spcPts val="0"/>
              </a:spcBef>
              <a:buClr>
                <a:schemeClr val="accent5">
                  <a:lumMod val="40000"/>
                  <a:lumOff val="60000"/>
                </a:schemeClr>
              </a:buClr>
              <a:buSzPct val="70000"/>
              <a:buFont typeface="Wingdings 2" pitchFamily="18" charset="2"/>
              <a:buNone/>
            </a:pPr>
            <a:r>
              <a:rPr lang="en-US" sz="2800" b="1"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Padding</a:t>
            </a:r>
            <a:endParaRPr lang="en-US" sz="2800" b="1" dirty="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Rectangle 7"/>
          <p:cNvSpPr/>
          <p:nvPr/>
        </p:nvSpPr>
        <p:spPr>
          <a:xfrm>
            <a:off x="2958280" y="2931826"/>
            <a:ext cx="3227440" cy="168014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nchor="ctr">
            <a:noAutofit/>
          </a:bodyPr>
          <a:lstStyle/>
          <a:p>
            <a:pPr algn="ctr">
              <a:spcBef>
                <a:spcPts val="0"/>
              </a:spcBef>
              <a:buClr>
                <a:schemeClr val="accent5">
                  <a:lumMod val="40000"/>
                  <a:lumOff val="60000"/>
                </a:schemeClr>
              </a:buClr>
              <a:buSzPct val="70000"/>
              <a:buFont typeface="Wingdings 2" pitchFamily="18" charset="2"/>
              <a:buNone/>
            </a:pPr>
            <a:r>
              <a:rPr lang="en-US" sz="2800" b="1"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Content</a:t>
            </a:r>
            <a:endParaRPr lang="en-US" sz="2800" b="1" dirty="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12000196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474" name="Rectangle 2"/>
          <p:cNvSpPr>
            <a:spLocks noGrp="1" noChangeArrowheads="1"/>
          </p:cNvSpPr>
          <p:nvPr>
            <p:ph type="title"/>
          </p:nvPr>
        </p:nvSpPr>
        <p:spPr/>
        <p:txBody>
          <a:bodyPr/>
          <a:lstStyle/>
          <a:p>
            <a:pPr>
              <a:defRPr/>
            </a:pPr>
            <a:r>
              <a:rPr lang="en-US" dirty="0" smtClean="0"/>
              <a:t>IE Quirks Mode</a:t>
            </a:r>
            <a:endParaRPr lang="bg-BG" dirty="0" smtClean="0"/>
          </a:p>
        </p:txBody>
      </p:sp>
      <p:sp>
        <p:nvSpPr>
          <p:cNvPr id="1001475" name="Rectangle 3"/>
          <p:cNvSpPr>
            <a:spLocks noGrp="1" noChangeArrowheads="1"/>
          </p:cNvSpPr>
          <p:nvPr>
            <p:ph idx="1"/>
          </p:nvPr>
        </p:nvSpPr>
        <p:spPr>
          <a:xfrm>
            <a:off x="228600" y="914400"/>
            <a:ext cx="4038600" cy="2514600"/>
          </a:xfrm>
        </p:spPr>
        <p:txBody>
          <a:bodyPr/>
          <a:lstStyle/>
          <a:p>
            <a:pPr>
              <a:lnSpc>
                <a:spcPct val="100000"/>
              </a:lnSpc>
              <a:spcAft>
                <a:spcPts val="0"/>
              </a:spcAft>
              <a:defRPr/>
            </a:pPr>
            <a:r>
              <a:rPr lang="en-US" sz="3000" dirty="0" smtClean="0"/>
              <a:t>When using quirks mode (pages with no DOCTYPE or with a HTML 4 Transitional DOCTYPE)</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4572000" y="1125538"/>
            <a:ext cx="3952875" cy="5364162"/>
          </a:xfrm>
          <a:prstGeom prst="rect">
            <a:avLst/>
          </a:prstGeom>
          <a:noFill/>
        </p:spPr>
      </p:pic>
      <p:sp>
        <p:nvSpPr>
          <p:cNvPr id="2" name="Rectangle 1"/>
          <p:cNvSpPr/>
          <p:nvPr/>
        </p:nvSpPr>
        <p:spPr>
          <a:xfrm>
            <a:off x="381000" y="4038600"/>
            <a:ext cx="3886200" cy="1384995"/>
          </a:xfrm>
          <a:prstGeom prst="rect">
            <a:avLst/>
          </a:prstGeom>
        </p:spPr>
        <p:txBody>
          <a:bodyPr wrap="square">
            <a:spAutoFit/>
          </a:bodyPr>
          <a:lstStyle/>
          <a:p>
            <a:pPr lvl="1">
              <a:lnSpc>
                <a:spcPct val="100000"/>
              </a:lnSpc>
              <a:spcAft>
                <a:spcPts val="0"/>
              </a:spcAft>
              <a:defRPr/>
            </a:pPr>
            <a:r>
              <a:rPr lang="en-US" sz="2800" b="1" dirty="0">
                <a:effectLst>
                  <a:outerShdw blurRad="38100" dist="38100" dir="2700000" algn="tl">
                    <a:srgbClr val="000000">
                      <a:alpha val="43137"/>
                    </a:srgbClr>
                  </a:outerShdw>
                </a:effectLst>
              </a:rPr>
              <a:t>Internet Explorer violates the box model </a:t>
            </a:r>
            <a:r>
              <a:rPr lang="en-US" sz="2800" b="1" dirty="0" smtClean="0">
                <a:effectLst>
                  <a:outerShdw blurRad="38100" dist="38100" dir="2700000" algn="tl">
                    <a:srgbClr val="000000">
                      <a:alpha val="43137"/>
                    </a:srgbClr>
                  </a:outerShdw>
                </a:effectLst>
              </a:rPr>
              <a:t>standard!</a:t>
            </a:r>
            <a:endParaRPr lang="bg-BG" sz="2800" b="1" dirty="0">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089906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4953000"/>
            <a:ext cx="6248400" cy="685800"/>
          </a:xfrm>
        </p:spPr>
        <p:txBody>
          <a:bodyPr/>
          <a:lstStyle/>
          <a:p>
            <a:pPr algn="ctr"/>
            <a:r>
              <a:rPr lang="en-US" dirty="0" smtClean="0"/>
              <a:t>W i d t h</a:t>
            </a:r>
            <a:endParaRPr lang="en-US" dirty="0"/>
          </a:p>
        </p:txBody>
      </p:sp>
      <p:cxnSp>
        <p:nvCxnSpPr>
          <p:cNvPr id="4" name="Straight Arrow Connector 3"/>
          <p:cNvCxnSpPr/>
          <p:nvPr/>
        </p:nvCxnSpPr>
        <p:spPr>
          <a:xfrm flipV="1">
            <a:off x="8001000" y="0"/>
            <a:ext cx="0" cy="6858000"/>
          </a:xfrm>
          <a:prstGeom prst="straightConnector1">
            <a:avLst/>
          </a:prstGeom>
          <a:solidFill>
            <a:schemeClr val="accent5">
              <a:lumMod val="40000"/>
              <a:lumOff val="60000"/>
              <a:alpha val="15000"/>
            </a:schemeClr>
          </a:solidFill>
          <a:ln w="88900" cap="rnd">
            <a:solidFill>
              <a:schemeClr val="accent5">
                <a:lumMod val="60000"/>
                <a:lumOff val="40000"/>
              </a:schemeClr>
            </a:solidFill>
            <a:bevel/>
            <a:headEnd type="stealth" w="lg" len="lg"/>
            <a:tailEnd type="stealth" w="lg" len="lg"/>
          </a:ln>
        </p:spPr>
      </p:cxnSp>
      <p:cxnSp>
        <p:nvCxnSpPr>
          <p:cNvPr id="5" name="Straight Arrow Connector 4"/>
          <p:cNvCxnSpPr/>
          <p:nvPr/>
        </p:nvCxnSpPr>
        <p:spPr>
          <a:xfrm flipH="1">
            <a:off x="2" y="5791200"/>
            <a:ext cx="9143998" cy="0"/>
          </a:xfrm>
          <a:prstGeom prst="straightConnector1">
            <a:avLst/>
          </a:prstGeom>
          <a:solidFill>
            <a:schemeClr val="accent5">
              <a:lumMod val="40000"/>
              <a:lumOff val="60000"/>
              <a:alpha val="15000"/>
            </a:schemeClr>
          </a:solidFill>
          <a:ln w="88900" cap="rnd">
            <a:solidFill>
              <a:schemeClr val="accent5">
                <a:lumMod val="60000"/>
                <a:lumOff val="40000"/>
              </a:schemeClr>
            </a:solidFill>
            <a:bevel/>
            <a:headEnd type="stealth" w="lg" len="lg"/>
            <a:tailEnd type="stealth" w="lg" len="lg"/>
          </a:ln>
        </p:spPr>
      </p:cxnSp>
      <p:sp>
        <p:nvSpPr>
          <p:cNvPr id="11" name="Rectangle 10"/>
          <p:cNvSpPr/>
          <p:nvPr/>
        </p:nvSpPr>
        <p:spPr>
          <a:xfrm>
            <a:off x="6858000" y="1238689"/>
            <a:ext cx="1143001" cy="4552512"/>
          </a:xfrm>
          <a:prstGeom prst="rect">
            <a:avLst/>
          </a:prstGeom>
        </p:spPr>
        <p:txBody>
          <a:bodyPr tIns="0" bIns="0" anchor="ctr" anchorCtr="0"/>
          <a:lstStyle/>
          <a:p>
            <a:pPr algn="ctr">
              <a:lnSpc>
                <a:spcPts val="5000"/>
              </a:lnSpc>
            </a:pPr>
            <a:r>
              <a:rPr lang="en-US" sz="5000" b="1" dirty="0" smtClean="0">
                <a:ln w="500">
                  <a:noFill/>
                </a:ln>
                <a:solidFill>
                  <a:schemeClr val="tx2"/>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latin typeface="+mj-lt"/>
                <a:ea typeface="+mj-ea"/>
                <a:cs typeface="+mj-cs"/>
              </a:rPr>
              <a:t>H</a:t>
            </a:r>
            <a:br>
              <a:rPr lang="en-US" sz="5000" b="1" dirty="0" smtClean="0">
                <a:ln w="500">
                  <a:noFill/>
                </a:ln>
                <a:solidFill>
                  <a:schemeClr val="tx2"/>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latin typeface="+mj-lt"/>
                <a:ea typeface="+mj-ea"/>
                <a:cs typeface="+mj-cs"/>
              </a:rPr>
            </a:br>
            <a:r>
              <a:rPr lang="en-US" sz="5000" b="1" dirty="0" smtClean="0">
                <a:ln w="500">
                  <a:noFill/>
                </a:ln>
                <a:solidFill>
                  <a:schemeClr val="tx2"/>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latin typeface="+mj-lt"/>
                <a:ea typeface="+mj-ea"/>
                <a:cs typeface="+mj-cs"/>
              </a:rPr>
              <a:t>e</a:t>
            </a:r>
            <a:br>
              <a:rPr lang="en-US" sz="5000" b="1" dirty="0" smtClean="0">
                <a:ln w="500">
                  <a:noFill/>
                </a:ln>
                <a:solidFill>
                  <a:schemeClr val="tx2"/>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latin typeface="+mj-lt"/>
                <a:ea typeface="+mj-ea"/>
                <a:cs typeface="+mj-cs"/>
              </a:rPr>
            </a:br>
            <a:r>
              <a:rPr lang="en-US" sz="5000" b="1" dirty="0" smtClean="0">
                <a:ln w="500">
                  <a:noFill/>
                </a:ln>
                <a:solidFill>
                  <a:schemeClr val="tx2"/>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latin typeface="+mj-lt"/>
                <a:ea typeface="+mj-ea"/>
                <a:cs typeface="+mj-cs"/>
              </a:rPr>
              <a:t>i</a:t>
            </a:r>
            <a:br>
              <a:rPr lang="en-US" sz="5000" b="1" dirty="0" smtClean="0">
                <a:ln w="500">
                  <a:noFill/>
                </a:ln>
                <a:solidFill>
                  <a:schemeClr val="tx2"/>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latin typeface="+mj-lt"/>
                <a:ea typeface="+mj-ea"/>
                <a:cs typeface="+mj-cs"/>
              </a:rPr>
            </a:br>
            <a:r>
              <a:rPr lang="en-US" sz="5000" b="1" dirty="0" smtClean="0">
                <a:ln w="500">
                  <a:noFill/>
                </a:ln>
                <a:solidFill>
                  <a:schemeClr val="tx2"/>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latin typeface="+mj-lt"/>
                <a:ea typeface="+mj-ea"/>
                <a:cs typeface="+mj-cs"/>
              </a:rPr>
              <a:t>g</a:t>
            </a:r>
          </a:p>
          <a:p>
            <a:pPr algn="ctr">
              <a:lnSpc>
                <a:spcPts val="5000"/>
              </a:lnSpc>
            </a:pPr>
            <a:r>
              <a:rPr lang="en-US" sz="5000" b="1" dirty="0" smtClean="0">
                <a:ln w="500">
                  <a:noFill/>
                </a:ln>
                <a:solidFill>
                  <a:schemeClr val="tx2"/>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latin typeface="+mj-lt"/>
                <a:ea typeface="+mj-ea"/>
                <a:cs typeface="+mj-cs"/>
              </a:rPr>
              <a:t>h</a:t>
            </a:r>
            <a:br>
              <a:rPr lang="en-US" sz="5000" b="1" dirty="0" smtClean="0">
                <a:ln w="500">
                  <a:noFill/>
                </a:ln>
                <a:solidFill>
                  <a:schemeClr val="tx2"/>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latin typeface="+mj-lt"/>
                <a:ea typeface="+mj-ea"/>
                <a:cs typeface="+mj-cs"/>
              </a:rPr>
            </a:br>
            <a:r>
              <a:rPr lang="en-US" sz="5000" b="1" dirty="0" smtClean="0">
                <a:ln w="500">
                  <a:noFill/>
                </a:ln>
                <a:solidFill>
                  <a:schemeClr val="tx2"/>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latin typeface="+mj-lt"/>
                <a:ea typeface="+mj-ea"/>
                <a:cs typeface="+mj-cs"/>
              </a:rPr>
              <a:t>t</a:t>
            </a:r>
            <a:endParaRPr lang="en-US" sz="5000" b="1" dirty="0">
              <a:ln w="500">
                <a:noFill/>
              </a:ln>
              <a:solidFill>
                <a:schemeClr val="tx2"/>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latin typeface="+mj-lt"/>
              <a:ea typeface="+mj-ea"/>
              <a:cs typeface="+mj-cs"/>
            </a:endParaRPr>
          </a:p>
        </p:txBody>
      </p:sp>
      <p:sp>
        <p:nvSpPr>
          <p:cNvPr id="12" name="Rectangle 11"/>
          <p:cNvSpPr/>
          <p:nvPr/>
        </p:nvSpPr>
        <p:spPr>
          <a:xfrm>
            <a:off x="698500" y="914400"/>
            <a:ext cx="6019800" cy="3733800"/>
          </a:xfrm>
          <a:prstGeom prst="rect">
            <a:avLst/>
          </a:prstGeom>
          <a:solidFill>
            <a:schemeClr val="accent5">
              <a:lumMod val="40000"/>
              <a:lumOff val="60000"/>
              <a:alpha val="15000"/>
            </a:schemeClr>
          </a:solidFill>
          <a:ln w="19050" cap="rnd">
            <a:solidFill>
              <a:schemeClr val="accent5">
                <a:lumMod val="60000"/>
                <a:lumOff val="40000"/>
              </a:schemeClr>
            </a:solidFill>
            <a:bevel/>
            <a:headEnd type="stealth" w="lg" len="lg"/>
            <a:tailEnd type="stealth" w="lg" len="lg"/>
          </a:ln>
        </p:spPr>
        <p:txBody>
          <a:bodyPr rtlCol="0" anchor="ctr"/>
          <a:lstStyle/>
          <a:p>
            <a:pPr algn="ctr"/>
            <a:endParaRPr lang="en-US"/>
          </a:p>
        </p:txBody>
      </p:sp>
      <p:sp>
        <p:nvSpPr>
          <p:cNvPr id="13" name="Title 1"/>
          <p:cNvSpPr txBox="1">
            <a:spLocks/>
          </p:cNvSpPr>
          <p:nvPr/>
        </p:nvSpPr>
        <p:spPr>
          <a:xfrm>
            <a:off x="2285999" y="2781300"/>
            <a:ext cx="2286002" cy="685800"/>
          </a:xfrm>
          <a:prstGeom prst="rect">
            <a:avLst/>
          </a:prstGeom>
        </p:spPr>
        <p:txBody>
          <a:bodyPr tIns="0" bIns="0" anchor="ctr" anchorCtr="0"/>
          <a:lstStyle>
            <a:lvl1pPr algn="ctr" rtl="0" eaLnBrk="1" fontAlgn="base" hangingPunct="1">
              <a:lnSpc>
                <a:spcPts val="5000"/>
              </a:lnSpc>
              <a:spcBef>
                <a:spcPct val="0"/>
              </a:spcBef>
              <a:spcAft>
                <a:spcPct val="0"/>
              </a:spcAft>
              <a:defRPr sz="5000" b="1" kern="1200" cap="none" baseline="0">
                <a:ln w="500">
                  <a:noFill/>
                </a:ln>
                <a:solidFill>
                  <a:schemeClr val="tx2"/>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a:lstStyle>
          <a:p>
            <a:r>
              <a:rPr lang="en-US" sz="2000" dirty="0" smtClean="0"/>
              <a:t>W i d t h</a:t>
            </a:r>
            <a:endParaRPr lang="en-US" sz="2000" dirty="0"/>
          </a:p>
        </p:txBody>
      </p:sp>
      <p:cxnSp>
        <p:nvCxnSpPr>
          <p:cNvPr id="14" name="Straight Arrow Connector 13"/>
          <p:cNvCxnSpPr/>
          <p:nvPr/>
        </p:nvCxnSpPr>
        <p:spPr>
          <a:xfrm flipH="1" flipV="1">
            <a:off x="6019798" y="914401"/>
            <a:ext cx="1" cy="3733799"/>
          </a:xfrm>
          <a:prstGeom prst="straightConnector1">
            <a:avLst/>
          </a:prstGeom>
          <a:solidFill>
            <a:schemeClr val="accent5">
              <a:lumMod val="40000"/>
              <a:lumOff val="60000"/>
              <a:alpha val="15000"/>
            </a:schemeClr>
          </a:solidFill>
          <a:ln w="88900" cap="rnd">
            <a:solidFill>
              <a:schemeClr val="accent5">
                <a:lumMod val="60000"/>
                <a:lumOff val="40000"/>
              </a:schemeClr>
            </a:solidFill>
            <a:bevel/>
            <a:headEnd type="stealth" w="lg" len="lg"/>
            <a:tailEnd type="stealth" w="lg" len="lg"/>
          </a:ln>
        </p:spPr>
      </p:cxnSp>
      <p:cxnSp>
        <p:nvCxnSpPr>
          <p:cNvPr id="15" name="Straight Arrow Connector 14"/>
          <p:cNvCxnSpPr/>
          <p:nvPr/>
        </p:nvCxnSpPr>
        <p:spPr>
          <a:xfrm flipH="1">
            <a:off x="685800" y="3657600"/>
            <a:ext cx="6019800" cy="1"/>
          </a:xfrm>
          <a:prstGeom prst="straightConnector1">
            <a:avLst/>
          </a:prstGeom>
          <a:solidFill>
            <a:schemeClr val="accent5">
              <a:lumMod val="40000"/>
              <a:lumOff val="60000"/>
              <a:alpha val="15000"/>
            </a:schemeClr>
          </a:solidFill>
          <a:ln w="88900" cap="rnd">
            <a:solidFill>
              <a:schemeClr val="accent5">
                <a:lumMod val="60000"/>
                <a:lumOff val="40000"/>
              </a:schemeClr>
            </a:solidFill>
            <a:bevel/>
            <a:headEnd type="stealth" w="lg" len="lg"/>
            <a:tailEnd type="stealth" w="lg" len="lg"/>
          </a:ln>
        </p:spPr>
      </p:cxnSp>
      <p:sp>
        <p:nvSpPr>
          <p:cNvPr id="16" name="Rectangle 15"/>
          <p:cNvSpPr/>
          <p:nvPr/>
        </p:nvSpPr>
        <p:spPr>
          <a:xfrm>
            <a:off x="4838697" y="1152744"/>
            <a:ext cx="1143001" cy="2504856"/>
          </a:xfrm>
          <a:prstGeom prst="rect">
            <a:avLst/>
          </a:prstGeom>
        </p:spPr>
        <p:txBody>
          <a:bodyPr tIns="0" bIns="0" anchor="ctr" anchorCtr="0"/>
          <a:lstStyle/>
          <a:p>
            <a:pPr algn="ctr"/>
            <a:r>
              <a:rPr lang="en-US" sz="2000" b="1" dirty="0" smtClean="0">
                <a:ln w="500">
                  <a:noFill/>
                </a:ln>
                <a:solidFill>
                  <a:schemeClr val="tx2"/>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latin typeface="+mj-lt"/>
                <a:ea typeface="+mj-ea"/>
                <a:cs typeface="+mj-cs"/>
              </a:rPr>
              <a:t>H</a:t>
            </a:r>
            <a:br>
              <a:rPr lang="en-US" sz="2000" b="1" dirty="0" smtClean="0">
                <a:ln w="500">
                  <a:noFill/>
                </a:ln>
                <a:solidFill>
                  <a:schemeClr val="tx2"/>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latin typeface="+mj-lt"/>
                <a:ea typeface="+mj-ea"/>
                <a:cs typeface="+mj-cs"/>
              </a:rPr>
            </a:br>
            <a:r>
              <a:rPr lang="en-US" sz="2000" b="1" dirty="0" smtClean="0">
                <a:ln w="500">
                  <a:noFill/>
                </a:ln>
                <a:solidFill>
                  <a:schemeClr val="tx2"/>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latin typeface="+mj-lt"/>
                <a:ea typeface="+mj-ea"/>
                <a:cs typeface="+mj-cs"/>
              </a:rPr>
              <a:t>e</a:t>
            </a:r>
            <a:br>
              <a:rPr lang="en-US" sz="2000" b="1" dirty="0" smtClean="0">
                <a:ln w="500">
                  <a:noFill/>
                </a:ln>
                <a:solidFill>
                  <a:schemeClr val="tx2"/>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latin typeface="+mj-lt"/>
                <a:ea typeface="+mj-ea"/>
                <a:cs typeface="+mj-cs"/>
              </a:rPr>
            </a:br>
            <a:r>
              <a:rPr lang="en-US" sz="2000" b="1" dirty="0" smtClean="0">
                <a:ln w="500">
                  <a:noFill/>
                </a:ln>
                <a:solidFill>
                  <a:schemeClr val="tx2"/>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latin typeface="+mj-lt"/>
                <a:ea typeface="+mj-ea"/>
                <a:cs typeface="+mj-cs"/>
              </a:rPr>
              <a:t>i</a:t>
            </a:r>
            <a:br>
              <a:rPr lang="en-US" sz="2000" b="1" dirty="0" smtClean="0">
                <a:ln w="500">
                  <a:noFill/>
                </a:ln>
                <a:solidFill>
                  <a:schemeClr val="tx2"/>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latin typeface="+mj-lt"/>
                <a:ea typeface="+mj-ea"/>
                <a:cs typeface="+mj-cs"/>
              </a:rPr>
            </a:br>
            <a:r>
              <a:rPr lang="en-US" sz="2000" b="1" dirty="0" smtClean="0">
                <a:ln w="500">
                  <a:noFill/>
                </a:ln>
                <a:solidFill>
                  <a:schemeClr val="tx2"/>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latin typeface="+mj-lt"/>
                <a:ea typeface="+mj-ea"/>
                <a:cs typeface="+mj-cs"/>
              </a:rPr>
              <a:t>g</a:t>
            </a:r>
          </a:p>
          <a:p>
            <a:pPr algn="ctr"/>
            <a:r>
              <a:rPr lang="en-US" sz="2000" b="1" dirty="0" smtClean="0">
                <a:ln w="500">
                  <a:noFill/>
                </a:ln>
                <a:solidFill>
                  <a:schemeClr val="tx2"/>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latin typeface="+mj-lt"/>
                <a:ea typeface="+mj-ea"/>
                <a:cs typeface="+mj-cs"/>
              </a:rPr>
              <a:t>h</a:t>
            </a:r>
            <a:br>
              <a:rPr lang="en-US" sz="2000" b="1" dirty="0" smtClean="0">
                <a:ln w="500">
                  <a:noFill/>
                </a:ln>
                <a:solidFill>
                  <a:schemeClr val="tx2"/>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latin typeface="+mj-lt"/>
                <a:ea typeface="+mj-ea"/>
                <a:cs typeface="+mj-cs"/>
              </a:rPr>
            </a:br>
            <a:r>
              <a:rPr lang="en-US" sz="2000" b="1" dirty="0" smtClean="0">
                <a:ln w="500">
                  <a:noFill/>
                </a:ln>
                <a:solidFill>
                  <a:schemeClr val="tx2"/>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latin typeface="+mj-lt"/>
                <a:ea typeface="+mj-ea"/>
                <a:cs typeface="+mj-cs"/>
              </a:rPr>
              <a:t>t</a:t>
            </a:r>
            <a:endParaRPr lang="en-US" sz="2000" b="1" dirty="0">
              <a:ln w="500">
                <a:noFill/>
              </a:ln>
              <a:solidFill>
                <a:schemeClr val="tx2"/>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latin typeface="+mj-lt"/>
              <a:ea typeface="+mj-ea"/>
              <a:cs typeface="+mj-cs"/>
            </a:endParaRPr>
          </a:p>
        </p:txBody>
      </p:sp>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914400"/>
            <a:ext cx="3326476" cy="223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74798" y="1152744"/>
            <a:ext cx="1371602" cy="92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40664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474" name="Rectangle 2"/>
          <p:cNvSpPr>
            <a:spLocks noGrp="1" noChangeArrowheads="1"/>
          </p:cNvSpPr>
          <p:nvPr>
            <p:ph type="title"/>
          </p:nvPr>
        </p:nvSpPr>
        <p:spPr/>
        <p:txBody>
          <a:bodyPr/>
          <a:lstStyle/>
          <a:p>
            <a:pPr>
              <a:defRPr/>
            </a:pPr>
            <a:r>
              <a:rPr lang="en-US" dirty="0" smtClean="0"/>
              <a:t>Width and Height</a:t>
            </a:r>
            <a:endParaRPr lang="bg-BG" dirty="0" smtClean="0"/>
          </a:p>
        </p:txBody>
      </p:sp>
      <p:sp>
        <p:nvSpPr>
          <p:cNvPr id="1001475" name="Rectangle 3"/>
          <p:cNvSpPr>
            <a:spLocks noGrp="1" noChangeArrowheads="1"/>
          </p:cNvSpPr>
          <p:nvPr>
            <p:ph idx="1"/>
          </p:nvPr>
        </p:nvSpPr>
        <p:spPr/>
        <p:txBody>
          <a:bodyPr/>
          <a:lstStyle/>
          <a:p>
            <a:pPr>
              <a:lnSpc>
                <a:spcPct val="100000"/>
              </a:lnSpc>
              <a:defRPr/>
            </a:pPr>
            <a:r>
              <a:rPr lang="en-US" dirty="0" smtClean="0">
                <a:solidFill>
                  <a:schemeClr val="accent5">
                    <a:lumMod val="20000"/>
                    <a:lumOff val="80000"/>
                  </a:schemeClr>
                </a:solidFill>
                <a:latin typeface="Consolas" pitchFamily="49" charset="0"/>
              </a:rPr>
              <a:t>width</a:t>
            </a:r>
            <a:r>
              <a:rPr lang="en-US" dirty="0" smtClean="0"/>
              <a:t> – defines numerical value for the width of element, e.g. </a:t>
            </a:r>
            <a:r>
              <a:rPr lang="en-US" dirty="0" smtClean="0">
                <a:solidFill>
                  <a:schemeClr val="accent5">
                    <a:lumMod val="20000"/>
                    <a:lumOff val="80000"/>
                  </a:schemeClr>
                </a:solidFill>
                <a:latin typeface="Consolas" pitchFamily="49" charset="0"/>
                <a:cs typeface="Consolas" pitchFamily="49" charset="0"/>
              </a:rPr>
              <a:t>200px</a:t>
            </a:r>
          </a:p>
          <a:p>
            <a:pPr>
              <a:lnSpc>
                <a:spcPct val="100000"/>
              </a:lnSpc>
              <a:defRPr/>
            </a:pPr>
            <a:r>
              <a:rPr lang="en-US" dirty="0" smtClean="0">
                <a:solidFill>
                  <a:schemeClr val="accent5">
                    <a:lumMod val="20000"/>
                    <a:lumOff val="80000"/>
                  </a:schemeClr>
                </a:solidFill>
                <a:latin typeface="Consolas" pitchFamily="49" charset="0"/>
              </a:rPr>
              <a:t>height</a:t>
            </a:r>
            <a:r>
              <a:rPr lang="en-US" dirty="0" smtClean="0"/>
              <a:t> – defines numerical value for the height of element, e.g. </a:t>
            </a:r>
            <a:r>
              <a:rPr lang="en-US" dirty="0" smtClean="0">
                <a:solidFill>
                  <a:schemeClr val="accent5">
                    <a:lumMod val="20000"/>
                    <a:lumOff val="80000"/>
                  </a:schemeClr>
                </a:solidFill>
                <a:latin typeface="Consolas" pitchFamily="49" charset="0"/>
                <a:cs typeface="Consolas" pitchFamily="49" charset="0"/>
              </a:rPr>
              <a:t>100px</a:t>
            </a:r>
            <a:endParaRPr lang="en-US" dirty="0" smtClean="0"/>
          </a:p>
          <a:p>
            <a:pPr lvl="1">
              <a:lnSpc>
                <a:spcPct val="100000"/>
              </a:lnSpc>
              <a:defRPr/>
            </a:pPr>
            <a:r>
              <a:rPr lang="en-US" dirty="0" smtClean="0"/>
              <a:t>By default the height of an element is defined by its content</a:t>
            </a:r>
          </a:p>
          <a:p>
            <a:pPr lvl="1">
              <a:lnSpc>
                <a:spcPct val="100000"/>
              </a:lnSpc>
              <a:defRPr/>
            </a:pPr>
            <a:r>
              <a:rPr lang="en-US" dirty="0" smtClean="0"/>
              <a:t>Inline elements do not apply height, unless you change their </a:t>
            </a:r>
            <a:r>
              <a:rPr lang="en-US" sz="3200" dirty="0" smtClean="0">
                <a:solidFill>
                  <a:schemeClr val="accent5">
                    <a:lumMod val="20000"/>
                    <a:lumOff val="80000"/>
                  </a:schemeClr>
                </a:solidFill>
                <a:latin typeface="Consolas" pitchFamily="49" charset="0"/>
                <a:cs typeface="Consolas" pitchFamily="49" charset="0"/>
              </a:rPr>
              <a:t>display</a:t>
            </a:r>
            <a:r>
              <a:rPr lang="en-US" dirty="0" smtClean="0"/>
              <a:t> style</a:t>
            </a:r>
            <a:endParaRPr lang="bg-BG"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Tree>
    <p:extLst>
      <p:ext uri="{BB962C8B-B14F-4D97-AF65-F5344CB8AC3E}">
        <p14:creationId xmlns:p14="http://schemas.microsoft.com/office/powerpoint/2010/main" val="192986780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a:xfrm>
            <a:off x="228600" y="1371600"/>
            <a:ext cx="8686800" cy="5029200"/>
          </a:xfrm>
        </p:spPr>
        <p:txBody>
          <a:bodyPr/>
          <a:lstStyle/>
          <a:p>
            <a:r>
              <a:rPr lang="en-US" dirty="0"/>
              <a:t>Borders</a:t>
            </a:r>
          </a:p>
          <a:p>
            <a:r>
              <a:rPr lang="en-US" dirty="0"/>
              <a:t>Overflow</a:t>
            </a:r>
          </a:p>
          <a:p>
            <a:r>
              <a:rPr lang="en-US" dirty="0"/>
              <a:t>Margins and Paddings</a:t>
            </a:r>
          </a:p>
          <a:p>
            <a:r>
              <a:rPr lang="en-US" dirty="0"/>
              <a:t>The Box Model</a:t>
            </a:r>
          </a:p>
          <a:p>
            <a:r>
              <a:rPr lang="en-US" dirty="0"/>
              <a:t>Width and Height</a:t>
            </a:r>
          </a:p>
          <a:p>
            <a:r>
              <a:rPr lang="en-US" dirty="0"/>
              <a:t>Other CSS Properties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2053" name="Picture 5" descr="C:\Users\dminkov\Downloads\1333964590_text-css.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470524" y="4038600"/>
            <a:ext cx="1997076" cy="199707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dminkov\Downloads\1333964574_css.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622924" y="1712181"/>
            <a:ext cx="1692276" cy="1692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9055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List Styles</a:t>
            </a:r>
            <a:endParaRPr lang="en-US" dirty="0"/>
          </a:p>
        </p:txBody>
      </p:sp>
      <p:sp>
        <p:nvSpPr>
          <p:cNvPr id="4" name="Subtitle 3"/>
          <p:cNvSpPr>
            <a:spLocks noGrp="1"/>
          </p:cNvSpPr>
          <p:nvPr>
            <p:ph type="subTitle" idx="1"/>
          </p:nvPr>
        </p:nvSpPr>
        <p:spPr/>
        <p:txBody>
          <a:bodyPr/>
          <a:lstStyle/>
          <a:p>
            <a:r>
              <a:rPr lang="en-US" dirty="0" smtClean="0"/>
              <a:t>For Ordered and Unordered Lists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0" y="4000500"/>
            <a:ext cx="4076700" cy="2705100"/>
          </a:xfrm>
          <a:prstGeom prst="rect">
            <a:avLst/>
          </a:prstGeom>
        </p:spPr>
      </p:pic>
    </p:spTree>
    <p:extLst>
      <p:ext uri="{BB962C8B-B14F-4D97-AF65-F5344CB8AC3E}">
        <p14:creationId xmlns:p14="http://schemas.microsoft.com/office/powerpoint/2010/main" val="162590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Styles for Lists</a:t>
            </a:r>
            <a:endParaRPr lang="en-US" dirty="0"/>
          </a:p>
        </p:txBody>
      </p:sp>
      <p:sp>
        <p:nvSpPr>
          <p:cNvPr id="5" name="Content Placeholder 4"/>
          <p:cNvSpPr>
            <a:spLocks noGrp="1"/>
          </p:cNvSpPr>
          <p:nvPr>
            <p:ph idx="1"/>
          </p:nvPr>
        </p:nvSpPr>
        <p:spPr>
          <a:xfrm>
            <a:off x="228600" y="685800"/>
            <a:ext cx="8686800" cy="5638800"/>
          </a:xfrm>
        </p:spPr>
        <p:txBody>
          <a:bodyPr/>
          <a:lstStyle/>
          <a:p>
            <a:pPr>
              <a:lnSpc>
                <a:spcPct val="100000"/>
              </a:lnSpc>
            </a:pPr>
            <a:r>
              <a:rPr lang="en-US" dirty="0"/>
              <a:t>List properties are used to define the look and feel of the list items</a:t>
            </a:r>
          </a:p>
          <a:p>
            <a:pPr lvl="1">
              <a:lnSpc>
                <a:spcPct val="100000"/>
              </a:lnSpc>
            </a:pPr>
            <a:r>
              <a:rPr lang="en-US" dirty="0" smtClean="0"/>
              <a:t>Mainly to change the list item marker</a:t>
            </a:r>
          </a:p>
          <a:p>
            <a:pPr>
              <a:lnSpc>
                <a:spcPct val="100000"/>
              </a:lnSpc>
            </a:pPr>
            <a:r>
              <a:rPr lang="en-US" dirty="0" smtClean="0"/>
              <a:t>Normal styles:</a:t>
            </a:r>
          </a:p>
          <a:p>
            <a:pPr lvl="1">
              <a:lnSpc>
                <a:spcPct val="100000"/>
              </a:lnSpc>
            </a:pPr>
            <a:r>
              <a:rPr lang="en-US" dirty="0" smtClean="0">
                <a:solidFill>
                  <a:schemeClr val="accent5">
                    <a:lumMod val="20000"/>
                    <a:lumOff val="80000"/>
                  </a:schemeClr>
                </a:solidFill>
                <a:latin typeface="Consolas" pitchFamily="49" charset="0"/>
                <a:cs typeface="Consolas" pitchFamily="49" charset="0"/>
              </a:rPr>
              <a:t>List-style-type</a:t>
            </a:r>
          </a:p>
          <a:p>
            <a:pPr lvl="2">
              <a:lnSpc>
                <a:spcPct val="100000"/>
              </a:lnSpc>
            </a:pPr>
            <a:r>
              <a:rPr lang="en-US" dirty="0" smtClean="0"/>
              <a:t>Values for </a:t>
            </a:r>
            <a:r>
              <a:rPr lang="en-US" dirty="0" smtClean="0">
                <a:solidFill>
                  <a:schemeClr val="accent5">
                    <a:lumMod val="20000"/>
                    <a:lumOff val="80000"/>
                  </a:schemeClr>
                </a:solidFill>
              </a:rPr>
              <a:t>&lt;</a:t>
            </a:r>
            <a:r>
              <a:rPr lang="en-US" dirty="0" err="1" smtClean="0">
                <a:solidFill>
                  <a:schemeClr val="accent5">
                    <a:lumMod val="20000"/>
                    <a:lumOff val="80000"/>
                  </a:schemeClr>
                </a:solidFill>
              </a:rPr>
              <a:t>ol</a:t>
            </a:r>
            <a:r>
              <a:rPr lang="en-US" dirty="0" smtClean="0">
                <a:solidFill>
                  <a:schemeClr val="accent5">
                    <a:lumMod val="20000"/>
                    <a:lumOff val="80000"/>
                  </a:schemeClr>
                </a:solidFill>
              </a:rPr>
              <a:t>&gt;</a:t>
            </a:r>
            <a:r>
              <a:rPr lang="en-US" dirty="0" smtClean="0"/>
              <a:t>:  </a:t>
            </a:r>
            <a:r>
              <a:rPr lang="en-US" dirty="0" smtClean="0">
                <a:solidFill>
                  <a:schemeClr val="accent5">
                    <a:lumMod val="20000"/>
                    <a:lumOff val="80000"/>
                  </a:schemeClr>
                </a:solidFill>
                <a:latin typeface="Consolas" pitchFamily="49" charset="0"/>
                <a:cs typeface="Consolas" pitchFamily="49" charset="0"/>
              </a:rPr>
              <a:t>circle</a:t>
            </a:r>
            <a:r>
              <a:rPr lang="en-US" dirty="0" smtClean="0"/>
              <a:t>, </a:t>
            </a:r>
            <a:r>
              <a:rPr lang="en-US" dirty="0" smtClean="0">
                <a:solidFill>
                  <a:schemeClr val="accent5">
                    <a:lumMod val="20000"/>
                    <a:lumOff val="80000"/>
                  </a:schemeClr>
                </a:solidFill>
                <a:latin typeface="Consolas" pitchFamily="49" charset="0"/>
                <a:cs typeface="Consolas" pitchFamily="49" charset="0"/>
              </a:rPr>
              <a:t>square</a:t>
            </a:r>
            <a:r>
              <a:rPr lang="en-US" dirty="0" smtClean="0"/>
              <a:t>,…</a:t>
            </a:r>
          </a:p>
          <a:p>
            <a:pPr lvl="2">
              <a:lnSpc>
                <a:spcPct val="100000"/>
              </a:lnSpc>
            </a:pPr>
            <a:r>
              <a:rPr lang="en-US" dirty="0" smtClean="0"/>
              <a:t>Values for </a:t>
            </a:r>
            <a:r>
              <a:rPr lang="en-US" dirty="0">
                <a:solidFill>
                  <a:schemeClr val="accent5">
                    <a:lumMod val="20000"/>
                    <a:lumOff val="80000"/>
                  </a:schemeClr>
                </a:solidFill>
              </a:rPr>
              <a:t>&lt;</a:t>
            </a:r>
            <a:r>
              <a:rPr lang="en-US" dirty="0" err="1">
                <a:solidFill>
                  <a:schemeClr val="accent5">
                    <a:lumMod val="20000"/>
                    <a:lumOff val="80000"/>
                  </a:schemeClr>
                </a:solidFill>
              </a:rPr>
              <a:t>ul</a:t>
            </a:r>
            <a:r>
              <a:rPr lang="en-US" dirty="0">
                <a:solidFill>
                  <a:schemeClr val="accent5">
                    <a:lumMod val="20000"/>
                    <a:lumOff val="80000"/>
                  </a:schemeClr>
                </a:solidFill>
              </a:rPr>
              <a:t>&gt;</a:t>
            </a:r>
            <a:r>
              <a:rPr lang="en-US" dirty="0" smtClean="0"/>
              <a:t>: </a:t>
            </a:r>
            <a:r>
              <a:rPr lang="en-US" dirty="0" smtClean="0">
                <a:solidFill>
                  <a:schemeClr val="accent5">
                    <a:lumMod val="20000"/>
                    <a:lumOff val="80000"/>
                  </a:schemeClr>
                </a:solidFill>
                <a:latin typeface="Consolas" pitchFamily="49" charset="0"/>
                <a:cs typeface="Consolas" pitchFamily="49" charset="0"/>
              </a:rPr>
              <a:t>upper-roman</a:t>
            </a:r>
            <a:r>
              <a:rPr lang="en-US" dirty="0" smtClean="0"/>
              <a:t>, </a:t>
            </a:r>
            <a:r>
              <a:rPr lang="en-US" dirty="0" smtClean="0">
                <a:solidFill>
                  <a:schemeClr val="accent5">
                    <a:lumMod val="20000"/>
                    <a:lumOff val="80000"/>
                  </a:schemeClr>
                </a:solidFill>
                <a:latin typeface="Consolas" pitchFamily="49" charset="0"/>
                <a:cs typeface="Consolas" pitchFamily="49" charset="0"/>
              </a:rPr>
              <a:t>lower-alpha</a:t>
            </a:r>
          </a:p>
          <a:p>
            <a:pPr lvl="2">
              <a:lnSpc>
                <a:spcPct val="100000"/>
              </a:lnSpc>
            </a:pPr>
            <a:r>
              <a:rPr lang="en-US" dirty="0" smtClean="0"/>
              <a:t>Values for both: </a:t>
            </a:r>
            <a:r>
              <a:rPr lang="en-US" dirty="0" smtClean="0">
                <a:solidFill>
                  <a:schemeClr val="accent5">
                    <a:lumMod val="20000"/>
                    <a:lumOff val="80000"/>
                  </a:schemeClr>
                </a:solidFill>
                <a:latin typeface="Consolas" pitchFamily="49" charset="0"/>
                <a:cs typeface="Consolas" pitchFamily="49" charset="0"/>
              </a:rPr>
              <a:t>none</a:t>
            </a:r>
          </a:p>
        </p:txBody>
      </p:sp>
      <p:sp>
        <p:nvSpPr>
          <p:cNvPr id="6" name="Rectangle 5"/>
          <p:cNvSpPr>
            <a:spLocks noChangeArrowheads="1"/>
          </p:cNvSpPr>
          <p:nvPr/>
        </p:nvSpPr>
        <p:spPr bwMode="auto">
          <a:xfrm>
            <a:off x="609600" y="5410200"/>
            <a:ext cx="5029200" cy="120032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0000"/>
              </a:lnSpc>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a:t>
            </a:r>
            <a:b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0000"/>
              </a:lnSpc>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list-style-type:none;</a:t>
            </a:r>
            <a:b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4849461"/>
            <a:ext cx="1752600" cy="1761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Tree>
    <p:extLst>
      <p:ext uri="{BB962C8B-B14F-4D97-AF65-F5344CB8AC3E}">
        <p14:creationId xmlns:p14="http://schemas.microsoft.com/office/powerpoint/2010/main" val="6751462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Images as Bullets</a:t>
            </a:r>
            <a:endParaRPr lang="en-US" dirty="0"/>
          </a:p>
        </p:txBody>
      </p:sp>
      <p:sp>
        <p:nvSpPr>
          <p:cNvPr id="5" name="Content Placeholder 4"/>
          <p:cNvSpPr>
            <a:spLocks noGrp="1"/>
          </p:cNvSpPr>
          <p:nvPr>
            <p:ph idx="1"/>
          </p:nvPr>
        </p:nvSpPr>
        <p:spPr>
          <a:xfrm>
            <a:off x="228600" y="762000"/>
            <a:ext cx="8686800" cy="5181600"/>
          </a:xfrm>
        </p:spPr>
        <p:txBody>
          <a:bodyPr/>
          <a:lstStyle/>
          <a:p>
            <a:pPr>
              <a:lnSpc>
                <a:spcPct val="100000"/>
              </a:lnSpc>
            </a:pPr>
            <a:r>
              <a:rPr lang="en-US" dirty="0" smtClean="0"/>
              <a:t>We can set a image for the bullets of a list</a:t>
            </a:r>
          </a:p>
          <a:p>
            <a:pPr lvl="1">
              <a:lnSpc>
                <a:spcPct val="100000"/>
              </a:lnSpc>
            </a:pPr>
            <a:r>
              <a:rPr lang="en-US" dirty="0" smtClean="0"/>
              <a:t>With the property </a:t>
            </a:r>
            <a:r>
              <a:rPr lang="en-US" dirty="0" smtClean="0">
                <a:solidFill>
                  <a:schemeClr val="accent5">
                    <a:lumMod val="20000"/>
                    <a:lumOff val="80000"/>
                  </a:schemeClr>
                </a:solidFill>
                <a:latin typeface="Consolas" pitchFamily="49" charset="0"/>
                <a:cs typeface="Consolas" pitchFamily="49" charset="0"/>
              </a:rPr>
              <a:t>list-style-image</a:t>
            </a:r>
          </a:p>
          <a:p>
            <a:pPr lvl="2">
              <a:lnSpc>
                <a:spcPct val="100000"/>
              </a:lnSpc>
            </a:pPr>
            <a:endParaRPr lang="en-US" dirty="0" smtClean="0">
              <a:solidFill>
                <a:schemeClr val="accent5">
                  <a:lumMod val="20000"/>
                  <a:lumOff val="80000"/>
                </a:schemeClr>
              </a:solidFill>
              <a:latin typeface="Consolas" pitchFamily="49" charset="0"/>
              <a:cs typeface="Consolas" pitchFamily="49" charset="0"/>
            </a:endParaRPr>
          </a:p>
          <a:p>
            <a:pPr lvl="2">
              <a:lnSpc>
                <a:spcPct val="100000"/>
              </a:lnSpc>
            </a:pPr>
            <a:endParaRPr lang="en-US" dirty="0">
              <a:solidFill>
                <a:schemeClr val="accent5">
                  <a:lumMod val="20000"/>
                  <a:lumOff val="80000"/>
                </a:schemeClr>
              </a:solidFill>
              <a:latin typeface="Consolas" pitchFamily="49" charset="0"/>
              <a:cs typeface="Consolas" pitchFamily="49" charset="0"/>
            </a:endParaRPr>
          </a:p>
          <a:p>
            <a:pPr lvl="1">
              <a:lnSpc>
                <a:spcPct val="100000"/>
              </a:lnSpc>
            </a:pPr>
            <a:r>
              <a:rPr lang="en-US" dirty="0"/>
              <a:t>Does not work equally for all </a:t>
            </a:r>
            <a:r>
              <a:rPr lang="en-US" dirty="0" smtClean="0"/>
              <a:t>browsers</a:t>
            </a:r>
          </a:p>
          <a:p>
            <a:pPr lvl="1">
              <a:lnSpc>
                <a:spcPct val="100000"/>
              </a:lnSpc>
            </a:pPr>
            <a:r>
              <a:rPr lang="en-US" dirty="0" smtClean="0"/>
              <a:t>IE puts less space between the bullet and the content</a:t>
            </a:r>
          </a:p>
          <a:p>
            <a:pPr>
              <a:lnSpc>
                <a:spcPct val="100000"/>
              </a:lnSpc>
            </a:pPr>
            <a:r>
              <a:rPr lang="en-US" dirty="0" smtClean="0"/>
              <a:t>Shorthand property</a:t>
            </a:r>
            <a:endParaRPr lang="en-US" dirty="0">
              <a:solidFill>
                <a:schemeClr val="accent5">
                  <a:lumMod val="20000"/>
                  <a:lumOff val="80000"/>
                </a:schemeClr>
              </a:solidFill>
              <a:latin typeface="Consolas" pitchFamily="49" charset="0"/>
              <a:cs typeface="Consolas" pitchFamily="49" charset="0"/>
            </a:endParaRPr>
          </a:p>
        </p:txBody>
      </p:sp>
      <p:sp>
        <p:nvSpPr>
          <p:cNvPr id="6" name="Rectangle 5"/>
          <p:cNvSpPr>
            <a:spLocks noChangeArrowheads="1"/>
          </p:cNvSpPr>
          <p:nvPr/>
        </p:nvSpPr>
        <p:spPr bwMode="auto">
          <a:xfrm>
            <a:off x="457200" y="2057400"/>
            <a:ext cx="82296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0000"/>
              </a:lnSpc>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a:t>
            </a:r>
            <a:b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60000"/>
              </a:lnSpc>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list-style-image: url(</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'images/blue-dot.jpg');</a:t>
            </a:r>
          </a:p>
          <a:p>
            <a:pPr eaLnBrk="0" hangingPunct="0">
              <a:lnSpc>
                <a:spcPct val="60000"/>
              </a:lnSpc>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174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3049" y="2209800"/>
            <a:ext cx="1970034" cy="1542874"/>
          </a:xfrm>
          <a:prstGeom prst="rect">
            <a:avLst/>
          </a:prstGeom>
          <a:noFill/>
          <a:ln>
            <a:noFill/>
          </a:ln>
          <a:effectLst>
            <a:glow rad="101600">
              <a:schemeClr val="accent6">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a:spLocks noChangeArrowheads="1"/>
          </p:cNvSpPr>
          <p:nvPr/>
        </p:nvSpPr>
        <p:spPr bwMode="auto">
          <a:xfrm>
            <a:off x="457200" y="5486400"/>
            <a:ext cx="82296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0000"/>
              </a:lnSpc>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a:t>
            </a:r>
            <a:b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60000"/>
              </a:lnSpc>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list-style: bullet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url(</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'images/blue-dot.jpg');</a:t>
            </a:r>
          </a:p>
          <a:p>
            <a:pPr eaLnBrk="0" hangingPunct="0">
              <a:lnSpc>
                <a:spcPct val="60000"/>
              </a:lnSpc>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Tree>
    <p:extLst>
      <p:ext uri="{BB962C8B-B14F-4D97-AF65-F5344CB8AC3E}">
        <p14:creationId xmlns:p14="http://schemas.microsoft.com/office/powerpoint/2010/main" val="1061422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13"/>
                                        </p:tgtEl>
                                        <p:attrNameLst>
                                          <p:attrName>style.visibility</p:attrName>
                                        </p:attrNameLst>
                                      </p:cBhvr>
                                      <p:to>
                                        <p:strVal val="visible"/>
                                      </p:to>
                                    </p:set>
                                    <p:animEffect transition="in" filter="fade">
                                      <p:cBhvr>
                                        <p:cTn id="7" dur="500"/>
                                        <p:tgtEl>
                                          <p:spTgt spid="17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Images as Bullets - Alternative</a:t>
            </a:r>
            <a:endParaRPr lang="en-US" dirty="0"/>
          </a:p>
        </p:txBody>
      </p:sp>
      <p:sp>
        <p:nvSpPr>
          <p:cNvPr id="5" name="Content Placeholder 4"/>
          <p:cNvSpPr>
            <a:spLocks noGrp="1"/>
          </p:cNvSpPr>
          <p:nvPr>
            <p:ph idx="1"/>
          </p:nvPr>
        </p:nvSpPr>
        <p:spPr>
          <a:xfrm>
            <a:off x="228600" y="1143000"/>
            <a:ext cx="8686800" cy="5181600"/>
          </a:xfrm>
        </p:spPr>
        <p:txBody>
          <a:bodyPr/>
          <a:lstStyle/>
          <a:p>
            <a:pPr>
              <a:lnSpc>
                <a:spcPct val="100000"/>
              </a:lnSpc>
            </a:pPr>
            <a:r>
              <a:rPr lang="en-US" dirty="0" smtClean="0"/>
              <a:t>We can place a background in the left-most</a:t>
            </a:r>
          </a:p>
          <a:p>
            <a:pPr lvl="1">
              <a:lnSpc>
                <a:spcPct val="100000"/>
              </a:lnSpc>
            </a:pPr>
            <a:r>
              <a:rPr lang="en-US" dirty="0" smtClean="0"/>
              <a:t>It looks like a image-bullet</a:t>
            </a:r>
          </a:p>
        </p:txBody>
      </p:sp>
      <p:sp>
        <p:nvSpPr>
          <p:cNvPr id="6" name="Rectangle 5"/>
          <p:cNvSpPr>
            <a:spLocks noChangeArrowheads="1"/>
          </p:cNvSpPr>
          <p:nvPr/>
        </p:nvSpPr>
        <p:spPr bwMode="auto">
          <a:xfrm>
            <a:off x="762000" y="2438400"/>
            <a:ext cx="7620000" cy="392415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0000"/>
              </a:lnSpc>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ul</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0000"/>
              </a:lnSpc>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0000"/>
              </a:lnSpc>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list-style-type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none;</a:t>
            </a:r>
          </a:p>
          <a:p>
            <a:pPr eaLnBrk="0" hangingPunct="0">
              <a:lnSpc>
                <a:spcPct val="90000"/>
              </a:lnSpc>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padding</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0px;</a:t>
            </a:r>
          </a:p>
          <a:p>
            <a:pPr eaLnBrk="0" hangingPunct="0">
              <a:lnSpc>
                <a:spcPct val="90000"/>
              </a:lnSpc>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margin</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0px</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0000"/>
              </a:lnSpc>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0000"/>
              </a:lnSpc>
              <a:spcBef>
                <a:spcPts val="180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a:t>
            </a:r>
          </a:p>
          <a:p>
            <a:pPr eaLnBrk="0" hangingPunct="0">
              <a:lnSpc>
                <a:spcPct val="90000"/>
              </a:lnSpc>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0000"/>
              </a:lnSpc>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background-image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url("images/blue-dot.png");</a:t>
            </a:r>
          </a:p>
          <a:p>
            <a:pPr eaLnBrk="0" hangingPunct="0">
              <a:lnSpc>
                <a:spcPct val="90000"/>
              </a:lnSpc>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background-repeat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no-repeat;</a:t>
            </a:r>
          </a:p>
          <a:p>
            <a:pPr eaLnBrk="0" hangingPunct="0">
              <a:lnSpc>
                <a:spcPct val="90000"/>
              </a:lnSpc>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background-position</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0px 5px; </a:t>
            </a:r>
          </a:p>
          <a:p>
            <a:pPr eaLnBrk="0" hangingPunct="0">
              <a:lnSpc>
                <a:spcPct val="90000"/>
              </a:lnSpc>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padding-left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14px; </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0000"/>
              </a:lnSpc>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048000"/>
            <a:ext cx="2990850" cy="2266950"/>
          </a:xfrm>
          <a:prstGeom prst="rect">
            <a:avLst/>
          </a:prstGeom>
          <a:noFill/>
          <a:ln>
            <a:noFill/>
          </a:ln>
          <a:effectLst>
            <a:glow rad="101600">
              <a:schemeClr val="accent6">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Tree>
    <p:extLst>
      <p:ext uri="{BB962C8B-B14F-4D97-AF65-F5344CB8AC3E}">
        <p14:creationId xmlns:p14="http://schemas.microsoft.com/office/powerpoint/2010/main" val="2263803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387"/>
                                        </p:tgtEl>
                                        <p:attrNameLst>
                                          <p:attrName>style.visibility</p:attrName>
                                        </p:attrNameLst>
                                      </p:cBhvr>
                                      <p:to>
                                        <p:strVal val="visible"/>
                                      </p:to>
                                    </p:set>
                                    <p:animEffect transition="in" filter="fade">
                                      <p:cBhvr>
                                        <p:cTn id="7" dur="500"/>
                                        <p:tgtEl>
                                          <p:spTgt spid="16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Creating a Menu-like List</a:t>
            </a:r>
            <a:endParaRPr lang="en-US" dirty="0"/>
          </a:p>
        </p:txBody>
      </p:sp>
      <p:sp>
        <p:nvSpPr>
          <p:cNvPr id="3" name="Subtitle 2"/>
          <p:cNvSpPr>
            <a:spLocks noGrp="1"/>
          </p:cNvSpPr>
          <p:nvPr>
            <p:ph type="subTitle" idx="1"/>
          </p:nvPr>
        </p:nvSpPr>
        <p:spPr/>
        <p:txBody>
          <a:bodyPr/>
          <a:lstStyle/>
          <a:p>
            <a:r>
              <a:rPr lang="en-US" dirty="0" smtClean="0"/>
              <a:t>In 5 minutes</a:t>
            </a:r>
            <a:endParaRPr lang="en-US" dirty="0"/>
          </a:p>
        </p:txBody>
      </p:sp>
    </p:spTree>
    <p:extLst>
      <p:ext uri="{BB962C8B-B14F-4D97-AF65-F5344CB8AC3E}">
        <p14:creationId xmlns:p14="http://schemas.microsoft.com/office/powerpoint/2010/main" val="17660766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a Menu-like List</a:t>
            </a:r>
            <a:endParaRPr lang="en-US" dirty="0"/>
          </a:p>
        </p:txBody>
      </p:sp>
      <p:sp>
        <p:nvSpPr>
          <p:cNvPr id="5" name="Content Placeholder 4"/>
          <p:cNvSpPr>
            <a:spLocks noGrp="1"/>
          </p:cNvSpPr>
          <p:nvPr>
            <p:ph idx="1"/>
          </p:nvPr>
        </p:nvSpPr>
        <p:spPr/>
        <p:txBody>
          <a:bodyPr/>
          <a:lstStyle/>
          <a:p>
            <a:r>
              <a:rPr lang="en-US" dirty="0" smtClean="0"/>
              <a:t>What a menu has?</a:t>
            </a:r>
          </a:p>
          <a:p>
            <a:pPr lvl="1"/>
            <a:r>
              <a:rPr lang="en-US" dirty="0" smtClean="0"/>
              <a:t>Some buttons that are arranged from right to left</a:t>
            </a:r>
          </a:p>
          <a:p>
            <a:pPr lvl="1"/>
            <a:r>
              <a:rPr lang="en-US" dirty="0" smtClean="0"/>
              <a:t>We need to make it extensible</a:t>
            </a:r>
            <a:endParaRPr lang="en-US" dirty="0"/>
          </a:p>
          <a:p>
            <a:r>
              <a:rPr lang="en-US" dirty="0" smtClean="0"/>
              <a:t>Create a list</a:t>
            </a:r>
          </a:p>
          <a:p>
            <a:pPr lvl="1"/>
            <a:r>
              <a:rPr lang="en-US" dirty="0" smtClean="0"/>
              <a:t>Adding new list item is easy</a:t>
            </a:r>
          </a:p>
          <a:p>
            <a:pPr lvl="1"/>
            <a:r>
              <a:rPr lang="en-US" dirty="0" smtClean="0"/>
              <a:t>No worries when disabling the styles</a:t>
            </a: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spTree>
    <p:extLst>
      <p:ext uri="{BB962C8B-B14F-4D97-AF65-F5344CB8AC3E}">
        <p14:creationId xmlns:p14="http://schemas.microsoft.com/office/powerpoint/2010/main" val="19537336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Menu-like List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
        <p:nvSpPr>
          <p:cNvPr id="5" name="Rectangle 4"/>
          <p:cNvSpPr>
            <a:spLocks noChangeArrowheads="1"/>
          </p:cNvSpPr>
          <p:nvPr/>
        </p:nvSpPr>
        <p:spPr bwMode="auto">
          <a:xfrm>
            <a:off x="381000" y="1295400"/>
            <a:ext cx="8382000" cy="337015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0000"/>
              </a:lnSpc>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ul.menu</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0000"/>
              </a:lnSpc>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0000"/>
              </a:lnSpc>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list-style-type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none;</a:t>
            </a:r>
          </a:p>
          <a:p>
            <a:pPr eaLnBrk="0" hangingPunct="0">
              <a:lnSpc>
                <a:spcPct val="90000"/>
              </a:lnSpc>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padding</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0px;</a:t>
            </a:r>
          </a:p>
          <a:p>
            <a:pPr eaLnBrk="0" hangingPunct="0">
              <a:lnSpc>
                <a:spcPct val="90000"/>
              </a:lnSpc>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margin</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0px</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0000"/>
              </a:lnSpc>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0000"/>
              </a:lnSpc>
              <a:spcBef>
                <a:spcPts val="180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li.menu-item</a:t>
            </a:r>
          </a:p>
          <a:p>
            <a:pPr eaLnBrk="0" hangingPunct="0">
              <a:lnSpc>
                <a:spcPct val="90000"/>
              </a:lnSpc>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0000"/>
              </a:lnSpc>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float: left;</a:t>
            </a:r>
          </a:p>
          <a:p>
            <a:pPr eaLnBrk="0" hangingPunct="0">
              <a:lnSpc>
                <a:spcPct val="90000"/>
              </a:lnSpc>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margin: 10px; </a:t>
            </a:r>
          </a:p>
          <a:p>
            <a:pPr eaLnBrk="0" hangingPunct="0">
              <a:lnSpc>
                <a:spcPct val="90000"/>
              </a:lnSpc>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2743200"/>
            <a:ext cx="4541659" cy="2591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517996" y="3384396"/>
            <a:ext cx="1371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Menu-example</a:t>
            </a:r>
            <a:endParaRPr lang="en-US" sz="1400" dirty="0">
              <a:solidFill>
                <a:sysClr val="windowText" lastClr="000000"/>
              </a:solidFill>
            </a:endParaRPr>
          </a:p>
        </p:txBody>
      </p:sp>
    </p:spTree>
    <p:extLst>
      <p:ext uri="{BB962C8B-B14F-4D97-AF65-F5344CB8AC3E}">
        <p14:creationId xmlns:p14="http://schemas.microsoft.com/office/powerpoint/2010/main" val="3377815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1752600"/>
            <a:ext cx="7924800" cy="685800"/>
          </a:xfrm>
        </p:spPr>
        <p:txBody>
          <a:bodyPr/>
          <a:lstStyle/>
          <a:p>
            <a:r>
              <a:rPr lang="en-US" dirty="0"/>
              <a:t>Other CSS Properties</a:t>
            </a:r>
          </a:p>
        </p:txBody>
      </p:sp>
      <p:pic>
        <p:nvPicPr>
          <p:cNvPr id="12290" name="Picture 2" descr="http://ivarfjeld.files.wordpress.com/2011/01/alien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1400" y="2876306"/>
            <a:ext cx="4470400" cy="3356098"/>
          </a:xfrm>
          <a:prstGeom prst="roundRect">
            <a:avLst>
              <a:gd name="adj" fmla="val 3422"/>
            </a:avLst>
          </a:prstGeom>
          <a:noFill/>
          <a:ln w="28575">
            <a:solidFill>
              <a:schemeClr val="accent5">
                <a:lumMod val="60000"/>
                <a:lumOff val="4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91562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474" name="Rectangle 2"/>
          <p:cNvSpPr>
            <a:spLocks noGrp="1" noChangeArrowheads="1"/>
          </p:cNvSpPr>
          <p:nvPr>
            <p:ph type="title"/>
          </p:nvPr>
        </p:nvSpPr>
        <p:spPr/>
        <p:txBody>
          <a:bodyPr/>
          <a:lstStyle/>
          <a:p>
            <a:pPr>
              <a:defRPr/>
            </a:pPr>
            <a:r>
              <a:rPr lang="en-US" dirty="0" smtClean="0"/>
              <a:t>Other CSS Properties</a:t>
            </a:r>
            <a:endParaRPr lang="bg-BG" dirty="0" smtClean="0"/>
          </a:p>
        </p:txBody>
      </p:sp>
      <p:sp>
        <p:nvSpPr>
          <p:cNvPr id="1001475" name="Rectangle 3"/>
          <p:cNvSpPr>
            <a:spLocks noGrp="1" noChangeArrowheads="1"/>
          </p:cNvSpPr>
          <p:nvPr>
            <p:ph idx="1"/>
          </p:nvPr>
        </p:nvSpPr>
        <p:spPr/>
        <p:txBody>
          <a:bodyPr/>
          <a:lstStyle/>
          <a:p>
            <a:pPr>
              <a:lnSpc>
                <a:spcPct val="100000"/>
              </a:lnSpc>
              <a:defRPr/>
            </a:pPr>
            <a:r>
              <a:rPr lang="en-US" dirty="0" smtClean="0">
                <a:solidFill>
                  <a:schemeClr val="accent5">
                    <a:lumMod val="20000"/>
                    <a:lumOff val="80000"/>
                  </a:schemeClr>
                </a:solidFill>
                <a:latin typeface="Consolas" pitchFamily="49" charset="0"/>
              </a:rPr>
              <a:t>cursor</a:t>
            </a:r>
            <a:r>
              <a:rPr lang="en-US" dirty="0" smtClean="0"/>
              <a:t>:  specifies the look of the mouse cursor when placed over the element</a:t>
            </a:r>
            <a:endParaRPr lang="bg-BG" dirty="0" smtClean="0"/>
          </a:p>
          <a:p>
            <a:pPr lvl="1">
              <a:lnSpc>
                <a:spcPct val="100000"/>
              </a:lnSpc>
              <a:defRPr/>
            </a:pPr>
            <a:r>
              <a:rPr lang="en-US" dirty="0" smtClean="0"/>
              <a:t> Values: </a:t>
            </a:r>
            <a:r>
              <a:rPr lang="en-US" dirty="0" smtClean="0">
                <a:solidFill>
                  <a:schemeClr val="accent5">
                    <a:lumMod val="20000"/>
                    <a:lumOff val="80000"/>
                  </a:schemeClr>
                </a:solidFill>
                <a:latin typeface="Consolas" pitchFamily="49" charset="0"/>
              </a:rPr>
              <a:t>crosshair</a:t>
            </a:r>
            <a:r>
              <a:rPr lang="en-US" dirty="0" smtClean="0"/>
              <a:t>, </a:t>
            </a:r>
            <a:r>
              <a:rPr lang="en-US" dirty="0" smtClean="0">
                <a:solidFill>
                  <a:schemeClr val="accent5">
                    <a:lumMod val="20000"/>
                    <a:lumOff val="80000"/>
                  </a:schemeClr>
                </a:solidFill>
                <a:latin typeface="Consolas" pitchFamily="49" charset="0"/>
              </a:rPr>
              <a:t>help</a:t>
            </a:r>
            <a:r>
              <a:rPr lang="en-US" dirty="0" smtClean="0"/>
              <a:t>, </a:t>
            </a:r>
            <a:r>
              <a:rPr lang="en-US" dirty="0" smtClean="0">
                <a:solidFill>
                  <a:schemeClr val="accent5">
                    <a:lumMod val="20000"/>
                    <a:lumOff val="80000"/>
                  </a:schemeClr>
                </a:solidFill>
                <a:latin typeface="Consolas" pitchFamily="49" charset="0"/>
              </a:rPr>
              <a:t>pointer</a:t>
            </a:r>
            <a:r>
              <a:rPr lang="en-US" dirty="0" smtClean="0"/>
              <a:t>, </a:t>
            </a:r>
            <a:r>
              <a:rPr lang="en-US" dirty="0" smtClean="0">
                <a:solidFill>
                  <a:schemeClr val="accent5">
                    <a:lumMod val="20000"/>
                    <a:lumOff val="80000"/>
                  </a:schemeClr>
                </a:solidFill>
                <a:latin typeface="Consolas" pitchFamily="49" charset="0"/>
              </a:rPr>
              <a:t>progress</a:t>
            </a:r>
            <a:r>
              <a:rPr lang="en-US" dirty="0" smtClean="0"/>
              <a:t>, </a:t>
            </a:r>
            <a:r>
              <a:rPr lang="en-US" dirty="0" smtClean="0">
                <a:solidFill>
                  <a:schemeClr val="accent5">
                    <a:lumMod val="20000"/>
                    <a:lumOff val="80000"/>
                  </a:schemeClr>
                </a:solidFill>
                <a:latin typeface="Consolas" pitchFamily="49" charset="0"/>
              </a:rPr>
              <a:t>move</a:t>
            </a:r>
            <a:r>
              <a:rPr lang="en-US" dirty="0" smtClean="0"/>
              <a:t>, </a:t>
            </a:r>
            <a:r>
              <a:rPr lang="en-US" dirty="0" smtClean="0">
                <a:solidFill>
                  <a:schemeClr val="accent5">
                    <a:lumMod val="20000"/>
                    <a:lumOff val="80000"/>
                  </a:schemeClr>
                </a:solidFill>
                <a:latin typeface="Consolas" pitchFamily="49" charset="0"/>
              </a:rPr>
              <a:t>hair</a:t>
            </a:r>
            <a:r>
              <a:rPr lang="en-US" dirty="0" smtClean="0"/>
              <a:t>, </a:t>
            </a:r>
            <a:r>
              <a:rPr lang="en-US" noProof="1" smtClean="0">
                <a:solidFill>
                  <a:schemeClr val="accent5">
                    <a:lumMod val="20000"/>
                    <a:lumOff val="80000"/>
                  </a:schemeClr>
                </a:solidFill>
                <a:latin typeface="Consolas" pitchFamily="49" charset="0"/>
              </a:rPr>
              <a:t>col-resize</a:t>
            </a:r>
            <a:r>
              <a:rPr lang="en-US" dirty="0" smtClean="0"/>
              <a:t>, </a:t>
            </a:r>
            <a:r>
              <a:rPr lang="en-US" dirty="0" smtClean="0">
                <a:solidFill>
                  <a:schemeClr val="accent5">
                    <a:lumMod val="20000"/>
                    <a:lumOff val="80000"/>
                  </a:schemeClr>
                </a:solidFill>
                <a:latin typeface="Consolas" pitchFamily="49" charset="0"/>
              </a:rPr>
              <a:t>row-resize</a:t>
            </a:r>
            <a:r>
              <a:rPr lang="en-US" dirty="0" smtClean="0"/>
              <a:t>, </a:t>
            </a:r>
            <a:r>
              <a:rPr lang="en-US" dirty="0" smtClean="0">
                <a:solidFill>
                  <a:schemeClr val="accent5">
                    <a:lumMod val="20000"/>
                    <a:lumOff val="80000"/>
                  </a:schemeClr>
                </a:solidFill>
                <a:latin typeface="Consolas" pitchFamily="49" charset="0"/>
              </a:rPr>
              <a:t>text</a:t>
            </a:r>
            <a:r>
              <a:rPr lang="en-US" dirty="0" smtClean="0"/>
              <a:t>, </a:t>
            </a:r>
            <a:r>
              <a:rPr lang="en-US" dirty="0" smtClean="0">
                <a:solidFill>
                  <a:schemeClr val="accent5">
                    <a:lumMod val="20000"/>
                    <a:lumOff val="80000"/>
                  </a:schemeClr>
                </a:solidFill>
                <a:latin typeface="Consolas" pitchFamily="49" charset="0"/>
              </a:rPr>
              <a:t>wait</a:t>
            </a:r>
            <a:r>
              <a:rPr lang="en-US" dirty="0" smtClean="0"/>
              <a:t>, </a:t>
            </a:r>
            <a:r>
              <a:rPr lang="en-US" dirty="0" smtClean="0">
                <a:solidFill>
                  <a:schemeClr val="accent5">
                    <a:lumMod val="20000"/>
                    <a:lumOff val="80000"/>
                  </a:schemeClr>
                </a:solidFill>
                <a:latin typeface="Consolas" pitchFamily="49" charset="0"/>
              </a:rPr>
              <a:t>copy</a:t>
            </a:r>
            <a:r>
              <a:rPr lang="en-US" dirty="0" smtClean="0"/>
              <a:t>, </a:t>
            </a:r>
            <a:r>
              <a:rPr lang="en-US" dirty="0" smtClean="0">
                <a:solidFill>
                  <a:schemeClr val="accent5">
                    <a:lumMod val="20000"/>
                    <a:lumOff val="80000"/>
                  </a:schemeClr>
                </a:solidFill>
                <a:latin typeface="Consolas" pitchFamily="49" charset="0"/>
              </a:rPr>
              <a:t>drop</a:t>
            </a:r>
            <a:r>
              <a:rPr lang="en-US" dirty="0" smtClean="0"/>
              <a:t>, and others</a:t>
            </a:r>
          </a:p>
          <a:p>
            <a:pPr>
              <a:lnSpc>
                <a:spcPct val="100000"/>
              </a:lnSpc>
              <a:defRPr/>
            </a:pPr>
            <a:r>
              <a:rPr lang="en-US" dirty="0" smtClean="0">
                <a:solidFill>
                  <a:schemeClr val="accent5">
                    <a:lumMod val="20000"/>
                    <a:lumOff val="80000"/>
                  </a:schemeClr>
                </a:solidFill>
                <a:latin typeface="Consolas" pitchFamily="49" charset="0"/>
              </a:rPr>
              <a:t>white-space</a:t>
            </a:r>
            <a:r>
              <a:rPr lang="en-US" dirty="0" smtClean="0"/>
              <a:t> – controls the line breaking of text. Value is one of:</a:t>
            </a:r>
          </a:p>
          <a:p>
            <a:pPr lvl="1">
              <a:lnSpc>
                <a:spcPct val="100000"/>
              </a:lnSpc>
              <a:defRPr/>
            </a:pPr>
            <a:r>
              <a:rPr lang="en-US" noProof="1" smtClean="0">
                <a:solidFill>
                  <a:schemeClr val="accent5">
                    <a:lumMod val="20000"/>
                    <a:lumOff val="80000"/>
                  </a:schemeClr>
                </a:solidFill>
                <a:latin typeface="Consolas" pitchFamily="49" charset="0"/>
              </a:rPr>
              <a:t>nowrap</a:t>
            </a:r>
            <a:r>
              <a:rPr lang="en-US" dirty="0" smtClean="0"/>
              <a:t> – keeps the text on one line</a:t>
            </a:r>
          </a:p>
          <a:p>
            <a:pPr lvl="1">
              <a:lnSpc>
                <a:spcPct val="100000"/>
              </a:lnSpc>
              <a:defRPr/>
            </a:pPr>
            <a:r>
              <a:rPr lang="en-US" dirty="0" smtClean="0">
                <a:solidFill>
                  <a:schemeClr val="accent5">
                    <a:lumMod val="20000"/>
                    <a:lumOff val="80000"/>
                  </a:schemeClr>
                </a:solidFill>
                <a:latin typeface="Consolas" pitchFamily="49" charset="0"/>
              </a:rPr>
              <a:t>normal</a:t>
            </a:r>
            <a:r>
              <a:rPr lang="en-US" dirty="0" smtClean="0"/>
              <a:t> (default) – browser decides whether to brake the lines if needed</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spTree>
    <p:extLst>
      <p:ext uri="{BB962C8B-B14F-4D97-AF65-F5344CB8AC3E}">
        <p14:creationId xmlns:p14="http://schemas.microsoft.com/office/powerpoint/2010/main" val="62427938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474" name="Rectangle 2"/>
          <p:cNvSpPr>
            <a:spLocks noGrp="1" noChangeArrowheads="1"/>
          </p:cNvSpPr>
          <p:nvPr>
            <p:ph type="title"/>
          </p:nvPr>
        </p:nvSpPr>
        <p:spPr/>
        <p:txBody>
          <a:bodyPr/>
          <a:lstStyle/>
          <a:p>
            <a:pPr>
              <a:defRPr/>
            </a:pPr>
            <a:r>
              <a:rPr lang="en-US" dirty="0" smtClean="0"/>
              <a:t>Maintenance Example</a:t>
            </a:r>
            <a:endParaRPr lang="bg-BG" dirty="0" smtClean="0"/>
          </a:p>
        </p:txBody>
      </p:sp>
      <p:sp>
        <p:nvSpPr>
          <p:cNvPr id="127"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
        <p:nvSpPr>
          <p:cNvPr id="6" name="Rectangle 3"/>
          <p:cNvSpPr>
            <a:spLocks noChangeArrowheads="1"/>
          </p:cNvSpPr>
          <p:nvPr/>
        </p:nvSpPr>
        <p:spPr bwMode="auto">
          <a:xfrm>
            <a:off x="1804988" y="18732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7" name="Text Box 4"/>
          <p:cNvSpPr txBox="1">
            <a:spLocks noChangeArrowheads="1"/>
          </p:cNvSpPr>
          <p:nvPr/>
        </p:nvSpPr>
        <p:spPr bwMode="auto">
          <a:xfrm>
            <a:off x="1741488" y="18526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8" name="Rectangle 5"/>
          <p:cNvSpPr>
            <a:spLocks noChangeArrowheads="1"/>
          </p:cNvSpPr>
          <p:nvPr/>
        </p:nvSpPr>
        <p:spPr bwMode="auto">
          <a:xfrm>
            <a:off x="1957388" y="2614613"/>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9" name="Text Box 6"/>
          <p:cNvSpPr txBox="1">
            <a:spLocks noChangeArrowheads="1"/>
          </p:cNvSpPr>
          <p:nvPr/>
        </p:nvSpPr>
        <p:spPr bwMode="auto">
          <a:xfrm>
            <a:off x="1893888" y="2593975"/>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10" name="Rectangle 7"/>
          <p:cNvSpPr>
            <a:spLocks noChangeArrowheads="1"/>
          </p:cNvSpPr>
          <p:nvPr/>
        </p:nvSpPr>
        <p:spPr bwMode="auto">
          <a:xfrm>
            <a:off x="2719388" y="19494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11" name="Text Box 8"/>
          <p:cNvSpPr txBox="1">
            <a:spLocks noChangeArrowheads="1"/>
          </p:cNvSpPr>
          <p:nvPr/>
        </p:nvSpPr>
        <p:spPr bwMode="auto">
          <a:xfrm>
            <a:off x="2655888" y="19288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12" name="Rectangle 9"/>
          <p:cNvSpPr>
            <a:spLocks noChangeArrowheads="1"/>
          </p:cNvSpPr>
          <p:nvPr/>
        </p:nvSpPr>
        <p:spPr bwMode="auto">
          <a:xfrm>
            <a:off x="1500188" y="51498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13" name="Text Box 10"/>
          <p:cNvSpPr txBox="1">
            <a:spLocks noChangeArrowheads="1"/>
          </p:cNvSpPr>
          <p:nvPr/>
        </p:nvSpPr>
        <p:spPr bwMode="auto">
          <a:xfrm>
            <a:off x="1436688" y="51292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14" name="Rectangle 11"/>
          <p:cNvSpPr>
            <a:spLocks noChangeArrowheads="1"/>
          </p:cNvSpPr>
          <p:nvPr/>
        </p:nvSpPr>
        <p:spPr bwMode="auto">
          <a:xfrm>
            <a:off x="1271588" y="33972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15" name="Text Box 12"/>
          <p:cNvSpPr txBox="1">
            <a:spLocks noChangeArrowheads="1"/>
          </p:cNvSpPr>
          <p:nvPr/>
        </p:nvSpPr>
        <p:spPr bwMode="auto">
          <a:xfrm>
            <a:off x="1208088" y="33766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16" name="Rectangle 13"/>
          <p:cNvSpPr>
            <a:spLocks noChangeArrowheads="1"/>
          </p:cNvSpPr>
          <p:nvPr/>
        </p:nvSpPr>
        <p:spPr bwMode="auto">
          <a:xfrm>
            <a:off x="1652588" y="41592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17" name="Text Box 14"/>
          <p:cNvSpPr txBox="1">
            <a:spLocks noChangeArrowheads="1"/>
          </p:cNvSpPr>
          <p:nvPr/>
        </p:nvSpPr>
        <p:spPr bwMode="auto">
          <a:xfrm>
            <a:off x="1589088" y="41386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18" name="Rectangle 15"/>
          <p:cNvSpPr>
            <a:spLocks noChangeArrowheads="1"/>
          </p:cNvSpPr>
          <p:nvPr/>
        </p:nvSpPr>
        <p:spPr bwMode="auto">
          <a:xfrm>
            <a:off x="2490788" y="32448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19" name="Text Box 16"/>
          <p:cNvSpPr txBox="1">
            <a:spLocks noChangeArrowheads="1"/>
          </p:cNvSpPr>
          <p:nvPr/>
        </p:nvSpPr>
        <p:spPr bwMode="auto">
          <a:xfrm>
            <a:off x="2427288" y="32242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20" name="Rectangle 17"/>
          <p:cNvSpPr>
            <a:spLocks noChangeArrowheads="1"/>
          </p:cNvSpPr>
          <p:nvPr/>
        </p:nvSpPr>
        <p:spPr bwMode="auto">
          <a:xfrm>
            <a:off x="3100388" y="30162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21" name="Text Box 18"/>
          <p:cNvSpPr txBox="1">
            <a:spLocks noChangeArrowheads="1"/>
          </p:cNvSpPr>
          <p:nvPr/>
        </p:nvSpPr>
        <p:spPr bwMode="auto">
          <a:xfrm>
            <a:off x="3036888" y="29956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22" name="Rectangle 19"/>
          <p:cNvSpPr>
            <a:spLocks noChangeArrowheads="1"/>
          </p:cNvSpPr>
          <p:nvPr/>
        </p:nvSpPr>
        <p:spPr bwMode="auto">
          <a:xfrm>
            <a:off x="1881188" y="34734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23" name="Text Box 20"/>
          <p:cNvSpPr txBox="1">
            <a:spLocks noChangeArrowheads="1"/>
          </p:cNvSpPr>
          <p:nvPr/>
        </p:nvSpPr>
        <p:spPr bwMode="auto">
          <a:xfrm>
            <a:off x="1817688" y="34528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24" name="Rectangle 21"/>
          <p:cNvSpPr>
            <a:spLocks noChangeArrowheads="1"/>
          </p:cNvSpPr>
          <p:nvPr/>
        </p:nvSpPr>
        <p:spPr bwMode="auto">
          <a:xfrm>
            <a:off x="2414588" y="43878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25" name="Text Box 22"/>
          <p:cNvSpPr txBox="1">
            <a:spLocks noChangeArrowheads="1"/>
          </p:cNvSpPr>
          <p:nvPr/>
        </p:nvSpPr>
        <p:spPr bwMode="auto">
          <a:xfrm>
            <a:off x="2351088" y="43672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26" name="Rectangle 23"/>
          <p:cNvSpPr>
            <a:spLocks noChangeArrowheads="1"/>
          </p:cNvSpPr>
          <p:nvPr/>
        </p:nvSpPr>
        <p:spPr bwMode="auto">
          <a:xfrm>
            <a:off x="2490788" y="25590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27" name="Text Box 24"/>
          <p:cNvSpPr txBox="1">
            <a:spLocks noChangeArrowheads="1"/>
          </p:cNvSpPr>
          <p:nvPr/>
        </p:nvSpPr>
        <p:spPr bwMode="auto">
          <a:xfrm>
            <a:off x="2427288" y="25384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28" name="Rectangle 25"/>
          <p:cNvSpPr>
            <a:spLocks noChangeArrowheads="1"/>
          </p:cNvSpPr>
          <p:nvPr/>
        </p:nvSpPr>
        <p:spPr bwMode="auto">
          <a:xfrm>
            <a:off x="1271588" y="24828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29" name="Text Box 26"/>
          <p:cNvSpPr txBox="1">
            <a:spLocks noChangeArrowheads="1"/>
          </p:cNvSpPr>
          <p:nvPr/>
        </p:nvSpPr>
        <p:spPr bwMode="auto">
          <a:xfrm>
            <a:off x="1208088" y="24622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30" name="Rectangle 27"/>
          <p:cNvSpPr>
            <a:spLocks noChangeArrowheads="1"/>
          </p:cNvSpPr>
          <p:nvPr/>
        </p:nvSpPr>
        <p:spPr bwMode="auto">
          <a:xfrm>
            <a:off x="3328988" y="40068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31" name="Text Box 28"/>
          <p:cNvSpPr txBox="1">
            <a:spLocks noChangeArrowheads="1"/>
          </p:cNvSpPr>
          <p:nvPr/>
        </p:nvSpPr>
        <p:spPr bwMode="auto">
          <a:xfrm>
            <a:off x="3265488" y="39862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32" name="Rectangle 29"/>
          <p:cNvSpPr>
            <a:spLocks noChangeArrowheads="1"/>
          </p:cNvSpPr>
          <p:nvPr/>
        </p:nvSpPr>
        <p:spPr bwMode="auto">
          <a:xfrm>
            <a:off x="2185988" y="52260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33" name="Text Box 30"/>
          <p:cNvSpPr txBox="1">
            <a:spLocks noChangeArrowheads="1"/>
          </p:cNvSpPr>
          <p:nvPr/>
        </p:nvSpPr>
        <p:spPr bwMode="auto">
          <a:xfrm>
            <a:off x="2122488" y="52054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34" name="Rectangle 31"/>
          <p:cNvSpPr>
            <a:spLocks noChangeArrowheads="1"/>
          </p:cNvSpPr>
          <p:nvPr/>
        </p:nvSpPr>
        <p:spPr bwMode="auto">
          <a:xfrm>
            <a:off x="3100388" y="47688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35" name="Text Box 32"/>
          <p:cNvSpPr txBox="1">
            <a:spLocks noChangeArrowheads="1"/>
          </p:cNvSpPr>
          <p:nvPr/>
        </p:nvSpPr>
        <p:spPr bwMode="auto">
          <a:xfrm>
            <a:off x="3036888" y="47482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36" name="Rectangle 33"/>
          <p:cNvSpPr>
            <a:spLocks noChangeArrowheads="1"/>
          </p:cNvSpPr>
          <p:nvPr/>
        </p:nvSpPr>
        <p:spPr bwMode="auto">
          <a:xfrm>
            <a:off x="3328988" y="21780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37" name="Text Box 34"/>
          <p:cNvSpPr txBox="1">
            <a:spLocks noChangeArrowheads="1"/>
          </p:cNvSpPr>
          <p:nvPr/>
        </p:nvSpPr>
        <p:spPr bwMode="auto">
          <a:xfrm>
            <a:off x="3265488" y="21574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38" name="Rectangle 35"/>
          <p:cNvSpPr>
            <a:spLocks noChangeArrowheads="1"/>
          </p:cNvSpPr>
          <p:nvPr/>
        </p:nvSpPr>
        <p:spPr bwMode="auto">
          <a:xfrm>
            <a:off x="2719388" y="38544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39" name="Text Box 36"/>
          <p:cNvSpPr txBox="1">
            <a:spLocks noChangeArrowheads="1"/>
          </p:cNvSpPr>
          <p:nvPr/>
        </p:nvSpPr>
        <p:spPr bwMode="auto">
          <a:xfrm>
            <a:off x="2655888" y="38338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40" name="Rectangle 37"/>
          <p:cNvSpPr>
            <a:spLocks noChangeArrowheads="1"/>
          </p:cNvSpPr>
          <p:nvPr/>
        </p:nvSpPr>
        <p:spPr bwMode="auto">
          <a:xfrm>
            <a:off x="2033588" y="40068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41" name="Text Box 38"/>
          <p:cNvSpPr txBox="1">
            <a:spLocks noChangeArrowheads="1"/>
          </p:cNvSpPr>
          <p:nvPr/>
        </p:nvSpPr>
        <p:spPr bwMode="auto">
          <a:xfrm>
            <a:off x="1970088" y="39862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42" name="Rectangle 39"/>
          <p:cNvSpPr>
            <a:spLocks noChangeArrowheads="1"/>
          </p:cNvSpPr>
          <p:nvPr/>
        </p:nvSpPr>
        <p:spPr bwMode="auto">
          <a:xfrm>
            <a:off x="2719388" y="54546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43" name="Text Box 40"/>
          <p:cNvSpPr txBox="1">
            <a:spLocks noChangeArrowheads="1"/>
          </p:cNvSpPr>
          <p:nvPr/>
        </p:nvSpPr>
        <p:spPr bwMode="auto">
          <a:xfrm>
            <a:off x="2655888" y="54340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44" name="Rectangle 41"/>
          <p:cNvSpPr>
            <a:spLocks noChangeArrowheads="1"/>
          </p:cNvSpPr>
          <p:nvPr/>
        </p:nvSpPr>
        <p:spPr bwMode="auto">
          <a:xfrm>
            <a:off x="3709988" y="50736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45" name="Text Box 42"/>
          <p:cNvSpPr txBox="1">
            <a:spLocks noChangeArrowheads="1"/>
          </p:cNvSpPr>
          <p:nvPr/>
        </p:nvSpPr>
        <p:spPr bwMode="auto">
          <a:xfrm>
            <a:off x="3646488" y="50530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46" name="Rectangle 43"/>
          <p:cNvSpPr>
            <a:spLocks noChangeArrowheads="1"/>
          </p:cNvSpPr>
          <p:nvPr/>
        </p:nvSpPr>
        <p:spPr bwMode="auto">
          <a:xfrm>
            <a:off x="1804988" y="47688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47" name="Text Box 44"/>
          <p:cNvSpPr txBox="1">
            <a:spLocks noChangeArrowheads="1"/>
          </p:cNvSpPr>
          <p:nvPr/>
        </p:nvSpPr>
        <p:spPr bwMode="auto">
          <a:xfrm>
            <a:off x="1741488" y="47482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48" name="Rectangle 45"/>
          <p:cNvSpPr>
            <a:spLocks noChangeArrowheads="1"/>
          </p:cNvSpPr>
          <p:nvPr/>
        </p:nvSpPr>
        <p:spPr bwMode="auto">
          <a:xfrm>
            <a:off x="4395788" y="19494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49" name="Text Box 46"/>
          <p:cNvSpPr txBox="1">
            <a:spLocks noChangeArrowheads="1"/>
          </p:cNvSpPr>
          <p:nvPr/>
        </p:nvSpPr>
        <p:spPr bwMode="auto">
          <a:xfrm>
            <a:off x="4332288" y="19288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50" name="Rectangle 47"/>
          <p:cNvSpPr>
            <a:spLocks noChangeArrowheads="1"/>
          </p:cNvSpPr>
          <p:nvPr/>
        </p:nvSpPr>
        <p:spPr bwMode="auto">
          <a:xfrm>
            <a:off x="3938588" y="28638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51" name="Text Box 48"/>
          <p:cNvSpPr txBox="1">
            <a:spLocks noChangeArrowheads="1"/>
          </p:cNvSpPr>
          <p:nvPr/>
        </p:nvSpPr>
        <p:spPr bwMode="auto">
          <a:xfrm>
            <a:off x="3875088" y="28432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52" name="Rectangle 49"/>
          <p:cNvSpPr>
            <a:spLocks noChangeArrowheads="1"/>
          </p:cNvSpPr>
          <p:nvPr/>
        </p:nvSpPr>
        <p:spPr bwMode="auto">
          <a:xfrm>
            <a:off x="3709988" y="35496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53" name="Text Box 50"/>
          <p:cNvSpPr txBox="1">
            <a:spLocks noChangeArrowheads="1"/>
          </p:cNvSpPr>
          <p:nvPr/>
        </p:nvSpPr>
        <p:spPr bwMode="auto">
          <a:xfrm>
            <a:off x="3646488" y="35290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54" name="Rectangle 51"/>
          <p:cNvSpPr>
            <a:spLocks noChangeArrowheads="1"/>
          </p:cNvSpPr>
          <p:nvPr/>
        </p:nvSpPr>
        <p:spPr bwMode="auto">
          <a:xfrm>
            <a:off x="4319588" y="43116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55" name="Text Box 52"/>
          <p:cNvSpPr txBox="1">
            <a:spLocks noChangeArrowheads="1"/>
          </p:cNvSpPr>
          <p:nvPr/>
        </p:nvSpPr>
        <p:spPr bwMode="auto">
          <a:xfrm>
            <a:off x="4256088" y="42910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56" name="Rectangle 53"/>
          <p:cNvSpPr>
            <a:spLocks noChangeArrowheads="1"/>
          </p:cNvSpPr>
          <p:nvPr/>
        </p:nvSpPr>
        <p:spPr bwMode="auto">
          <a:xfrm>
            <a:off x="3633788" y="43878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57" name="Text Box 54"/>
          <p:cNvSpPr txBox="1">
            <a:spLocks noChangeArrowheads="1"/>
          </p:cNvSpPr>
          <p:nvPr/>
        </p:nvSpPr>
        <p:spPr bwMode="auto">
          <a:xfrm>
            <a:off x="3570288" y="43672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58" name="Rectangle 55"/>
          <p:cNvSpPr>
            <a:spLocks noChangeArrowheads="1"/>
          </p:cNvSpPr>
          <p:nvPr/>
        </p:nvSpPr>
        <p:spPr bwMode="auto">
          <a:xfrm>
            <a:off x="4471988" y="35496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59" name="Text Box 56"/>
          <p:cNvSpPr txBox="1">
            <a:spLocks noChangeArrowheads="1"/>
          </p:cNvSpPr>
          <p:nvPr/>
        </p:nvSpPr>
        <p:spPr bwMode="auto">
          <a:xfrm>
            <a:off x="4408488" y="35290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60" name="Rectangle 57"/>
          <p:cNvSpPr>
            <a:spLocks noChangeArrowheads="1"/>
          </p:cNvSpPr>
          <p:nvPr/>
        </p:nvSpPr>
        <p:spPr bwMode="auto">
          <a:xfrm>
            <a:off x="4395788" y="25590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61" name="Text Box 58"/>
          <p:cNvSpPr txBox="1">
            <a:spLocks noChangeArrowheads="1"/>
          </p:cNvSpPr>
          <p:nvPr/>
        </p:nvSpPr>
        <p:spPr bwMode="auto">
          <a:xfrm>
            <a:off x="4332288" y="25384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62" name="Rectangle 59"/>
          <p:cNvSpPr>
            <a:spLocks noChangeArrowheads="1"/>
          </p:cNvSpPr>
          <p:nvPr/>
        </p:nvSpPr>
        <p:spPr bwMode="auto">
          <a:xfrm>
            <a:off x="3557588" y="56070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63" name="Text Box 60"/>
          <p:cNvSpPr txBox="1">
            <a:spLocks noChangeArrowheads="1"/>
          </p:cNvSpPr>
          <p:nvPr/>
        </p:nvSpPr>
        <p:spPr bwMode="auto">
          <a:xfrm>
            <a:off x="3494088" y="55864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64" name="Rectangle 61"/>
          <p:cNvSpPr>
            <a:spLocks noChangeArrowheads="1"/>
          </p:cNvSpPr>
          <p:nvPr/>
        </p:nvSpPr>
        <p:spPr bwMode="auto">
          <a:xfrm>
            <a:off x="4167188" y="52260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65" name="Text Box 62"/>
          <p:cNvSpPr txBox="1">
            <a:spLocks noChangeArrowheads="1"/>
          </p:cNvSpPr>
          <p:nvPr/>
        </p:nvSpPr>
        <p:spPr bwMode="auto">
          <a:xfrm>
            <a:off x="4103688" y="52054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66" name="Rectangle 63"/>
          <p:cNvSpPr>
            <a:spLocks noChangeArrowheads="1"/>
          </p:cNvSpPr>
          <p:nvPr/>
        </p:nvSpPr>
        <p:spPr bwMode="auto">
          <a:xfrm>
            <a:off x="3633788" y="17970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67" name="Text Box 64"/>
          <p:cNvSpPr txBox="1">
            <a:spLocks noChangeArrowheads="1"/>
          </p:cNvSpPr>
          <p:nvPr/>
        </p:nvSpPr>
        <p:spPr bwMode="auto">
          <a:xfrm>
            <a:off x="3570288" y="17764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68" name="Rectangle 65"/>
          <p:cNvSpPr>
            <a:spLocks noChangeArrowheads="1"/>
          </p:cNvSpPr>
          <p:nvPr/>
        </p:nvSpPr>
        <p:spPr bwMode="auto">
          <a:xfrm>
            <a:off x="4929188" y="53022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69" name="Text Box 66"/>
          <p:cNvSpPr txBox="1">
            <a:spLocks noChangeArrowheads="1"/>
          </p:cNvSpPr>
          <p:nvPr/>
        </p:nvSpPr>
        <p:spPr bwMode="auto">
          <a:xfrm>
            <a:off x="4865688" y="52816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70" name="Rectangle 67"/>
          <p:cNvSpPr>
            <a:spLocks noChangeArrowheads="1"/>
          </p:cNvSpPr>
          <p:nvPr/>
        </p:nvSpPr>
        <p:spPr bwMode="auto">
          <a:xfrm>
            <a:off x="4929188" y="45402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71" name="Text Box 68"/>
          <p:cNvSpPr txBox="1">
            <a:spLocks noChangeArrowheads="1"/>
          </p:cNvSpPr>
          <p:nvPr/>
        </p:nvSpPr>
        <p:spPr bwMode="auto">
          <a:xfrm>
            <a:off x="4865688" y="45196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72" name="Rectangle 69"/>
          <p:cNvSpPr>
            <a:spLocks noChangeArrowheads="1"/>
          </p:cNvSpPr>
          <p:nvPr/>
        </p:nvSpPr>
        <p:spPr bwMode="auto">
          <a:xfrm>
            <a:off x="4929188" y="27876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73" name="Text Box 70"/>
          <p:cNvSpPr txBox="1">
            <a:spLocks noChangeArrowheads="1"/>
          </p:cNvSpPr>
          <p:nvPr/>
        </p:nvSpPr>
        <p:spPr bwMode="auto">
          <a:xfrm>
            <a:off x="4865688" y="27670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74" name="Rectangle 71"/>
          <p:cNvSpPr>
            <a:spLocks noChangeArrowheads="1"/>
          </p:cNvSpPr>
          <p:nvPr/>
        </p:nvSpPr>
        <p:spPr bwMode="auto">
          <a:xfrm>
            <a:off x="4852988" y="38544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75" name="Text Box 72"/>
          <p:cNvSpPr txBox="1">
            <a:spLocks noChangeArrowheads="1"/>
          </p:cNvSpPr>
          <p:nvPr/>
        </p:nvSpPr>
        <p:spPr bwMode="auto">
          <a:xfrm>
            <a:off x="4789488" y="38338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76" name="Rectangle 73"/>
          <p:cNvSpPr>
            <a:spLocks noChangeArrowheads="1"/>
          </p:cNvSpPr>
          <p:nvPr/>
        </p:nvSpPr>
        <p:spPr bwMode="auto">
          <a:xfrm>
            <a:off x="2871788" y="25590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77" name="Text Box 74"/>
          <p:cNvSpPr txBox="1">
            <a:spLocks noChangeArrowheads="1"/>
          </p:cNvSpPr>
          <p:nvPr/>
        </p:nvSpPr>
        <p:spPr bwMode="auto">
          <a:xfrm>
            <a:off x="2808288" y="25384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78" name="Rectangle 75"/>
          <p:cNvSpPr>
            <a:spLocks noChangeArrowheads="1"/>
          </p:cNvSpPr>
          <p:nvPr/>
        </p:nvSpPr>
        <p:spPr bwMode="auto">
          <a:xfrm>
            <a:off x="1652588" y="29400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79" name="Text Box 76"/>
          <p:cNvSpPr txBox="1">
            <a:spLocks noChangeArrowheads="1"/>
          </p:cNvSpPr>
          <p:nvPr/>
        </p:nvSpPr>
        <p:spPr bwMode="auto">
          <a:xfrm>
            <a:off x="1589088" y="29194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80" name="Rectangle 77"/>
          <p:cNvSpPr>
            <a:spLocks noChangeArrowheads="1"/>
          </p:cNvSpPr>
          <p:nvPr/>
        </p:nvSpPr>
        <p:spPr bwMode="auto">
          <a:xfrm>
            <a:off x="1347788" y="43116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81" name="Text Box 78"/>
          <p:cNvSpPr txBox="1">
            <a:spLocks noChangeArrowheads="1"/>
          </p:cNvSpPr>
          <p:nvPr/>
        </p:nvSpPr>
        <p:spPr bwMode="auto">
          <a:xfrm>
            <a:off x="1284288" y="42910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82" name="Rectangle 79"/>
          <p:cNvSpPr>
            <a:spLocks noChangeArrowheads="1"/>
          </p:cNvSpPr>
          <p:nvPr/>
        </p:nvSpPr>
        <p:spPr bwMode="auto">
          <a:xfrm>
            <a:off x="3176588" y="35496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83" name="Text Box 80"/>
          <p:cNvSpPr txBox="1">
            <a:spLocks noChangeArrowheads="1"/>
          </p:cNvSpPr>
          <p:nvPr/>
        </p:nvSpPr>
        <p:spPr bwMode="auto">
          <a:xfrm>
            <a:off x="3113088" y="35290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84" name="Rectangle 81"/>
          <p:cNvSpPr>
            <a:spLocks noChangeArrowheads="1"/>
          </p:cNvSpPr>
          <p:nvPr/>
        </p:nvSpPr>
        <p:spPr bwMode="auto">
          <a:xfrm>
            <a:off x="1804988" y="54546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85" name="Text Box 82"/>
          <p:cNvSpPr txBox="1">
            <a:spLocks noChangeArrowheads="1"/>
          </p:cNvSpPr>
          <p:nvPr/>
        </p:nvSpPr>
        <p:spPr bwMode="auto">
          <a:xfrm>
            <a:off x="1741488" y="54340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86" name="Rectangle 83"/>
          <p:cNvSpPr>
            <a:spLocks noChangeArrowheads="1"/>
          </p:cNvSpPr>
          <p:nvPr/>
        </p:nvSpPr>
        <p:spPr bwMode="auto">
          <a:xfrm>
            <a:off x="2414588" y="37020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87" name="Text Box 84"/>
          <p:cNvSpPr txBox="1">
            <a:spLocks noChangeArrowheads="1"/>
          </p:cNvSpPr>
          <p:nvPr/>
        </p:nvSpPr>
        <p:spPr bwMode="auto">
          <a:xfrm>
            <a:off x="2351088" y="36814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88" name="Rectangle 85"/>
          <p:cNvSpPr>
            <a:spLocks noChangeArrowheads="1"/>
          </p:cNvSpPr>
          <p:nvPr/>
        </p:nvSpPr>
        <p:spPr bwMode="auto">
          <a:xfrm>
            <a:off x="2262188" y="20256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89" name="Text Box 86"/>
          <p:cNvSpPr txBox="1">
            <a:spLocks noChangeArrowheads="1"/>
          </p:cNvSpPr>
          <p:nvPr/>
        </p:nvSpPr>
        <p:spPr bwMode="auto">
          <a:xfrm>
            <a:off x="2198688" y="20050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90" name="Rectangle 87"/>
          <p:cNvSpPr>
            <a:spLocks noChangeArrowheads="1"/>
          </p:cNvSpPr>
          <p:nvPr/>
        </p:nvSpPr>
        <p:spPr bwMode="auto">
          <a:xfrm>
            <a:off x="3481388" y="27114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91" name="Text Box 88"/>
          <p:cNvSpPr txBox="1">
            <a:spLocks noChangeArrowheads="1"/>
          </p:cNvSpPr>
          <p:nvPr/>
        </p:nvSpPr>
        <p:spPr bwMode="auto">
          <a:xfrm>
            <a:off x="3417888" y="26908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92" name="Rectangle 89"/>
          <p:cNvSpPr>
            <a:spLocks noChangeArrowheads="1"/>
          </p:cNvSpPr>
          <p:nvPr/>
        </p:nvSpPr>
        <p:spPr bwMode="auto">
          <a:xfrm>
            <a:off x="4014788" y="40068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93" name="Text Box 90"/>
          <p:cNvSpPr txBox="1">
            <a:spLocks noChangeArrowheads="1"/>
          </p:cNvSpPr>
          <p:nvPr/>
        </p:nvSpPr>
        <p:spPr bwMode="auto">
          <a:xfrm>
            <a:off x="3951288" y="39862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94" name="Rectangle 91"/>
          <p:cNvSpPr>
            <a:spLocks noChangeArrowheads="1"/>
          </p:cNvSpPr>
          <p:nvPr/>
        </p:nvSpPr>
        <p:spPr bwMode="auto">
          <a:xfrm>
            <a:off x="2643188" y="48450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95" name="Text Box 92"/>
          <p:cNvSpPr txBox="1">
            <a:spLocks noChangeArrowheads="1"/>
          </p:cNvSpPr>
          <p:nvPr/>
        </p:nvSpPr>
        <p:spPr bwMode="auto">
          <a:xfrm>
            <a:off x="2579688" y="48244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96" name="Rectangle 93"/>
          <p:cNvSpPr>
            <a:spLocks noChangeArrowheads="1"/>
          </p:cNvSpPr>
          <p:nvPr/>
        </p:nvSpPr>
        <p:spPr bwMode="auto">
          <a:xfrm>
            <a:off x="3862388" y="22542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97" name="Text Box 94"/>
          <p:cNvSpPr txBox="1">
            <a:spLocks noChangeArrowheads="1"/>
          </p:cNvSpPr>
          <p:nvPr/>
        </p:nvSpPr>
        <p:spPr bwMode="auto">
          <a:xfrm>
            <a:off x="3798888" y="22336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98" name="Rectangle 95"/>
          <p:cNvSpPr>
            <a:spLocks noChangeArrowheads="1"/>
          </p:cNvSpPr>
          <p:nvPr/>
        </p:nvSpPr>
        <p:spPr bwMode="auto">
          <a:xfrm>
            <a:off x="1423988" y="20256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99" name="Text Box 96"/>
          <p:cNvSpPr txBox="1">
            <a:spLocks noChangeArrowheads="1"/>
          </p:cNvSpPr>
          <p:nvPr/>
        </p:nvSpPr>
        <p:spPr bwMode="auto">
          <a:xfrm>
            <a:off x="1360488" y="20050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100" name="Rectangle 97"/>
          <p:cNvSpPr>
            <a:spLocks noChangeArrowheads="1"/>
          </p:cNvSpPr>
          <p:nvPr/>
        </p:nvSpPr>
        <p:spPr bwMode="auto">
          <a:xfrm>
            <a:off x="4319588" y="48450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101" name="Text Box 98"/>
          <p:cNvSpPr txBox="1">
            <a:spLocks noChangeArrowheads="1"/>
          </p:cNvSpPr>
          <p:nvPr/>
        </p:nvSpPr>
        <p:spPr bwMode="auto">
          <a:xfrm>
            <a:off x="4256088" y="48244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102" name="Rectangle 99"/>
          <p:cNvSpPr>
            <a:spLocks noChangeArrowheads="1"/>
          </p:cNvSpPr>
          <p:nvPr/>
        </p:nvSpPr>
        <p:spPr bwMode="auto">
          <a:xfrm>
            <a:off x="4700588" y="22542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103" name="Text Box 100"/>
          <p:cNvSpPr txBox="1">
            <a:spLocks noChangeArrowheads="1"/>
          </p:cNvSpPr>
          <p:nvPr/>
        </p:nvSpPr>
        <p:spPr bwMode="auto">
          <a:xfrm>
            <a:off x="4637088" y="22336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104" name="Rectangle 101"/>
          <p:cNvSpPr>
            <a:spLocks noChangeArrowheads="1"/>
          </p:cNvSpPr>
          <p:nvPr/>
        </p:nvSpPr>
        <p:spPr bwMode="auto">
          <a:xfrm>
            <a:off x="5081588" y="17208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105" name="Text Box 102"/>
          <p:cNvSpPr txBox="1">
            <a:spLocks noChangeArrowheads="1"/>
          </p:cNvSpPr>
          <p:nvPr/>
        </p:nvSpPr>
        <p:spPr bwMode="auto">
          <a:xfrm>
            <a:off x="5018088" y="17002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106" name="Rectangle 103"/>
          <p:cNvSpPr>
            <a:spLocks noChangeArrowheads="1"/>
          </p:cNvSpPr>
          <p:nvPr/>
        </p:nvSpPr>
        <p:spPr bwMode="auto">
          <a:xfrm>
            <a:off x="5005388" y="33972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107" name="Text Box 104"/>
          <p:cNvSpPr txBox="1">
            <a:spLocks noChangeArrowheads="1"/>
          </p:cNvSpPr>
          <p:nvPr/>
        </p:nvSpPr>
        <p:spPr bwMode="auto">
          <a:xfrm>
            <a:off x="4941888" y="33766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108" name="Rectangle 105"/>
          <p:cNvSpPr>
            <a:spLocks noChangeArrowheads="1"/>
          </p:cNvSpPr>
          <p:nvPr/>
        </p:nvSpPr>
        <p:spPr bwMode="auto">
          <a:xfrm>
            <a:off x="4090988" y="32448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109" name="Text Box 106"/>
          <p:cNvSpPr txBox="1">
            <a:spLocks noChangeArrowheads="1"/>
          </p:cNvSpPr>
          <p:nvPr/>
        </p:nvSpPr>
        <p:spPr bwMode="auto">
          <a:xfrm>
            <a:off x="4027488" y="32242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110" name="Rectangle 107"/>
          <p:cNvSpPr>
            <a:spLocks noChangeArrowheads="1"/>
          </p:cNvSpPr>
          <p:nvPr/>
        </p:nvSpPr>
        <p:spPr bwMode="auto">
          <a:xfrm>
            <a:off x="4624388" y="56070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111" name="Text Box 108"/>
          <p:cNvSpPr txBox="1">
            <a:spLocks noChangeArrowheads="1"/>
          </p:cNvSpPr>
          <p:nvPr/>
        </p:nvSpPr>
        <p:spPr bwMode="auto">
          <a:xfrm>
            <a:off x="4560888" y="55864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112" name="Rectangle 109"/>
          <p:cNvSpPr>
            <a:spLocks noChangeArrowheads="1"/>
          </p:cNvSpPr>
          <p:nvPr/>
        </p:nvSpPr>
        <p:spPr bwMode="auto">
          <a:xfrm>
            <a:off x="3100388" y="43116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113" name="Text Box 110"/>
          <p:cNvSpPr txBox="1">
            <a:spLocks noChangeArrowheads="1"/>
          </p:cNvSpPr>
          <p:nvPr/>
        </p:nvSpPr>
        <p:spPr bwMode="auto">
          <a:xfrm>
            <a:off x="3036888" y="42910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114" name="Rectangle 111"/>
          <p:cNvSpPr>
            <a:spLocks noChangeArrowheads="1"/>
          </p:cNvSpPr>
          <p:nvPr/>
        </p:nvSpPr>
        <p:spPr bwMode="auto">
          <a:xfrm>
            <a:off x="3024188" y="17208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115" name="Text Box 112"/>
          <p:cNvSpPr txBox="1">
            <a:spLocks noChangeArrowheads="1"/>
          </p:cNvSpPr>
          <p:nvPr/>
        </p:nvSpPr>
        <p:spPr bwMode="auto">
          <a:xfrm>
            <a:off x="2960688" y="17002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116" name="Rectangle 113"/>
          <p:cNvSpPr>
            <a:spLocks noChangeArrowheads="1"/>
          </p:cNvSpPr>
          <p:nvPr/>
        </p:nvSpPr>
        <p:spPr bwMode="auto">
          <a:xfrm>
            <a:off x="1271588" y="49974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117" name="Text Box 114"/>
          <p:cNvSpPr txBox="1">
            <a:spLocks noChangeArrowheads="1"/>
          </p:cNvSpPr>
          <p:nvPr/>
        </p:nvSpPr>
        <p:spPr bwMode="auto">
          <a:xfrm>
            <a:off x="1208088" y="49768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118" name="Rectangle 115"/>
          <p:cNvSpPr>
            <a:spLocks noChangeArrowheads="1"/>
          </p:cNvSpPr>
          <p:nvPr/>
        </p:nvSpPr>
        <p:spPr bwMode="auto">
          <a:xfrm>
            <a:off x="2338388" y="29400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119" name="Text Box 116"/>
          <p:cNvSpPr txBox="1">
            <a:spLocks noChangeArrowheads="1"/>
          </p:cNvSpPr>
          <p:nvPr/>
        </p:nvSpPr>
        <p:spPr bwMode="auto">
          <a:xfrm>
            <a:off x="2274888" y="29194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120" name="Rectangle 119"/>
          <p:cNvSpPr>
            <a:spLocks noChangeArrowheads="1"/>
          </p:cNvSpPr>
          <p:nvPr/>
        </p:nvSpPr>
        <p:spPr bwMode="auto">
          <a:xfrm>
            <a:off x="5233988" y="43878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121" name="Text Box 120"/>
          <p:cNvSpPr txBox="1">
            <a:spLocks noChangeArrowheads="1"/>
          </p:cNvSpPr>
          <p:nvPr/>
        </p:nvSpPr>
        <p:spPr bwMode="auto">
          <a:xfrm>
            <a:off x="5170488" y="43672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122" name="Rectangle 121"/>
          <p:cNvSpPr>
            <a:spLocks noChangeArrowheads="1"/>
          </p:cNvSpPr>
          <p:nvPr/>
        </p:nvSpPr>
        <p:spPr bwMode="auto">
          <a:xfrm>
            <a:off x="5386388" y="51498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123" name="Rectangle 125"/>
          <p:cNvSpPr>
            <a:spLocks noChangeArrowheads="1"/>
          </p:cNvSpPr>
          <p:nvPr/>
        </p:nvSpPr>
        <p:spPr bwMode="auto">
          <a:xfrm>
            <a:off x="5233988" y="2406650"/>
            <a:ext cx="381000" cy="533400"/>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
        <p:nvSpPr>
          <p:cNvPr id="124" name="Text Box 126"/>
          <p:cNvSpPr txBox="1">
            <a:spLocks noChangeArrowheads="1"/>
          </p:cNvSpPr>
          <p:nvPr/>
        </p:nvSpPr>
        <p:spPr bwMode="auto">
          <a:xfrm>
            <a:off x="5170488" y="2386013"/>
            <a:ext cx="533400" cy="492443"/>
          </a:xfrm>
          <a:prstGeom prst="rect">
            <a:avLst/>
          </a:prstGeom>
          <a:solidFill>
            <a:schemeClr val="tx1">
              <a:lumMod val="20000"/>
              <a:lumOff val="80000"/>
            </a:schemeClr>
          </a:solidFill>
          <a:ln w="9525">
            <a:solidFill>
              <a:schemeClr val="tx2">
                <a:lumMod val="60000"/>
                <a:lumOff val="40000"/>
                <a:alpha val="97000"/>
              </a:schemeClr>
            </a:solidFill>
            <a:miter lim="800000"/>
            <a:headEnd/>
            <a:tailEnd/>
          </a:ln>
          <a:effectLst/>
        </p:spPr>
        <p:txBody>
          <a:bodyPr>
            <a:spAutoFit/>
          </a:bodyPr>
          <a:lstStyle/>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Title</a:t>
            </a:r>
          </a:p>
          <a:p>
            <a:pPr eaLnBrk="1" hangingPunct="1">
              <a:lnSpc>
                <a:spcPct val="100000"/>
              </a:lnSpc>
              <a:spcBef>
                <a:spcPct val="50000"/>
              </a:spcBef>
              <a:defRPr/>
            </a:pPr>
            <a:r>
              <a:rPr kumimoji="0" lang="en-US" sz="400" b="0" dirty="0">
                <a:solidFill>
                  <a:schemeClr val="bg1">
                    <a:lumMod val="50000"/>
                    <a:lumOff val="50000"/>
                  </a:schemeClr>
                </a:solidFill>
                <a:effectLst>
                  <a:outerShdw blurRad="38100" dist="38100" dir="2700000" algn="tl">
                    <a:srgbClr val="FFFFFF"/>
                  </a:outerShdw>
                </a:effectLst>
              </a:rPr>
              <a:t>Some random text here.  You can’t read it anyway!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a:t>
            </a:r>
            <a:r>
              <a:rPr kumimoji="0" lang="en-US" sz="400" b="0" dirty="0" err="1">
                <a:solidFill>
                  <a:schemeClr val="bg1">
                    <a:lumMod val="50000"/>
                    <a:lumOff val="50000"/>
                  </a:schemeClr>
                </a:solidFill>
                <a:effectLst>
                  <a:outerShdw blurRad="38100" dist="38100" dir="2700000" algn="tl">
                    <a:srgbClr val="FFFFFF"/>
                  </a:outerShdw>
                </a:effectLst>
              </a:rPr>
              <a:t>har</a:t>
            </a:r>
            <a:r>
              <a:rPr kumimoji="0" lang="en-US" sz="400" b="0" dirty="0">
                <a:solidFill>
                  <a:schemeClr val="bg1">
                    <a:lumMod val="50000"/>
                    <a:lumOff val="50000"/>
                  </a:schemeClr>
                </a:solidFill>
                <a:effectLst>
                  <a:outerShdw blurRad="38100" dist="38100" dir="2700000" algn="tl">
                    <a:srgbClr val="FFFFFF"/>
                  </a:outerShdw>
                </a:effectLst>
              </a:rPr>
              <a:t>!  Use </a:t>
            </a:r>
            <a:r>
              <a:rPr kumimoji="0" lang="en-US" sz="400" b="0" dirty="0" err="1">
                <a:solidFill>
                  <a:schemeClr val="bg1">
                    <a:lumMod val="50000"/>
                    <a:lumOff val="50000"/>
                  </a:schemeClr>
                </a:solidFill>
                <a:effectLst>
                  <a:outerShdw blurRad="38100" dist="38100" dir="2700000" algn="tl">
                    <a:srgbClr val="FFFFFF"/>
                  </a:outerShdw>
                </a:effectLst>
              </a:rPr>
              <a:t>Css</a:t>
            </a:r>
            <a:r>
              <a:rPr kumimoji="0" lang="en-US" sz="400" b="0" dirty="0">
                <a:solidFill>
                  <a:schemeClr val="bg1">
                    <a:lumMod val="50000"/>
                    <a:lumOff val="50000"/>
                  </a:schemeClr>
                </a:solidFill>
                <a:effectLst>
                  <a:outerShdw blurRad="38100" dist="38100" dir="2700000" algn="tl">
                    <a:srgbClr val="FFFFFF"/>
                  </a:outerShdw>
                </a:effectLst>
              </a:rPr>
              <a:t>.</a:t>
            </a:r>
          </a:p>
        </p:txBody>
      </p:sp>
      <p:sp>
        <p:nvSpPr>
          <p:cNvPr id="125" name="Text Box 128"/>
          <p:cNvSpPr txBox="1">
            <a:spLocks noChangeArrowheads="1"/>
          </p:cNvSpPr>
          <p:nvPr/>
        </p:nvSpPr>
        <p:spPr bwMode="auto">
          <a:xfrm>
            <a:off x="7696200" y="3342382"/>
            <a:ext cx="903288" cy="1077218"/>
          </a:xfrm>
          <a:prstGeom prst="rect">
            <a:avLst/>
          </a:prstGeom>
          <a:noFill/>
          <a:ln w="9525">
            <a:noFill/>
            <a:miter lim="800000"/>
            <a:headEnd/>
            <a:tailEnd/>
          </a:ln>
          <a:effectLst/>
        </p:spPr>
        <p:txBody>
          <a:bodyPr wrap="square" anchor="ctr" anchorCtr="0">
            <a:spAutoFit/>
          </a:bodyPr>
          <a:lstStyle/>
          <a:p>
            <a:pPr algn="ctr" eaLnBrk="1" hangingPunct="1">
              <a:lnSpc>
                <a:spcPct val="100000"/>
              </a:lnSpc>
              <a:spcBef>
                <a:spcPct val="50000"/>
              </a:spcBef>
              <a:defRPr/>
            </a:pPr>
            <a:r>
              <a:rPr kumimoji="0" lang="en-US" sz="3200" b="1" dirty="0">
                <a:solidFill>
                  <a:srgbClr val="EBFFD2"/>
                </a:solidFill>
                <a:effectLst>
                  <a:outerShdw blurRad="38100" dist="38100" dir="2700000" algn="tl">
                    <a:srgbClr val="000000">
                      <a:alpha val="43137"/>
                    </a:srgbClr>
                  </a:outerShdw>
                </a:effectLst>
              </a:rPr>
              <a:t>CSS file</a:t>
            </a:r>
          </a:p>
        </p:txBody>
      </p:sp>
      <p:sp>
        <p:nvSpPr>
          <p:cNvPr id="126" name="AutoShape 129"/>
          <p:cNvSpPr>
            <a:spLocks/>
          </p:cNvSpPr>
          <p:nvPr/>
        </p:nvSpPr>
        <p:spPr bwMode="auto">
          <a:xfrm>
            <a:off x="6237288" y="2005013"/>
            <a:ext cx="1214437" cy="3657600"/>
          </a:xfrm>
          <a:prstGeom prst="rightBrace">
            <a:avLst>
              <a:gd name="adj1" fmla="val 25098"/>
              <a:gd name="adj2" fmla="val 50000"/>
            </a:avLst>
          </a:prstGeom>
          <a:noFill/>
          <a:ln w="19050">
            <a:solidFill>
              <a:schemeClr val="accent5">
                <a:lumMod val="20000"/>
                <a:lumOff val="80000"/>
              </a:schemeClr>
            </a:solidFill>
            <a:round/>
            <a:headEnd/>
            <a:tailEnd/>
          </a:ln>
          <a:effectLst/>
        </p:spPr>
        <p:txBody>
          <a:bodyPr wrap="none" anchor="ctr"/>
          <a:lstStyle/>
          <a:p>
            <a:pPr>
              <a:defRPr/>
            </a:pPr>
            <a:endParaRPr lang="en-US">
              <a:solidFill>
                <a:schemeClr val="bg1">
                  <a:lumMod val="50000"/>
                  <a:lumOff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244265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fade">
                                      <p:cBhvr>
                                        <p:cTn id="7" dur="500"/>
                                        <p:tgtEl>
                                          <p:spTgt spid="1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6"/>
                                        </p:tgtEl>
                                        <p:attrNameLst>
                                          <p:attrName>style.visibility</p:attrName>
                                        </p:attrNameLst>
                                      </p:cBhvr>
                                      <p:to>
                                        <p:strVal val="visible"/>
                                      </p:to>
                                    </p:set>
                                    <p:animEffect transition="in" filter="fade">
                                      <p:cBhvr>
                                        <p:cTn id="10"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p:bldP spid="12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100000" l="0" r="100000">
                        <a14:foregroundMark x1="1106" y1="2857" x2="98230" y2="97857"/>
                        <a14:foregroundMark x1="97788" y1="1786" x2="3319" y2="98214"/>
                        <a14:foregroundMark x1="15044" y1="2500" x2="81858" y2="4286"/>
                        <a14:foregroundMark x1="3319" y1="19286" x2="3982" y2="87857"/>
                        <a14:foregroundMark x1="6858" y1="55000" x2="26327" y2="73214"/>
                        <a14:foregroundMark x1="26991" y1="48214" x2="34513" y2="73214"/>
                        <a14:foregroundMark x1="56195" y1="46786" x2="97345" y2="65357"/>
                        <a14:backgroundMark x1="23230" y1="10000" x2="34513" y2="17857"/>
                        <a14:backgroundMark x1="31416" y1="12857" x2="22566" y2="14643"/>
                        <a14:backgroundMark x1="9071" y1="27143" x2="20796" y2="32500"/>
                        <a14:backgroundMark x1="20133" y1="27143" x2="8628" y2="32143"/>
                        <a14:backgroundMark x1="8186" y1="28214" x2="17478" y2="34286"/>
                        <a14:backgroundMark x1="20133" y1="34643" x2="9292" y2="31786"/>
                        <a14:backgroundMark x1="9735" y1="26429" x2="15929" y2="35357"/>
                        <a14:backgroundMark x1="20575" y1="26786" x2="9735" y2="27143"/>
                        <a14:backgroundMark x1="22788" y1="8929" x2="32743" y2="16786"/>
                        <a14:backgroundMark x1="32522" y1="10714" x2="21903" y2="13214"/>
                        <a14:backgroundMark x1="21239" y1="10000" x2="29204" y2="17143"/>
                        <a14:backgroundMark x1="32743" y1="10714" x2="23230" y2="8929"/>
                        <a14:backgroundMark x1="22345" y1="8929" x2="26549" y2="17143"/>
                        <a14:backgroundMark x1="24779" y1="18571" x2="21903" y2="13571"/>
                        <a14:backgroundMark x1="29425" y1="14286" x2="27655" y2="20000"/>
                        <a14:backgroundMark x1="26770" y1="20357" x2="26770" y2="20357"/>
                        <a14:backgroundMark x1="22345" y1="11786" x2="21903" y2="18571"/>
                        <a14:backgroundMark x1="47345" y1="26786" x2="47345" y2="26786"/>
                      </a14:backgroundRemoval>
                    </a14:imgEffect>
                  </a14:imgLayer>
                </a14:imgProps>
              </a:ext>
              <a:ext uri="{28A0092B-C50C-407E-A947-70E740481C1C}">
                <a14:useLocalDpi xmlns:a14="http://schemas.microsoft.com/office/drawing/2010/main"/>
              </a:ext>
            </a:extLst>
          </a:blip>
          <a:srcRect/>
          <a:stretch>
            <a:fillRect/>
          </a:stretch>
        </p:blipFill>
        <p:spPr bwMode="auto">
          <a:xfrm>
            <a:off x="533400" y="1219200"/>
            <a:ext cx="8077200" cy="5003574"/>
          </a:xfrm>
          <a:prstGeom prst="rect">
            <a:avLst/>
          </a:prstGeom>
          <a:noFill/>
          <a:ln>
            <a:noFill/>
          </a:ln>
          <a:effectLst>
            <a:glow rad="101600">
              <a:schemeClr val="accent6">
                <a:lumMod val="20000"/>
                <a:lumOff val="80000"/>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4"/>
          <p:cNvSpPr>
            <a:spLocks noGrp="1"/>
          </p:cNvSpPr>
          <p:nvPr>
            <p:ph type="ctrTitle"/>
          </p:nvPr>
        </p:nvSpPr>
        <p:spPr>
          <a:xfrm>
            <a:off x="609600" y="3263787"/>
            <a:ext cx="7924800" cy="685800"/>
          </a:xfrm>
        </p:spPr>
        <p:txBody>
          <a:bodyPr/>
          <a:lstStyle/>
          <a:p>
            <a:r>
              <a:rPr lang="en-US" dirty="0" smtClean="0"/>
              <a:t>Borders</a:t>
            </a:r>
            <a:endParaRPr lang="en-US" dirty="0"/>
          </a:p>
        </p:txBody>
      </p:sp>
    </p:spTree>
    <p:extLst>
      <p:ext uri="{BB962C8B-B14F-4D97-AF65-F5344CB8AC3E}">
        <p14:creationId xmlns:p14="http://schemas.microsoft.com/office/powerpoint/2010/main" val="23403326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4294967295"/>
          </p:nvPr>
        </p:nvSpPr>
        <p:spPr>
          <a:xfrm>
            <a:off x="6115980" y="6400800"/>
            <a:ext cx="2909707" cy="369332"/>
          </a:xfrm>
          <a:prstGeom prst="rect">
            <a:avLst/>
          </a:prstGeom>
        </p:spPr>
        <p:txBody>
          <a:bodyPr/>
          <a:lstStyle/>
          <a:p>
            <a:r>
              <a:rPr lang="en-US" dirty="0" smtClean="0">
                <a:hlinkClick r:id="rId3"/>
              </a:rPr>
              <a:t>http://academy.telerik.com</a:t>
            </a:r>
            <a:endParaRPr lang="en-US" dirty="0"/>
          </a:p>
        </p:txBody>
      </p:sp>
      <p:sp>
        <p:nvSpPr>
          <p:cNvPr id="3" name="Title 4"/>
          <p:cNvSpPr>
            <a:spLocks noGrp="1"/>
          </p:cNvSpPr>
          <p:nvPr>
            <p:ph type="title"/>
          </p:nvPr>
        </p:nvSpPr>
        <p:spPr>
          <a:xfrm>
            <a:off x="1828800" y="152400"/>
            <a:ext cx="7086600" cy="838200"/>
          </a:xfrm>
        </p:spPr>
        <p:txBody>
          <a:bodyPr/>
          <a:lstStyle/>
          <a:p>
            <a:r>
              <a:rPr lang="en-US" dirty="0"/>
              <a:t>CSS Presentation</a:t>
            </a:r>
          </a:p>
        </p:txBody>
      </p:sp>
    </p:spTree>
    <p:extLst>
      <p:ext uri="{BB962C8B-B14F-4D97-AF65-F5344CB8AC3E}">
        <p14:creationId xmlns:p14="http://schemas.microsoft.com/office/powerpoint/2010/main" val="38381275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p:txBody>
          <a:bodyPr/>
          <a:lstStyle/>
          <a:p>
            <a:pPr>
              <a:defRPr/>
            </a:pPr>
            <a:r>
              <a:rPr lang="en-US" dirty="0" smtClean="0"/>
              <a:t>Homework</a:t>
            </a:r>
            <a:endParaRPr lang="bg-BG"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sp>
        <p:nvSpPr>
          <p:cNvPr id="8" name="Content Placeholder 2"/>
          <p:cNvSpPr txBox="1">
            <a:spLocks/>
          </p:cNvSpPr>
          <p:nvPr/>
        </p:nvSpPr>
        <p:spPr>
          <a:xfrm>
            <a:off x="228600" y="990600"/>
            <a:ext cx="8686800" cy="5486400"/>
          </a:xfrm>
          <a:prstGeom prst="rect">
            <a:avLst/>
          </a:prstGeom>
        </p:spPr>
        <p:txBody>
          <a:bodyPr/>
          <a:lstStyle>
            <a:lvl1pPr marL="282575" indent="-282575" algn="l" rtl="0" eaLnBrk="1" fontAlgn="base"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342900" indent="-342900">
              <a:buFont typeface="+mj-lt"/>
              <a:buAutoNum type="arabicPeriod"/>
              <a:tabLst/>
            </a:pPr>
            <a:r>
              <a:rPr lang="en-US" sz="2800" dirty="0" smtClean="0"/>
              <a:t>Add a border to all the exercises from the previous presentation (</a:t>
            </a:r>
            <a:r>
              <a:rPr lang="en-US" sz="2800" dirty="0" smtClean="0">
                <a:solidFill>
                  <a:schemeClr val="accent5">
                    <a:lumMod val="20000"/>
                    <a:lumOff val="80000"/>
                  </a:schemeClr>
                </a:solidFill>
              </a:rPr>
              <a:t>CSS Overview</a:t>
            </a:r>
            <a:r>
              <a:rPr lang="en-US" sz="2800" dirty="0" smtClean="0"/>
              <a:t>)</a:t>
            </a:r>
          </a:p>
          <a:p>
            <a:pPr marL="514350" indent="-514350">
              <a:buFont typeface="+mj-lt"/>
              <a:buAutoNum type="arabicPeriod"/>
            </a:pPr>
            <a:endParaRPr lang="en-US" sz="2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62000" y="4185007"/>
            <a:ext cx="3962400" cy="227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029200" y="4197350"/>
            <a:ext cx="3197292" cy="227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7558546" y="2133599"/>
            <a:ext cx="667946" cy="182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3748087" y="2965450"/>
            <a:ext cx="3109913" cy="99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3748087" y="2133599"/>
            <a:ext cx="3109913" cy="738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762000" y="2325998"/>
            <a:ext cx="2395537" cy="164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31438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p:txBody>
          <a:bodyPr/>
          <a:lstStyle/>
          <a:p>
            <a:pPr>
              <a:defRPr/>
            </a:pPr>
            <a:r>
              <a:rPr lang="en-US" dirty="0" smtClean="0"/>
              <a:t>Homework (</a:t>
            </a:r>
            <a:r>
              <a:rPr lang="en-US" dirty="0"/>
              <a:t>2</a:t>
            </a:r>
            <a:r>
              <a:rPr lang="en-US" dirty="0" smtClean="0"/>
              <a:t>)</a:t>
            </a:r>
            <a:endParaRPr lang="bg-BG"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
        <p:nvSpPr>
          <p:cNvPr id="8" name="Content Placeholder 2"/>
          <p:cNvSpPr txBox="1">
            <a:spLocks/>
          </p:cNvSpPr>
          <p:nvPr/>
        </p:nvSpPr>
        <p:spPr>
          <a:xfrm>
            <a:off x="228600" y="990600"/>
            <a:ext cx="8686800" cy="5486400"/>
          </a:xfrm>
          <a:prstGeom prst="rect">
            <a:avLst/>
          </a:prstGeom>
        </p:spPr>
        <p:txBody>
          <a:bodyPr/>
          <a:lstStyle>
            <a:lvl1pPr marL="282575" indent="-282575" algn="l" rtl="0" eaLnBrk="1" fontAlgn="base"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342900" indent="-342900">
              <a:lnSpc>
                <a:spcPct val="100000"/>
              </a:lnSpc>
              <a:buFont typeface="+mj-lt"/>
              <a:buAutoNum type="arabicPeriod" startAt="2"/>
            </a:pPr>
            <a:r>
              <a:rPr lang="en-US" sz="2800" dirty="0" smtClean="0"/>
              <a:t>Implement the following video player</a:t>
            </a:r>
          </a:p>
          <a:p>
            <a:pPr lvl="1">
              <a:lnSpc>
                <a:spcPct val="90000"/>
              </a:lnSpc>
            </a:pPr>
            <a:r>
              <a:rPr lang="en-US" sz="2600" dirty="0"/>
              <a:t>Use tables for the layout</a:t>
            </a:r>
          </a:p>
          <a:p>
            <a:pPr lvl="1">
              <a:lnSpc>
                <a:spcPct val="90000"/>
              </a:lnSpc>
            </a:pPr>
            <a:r>
              <a:rPr lang="en-US" sz="2600" dirty="0"/>
              <a:t>List tags for the playlist items and the controls</a:t>
            </a:r>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836" r="-1"/>
          <a:stretch/>
        </p:blipFill>
        <p:spPr bwMode="auto">
          <a:xfrm>
            <a:off x="1799770" y="2590800"/>
            <a:ext cx="5591629" cy="4102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66888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(3)</a:t>
            </a:r>
            <a:endParaRPr lang="en-US" dirty="0"/>
          </a:p>
        </p:txBody>
      </p:sp>
      <p:sp>
        <p:nvSpPr>
          <p:cNvPr id="3" name="Content Placeholder 2"/>
          <p:cNvSpPr>
            <a:spLocks noGrp="1"/>
          </p:cNvSpPr>
          <p:nvPr>
            <p:ph idx="1"/>
          </p:nvPr>
        </p:nvSpPr>
        <p:spPr>
          <a:xfrm>
            <a:off x="228600" y="1219200"/>
            <a:ext cx="8686800" cy="4038600"/>
          </a:xfrm>
        </p:spPr>
        <p:txBody>
          <a:bodyPr/>
          <a:lstStyle/>
          <a:p>
            <a:pPr marL="342900" indent="-342900">
              <a:lnSpc>
                <a:spcPct val="100000"/>
              </a:lnSpc>
              <a:buFont typeface="+mj-lt"/>
              <a:buAutoNum type="arabicPeriod" startAt="3"/>
            </a:pPr>
            <a:r>
              <a:rPr lang="en-US" sz="2800" dirty="0"/>
              <a:t>Create a web page that looks like the Windows calculator in Programmer view</a:t>
            </a:r>
          </a:p>
          <a:p>
            <a:pPr lvl="1">
              <a:lnSpc>
                <a:spcPct val="90000"/>
              </a:lnSpc>
            </a:pPr>
            <a:r>
              <a:rPr lang="en-US" sz="2600" dirty="0" smtClean="0"/>
              <a:t>It should look </a:t>
            </a:r>
            <a:r>
              <a:rPr lang="en-US" sz="2600" dirty="0" smtClean="0">
                <a:solidFill>
                  <a:schemeClr val="accent5">
                    <a:lumMod val="20000"/>
                    <a:lumOff val="80000"/>
                  </a:schemeClr>
                </a:solidFill>
              </a:rPr>
              <a:t>exactly</a:t>
            </a:r>
            <a:r>
              <a:rPr lang="en-US" sz="2600" dirty="0" smtClean="0"/>
              <a:t> </a:t>
            </a:r>
            <a:br>
              <a:rPr lang="en-US" sz="2600" dirty="0" smtClean="0"/>
            </a:br>
            <a:r>
              <a:rPr lang="en-US" sz="2600" dirty="0" smtClean="0"/>
              <a:t>the same</a:t>
            </a:r>
          </a:p>
          <a:p>
            <a:pPr lvl="1">
              <a:lnSpc>
                <a:spcPct val="90000"/>
              </a:lnSpc>
            </a:pPr>
            <a:r>
              <a:rPr lang="en-US" sz="2600" dirty="0" smtClean="0"/>
              <a:t>Implement </a:t>
            </a:r>
            <a:r>
              <a:rPr lang="en-US" sz="2600" dirty="0" smtClean="0">
                <a:solidFill>
                  <a:schemeClr val="accent5">
                    <a:lumMod val="20000"/>
                    <a:lumOff val="80000"/>
                  </a:schemeClr>
                </a:solidFill>
              </a:rPr>
              <a:t>hover</a:t>
            </a:r>
            <a:r>
              <a:rPr lang="en-US" sz="2600" dirty="0" smtClean="0"/>
              <a:t> effects </a:t>
            </a:r>
            <a:br>
              <a:rPr lang="en-US" sz="2600" dirty="0" smtClean="0"/>
            </a:br>
            <a:r>
              <a:rPr lang="en-US" sz="2600" dirty="0" smtClean="0"/>
              <a:t>for the buttons</a:t>
            </a:r>
          </a:p>
          <a:p>
            <a:pPr lvl="1">
              <a:lnSpc>
                <a:spcPct val="90000"/>
              </a:lnSpc>
            </a:pPr>
            <a:r>
              <a:rPr lang="en-US" sz="2600" dirty="0" smtClean="0"/>
              <a:t>The calculator should </a:t>
            </a:r>
            <a:br>
              <a:rPr lang="en-US" sz="2600" dirty="0" smtClean="0"/>
            </a:br>
            <a:r>
              <a:rPr lang="en-US" sz="2600" dirty="0" smtClean="0"/>
              <a:t>not have </a:t>
            </a:r>
            <a:r>
              <a:rPr lang="en-US" sz="2600" dirty="0" smtClean="0">
                <a:solidFill>
                  <a:schemeClr val="accent5">
                    <a:lumMod val="20000"/>
                    <a:lumOff val="80000"/>
                  </a:schemeClr>
                </a:solidFill>
              </a:rPr>
              <a:t>any functionality</a:t>
            </a:r>
            <a:endParaRPr lang="en-US" sz="2600"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pic>
        <p:nvPicPr>
          <p:cNvPr id="13316" name="Picture 4"/>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0" b="100000" l="0" r="100000">
                        <a14:foregroundMark x1="6318" y1="7350" x2="94771" y2="7127"/>
                        <a14:foregroundMark x1="96078" y1="8909" x2="95861" y2="64365"/>
                        <a14:foregroundMark x1="95643" y1="68820" x2="96078" y2="87305"/>
                        <a14:foregroundMark x1="7843" y1="88419" x2="39434" y2="89310"/>
                        <a14:foregroundMark x1="6318" y1="82628" x2="5229" y2="34076"/>
                      </a14:backgroundRemoval>
                    </a14:imgEffect>
                  </a14:imgLayer>
                </a14:imgProps>
              </a:ext>
              <a:ext uri="{28A0092B-C50C-407E-A947-70E740481C1C}">
                <a14:useLocalDpi xmlns:a14="http://schemas.microsoft.com/office/drawing/2010/main" val="0"/>
              </a:ext>
            </a:extLst>
          </a:blip>
          <a:srcRect l="3485" t="2376" r="2688" b="8239"/>
          <a:stretch/>
        </p:blipFill>
        <p:spPr bwMode="auto">
          <a:xfrm>
            <a:off x="4806949" y="2273299"/>
            <a:ext cx="4102101" cy="3822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7599" y="4010026"/>
            <a:ext cx="114299" cy="18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20399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05000" y="2438400"/>
            <a:ext cx="5334000" cy="4000501"/>
          </a:xfrm>
          <a:prstGeom prst="rect">
            <a:avLst/>
          </a:prstGeom>
          <a:noFill/>
          <a:ln w="9525">
            <a:solidFill>
              <a:schemeClr val="accent5">
                <a:lumMod val="20000"/>
                <a:lumOff val="8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Homework (4)</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
        <p:nvSpPr>
          <p:cNvPr id="6" name="Content Placeholder 2"/>
          <p:cNvSpPr txBox="1">
            <a:spLocks/>
          </p:cNvSpPr>
          <p:nvPr/>
        </p:nvSpPr>
        <p:spPr>
          <a:xfrm>
            <a:off x="228600" y="1219200"/>
            <a:ext cx="8686800" cy="4038600"/>
          </a:xfrm>
          <a:prstGeom prst="rect">
            <a:avLst/>
          </a:prstGeom>
        </p:spPr>
        <p:txBody>
          <a:bodyPr/>
          <a:lstStyle>
            <a:lvl1pPr marL="282575" indent="-282575" algn="l" rtl="0" eaLnBrk="1" fontAlgn="base"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347663" indent="-347663">
              <a:lnSpc>
                <a:spcPct val="100000"/>
              </a:lnSpc>
              <a:buFont typeface="+mj-lt"/>
              <a:buAutoNum type="arabicPeriod" startAt="4"/>
            </a:pPr>
            <a:r>
              <a:rPr lang="en-US" sz="2800" dirty="0" smtClean="0"/>
              <a:t>Implement the following with using tables for the layout and CSS for the styles</a:t>
            </a:r>
            <a:endParaRPr lang="en-US" sz="2600" dirty="0">
              <a:solidFill>
                <a:schemeClr val="accent5">
                  <a:lumMod val="20000"/>
                  <a:lumOff val="80000"/>
                </a:schemeClr>
              </a:solidFill>
            </a:endParaRPr>
          </a:p>
        </p:txBody>
      </p:sp>
    </p:spTree>
    <p:extLst>
      <p:ext uri="{BB962C8B-B14F-4D97-AF65-F5344CB8AC3E}">
        <p14:creationId xmlns:p14="http://schemas.microsoft.com/office/powerpoint/2010/main" val="20777321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474" name="Rectangle 2"/>
          <p:cNvSpPr>
            <a:spLocks noGrp="1" noChangeArrowheads="1"/>
          </p:cNvSpPr>
          <p:nvPr>
            <p:ph type="title"/>
          </p:nvPr>
        </p:nvSpPr>
        <p:spPr/>
        <p:txBody>
          <a:bodyPr/>
          <a:lstStyle/>
          <a:p>
            <a:pPr>
              <a:defRPr/>
            </a:pPr>
            <a:r>
              <a:rPr lang="en-US" dirty="0" smtClean="0"/>
              <a:t>Borders</a:t>
            </a:r>
            <a:endParaRPr lang="bg-BG" dirty="0" smtClean="0"/>
          </a:p>
        </p:txBody>
      </p:sp>
      <p:sp>
        <p:nvSpPr>
          <p:cNvPr id="1001475" name="Rectangle 3"/>
          <p:cNvSpPr>
            <a:spLocks noGrp="1" noChangeArrowheads="1"/>
          </p:cNvSpPr>
          <p:nvPr>
            <p:ph idx="1"/>
          </p:nvPr>
        </p:nvSpPr>
        <p:spPr/>
        <p:txBody>
          <a:bodyPr/>
          <a:lstStyle/>
          <a:p>
            <a:pPr>
              <a:defRPr/>
            </a:pPr>
            <a:r>
              <a:rPr lang="en-US" dirty="0" smtClean="0">
                <a:solidFill>
                  <a:schemeClr val="accent5">
                    <a:lumMod val="20000"/>
                    <a:lumOff val="80000"/>
                  </a:schemeClr>
                </a:solidFill>
                <a:latin typeface="Consolas" pitchFamily="49" charset="0"/>
              </a:rPr>
              <a:t>border-width</a:t>
            </a:r>
            <a:r>
              <a:rPr lang="en-US" dirty="0" smtClean="0"/>
              <a:t>: </a:t>
            </a:r>
            <a:r>
              <a:rPr lang="en-US" dirty="0" smtClean="0">
                <a:solidFill>
                  <a:schemeClr val="accent5">
                    <a:lumMod val="20000"/>
                    <a:lumOff val="80000"/>
                  </a:schemeClr>
                </a:solidFill>
                <a:latin typeface="Consolas" pitchFamily="49" charset="0"/>
              </a:rPr>
              <a:t>thin</a:t>
            </a:r>
            <a:r>
              <a:rPr lang="en-US" dirty="0" smtClean="0"/>
              <a:t>, </a:t>
            </a:r>
            <a:r>
              <a:rPr lang="en-US" dirty="0" smtClean="0">
                <a:solidFill>
                  <a:schemeClr val="accent5">
                    <a:lumMod val="20000"/>
                    <a:lumOff val="80000"/>
                  </a:schemeClr>
                </a:solidFill>
                <a:latin typeface="Consolas" pitchFamily="49" charset="0"/>
              </a:rPr>
              <a:t>medium</a:t>
            </a:r>
            <a:r>
              <a:rPr lang="en-US" dirty="0" smtClean="0"/>
              <a:t>, </a:t>
            </a:r>
            <a:r>
              <a:rPr lang="en-US" dirty="0" smtClean="0">
                <a:solidFill>
                  <a:schemeClr val="accent5">
                    <a:lumMod val="20000"/>
                    <a:lumOff val="80000"/>
                  </a:schemeClr>
                </a:solidFill>
                <a:latin typeface="Consolas" pitchFamily="49" charset="0"/>
              </a:rPr>
              <a:t>thick</a:t>
            </a:r>
            <a:r>
              <a:rPr lang="en-US" dirty="0" smtClean="0"/>
              <a:t> or numerical value (e.g. </a:t>
            </a:r>
            <a:r>
              <a:rPr lang="en-US" dirty="0" smtClean="0">
                <a:solidFill>
                  <a:schemeClr val="accent5">
                    <a:lumMod val="20000"/>
                    <a:lumOff val="80000"/>
                  </a:schemeClr>
                </a:solidFill>
                <a:latin typeface="Consolas" pitchFamily="49" charset="0"/>
                <a:cs typeface="Consolas" pitchFamily="49" charset="0"/>
              </a:rPr>
              <a:t>10px</a:t>
            </a:r>
            <a:r>
              <a:rPr lang="en-US" dirty="0" smtClean="0"/>
              <a:t>)</a:t>
            </a:r>
          </a:p>
          <a:p>
            <a:pPr>
              <a:defRPr/>
            </a:pPr>
            <a:r>
              <a:rPr lang="en-US" dirty="0" smtClean="0">
                <a:solidFill>
                  <a:schemeClr val="accent5">
                    <a:lumMod val="20000"/>
                    <a:lumOff val="80000"/>
                  </a:schemeClr>
                </a:solidFill>
                <a:latin typeface="Consolas" pitchFamily="49" charset="0"/>
              </a:rPr>
              <a:t>border-color</a:t>
            </a:r>
            <a:r>
              <a:rPr lang="en-US" dirty="0" smtClean="0"/>
              <a:t>: color alias or RGB value</a:t>
            </a:r>
          </a:p>
          <a:p>
            <a:pPr>
              <a:defRPr/>
            </a:pPr>
            <a:r>
              <a:rPr lang="en-US" dirty="0" smtClean="0">
                <a:solidFill>
                  <a:schemeClr val="accent5">
                    <a:lumMod val="20000"/>
                    <a:lumOff val="80000"/>
                  </a:schemeClr>
                </a:solidFill>
                <a:latin typeface="Consolas" pitchFamily="49" charset="0"/>
              </a:rPr>
              <a:t>border-style</a:t>
            </a:r>
            <a:r>
              <a:rPr lang="en-US" dirty="0" smtClean="0"/>
              <a:t>: </a:t>
            </a:r>
            <a:r>
              <a:rPr lang="en-US" dirty="0" smtClean="0">
                <a:solidFill>
                  <a:schemeClr val="accent5">
                    <a:lumMod val="20000"/>
                    <a:lumOff val="80000"/>
                  </a:schemeClr>
                </a:solidFill>
                <a:latin typeface="Consolas" pitchFamily="49" charset="0"/>
              </a:rPr>
              <a:t>none</a:t>
            </a:r>
            <a:r>
              <a:rPr lang="en-US" dirty="0" smtClean="0"/>
              <a:t>, </a:t>
            </a:r>
            <a:r>
              <a:rPr lang="en-US" dirty="0" smtClean="0">
                <a:solidFill>
                  <a:schemeClr val="accent5">
                    <a:lumMod val="20000"/>
                    <a:lumOff val="80000"/>
                  </a:schemeClr>
                </a:solidFill>
                <a:latin typeface="Consolas" pitchFamily="49" charset="0"/>
              </a:rPr>
              <a:t>hidden</a:t>
            </a:r>
            <a:r>
              <a:rPr lang="en-US" dirty="0" smtClean="0"/>
              <a:t>, </a:t>
            </a:r>
            <a:r>
              <a:rPr lang="en-US" dirty="0" smtClean="0">
                <a:solidFill>
                  <a:schemeClr val="accent5">
                    <a:lumMod val="20000"/>
                    <a:lumOff val="80000"/>
                  </a:schemeClr>
                </a:solidFill>
                <a:latin typeface="Consolas" pitchFamily="49" charset="0"/>
              </a:rPr>
              <a:t>dotted</a:t>
            </a:r>
            <a:r>
              <a:rPr lang="en-US" dirty="0" smtClean="0"/>
              <a:t>, </a:t>
            </a:r>
            <a:r>
              <a:rPr lang="en-US" dirty="0" smtClean="0">
                <a:solidFill>
                  <a:schemeClr val="accent5">
                    <a:lumMod val="20000"/>
                    <a:lumOff val="80000"/>
                  </a:schemeClr>
                </a:solidFill>
                <a:latin typeface="Consolas" pitchFamily="49" charset="0"/>
              </a:rPr>
              <a:t>dashed</a:t>
            </a:r>
            <a:r>
              <a:rPr lang="en-US" dirty="0" smtClean="0"/>
              <a:t>, </a:t>
            </a:r>
            <a:r>
              <a:rPr lang="en-US" dirty="0" smtClean="0">
                <a:solidFill>
                  <a:schemeClr val="accent5">
                    <a:lumMod val="20000"/>
                    <a:lumOff val="80000"/>
                  </a:schemeClr>
                </a:solidFill>
                <a:latin typeface="Consolas" pitchFamily="49" charset="0"/>
              </a:rPr>
              <a:t>solid</a:t>
            </a:r>
            <a:r>
              <a:rPr lang="en-US" dirty="0" smtClean="0"/>
              <a:t>, </a:t>
            </a:r>
            <a:r>
              <a:rPr lang="en-US" dirty="0" smtClean="0">
                <a:solidFill>
                  <a:schemeClr val="accent5">
                    <a:lumMod val="20000"/>
                    <a:lumOff val="80000"/>
                  </a:schemeClr>
                </a:solidFill>
                <a:latin typeface="Consolas" pitchFamily="49" charset="0"/>
              </a:rPr>
              <a:t>double</a:t>
            </a:r>
            <a:r>
              <a:rPr lang="en-US" dirty="0" smtClean="0"/>
              <a:t>, </a:t>
            </a:r>
            <a:r>
              <a:rPr lang="en-US" dirty="0" smtClean="0">
                <a:solidFill>
                  <a:schemeClr val="accent5">
                    <a:lumMod val="20000"/>
                    <a:lumOff val="80000"/>
                  </a:schemeClr>
                </a:solidFill>
                <a:latin typeface="Consolas" pitchFamily="49" charset="0"/>
              </a:rPr>
              <a:t>groove</a:t>
            </a:r>
            <a:r>
              <a:rPr lang="en-US" dirty="0" smtClean="0"/>
              <a:t>, </a:t>
            </a:r>
            <a:r>
              <a:rPr lang="en-US" dirty="0" smtClean="0">
                <a:solidFill>
                  <a:schemeClr val="accent5">
                    <a:lumMod val="20000"/>
                    <a:lumOff val="80000"/>
                  </a:schemeClr>
                </a:solidFill>
                <a:latin typeface="Consolas" pitchFamily="49" charset="0"/>
              </a:rPr>
              <a:t>ridge</a:t>
            </a:r>
            <a:r>
              <a:rPr lang="en-US" dirty="0" smtClean="0"/>
              <a:t>, </a:t>
            </a:r>
            <a:r>
              <a:rPr lang="en-US" dirty="0" smtClean="0">
                <a:solidFill>
                  <a:schemeClr val="accent5">
                    <a:lumMod val="20000"/>
                    <a:lumOff val="80000"/>
                  </a:schemeClr>
                </a:solidFill>
                <a:latin typeface="Consolas" pitchFamily="49" charset="0"/>
              </a:rPr>
              <a:t>inset</a:t>
            </a:r>
            <a:r>
              <a:rPr lang="en-US" dirty="0" smtClean="0"/>
              <a:t>, </a:t>
            </a:r>
            <a:r>
              <a:rPr lang="en-US" dirty="0" smtClean="0">
                <a:solidFill>
                  <a:schemeClr val="accent5">
                    <a:lumMod val="20000"/>
                    <a:lumOff val="80000"/>
                  </a:schemeClr>
                </a:solidFill>
                <a:latin typeface="Consolas" pitchFamily="49" charset="0"/>
              </a:rPr>
              <a:t>outset</a:t>
            </a:r>
          </a:p>
          <a:p>
            <a:pPr>
              <a:defRPr/>
            </a:pPr>
            <a:r>
              <a:rPr lang="en-US" dirty="0" smtClean="0"/>
              <a:t>Each property can be defined separately for left, top, bottom and right</a:t>
            </a:r>
          </a:p>
          <a:p>
            <a:pPr lvl="1">
              <a:defRPr/>
            </a:pPr>
            <a:r>
              <a:rPr lang="en-US" dirty="0" smtClean="0">
                <a:solidFill>
                  <a:schemeClr val="accent5">
                    <a:lumMod val="20000"/>
                    <a:lumOff val="80000"/>
                  </a:schemeClr>
                </a:solidFill>
                <a:latin typeface="Consolas" pitchFamily="49" charset="0"/>
              </a:rPr>
              <a:t>border-top-style</a:t>
            </a:r>
            <a:r>
              <a:rPr lang="en-US" dirty="0" smtClean="0"/>
              <a:t>, </a:t>
            </a:r>
            <a:r>
              <a:rPr lang="en-US" dirty="0" smtClean="0">
                <a:solidFill>
                  <a:schemeClr val="accent5">
                    <a:lumMod val="20000"/>
                    <a:lumOff val="80000"/>
                  </a:schemeClr>
                </a:solidFill>
                <a:latin typeface="Consolas" pitchFamily="49" charset="0"/>
              </a:rPr>
              <a:t>border-left-color</a:t>
            </a:r>
            <a:r>
              <a:rPr lang="en-US" dirty="0" smtClean="0"/>
              <a:t>, …</a:t>
            </a:r>
            <a:endParaRPr lang="bg-BG"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Tree>
    <p:extLst>
      <p:ext uri="{BB962C8B-B14F-4D97-AF65-F5344CB8AC3E}">
        <p14:creationId xmlns:p14="http://schemas.microsoft.com/office/powerpoint/2010/main" val="373534762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474" name="Rectangle 2"/>
          <p:cNvSpPr>
            <a:spLocks noGrp="1" noChangeArrowheads="1"/>
          </p:cNvSpPr>
          <p:nvPr>
            <p:ph type="title"/>
          </p:nvPr>
        </p:nvSpPr>
        <p:spPr/>
        <p:txBody>
          <a:bodyPr/>
          <a:lstStyle/>
          <a:p>
            <a:pPr>
              <a:defRPr/>
            </a:pPr>
            <a:r>
              <a:rPr lang="en-US" dirty="0" smtClean="0"/>
              <a:t>Border Shorthand Property</a:t>
            </a:r>
            <a:endParaRPr lang="bg-BG" dirty="0" smtClean="0"/>
          </a:p>
        </p:txBody>
      </p:sp>
      <p:sp>
        <p:nvSpPr>
          <p:cNvPr id="1001475" name="Rectangle 3"/>
          <p:cNvSpPr>
            <a:spLocks noGrp="1" noChangeArrowheads="1"/>
          </p:cNvSpPr>
          <p:nvPr>
            <p:ph idx="1"/>
          </p:nvPr>
        </p:nvSpPr>
        <p:spPr>
          <a:xfrm>
            <a:off x="228600" y="838200"/>
            <a:ext cx="8686800" cy="5638800"/>
          </a:xfrm>
        </p:spPr>
        <p:txBody>
          <a:bodyPr/>
          <a:lstStyle/>
          <a:p>
            <a:pPr>
              <a:lnSpc>
                <a:spcPct val="90000"/>
              </a:lnSpc>
              <a:defRPr/>
            </a:pPr>
            <a:r>
              <a:rPr lang="en-US" dirty="0" smtClean="0">
                <a:solidFill>
                  <a:schemeClr val="accent5">
                    <a:lumMod val="20000"/>
                    <a:lumOff val="80000"/>
                  </a:schemeClr>
                </a:solidFill>
                <a:latin typeface="Consolas" pitchFamily="49" charset="0"/>
              </a:rPr>
              <a:t>border</a:t>
            </a:r>
            <a:r>
              <a:rPr lang="en-US" dirty="0" smtClean="0"/>
              <a:t>: shorthand rule for setting border properties at once:</a:t>
            </a:r>
          </a:p>
          <a:p>
            <a:pPr>
              <a:lnSpc>
                <a:spcPct val="90000"/>
              </a:lnSpc>
              <a:defRPr/>
            </a:pPr>
            <a:endParaRPr lang="en-US" dirty="0" smtClean="0"/>
          </a:p>
          <a:p>
            <a:pPr>
              <a:lnSpc>
                <a:spcPct val="90000"/>
              </a:lnSpc>
              <a:buFontTx/>
              <a:buNone/>
              <a:defRPr/>
            </a:pPr>
            <a:r>
              <a:rPr lang="en-US" dirty="0" smtClean="0"/>
              <a:t>	is equal to writing:</a:t>
            </a:r>
          </a:p>
          <a:p>
            <a:pPr>
              <a:lnSpc>
                <a:spcPct val="90000"/>
              </a:lnSpc>
              <a:buFontTx/>
              <a:buNone/>
              <a:defRPr/>
            </a:pPr>
            <a:endParaRPr lang="en-US" dirty="0" smtClean="0"/>
          </a:p>
          <a:p>
            <a:pPr>
              <a:lnSpc>
                <a:spcPct val="90000"/>
              </a:lnSpc>
              <a:buFontTx/>
              <a:buNone/>
              <a:defRPr/>
            </a:pPr>
            <a:r>
              <a:rPr lang="en-US" dirty="0" smtClean="0"/>
              <a:t>		</a:t>
            </a:r>
            <a:endParaRPr lang="en-US" dirty="0" smtClean="0">
              <a:solidFill>
                <a:schemeClr val="accent5">
                  <a:lumMod val="20000"/>
                  <a:lumOff val="80000"/>
                </a:schemeClr>
              </a:solidFill>
              <a:latin typeface="Consolas" pitchFamily="49" charset="0"/>
            </a:endParaRPr>
          </a:p>
          <a:p>
            <a:pPr>
              <a:lnSpc>
                <a:spcPct val="90000"/>
              </a:lnSpc>
              <a:defRPr/>
            </a:pPr>
            <a:r>
              <a:rPr lang="en-US" dirty="0" smtClean="0"/>
              <a:t>Specify different borders for the sides via shorthand rules: </a:t>
            </a:r>
            <a:r>
              <a:rPr lang="en-US" dirty="0" smtClean="0">
                <a:solidFill>
                  <a:schemeClr val="accent5">
                    <a:lumMod val="20000"/>
                    <a:lumOff val="80000"/>
                  </a:schemeClr>
                </a:solidFill>
                <a:latin typeface="Consolas" pitchFamily="49" charset="0"/>
              </a:rPr>
              <a:t>border-top</a:t>
            </a:r>
            <a:r>
              <a:rPr lang="en-US" dirty="0" smtClean="0"/>
              <a:t>, </a:t>
            </a:r>
            <a:r>
              <a:rPr lang="en-US" dirty="0" smtClean="0">
                <a:solidFill>
                  <a:schemeClr val="accent5">
                    <a:lumMod val="20000"/>
                    <a:lumOff val="80000"/>
                  </a:schemeClr>
                </a:solidFill>
                <a:latin typeface="Consolas" pitchFamily="49" charset="0"/>
              </a:rPr>
              <a:t>border-left</a:t>
            </a:r>
            <a:r>
              <a:rPr lang="en-US" dirty="0" smtClean="0"/>
              <a:t>, </a:t>
            </a:r>
            <a:r>
              <a:rPr lang="en-US" dirty="0" smtClean="0">
                <a:solidFill>
                  <a:schemeClr val="accent5">
                    <a:lumMod val="20000"/>
                    <a:lumOff val="80000"/>
                  </a:schemeClr>
                </a:solidFill>
                <a:latin typeface="Consolas" pitchFamily="49" charset="0"/>
              </a:rPr>
              <a:t>border-right</a:t>
            </a:r>
            <a:r>
              <a:rPr lang="en-US" dirty="0" smtClean="0"/>
              <a:t>, </a:t>
            </a:r>
            <a:r>
              <a:rPr lang="en-US" dirty="0" smtClean="0">
                <a:solidFill>
                  <a:schemeClr val="accent5">
                    <a:lumMod val="20000"/>
                    <a:lumOff val="80000"/>
                  </a:schemeClr>
                </a:solidFill>
                <a:latin typeface="Consolas" pitchFamily="49" charset="0"/>
              </a:rPr>
              <a:t>border-bottom</a:t>
            </a:r>
          </a:p>
          <a:p>
            <a:pPr>
              <a:lnSpc>
                <a:spcPct val="90000"/>
              </a:lnSpc>
              <a:defRPr/>
            </a:pPr>
            <a:r>
              <a:rPr lang="en-US" dirty="0" smtClean="0"/>
              <a:t>When to avoid </a:t>
            </a:r>
            <a:r>
              <a:rPr lang="en-US" dirty="0" smtClean="0">
                <a:solidFill>
                  <a:schemeClr val="accent5">
                    <a:lumMod val="20000"/>
                    <a:lumOff val="80000"/>
                  </a:schemeClr>
                </a:solidFill>
                <a:latin typeface="Consolas" pitchFamily="49" charset="0"/>
              </a:rPr>
              <a:t>border:0</a:t>
            </a:r>
            <a:endParaRPr lang="bg-BG" dirty="0" smtClean="0">
              <a:solidFill>
                <a:schemeClr val="accent5">
                  <a:lumMod val="20000"/>
                  <a:lumOff val="80000"/>
                </a:schemeClr>
              </a:solidFill>
              <a:latin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
        <p:nvSpPr>
          <p:cNvPr id="5" name="Rectangle 4"/>
          <p:cNvSpPr>
            <a:spLocks noChangeArrowheads="1"/>
          </p:cNvSpPr>
          <p:nvPr/>
        </p:nvSpPr>
        <p:spPr bwMode="auto">
          <a:xfrm>
            <a:off x="625764" y="1948873"/>
            <a:ext cx="7924800" cy="4247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0000"/>
              </a:lnSpc>
              <a:buClr>
                <a:schemeClr val="accent5">
                  <a:lumMod val="40000"/>
                  <a:lumOff val="60000"/>
                </a:schemeClr>
              </a:buClr>
              <a:buSzPct val="70000"/>
              <a:defRPr/>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border: 1px solid red</a:t>
            </a:r>
          </a:p>
        </p:txBody>
      </p:sp>
      <p:sp>
        <p:nvSpPr>
          <p:cNvPr id="6" name="Rectangle 5"/>
          <p:cNvSpPr>
            <a:spLocks noChangeArrowheads="1"/>
          </p:cNvSpPr>
          <p:nvPr/>
        </p:nvSpPr>
        <p:spPr bwMode="auto">
          <a:xfrm>
            <a:off x="625764" y="3048000"/>
            <a:ext cx="7924800" cy="108952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0000"/>
              </a:lnSpc>
              <a:buClr>
                <a:schemeClr val="accent5">
                  <a:lumMod val="40000"/>
                  <a:lumOff val="60000"/>
                </a:schemeClr>
              </a:buClr>
              <a:buSzPct val="70000"/>
              <a:defRPr/>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border-width:1px;</a:t>
            </a:r>
          </a:p>
          <a:p>
            <a:pPr eaLnBrk="0" hangingPunct="0">
              <a:lnSpc>
                <a:spcPct val="90000"/>
              </a:lnSpc>
              <a:buClr>
                <a:schemeClr val="accent5">
                  <a:lumMod val="40000"/>
                  <a:lumOff val="60000"/>
                </a:schemeClr>
              </a:buClr>
              <a:buSzPct val="70000"/>
              <a:defRPr/>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border-color:red;</a:t>
            </a:r>
          </a:p>
          <a:p>
            <a:pPr eaLnBrk="0" hangingPunct="0">
              <a:lnSpc>
                <a:spcPct val="90000"/>
              </a:lnSpc>
              <a:buClr>
                <a:schemeClr val="accent5">
                  <a:lumMod val="40000"/>
                  <a:lumOff val="60000"/>
                </a:schemeClr>
              </a:buClr>
              <a:buSzPct val="70000"/>
              <a:defRPr/>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border-style:solid;</a:t>
            </a:r>
          </a:p>
        </p:txBody>
      </p:sp>
    </p:spTree>
    <p:extLst>
      <p:ext uri="{BB962C8B-B14F-4D97-AF65-F5344CB8AC3E}">
        <p14:creationId xmlns:p14="http://schemas.microsoft.com/office/powerpoint/2010/main" val="225873823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Borders</a:t>
            </a:r>
            <a:endParaRPr lang="en-US" dirty="0"/>
          </a:p>
        </p:txBody>
      </p:sp>
      <p:sp>
        <p:nvSpPr>
          <p:cNvPr id="3" name="Content Placeholder 2"/>
          <p:cNvSpPr>
            <a:spLocks noGrp="1"/>
          </p:cNvSpPr>
          <p:nvPr>
            <p:ph type="subTitle" idx="1"/>
          </p:nvPr>
        </p:nvSpPr>
        <p:spPr/>
        <p:txBody>
          <a:bodyPr/>
          <a:lstStyle/>
          <a:p>
            <a:pPr marL="0" lvl="1" algn="ctr">
              <a:spcBef>
                <a:spcPts val="0"/>
              </a:spcBef>
              <a:buNone/>
            </a:pPr>
            <a:r>
              <a:rPr lang="en-US" dirty="0" smtClean="0"/>
              <a:t>Live Demo</a:t>
            </a:r>
            <a:endParaRPr lang="en-US" dirty="0"/>
          </a:p>
        </p:txBody>
      </p:sp>
      <p:sp>
        <p:nvSpPr>
          <p:cNvPr id="5" name="Content Placeholder 2"/>
          <p:cNvSpPr txBox="1">
            <a:spLocks/>
          </p:cNvSpPr>
          <p:nvPr/>
        </p:nvSpPr>
        <p:spPr>
          <a:xfrm>
            <a:off x="2438400" y="4191000"/>
            <a:ext cx="4267200" cy="533400"/>
          </a:xfrm>
          <a:prstGeom prst="rect">
            <a:avLst/>
          </a:prstGeom>
        </p:spPr>
        <p:txBody>
          <a:bodyPr anchor="ctr" anchorCtr="0"/>
          <a:lstStyle/>
          <a:p>
            <a:pPr algn="ctr"/>
            <a:r>
              <a:rPr lang="en-US" sz="3200" b="1" dirty="0" smtClean="0">
                <a:effectLst>
                  <a:outerShdw blurRad="38100" dist="38100" dir="2700000" algn="tl">
                    <a:srgbClr val="000000">
                      <a:alpha val="43137"/>
                    </a:srgbClr>
                  </a:outerShdw>
                </a:effectLst>
              </a:rPr>
              <a:t>border-rules.html</a:t>
            </a:r>
            <a:endParaRPr lang="en-US" sz="3200" b="1" dirty="0">
              <a:effectLst>
                <a:outerShdw blurRad="38100" dist="38100" dir="2700000" algn="tl">
                  <a:srgbClr val="000000">
                    <a:alpha val="43137"/>
                  </a:srgbClr>
                </a:outerShdw>
              </a:effectLst>
            </a:endParaRPr>
          </a:p>
        </p:txBody>
      </p:sp>
      <p:pic>
        <p:nvPicPr>
          <p:cNvPr id="36872" name="Picture 8" descr="E:\Movies\Job Projects\Current Job\2.11\coin-border_1_lg.pn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550798" y="1181100"/>
            <a:ext cx="6043802" cy="4762500"/>
          </a:xfrm>
          <a:prstGeom prst="rect">
            <a:avLst/>
          </a:prstGeom>
          <a:ln>
            <a:noFill/>
          </a:ln>
          <a:effectLst>
            <a:softEdge rad="112500"/>
          </a:effectLst>
        </p:spPr>
      </p:pic>
    </p:spTree>
    <p:extLst>
      <p:ext uri="{BB962C8B-B14F-4D97-AF65-F5344CB8AC3E}">
        <p14:creationId xmlns:p14="http://schemas.microsoft.com/office/powerpoint/2010/main" val="15769393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1600200"/>
            <a:ext cx="7924800" cy="685800"/>
          </a:xfrm>
        </p:spPr>
        <p:txBody>
          <a:bodyPr/>
          <a:lstStyle/>
          <a:p>
            <a:r>
              <a:rPr lang="en-US" dirty="0" smtClean="0"/>
              <a:t>Rounded Corners</a:t>
            </a:r>
            <a:endParaRPr lang="en-US" dirty="0"/>
          </a:p>
        </p:txBody>
      </p:sp>
      <p:pic>
        <p:nvPicPr>
          <p:cNvPr id="6146" name="Picture 2" descr="http://3.bp.blogspot.com/_koRWvuimhEc/Rv6hO8I7WhI/AAAAAAAAAHI/ppihHYjHZWw/s320/dicon4.jpg"/>
          <p:cNvPicPr>
            <a:picLocks noChangeAspect="1" noChangeArrowheads="1"/>
          </p:cNvPicPr>
          <p:nvPr/>
        </p:nvPicPr>
        <p:blipFill rotWithShape="1">
          <a:blip r:embed="rId3" cstate="screen">
            <a:extLst>
              <a:ext uri="{BEBA8EAE-BF5A-486C-A8C5-ECC9F3942E4B}">
                <a14:imgProps xmlns:a14="http://schemas.microsoft.com/office/drawing/2010/main">
                  <a14:imgLayer r:embed="rId4">
                    <a14:imgEffect>
                      <a14:backgroundRemoval t="0" b="100000" l="0" r="100000">
                        <a14:foregroundMark x1="21649" y1="7000" x2="75258" y2="9000"/>
                        <a14:foregroundMark x1="24742" y1="2667" x2="81443" y2="3000"/>
                      </a14:backgroundRemoval>
                    </a14:imgEffect>
                  </a14:imgLayer>
                </a14:imgProps>
              </a:ext>
              <a:ext uri="{28A0092B-C50C-407E-A947-70E740481C1C}">
                <a14:useLocalDpi xmlns:a14="http://schemas.microsoft.com/office/drawing/2010/main"/>
              </a:ext>
            </a:extLst>
          </a:blip>
          <a:srcRect/>
          <a:stretch/>
        </p:blipFill>
        <p:spPr bwMode="auto">
          <a:xfrm>
            <a:off x="875371" y="2914650"/>
            <a:ext cx="3010829" cy="3105150"/>
          </a:xfrm>
          <a:prstGeom prst="rect">
            <a:avLst/>
          </a:prstGeom>
          <a:noFill/>
          <a:effectLst>
            <a:glow rad="101600">
              <a:schemeClr val="accent5">
                <a:satMod val="175000"/>
                <a:alpha val="40000"/>
              </a:schemeClr>
            </a:glow>
            <a:softEdge rad="63500"/>
          </a:effectLst>
          <a:extLst>
            <a:ext uri="{909E8E84-426E-40DD-AFC4-6F175D3DCCD1}">
              <a14:hiddenFill xmlns:a14="http://schemas.microsoft.com/office/drawing/2010/main">
                <a:solidFill>
                  <a:srgbClr val="FFFFFF"/>
                </a:solidFill>
              </a14:hiddenFill>
            </a:ext>
          </a:extLst>
        </p:spPr>
      </p:pic>
      <p:pic>
        <p:nvPicPr>
          <p:cNvPr id="6147" name="Picture 3"/>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4724400" y="3012059"/>
            <a:ext cx="3581400" cy="2855341"/>
          </a:xfrm>
          <a:prstGeom prst="roundRect">
            <a:avLst/>
          </a:prstGeom>
          <a:noFill/>
          <a:effectLst>
            <a:glow rad="139700">
              <a:schemeClr val="accent3">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82443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Rounded Corners</a:t>
            </a:r>
            <a:endParaRPr lang="en-US" dirty="0"/>
          </a:p>
        </p:txBody>
      </p:sp>
      <p:sp>
        <p:nvSpPr>
          <p:cNvPr id="5" name="Content Placeholder 4"/>
          <p:cNvSpPr>
            <a:spLocks noGrp="1"/>
          </p:cNvSpPr>
          <p:nvPr>
            <p:ph idx="1"/>
          </p:nvPr>
        </p:nvSpPr>
        <p:spPr/>
        <p:txBody>
          <a:bodyPr/>
          <a:lstStyle/>
          <a:p>
            <a:pPr>
              <a:lnSpc>
                <a:spcPct val="100000"/>
              </a:lnSpc>
            </a:pPr>
            <a:r>
              <a:rPr lang="en-US" dirty="0" smtClean="0"/>
              <a:t>Rounded corners are actually a part of CSS 3</a:t>
            </a:r>
          </a:p>
          <a:p>
            <a:pPr lvl="1">
              <a:lnSpc>
                <a:spcPct val="100000"/>
              </a:lnSpc>
            </a:pPr>
            <a:r>
              <a:rPr lang="en-US" dirty="0" smtClean="0"/>
              <a:t>Supported in all major browsers</a:t>
            </a:r>
          </a:p>
          <a:p>
            <a:pPr lvl="1">
              <a:lnSpc>
                <a:spcPct val="100000"/>
              </a:lnSpc>
            </a:pPr>
            <a:r>
              <a:rPr lang="en-US" dirty="0" smtClean="0"/>
              <a:t>Firefox, IE 9, Chrome, Opera and Safari</a:t>
            </a:r>
          </a:p>
          <a:p>
            <a:pPr>
              <a:lnSpc>
                <a:spcPct val="100000"/>
              </a:lnSpc>
            </a:pPr>
            <a:r>
              <a:rPr lang="en-US" dirty="0" smtClean="0"/>
              <a:t>Done by the </a:t>
            </a:r>
            <a:r>
              <a:rPr lang="en-US" dirty="0" smtClean="0">
                <a:solidFill>
                  <a:schemeClr val="accent5">
                    <a:lumMod val="20000"/>
                    <a:lumOff val="80000"/>
                  </a:schemeClr>
                </a:solidFill>
                <a:latin typeface="Consolas" pitchFamily="49" charset="0"/>
                <a:cs typeface="Consolas" pitchFamily="49" charset="0"/>
              </a:rPr>
              <a:t>border-radius</a:t>
            </a:r>
            <a:r>
              <a:rPr lang="en-US" dirty="0" smtClean="0"/>
              <a:t> property</a:t>
            </a:r>
          </a:p>
          <a:p>
            <a:pPr>
              <a:lnSpc>
                <a:spcPct val="100000"/>
              </a:lnSpc>
            </a:pPr>
            <a:endParaRPr lang="en-US" dirty="0"/>
          </a:p>
          <a:p>
            <a:pPr>
              <a:lnSpc>
                <a:spcPct val="100000"/>
              </a:lnSpc>
            </a:pPr>
            <a:r>
              <a:rPr lang="en-US" dirty="0" smtClean="0"/>
              <a:t>Three ways to define corner radius:</a:t>
            </a:r>
          </a:p>
          <a:p>
            <a:pPr lvl="1">
              <a:lnSpc>
                <a:spcPct val="100000"/>
              </a:lnSpc>
            </a:pPr>
            <a:endParaRPr lang="en-US" dirty="0" smtClean="0"/>
          </a:p>
          <a:p>
            <a:pPr>
              <a:lnSpc>
                <a:spcPct val="100000"/>
              </a:lnSpc>
            </a:pPr>
            <a:endParaRPr lang="en-US" dirty="0" smtClean="0"/>
          </a:p>
        </p:txBody>
      </p:sp>
      <p:sp>
        <p:nvSpPr>
          <p:cNvPr id="6" name="Text Placeholder 6"/>
          <p:cNvSpPr txBox="1">
            <a:spLocks/>
          </p:cNvSpPr>
          <p:nvPr/>
        </p:nvSpPr>
        <p:spPr>
          <a:xfrm>
            <a:off x="533400" y="3498502"/>
            <a:ext cx="8077200" cy="46166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2400" dirty="0" smtClean="0"/>
              <a:t>border-radius</a:t>
            </a:r>
            <a:r>
              <a:rPr lang="en-US" sz="2400" dirty="0"/>
              <a:t>: </a:t>
            </a:r>
            <a:r>
              <a:rPr lang="en-US" sz="2400" dirty="0" smtClean="0"/>
              <a:t>[</a:t>
            </a:r>
            <a:r>
              <a:rPr lang="en-US" sz="2400" i="1" dirty="0" smtClean="0"/>
              <a:t>&lt;</a:t>
            </a:r>
            <a:r>
              <a:rPr lang="en-US" sz="2400" i="1" dirty="0"/>
              <a:t>length</a:t>
            </a:r>
            <a:r>
              <a:rPr lang="en-US" sz="2400" i="1" dirty="0" smtClean="0"/>
              <a:t>&gt;</a:t>
            </a:r>
            <a:r>
              <a:rPr lang="en-US" sz="2400" dirty="0" smtClean="0"/>
              <a:t>|</a:t>
            </a:r>
            <a:r>
              <a:rPr lang="en-US" sz="2400" i="1" dirty="0" smtClean="0"/>
              <a:t>&lt;%&gt;</a:t>
            </a:r>
            <a:r>
              <a:rPr lang="en-US" sz="2400" dirty="0" smtClean="0"/>
              <a:t>][</a:t>
            </a:r>
            <a:r>
              <a:rPr lang="en-US" sz="2400" i="1" dirty="0" smtClean="0"/>
              <a:t>&lt;</a:t>
            </a:r>
            <a:r>
              <a:rPr lang="en-US" sz="2400" i="1" dirty="0"/>
              <a:t>length</a:t>
            </a:r>
            <a:r>
              <a:rPr lang="en-US" sz="2400" i="1" dirty="0" smtClean="0"/>
              <a:t>&gt;</a:t>
            </a:r>
            <a:r>
              <a:rPr lang="en-US" sz="2400" dirty="0" smtClean="0"/>
              <a:t>|</a:t>
            </a:r>
            <a:r>
              <a:rPr lang="en-US" sz="2400" i="1" dirty="0" smtClean="0"/>
              <a:t>&lt;%&gt;</a:t>
            </a:r>
            <a:r>
              <a:rPr lang="en-US" sz="2400" dirty="0" smtClean="0"/>
              <a:t>]? </a:t>
            </a:r>
            <a:endParaRPr lang="en-US" sz="2400" dirty="0"/>
          </a:p>
        </p:txBody>
      </p:sp>
      <p:sp>
        <p:nvSpPr>
          <p:cNvPr id="7" name="Text Placeholder 6"/>
          <p:cNvSpPr txBox="1">
            <a:spLocks/>
          </p:cNvSpPr>
          <p:nvPr/>
        </p:nvSpPr>
        <p:spPr>
          <a:xfrm>
            <a:off x="533400" y="4729646"/>
            <a:ext cx="8077200" cy="46166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2400" dirty="0" smtClean="0"/>
              <a:t>border-radius: 15px;</a:t>
            </a:r>
            <a:endParaRPr lang="en-US" sz="2400" dirty="0"/>
          </a:p>
        </p:txBody>
      </p:sp>
      <p:sp>
        <p:nvSpPr>
          <p:cNvPr id="8" name="Text Placeholder 6"/>
          <p:cNvSpPr txBox="1">
            <a:spLocks/>
          </p:cNvSpPr>
          <p:nvPr/>
        </p:nvSpPr>
        <p:spPr>
          <a:xfrm>
            <a:off x="533400" y="5937178"/>
            <a:ext cx="8077200" cy="46166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2400" dirty="0" smtClean="0"/>
              <a:t>border-radius</a:t>
            </a:r>
            <a:r>
              <a:rPr lang="en-US" sz="2400" dirty="0"/>
              <a:t>: 15px </a:t>
            </a:r>
            <a:r>
              <a:rPr lang="en-US" sz="2400" dirty="0" smtClean="0"/>
              <a:t>20px;</a:t>
            </a:r>
            <a:endParaRPr lang="en-US" sz="2400" dirty="0"/>
          </a:p>
        </p:txBody>
      </p:sp>
      <p:sp>
        <p:nvSpPr>
          <p:cNvPr id="11" name="Text Placeholder 6"/>
          <p:cNvSpPr txBox="1">
            <a:spLocks/>
          </p:cNvSpPr>
          <p:nvPr/>
        </p:nvSpPr>
        <p:spPr>
          <a:xfrm>
            <a:off x="533400" y="5327578"/>
            <a:ext cx="8077200" cy="46166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2400" dirty="0" smtClean="0"/>
              <a:t>border-radius: 15px </a:t>
            </a:r>
            <a:r>
              <a:rPr lang="en-US" sz="2400" dirty="0" err="1" smtClean="0"/>
              <a:t>15px</a:t>
            </a:r>
            <a:r>
              <a:rPr lang="en-US" sz="2400" dirty="0" smtClean="0"/>
              <a:t> </a:t>
            </a:r>
            <a:r>
              <a:rPr lang="en-US" sz="2400" dirty="0" err="1" smtClean="0"/>
              <a:t>15px</a:t>
            </a:r>
            <a:r>
              <a:rPr lang="en-US" sz="2400" dirty="0" smtClean="0"/>
              <a:t> 10px;</a:t>
            </a: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spTree>
    <p:extLst>
      <p:ext uri="{BB962C8B-B14F-4D97-AF65-F5344CB8AC3E}">
        <p14:creationId xmlns:p14="http://schemas.microsoft.com/office/powerpoint/2010/main" val="37570758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09523"/>
            <a:ext cx="7924800" cy="685800"/>
          </a:xfrm>
        </p:spPr>
        <p:txBody>
          <a:bodyPr/>
          <a:lstStyle/>
          <a:p>
            <a:r>
              <a:rPr lang="en-US" dirty="0"/>
              <a:t>Rounded Corners</a:t>
            </a:r>
          </a:p>
        </p:txBody>
      </p:sp>
      <p:sp>
        <p:nvSpPr>
          <p:cNvPr id="3" name="Content Placeholder 2"/>
          <p:cNvSpPr>
            <a:spLocks noGrp="1"/>
          </p:cNvSpPr>
          <p:nvPr>
            <p:ph type="subTitle" idx="1"/>
          </p:nvPr>
        </p:nvSpPr>
        <p:spPr>
          <a:xfrm>
            <a:off x="609600" y="2235802"/>
            <a:ext cx="7924800" cy="569120"/>
          </a:xfrm>
        </p:spPr>
        <p:txBody>
          <a:bodyPr/>
          <a:lstStyle/>
          <a:p>
            <a:pPr marL="0" lvl="1" algn="ctr">
              <a:spcBef>
                <a:spcPts val="0"/>
              </a:spcBef>
              <a:buNone/>
            </a:pPr>
            <a:r>
              <a:rPr lang="en-US" dirty="0" smtClean="0"/>
              <a:t>Live Demo</a:t>
            </a:r>
            <a:endParaRPr lang="en-US" dirty="0"/>
          </a:p>
        </p:txBody>
      </p:sp>
      <p:pic>
        <p:nvPicPr>
          <p:cNvPr id="7170" name="Picture 2" descr="http://dimox.net/wp-images/css-border-radius.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019300" y="3048000"/>
            <a:ext cx="5105400" cy="2910078"/>
          </a:xfrm>
          <a:prstGeom prst="roundRect">
            <a:avLst>
              <a:gd name="adj" fmla="val 7502"/>
            </a:avLst>
          </a:prstGeom>
          <a:noFill/>
          <a:ln w="12700">
            <a:solidFill>
              <a:schemeClr val="accent5">
                <a:lumMod val="60000"/>
                <a:lumOff val="4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287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1386</TotalTime>
  <Words>2083</Words>
  <Application>Microsoft Office PowerPoint</Application>
  <PresentationFormat>On-screen Show (4:3)</PresentationFormat>
  <Paragraphs>355</Paragraphs>
  <Slides>34</Slides>
  <Notes>34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Telerik Academy</vt:lpstr>
      <vt:lpstr>CSS Presentation</vt:lpstr>
      <vt:lpstr>Table of Contents</vt:lpstr>
      <vt:lpstr>Borders</vt:lpstr>
      <vt:lpstr>Borders</vt:lpstr>
      <vt:lpstr>Border Shorthand Property</vt:lpstr>
      <vt:lpstr>Borders</vt:lpstr>
      <vt:lpstr>Rounded Corners</vt:lpstr>
      <vt:lpstr>Rounded Corners</vt:lpstr>
      <vt:lpstr>Rounded Corners</vt:lpstr>
      <vt:lpstr>Overflow</vt:lpstr>
      <vt:lpstr>Overflow</vt:lpstr>
      <vt:lpstr>Overflow</vt:lpstr>
      <vt:lpstr>Margins and Paddings</vt:lpstr>
      <vt:lpstr>Margin and Padding</vt:lpstr>
      <vt:lpstr>Margin and Padding: Short Rules</vt:lpstr>
      <vt:lpstr>The Box Model</vt:lpstr>
      <vt:lpstr>IE Quirks Mode</vt:lpstr>
      <vt:lpstr>W i d t h</vt:lpstr>
      <vt:lpstr>Width and Height</vt:lpstr>
      <vt:lpstr>List Styles</vt:lpstr>
      <vt:lpstr>Styles for Lists</vt:lpstr>
      <vt:lpstr>Images as Bullets</vt:lpstr>
      <vt:lpstr>Images as Bullets - Alternative</vt:lpstr>
      <vt:lpstr>Creating a Menu-like List</vt:lpstr>
      <vt:lpstr>Creating a Menu-like List</vt:lpstr>
      <vt:lpstr>Creating a Menu-like List</vt:lpstr>
      <vt:lpstr>Other CSS Properties</vt:lpstr>
      <vt:lpstr>Other CSS Properties</vt:lpstr>
      <vt:lpstr>Maintenance Example</vt:lpstr>
      <vt:lpstr>CSS Presentation</vt:lpstr>
      <vt:lpstr>Homework</vt:lpstr>
      <vt:lpstr>Homework (2)</vt:lpstr>
      <vt:lpstr>Homework (3)</vt:lpstr>
      <vt:lpstr>Homework (4)</vt:lpstr>
    </vt:vector>
  </TitlesOfParts>
  <Company>Telerik Corporation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Presentation</dc:title>
  <dc:subject>Web Design with HTML 5, CSS 3 and JavaScript Course</dc:subject>
  <dc:creator>Doncho Minkov</dc:creator>
  <cp:keywords>css styles, css box model, css margin, css padding, css border, css dimension, metrics, overflow, styling lists, css examples, Telerik Software Academy, Telerik Academy, Free courses for developers, Web design course, Web front-end course, Free training materials</cp:keywords>
  <dc:description>The CSS Box Model and CSS Dimension for page design and layout
Telerik Software Academy: http://html5course.telerik.com 
The website and all video materials are in Bulgarian 
CSS Borders; Overflow; Margins and Paddings; The Box Model;
Width and Height;
Other CSS Properties.</dc:description>
  <cp:lastModifiedBy>Mac</cp:lastModifiedBy>
  <cp:revision>315</cp:revision>
  <dcterms:created xsi:type="dcterms:W3CDTF">2007-12-08T16:03:35Z</dcterms:created>
  <dcterms:modified xsi:type="dcterms:W3CDTF">2017-09-27T14:14:42Z</dcterms:modified>
  <cp:category>Web Design Course</cp:category>
</cp:coreProperties>
</file>