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84" r:id="rId3"/>
    <p:sldId id="269" r:id="rId4"/>
    <p:sldId id="289" r:id="rId5"/>
    <p:sldId id="290" r:id="rId6"/>
    <p:sldId id="291" r:id="rId7"/>
    <p:sldId id="292" r:id="rId8"/>
    <p:sldId id="293" r:id="rId9"/>
    <p:sldId id="294" r:id="rId10"/>
    <p:sldId id="295" r:id="rId11"/>
    <p:sldId id="296" r:id="rId12"/>
    <p:sldId id="297" r:id="rId13"/>
    <p:sldId id="298" r:id="rId14"/>
    <p:sldId id="299" r:id="rId15"/>
    <p:sldId id="300" r:id="rId16"/>
    <p:sldId id="301" r:id="rId17"/>
    <p:sldId id="302" r:id="rId18"/>
    <p:sldId id="304" r:id="rId19"/>
    <p:sldId id="306" r:id="rId20"/>
    <p:sldId id="303"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88"/>
    <p:restoredTop sz="95581"/>
  </p:normalViewPr>
  <p:slideViewPr>
    <p:cSldViewPr snapToGrid="0" snapToObjects="1">
      <p:cViewPr varScale="1">
        <p:scale>
          <a:sx n="100" d="100"/>
          <a:sy n="100" d="100"/>
        </p:scale>
        <p:origin x="146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7EEE04-9891-4BB8-8EBC-A35E2BEB221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209B1C4-B5FB-4975-9478-0464B881138F}">
      <dgm:prSet/>
      <dgm:spPr/>
      <dgm:t>
        <a:bodyPr/>
        <a:lstStyle/>
        <a:p>
          <a:pPr>
            <a:lnSpc>
              <a:spcPct val="100000"/>
            </a:lnSpc>
          </a:pPr>
          <a:r>
            <a:rPr lang="en-US" b="1" dirty="0"/>
            <a:t>✅ Week 1 [9/5] — Intro + Environment Setup</a:t>
          </a:r>
          <a:endParaRPr lang="en-US" dirty="0"/>
        </a:p>
      </dgm:t>
    </dgm:pt>
    <dgm:pt modelId="{57719E56-48FA-41F2-8FA6-3DC0B89D3745}" type="parTrans" cxnId="{EDE5C763-7B84-4366-9DDE-0801D994571B}">
      <dgm:prSet/>
      <dgm:spPr/>
      <dgm:t>
        <a:bodyPr/>
        <a:lstStyle/>
        <a:p>
          <a:endParaRPr lang="en-US"/>
        </a:p>
      </dgm:t>
    </dgm:pt>
    <dgm:pt modelId="{AF88BF0E-156C-4748-82D5-C1B9A5EA8A42}" type="sibTrans" cxnId="{EDE5C763-7B84-4366-9DDE-0801D994571B}">
      <dgm:prSet/>
      <dgm:spPr/>
      <dgm:t>
        <a:bodyPr/>
        <a:lstStyle/>
        <a:p>
          <a:endParaRPr lang="en-US"/>
        </a:p>
      </dgm:t>
    </dgm:pt>
    <dgm:pt modelId="{B3384496-382F-4ADA-B0F4-F08DB20ABDA5}">
      <dgm:prSet/>
      <dgm:spPr/>
      <dgm:t>
        <a:bodyPr/>
        <a:lstStyle/>
        <a:p>
          <a:pPr>
            <a:lnSpc>
              <a:spcPct val="100000"/>
            </a:lnSpc>
          </a:pPr>
          <a:r>
            <a:rPr lang="en-US" b="1" dirty="0"/>
            <a:t>Goal:</a:t>
          </a:r>
          <a:r>
            <a:rPr lang="en-US" dirty="0"/>
            <a:t> Get everyone’s dev environment ready and understand the landscape.</a:t>
          </a:r>
        </a:p>
      </dgm:t>
    </dgm:pt>
    <dgm:pt modelId="{A4993183-8FA7-4741-9926-B23BE9737B23}" type="parTrans" cxnId="{93390149-B5F6-4BEC-B1AF-9F2E59609275}">
      <dgm:prSet/>
      <dgm:spPr/>
      <dgm:t>
        <a:bodyPr/>
        <a:lstStyle/>
        <a:p>
          <a:endParaRPr lang="en-US"/>
        </a:p>
      </dgm:t>
    </dgm:pt>
    <dgm:pt modelId="{A7473254-66E0-4BBF-A821-EE8FE6EB8B45}" type="sibTrans" cxnId="{93390149-B5F6-4BEC-B1AF-9F2E59609275}">
      <dgm:prSet/>
      <dgm:spPr/>
      <dgm:t>
        <a:bodyPr/>
        <a:lstStyle/>
        <a:p>
          <a:endParaRPr lang="en-US"/>
        </a:p>
      </dgm:t>
    </dgm:pt>
    <dgm:pt modelId="{AA1F9773-B316-49D0-AA66-E6BF5EAEB185}">
      <dgm:prSet/>
      <dgm:spPr/>
      <dgm:t>
        <a:bodyPr/>
        <a:lstStyle/>
        <a:p>
          <a:pPr>
            <a:lnSpc>
              <a:spcPct val="100000"/>
            </a:lnSpc>
          </a:pPr>
          <a:r>
            <a:rPr lang="en-US" b="1" dirty="0"/>
            <a:t>✅ Week 2 [9/12] — Querying LLMs from Python</a:t>
          </a:r>
          <a:endParaRPr lang="en-US" dirty="0"/>
        </a:p>
      </dgm:t>
    </dgm:pt>
    <dgm:pt modelId="{CAC00716-D068-4BC0-8EC1-53000F0BB969}" type="parTrans" cxnId="{B4075447-6EA9-49A4-B1B6-0D6AF31A9B8E}">
      <dgm:prSet/>
      <dgm:spPr/>
      <dgm:t>
        <a:bodyPr/>
        <a:lstStyle/>
        <a:p>
          <a:endParaRPr lang="en-US"/>
        </a:p>
      </dgm:t>
    </dgm:pt>
    <dgm:pt modelId="{B76A428C-97C5-4D5F-AF39-EF23B61A5C4E}" type="sibTrans" cxnId="{B4075447-6EA9-49A4-B1B6-0D6AF31A9B8E}">
      <dgm:prSet/>
      <dgm:spPr/>
      <dgm:t>
        <a:bodyPr/>
        <a:lstStyle/>
        <a:p>
          <a:endParaRPr lang="en-US"/>
        </a:p>
      </dgm:t>
    </dgm:pt>
    <dgm:pt modelId="{99F2146D-E5BA-4C21-894C-3E31DAFF6410}">
      <dgm:prSet/>
      <dgm:spPr/>
      <dgm:t>
        <a:bodyPr/>
        <a:lstStyle/>
        <a:p>
          <a:pPr>
            <a:lnSpc>
              <a:spcPct val="100000"/>
            </a:lnSpc>
          </a:pPr>
          <a:r>
            <a:rPr lang="en-US" b="1"/>
            <a:t>Goal:</a:t>
          </a:r>
          <a:r>
            <a:rPr lang="en-US"/>
            <a:t> Comfortably send queries to local and OpenAI endpoints.</a:t>
          </a:r>
        </a:p>
      </dgm:t>
    </dgm:pt>
    <dgm:pt modelId="{0DD1F55C-B92C-42A5-AA06-55C6B91524B3}" type="parTrans" cxnId="{7EA721E0-6C50-4A98-B95A-A6FDF90AF2FB}">
      <dgm:prSet/>
      <dgm:spPr/>
      <dgm:t>
        <a:bodyPr/>
        <a:lstStyle/>
        <a:p>
          <a:endParaRPr lang="en-US"/>
        </a:p>
      </dgm:t>
    </dgm:pt>
    <dgm:pt modelId="{C06D7AA7-17F9-4953-9E10-EE76B990DB8C}" type="sibTrans" cxnId="{7EA721E0-6C50-4A98-B95A-A6FDF90AF2FB}">
      <dgm:prSet/>
      <dgm:spPr/>
      <dgm:t>
        <a:bodyPr/>
        <a:lstStyle/>
        <a:p>
          <a:endParaRPr lang="en-US"/>
        </a:p>
      </dgm:t>
    </dgm:pt>
    <dgm:pt modelId="{BF414AC6-E920-4D03-8ED2-F356325132F7}">
      <dgm:prSet/>
      <dgm:spPr/>
      <dgm:t>
        <a:bodyPr/>
        <a:lstStyle/>
        <a:p>
          <a:pPr>
            <a:lnSpc>
              <a:spcPct val="100000"/>
            </a:lnSpc>
          </a:pPr>
          <a:r>
            <a:rPr lang="en-US" b="1" dirty="0"/>
            <a:t>✅ Week 3 [9/19] — Building out our App</a:t>
          </a:r>
          <a:endParaRPr lang="en-US" dirty="0"/>
        </a:p>
      </dgm:t>
    </dgm:pt>
    <dgm:pt modelId="{8B6B101D-8043-45C7-868E-D52ACEC6E12B}" type="parTrans" cxnId="{1AF8EC67-04FF-4594-A2B9-E8B40D8DCE2F}">
      <dgm:prSet/>
      <dgm:spPr/>
      <dgm:t>
        <a:bodyPr/>
        <a:lstStyle/>
        <a:p>
          <a:endParaRPr lang="en-US"/>
        </a:p>
      </dgm:t>
    </dgm:pt>
    <dgm:pt modelId="{1E18D452-C1D4-4362-90F4-8F58B1FE4201}" type="sibTrans" cxnId="{1AF8EC67-04FF-4594-A2B9-E8B40D8DCE2F}">
      <dgm:prSet/>
      <dgm:spPr/>
      <dgm:t>
        <a:bodyPr/>
        <a:lstStyle/>
        <a:p>
          <a:endParaRPr lang="en-US"/>
        </a:p>
      </dgm:t>
    </dgm:pt>
    <dgm:pt modelId="{744AB362-1C9B-4E35-8D7D-C2945847A96C}">
      <dgm:prSet/>
      <dgm:spPr/>
      <dgm:t>
        <a:bodyPr/>
        <a:lstStyle/>
        <a:p>
          <a:pPr>
            <a:lnSpc>
              <a:spcPct val="100000"/>
            </a:lnSpc>
          </a:pPr>
          <a:r>
            <a:rPr lang="en-US" b="1" dirty="0"/>
            <a:t>Goal:</a:t>
          </a:r>
          <a:r>
            <a:rPr lang="en-US" dirty="0"/>
            <a:t> Process a ticket in one go, Structured output from an LLM.</a:t>
          </a:r>
        </a:p>
      </dgm:t>
    </dgm:pt>
    <dgm:pt modelId="{B301DC16-E53F-4A8B-AFA4-29510DE4FBA8}" type="parTrans" cxnId="{22FA6B86-E980-4619-B722-A19441BCCD27}">
      <dgm:prSet/>
      <dgm:spPr/>
      <dgm:t>
        <a:bodyPr/>
        <a:lstStyle/>
        <a:p>
          <a:endParaRPr lang="en-US"/>
        </a:p>
      </dgm:t>
    </dgm:pt>
    <dgm:pt modelId="{CE68F2BD-29BA-48F9-B13C-2EFC283F47E4}" type="sibTrans" cxnId="{22FA6B86-E980-4619-B722-A19441BCCD27}">
      <dgm:prSet/>
      <dgm:spPr/>
      <dgm:t>
        <a:bodyPr/>
        <a:lstStyle/>
        <a:p>
          <a:endParaRPr lang="en-US"/>
        </a:p>
      </dgm:t>
    </dgm:pt>
    <dgm:pt modelId="{7DA957C1-3ABD-49C7-8041-253CA673F2B4}">
      <dgm:prSet/>
      <dgm:spPr/>
      <dgm:t>
        <a:bodyPr/>
        <a:lstStyle/>
        <a:p>
          <a:pPr>
            <a:lnSpc>
              <a:spcPct val="100000"/>
            </a:lnSpc>
          </a:pPr>
          <a:r>
            <a:rPr lang="en-US" b="1" dirty="0"/>
            <a:t>✅ Week 4 [9/26] —Vector DBs for RAG</a:t>
          </a:r>
          <a:endParaRPr lang="en-US" dirty="0"/>
        </a:p>
      </dgm:t>
    </dgm:pt>
    <dgm:pt modelId="{96A8A5CC-E573-4A7C-8131-A75F608053F0}" type="parTrans" cxnId="{3E236A39-8DDC-49C3-9910-DA96BB7DFEA9}">
      <dgm:prSet/>
      <dgm:spPr/>
      <dgm:t>
        <a:bodyPr/>
        <a:lstStyle/>
        <a:p>
          <a:endParaRPr lang="en-US"/>
        </a:p>
      </dgm:t>
    </dgm:pt>
    <dgm:pt modelId="{EEA9B053-4F13-4F62-B0F8-D8EDD9B6C6BA}" type="sibTrans" cxnId="{3E236A39-8DDC-49C3-9910-DA96BB7DFEA9}">
      <dgm:prSet/>
      <dgm:spPr/>
      <dgm:t>
        <a:bodyPr/>
        <a:lstStyle/>
        <a:p>
          <a:endParaRPr lang="en-US"/>
        </a:p>
      </dgm:t>
    </dgm:pt>
    <dgm:pt modelId="{B1C3BE3F-4F1F-45CE-8C01-453FB54B6FF8}">
      <dgm:prSet/>
      <dgm:spPr/>
      <dgm:t>
        <a:bodyPr/>
        <a:lstStyle/>
        <a:p>
          <a:pPr>
            <a:lnSpc>
              <a:spcPct val="100000"/>
            </a:lnSpc>
          </a:pPr>
          <a:r>
            <a:rPr lang="en-US" b="1" dirty="0"/>
            <a:t>Goal:</a:t>
          </a:r>
          <a:r>
            <a:rPr lang="en-US" dirty="0"/>
            <a:t>  Understand how we can retrieve things by “meaning” and use those things to supply context to LLMs</a:t>
          </a:r>
        </a:p>
      </dgm:t>
    </dgm:pt>
    <dgm:pt modelId="{2CBBFB3B-2708-4DD5-A72D-6261A6440DBC}" type="parTrans" cxnId="{160B7A85-EC47-4845-95AC-617F670E1039}">
      <dgm:prSet/>
      <dgm:spPr/>
      <dgm:t>
        <a:bodyPr/>
        <a:lstStyle/>
        <a:p>
          <a:endParaRPr lang="en-US"/>
        </a:p>
      </dgm:t>
    </dgm:pt>
    <dgm:pt modelId="{FBD2E629-C3C9-461C-AEE4-0A81DCDA869D}" type="sibTrans" cxnId="{160B7A85-EC47-4845-95AC-617F670E1039}">
      <dgm:prSet/>
      <dgm:spPr/>
      <dgm:t>
        <a:bodyPr/>
        <a:lstStyle/>
        <a:p>
          <a:endParaRPr lang="en-US"/>
        </a:p>
      </dgm:t>
    </dgm:pt>
    <dgm:pt modelId="{4A06B226-E85A-4D16-A2A3-896B429F5073}">
      <dgm:prSet/>
      <dgm:spPr/>
      <dgm:t>
        <a:bodyPr/>
        <a:lstStyle/>
        <a:p>
          <a:pPr>
            <a:lnSpc>
              <a:spcPct val="100000"/>
            </a:lnSpc>
          </a:pPr>
          <a:r>
            <a:rPr lang="en-US" b="1" dirty="0"/>
            <a:t>Week 5 [10/10] — Forecasting intro by Prerit</a:t>
          </a:r>
          <a:endParaRPr lang="en-US" dirty="0"/>
        </a:p>
      </dgm:t>
    </dgm:pt>
    <dgm:pt modelId="{4CF7EA90-B83D-41A2-80B6-0935767E56A1}" type="parTrans" cxnId="{452E89CB-DCB3-490B-9983-77397A8E6567}">
      <dgm:prSet/>
      <dgm:spPr/>
      <dgm:t>
        <a:bodyPr/>
        <a:lstStyle/>
        <a:p>
          <a:endParaRPr lang="en-US"/>
        </a:p>
      </dgm:t>
    </dgm:pt>
    <dgm:pt modelId="{EC09A67D-98FA-4B25-A90E-B430609181F4}" type="sibTrans" cxnId="{452E89CB-DCB3-490B-9983-77397A8E6567}">
      <dgm:prSet/>
      <dgm:spPr/>
      <dgm:t>
        <a:bodyPr/>
        <a:lstStyle/>
        <a:p>
          <a:endParaRPr lang="en-US"/>
        </a:p>
      </dgm:t>
    </dgm:pt>
    <dgm:pt modelId="{C9CF57E7-F367-48DF-8393-0BD50A788267}">
      <dgm:prSet/>
      <dgm:spPr/>
      <dgm:t>
        <a:bodyPr/>
        <a:lstStyle/>
        <a:p>
          <a:pPr>
            <a:lnSpc>
              <a:spcPct val="100000"/>
            </a:lnSpc>
          </a:pPr>
          <a:r>
            <a:rPr lang="en-US" b="1" dirty="0"/>
            <a:t>Goal:</a:t>
          </a:r>
          <a:r>
            <a:rPr lang="en-US" dirty="0"/>
            <a:t> Prerit will cover some forecasting fundamentals.</a:t>
          </a:r>
        </a:p>
      </dgm:t>
    </dgm:pt>
    <dgm:pt modelId="{43056500-9F4C-4AD0-8642-E0B61582E02E}" type="parTrans" cxnId="{775EF0C0-DFDC-4A6C-A8FA-90FA59C86C2F}">
      <dgm:prSet/>
      <dgm:spPr/>
      <dgm:t>
        <a:bodyPr/>
        <a:lstStyle/>
        <a:p>
          <a:endParaRPr lang="en-US"/>
        </a:p>
      </dgm:t>
    </dgm:pt>
    <dgm:pt modelId="{53C0A5C7-DFB5-42F0-9B5B-9620D16A1929}" type="sibTrans" cxnId="{775EF0C0-DFDC-4A6C-A8FA-90FA59C86C2F}">
      <dgm:prSet/>
      <dgm:spPr/>
      <dgm:t>
        <a:bodyPr/>
        <a:lstStyle/>
        <a:p>
          <a:endParaRPr lang="en-US"/>
        </a:p>
      </dgm:t>
    </dgm:pt>
    <dgm:pt modelId="{FDF65A26-BD0B-4160-BF38-C1D1D9F34A52}">
      <dgm:prSet/>
      <dgm:spPr/>
      <dgm:t>
        <a:bodyPr/>
        <a:lstStyle/>
        <a:p>
          <a:pPr>
            <a:lnSpc>
              <a:spcPct val="100000"/>
            </a:lnSpc>
          </a:pPr>
          <a:r>
            <a:rPr lang="en-US" b="1" dirty="0"/>
            <a:t>Week 6 [10/17] — RAG Part 2</a:t>
          </a:r>
          <a:endParaRPr lang="en-US" dirty="0"/>
        </a:p>
      </dgm:t>
    </dgm:pt>
    <dgm:pt modelId="{D0BA2D7D-0338-4FAA-A370-100C7EA1CFC8}" type="parTrans" cxnId="{82658D3F-2DE9-49CE-88CE-711E42C9B876}">
      <dgm:prSet/>
      <dgm:spPr/>
      <dgm:t>
        <a:bodyPr/>
        <a:lstStyle/>
        <a:p>
          <a:endParaRPr lang="en-US"/>
        </a:p>
      </dgm:t>
    </dgm:pt>
    <dgm:pt modelId="{3E0C2C6A-25AE-4F0F-950F-A10EAF7429CA}" type="sibTrans" cxnId="{82658D3F-2DE9-49CE-88CE-711E42C9B876}">
      <dgm:prSet/>
      <dgm:spPr/>
      <dgm:t>
        <a:bodyPr/>
        <a:lstStyle/>
        <a:p>
          <a:endParaRPr lang="en-US"/>
        </a:p>
      </dgm:t>
    </dgm:pt>
    <dgm:pt modelId="{ABD1FF1C-87F4-403C-88C9-F13BCA4AD6CE}">
      <dgm:prSet/>
      <dgm:spPr/>
      <dgm:t>
        <a:bodyPr/>
        <a:lstStyle/>
        <a:p>
          <a:pPr>
            <a:lnSpc>
              <a:spcPct val="100000"/>
            </a:lnSpc>
          </a:pPr>
          <a:r>
            <a:rPr lang="en-US" b="1" dirty="0"/>
            <a:t>Goal:</a:t>
          </a:r>
          <a:r>
            <a:rPr lang="en-US" dirty="0"/>
            <a:t> Add RAG to our App.</a:t>
          </a:r>
        </a:p>
      </dgm:t>
    </dgm:pt>
    <dgm:pt modelId="{D2C9B8FA-9161-45D8-BB43-CE0118D598BE}" type="parTrans" cxnId="{9BAA19AD-FD9E-441F-879D-E2D9A3ABB6DB}">
      <dgm:prSet/>
      <dgm:spPr/>
      <dgm:t>
        <a:bodyPr/>
        <a:lstStyle/>
        <a:p>
          <a:endParaRPr lang="en-US"/>
        </a:p>
      </dgm:t>
    </dgm:pt>
    <dgm:pt modelId="{98EAD93B-5CB0-4B56-8A76-C327BC7F8608}" type="sibTrans" cxnId="{9BAA19AD-FD9E-441F-879D-E2D9A3ABB6DB}">
      <dgm:prSet/>
      <dgm:spPr/>
      <dgm:t>
        <a:bodyPr/>
        <a:lstStyle/>
        <a:p>
          <a:endParaRPr lang="en-US"/>
        </a:p>
      </dgm:t>
    </dgm:pt>
    <dgm:pt modelId="{23B5F2E6-D04C-448E-A162-2B2E06E29368}">
      <dgm:prSet/>
      <dgm:spPr/>
      <dgm:t>
        <a:bodyPr/>
        <a:lstStyle/>
        <a:p>
          <a:pPr>
            <a:lnSpc>
              <a:spcPct val="100000"/>
            </a:lnSpc>
          </a:pPr>
          <a:r>
            <a:rPr lang="en-US" b="1" dirty="0"/>
            <a:t>Week 7 [10/24] — TBD</a:t>
          </a:r>
          <a:endParaRPr lang="en-US" dirty="0"/>
        </a:p>
      </dgm:t>
    </dgm:pt>
    <dgm:pt modelId="{52C78E76-C32B-43E8-B4EB-53A4D406A314}" type="parTrans" cxnId="{216D3167-5B05-42DF-A476-19C4A53338DA}">
      <dgm:prSet/>
      <dgm:spPr/>
      <dgm:t>
        <a:bodyPr/>
        <a:lstStyle/>
        <a:p>
          <a:endParaRPr lang="en-US"/>
        </a:p>
      </dgm:t>
    </dgm:pt>
    <dgm:pt modelId="{71E3A5C1-54B5-4622-93E7-2A743A8DCE95}" type="sibTrans" cxnId="{216D3167-5B05-42DF-A476-19C4A53338DA}">
      <dgm:prSet/>
      <dgm:spPr/>
      <dgm:t>
        <a:bodyPr/>
        <a:lstStyle/>
        <a:p>
          <a:endParaRPr lang="en-US"/>
        </a:p>
      </dgm:t>
    </dgm:pt>
    <dgm:pt modelId="{0F610E57-D5E4-4091-B0B0-03004518D50C}">
      <dgm:prSet/>
      <dgm:spPr/>
      <dgm:t>
        <a:bodyPr/>
        <a:lstStyle/>
        <a:p>
          <a:pPr>
            <a:lnSpc>
              <a:spcPct val="100000"/>
            </a:lnSpc>
          </a:pPr>
          <a:r>
            <a:rPr lang="en-US" dirty="0"/>
            <a:t>.</a:t>
          </a:r>
        </a:p>
      </dgm:t>
    </dgm:pt>
    <dgm:pt modelId="{799B351E-44DE-44C8-83C1-AF5681DB9842}" type="parTrans" cxnId="{59815884-6E1F-435C-8453-0EA985FBED65}">
      <dgm:prSet/>
      <dgm:spPr/>
      <dgm:t>
        <a:bodyPr/>
        <a:lstStyle/>
        <a:p>
          <a:endParaRPr lang="en-US"/>
        </a:p>
      </dgm:t>
    </dgm:pt>
    <dgm:pt modelId="{27C4D539-014E-4394-8027-17483045D1B8}" type="sibTrans" cxnId="{59815884-6E1F-435C-8453-0EA985FBED65}">
      <dgm:prSet/>
      <dgm:spPr/>
      <dgm:t>
        <a:bodyPr/>
        <a:lstStyle/>
        <a:p>
          <a:endParaRPr lang="en-US"/>
        </a:p>
      </dgm:t>
    </dgm:pt>
    <dgm:pt modelId="{06C61C68-E065-4E5B-97DB-30B38297613D}">
      <dgm:prSet/>
      <dgm:spPr/>
      <dgm:t>
        <a:bodyPr/>
        <a:lstStyle/>
        <a:p>
          <a:pPr>
            <a:lnSpc>
              <a:spcPct val="100000"/>
            </a:lnSpc>
          </a:pPr>
          <a:r>
            <a:rPr lang="en-US" b="1" dirty="0"/>
            <a:t>Week 8 [10/31] – TBD</a:t>
          </a:r>
          <a:endParaRPr lang="en-US" dirty="0"/>
        </a:p>
      </dgm:t>
    </dgm:pt>
    <dgm:pt modelId="{66289523-1D1E-4212-AB76-4D275BA71E03}" type="parTrans" cxnId="{E994F6E4-7347-4F56-BA8E-D759B48A9B91}">
      <dgm:prSet/>
      <dgm:spPr/>
      <dgm:t>
        <a:bodyPr/>
        <a:lstStyle/>
        <a:p>
          <a:endParaRPr lang="en-US"/>
        </a:p>
      </dgm:t>
    </dgm:pt>
    <dgm:pt modelId="{56EE4C40-CEAC-40E1-9288-5E9135DE2BAB}" type="sibTrans" cxnId="{E994F6E4-7347-4F56-BA8E-D759B48A9B91}">
      <dgm:prSet/>
      <dgm:spPr/>
      <dgm:t>
        <a:bodyPr/>
        <a:lstStyle/>
        <a:p>
          <a:endParaRPr lang="en-US"/>
        </a:p>
      </dgm:t>
    </dgm:pt>
    <dgm:pt modelId="{B8019DFF-FF03-4316-A7EF-0B44A5589ADC}">
      <dgm:prSet/>
      <dgm:spPr/>
      <dgm:t>
        <a:bodyPr/>
        <a:lstStyle/>
        <a:p>
          <a:pPr>
            <a:lnSpc>
              <a:spcPct val="100000"/>
            </a:lnSpc>
          </a:pPr>
          <a:endParaRPr lang="en-US" dirty="0"/>
        </a:p>
      </dgm:t>
    </dgm:pt>
    <dgm:pt modelId="{5F146FB9-1854-4A35-931D-A3C4376FD65A}" type="parTrans" cxnId="{3C45F12F-9B0C-402B-97C5-B8C8F951760E}">
      <dgm:prSet/>
      <dgm:spPr/>
      <dgm:t>
        <a:bodyPr/>
        <a:lstStyle/>
        <a:p>
          <a:endParaRPr lang="en-US"/>
        </a:p>
      </dgm:t>
    </dgm:pt>
    <dgm:pt modelId="{04CF77B0-987C-46BA-B92D-3D8019731191}" type="sibTrans" cxnId="{3C45F12F-9B0C-402B-97C5-B8C8F951760E}">
      <dgm:prSet/>
      <dgm:spPr/>
      <dgm:t>
        <a:bodyPr/>
        <a:lstStyle/>
        <a:p>
          <a:endParaRPr lang="en-US"/>
        </a:p>
      </dgm:t>
    </dgm:pt>
    <dgm:pt modelId="{5ED015F7-F86F-4655-90B1-C9B626E085F5}" type="pres">
      <dgm:prSet presAssocID="{EC7EEE04-9891-4BB8-8EBC-A35E2BEB2213}" presName="root" presStyleCnt="0">
        <dgm:presLayoutVars>
          <dgm:dir/>
          <dgm:resizeHandles val="exact"/>
        </dgm:presLayoutVars>
      </dgm:prSet>
      <dgm:spPr/>
    </dgm:pt>
    <dgm:pt modelId="{1EC280DC-0412-4EF1-9AC2-73A10AB26973}" type="pres">
      <dgm:prSet presAssocID="{5209B1C4-B5FB-4975-9478-0464B881138F}" presName="compNode" presStyleCnt="0"/>
      <dgm:spPr/>
    </dgm:pt>
    <dgm:pt modelId="{580015D8-DA51-4D17-B842-EE7A3E1C7229}" type="pres">
      <dgm:prSet presAssocID="{5209B1C4-B5FB-4975-9478-0464B881138F}" presName="bgRect" presStyleLbl="bgShp" presStyleIdx="0" presStyleCnt="8"/>
      <dgm:spPr/>
    </dgm:pt>
    <dgm:pt modelId="{2595ED23-3B2A-4405-A301-C43771431DA5}" type="pres">
      <dgm:prSet presAssocID="{5209B1C4-B5FB-4975-9478-0464B881138F}"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15E812C0-239B-4165-8AF3-FAA05F75AF17}" type="pres">
      <dgm:prSet presAssocID="{5209B1C4-B5FB-4975-9478-0464B881138F}" presName="spaceRect" presStyleCnt="0"/>
      <dgm:spPr/>
    </dgm:pt>
    <dgm:pt modelId="{7492327A-86AF-48DE-B18E-48540F3A6F1B}" type="pres">
      <dgm:prSet presAssocID="{5209B1C4-B5FB-4975-9478-0464B881138F}" presName="parTx" presStyleLbl="revTx" presStyleIdx="0" presStyleCnt="16">
        <dgm:presLayoutVars>
          <dgm:chMax val="0"/>
          <dgm:chPref val="0"/>
        </dgm:presLayoutVars>
      </dgm:prSet>
      <dgm:spPr/>
    </dgm:pt>
    <dgm:pt modelId="{56A5DF2B-81A2-4A9F-9F85-8C1C048A3248}" type="pres">
      <dgm:prSet presAssocID="{5209B1C4-B5FB-4975-9478-0464B881138F}" presName="desTx" presStyleLbl="revTx" presStyleIdx="1" presStyleCnt="16">
        <dgm:presLayoutVars/>
      </dgm:prSet>
      <dgm:spPr/>
    </dgm:pt>
    <dgm:pt modelId="{9222D21E-D73F-4952-9A21-54EBD5F5063C}" type="pres">
      <dgm:prSet presAssocID="{AF88BF0E-156C-4748-82D5-C1B9A5EA8A42}" presName="sibTrans" presStyleCnt="0"/>
      <dgm:spPr/>
    </dgm:pt>
    <dgm:pt modelId="{B436F8C7-11A8-4B9D-92C2-2CF8E9603474}" type="pres">
      <dgm:prSet presAssocID="{AA1F9773-B316-49D0-AA66-E6BF5EAEB185}" presName="compNode" presStyleCnt="0"/>
      <dgm:spPr/>
    </dgm:pt>
    <dgm:pt modelId="{C540B246-4636-47AE-95DA-CF7833E3A2C8}" type="pres">
      <dgm:prSet presAssocID="{AA1F9773-B316-49D0-AA66-E6BF5EAEB185}" presName="bgRect" presStyleLbl="bgShp" presStyleIdx="1" presStyleCnt="8"/>
      <dgm:spPr/>
    </dgm:pt>
    <dgm:pt modelId="{D0EFB7EB-0CF5-4927-9BA4-32BDAAA5174A}" type="pres">
      <dgm:prSet presAssocID="{AA1F9773-B316-49D0-AA66-E6BF5EAEB185}"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9C3963E9-5825-4612-A762-0A8C036D07A4}" type="pres">
      <dgm:prSet presAssocID="{AA1F9773-B316-49D0-AA66-E6BF5EAEB185}" presName="spaceRect" presStyleCnt="0"/>
      <dgm:spPr/>
    </dgm:pt>
    <dgm:pt modelId="{B23D7251-6545-4EE8-8A34-5E58018B47BD}" type="pres">
      <dgm:prSet presAssocID="{AA1F9773-B316-49D0-AA66-E6BF5EAEB185}" presName="parTx" presStyleLbl="revTx" presStyleIdx="2" presStyleCnt="16">
        <dgm:presLayoutVars>
          <dgm:chMax val="0"/>
          <dgm:chPref val="0"/>
        </dgm:presLayoutVars>
      </dgm:prSet>
      <dgm:spPr/>
    </dgm:pt>
    <dgm:pt modelId="{5147EB3D-3B3F-4E76-A71D-17DFE6D67EA3}" type="pres">
      <dgm:prSet presAssocID="{AA1F9773-B316-49D0-AA66-E6BF5EAEB185}" presName="desTx" presStyleLbl="revTx" presStyleIdx="3" presStyleCnt="16">
        <dgm:presLayoutVars/>
      </dgm:prSet>
      <dgm:spPr/>
    </dgm:pt>
    <dgm:pt modelId="{DF89B056-9089-492D-B7D2-406A79A3FA35}" type="pres">
      <dgm:prSet presAssocID="{B76A428C-97C5-4D5F-AF39-EF23B61A5C4E}" presName="sibTrans" presStyleCnt="0"/>
      <dgm:spPr/>
    </dgm:pt>
    <dgm:pt modelId="{041BF188-98C1-4951-838E-303F4A51D6C1}" type="pres">
      <dgm:prSet presAssocID="{BF414AC6-E920-4D03-8ED2-F356325132F7}" presName="compNode" presStyleCnt="0"/>
      <dgm:spPr/>
    </dgm:pt>
    <dgm:pt modelId="{11E3AA38-D854-4BE5-B869-FE94E4DD6F56}" type="pres">
      <dgm:prSet presAssocID="{BF414AC6-E920-4D03-8ED2-F356325132F7}" presName="bgRect" presStyleLbl="bgShp" presStyleIdx="2" presStyleCnt="8"/>
      <dgm:spPr/>
    </dgm:pt>
    <dgm:pt modelId="{0634EF46-53B0-4059-B97A-12A1C32D5445}" type="pres">
      <dgm:prSet presAssocID="{BF414AC6-E920-4D03-8ED2-F356325132F7}"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nching Diagram"/>
        </a:ext>
      </dgm:extLst>
    </dgm:pt>
    <dgm:pt modelId="{3CEDEA90-0E35-435D-9273-109D98B49A1C}" type="pres">
      <dgm:prSet presAssocID="{BF414AC6-E920-4D03-8ED2-F356325132F7}" presName="spaceRect" presStyleCnt="0"/>
      <dgm:spPr/>
    </dgm:pt>
    <dgm:pt modelId="{1772CDD9-E7B9-4215-93DF-1241C30B6004}" type="pres">
      <dgm:prSet presAssocID="{BF414AC6-E920-4D03-8ED2-F356325132F7}" presName="parTx" presStyleLbl="revTx" presStyleIdx="4" presStyleCnt="16">
        <dgm:presLayoutVars>
          <dgm:chMax val="0"/>
          <dgm:chPref val="0"/>
        </dgm:presLayoutVars>
      </dgm:prSet>
      <dgm:spPr/>
    </dgm:pt>
    <dgm:pt modelId="{366CF406-38F2-4460-99DD-FCA48D73BF8F}" type="pres">
      <dgm:prSet presAssocID="{BF414AC6-E920-4D03-8ED2-F356325132F7}" presName="desTx" presStyleLbl="revTx" presStyleIdx="5" presStyleCnt="16">
        <dgm:presLayoutVars/>
      </dgm:prSet>
      <dgm:spPr/>
    </dgm:pt>
    <dgm:pt modelId="{1349497D-BD06-4EAC-B7F8-DDDBF01EC78B}" type="pres">
      <dgm:prSet presAssocID="{1E18D452-C1D4-4362-90F4-8F58B1FE4201}" presName="sibTrans" presStyleCnt="0"/>
      <dgm:spPr/>
    </dgm:pt>
    <dgm:pt modelId="{60B5BB70-3609-4C3D-ACAB-1CC62329163F}" type="pres">
      <dgm:prSet presAssocID="{7DA957C1-3ABD-49C7-8041-253CA673F2B4}" presName="compNode" presStyleCnt="0"/>
      <dgm:spPr/>
    </dgm:pt>
    <dgm:pt modelId="{AD2C4549-28FE-4F40-A5EC-F676FBC6DA46}" type="pres">
      <dgm:prSet presAssocID="{7DA957C1-3ABD-49C7-8041-253CA673F2B4}" presName="bgRect" presStyleLbl="bgShp" presStyleIdx="3" presStyleCnt="8" custLinFactNeighborY="-18963"/>
      <dgm:spPr/>
    </dgm:pt>
    <dgm:pt modelId="{231A8928-881D-4656-9EF8-88CD99693BD8}" type="pres">
      <dgm:prSet presAssocID="{7DA957C1-3ABD-49C7-8041-253CA673F2B4}" presName="iconRect" presStyleLbl="node1" presStyleIdx="3" presStyleCnt="8" custLinFactNeighborY="-3684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83FA9B3F-2486-4D8E-987C-B535943C22F4}" type="pres">
      <dgm:prSet presAssocID="{7DA957C1-3ABD-49C7-8041-253CA673F2B4}" presName="spaceRect" presStyleCnt="0"/>
      <dgm:spPr/>
    </dgm:pt>
    <dgm:pt modelId="{80C6AFE9-4D36-48B2-9E8F-C86E3C3B46B3}" type="pres">
      <dgm:prSet presAssocID="{7DA957C1-3ABD-49C7-8041-253CA673F2B4}" presName="parTx" presStyleLbl="revTx" presStyleIdx="6" presStyleCnt="16" custLinFactNeighborY="-20590">
        <dgm:presLayoutVars>
          <dgm:chMax val="0"/>
          <dgm:chPref val="0"/>
        </dgm:presLayoutVars>
      </dgm:prSet>
      <dgm:spPr/>
    </dgm:pt>
    <dgm:pt modelId="{344C50E4-E91B-4A0B-95F4-9E3993C66B38}" type="pres">
      <dgm:prSet presAssocID="{7DA957C1-3ABD-49C7-8041-253CA673F2B4}" presName="desTx" presStyleLbl="revTx" presStyleIdx="7" presStyleCnt="16" custLinFactNeighborY="-20268">
        <dgm:presLayoutVars/>
      </dgm:prSet>
      <dgm:spPr/>
    </dgm:pt>
    <dgm:pt modelId="{A261061C-5EFC-4A1F-91D2-FAE5044482F6}" type="pres">
      <dgm:prSet presAssocID="{EEA9B053-4F13-4F62-B0F8-D8EDD9B6C6BA}" presName="sibTrans" presStyleCnt="0"/>
      <dgm:spPr/>
    </dgm:pt>
    <dgm:pt modelId="{674989C3-1B1A-4F41-86B6-9C5532B2C296}" type="pres">
      <dgm:prSet presAssocID="{4A06B226-E85A-4D16-A2A3-896B429F5073}" presName="compNode" presStyleCnt="0"/>
      <dgm:spPr/>
    </dgm:pt>
    <dgm:pt modelId="{A5D2838E-B6BC-4146-B65E-1D3025C2425E}" type="pres">
      <dgm:prSet presAssocID="{4A06B226-E85A-4D16-A2A3-896B429F5073}" presName="bgRect" presStyleLbl="bgShp" presStyleIdx="4" presStyleCnt="8" custLinFactNeighborY="15764"/>
      <dgm:spPr/>
    </dgm:pt>
    <dgm:pt modelId="{4BC50C1E-C567-4D59-BEF1-6832D571DB2E}" type="pres">
      <dgm:prSet presAssocID="{4A06B226-E85A-4D16-A2A3-896B429F5073}" presName="iconRect" presStyleLbl="node1" presStyleIdx="4" presStyleCnt="8" custLinFactNeighborY="2865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ircular Flowchart"/>
        </a:ext>
      </dgm:extLst>
    </dgm:pt>
    <dgm:pt modelId="{74655C91-241A-4BEF-97B7-22E7ABC220B6}" type="pres">
      <dgm:prSet presAssocID="{4A06B226-E85A-4D16-A2A3-896B429F5073}" presName="spaceRect" presStyleCnt="0"/>
      <dgm:spPr/>
    </dgm:pt>
    <dgm:pt modelId="{09A17A50-CED7-4A1F-AB34-2539E1F77053}" type="pres">
      <dgm:prSet presAssocID="{4A06B226-E85A-4D16-A2A3-896B429F5073}" presName="parTx" presStyleLbl="revTx" presStyleIdx="8" presStyleCnt="16" custLinFactNeighborY="10295">
        <dgm:presLayoutVars>
          <dgm:chMax val="0"/>
          <dgm:chPref val="0"/>
        </dgm:presLayoutVars>
      </dgm:prSet>
      <dgm:spPr/>
    </dgm:pt>
    <dgm:pt modelId="{05959A50-4307-418B-849E-C5BB8FF94DAE}" type="pres">
      <dgm:prSet presAssocID="{4A06B226-E85A-4D16-A2A3-896B429F5073}" presName="desTx" presStyleLbl="revTx" presStyleIdx="9" presStyleCnt="16" custLinFactNeighborY="13512">
        <dgm:presLayoutVars/>
      </dgm:prSet>
      <dgm:spPr/>
    </dgm:pt>
    <dgm:pt modelId="{E9B076C3-7781-4448-A2E6-7E14AA4A2307}" type="pres">
      <dgm:prSet presAssocID="{EC09A67D-98FA-4B25-A90E-B430609181F4}" presName="sibTrans" presStyleCnt="0"/>
      <dgm:spPr/>
    </dgm:pt>
    <dgm:pt modelId="{CFA5B456-4770-4CAA-BE09-3E47D8323FDC}" type="pres">
      <dgm:prSet presAssocID="{FDF65A26-BD0B-4160-BF38-C1D1D9F34A52}" presName="compNode" presStyleCnt="0"/>
      <dgm:spPr/>
    </dgm:pt>
    <dgm:pt modelId="{DEE68336-6F63-443C-9E0F-F4CB280E77DC}" type="pres">
      <dgm:prSet presAssocID="{FDF65A26-BD0B-4160-BF38-C1D1D9F34A52}" presName="bgRect" presStyleLbl="bgShp" presStyleIdx="5" presStyleCnt="8"/>
      <dgm:spPr/>
    </dgm:pt>
    <dgm:pt modelId="{F0C10ECD-7709-4CA6-AC23-6D9600292C95}" type="pres">
      <dgm:prSet presAssocID="{FDF65A26-BD0B-4160-BF38-C1D1D9F34A52}"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Call center"/>
        </a:ext>
      </dgm:extLst>
    </dgm:pt>
    <dgm:pt modelId="{1252A750-0E0D-432A-994B-E3A18A30B70E}" type="pres">
      <dgm:prSet presAssocID="{FDF65A26-BD0B-4160-BF38-C1D1D9F34A52}" presName="spaceRect" presStyleCnt="0"/>
      <dgm:spPr/>
    </dgm:pt>
    <dgm:pt modelId="{2EEB3E7B-2461-41B2-9E32-62A0D2240574}" type="pres">
      <dgm:prSet presAssocID="{FDF65A26-BD0B-4160-BF38-C1D1D9F34A52}" presName="parTx" presStyleLbl="revTx" presStyleIdx="10" presStyleCnt="16">
        <dgm:presLayoutVars>
          <dgm:chMax val="0"/>
          <dgm:chPref val="0"/>
        </dgm:presLayoutVars>
      </dgm:prSet>
      <dgm:spPr/>
    </dgm:pt>
    <dgm:pt modelId="{57E9F134-BA79-4954-8FB8-EB2C312D4C88}" type="pres">
      <dgm:prSet presAssocID="{FDF65A26-BD0B-4160-BF38-C1D1D9F34A52}" presName="desTx" presStyleLbl="revTx" presStyleIdx="11" presStyleCnt="16">
        <dgm:presLayoutVars/>
      </dgm:prSet>
      <dgm:spPr/>
    </dgm:pt>
    <dgm:pt modelId="{D09D88B3-407F-4D1B-80EC-0CC3B1DCD034}" type="pres">
      <dgm:prSet presAssocID="{3E0C2C6A-25AE-4F0F-950F-A10EAF7429CA}" presName="sibTrans" presStyleCnt="0"/>
      <dgm:spPr/>
    </dgm:pt>
    <dgm:pt modelId="{79A7B9B8-B9D5-4A19-BE7F-D6E1C012FB73}" type="pres">
      <dgm:prSet presAssocID="{23B5F2E6-D04C-448E-A162-2B2E06E29368}" presName="compNode" presStyleCnt="0"/>
      <dgm:spPr/>
    </dgm:pt>
    <dgm:pt modelId="{986E1A5B-6B2C-4152-912D-16DF0C532C67}" type="pres">
      <dgm:prSet presAssocID="{23B5F2E6-D04C-448E-A162-2B2E06E29368}" presName="bgRect" presStyleLbl="bgShp" presStyleIdx="6" presStyleCnt="8"/>
      <dgm:spPr/>
    </dgm:pt>
    <dgm:pt modelId="{0172A0C0-5FF6-426C-9CB4-4B00A4E1310D}" type="pres">
      <dgm:prSet presAssocID="{23B5F2E6-D04C-448E-A162-2B2E06E29368}"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Head with Gears"/>
        </a:ext>
      </dgm:extLst>
    </dgm:pt>
    <dgm:pt modelId="{10D21E71-F1C5-4E73-A742-B4BCFC5E27CD}" type="pres">
      <dgm:prSet presAssocID="{23B5F2E6-D04C-448E-A162-2B2E06E29368}" presName="spaceRect" presStyleCnt="0"/>
      <dgm:spPr/>
    </dgm:pt>
    <dgm:pt modelId="{3FAC94EC-8342-401E-BA20-7264DB26A7C5}" type="pres">
      <dgm:prSet presAssocID="{23B5F2E6-D04C-448E-A162-2B2E06E29368}" presName="parTx" presStyleLbl="revTx" presStyleIdx="12" presStyleCnt="16">
        <dgm:presLayoutVars>
          <dgm:chMax val="0"/>
          <dgm:chPref val="0"/>
        </dgm:presLayoutVars>
      </dgm:prSet>
      <dgm:spPr/>
    </dgm:pt>
    <dgm:pt modelId="{A5148433-50EE-428F-8817-10300F435619}" type="pres">
      <dgm:prSet presAssocID="{23B5F2E6-D04C-448E-A162-2B2E06E29368}" presName="desTx" presStyleLbl="revTx" presStyleIdx="13" presStyleCnt="16">
        <dgm:presLayoutVars/>
      </dgm:prSet>
      <dgm:spPr/>
    </dgm:pt>
    <dgm:pt modelId="{86FCE3EF-BD3F-4860-BE00-04F89A97F5A6}" type="pres">
      <dgm:prSet presAssocID="{71E3A5C1-54B5-4622-93E7-2A743A8DCE95}" presName="sibTrans" presStyleCnt="0"/>
      <dgm:spPr/>
    </dgm:pt>
    <dgm:pt modelId="{89FABCEE-C8D4-4E76-B240-855E2E6A3422}" type="pres">
      <dgm:prSet presAssocID="{06C61C68-E065-4E5B-97DB-30B38297613D}" presName="compNode" presStyleCnt="0"/>
      <dgm:spPr/>
    </dgm:pt>
    <dgm:pt modelId="{EFEF660A-9F45-4835-B608-4F0BD4D8A8D3}" type="pres">
      <dgm:prSet presAssocID="{06C61C68-E065-4E5B-97DB-30B38297613D}" presName="bgRect" presStyleLbl="bgShp" presStyleIdx="7" presStyleCnt="8"/>
      <dgm:spPr/>
    </dgm:pt>
    <dgm:pt modelId="{20B9433B-1AAD-425C-8DB6-F86C30EE633A}" type="pres">
      <dgm:prSet presAssocID="{06C61C68-E065-4E5B-97DB-30B38297613D}"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Diploma Roll"/>
        </a:ext>
      </dgm:extLst>
    </dgm:pt>
    <dgm:pt modelId="{BB6857B6-2A78-4F1D-8A34-B9E0A86012AC}" type="pres">
      <dgm:prSet presAssocID="{06C61C68-E065-4E5B-97DB-30B38297613D}" presName="spaceRect" presStyleCnt="0"/>
      <dgm:spPr/>
    </dgm:pt>
    <dgm:pt modelId="{7A05D428-D09A-47A0-B237-CD71C2649452}" type="pres">
      <dgm:prSet presAssocID="{06C61C68-E065-4E5B-97DB-30B38297613D}" presName="parTx" presStyleLbl="revTx" presStyleIdx="14" presStyleCnt="16">
        <dgm:presLayoutVars>
          <dgm:chMax val="0"/>
          <dgm:chPref val="0"/>
        </dgm:presLayoutVars>
      </dgm:prSet>
      <dgm:spPr/>
    </dgm:pt>
    <dgm:pt modelId="{40248725-C071-4B23-B3D0-194311691C00}" type="pres">
      <dgm:prSet presAssocID="{06C61C68-E065-4E5B-97DB-30B38297613D}" presName="desTx" presStyleLbl="revTx" presStyleIdx="15" presStyleCnt="16">
        <dgm:presLayoutVars/>
      </dgm:prSet>
      <dgm:spPr/>
    </dgm:pt>
  </dgm:ptLst>
  <dgm:cxnLst>
    <dgm:cxn modelId="{1E39C700-9E6E-455C-AADF-1BBD87783DC3}" type="presOf" srcId="{FDF65A26-BD0B-4160-BF38-C1D1D9F34A52}" destId="{2EEB3E7B-2461-41B2-9E32-62A0D2240574}" srcOrd="0" destOrd="0" presId="urn:microsoft.com/office/officeart/2018/2/layout/IconVerticalSolidList"/>
    <dgm:cxn modelId="{BF7FED01-265B-4E79-A3DE-1A1D067A7910}" type="presOf" srcId="{06C61C68-E065-4E5B-97DB-30B38297613D}" destId="{7A05D428-D09A-47A0-B237-CD71C2649452}" srcOrd="0" destOrd="0" presId="urn:microsoft.com/office/officeart/2018/2/layout/IconVerticalSolidList"/>
    <dgm:cxn modelId="{7E081B07-922D-48A3-B850-5CBCEAB2A460}" type="presOf" srcId="{5209B1C4-B5FB-4975-9478-0464B881138F}" destId="{7492327A-86AF-48DE-B18E-48540F3A6F1B}" srcOrd="0" destOrd="0" presId="urn:microsoft.com/office/officeart/2018/2/layout/IconVerticalSolidList"/>
    <dgm:cxn modelId="{597B271B-C05A-4E4D-8382-9C68E8BE10D3}" type="presOf" srcId="{ABD1FF1C-87F4-403C-88C9-F13BCA4AD6CE}" destId="{57E9F134-BA79-4954-8FB8-EB2C312D4C88}" srcOrd="0" destOrd="0" presId="urn:microsoft.com/office/officeart/2018/2/layout/IconVerticalSolidList"/>
    <dgm:cxn modelId="{F8D89D2F-1C71-432D-A35C-5F7016D6E3F3}" type="presOf" srcId="{99F2146D-E5BA-4C21-894C-3E31DAFF6410}" destId="{5147EB3D-3B3F-4E76-A71D-17DFE6D67EA3}" srcOrd="0" destOrd="0" presId="urn:microsoft.com/office/officeart/2018/2/layout/IconVerticalSolidList"/>
    <dgm:cxn modelId="{3C45F12F-9B0C-402B-97C5-B8C8F951760E}" srcId="{06C61C68-E065-4E5B-97DB-30B38297613D}" destId="{B8019DFF-FF03-4316-A7EF-0B44A5589ADC}" srcOrd="0" destOrd="0" parTransId="{5F146FB9-1854-4A35-931D-A3C4376FD65A}" sibTransId="{04CF77B0-987C-46BA-B92D-3D8019731191}"/>
    <dgm:cxn modelId="{73346533-9734-4E32-8B69-6C2CC734A30F}" type="presOf" srcId="{0F610E57-D5E4-4091-B0B0-03004518D50C}" destId="{A5148433-50EE-428F-8817-10300F435619}" srcOrd="0" destOrd="0" presId="urn:microsoft.com/office/officeart/2018/2/layout/IconVerticalSolidList"/>
    <dgm:cxn modelId="{5BA63D39-872B-4C08-ABD1-68AC09708CD0}" type="presOf" srcId="{C9CF57E7-F367-48DF-8393-0BD50A788267}" destId="{05959A50-4307-418B-849E-C5BB8FF94DAE}" srcOrd="0" destOrd="0" presId="urn:microsoft.com/office/officeart/2018/2/layout/IconVerticalSolidList"/>
    <dgm:cxn modelId="{3E236A39-8DDC-49C3-9910-DA96BB7DFEA9}" srcId="{EC7EEE04-9891-4BB8-8EBC-A35E2BEB2213}" destId="{7DA957C1-3ABD-49C7-8041-253CA673F2B4}" srcOrd="3" destOrd="0" parTransId="{96A8A5CC-E573-4A7C-8131-A75F608053F0}" sibTransId="{EEA9B053-4F13-4F62-B0F8-D8EDD9B6C6BA}"/>
    <dgm:cxn modelId="{82658D3F-2DE9-49CE-88CE-711E42C9B876}" srcId="{EC7EEE04-9891-4BB8-8EBC-A35E2BEB2213}" destId="{FDF65A26-BD0B-4160-BF38-C1D1D9F34A52}" srcOrd="5" destOrd="0" parTransId="{D0BA2D7D-0338-4FAA-A370-100C7EA1CFC8}" sibTransId="{3E0C2C6A-25AE-4F0F-950F-A10EAF7429CA}"/>
    <dgm:cxn modelId="{B4075447-6EA9-49A4-B1B6-0D6AF31A9B8E}" srcId="{EC7EEE04-9891-4BB8-8EBC-A35E2BEB2213}" destId="{AA1F9773-B316-49D0-AA66-E6BF5EAEB185}" srcOrd="1" destOrd="0" parTransId="{CAC00716-D068-4BC0-8EC1-53000F0BB969}" sibTransId="{B76A428C-97C5-4D5F-AF39-EF23B61A5C4E}"/>
    <dgm:cxn modelId="{93390149-B5F6-4BEC-B1AF-9F2E59609275}" srcId="{5209B1C4-B5FB-4975-9478-0464B881138F}" destId="{B3384496-382F-4ADA-B0F4-F08DB20ABDA5}" srcOrd="0" destOrd="0" parTransId="{A4993183-8FA7-4741-9926-B23BE9737B23}" sibTransId="{A7473254-66E0-4BBF-A821-EE8FE6EB8B45}"/>
    <dgm:cxn modelId="{EE8B3150-E5AF-40E8-B49D-7313BB873F08}" type="presOf" srcId="{B8019DFF-FF03-4316-A7EF-0B44A5589ADC}" destId="{40248725-C071-4B23-B3D0-194311691C00}" srcOrd="0" destOrd="0" presId="urn:microsoft.com/office/officeart/2018/2/layout/IconVerticalSolidList"/>
    <dgm:cxn modelId="{EDE5C763-7B84-4366-9DDE-0801D994571B}" srcId="{EC7EEE04-9891-4BB8-8EBC-A35E2BEB2213}" destId="{5209B1C4-B5FB-4975-9478-0464B881138F}" srcOrd="0" destOrd="0" parTransId="{57719E56-48FA-41F2-8FA6-3DC0B89D3745}" sibTransId="{AF88BF0E-156C-4748-82D5-C1B9A5EA8A42}"/>
    <dgm:cxn modelId="{216D3167-5B05-42DF-A476-19C4A53338DA}" srcId="{EC7EEE04-9891-4BB8-8EBC-A35E2BEB2213}" destId="{23B5F2E6-D04C-448E-A162-2B2E06E29368}" srcOrd="6" destOrd="0" parTransId="{52C78E76-C32B-43E8-B4EB-53A4D406A314}" sibTransId="{71E3A5C1-54B5-4622-93E7-2A743A8DCE95}"/>
    <dgm:cxn modelId="{1AF8EC67-04FF-4594-A2B9-E8B40D8DCE2F}" srcId="{EC7EEE04-9891-4BB8-8EBC-A35E2BEB2213}" destId="{BF414AC6-E920-4D03-8ED2-F356325132F7}" srcOrd="2" destOrd="0" parTransId="{8B6B101D-8043-45C7-868E-D52ACEC6E12B}" sibTransId="{1E18D452-C1D4-4362-90F4-8F58B1FE4201}"/>
    <dgm:cxn modelId="{0443BF7C-DD66-47C2-A03D-FAEBA3B55B73}" type="presOf" srcId="{BF414AC6-E920-4D03-8ED2-F356325132F7}" destId="{1772CDD9-E7B9-4215-93DF-1241C30B6004}" srcOrd="0" destOrd="0" presId="urn:microsoft.com/office/officeart/2018/2/layout/IconVerticalSolidList"/>
    <dgm:cxn modelId="{59815884-6E1F-435C-8453-0EA985FBED65}" srcId="{23B5F2E6-D04C-448E-A162-2B2E06E29368}" destId="{0F610E57-D5E4-4091-B0B0-03004518D50C}" srcOrd="0" destOrd="0" parTransId="{799B351E-44DE-44C8-83C1-AF5681DB9842}" sibTransId="{27C4D539-014E-4394-8027-17483045D1B8}"/>
    <dgm:cxn modelId="{160B7A85-EC47-4845-95AC-617F670E1039}" srcId="{7DA957C1-3ABD-49C7-8041-253CA673F2B4}" destId="{B1C3BE3F-4F1F-45CE-8C01-453FB54B6FF8}" srcOrd="0" destOrd="0" parTransId="{2CBBFB3B-2708-4DD5-A72D-6261A6440DBC}" sibTransId="{FBD2E629-C3C9-461C-AEE4-0A81DCDA869D}"/>
    <dgm:cxn modelId="{22FA6B86-E980-4619-B722-A19441BCCD27}" srcId="{BF414AC6-E920-4D03-8ED2-F356325132F7}" destId="{744AB362-1C9B-4E35-8D7D-C2945847A96C}" srcOrd="0" destOrd="0" parTransId="{B301DC16-E53F-4A8B-AFA4-29510DE4FBA8}" sibTransId="{CE68F2BD-29BA-48F9-B13C-2EFC283F47E4}"/>
    <dgm:cxn modelId="{26916888-318D-4C4D-94CD-9E674576A49A}" type="presOf" srcId="{4A06B226-E85A-4D16-A2A3-896B429F5073}" destId="{09A17A50-CED7-4A1F-AB34-2539E1F77053}" srcOrd="0" destOrd="0" presId="urn:microsoft.com/office/officeart/2018/2/layout/IconVerticalSolidList"/>
    <dgm:cxn modelId="{2F805DA2-7B5A-4FA7-9EDB-A3C97E95D148}" type="presOf" srcId="{23B5F2E6-D04C-448E-A162-2B2E06E29368}" destId="{3FAC94EC-8342-401E-BA20-7264DB26A7C5}" srcOrd="0" destOrd="0" presId="urn:microsoft.com/office/officeart/2018/2/layout/IconVerticalSolidList"/>
    <dgm:cxn modelId="{9BAA19AD-FD9E-441F-879D-E2D9A3ABB6DB}" srcId="{FDF65A26-BD0B-4160-BF38-C1D1D9F34A52}" destId="{ABD1FF1C-87F4-403C-88C9-F13BCA4AD6CE}" srcOrd="0" destOrd="0" parTransId="{D2C9B8FA-9161-45D8-BB43-CE0118D598BE}" sibTransId="{98EAD93B-5CB0-4B56-8A76-C327BC7F8608}"/>
    <dgm:cxn modelId="{775EF0C0-DFDC-4A6C-A8FA-90FA59C86C2F}" srcId="{4A06B226-E85A-4D16-A2A3-896B429F5073}" destId="{C9CF57E7-F367-48DF-8393-0BD50A788267}" srcOrd="0" destOrd="0" parTransId="{43056500-9F4C-4AD0-8642-E0B61582E02E}" sibTransId="{53C0A5C7-DFB5-42F0-9B5B-9620D16A1929}"/>
    <dgm:cxn modelId="{5BF556C4-C19F-424C-84B9-FDB8CCCE7858}" type="presOf" srcId="{7DA957C1-3ABD-49C7-8041-253CA673F2B4}" destId="{80C6AFE9-4D36-48B2-9E8F-C86E3C3B46B3}" srcOrd="0" destOrd="0" presId="urn:microsoft.com/office/officeart/2018/2/layout/IconVerticalSolidList"/>
    <dgm:cxn modelId="{452E89CB-DCB3-490B-9983-77397A8E6567}" srcId="{EC7EEE04-9891-4BB8-8EBC-A35E2BEB2213}" destId="{4A06B226-E85A-4D16-A2A3-896B429F5073}" srcOrd="4" destOrd="0" parTransId="{4CF7EA90-B83D-41A2-80B6-0935767E56A1}" sibTransId="{EC09A67D-98FA-4B25-A90E-B430609181F4}"/>
    <dgm:cxn modelId="{4A13AAD2-4D6E-42FA-8381-C436C9EF754C}" type="presOf" srcId="{B3384496-382F-4ADA-B0F4-F08DB20ABDA5}" destId="{56A5DF2B-81A2-4A9F-9F85-8C1C048A3248}" srcOrd="0" destOrd="0" presId="urn:microsoft.com/office/officeart/2018/2/layout/IconVerticalSolidList"/>
    <dgm:cxn modelId="{7EA721E0-6C50-4A98-B95A-A6FDF90AF2FB}" srcId="{AA1F9773-B316-49D0-AA66-E6BF5EAEB185}" destId="{99F2146D-E5BA-4C21-894C-3E31DAFF6410}" srcOrd="0" destOrd="0" parTransId="{0DD1F55C-B92C-42A5-AA06-55C6B91524B3}" sibTransId="{C06D7AA7-17F9-4953-9E10-EE76B990DB8C}"/>
    <dgm:cxn modelId="{E994F6E4-7347-4F56-BA8E-D759B48A9B91}" srcId="{EC7EEE04-9891-4BB8-8EBC-A35E2BEB2213}" destId="{06C61C68-E065-4E5B-97DB-30B38297613D}" srcOrd="7" destOrd="0" parTransId="{66289523-1D1E-4212-AB76-4D275BA71E03}" sibTransId="{56EE4C40-CEAC-40E1-9288-5E9135DE2BAB}"/>
    <dgm:cxn modelId="{EC6761EC-5D09-4880-A00A-B91DB61B7850}" type="presOf" srcId="{B1C3BE3F-4F1F-45CE-8C01-453FB54B6FF8}" destId="{344C50E4-E91B-4A0B-95F4-9E3993C66B38}" srcOrd="0" destOrd="0" presId="urn:microsoft.com/office/officeart/2018/2/layout/IconVerticalSolidList"/>
    <dgm:cxn modelId="{BA41F0F0-ADA5-4ABE-B96A-FE2095C9F684}" type="presOf" srcId="{744AB362-1C9B-4E35-8D7D-C2945847A96C}" destId="{366CF406-38F2-4460-99DD-FCA48D73BF8F}" srcOrd="0" destOrd="0" presId="urn:microsoft.com/office/officeart/2018/2/layout/IconVerticalSolidList"/>
    <dgm:cxn modelId="{6BA904F7-8524-4A95-986C-5FAF68F42747}" type="presOf" srcId="{EC7EEE04-9891-4BB8-8EBC-A35E2BEB2213}" destId="{5ED015F7-F86F-4655-90B1-C9B626E085F5}" srcOrd="0" destOrd="0" presId="urn:microsoft.com/office/officeart/2018/2/layout/IconVerticalSolidList"/>
    <dgm:cxn modelId="{BEAD08F9-18C4-4D6C-B47D-2D108AB1950D}" type="presOf" srcId="{AA1F9773-B316-49D0-AA66-E6BF5EAEB185}" destId="{B23D7251-6545-4EE8-8A34-5E58018B47BD}" srcOrd="0" destOrd="0" presId="urn:microsoft.com/office/officeart/2018/2/layout/IconVerticalSolidList"/>
    <dgm:cxn modelId="{43D121C2-03A7-4BE3-BB04-D31DA2623AF5}" type="presParOf" srcId="{5ED015F7-F86F-4655-90B1-C9B626E085F5}" destId="{1EC280DC-0412-4EF1-9AC2-73A10AB26973}" srcOrd="0" destOrd="0" presId="urn:microsoft.com/office/officeart/2018/2/layout/IconVerticalSolidList"/>
    <dgm:cxn modelId="{316654A2-1E24-40E4-BAE5-76F5E1657290}" type="presParOf" srcId="{1EC280DC-0412-4EF1-9AC2-73A10AB26973}" destId="{580015D8-DA51-4D17-B842-EE7A3E1C7229}" srcOrd="0" destOrd="0" presId="urn:microsoft.com/office/officeart/2018/2/layout/IconVerticalSolidList"/>
    <dgm:cxn modelId="{58FCC801-94A5-4D61-B217-82C189EE32AE}" type="presParOf" srcId="{1EC280DC-0412-4EF1-9AC2-73A10AB26973}" destId="{2595ED23-3B2A-4405-A301-C43771431DA5}" srcOrd="1" destOrd="0" presId="urn:microsoft.com/office/officeart/2018/2/layout/IconVerticalSolidList"/>
    <dgm:cxn modelId="{38A692F2-4FEA-493E-B245-F2D75E32BEAE}" type="presParOf" srcId="{1EC280DC-0412-4EF1-9AC2-73A10AB26973}" destId="{15E812C0-239B-4165-8AF3-FAA05F75AF17}" srcOrd="2" destOrd="0" presId="urn:microsoft.com/office/officeart/2018/2/layout/IconVerticalSolidList"/>
    <dgm:cxn modelId="{241AA59A-BE50-4933-A97C-5F51707A1299}" type="presParOf" srcId="{1EC280DC-0412-4EF1-9AC2-73A10AB26973}" destId="{7492327A-86AF-48DE-B18E-48540F3A6F1B}" srcOrd="3" destOrd="0" presId="urn:microsoft.com/office/officeart/2018/2/layout/IconVerticalSolidList"/>
    <dgm:cxn modelId="{FF3DFCE6-554F-4E38-B337-AD399B073995}" type="presParOf" srcId="{1EC280DC-0412-4EF1-9AC2-73A10AB26973}" destId="{56A5DF2B-81A2-4A9F-9F85-8C1C048A3248}" srcOrd="4" destOrd="0" presId="urn:microsoft.com/office/officeart/2018/2/layout/IconVerticalSolidList"/>
    <dgm:cxn modelId="{F80357B9-3904-4C36-A614-A555A1007AD0}" type="presParOf" srcId="{5ED015F7-F86F-4655-90B1-C9B626E085F5}" destId="{9222D21E-D73F-4952-9A21-54EBD5F5063C}" srcOrd="1" destOrd="0" presId="urn:microsoft.com/office/officeart/2018/2/layout/IconVerticalSolidList"/>
    <dgm:cxn modelId="{4A78BD88-ADCE-4479-A12A-A4EE547EC854}" type="presParOf" srcId="{5ED015F7-F86F-4655-90B1-C9B626E085F5}" destId="{B436F8C7-11A8-4B9D-92C2-2CF8E9603474}" srcOrd="2" destOrd="0" presId="urn:microsoft.com/office/officeart/2018/2/layout/IconVerticalSolidList"/>
    <dgm:cxn modelId="{21ADC6BD-14D5-426C-8F3A-80858C9D445F}" type="presParOf" srcId="{B436F8C7-11A8-4B9D-92C2-2CF8E9603474}" destId="{C540B246-4636-47AE-95DA-CF7833E3A2C8}" srcOrd="0" destOrd="0" presId="urn:microsoft.com/office/officeart/2018/2/layout/IconVerticalSolidList"/>
    <dgm:cxn modelId="{54FD1C80-7392-48CA-BF1C-FF7451F15899}" type="presParOf" srcId="{B436F8C7-11A8-4B9D-92C2-2CF8E9603474}" destId="{D0EFB7EB-0CF5-4927-9BA4-32BDAAA5174A}" srcOrd="1" destOrd="0" presId="urn:microsoft.com/office/officeart/2018/2/layout/IconVerticalSolidList"/>
    <dgm:cxn modelId="{50E7EA54-A122-4D80-A064-C2EB917702E6}" type="presParOf" srcId="{B436F8C7-11A8-4B9D-92C2-2CF8E9603474}" destId="{9C3963E9-5825-4612-A762-0A8C036D07A4}" srcOrd="2" destOrd="0" presId="urn:microsoft.com/office/officeart/2018/2/layout/IconVerticalSolidList"/>
    <dgm:cxn modelId="{D2637CC7-42E5-443F-BE74-CCF52AB5A0BC}" type="presParOf" srcId="{B436F8C7-11A8-4B9D-92C2-2CF8E9603474}" destId="{B23D7251-6545-4EE8-8A34-5E58018B47BD}" srcOrd="3" destOrd="0" presId="urn:microsoft.com/office/officeart/2018/2/layout/IconVerticalSolidList"/>
    <dgm:cxn modelId="{23414C11-178C-4992-AD83-B4B54B034566}" type="presParOf" srcId="{B436F8C7-11A8-4B9D-92C2-2CF8E9603474}" destId="{5147EB3D-3B3F-4E76-A71D-17DFE6D67EA3}" srcOrd="4" destOrd="0" presId="urn:microsoft.com/office/officeart/2018/2/layout/IconVerticalSolidList"/>
    <dgm:cxn modelId="{F6A68778-2A03-455F-B52E-C69F4D8F45D4}" type="presParOf" srcId="{5ED015F7-F86F-4655-90B1-C9B626E085F5}" destId="{DF89B056-9089-492D-B7D2-406A79A3FA35}" srcOrd="3" destOrd="0" presId="urn:microsoft.com/office/officeart/2018/2/layout/IconVerticalSolidList"/>
    <dgm:cxn modelId="{86735773-D168-4381-B2DE-230370ADF5BC}" type="presParOf" srcId="{5ED015F7-F86F-4655-90B1-C9B626E085F5}" destId="{041BF188-98C1-4951-838E-303F4A51D6C1}" srcOrd="4" destOrd="0" presId="urn:microsoft.com/office/officeart/2018/2/layout/IconVerticalSolidList"/>
    <dgm:cxn modelId="{EB1C5568-A562-400D-B618-1A3370ECC420}" type="presParOf" srcId="{041BF188-98C1-4951-838E-303F4A51D6C1}" destId="{11E3AA38-D854-4BE5-B869-FE94E4DD6F56}" srcOrd="0" destOrd="0" presId="urn:microsoft.com/office/officeart/2018/2/layout/IconVerticalSolidList"/>
    <dgm:cxn modelId="{45F2E50B-FA53-4E2C-8D0D-3895B2E48A2B}" type="presParOf" srcId="{041BF188-98C1-4951-838E-303F4A51D6C1}" destId="{0634EF46-53B0-4059-B97A-12A1C32D5445}" srcOrd="1" destOrd="0" presId="urn:microsoft.com/office/officeart/2018/2/layout/IconVerticalSolidList"/>
    <dgm:cxn modelId="{1A9A3617-C78F-4295-9E3F-02BDAAA1E3BC}" type="presParOf" srcId="{041BF188-98C1-4951-838E-303F4A51D6C1}" destId="{3CEDEA90-0E35-435D-9273-109D98B49A1C}" srcOrd="2" destOrd="0" presId="urn:microsoft.com/office/officeart/2018/2/layout/IconVerticalSolidList"/>
    <dgm:cxn modelId="{9B0AE026-D686-4CB3-809D-4F1C5F652B2B}" type="presParOf" srcId="{041BF188-98C1-4951-838E-303F4A51D6C1}" destId="{1772CDD9-E7B9-4215-93DF-1241C30B6004}" srcOrd="3" destOrd="0" presId="urn:microsoft.com/office/officeart/2018/2/layout/IconVerticalSolidList"/>
    <dgm:cxn modelId="{6B394885-7E20-4686-B32A-D142119500B6}" type="presParOf" srcId="{041BF188-98C1-4951-838E-303F4A51D6C1}" destId="{366CF406-38F2-4460-99DD-FCA48D73BF8F}" srcOrd="4" destOrd="0" presId="urn:microsoft.com/office/officeart/2018/2/layout/IconVerticalSolidList"/>
    <dgm:cxn modelId="{65EE0115-D448-4F4F-91CF-87F6CCE4F809}" type="presParOf" srcId="{5ED015F7-F86F-4655-90B1-C9B626E085F5}" destId="{1349497D-BD06-4EAC-B7F8-DDDBF01EC78B}" srcOrd="5" destOrd="0" presId="urn:microsoft.com/office/officeart/2018/2/layout/IconVerticalSolidList"/>
    <dgm:cxn modelId="{758FE91D-3148-406E-9798-99D7495ED8AC}" type="presParOf" srcId="{5ED015F7-F86F-4655-90B1-C9B626E085F5}" destId="{60B5BB70-3609-4C3D-ACAB-1CC62329163F}" srcOrd="6" destOrd="0" presId="urn:microsoft.com/office/officeart/2018/2/layout/IconVerticalSolidList"/>
    <dgm:cxn modelId="{65787B80-686F-4A33-8527-B1B7E6BD65E0}" type="presParOf" srcId="{60B5BB70-3609-4C3D-ACAB-1CC62329163F}" destId="{AD2C4549-28FE-4F40-A5EC-F676FBC6DA46}" srcOrd="0" destOrd="0" presId="urn:microsoft.com/office/officeart/2018/2/layout/IconVerticalSolidList"/>
    <dgm:cxn modelId="{DC0A76C8-1E08-49AE-A270-79E990F490C7}" type="presParOf" srcId="{60B5BB70-3609-4C3D-ACAB-1CC62329163F}" destId="{231A8928-881D-4656-9EF8-88CD99693BD8}" srcOrd="1" destOrd="0" presId="urn:microsoft.com/office/officeart/2018/2/layout/IconVerticalSolidList"/>
    <dgm:cxn modelId="{B2BDA549-05F3-40BF-88AB-8C8215031AE0}" type="presParOf" srcId="{60B5BB70-3609-4C3D-ACAB-1CC62329163F}" destId="{83FA9B3F-2486-4D8E-987C-B535943C22F4}" srcOrd="2" destOrd="0" presId="urn:microsoft.com/office/officeart/2018/2/layout/IconVerticalSolidList"/>
    <dgm:cxn modelId="{B0EA185C-7E30-4D7D-BE30-8832D44BDDC7}" type="presParOf" srcId="{60B5BB70-3609-4C3D-ACAB-1CC62329163F}" destId="{80C6AFE9-4D36-48B2-9E8F-C86E3C3B46B3}" srcOrd="3" destOrd="0" presId="urn:microsoft.com/office/officeart/2018/2/layout/IconVerticalSolidList"/>
    <dgm:cxn modelId="{014A4D2D-5F89-490D-970E-3EA3E6E356C3}" type="presParOf" srcId="{60B5BB70-3609-4C3D-ACAB-1CC62329163F}" destId="{344C50E4-E91B-4A0B-95F4-9E3993C66B38}" srcOrd="4" destOrd="0" presId="urn:microsoft.com/office/officeart/2018/2/layout/IconVerticalSolidList"/>
    <dgm:cxn modelId="{E47B982A-2C61-4A3A-895F-C52690EE55AC}" type="presParOf" srcId="{5ED015F7-F86F-4655-90B1-C9B626E085F5}" destId="{A261061C-5EFC-4A1F-91D2-FAE5044482F6}" srcOrd="7" destOrd="0" presId="urn:microsoft.com/office/officeart/2018/2/layout/IconVerticalSolidList"/>
    <dgm:cxn modelId="{45D783D3-9D5F-4195-A863-5D724546EFF8}" type="presParOf" srcId="{5ED015F7-F86F-4655-90B1-C9B626E085F5}" destId="{674989C3-1B1A-4F41-86B6-9C5532B2C296}" srcOrd="8" destOrd="0" presId="urn:microsoft.com/office/officeart/2018/2/layout/IconVerticalSolidList"/>
    <dgm:cxn modelId="{47A244FF-0E6B-4828-BED2-78BDB5AE2B17}" type="presParOf" srcId="{674989C3-1B1A-4F41-86B6-9C5532B2C296}" destId="{A5D2838E-B6BC-4146-B65E-1D3025C2425E}" srcOrd="0" destOrd="0" presId="urn:microsoft.com/office/officeart/2018/2/layout/IconVerticalSolidList"/>
    <dgm:cxn modelId="{A5C80607-DE6B-416D-84D1-4271807A0C84}" type="presParOf" srcId="{674989C3-1B1A-4F41-86B6-9C5532B2C296}" destId="{4BC50C1E-C567-4D59-BEF1-6832D571DB2E}" srcOrd="1" destOrd="0" presId="urn:microsoft.com/office/officeart/2018/2/layout/IconVerticalSolidList"/>
    <dgm:cxn modelId="{4FD4A0A3-61FD-436C-98BF-1C420ED9C6E6}" type="presParOf" srcId="{674989C3-1B1A-4F41-86B6-9C5532B2C296}" destId="{74655C91-241A-4BEF-97B7-22E7ABC220B6}" srcOrd="2" destOrd="0" presId="urn:microsoft.com/office/officeart/2018/2/layout/IconVerticalSolidList"/>
    <dgm:cxn modelId="{8D19E6A3-D158-4BDC-84C4-FDD4A2A2A69B}" type="presParOf" srcId="{674989C3-1B1A-4F41-86B6-9C5532B2C296}" destId="{09A17A50-CED7-4A1F-AB34-2539E1F77053}" srcOrd="3" destOrd="0" presId="urn:microsoft.com/office/officeart/2018/2/layout/IconVerticalSolidList"/>
    <dgm:cxn modelId="{332E5B8D-9D9C-4F7B-8757-8543D3F264BB}" type="presParOf" srcId="{674989C3-1B1A-4F41-86B6-9C5532B2C296}" destId="{05959A50-4307-418B-849E-C5BB8FF94DAE}" srcOrd="4" destOrd="0" presId="urn:microsoft.com/office/officeart/2018/2/layout/IconVerticalSolidList"/>
    <dgm:cxn modelId="{2040B897-8E67-44BD-A2C0-F66F4BE303AA}" type="presParOf" srcId="{5ED015F7-F86F-4655-90B1-C9B626E085F5}" destId="{E9B076C3-7781-4448-A2E6-7E14AA4A2307}" srcOrd="9" destOrd="0" presId="urn:microsoft.com/office/officeart/2018/2/layout/IconVerticalSolidList"/>
    <dgm:cxn modelId="{6BE515C4-8835-4EBF-BC8F-C655848CAA38}" type="presParOf" srcId="{5ED015F7-F86F-4655-90B1-C9B626E085F5}" destId="{CFA5B456-4770-4CAA-BE09-3E47D8323FDC}" srcOrd="10" destOrd="0" presId="urn:microsoft.com/office/officeart/2018/2/layout/IconVerticalSolidList"/>
    <dgm:cxn modelId="{3A1B6175-9960-4ECD-BFE6-CA5AEDD03679}" type="presParOf" srcId="{CFA5B456-4770-4CAA-BE09-3E47D8323FDC}" destId="{DEE68336-6F63-443C-9E0F-F4CB280E77DC}" srcOrd="0" destOrd="0" presId="urn:microsoft.com/office/officeart/2018/2/layout/IconVerticalSolidList"/>
    <dgm:cxn modelId="{B8E5602B-8CA2-48EC-966C-431578D4BF85}" type="presParOf" srcId="{CFA5B456-4770-4CAA-BE09-3E47D8323FDC}" destId="{F0C10ECD-7709-4CA6-AC23-6D9600292C95}" srcOrd="1" destOrd="0" presId="urn:microsoft.com/office/officeart/2018/2/layout/IconVerticalSolidList"/>
    <dgm:cxn modelId="{64D4F0E9-AA0E-485C-B0C0-9EDFB2B38893}" type="presParOf" srcId="{CFA5B456-4770-4CAA-BE09-3E47D8323FDC}" destId="{1252A750-0E0D-432A-994B-E3A18A30B70E}" srcOrd="2" destOrd="0" presId="urn:microsoft.com/office/officeart/2018/2/layout/IconVerticalSolidList"/>
    <dgm:cxn modelId="{E771C7B9-8BB7-43D3-AAC3-43DE4480A325}" type="presParOf" srcId="{CFA5B456-4770-4CAA-BE09-3E47D8323FDC}" destId="{2EEB3E7B-2461-41B2-9E32-62A0D2240574}" srcOrd="3" destOrd="0" presId="urn:microsoft.com/office/officeart/2018/2/layout/IconVerticalSolidList"/>
    <dgm:cxn modelId="{FCC6C9EC-600A-4585-B32E-4D828CF308CA}" type="presParOf" srcId="{CFA5B456-4770-4CAA-BE09-3E47D8323FDC}" destId="{57E9F134-BA79-4954-8FB8-EB2C312D4C88}" srcOrd="4" destOrd="0" presId="urn:microsoft.com/office/officeart/2018/2/layout/IconVerticalSolidList"/>
    <dgm:cxn modelId="{B13730EF-764B-4B69-9F43-ABBFFFB24602}" type="presParOf" srcId="{5ED015F7-F86F-4655-90B1-C9B626E085F5}" destId="{D09D88B3-407F-4D1B-80EC-0CC3B1DCD034}" srcOrd="11" destOrd="0" presId="urn:microsoft.com/office/officeart/2018/2/layout/IconVerticalSolidList"/>
    <dgm:cxn modelId="{097D976E-A49E-4C72-AD41-C116A4812DDD}" type="presParOf" srcId="{5ED015F7-F86F-4655-90B1-C9B626E085F5}" destId="{79A7B9B8-B9D5-4A19-BE7F-D6E1C012FB73}" srcOrd="12" destOrd="0" presId="urn:microsoft.com/office/officeart/2018/2/layout/IconVerticalSolidList"/>
    <dgm:cxn modelId="{CB407581-7765-4DDC-9D71-E3272AEFC38A}" type="presParOf" srcId="{79A7B9B8-B9D5-4A19-BE7F-D6E1C012FB73}" destId="{986E1A5B-6B2C-4152-912D-16DF0C532C67}" srcOrd="0" destOrd="0" presId="urn:microsoft.com/office/officeart/2018/2/layout/IconVerticalSolidList"/>
    <dgm:cxn modelId="{3445103D-1219-4131-9595-6BE4C4D2C2FA}" type="presParOf" srcId="{79A7B9B8-B9D5-4A19-BE7F-D6E1C012FB73}" destId="{0172A0C0-5FF6-426C-9CB4-4B00A4E1310D}" srcOrd="1" destOrd="0" presId="urn:microsoft.com/office/officeart/2018/2/layout/IconVerticalSolidList"/>
    <dgm:cxn modelId="{64EC6A3F-9446-4F16-8557-A068AFCEBDAB}" type="presParOf" srcId="{79A7B9B8-B9D5-4A19-BE7F-D6E1C012FB73}" destId="{10D21E71-F1C5-4E73-A742-B4BCFC5E27CD}" srcOrd="2" destOrd="0" presId="urn:microsoft.com/office/officeart/2018/2/layout/IconVerticalSolidList"/>
    <dgm:cxn modelId="{F4AC4458-74D9-4A07-BA5B-5CDE73924577}" type="presParOf" srcId="{79A7B9B8-B9D5-4A19-BE7F-D6E1C012FB73}" destId="{3FAC94EC-8342-401E-BA20-7264DB26A7C5}" srcOrd="3" destOrd="0" presId="urn:microsoft.com/office/officeart/2018/2/layout/IconVerticalSolidList"/>
    <dgm:cxn modelId="{6B893850-5B4C-4ABB-8700-C6FD7357C94A}" type="presParOf" srcId="{79A7B9B8-B9D5-4A19-BE7F-D6E1C012FB73}" destId="{A5148433-50EE-428F-8817-10300F435619}" srcOrd="4" destOrd="0" presId="urn:microsoft.com/office/officeart/2018/2/layout/IconVerticalSolidList"/>
    <dgm:cxn modelId="{17513399-6B53-4A16-BDB0-64F0C6955AD4}" type="presParOf" srcId="{5ED015F7-F86F-4655-90B1-C9B626E085F5}" destId="{86FCE3EF-BD3F-4860-BE00-04F89A97F5A6}" srcOrd="13" destOrd="0" presId="urn:microsoft.com/office/officeart/2018/2/layout/IconVerticalSolidList"/>
    <dgm:cxn modelId="{3A6F88F9-8A89-4BD2-9824-13ED7A84A31D}" type="presParOf" srcId="{5ED015F7-F86F-4655-90B1-C9B626E085F5}" destId="{89FABCEE-C8D4-4E76-B240-855E2E6A3422}" srcOrd="14" destOrd="0" presId="urn:microsoft.com/office/officeart/2018/2/layout/IconVerticalSolidList"/>
    <dgm:cxn modelId="{363CCE9D-CDDE-4AA2-9CCB-51C4C4822BEC}" type="presParOf" srcId="{89FABCEE-C8D4-4E76-B240-855E2E6A3422}" destId="{EFEF660A-9F45-4835-B608-4F0BD4D8A8D3}" srcOrd="0" destOrd="0" presId="urn:microsoft.com/office/officeart/2018/2/layout/IconVerticalSolidList"/>
    <dgm:cxn modelId="{20FEA66F-5645-459B-843E-64A61BFE1A57}" type="presParOf" srcId="{89FABCEE-C8D4-4E76-B240-855E2E6A3422}" destId="{20B9433B-1AAD-425C-8DB6-F86C30EE633A}" srcOrd="1" destOrd="0" presId="urn:microsoft.com/office/officeart/2018/2/layout/IconVerticalSolidList"/>
    <dgm:cxn modelId="{7B2A7AB1-BCB7-4BD4-B358-63B1818C14A9}" type="presParOf" srcId="{89FABCEE-C8D4-4E76-B240-855E2E6A3422}" destId="{BB6857B6-2A78-4F1D-8A34-B9E0A86012AC}" srcOrd="2" destOrd="0" presId="urn:microsoft.com/office/officeart/2018/2/layout/IconVerticalSolidList"/>
    <dgm:cxn modelId="{2F145F6B-8DF1-4AD5-AFA1-04CC72D23BF4}" type="presParOf" srcId="{89FABCEE-C8D4-4E76-B240-855E2E6A3422}" destId="{7A05D428-D09A-47A0-B237-CD71C2649452}" srcOrd="3" destOrd="0" presId="urn:microsoft.com/office/officeart/2018/2/layout/IconVerticalSolidList"/>
    <dgm:cxn modelId="{3026FCB6-1984-4EA2-823C-56CD1FBDA4AA}" type="presParOf" srcId="{89FABCEE-C8D4-4E76-B240-855E2E6A3422}" destId="{40248725-C071-4B23-B3D0-194311691C0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6BA96E-DB61-4154-8DB0-1A7A72D76B2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0DC0231-91AB-414C-A287-229A1A85DBB2}">
      <dgm:prSet/>
      <dgm:spPr/>
      <dgm:t>
        <a:bodyPr/>
        <a:lstStyle/>
        <a:p>
          <a:pPr>
            <a:lnSpc>
              <a:spcPct val="100000"/>
            </a:lnSpc>
          </a:pPr>
          <a:r>
            <a:rPr lang="en-US" dirty="0"/>
            <a:t>We batched all of our LLM calls into one.</a:t>
          </a:r>
        </a:p>
      </dgm:t>
    </dgm:pt>
    <dgm:pt modelId="{2A2BC324-A7CA-4262-AD92-BD676DE0C389}" type="parTrans" cxnId="{BBD22EA7-488E-4BFF-B47F-A3B0DBA27275}">
      <dgm:prSet/>
      <dgm:spPr/>
      <dgm:t>
        <a:bodyPr/>
        <a:lstStyle/>
        <a:p>
          <a:endParaRPr lang="en-US"/>
        </a:p>
      </dgm:t>
    </dgm:pt>
    <dgm:pt modelId="{AF24CA06-151F-4237-AF38-A47F91153926}" type="sibTrans" cxnId="{BBD22EA7-488E-4BFF-B47F-A3B0DBA27275}">
      <dgm:prSet/>
      <dgm:spPr/>
      <dgm:t>
        <a:bodyPr/>
        <a:lstStyle/>
        <a:p>
          <a:endParaRPr lang="en-US"/>
        </a:p>
      </dgm:t>
    </dgm:pt>
    <dgm:pt modelId="{14843A9B-4C56-4B7B-A67C-12B62719B090}">
      <dgm:prSet/>
      <dgm:spPr/>
      <dgm:t>
        <a:bodyPr/>
        <a:lstStyle/>
        <a:p>
          <a:pPr>
            <a:lnSpc>
              <a:spcPct val="100000"/>
            </a:lnSpc>
          </a:pPr>
          <a:r>
            <a:rPr lang="en-US" dirty="0"/>
            <a:t>We learned about structured output; returning JSON rather than text.</a:t>
          </a:r>
        </a:p>
      </dgm:t>
    </dgm:pt>
    <dgm:pt modelId="{78474A99-5134-429D-A3FC-2B93A23BFB3F}" type="parTrans" cxnId="{7016D549-63C1-48D0-92D7-5A73773B4155}">
      <dgm:prSet/>
      <dgm:spPr/>
      <dgm:t>
        <a:bodyPr/>
        <a:lstStyle/>
        <a:p>
          <a:endParaRPr lang="en-US"/>
        </a:p>
      </dgm:t>
    </dgm:pt>
    <dgm:pt modelId="{B1D86DDF-F283-43A5-B922-FD6A24637243}" type="sibTrans" cxnId="{7016D549-63C1-48D0-92D7-5A73773B4155}">
      <dgm:prSet/>
      <dgm:spPr/>
      <dgm:t>
        <a:bodyPr/>
        <a:lstStyle/>
        <a:p>
          <a:endParaRPr lang="en-US"/>
        </a:p>
      </dgm:t>
    </dgm:pt>
    <dgm:pt modelId="{D0E128ED-B2B0-427F-8A7C-A7AF32D4C269}">
      <dgm:prSet/>
      <dgm:spPr/>
      <dgm:t>
        <a:bodyPr/>
        <a:lstStyle/>
        <a:p>
          <a:pPr>
            <a:lnSpc>
              <a:spcPct val="100000"/>
            </a:lnSpc>
          </a:pPr>
          <a:r>
            <a:rPr lang="en-US" dirty="0"/>
            <a:t>In homework we expanded to iterating over multiple tickets, returning type, category, etc. and even an “answer”</a:t>
          </a:r>
        </a:p>
      </dgm:t>
    </dgm:pt>
    <dgm:pt modelId="{5582B188-F61A-42BC-AE4D-40EB5112DFC4}" type="parTrans" cxnId="{8B934D80-0A0D-415B-B3F0-84756991A727}">
      <dgm:prSet/>
      <dgm:spPr/>
      <dgm:t>
        <a:bodyPr/>
        <a:lstStyle/>
        <a:p>
          <a:endParaRPr lang="en-US"/>
        </a:p>
      </dgm:t>
    </dgm:pt>
    <dgm:pt modelId="{64786E54-4920-4A92-867B-3539C6BA4471}" type="sibTrans" cxnId="{8B934D80-0A0D-415B-B3F0-84756991A727}">
      <dgm:prSet/>
      <dgm:spPr/>
      <dgm:t>
        <a:bodyPr/>
        <a:lstStyle/>
        <a:p>
          <a:endParaRPr lang="en-US"/>
        </a:p>
      </dgm:t>
    </dgm:pt>
    <dgm:pt modelId="{4F014272-6606-4A17-94CE-673BA9336149}" type="pres">
      <dgm:prSet presAssocID="{2F6BA96E-DB61-4154-8DB0-1A7A72D76B2B}" presName="root" presStyleCnt="0">
        <dgm:presLayoutVars>
          <dgm:dir/>
          <dgm:resizeHandles val="exact"/>
        </dgm:presLayoutVars>
      </dgm:prSet>
      <dgm:spPr/>
    </dgm:pt>
    <dgm:pt modelId="{FBB34EAC-E1B0-4935-8D82-7B2DE8E7BF74}" type="pres">
      <dgm:prSet presAssocID="{C0DC0231-91AB-414C-A287-229A1A85DBB2}" presName="compNode" presStyleCnt="0"/>
      <dgm:spPr/>
    </dgm:pt>
    <dgm:pt modelId="{3E9B2836-9062-452A-BBA5-4EE213302C58}" type="pres">
      <dgm:prSet presAssocID="{C0DC0231-91AB-414C-A287-229A1A85DBB2}" presName="bgRect" presStyleLbl="bgShp" presStyleIdx="0" presStyleCnt="3"/>
      <dgm:spPr/>
    </dgm:pt>
    <dgm:pt modelId="{11B7F262-3288-492C-9590-CAF0F9F0CD6E}" type="pres">
      <dgm:prSet presAssocID="{C0DC0231-91AB-414C-A287-229A1A85DBB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nsfer"/>
        </a:ext>
      </dgm:extLst>
    </dgm:pt>
    <dgm:pt modelId="{B21CD590-E583-488D-A15E-8EB78D41BC08}" type="pres">
      <dgm:prSet presAssocID="{C0DC0231-91AB-414C-A287-229A1A85DBB2}" presName="spaceRect" presStyleCnt="0"/>
      <dgm:spPr/>
    </dgm:pt>
    <dgm:pt modelId="{02F3CEF6-388C-49A0-A429-FC787B6170A4}" type="pres">
      <dgm:prSet presAssocID="{C0DC0231-91AB-414C-A287-229A1A85DBB2}" presName="parTx" presStyleLbl="revTx" presStyleIdx="0" presStyleCnt="3">
        <dgm:presLayoutVars>
          <dgm:chMax val="0"/>
          <dgm:chPref val="0"/>
        </dgm:presLayoutVars>
      </dgm:prSet>
      <dgm:spPr/>
    </dgm:pt>
    <dgm:pt modelId="{13F9C374-6D34-4493-8837-5AB4AEDE558A}" type="pres">
      <dgm:prSet presAssocID="{AF24CA06-151F-4237-AF38-A47F91153926}" presName="sibTrans" presStyleCnt="0"/>
      <dgm:spPr/>
    </dgm:pt>
    <dgm:pt modelId="{4A3C4645-7115-4F1E-B950-0C1442F29D62}" type="pres">
      <dgm:prSet presAssocID="{14843A9B-4C56-4B7B-A67C-12B62719B090}" presName="compNode" presStyleCnt="0"/>
      <dgm:spPr/>
    </dgm:pt>
    <dgm:pt modelId="{5FFF1A53-3D07-43C1-8F63-BFC9C7FE378C}" type="pres">
      <dgm:prSet presAssocID="{14843A9B-4C56-4B7B-A67C-12B62719B090}" presName="bgRect" presStyleLbl="bgShp" presStyleIdx="1" presStyleCnt="3"/>
      <dgm:spPr/>
    </dgm:pt>
    <dgm:pt modelId="{FCF1982D-A86E-40AF-8562-EE4C8C5E685D}" type="pres">
      <dgm:prSet presAssocID="{14843A9B-4C56-4B7B-A67C-12B62719B09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325D1C1A-7007-4860-94B9-4E6FBD64769E}" type="pres">
      <dgm:prSet presAssocID="{14843A9B-4C56-4B7B-A67C-12B62719B090}" presName="spaceRect" presStyleCnt="0"/>
      <dgm:spPr/>
    </dgm:pt>
    <dgm:pt modelId="{BE179488-7A10-4365-8D34-D2A21219315F}" type="pres">
      <dgm:prSet presAssocID="{14843A9B-4C56-4B7B-A67C-12B62719B090}" presName="parTx" presStyleLbl="revTx" presStyleIdx="1" presStyleCnt="3">
        <dgm:presLayoutVars>
          <dgm:chMax val="0"/>
          <dgm:chPref val="0"/>
        </dgm:presLayoutVars>
      </dgm:prSet>
      <dgm:spPr/>
    </dgm:pt>
    <dgm:pt modelId="{17F5E329-1C4F-4918-8278-764B0D3E47B8}" type="pres">
      <dgm:prSet presAssocID="{B1D86DDF-F283-43A5-B922-FD6A24637243}" presName="sibTrans" presStyleCnt="0"/>
      <dgm:spPr/>
    </dgm:pt>
    <dgm:pt modelId="{31E22EB7-9254-7845-8254-AAADD63C4A8B}" type="pres">
      <dgm:prSet presAssocID="{D0E128ED-B2B0-427F-8A7C-A7AF32D4C269}" presName="compNode" presStyleCnt="0"/>
      <dgm:spPr/>
    </dgm:pt>
    <dgm:pt modelId="{327F05E4-A0D3-4243-BF67-03ADFB7663C3}" type="pres">
      <dgm:prSet presAssocID="{D0E128ED-B2B0-427F-8A7C-A7AF32D4C269}" presName="bgRect" presStyleLbl="bgShp" presStyleIdx="2" presStyleCnt="3"/>
      <dgm:spPr/>
    </dgm:pt>
    <dgm:pt modelId="{489AB679-3FFA-BC44-854F-C1556BEC52F1}" type="pres">
      <dgm:prSet presAssocID="{D0E128ED-B2B0-427F-8A7C-A7AF32D4C269}" presName="iconRect" presStyleLbl="node1" presStyleIdx="2" presStyleCnt="3"/>
      <dgm:spPr/>
    </dgm:pt>
    <dgm:pt modelId="{2A42C9D0-1571-7C41-BA82-2A6767261F45}" type="pres">
      <dgm:prSet presAssocID="{D0E128ED-B2B0-427F-8A7C-A7AF32D4C269}" presName="spaceRect" presStyleCnt="0"/>
      <dgm:spPr/>
    </dgm:pt>
    <dgm:pt modelId="{F342D56F-F058-EA48-89E1-0883083B51EA}" type="pres">
      <dgm:prSet presAssocID="{D0E128ED-B2B0-427F-8A7C-A7AF32D4C269}" presName="parTx" presStyleLbl="revTx" presStyleIdx="2" presStyleCnt="3">
        <dgm:presLayoutVars>
          <dgm:chMax val="0"/>
          <dgm:chPref val="0"/>
        </dgm:presLayoutVars>
      </dgm:prSet>
      <dgm:spPr/>
    </dgm:pt>
  </dgm:ptLst>
  <dgm:cxnLst>
    <dgm:cxn modelId="{D6DFEB14-3C07-B64B-89CC-B3EF978E59B1}" type="presOf" srcId="{C0DC0231-91AB-414C-A287-229A1A85DBB2}" destId="{02F3CEF6-388C-49A0-A429-FC787B6170A4}" srcOrd="0" destOrd="0" presId="urn:microsoft.com/office/officeart/2018/2/layout/IconVerticalSolidList"/>
    <dgm:cxn modelId="{7016D549-63C1-48D0-92D7-5A73773B4155}" srcId="{2F6BA96E-DB61-4154-8DB0-1A7A72D76B2B}" destId="{14843A9B-4C56-4B7B-A67C-12B62719B090}" srcOrd="1" destOrd="0" parTransId="{78474A99-5134-429D-A3FC-2B93A23BFB3F}" sibTransId="{B1D86DDF-F283-43A5-B922-FD6A24637243}"/>
    <dgm:cxn modelId="{D9FA7577-C852-2E45-A0C7-0B5CD524F7D8}" type="presOf" srcId="{14843A9B-4C56-4B7B-A67C-12B62719B090}" destId="{BE179488-7A10-4365-8D34-D2A21219315F}" srcOrd="0" destOrd="0" presId="urn:microsoft.com/office/officeart/2018/2/layout/IconVerticalSolidList"/>
    <dgm:cxn modelId="{5555A878-977F-9540-92A2-7F3B9465B99F}" type="presOf" srcId="{D0E128ED-B2B0-427F-8A7C-A7AF32D4C269}" destId="{F342D56F-F058-EA48-89E1-0883083B51EA}" srcOrd="0" destOrd="0" presId="urn:microsoft.com/office/officeart/2018/2/layout/IconVerticalSolidList"/>
    <dgm:cxn modelId="{8B934D80-0A0D-415B-B3F0-84756991A727}" srcId="{2F6BA96E-DB61-4154-8DB0-1A7A72D76B2B}" destId="{D0E128ED-B2B0-427F-8A7C-A7AF32D4C269}" srcOrd="2" destOrd="0" parTransId="{5582B188-F61A-42BC-AE4D-40EB5112DFC4}" sibTransId="{64786E54-4920-4A92-867B-3539C6BA4471}"/>
    <dgm:cxn modelId="{D07A7684-7A10-AC4E-8A03-2E320BEF20C5}" type="presOf" srcId="{2F6BA96E-DB61-4154-8DB0-1A7A72D76B2B}" destId="{4F014272-6606-4A17-94CE-673BA9336149}" srcOrd="0" destOrd="0" presId="urn:microsoft.com/office/officeart/2018/2/layout/IconVerticalSolidList"/>
    <dgm:cxn modelId="{BBD22EA7-488E-4BFF-B47F-A3B0DBA27275}" srcId="{2F6BA96E-DB61-4154-8DB0-1A7A72D76B2B}" destId="{C0DC0231-91AB-414C-A287-229A1A85DBB2}" srcOrd="0" destOrd="0" parTransId="{2A2BC324-A7CA-4262-AD92-BD676DE0C389}" sibTransId="{AF24CA06-151F-4237-AF38-A47F91153926}"/>
    <dgm:cxn modelId="{8E428251-FEF0-064C-9D41-83219F72DA18}" type="presParOf" srcId="{4F014272-6606-4A17-94CE-673BA9336149}" destId="{FBB34EAC-E1B0-4935-8D82-7B2DE8E7BF74}" srcOrd="0" destOrd="0" presId="urn:microsoft.com/office/officeart/2018/2/layout/IconVerticalSolidList"/>
    <dgm:cxn modelId="{6574033E-6838-0C4B-B89C-C23636BD6537}" type="presParOf" srcId="{FBB34EAC-E1B0-4935-8D82-7B2DE8E7BF74}" destId="{3E9B2836-9062-452A-BBA5-4EE213302C58}" srcOrd="0" destOrd="0" presId="urn:microsoft.com/office/officeart/2018/2/layout/IconVerticalSolidList"/>
    <dgm:cxn modelId="{7E1334A8-1BBA-0F4F-A526-613FC2E9535A}" type="presParOf" srcId="{FBB34EAC-E1B0-4935-8D82-7B2DE8E7BF74}" destId="{11B7F262-3288-492C-9590-CAF0F9F0CD6E}" srcOrd="1" destOrd="0" presId="urn:microsoft.com/office/officeart/2018/2/layout/IconVerticalSolidList"/>
    <dgm:cxn modelId="{86729E2E-19FF-714D-A751-9A6A0E72762F}" type="presParOf" srcId="{FBB34EAC-E1B0-4935-8D82-7B2DE8E7BF74}" destId="{B21CD590-E583-488D-A15E-8EB78D41BC08}" srcOrd="2" destOrd="0" presId="urn:microsoft.com/office/officeart/2018/2/layout/IconVerticalSolidList"/>
    <dgm:cxn modelId="{69F42305-3C3B-C840-BEEE-CF2CC7929764}" type="presParOf" srcId="{FBB34EAC-E1B0-4935-8D82-7B2DE8E7BF74}" destId="{02F3CEF6-388C-49A0-A429-FC787B6170A4}" srcOrd="3" destOrd="0" presId="urn:microsoft.com/office/officeart/2018/2/layout/IconVerticalSolidList"/>
    <dgm:cxn modelId="{B8DB19A8-3EF9-4142-B726-D373D28BD0E3}" type="presParOf" srcId="{4F014272-6606-4A17-94CE-673BA9336149}" destId="{13F9C374-6D34-4493-8837-5AB4AEDE558A}" srcOrd="1" destOrd="0" presId="urn:microsoft.com/office/officeart/2018/2/layout/IconVerticalSolidList"/>
    <dgm:cxn modelId="{6C610962-EC24-084D-AFA3-A885F0CC17CF}" type="presParOf" srcId="{4F014272-6606-4A17-94CE-673BA9336149}" destId="{4A3C4645-7115-4F1E-B950-0C1442F29D62}" srcOrd="2" destOrd="0" presId="urn:microsoft.com/office/officeart/2018/2/layout/IconVerticalSolidList"/>
    <dgm:cxn modelId="{776F5DA5-372E-7B41-96AD-D73D1B10F697}" type="presParOf" srcId="{4A3C4645-7115-4F1E-B950-0C1442F29D62}" destId="{5FFF1A53-3D07-43C1-8F63-BFC9C7FE378C}" srcOrd="0" destOrd="0" presId="urn:microsoft.com/office/officeart/2018/2/layout/IconVerticalSolidList"/>
    <dgm:cxn modelId="{A8D40D4A-3F28-7A49-ACFC-9EE468A248D2}" type="presParOf" srcId="{4A3C4645-7115-4F1E-B950-0C1442F29D62}" destId="{FCF1982D-A86E-40AF-8562-EE4C8C5E685D}" srcOrd="1" destOrd="0" presId="urn:microsoft.com/office/officeart/2018/2/layout/IconVerticalSolidList"/>
    <dgm:cxn modelId="{BFBB091A-B4FD-C042-A3E4-20312E635108}" type="presParOf" srcId="{4A3C4645-7115-4F1E-B950-0C1442F29D62}" destId="{325D1C1A-7007-4860-94B9-4E6FBD64769E}" srcOrd="2" destOrd="0" presId="urn:microsoft.com/office/officeart/2018/2/layout/IconVerticalSolidList"/>
    <dgm:cxn modelId="{3739E6B8-015D-CE4D-806A-6BD2541F25F5}" type="presParOf" srcId="{4A3C4645-7115-4F1E-B950-0C1442F29D62}" destId="{BE179488-7A10-4365-8D34-D2A21219315F}" srcOrd="3" destOrd="0" presId="urn:microsoft.com/office/officeart/2018/2/layout/IconVerticalSolidList"/>
    <dgm:cxn modelId="{33FF764F-8940-F94C-83CE-DF24F9CA6583}" type="presParOf" srcId="{4F014272-6606-4A17-94CE-673BA9336149}" destId="{17F5E329-1C4F-4918-8278-764B0D3E47B8}" srcOrd="3" destOrd="0" presId="urn:microsoft.com/office/officeart/2018/2/layout/IconVerticalSolidList"/>
    <dgm:cxn modelId="{FBD7841C-7285-874D-B376-7E3A2A78D9A7}" type="presParOf" srcId="{4F014272-6606-4A17-94CE-673BA9336149}" destId="{31E22EB7-9254-7845-8254-AAADD63C4A8B}" srcOrd="4" destOrd="0" presId="urn:microsoft.com/office/officeart/2018/2/layout/IconVerticalSolidList"/>
    <dgm:cxn modelId="{325176CF-DC19-A34B-B41D-A0CB6A651D45}" type="presParOf" srcId="{31E22EB7-9254-7845-8254-AAADD63C4A8B}" destId="{327F05E4-A0D3-4243-BF67-03ADFB7663C3}" srcOrd="0" destOrd="0" presId="urn:microsoft.com/office/officeart/2018/2/layout/IconVerticalSolidList"/>
    <dgm:cxn modelId="{AE08F84F-73A9-B742-AF31-1E57DFE23F4D}" type="presParOf" srcId="{31E22EB7-9254-7845-8254-AAADD63C4A8B}" destId="{489AB679-3FFA-BC44-854F-C1556BEC52F1}" srcOrd="1" destOrd="0" presId="urn:microsoft.com/office/officeart/2018/2/layout/IconVerticalSolidList"/>
    <dgm:cxn modelId="{C51C63C5-2B13-6242-8A2E-D21D3DE7E64F}" type="presParOf" srcId="{31E22EB7-9254-7845-8254-AAADD63C4A8B}" destId="{2A42C9D0-1571-7C41-BA82-2A6767261F45}" srcOrd="2" destOrd="0" presId="urn:microsoft.com/office/officeart/2018/2/layout/IconVerticalSolidList"/>
    <dgm:cxn modelId="{E202DC19-DAC3-AB4C-BA53-B58566C28942}" type="presParOf" srcId="{31E22EB7-9254-7845-8254-AAADD63C4A8B}" destId="{F342D56F-F058-EA48-89E1-0883083B51E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980235-B9B4-4EA0-942B-E3F4D4BFD65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5AB3141-D762-4473-A4DC-046BE85EC351}">
      <dgm:prSet/>
      <dgm:spPr/>
      <dgm:t>
        <a:bodyPr/>
        <a:lstStyle/>
        <a:p>
          <a:pPr>
            <a:lnSpc>
              <a:spcPct val="100000"/>
            </a:lnSpc>
          </a:pPr>
          <a:r>
            <a:rPr lang="en-US"/>
            <a:t>We want to automatically respond to a ticket with relevant, helpful information.</a:t>
          </a:r>
        </a:p>
      </dgm:t>
    </dgm:pt>
    <dgm:pt modelId="{323214E7-9389-4AC7-AB99-E2C86E9CE490}" type="parTrans" cxnId="{FB477079-DBF7-4514-89ED-918FBB0C037A}">
      <dgm:prSet/>
      <dgm:spPr/>
      <dgm:t>
        <a:bodyPr/>
        <a:lstStyle/>
        <a:p>
          <a:endParaRPr lang="en-US"/>
        </a:p>
      </dgm:t>
    </dgm:pt>
    <dgm:pt modelId="{DF20C9E1-0E7C-4805-91E6-8F3F70960140}" type="sibTrans" cxnId="{FB477079-DBF7-4514-89ED-918FBB0C037A}">
      <dgm:prSet/>
      <dgm:spPr/>
      <dgm:t>
        <a:bodyPr/>
        <a:lstStyle/>
        <a:p>
          <a:endParaRPr lang="en-US"/>
        </a:p>
      </dgm:t>
    </dgm:pt>
    <dgm:pt modelId="{E82F3835-E0BB-447F-B0D4-EE2151D73721}">
      <dgm:prSet/>
      <dgm:spPr/>
      <dgm:t>
        <a:bodyPr/>
        <a:lstStyle/>
        <a:p>
          <a:pPr>
            <a:lnSpc>
              <a:spcPct val="100000"/>
            </a:lnSpc>
          </a:pPr>
          <a:r>
            <a:rPr lang="en-US"/>
            <a:t>The LLMs we use have a lot of general knowledge, but may NOT have specialized or obscure knowledge (“Who are the Coneheads?”)</a:t>
          </a:r>
        </a:p>
      </dgm:t>
    </dgm:pt>
    <dgm:pt modelId="{292D0532-6829-47FE-B6A3-B0C744DA24F6}" type="parTrans" cxnId="{F82B1C79-775F-4DB1-B508-E0395ACA5CD3}">
      <dgm:prSet/>
      <dgm:spPr/>
      <dgm:t>
        <a:bodyPr/>
        <a:lstStyle/>
        <a:p>
          <a:endParaRPr lang="en-US"/>
        </a:p>
      </dgm:t>
    </dgm:pt>
    <dgm:pt modelId="{6F4BB712-B98D-4486-B04D-B0A362068867}" type="sibTrans" cxnId="{F82B1C79-775F-4DB1-B508-E0395ACA5CD3}">
      <dgm:prSet/>
      <dgm:spPr/>
      <dgm:t>
        <a:bodyPr/>
        <a:lstStyle/>
        <a:p>
          <a:endParaRPr lang="en-US"/>
        </a:p>
      </dgm:t>
    </dgm:pt>
    <dgm:pt modelId="{DE0AD520-D330-4540-BFE4-E9DAD8999043}">
      <dgm:prSet/>
      <dgm:spPr/>
      <dgm:t>
        <a:bodyPr/>
        <a:lstStyle/>
        <a:p>
          <a:pPr>
            <a:lnSpc>
              <a:spcPct val="100000"/>
            </a:lnSpc>
          </a:pPr>
          <a:r>
            <a:rPr lang="en-US"/>
            <a:t>There are several different ways to get new, specialized knowledge into an LLM: </a:t>
          </a:r>
        </a:p>
      </dgm:t>
    </dgm:pt>
    <dgm:pt modelId="{255A4010-49B1-4113-9D0B-741FFDD5E8C8}" type="parTrans" cxnId="{52A2D84F-6AFF-403A-AB42-413DA05BDE54}">
      <dgm:prSet/>
      <dgm:spPr/>
      <dgm:t>
        <a:bodyPr/>
        <a:lstStyle/>
        <a:p>
          <a:endParaRPr lang="en-US"/>
        </a:p>
      </dgm:t>
    </dgm:pt>
    <dgm:pt modelId="{D03DC53B-50D7-4B1D-BC99-60B15608FB38}" type="sibTrans" cxnId="{52A2D84F-6AFF-403A-AB42-413DA05BDE54}">
      <dgm:prSet/>
      <dgm:spPr/>
      <dgm:t>
        <a:bodyPr/>
        <a:lstStyle/>
        <a:p>
          <a:endParaRPr lang="en-US"/>
        </a:p>
      </dgm:t>
    </dgm:pt>
    <dgm:pt modelId="{D1490026-41A5-419F-A958-0684F6C59173}">
      <dgm:prSet/>
      <dgm:spPr/>
      <dgm:t>
        <a:bodyPr/>
        <a:lstStyle/>
        <a:p>
          <a:pPr>
            <a:lnSpc>
              <a:spcPct val="100000"/>
            </a:lnSpc>
          </a:pPr>
          <a:r>
            <a:rPr lang="en-US" dirty="0"/>
            <a:t>Training</a:t>
          </a:r>
        </a:p>
      </dgm:t>
    </dgm:pt>
    <dgm:pt modelId="{B139069E-B21B-4EA0-99D2-43280ABDC8AC}" type="parTrans" cxnId="{93B06D69-364B-4BF4-AA17-D03D5A2C502C}">
      <dgm:prSet/>
      <dgm:spPr/>
      <dgm:t>
        <a:bodyPr/>
        <a:lstStyle/>
        <a:p>
          <a:endParaRPr lang="en-US"/>
        </a:p>
      </dgm:t>
    </dgm:pt>
    <dgm:pt modelId="{ABD238A8-4B69-4DB0-95BF-E3DA2F52CEF7}" type="sibTrans" cxnId="{93B06D69-364B-4BF4-AA17-D03D5A2C502C}">
      <dgm:prSet/>
      <dgm:spPr/>
      <dgm:t>
        <a:bodyPr/>
        <a:lstStyle/>
        <a:p>
          <a:endParaRPr lang="en-US"/>
        </a:p>
      </dgm:t>
    </dgm:pt>
    <dgm:pt modelId="{20A567D8-2EBE-4A9C-99DB-D70AB51D4DDA}">
      <dgm:prSet/>
      <dgm:spPr/>
      <dgm:t>
        <a:bodyPr/>
        <a:lstStyle/>
        <a:p>
          <a:pPr>
            <a:lnSpc>
              <a:spcPct val="100000"/>
            </a:lnSpc>
          </a:pPr>
          <a:r>
            <a:rPr lang="en-US" dirty="0"/>
            <a:t>Fine-Tuning</a:t>
          </a:r>
        </a:p>
      </dgm:t>
    </dgm:pt>
    <dgm:pt modelId="{343826E8-0E85-494C-A471-C433DF72CF4C}" type="sibTrans" cxnId="{5004908C-08DB-4AE9-8465-9BC38B887A17}">
      <dgm:prSet/>
      <dgm:spPr/>
      <dgm:t>
        <a:bodyPr/>
        <a:lstStyle/>
        <a:p>
          <a:endParaRPr lang="en-US"/>
        </a:p>
      </dgm:t>
    </dgm:pt>
    <dgm:pt modelId="{ACF63F87-0346-4400-889A-5772B24114F4}" type="parTrans" cxnId="{5004908C-08DB-4AE9-8465-9BC38B887A17}">
      <dgm:prSet/>
      <dgm:spPr/>
      <dgm:t>
        <a:bodyPr/>
        <a:lstStyle/>
        <a:p>
          <a:endParaRPr lang="en-US"/>
        </a:p>
      </dgm:t>
    </dgm:pt>
    <dgm:pt modelId="{6EE81F7B-E1E2-40E5-AE45-129C5D44348E}">
      <dgm:prSet/>
      <dgm:spPr/>
      <dgm:t>
        <a:bodyPr/>
        <a:lstStyle/>
        <a:p>
          <a:pPr>
            <a:lnSpc>
              <a:spcPct val="100000"/>
            </a:lnSpc>
          </a:pPr>
          <a:r>
            <a:rPr lang="en-US" dirty="0"/>
            <a:t>RAG</a:t>
          </a:r>
        </a:p>
      </dgm:t>
    </dgm:pt>
    <dgm:pt modelId="{18EBD740-598F-434C-BCDF-E1EA6AD6BC84}" type="sibTrans" cxnId="{5E7DA846-013F-472F-81A4-1F099522A900}">
      <dgm:prSet/>
      <dgm:spPr/>
      <dgm:t>
        <a:bodyPr/>
        <a:lstStyle/>
        <a:p>
          <a:endParaRPr lang="en-US"/>
        </a:p>
      </dgm:t>
    </dgm:pt>
    <dgm:pt modelId="{0813C335-F753-454B-B71D-F59BC4CB2779}" type="parTrans" cxnId="{5E7DA846-013F-472F-81A4-1F099522A900}">
      <dgm:prSet/>
      <dgm:spPr/>
      <dgm:t>
        <a:bodyPr/>
        <a:lstStyle/>
        <a:p>
          <a:endParaRPr lang="en-US"/>
        </a:p>
      </dgm:t>
    </dgm:pt>
    <dgm:pt modelId="{AC791DB1-5DCF-B243-9B9C-7B3471300FDC}" type="pres">
      <dgm:prSet presAssocID="{18980235-B9B4-4EA0-942B-E3F4D4BFD652}" presName="diagram" presStyleCnt="0">
        <dgm:presLayoutVars>
          <dgm:dir/>
          <dgm:resizeHandles val="exact"/>
        </dgm:presLayoutVars>
      </dgm:prSet>
      <dgm:spPr/>
    </dgm:pt>
    <dgm:pt modelId="{3507464E-A4F9-5541-91FF-E38042C4597F}" type="pres">
      <dgm:prSet presAssocID="{65AB3141-D762-4473-A4DC-046BE85EC351}" presName="node" presStyleLbl="node1" presStyleIdx="0" presStyleCnt="3">
        <dgm:presLayoutVars>
          <dgm:bulletEnabled val="1"/>
        </dgm:presLayoutVars>
      </dgm:prSet>
      <dgm:spPr/>
    </dgm:pt>
    <dgm:pt modelId="{B8FFEDB4-4D64-DB47-91EF-286C2F05C358}" type="pres">
      <dgm:prSet presAssocID="{DF20C9E1-0E7C-4805-91E6-8F3F70960140}" presName="sibTrans" presStyleCnt="0"/>
      <dgm:spPr/>
    </dgm:pt>
    <dgm:pt modelId="{8E61E3B3-DC77-C041-A38B-83A1EE8A6E9A}" type="pres">
      <dgm:prSet presAssocID="{E82F3835-E0BB-447F-B0D4-EE2151D73721}" presName="node" presStyleLbl="node1" presStyleIdx="1" presStyleCnt="3">
        <dgm:presLayoutVars>
          <dgm:bulletEnabled val="1"/>
        </dgm:presLayoutVars>
      </dgm:prSet>
      <dgm:spPr/>
    </dgm:pt>
    <dgm:pt modelId="{D17EB2EC-665F-2E40-9514-E04A728494D7}" type="pres">
      <dgm:prSet presAssocID="{6F4BB712-B98D-4486-B04D-B0A362068867}" presName="sibTrans" presStyleCnt="0"/>
      <dgm:spPr/>
    </dgm:pt>
    <dgm:pt modelId="{72BB4BA6-4EE8-1D46-A7B1-53A4C16C8FBB}" type="pres">
      <dgm:prSet presAssocID="{DE0AD520-D330-4540-BFE4-E9DAD8999043}" presName="node" presStyleLbl="node1" presStyleIdx="2" presStyleCnt="3">
        <dgm:presLayoutVars>
          <dgm:bulletEnabled val="1"/>
        </dgm:presLayoutVars>
      </dgm:prSet>
      <dgm:spPr/>
    </dgm:pt>
  </dgm:ptLst>
  <dgm:cxnLst>
    <dgm:cxn modelId="{2EBE1322-D935-C948-8F34-F7F6D3EADC42}" type="presOf" srcId="{65AB3141-D762-4473-A4DC-046BE85EC351}" destId="{3507464E-A4F9-5541-91FF-E38042C4597F}" srcOrd="0" destOrd="0" presId="urn:microsoft.com/office/officeart/2005/8/layout/default"/>
    <dgm:cxn modelId="{5E7DA846-013F-472F-81A4-1F099522A900}" srcId="{DE0AD520-D330-4540-BFE4-E9DAD8999043}" destId="{6EE81F7B-E1E2-40E5-AE45-129C5D44348E}" srcOrd="2" destOrd="0" parTransId="{0813C335-F753-454B-B71D-F59BC4CB2779}" sibTransId="{18EBD740-598F-434C-BCDF-E1EA6AD6BC84}"/>
    <dgm:cxn modelId="{6E11344D-5C53-D34B-9CD3-8B2E7459BB82}" type="presOf" srcId="{18980235-B9B4-4EA0-942B-E3F4D4BFD652}" destId="{AC791DB1-5DCF-B243-9B9C-7B3471300FDC}" srcOrd="0" destOrd="0" presId="urn:microsoft.com/office/officeart/2005/8/layout/default"/>
    <dgm:cxn modelId="{52A2D84F-6AFF-403A-AB42-413DA05BDE54}" srcId="{18980235-B9B4-4EA0-942B-E3F4D4BFD652}" destId="{DE0AD520-D330-4540-BFE4-E9DAD8999043}" srcOrd="2" destOrd="0" parTransId="{255A4010-49B1-4113-9D0B-741FFDD5E8C8}" sibTransId="{D03DC53B-50D7-4B1D-BC99-60B15608FB38}"/>
    <dgm:cxn modelId="{93B06D69-364B-4BF4-AA17-D03D5A2C502C}" srcId="{DE0AD520-D330-4540-BFE4-E9DAD8999043}" destId="{D1490026-41A5-419F-A958-0684F6C59173}" srcOrd="0" destOrd="0" parTransId="{B139069E-B21B-4EA0-99D2-43280ABDC8AC}" sibTransId="{ABD238A8-4B69-4DB0-95BF-E3DA2F52CEF7}"/>
    <dgm:cxn modelId="{F82B1C79-775F-4DB1-B508-E0395ACA5CD3}" srcId="{18980235-B9B4-4EA0-942B-E3F4D4BFD652}" destId="{E82F3835-E0BB-447F-B0D4-EE2151D73721}" srcOrd="1" destOrd="0" parTransId="{292D0532-6829-47FE-B6A3-B0C744DA24F6}" sibTransId="{6F4BB712-B98D-4486-B04D-B0A362068867}"/>
    <dgm:cxn modelId="{FB477079-DBF7-4514-89ED-918FBB0C037A}" srcId="{18980235-B9B4-4EA0-942B-E3F4D4BFD652}" destId="{65AB3141-D762-4473-A4DC-046BE85EC351}" srcOrd="0" destOrd="0" parTransId="{323214E7-9389-4AC7-AB99-E2C86E9CE490}" sibTransId="{DF20C9E1-0E7C-4805-91E6-8F3F70960140}"/>
    <dgm:cxn modelId="{70CB8880-E733-7740-808E-08B8E69196F3}" type="presOf" srcId="{6EE81F7B-E1E2-40E5-AE45-129C5D44348E}" destId="{72BB4BA6-4EE8-1D46-A7B1-53A4C16C8FBB}" srcOrd="0" destOrd="3" presId="urn:microsoft.com/office/officeart/2005/8/layout/default"/>
    <dgm:cxn modelId="{5004908C-08DB-4AE9-8465-9BC38B887A17}" srcId="{DE0AD520-D330-4540-BFE4-E9DAD8999043}" destId="{20A567D8-2EBE-4A9C-99DB-D70AB51D4DDA}" srcOrd="1" destOrd="0" parTransId="{ACF63F87-0346-4400-889A-5772B24114F4}" sibTransId="{343826E8-0E85-494C-A471-C433DF72CF4C}"/>
    <dgm:cxn modelId="{84531C8F-27DE-584D-A285-8093D0C1D3E9}" type="presOf" srcId="{20A567D8-2EBE-4A9C-99DB-D70AB51D4DDA}" destId="{72BB4BA6-4EE8-1D46-A7B1-53A4C16C8FBB}" srcOrd="0" destOrd="2" presId="urn:microsoft.com/office/officeart/2005/8/layout/default"/>
    <dgm:cxn modelId="{B90A6E8F-016D-484C-83F7-11E4110A4E0C}" type="presOf" srcId="{E82F3835-E0BB-447F-B0D4-EE2151D73721}" destId="{8E61E3B3-DC77-C041-A38B-83A1EE8A6E9A}" srcOrd="0" destOrd="0" presId="urn:microsoft.com/office/officeart/2005/8/layout/default"/>
    <dgm:cxn modelId="{DDC3D390-2F5B-0348-9BC5-184494792E5D}" type="presOf" srcId="{DE0AD520-D330-4540-BFE4-E9DAD8999043}" destId="{72BB4BA6-4EE8-1D46-A7B1-53A4C16C8FBB}" srcOrd="0" destOrd="0" presId="urn:microsoft.com/office/officeart/2005/8/layout/default"/>
    <dgm:cxn modelId="{D78520EE-E21E-2042-947A-B378BFC293FE}" type="presOf" srcId="{D1490026-41A5-419F-A958-0684F6C59173}" destId="{72BB4BA6-4EE8-1D46-A7B1-53A4C16C8FBB}" srcOrd="0" destOrd="1" presId="urn:microsoft.com/office/officeart/2005/8/layout/default"/>
    <dgm:cxn modelId="{753B0817-E685-3D4B-BE2A-D31EC9CB94D5}" type="presParOf" srcId="{AC791DB1-5DCF-B243-9B9C-7B3471300FDC}" destId="{3507464E-A4F9-5541-91FF-E38042C4597F}" srcOrd="0" destOrd="0" presId="urn:microsoft.com/office/officeart/2005/8/layout/default"/>
    <dgm:cxn modelId="{207A7BDC-CB8D-F744-9DB3-FF264DA23A14}" type="presParOf" srcId="{AC791DB1-5DCF-B243-9B9C-7B3471300FDC}" destId="{B8FFEDB4-4D64-DB47-91EF-286C2F05C358}" srcOrd="1" destOrd="0" presId="urn:microsoft.com/office/officeart/2005/8/layout/default"/>
    <dgm:cxn modelId="{6780FB4C-B8CF-0B45-84CF-C899C1C8AD93}" type="presParOf" srcId="{AC791DB1-5DCF-B243-9B9C-7B3471300FDC}" destId="{8E61E3B3-DC77-C041-A38B-83A1EE8A6E9A}" srcOrd="2" destOrd="0" presId="urn:microsoft.com/office/officeart/2005/8/layout/default"/>
    <dgm:cxn modelId="{666B4865-E55C-4742-B259-1496DFA6F949}" type="presParOf" srcId="{AC791DB1-5DCF-B243-9B9C-7B3471300FDC}" destId="{D17EB2EC-665F-2E40-9514-E04A728494D7}" srcOrd="3" destOrd="0" presId="urn:microsoft.com/office/officeart/2005/8/layout/default"/>
    <dgm:cxn modelId="{25390C68-C47C-9D45-A53B-FB6F8C934301}" type="presParOf" srcId="{AC791DB1-5DCF-B243-9B9C-7B3471300FDC}" destId="{72BB4BA6-4EE8-1D46-A7B1-53A4C16C8FBB}"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39BDA9-884E-44BE-AB28-52398458D24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5F57EE5-3240-4A98-85C2-0BE7C9919185}">
      <dgm:prSet/>
      <dgm:spPr/>
      <dgm:t>
        <a:bodyPr/>
        <a:lstStyle/>
        <a:p>
          <a:r>
            <a:rPr lang="en-US" b="1" dirty="0"/>
            <a:t>Knowledge Management Advantages</a:t>
          </a:r>
          <a:endParaRPr lang="en-US" dirty="0"/>
        </a:p>
      </dgm:t>
    </dgm:pt>
    <dgm:pt modelId="{B8C3B6FF-114C-43E6-A7D6-AD8D311888F1}" type="parTrans" cxnId="{80367FC8-C036-482C-A508-11CE67435735}">
      <dgm:prSet/>
      <dgm:spPr/>
      <dgm:t>
        <a:bodyPr/>
        <a:lstStyle/>
        <a:p>
          <a:endParaRPr lang="en-US"/>
        </a:p>
      </dgm:t>
    </dgm:pt>
    <dgm:pt modelId="{BB6352AE-CACF-46D3-92ED-F78806DF2640}" type="sibTrans" cxnId="{80367FC8-C036-482C-A508-11CE67435735}">
      <dgm:prSet/>
      <dgm:spPr/>
      <dgm:t>
        <a:bodyPr/>
        <a:lstStyle/>
        <a:p>
          <a:endParaRPr lang="en-US"/>
        </a:p>
      </dgm:t>
    </dgm:pt>
    <dgm:pt modelId="{496EBD1D-713A-46CA-B1C7-6954971D6D55}">
      <dgm:prSet/>
      <dgm:spPr/>
      <dgm:t>
        <a:bodyPr/>
        <a:lstStyle/>
        <a:p>
          <a:r>
            <a:rPr lang="en-US" b="1"/>
            <a:t>Operational Benefits</a:t>
          </a:r>
          <a:endParaRPr lang="en-US"/>
        </a:p>
      </dgm:t>
    </dgm:pt>
    <dgm:pt modelId="{BC2AD7E0-EAA1-486E-9615-FAF3B1CB0E38}" type="parTrans" cxnId="{02206C80-5B83-4751-81AF-03F927CB28E2}">
      <dgm:prSet/>
      <dgm:spPr/>
      <dgm:t>
        <a:bodyPr/>
        <a:lstStyle/>
        <a:p>
          <a:endParaRPr lang="en-US"/>
        </a:p>
      </dgm:t>
    </dgm:pt>
    <dgm:pt modelId="{8A2904A7-6528-40BB-9906-F35EC8975F9A}" type="sibTrans" cxnId="{02206C80-5B83-4751-81AF-03F927CB28E2}">
      <dgm:prSet/>
      <dgm:spPr/>
      <dgm:t>
        <a:bodyPr/>
        <a:lstStyle/>
        <a:p>
          <a:endParaRPr lang="en-US"/>
        </a:p>
      </dgm:t>
    </dgm:pt>
    <dgm:pt modelId="{70B50217-DCBE-4A8E-837D-02AECE521D59}">
      <dgm:prSet/>
      <dgm:spPr/>
      <dgm:t>
        <a:bodyPr/>
        <a:lstStyle/>
        <a:p>
          <a:r>
            <a:rPr lang="en-US" b="1"/>
            <a:t>Cost and Implementation Advantages</a:t>
          </a:r>
          <a:endParaRPr lang="en-US"/>
        </a:p>
      </dgm:t>
    </dgm:pt>
    <dgm:pt modelId="{3B2A8B67-52E2-4EF4-AFA9-DB94F82CE0B0}" type="parTrans" cxnId="{F2BACB8C-E32C-4698-B797-6F3E26904517}">
      <dgm:prSet/>
      <dgm:spPr/>
      <dgm:t>
        <a:bodyPr/>
        <a:lstStyle/>
        <a:p>
          <a:endParaRPr lang="en-US"/>
        </a:p>
      </dgm:t>
    </dgm:pt>
    <dgm:pt modelId="{37A931BC-5948-4D10-9AD0-1A6224CA7A30}" type="sibTrans" cxnId="{F2BACB8C-E32C-4698-B797-6F3E26904517}">
      <dgm:prSet/>
      <dgm:spPr/>
      <dgm:t>
        <a:bodyPr/>
        <a:lstStyle/>
        <a:p>
          <a:endParaRPr lang="en-US"/>
        </a:p>
      </dgm:t>
    </dgm:pt>
    <dgm:pt modelId="{AAEDC915-8524-4347-A218-D429BC9A1284}">
      <dgm:prSet/>
      <dgm:spPr/>
      <dgm:t>
        <a:bodyPr/>
        <a:lstStyle/>
        <a:p>
          <a:r>
            <a:rPr lang="en-US" b="1"/>
            <a:t>IT-Specific Technical Benefits</a:t>
          </a:r>
          <a:endParaRPr lang="en-US"/>
        </a:p>
      </dgm:t>
    </dgm:pt>
    <dgm:pt modelId="{7C75E3AD-88AD-4000-8B4B-26604DE0FCF7}" type="parTrans" cxnId="{AC3FF54B-978E-477D-B30A-EBEE02A2FBC0}">
      <dgm:prSet/>
      <dgm:spPr/>
      <dgm:t>
        <a:bodyPr/>
        <a:lstStyle/>
        <a:p>
          <a:endParaRPr lang="en-US"/>
        </a:p>
      </dgm:t>
    </dgm:pt>
    <dgm:pt modelId="{5FB6761C-2DC8-41CC-8660-A66CC3ECBF35}" type="sibTrans" cxnId="{AC3FF54B-978E-477D-B30A-EBEE02A2FBC0}">
      <dgm:prSet/>
      <dgm:spPr/>
      <dgm:t>
        <a:bodyPr/>
        <a:lstStyle/>
        <a:p>
          <a:endParaRPr lang="en-US"/>
        </a:p>
      </dgm:t>
    </dgm:pt>
    <dgm:pt modelId="{EEDE26C1-8AE1-405D-B9DE-70AC0C80742D}">
      <dgm:prSet/>
      <dgm:spPr/>
      <dgm:t>
        <a:bodyPr/>
        <a:lstStyle/>
        <a:p>
          <a:r>
            <a:rPr lang="en-US" b="1"/>
            <a:t>Quality and Accuracy</a:t>
          </a:r>
          <a:endParaRPr lang="en-US"/>
        </a:p>
      </dgm:t>
    </dgm:pt>
    <dgm:pt modelId="{871BCBA7-65B6-418B-B229-918B2F7B2BCF}" type="parTrans" cxnId="{57F691E3-3664-48D7-94A6-B71F5B0E2B4A}">
      <dgm:prSet/>
      <dgm:spPr/>
      <dgm:t>
        <a:bodyPr/>
        <a:lstStyle/>
        <a:p>
          <a:endParaRPr lang="en-US"/>
        </a:p>
      </dgm:t>
    </dgm:pt>
    <dgm:pt modelId="{2D17CFBB-ED02-4912-8568-859CA07E115E}" type="sibTrans" cxnId="{57F691E3-3664-48D7-94A6-B71F5B0E2B4A}">
      <dgm:prSet/>
      <dgm:spPr/>
      <dgm:t>
        <a:bodyPr/>
        <a:lstStyle/>
        <a:p>
          <a:endParaRPr lang="en-US"/>
        </a:p>
      </dgm:t>
    </dgm:pt>
    <dgm:pt modelId="{FBB5E127-337E-48DA-9685-E6DB478A281D}">
      <dgm:prSet/>
      <dgm:spPr/>
      <dgm:t>
        <a:bodyPr/>
        <a:lstStyle/>
        <a:p>
          <a:r>
            <a:rPr lang="en-US" b="1"/>
            <a:t>Flexibility and Maintenance</a:t>
          </a:r>
          <a:endParaRPr lang="en-US"/>
        </a:p>
      </dgm:t>
    </dgm:pt>
    <dgm:pt modelId="{31B7CA63-ADFB-4C8C-93CC-BA80FD9546D5}" type="parTrans" cxnId="{533B1801-120E-4A85-AA2E-903B4E5D9E29}">
      <dgm:prSet/>
      <dgm:spPr/>
      <dgm:t>
        <a:bodyPr/>
        <a:lstStyle/>
        <a:p>
          <a:endParaRPr lang="en-US"/>
        </a:p>
      </dgm:t>
    </dgm:pt>
    <dgm:pt modelId="{9A89033C-DC84-47AE-84E3-FA88E83B3A1A}" type="sibTrans" cxnId="{533B1801-120E-4A85-AA2E-903B4E5D9E29}">
      <dgm:prSet/>
      <dgm:spPr/>
      <dgm:t>
        <a:bodyPr/>
        <a:lstStyle/>
        <a:p>
          <a:endParaRPr lang="en-US"/>
        </a:p>
      </dgm:t>
    </dgm:pt>
    <dgm:pt modelId="{5361CAD0-14A3-4BF6-A75A-61CA03604ECD}">
      <dgm:prSet/>
      <dgm:spPr/>
      <dgm:t>
        <a:bodyPr/>
        <a:lstStyle/>
        <a:p>
          <a:r>
            <a:rPr lang="en-US" b="1"/>
            <a:t>Long-term Strategic Value</a:t>
          </a:r>
          <a:endParaRPr lang="en-US"/>
        </a:p>
      </dgm:t>
    </dgm:pt>
    <dgm:pt modelId="{B43BBC54-E623-402F-B1AF-883B0A3A3E92}" type="parTrans" cxnId="{6A5FFD41-A525-460C-824F-FB74C0F123BD}">
      <dgm:prSet/>
      <dgm:spPr/>
      <dgm:t>
        <a:bodyPr/>
        <a:lstStyle/>
        <a:p>
          <a:endParaRPr lang="en-US"/>
        </a:p>
      </dgm:t>
    </dgm:pt>
    <dgm:pt modelId="{1E7821CC-C054-4323-8548-91B95CB382FC}" type="sibTrans" cxnId="{6A5FFD41-A525-460C-824F-FB74C0F123BD}">
      <dgm:prSet/>
      <dgm:spPr/>
      <dgm:t>
        <a:bodyPr/>
        <a:lstStyle/>
        <a:p>
          <a:endParaRPr lang="en-US"/>
        </a:p>
      </dgm:t>
    </dgm:pt>
    <dgm:pt modelId="{7F16845E-E83C-6A41-BD02-7414F0709BBA}" type="pres">
      <dgm:prSet presAssocID="{DF39BDA9-884E-44BE-AB28-52398458D245}" presName="linear" presStyleCnt="0">
        <dgm:presLayoutVars>
          <dgm:animLvl val="lvl"/>
          <dgm:resizeHandles val="exact"/>
        </dgm:presLayoutVars>
      </dgm:prSet>
      <dgm:spPr/>
    </dgm:pt>
    <dgm:pt modelId="{9A455225-44F6-BE45-8F15-CB474B7CA076}" type="pres">
      <dgm:prSet presAssocID="{55F57EE5-3240-4A98-85C2-0BE7C9919185}" presName="parentText" presStyleLbl="node1" presStyleIdx="0" presStyleCnt="7">
        <dgm:presLayoutVars>
          <dgm:chMax val="0"/>
          <dgm:bulletEnabled val="1"/>
        </dgm:presLayoutVars>
      </dgm:prSet>
      <dgm:spPr/>
    </dgm:pt>
    <dgm:pt modelId="{41E5980B-89F5-E445-8F71-8C99A84FDD3C}" type="pres">
      <dgm:prSet presAssocID="{BB6352AE-CACF-46D3-92ED-F78806DF2640}" presName="spacer" presStyleCnt="0"/>
      <dgm:spPr/>
    </dgm:pt>
    <dgm:pt modelId="{E1661C65-711A-D24F-A68A-DD2DE1E01717}" type="pres">
      <dgm:prSet presAssocID="{496EBD1D-713A-46CA-B1C7-6954971D6D55}" presName="parentText" presStyleLbl="node1" presStyleIdx="1" presStyleCnt="7">
        <dgm:presLayoutVars>
          <dgm:chMax val="0"/>
          <dgm:bulletEnabled val="1"/>
        </dgm:presLayoutVars>
      </dgm:prSet>
      <dgm:spPr/>
    </dgm:pt>
    <dgm:pt modelId="{466EDDAB-96EC-2242-B65A-97FD27160DFA}" type="pres">
      <dgm:prSet presAssocID="{8A2904A7-6528-40BB-9906-F35EC8975F9A}" presName="spacer" presStyleCnt="0"/>
      <dgm:spPr/>
    </dgm:pt>
    <dgm:pt modelId="{57BE07B2-B56A-3743-9B9B-0358A752E438}" type="pres">
      <dgm:prSet presAssocID="{70B50217-DCBE-4A8E-837D-02AECE521D59}" presName="parentText" presStyleLbl="node1" presStyleIdx="2" presStyleCnt="7">
        <dgm:presLayoutVars>
          <dgm:chMax val="0"/>
          <dgm:bulletEnabled val="1"/>
        </dgm:presLayoutVars>
      </dgm:prSet>
      <dgm:spPr/>
    </dgm:pt>
    <dgm:pt modelId="{271FC46A-CA9F-914D-BFDB-FE2425B956DF}" type="pres">
      <dgm:prSet presAssocID="{37A931BC-5948-4D10-9AD0-1A6224CA7A30}" presName="spacer" presStyleCnt="0"/>
      <dgm:spPr/>
    </dgm:pt>
    <dgm:pt modelId="{7EBF6E72-5A13-5B49-A899-9E41A03C070E}" type="pres">
      <dgm:prSet presAssocID="{AAEDC915-8524-4347-A218-D429BC9A1284}" presName="parentText" presStyleLbl="node1" presStyleIdx="3" presStyleCnt="7">
        <dgm:presLayoutVars>
          <dgm:chMax val="0"/>
          <dgm:bulletEnabled val="1"/>
        </dgm:presLayoutVars>
      </dgm:prSet>
      <dgm:spPr/>
    </dgm:pt>
    <dgm:pt modelId="{C78D54E2-398C-1D45-B2C3-96E67CBF673F}" type="pres">
      <dgm:prSet presAssocID="{5FB6761C-2DC8-41CC-8660-A66CC3ECBF35}" presName="spacer" presStyleCnt="0"/>
      <dgm:spPr/>
    </dgm:pt>
    <dgm:pt modelId="{85839EEA-0F70-1B4D-BF08-E161A257F9C7}" type="pres">
      <dgm:prSet presAssocID="{EEDE26C1-8AE1-405D-B9DE-70AC0C80742D}" presName="parentText" presStyleLbl="node1" presStyleIdx="4" presStyleCnt="7">
        <dgm:presLayoutVars>
          <dgm:chMax val="0"/>
          <dgm:bulletEnabled val="1"/>
        </dgm:presLayoutVars>
      </dgm:prSet>
      <dgm:spPr/>
    </dgm:pt>
    <dgm:pt modelId="{294528C5-AAE5-B443-98A2-9CFD3C6CD53E}" type="pres">
      <dgm:prSet presAssocID="{2D17CFBB-ED02-4912-8568-859CA07E115E}" presName="spacer" presStyleCnt="0"/>
      <dgm:spPr/>
    </dgm:pt>
    <dgm:pt modelId="{ECE71B55-2D7C-4E48-AF84-F2EACE59506E}" type="pres">
      <dgm:prSet presAssocID="{FBB5E127-337E-48DA-9685-E6DB478A281D}" presName="parentText" presStyleLbl="node1" presStyleIdx="5" presStyleCnt="7">
        <dgm:presLayoutVars>
          <dgm:chMax val="0"/>
          <dgm:bulletEnabled val="1"/>
        </dgm:presLayoutVars>
      </dgm:prSet>
      <dgm:spPr/>
    </dgm:pt>
    <dgm:pt modelId="{4774208C-C04E-9A49-A1B3-D31CCE21D727}" type="pres">
      <dgm:prSet presAssocID="{9A89033C-DC84-47AE-84E3-FA88E83B3A1A}" presName="spacer" presStyleCnt="0"/>
      <dgm:spPr/>
    </dgm:pt>
    <dgm:pt modelId="{1E06E692-9CFA-AA47-8EA1-B81FD84C7EC6}" type="pres">
      <dgm:prSet presAssocID="{5361CAD0-14A3-4BF6-A75A-61CA03604ECD}" presName="parentText" presStyleLbl="node1" presStyleIdx="6" presStyleCnt="7">
        <dgm:presLayoutVars>
          <dgm:chMax val="0"/>
          <dgm:bulletEnabled val="1"/>
        </dgm:presLayoutVars>
      </dgm:prSet>
      <dgm:spPr/>
    </dgm:pt>
  </dgm:ptLst>
  <dgm:cxnLst>
    <dgm:cxn modelId="{533B1801-120E-4A85-AA2E-903B4E5D9E29}" srcId="{DF39BDA9-884E-44BE-AB28-52398458D245}" destId="{FBB5E127-337E-48DA-9685-E6DB478A281D}" srcOrd="5" destOrd="0" parTransId="{31B7CA63-ADFB-4C8C-93CC-BA80FD9546D5}" sibTransId="{9A89033C-DC84-47AE-84E3-FA88E83B3A1A}"/>
    <dgm:cxn modelId="{7167DF0F-BCA4-D343-B2EC-C20E614AB8DD}" type="presOf" srcId="{EEDE26C1-8AE1-405D-B9DE-70AC0C80742D}" destId="{85839EEA-0F70-1B4D-BF08-E161A257F9C7}" srcOrd="0" destOrd="0" presId="urn:microsoft.com/office/officeart/2005/8/layout/vList2"/>
    <dgm:cxn modelId="{77DCC21B-CD03-AE42-9097-B525E54E4091}" type="presOf" srcId="{496EBD1D-713A-46CA-B1C7-6954971D6D55}" destId="{E1661C65-711A-D24F-A68A-DD2DE1E01717}" srcOrd="0" destOrd="0" presId="urn:microsoft.com/office/officeart/2005/8/layout/vList2"/>
    <dgm:cxn modelId="{A147EA2B-D89B-D84B-A440-D0483BDA951F}" type="presOf" srcId="{AAEDC915-8524-4347-A218-D429BC9A1284}" destId="{7EBF6E72-5A13-5B49-A899-9E41A03C070E}" srcOrd="0" destOrd="0" presId="urn:microsoft.com/office/officeart/2005/8/layout/vList2"/>
    <dgm:cxn modelId="{6A5FFD41-A525-460C-824F-FB74C0F123BD}" srcId="{DF39BDA9-884E-44BE-AB28-52398458D245}" destId="{5361CAD0-14A3-4BF6-A75A-61CA03604ECD}" srcOrd="6" destOrd="0" parTransId="{B43BBC54-E623-402F-B1AF-883B0A3A3E92}" sibTransId="{1E7821CC-C054-4323-8548-91B95CB382FC}"/>
    <dgm:cxn modelId="{AC3FF54B-978E-477D-B30A-EBEE02A2FBC0}" srcId="{DF39BDA9-884E-44BE-AB28-52398458D245}" destId="{AAEDC915-8524-4347-A218-D429BC9A1284}" srcOrd="3" destOrd="0" parTransId="{7C75E3AD-88AD-4000-8B4B-26604DE0FCF7}" sibTransId="{5FB6761C-2DC8-41CC-8660-A66CC3ECBF35}"/>
    <dgm:cxn modelId="{FAFF026E-F072-8747-91B8-421F7C1B2112}" type="presOf" srcId="{FBB5E127-337E-48DA-9685-E6DB478A281D}" destId="{ECE71B55-2D7C-4E48-AF84-F2EACE59506E}" srcOrd="0" destOrd="0" presId="urn:microsoft.com/office/officeart/2005/8/layout/vList2"/>
    <dgm:cxn modelId="{02206C80-5B83-4751-81AF-03F927CB28E2}" srcId="{DF39BDA9-884E-44BE-AB28-52398458D245}" destId="{496EBD1D-713A-46CA-B1C7-6954971D6D55}" srcOrd="1" destOrd="0" parTransId="{BC2AD7E0-EAA1-486E-9615-FAF3B1CB0E38}" sibTransId="{8A2904A7-6528-40BB-9906-F35EC8975F9A}"/>
    <dgm:cxn modelId="{46D6F28A-96E4-1C4F-80F9-C2AE9E41DD54}" type="presOf" srcId="{DF39BDA9-884E-44BE-AB28-52398458D245}" destId="{7F16845E-E83C-6A41-BD02-7414F0709BBA}" srcOrd="0" destOrd="0" presId="urn:microsoft.com/office/officeart/2005/8/layout/vList2"/>
    <dgm:cxn modelId="{F2BACB8C-E32C-4698-B797-6F3E26904517}" srcId="{DF39BDA9-884E-44BE-AB28-52398458D245}" destId="{70B50217-DCBE-4A8E-837D-02AECE521D59}" srcOrd="2" destOrd="0" parTransId="{3B2A8B67-52E2-4EF4-AFA9-DB94F82CE0B0}" sibTransId="{37A931BC-5948-4D10-9AD0-1A6224CA7A30}"/>
    <dgm:cxn modelId="{EBC6A1BA-58B7-5040-B201-0A713ABFC8BC}" type="presOf" srcId="{70B50217-DCBE-4A8E-837D-02AECE521D59}" destId="{57BE07B2-B56A-3743-9B9B-0358A752E438}" srcOrd="0" destOrd="0" presId="urn:microsoft.com/office/officeart/2005/8/layout/vList2"/>
    <dgm:cxn modelId="{80367FC8-C036-482C-A508-11CE67435735}" srcId="{DF39BDA9-884E-44BE-AB28-52398458D245}" destId="{55F57EE5-3240-4A98-85C2-0BE7C9919185}" srcOrd="0" destOrd="0" parTransId="{B8C3B6FF-114C-43E6-A7D6-AD8D311888F1}" sibTransId="{BB6352AE-CACF-46D3-92ED-F78806DF2640}"/>
    <dgm:cxn modelId="{AB6A18D4-7547-6A42-86BD-8E54D4925AF0}" type="presOf" srcId="{55F57EE5-3240-4A98-85C2-0BE7C9919185}" destId="{9A455225-44F6-BE45-8F15-CB474B7CA076}" srcOrd="0" destOrd="0" presId="urn:microsoft.com/office/officeart/2005/8/layout/vList2"/>
    <dgm:cxn modelId="{833B74DE-E546-474F-BF73-116876A6D28F}" type="presOf" srcId="{5361CAD0-14A3-4BF6-A75A-61CA03604ECD}" destId="{1E06E692-9CFA-AA47-8EA1-B81FD84C7EC6}" srcOrd="0" destOrd="0" presId="urn:microsoft.com/office/officeart/2005/8/layout/vList2"/>
    <dgm:cxn modelId="{57F691E3-3664-48D7-94A6-B71F5B0E2B4A}" srcId="{DF39BDA9-884E-44BE-AB28-52398458D245}" destId="{EEDE26C1-8AE1-405D-B9DE-70AC0C80742D}" srcOrd="4" destOrd="0" parTransId="{871BCBA7-65B6-418B-B229-918B2F7B2BCF}" sibTransId="{2D17CFBB-ED02-4912-8568-859CA07E115E}"/>
    <dgm:cxn modelId="{8631A2F5-C496-574B-81A6-D9C5A316D4B2}" type="presParOf" srcId="{7F16845E-E83C-6A41-BD02-7414F0709BBA}" destId="{9A455225-44F6-BE45-8F15-CB474B7CA076}" srcOrd="0" destOrd="0" presId="urn:microsoft.com/office/officeart/2005/8/layout/vList2"/>
    <dgm:cxn modelId="{A8F8C316-D12E-BA44-A00D-5D6FF1106C09}" type="presParOf" srcId="{7F16845E-E83C-6A41-BD02-7414F0709BBA}" destId="{41E5980B-89F5-E445-8F71-8C99A84FDD3C}" srcOrd="1" destOrd="0" presId="urn:microsoft.com/office/officeart/2005/8/layout/vList2"/>
    <dgm:cxn modelId="{80444B7B-7D9B-AA41-9921-79056C8D0240}" type="presParOf" srcId="{7F16845E-E83C-6A41-BD02-7414F0709BBA}" destId="{E1661C65-711A-D24F-A68A-DD2DE1E01717}" srcOrd="2" destOrd="0" presId="urn:microsoft.com/office/officeart/2005/8/layout/vList2"/>
    <dgm:cxn modelId="{B736B383-64C8-0946-A2D0-6D445DEB5E30}" type="presParOf" srcId="{7F16845E-E83C-6A41-BD02-7414F0709BBA}" destId="{466EDDAB-96EC-2242-B65A-97FD27160DFA}" srcOrd="3" destOrd="0" presId="urn:microsoft.com/office/officeart/2005/8/layout/vList2"/>
    <dgm:cxn modelId="{1BF10C3A-B8D5-4B4B-AD6C-16D58B1C8940}" type="presParOf" srcId="{7F16845E-E83C-6A41-BD02-7414F0709BBA}" destId="{57BE07B2-B56A-3743-9B9B-0358A752E438}" srcOrd="4" destOrd="0" presId="urn:microsoft.com/office/officeart/2005/8/layout/vList2"/>
    <dgm:cxn modelId="{6C7F9BCE-5AD1-CA4A-AC2F-569B3AD3F9D9}" type="presParOf" srcId="{7F16845E-E83C-6A41-BD02-7414F0709BBA}" destId="{271FC46A-CA9F-914D-BFDB-FE2425B956DF}" srcOrd="5" destOrd="0" presId="urn:microsoft.com/office/officeart/2005/8/layout/vList2"/>
    <dgm:cxn modelId="{B342AFCE-6213-194F-9791-1F5C7D0B3805}" type="presParOf" srcId="{7F16845E-E83C-6A41-BD02-7414F0709BBA}" destId="{7EBF6E72-5A13-5B49-A899-9E41A03C070E}" srcOrd="6" destOrd="0" presId="urn:microsoft.com/office/officeart/2005/8/layout/vList2"/>
    <dgm:cxn modelId="{5B67118C-5F04-904A-940C-C5B7C4B7869B}" type="presParOf" srcId="{7F16845E-E83C-6A41-BD02-7414F0709BBA}" destId="{C78D54E2-398C-1D45-B2C3-96E67CBF673F}" srcOrd="7" destOrd="0" presId="urn:microsoft.com/office/officeart/2005/8/layout/vList2"/>
    <dgm:cxn modelId="{D97E2B13-0867-A349-B8D1-ED603030298C}" type="presParOf" srcId="{7F16845E-E83C-6A41-BD02-7414F0709BBA}" destId="{85839EEA-0F70-1B4D-BF08-E161A257F9C7}" srcOrd="8" destOrd="0" presId="urn:microsoft.com/office/officeart/2005/8/layout/vList2"/>
    <dgm:cxn modelId="{14A733A8-F10D-9F46-BA8F-23A234178315}" type="presParOf" srcId="{7F16845E-E83C-6A41-BD02-7414F0709BBA}" destId="{294528C5-AAE5-B443-98A2-9CFD3C6CD53E}" srcOrd="9" destOrd="0" presId="urn:microsoft.com/office/officeart/2005/8/layout/vList2"/>
    <dgm:cxn modelId="{44551861-F715-8C44-8E8C-9B97B8811C39}" type="presParOf" srcId="{7F16845E-E83C-6A41-BD02-7414F0709BBA}" destId="{ECE71B55-2D7C-4E48-AF84-F2EACE59506E}" srcOrd="10" destOrd="0" presId="urn:microsoft.com/office/officeart/2005/8/layout/vList2"/>
    <dgm:cxn modelId="{AF6B72E7-1F59-4042-A821-1DBC8A64C776}" type="presParOf" srcId="{7F16845E-E83C-6A41-BD02-7414F0709BBA}" destId="{4774208C-C04E-9A49-A1B3-D31CCE21D727}" srcOrd="11" destOrd="0" presId="urn:microsoft.com/office/officeart/2005/8/layout/vList2"/>
    <dgm:cxn modelId="{26AB393A-353C-8C4F-A8F5-8665E7E97795}" type="presParOf" srcId="{7F16845E-E83C-6A41-BD02-7414F0709BBA}" destId="{1E06E692-9CFA-AA47-8EA1-B81FD84C7EC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0015D8-DA51-4D17-B842-EE7A3E1C7229}">
      <dsp:nvSpPr>
        <dsp:cNvPr id="0" name=""/>
        <dsp:cNvSpPr/>
      </dsp:nvSpPr>
      <dsp:spPr>
        <a:xfrm>
          <a:off x="0" y="608"/>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95ED23-3B2A-4405-A301-C43771431DA5}">
      <dsp:nvSpPr>
        <dsp:cNvPr id="0" name=""/>
        <dsp:cNvSpPr/>
      </dsp:nvSpPr>
      <dsp:spPr>
        <a:xfrm>
          <a:off x="154568" y="115576"/>
          <a:ext cx="281032" cy="2810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92327A-86AF-48DE-B18E-48540F3A6F1B}">
      <dsp:nvSpPr>
        <dsp:cNvPr id="0" name=""/>
        <dsp:cNvSpPr/>
      </dsp:nvSpPr>
      <dsp:spPr>
        <a:xfrm>
          <a:off x="590168" y="608"/>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 Week 1 [9/5] — Intro + Environment Setup</a:t>
          </a:r>
          <a:endParaRPr lang="en-US" sz="1400" kern="1200" dirty="0"/>
        </a:p>
      </dsp:txBody>
      <dsp:txXfrm>
        <a:off x="590168" y="608"/>
        <a:ext cx="3703320" cy="510968"/>
      </dsp:txXfrm>
    </dsp:sp>
    <dsp:sp modelId="{56A5DF2B-81A2-4A9F-9F85-8C1C048A3248}">
      <dsp:nvSpPr>
        <dsp:cNvPr id="0" name=""/>
        <dsp:cNvSpPr/>
      </dsp:nvSpPr>
      <dsp:spPr>
        <a:xfrm>
          <a:off x="4293488" y="608"/>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Get everyone’s dev environment ready and understand the landscape.</a:t>
          </a:r>
        </a:p>
      </dsp:txBody>
      <dsp:txXfrm>
        <a:off x="4293488" y="608"/>
        <a:ext cx="3936111" cy="510968"/>
      </dsp:txXfrm>
    </dsp:sp>
    <dsp:sp modelId="{C540B246-4636-47AE-95DA-CF7833E3A2C8}">
      <dsp:nvSpPr>
        <dsp:cNvPr id="0" name=""/>
        <dsp:cNvSpPr/>
      </dsp:nvSpPr>
      <dsp:spPr>
        <a:xfrm>
          <a:off x="0" y="639319"/>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FB7EB-0CF5-4927-9BA4-32BDAAA5174A}">
      <dsp:nvSpPr>
        <dsp:cNvPr id="0" name=""/>
        <dsp:cNvSpPr/>
      </dsp:nvSpPr>
      <dsp:spPr>
        <a:xfrm>
          <a:off x="154568" y="754287"/>
          <a:ext cx="281032" cy="2810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3D7251-6545-4EE8-8A34-5E58018B47BD}">
      <dsp:nvSpPr>
        <dsp:cNvPr id="0" name=""/>
        <dsp:cNvSpPr/>
      </dsp:nvSpPr>
      <dsp:spPr>
        <a:xfrm>
          <a:off x="590168" y="639319"/>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 Week 2 [9/12] — Querying LLMs from Python</a:t>
          </a:r>
          <a:endParaRPr lang="en-US" sz="1400" kern="1200" dirty="0"/>
        </a:p>
      </dsp:txBody>
      <dsp:txXfrm>
        <a:off x="590168" y="639319"/>
        <a:ext cx="3703320" cy="510968"/>
      </dsp:txXfrm>
    </dsp:sp>
    <dsp:sp modelId="{5147EB3D-3B3F-4E76-A71D-17DFE6D67EA3}">
      <dsp:nvSpPr>
        <dsp:cNvPr id="0" name=""/>
        <dsp:cNvSpPr/>
      </dsp:nvSpPr>
      <dsp:spPr>
        <a:xfrm>
          <a:off x="4293488" y="639319"/>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b="1" kern="1200"/>
            <a:t>Goal:</a:t>
          </a:r>
          <a:r>
            <a:rPr lang="en-US" sz="1100" kern="1200"/>
            <a:t> Comfortably send queries to local and OpenAI endpoints.</a:t>
          </a:r>
        </a:p>
      </dsp:txBody>
      <dsp:txXfrm>
        <a:off x="4293488" y="639319"/>
        <a:ext cx="3936111" cy="510968"/>
      </dsp:txXfrm>
    </dsp:sp>
    <dsp:sp modelId="{11E3AA38-D854-4BE5-B869-FE94E4DD6F56}">
      <dsp:nvSpPr>
        <dsp:cNvPr id="0" name=""/>
        <dsp:cNvSpPr/>
      </dsp:nvSpPr>
      <dsp:spPr>
        <a:xfrm>
          <a:off x="0" y="1278030"/>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34EF46-53B0-4059-B97A-12A1C32D5445}">
      <dsp:nvSpPr>
        <dsp:cNvPr id="0" name=""/>
        <dsp:cNvSpPr/>
      </dsp:nvSpPr>
      <dsp:spPr>
        <a:xfrm>
          <a:off x="154568" y="1392998"/>
          <a:ext cx="281032" cy="2810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72CDD9-E7B9-4215-93DF-1241C30B6004}">
      <dsp:nvSpPr>
        <dsp:cNvPr id="0" name=""/>
        <dsp:cNvSpPr/>
      </dsp:nvSpPr>
      <dsp:spPr>
        <a:xfrm>
          <a:off x="590168" y="1278030"/>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 Week 3 [9/19] — Building out our App</a:t>
          </a:r>
          <a:endParaRPr lang="en-US" sz="1400" kern="1200" dirty="0"/>
        </a:p>
      </dsp:txBody>
      <dsp:txXfrm>
        <a:off x="590168" y="1278030"/>
        <a:ext cx="3703320" cy="510968"/>
      </dsp:txXfrm>
    </dsp:sp>
    <dsp:sp modelId="{366CF406-38F2-4460-99DD-FCA48D73BF8F}">
      <dsp:nvSpPr>
        <dsp:cNvPr id="0" name=""/>
        <dsp:cNvSpPr/>
      </dsp:nvSpPr>
      <dsp:spPr>
        <a:xfrm>
          <a:off x="4293488" y="1278030"/>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Process a ticket in one go, Structured output from an LLM.</a:t>
          </a:r>
        </a:p>
      </dsp:txBody>
      <dsp:txXfrm>
        <a:off x="4293488" y="1278030"/>
        <a:ext cx="3936111" cy="510968"/>
      </dsp:txXfrm>
    </dsp:sp>
    <dsp:sp modelId="{AD2C4549-28FE-4F40-A5EC-F676FBC6DA46}">
      <dsp:nvSpPr>
        <dsp:cNvPr id="0" name=""/>
        <dsp:cNvSpPr/>
      </dsp:nvSpPr>
      <dsp:spPr>
        <a:xfrm>
          <a:off x="0" y="1819846"/>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A8928-881D-4656-9EF8-88CD99693BD8}">
      <dsp:nvSpPr>
        <dsp:cNvPr id="0" name=""/>
        <dsp:cNvSpPr/>
      </dsp:nvSpPr>
      <dsp:spPr>
        <a:xfrm>
          <a:off x="154568" y="1928159"/>
          <a:ext cx="281032" cy="2810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C6AFE9-4D36-48B2-9E8F-C86E3C3B46B3}">
      <dsp:nvSpPr>
        <dsp:cNvPr id="0" name=""/>
        <dsp:cNvSpPr/>
      </dsp:nvSpPr>
      <dsp:spPr>
        <a:xfrm>
          <a:off x="590168" y="1811532"/>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 Week 4 [9/26] —Vector DBs for RAG</a:t>
          </a:r>
          <a:endParaRPr lang="en-US" sz="1400" kern="1200" dirty="0"/>
        </a:p>
      </dsp:txBody>
      <dsp:txXfrm>
        <a:off x="590168" y="1811532"/>
        <a:ext cx="3703320" cy="510968"/>
      </dsp:txXfrm>
    </dsp:sp>
    <dsp:sp modelId="{344C50E4-E91B-4A0B-95F4-9E3993C66B38}">
      <dsp:nvSpPr>
        <dsp:cNvPr id="0" name=""/>
        <dsp:cNvSpPr/>
      </dsp:nvSpPr>
      <dsp:spPr>
        <a:xfrm>
          <a:off x="4293488" y="1813177"/>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Understand how we can retrieve things by “meaning” and use those things to supply context to LLMs</a:t>
          </a:r>
        </a:p>
      </dsp:txBody>
      <dsp:txXfrm>
        <a:off x="4293488" y="1813177"/>
        <a:ext cx="3936111" cy="510968"/>
      </dsp:txXfrm>
    </dsp:sp>
    <dsp:sp modelId="{A5D2838E-B6BC-4146-B65E-1D3025C2425E}">
      <dsp:nvSpPr>
        <dsp:cNvPr id="0" name=""/>
        <dsp:cNvSpPr/>
      </dsp:nvSpPr>
      <dsp:spPr>
        <a:xfrm>
          <a:off x="0" y="2636001"/>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50C1E-C567-4D59-BEF1-6832D571DB2E}">
      <dsp:nvSpPr>
        <dsp:cNvPr id="0" name=""/>
        <dsp:cNvSpPr/>
      </dsp:nvSpPr>
      <dsp:spPr>
        <a:xfrm>
          <a:off x="154568" y="2750958"/>
          <a:ext cx="281032" cy="2810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A17A50-CED7-4A1F-AB34-2539E1F77053}">
      <dsp:nvSpPr>
        <dsp:cNvPr id="0" name=""/>
        <dsp:cNvSpPr/>
      </dsp:nvSpPr>
      <dsp:spPr>
        <a:xfrm>
          <a:off x="590168" y="2608056"/>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Week 5 [10/10] — Forecasting intro by Prerit</a:t>
          </a:r>
          <a:endParaRPr lang="en-US" sz="1400" kern="1200" dirty="0"/>
        </a:p>
      </dsp:txBody>
      <dsp:txXfrm>
        <a:off x="590168" y="2608056"/>
        <a:ext cx="3703320" cy="510968"/>
      </dsp:txXfrm>
    </dsp:sp>
    <dsp:sp modelId="{05959A50-4307-418B-849E-C5BB8FF94DAE}">
      <dsp:nvSpPr>
        <dsp:cNvPr id="0" name=""/>
        <dsp:cNvSpPr/>
      </dsp:nvSpPr>
      <dsp:spPr>
        <a:xfrm>
          <a:off x="4293488" y="2624494"/>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Prerit will cover some forecasting fundamentals.</a:t>
          </a:r>
        </a:p>
      </dsp:txBody>
      <dsp:txXfrm>
        <a:off x="4293488" y="2624494"/>
        <a:ext cx="3936111" cy="510968"/>
      </dsp:txXfrm>
    </dsp:sp>
    <dsp:sp modelId="{DEE68336-6F63-443C-9E0F-F4CB280E77DC}">
      <dsp:nvSpPr>
        <dsp:cNvPr id="0" name=""/>
        <dsp:cNvSpPr/>
      </dsp:nvSpPr>
      <dsp:spPr>
        <a:xfrm>
          <a:off x="0" y="3194163"/>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C10ECD-7709-4CA6-AC23-6D9600292C95}">
      <dsp:nvSpPr>
        <dsp:cNvPr id="0" name=""/>
        <dsp:cNvSpPr/>
      </dsp:nvSpPr>
      <dsp:spPr>
        <a:xfrm>
          <a:off x="154568" y="3309131"/>
          <a:ext cx="281032" cy="28103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EEB3E7B-2461-41B2-9E32-62A0D2240574}">
      <dsp:nvSpPr>
        <dsp:cNvPr id="0" name=""/>
        <dsp:cNvSpPr/>
      </dsp:nvSpPr>
      <dsp:spPr>
        <a:xfrm>
          <a:off x="590168" y="3194163"/>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Week 6 [10/17] — RAG Part 2</a:t>
          </a:r>
          <a:endParaRPr lang="en-US" sz="1400" kern="1200" dirty="0"/>
        </a:p>
      </dsp:txBody>
      <dsp:txXfrm>
        <a:off x="590168" y="3194163"/>
        <a:ext cx="3703320" cy="510968"/>
      </dsp:txXfrm>
    </dsp:sp>
    <dsp:sp modelId="{57E9F134-BA79-4954-8FB8-EB2C312D4C88}">
      <dsp:nvSpPr>
        <dsp:cNvPr id="0" name=""/>
        <dsp:cNvSpPr/>
      </dsp:nvSpPr>
      <dsp:spPr>
        <a:xfrm>
          <a:off x="4293488" y="3194163"/>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b="1" kern="1200" dirty="0"/>
            <a:t>Goal:</a:t>
          </a:r>
          <a:r>
            <a:rPr lang="en-US" sz="1100" kern="1200" dirty="0"/>
            <a:t> Add RAG to our App.</a:t>
          </a:r>
        </a:p>
      </dsp:txBody>
      <dsp:txXfrm>
        <a:off x="4293488" y="3194163"/>
        <a:ext cx="3936111" cy="510968"/>
      </dsp:txXfrm>
    </dsp:sp>
    <dsp:sp modelId="{986E1A5B-6B2C-4152-912D-16DF0C532C67}">
      <dsp:nvSpPr>
        <dsp:cNvPr id="0" name=""/>
        <dsp:cNvSpPr/>
      </dsp:nvSpPr>
      <dsp:spPr>
        <a:xfrm>
          <a:off x="0" y="3832873"/>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72A0C0-5FF6-426C-9CB4-4B00A4E1310D}">
      <dsp:nvSpPr>
        <dsp:cNvPr id="0" name=""/>
        <dsp:cNvSpPr/>
      </dsp:nvSpPr>
      <dsp:spPr>
        <a:xfrm>
          <a:off x="154568" y="3947841"/>
          <a:ext cx="281032" cy="28103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AC94EC-8342-401E-BA20-7264DB26A7C5}">
      <dsp:nvSpPr>
        <dsp:cNvPr id="0" name=""/>
        <dsp:cNvSpPr/>
      </dsp:nvSpPr>
      <dsp:spPr>
        <a:xfrm>
          <a:off x="590168" y="3832873"/>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Week 7 [10/24] — TBD</a:t>
          </a:r>
          <a:endParaRPr lang="en-US" sz="1400" kern="1200" dirty="0"/>
        </a:p>
      </dsp:txBody>
      <dsp:txXfrm>
        <a:off x="590168" y="3832873"/>
        <a:ext cx="3703320" cy="510968"/>
      </dsp:txXfrm>
    </dsp:sp>
    <dsp:sp modelId="{A5148433-50EE-428F-8817-10300F435619}">
      <dsp:nvSpPr>
        <dsp:cNvPr id="0" name=""/>
        <dsp:cNvSpPr/>
      </dsp:nvSpPr>
      <dsp:spPr>
        <a:xfrm>
          <a:off x="4293488" y="3832873"/>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r>
            <a:rPr lang="en-US" sz="1100" kern="1200" dirty="0"/>
            <a:t>.</a:t>
          </a:r>
        </a:p>
      </dsp:txBody>
      <dsp:txXfrm>
        <a:off x="4293488" y="3832873"/>
        <a:ext cx="3936111" cy="510968"/>
      </dsp:txXfrm>
    </dsp:sp>
    <dsp:sp modelId="{EFEF660A-9F45-4835-B608-4F0BD4D8A8D3}">
      <dsp:nvSpPr>
        <dsp:cNvPr id="0" name=""/>
        <dsp:cNvSpPr/>
      </dsp:nvSpPr>
      <dsp:spPr>
        <a:xfrm>
          <a:off x="0" y="4471584"/>
          <a:ext cx="8229600" cy="51096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B9433B-1AAD-425C-8DB6-F86C30EE633A}">
      <dsp:nvSpPr>
        <dsp:cNvPr id="0" name=""/>
        <dsp:cNvSpPr/>
      </dsp:nvSpPr>
      <dsp:spPr>
        <a:xfrm>
          <a:off x="154568" y="4586552"/>
          <a:ext cx="281032" cy="28103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05D428-D09A-47A0-B237-CD71C2649452}">
      <dsp:nvSpPr>
        <dsp:cNvPr id="0" name=""/>
        <dsp:cNvSpPr/>
      </dsp:nvSpPr>
      <dsp:spPr>
        <a:xfrm>
          <a:off x="590168" y="4471584"/>
          <a:ext cx="3703320"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622300">
            <a:lnSpc>
              <a:spcPct val="100000"/>
            </a:lnSpc>
            <a:spcBef>
              <a:spcPct val="0"/>
            </a:spcBef>
            <a:spcAft>
              <a:spcPct val="35000"/>
            </a:spcAft>
            <a:buNone/>
          </a:pPr>
          <a:r>
            <a:rPr lang="en-US" sz="1400" b="1" kern="1200" dirty="0"/>
            <a:t>Week 8 [10/31] – TBD</a:t>
          </a:r>
          <a:endParaRPr lang="en-US" sz="1400" kern="1200" dirty="0"/>
        </a:p>
      </dsp:txBody>
      <dsp:txXfrm>
        <a:off x="590168" y="4471584"/>
        <a:ext cx="3703320" cy="510968"/>
      </dsp:txXfrm>
    </dsp:sp>
    <dsp:sp modelId="{40248725-C071-4B23-B3D0-194311691C00}">
      <dsp:nvSpPr>
        <dsp:cNvPr id="0" name=""/>
        <dsp:cNvSpPr/>
      </dsp:nvSpPr>
      <dsp:spPr>
        <a:xfrm>
          <a:off x="4293488" y="4471584"/>
          <a:ext cx="3936111" cy="510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078" tIns="54078" rIns="54078" bIns="54078"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293488" y="4471584"/>
        <a:ext cx="3936111" cy="510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9B2836-9062-452A-BBA5-4EE213302C58}">
      <dsp:nvSpPr>
        <dsp:cNvPr id="0" name=""/>
        <dsp:cNvSpPr/>
      </dsp:nvSpPr>
      <dsp:spPr>
        <a:xfrm>
          <a:off x="0" y="511"/>
          <a:ext cx="8195871"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B7F262-3288-492C-9590-CAF0F9F0CD6E}">
      <dsp:nvSpPr>
        <dsp:cNvPr id="0" name=""/>
        <dsp:cNvSpPr/>
      </dsp:nvSpPr>
      <dsp:spPr>
        <a:xfrm>
          <a:off x="362289" y="269983"/>
          <a:ext cx="658708" cy="6587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F3CEF6-388C-49A0-A429-FC787B6170A4}">
      <dsp:nvSpPr>
        <dsp:cNvPr id="0" name=""/>
        <dsp:cNvSpPr/>
      </dsp:nvSpPr>
      <dsp:spPr>
        <a:xfrm>
          <a:off x="1383287" y="511"/>
          <a:ext cx="681258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33450">
            <a:lnSpc>
              <a:spcPct val="100000"/>
            </a:lnSpc>
            <a:spcBef>
              <a:spcPct val="0"/>
            </a:spcBef>
            <a:spcAft>
              <a:spcPct val="35000"/>
            </a:spcAft>
            <a:buNone/>
          </a:pPr>
          <a:r>
            <a:rPr lang="en-US" sz="2100" kern="1200" dirty="0"/>
            <a:t>We batched all of our LLM calls into one.</a:t>
          </a:r>
        </a:p>
      </dsp:txBody>
      <dsp:txXfrm>
        <a:off x="1383287" y="511"/>
        <a:ext cx="6812583" cy="1197651"/>
      </dsp:txXfrm>
    </dsp:sp>
    <dsp:sp modelId="{5FFF1A53-3D07-43C1-8F63-BFC9C7FE378C}">
      <dsp:nvSpPr>
        <dsp:cNvPr id="0" name=""/>
        <dsp:cNvSpPr/>
      </dsp:nvSpPr>
      <dsp:spPr>
        <a:xfrm>
          <a:off x="0" y="1497576"/>
          <a:ext cx="8195871"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F1982D-A86E-40AF-8562-EE4C8C5E685D}">
      <dsp:nvSpPr>
        <dsp:cNvPr id="0" name=""/>
        <dsp:cNvSpPr/>
      </dsp:nvSpPr>
      <dsp:spPr>
        <a:xfrm>
          <a:off x="362289" y="1767048"/>
          <a:ext cx="658708" cy="6587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179488-7A10-4365-8D34-D2A21219315F}">
      <dsp:nvSpPr>
        <dsp:cNvPr id="0" name=""/>
        <dsp:cNvSpPr/>
      </dsp:nvSpPr>
      <dsp:spPr>
        <a:xfrm>
          <a:off x="1383287" y="1497576"/>
          <a:ext cx="681258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33450">
            <a:lnSpc>
              <a:spcPct val="100000"/>
            </a:lnSpc>
            <a:spcBef>
              <a:spcPct val="0"/>
            </a:spcBef>
            <a:spcAft>
              <a:spcPct val="35000"/>
            </a:spcAft>
            <a:buNone/>
          </a:pPr>
          <a:r>
            <a:rPr lang="en-US" sz="2100" kern="1200" dirty="0"/>
            <a:t>We learned about structured output; returning JSON rather than text.</a:t>
          </a:r>
        </a:p>
      </dsp:txBody>
      <dsp:txXfrm>
        <a:off x="1383287" y="1497576"/>
        <a:ext cx="6812583" cy="1197651"/>
      </dsp:txXfrm>
    </dsp:sp>
    <dsp:sp modelId="{327F05E4-A0D3-4243-BF67-03ADFB7663C3}">
      <dsp:nvSpPr>
        <dsp:cNvPr id="0" name=""/>
        <dsp:cNvSpPr/>
      </dsp:nvSpPr>
      <dsp:spPr>
        <a:xfrm>
          <a:off x="0" y="2994641"/>
          <a:ext cx="8195871" cy="119765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AB679-3FFA-BC44-854F-C1556BEC52F1}">
      <dsp:nvSpPr>
        <dsp:cNvPr id="0" name=""/>
        <dsp:cNvSpPr/>
      </dsp:nvSpPr>
      <dsp:spPr>
        <a:xfrm>
          <a:off x="362289" y="3264113"/>
          <a:ext cx="658708" cy="658708"/>
        </a:xfrm>
        <a:prstGeom prst="rect">
          <a:avLst/>
        </a:prstGeom>
        <a:solidFill>
          <a:schemeClr val="accent4">
            <a:hueOff val="0"/>
            <a:satOff val="0"/>
            <a:lumOff val="0"/>
            <a:alphaOff val="0"/>
          </a:schemeClr>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42D56F-F058-EA48-89E1-0883083B51EA}">
      <dsp:nvSpPr>
        <dsp:cNvPr id="0" name=""/>
        <dsp:cNvSpPr/>
      </dsp:nvSpPr>
      <dsp:spPr>
        <a:xfrm>
          <a:off x="1383287" y="2994641"/>
          <a:ext cx="6812583" cy="1197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751" tIns="126751" rIns="126751" bIns="126751" numCol="1" spcCol="1270" anchor="ctr" anchorCtr="0">
          <a:noAutofit/>
        </a:bodyPr>
        <a:lstStyle/>
        <a:p>
          <a:pPr marL="0" lvl="0" indent="0" algn="l" defTabSz="933450">
            <a:lnSpc>
              <a:spcPct val="100000"/>
            </a:lnSpc>
            <a:spcBef>
              <a:spcPct val="0"/>
            </a:spcBef>
            <a:spcAft>
              <a:spcPct val="35000"/>
            </a:spcAft>
            <a:buNone/>
          </a:pPr>
          <a:r>
            <a:rPr lang="en-US" sz="2100" kern="1200" dirty="0"/>
            <a:t>In homework we expanded to iterating over multiple tickets, returning type, category, etc. and even an “answer”</a:t>
          </a:r>
        </a:p>
      </dsp:txBody>
      <dsp:txXfrm>
        <a:off x="1383287" y="2994641"/>
        <a:ext cx="6812583" cy="11976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07464E-A4F9-5541-91FF-E38042C4597F}">
      <dsp:nvSpPr>
        <dsp:cNvPr id="0" name=""/>
        <dsp:cNvSpPr/>
      </dsp:nvSpPr>
      <dsp:spPr>
        <a:xfrm>
          <a:off x="895393" y="3990"/>
          <a:ext cx="2935413" cy="176124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We want to automatically respond to a ticket with relevant, helpful information.</a:t>
          </a:r>
        </a:p>
      </dsp:txBody>
      <dsp:txXfrm>
        <a:off x="895393" y="3990"/>
        <a:ext cx="2935413" cy="1761248"/>
      </dsp:txXfrm>
    </dsp:sp>
    <dsp:sp modelId="{8E61E3B3-DC77-C041-A38B-83A1EE8A6E9A}">
      <dsp:nvSpPr>
        <dsp:cNvPr id="0" name=""/>
        <dsp:cNvSpPr/>
      </dsp:nvSpPr>
      <dsp:spPr>
        <a:xfrm>
          <a:off x="895393" y="2058780"/>
          <a:ext cx="2935413" cy="1761248"/>
        </a:xfrm>
        <a:prstGeom prst="rect">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kern="1200"/>
            <a:t>The LLMs we use have a lot of general knowledge, but may NOT have specialized or obscure knowledge (“Who are the Coneheads?”)</a:t>
          </a:r>
        </a:p>
      </dsp:txBody>
      <dsp:txXfrm>
        <a:off x="895393" y="2058780"/>
        <a:ext cx="2935413" cy="1761248"/>
      </dsp:txXfrm>
    </dsp:sp>
    <dsp:sp modelId="{72BB4BA6-4EE8-1D46-A7B1-53A4C16C8FBB}">
      <dsp:nvSpPr>
        <dsp:cNvPr id="0" name=""/>
        <dsp:cNvSpPr/>
      </dsp:nvSpPr>
      <dsp:spPr>
        <a:xfrm>
          <a:off x="895393" y="4113570"/>
          <a:ext cx="2935413" cy="1761248"/>
        </a:xfrm>
        <a:prstGeom prst="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100000"/>
            </a:lnSpc>
            <a:spcBef>
              <a:spcPct val="0"/>
            </a:spcBef>
            <a:spcAft>
              <a:spcPct val="35000"/>
            </a:spcAft>
            <a:buNone/>
          </a:pPr>
          <a:r>
            <a:rPr lang="en-US" sz="1700" kern="1200"/>
            <a:t>There are several different ways to get new, specialized knowledge into an LLM: </a:t>
          </a:r>
        </a:p>
        <a:p>
          <a:pPr marL="114300" lvl="1" indent="-114300" algn="l" defTabSz="577850">
            <a:lnSpc>
              <a:spcPct val="100000"/>
            </a:lnSpc>
            <a:spcBef>
              <a:spcPct val="0"/>
            </a:spcBef>
            <a:spcAft>
              <a:spcPct val="15000"/>
            </a:spcAft>
            <a:buChar char="•"/>
          </a:pPr>
          <a:r>
            <a:rPr lang="en-US" sz="1300" kern="1200" dirty="0"/>
            <a:t>Training</a:t>
          </a:r>
        </a:p>
        <a:p>
          <a:pPr marL="114300" lvl="1" indent="-114300" algn="l" defTabSz="577850">
            <a:lnSpc>
              <a:spcPct val="100000"/>
            </a:lnSpc>
            <a:spcBef>
              <a:spcPct val="0"/>
            </a:spcBef>
            <a:spcAft>
              <a:spcPct val="15000"/>
            </a:spcAft>
            <a:buChar char="•"/>
          </a:pPr>
          <a:r>
            <a:rPr lang="en-US" sz="1300" kern="1200" dirty="0"/>
            <a:t>Fine-Tuning</a:t>
          </a:r>
        </a:p>
        <a:p>
          <a:pPr marL="114300" lvl="1" indent="-114300" algn="l" defTabSz="577850">
            <a:lnSpc>
              <a:spcPct val="100000"/>
            </a:lnSpc>
            <a:spcBef>
              <a:spcPct val="0"/>
            </a:spcBef>
            <a:spcAft>
              <a:spcPct val="15000"/>
            </a:spcAft>
            <a:buChar char="•"/>
          </a:pPr>
          <a:r>
            <a:rPr lang="en-US" sz="1300" kern="1200" dirty="0"/>
            <a:t>RAG</a:t>
          </a:r>
        </a:p>
      </dsp:txBody>
      <dsp:txXfrm>
        <a:off x="895393" y="4113570"/>
        <a:ext cx="2935413" cy="17612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455225-44F6-BE45-8F15-CB474B7CA076}">
      <dsp:nvSpPr>
        <dsp:cNvPr id="0" name=""/>
        <dsp:cNvSpPr/>
      </dsp:nvSpPr>
      <dsp:spPr>
        <a:xfrm>
          <a:off x="0" y="757748"/>
          <a:ext cx="4683949" cy="52767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Knowledge Management Advantages</a:t>
          </a:r>
          <a:endParaRPr lang="en-US" sz="2200" kern="1200" dirty="0"/>
        </a:p>
      </dsp:txBody>
      <dsp:txXfrm>
        <a:off x="25759" y="783507"/>
        <a:ext cx="4632431" cy="476152"/>
      </dsp:txXfrm>
    </dsp:sp>
    <dsp:sp modelId="{E1661C65-711A-D24F-A68A-DD2DE1E01717}">
      <dsp:nvSpPr>
        <dsp:cNvPr id="0" name=""/>
        <dsp:cNvSpPr/>
      </dsp:nvSpPr>
      <dsp:spPr>
        <a:xfrm>
          <a:off x="0" y="1348778"/>
          <a:ext cx="4683949" cy="527670"/>
        </a:xfrm>
        <a:prstGeom prst="roundRect">
          <a:avLst/>
        </a:prstGeom>
        <a:solidFill>
          <a:schemeClr val="accent2">
            <a:hueOff val="780253"/>
            <a:satOff val="-973"/>
            <a:lumOff val="2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Operational Benefits</a:t>
          </a:r>
          <a:endParaRPr lang="en-US" sz="2200" kern="1200"/>
        </a:p>
      </dsp:txBody>
      <dsp:txXfrm>
        <a:off x="25759" y="1374537"/>
        <a:ext cx="4632431" cy="476152"/>
      </dsp:txXfrm>
    </dsp:sp>
    <dsp:sp modelId="{57BE07B2-B56A-3743-9B9B-0358A752E438}">
      <dsp:nvSpPr>
        <dsp:cNvPr id="0" name=""/>
        <dsp:cNvSpPr/>
      </dsp:nvSpPr>
      <dsp:spPr>
        <a:xfrm>
          <a:off x="0" y="1939808"/>
          <a:ext cx="4683949" cy="527670"/>
        </a:xfrm>
        <a:prstGeom prst="roundRect">
          <a:avLst/>
        </a:prstGeom>
        <a:solidFill>
          <a:schemeClr val="accent2">
            <a:hueOff val="1560507"/>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Cost and Implementation Advantages</a:t>
          </a:r>
          <a:endParaRPr lang="en-US" sz="2200" kern="1200"/>
        </a:p>
      </dsp:txBody>
      <dsp:txXfrm>
        <a:off x="25759" y="1965567"/>
        <a:ext cx="4632431" cy="476152"/>
      </dsp:txXfrm>
    </dsp:sp>
    <dsp:sp modelId="{7EBF6E72-5A13-5B49-A899-9E41A03C070E}">
      <dsp:nvSpPr>
        <dsp:cNvPr id="0" name=""/>
        <dsp:cNvSpPr/>
      </dsp:nvSpPr>
      <dsp:spPr>
        <a:xfrm>
          <a:off x="0" y="2530838"/>
          <a:ext cx="4683949" cy="527670"/>
        </a:xfrm>
        <a:prstGeom prst="roundRect">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IT-Specific Technical Benefits</a:t>
          </a:r>
          <a:endParaRPr lang="en-US" sz="2200" kern="1200"/>
        </a:p>
      </dsp:txBody>
      <dsp:txXfrm>
        <a:off x="25759" y="2556597"/>
        <a:ext cx="4632431" cy="476152"/>
      </dsp:txXfrm>
    </dsp:sp>
    <dsp:sp modelId="{85839EEA-0F70-1B4D-BF08-E161A257F9C7}">
      <dsp:nvSpPr>
        <dsp:cNvPr id="0" name=""/>
        <dsp:cNvSpPr/>
      </dsp:nvSpPr>
      <dsp:spPr>
        <a:xfrm>
          <a:off x="0" y="3121868"/>
          <a:ext cx="4683949" cy="52767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Quality and Accuracy</a:t>
          </a:r>
          <a:endParaRPr lang="en-US" sz="2200" kern="1200"/>
        </a:p>
      </dsp:txBody>
      <dsp:txXfrm>
        <a:off x="25759" y="3147627"/>
        <a:ext cx="4632431" cy="476152"/>
      </dsp:txXfrm>
    </dsp:sp>
    <dsp:sp modelId="{ECE71B55-2D7C-4E48-AF84-F2EACE59506E}">
      <dsp:nvSpPr>
        <dsp:cNvPr id="0" name=""/>
        <dsp:cNvSpPr/>
      </dsp:nvSpPr>
      <dsp:spPr>
        <a:xfrm>
          <a:off x="0" y="3712898"/>
          <a:ext cx="4683949" cy="527670"/>
        </a:xfrm>
        <a:prstGeom prst="roundRect">
          <a:avLst/>
        </a:prstGeom>
        <a:solidFill>
          <a:schemeClr val="accent2">
            <a:hueOff val="3901266"/>
            <a:satOff val="-4866"/>
            <a:lumOff val="114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Flexibility and Maintenance</a:t>
          </a:r>
          <a:endParaRPr lang="en-US" sz="2200" kern="1200"/>
        </a:p>
      </dsp:txBody>
      <dsp:txXfrm>
        <a:off x="25759" y="3738657"/>
        <a:ext cx="4632431" cy="476152"/>
      </dsp:txXfrm>
    </dsp:sp>
    <dsp:sp modelId="{1E06E692-9CFA-AA47-8EA1-B81FD84C7EC6}">
      <dsp:nvSpPr>
        <dsp:cNvPr id="0" name=""/>
        <dsp:cNvSpPr/>
      </dsp:nvSpPr>
      <dsp:spPr>
        <a:xfrm>
          <a:off x="0" y="4303928"/>
          <a:ext cx="4683949" cy="527670"/>
        </a:xfrm>
        <a:prstGeom prst="round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Long-term Strategic Value</a:t>
          </a:r>
          <a:endParaRPr lang="en-US" sz="2200" kern="1200"/>
        </a:p>
      </dsp:txBody>
      <dsp:txXfrm>
        <a:off x="25759" y="4329687"/>
        <a:ext cx="4632431" cy="4761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96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We’ll build a shared mental model of AI model families, then do a first query locally and in the cloud.</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Next week: deeper control over prompts &amp; responses programmatically.</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Tree>
    <p:extLst>
      <p:ext uri="{BB962C8B-B14F-4D97-AF65-F5344CB8AC3E}">
        <p14:creationId xmlns:p14="http://schemas.microsoft.com/office/powerpoint/2010/main" val="324258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Person writing on a notepad">
            <a:extLst>
              <a:ext uri="{FF2B5EF4-FFF2-40B4-BE49-F238E27FC236}">
                <a16:creationId xmlns:a16="http://schemas.microsoft.com/office/drawing/2014/main" id="{2785EF45-8586-98D2-8D80-7832B303AE9A}"/>
              </a:ext>
            </a:extLst>
          </p:cNvPr>
          <p:cNvPicPr>
            <a:picLocks noChangeAspect="1"/>
          </p:cNvPicPr>
          <p:nvPr/>
        </p:nvPicPr>
        <p:blipFill>
          <a:blip r:embed="rId3">
            <a:alphaModFix amt="60000"/>
          </a:blip>
          <a:srcRect t="1347" b="4016"/>
          <a:stretch>
            <a:fillRect/>
          </a:stretch>
        </p:blipFill>
        <p:spPr>
          <a:xfrm>
            <a:off x="20" y="10"/>
            <a:ext cx="9143980" cy="6857990"/>
          </a:xfrm>
          <a:prstGeom prst="rect">
            <a:avLst/>
          </a:prstGeom>
        </p:spPr>
      </p:pic>
      <p:sp>
        <p:nvSpPr>
          <p:cNvPr id="2" name="Title 1"/>
          <p:cNvSpPr>
            <a:spLocks noGrp="1"/>
          </p:cNvSpPr>
          <p:nvPr>
            <p:ph type="ctrTitle"/>
          </p:nvPr>
        </p:nvSpPr>
        <p:spPr>
          <a:xfrm>
            <a:off x="630936" y="600427"/>
            <a:ext cx="7406640" cy="3299902"/>
          </a:xfrm>
        </p:spPr>
        <p:txBody>
          <a:bodyPr>
            <a:normAutofit/>
          </a:bodyPr>
          <a:lstStyle/>
          <a:p>
            <a:pPr algn="l"/>
            <a:r>
              <a:rPr lang="en-US" sz="6600" dirty="0">
                <a:solidFill>
                  <a:srgbClr val="FFFFFF"/>
                </a:solidFill>
              </a:rPr>
              <a:t>AI App Development Workshop — Week 4</a:t>
            </a:r>
          </a:p>
        </p:txBody>
      </p:sp>
      <p:sp>
        <p:nvSpPr>
          <p:cNvPr id="3" name="Subtitle 2"/>
          <p:cNvSpPr>
            <a:spLocks noGrp="1"/>
          </p:cNvSpPr>
          <p:nvPr>
            <p:ph type="subTitle" idx="1"/>
          </p:nvPr>
        </p:nvSpPr>
        <p:spPr>
          <a:xfrm>
            <a:off x="644652" y="4072045"/>
            <a:ext cx="7406640" cy="1414355"/>
          </a:xfrm>
        </p:spPr>
        <p:txBody>
          <a:bodyPr>
            <a:normAutofit/>
          </a:bodyPr>
          <a:lstStyle/>
          <a:p>
            <a:pPr algn="l"/>
            <a:r>
              <a:rPr lang="en-US">
                <a:solidFill>
                  <a:srgbClr val="FFFFFF"/>
                </a:solidFill>
              </a:rPr>
              <a:t>Theory &amp; Hands‑On With LLMs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99B84-75E6-BB6A-8E9C-5EBC9274F70D}"/>
              </a:ext>
            </a:extLst>
          </p:cNvPr>
          <p:cNvSpPr>
            <a:spLocks noGrp="1"/>
          </p:cNvSpPr>
          <p:nvPr>
            <p:ph type="title"/>
          </p:nvPr>
        </p:nvSpPr>
        <p:spPr/>
        <p:txBody>
          <a:bodyPr>
            <a:normAutofit fontScale="90000"/>
          </a:bodyPr>
          <a:lstStyle/>
          <a:p>
            <a:r>
              <a:rPr lang="en-US" b="1" dirty="0"/>
              <a:t>Knowledge Management Advantages</a:t>
            </a:r>
            <a:endParaRPr lang="en-US" dirty="0"/>
          </a:p>
        </p:txBody>
      </p:sp>
      <p:sp>
        <p:nvSpPr>
          <p:cNvPr id="4" name="TextBox 3">
            <a:extLst>
              <a:ext uri="{FF2B5EF4-FFF2-40B4-BE49-F238E27FC236}">
                <a16:creationId xmlns:a16="http://schemas.microsoft.com/office/drawing/2014/main" id="{44B22B04-7053-4F43-B58E-0EE739350C15}"/>
              </a:ext>
            </a:extLst>
          </p:cNvPr>
          <p:cNvSpPr txBox="1"/>
          <p:nvPr/>
        </p:nvSpPr>
        <p:spPr>
          <a:xfrm>
            <a:off x="746760" y="1760219"/>
            <a:ext cx="7749540" cy="3970318"/>
          </a:xfrm>
          <a:prstGeom prst="rect">
            <a:avLst/>
          </a:prstGeom>
          <a:noFill/>
        </p:spPr>
        <p:txBody>
          <a:bodyPr wrap="square">
            <a:spAutoFit/>
          </a:bodyPr>
          <a:lstStyle/>
          <a:p>
            <a:pPr marL="285750" indent="-285750">
              <a:buFont typeface="Arial" panose="020B0604020202020204" pitchFamily="34" charset="0"/>
              <a:buChar char="•"/>
            </a:pPr>
            <a:r>
              <a:rPr lang="en-US" b="1" dirty="0"/>
              <a:t>Dynamic Content Updates:</a:t>
            </a:r>
          </a:p>
          <a:p>
            <a:pPr marL="742950" lvl="1" indent="-285750">
              <a:buFont typeface="Arial" panose="020B0604020202020204" pitchFamily="34" charset="0"/>
              <a:buChar char="•"/>
            </a:pPr>
            <a:r>
              <a:rPr lang="en-US" dirty="0"/>
              <a:t>IT documentation, software versions, policies, and procedures change frequently. </a:t>
            </a:r>
          </a:p>
          <a:p>
            <a:pPr marL="742950" lvl="1" indent="-285750">
              <a:buFont typeface="Arial" panose="020B0604020202020204" pitchFamily="34" charset="0"/>
              <a:buChar char="•"/>
            </a:pPr>
            <a:r>
              <a:rPr lang="en-US" dirty="0"/>
              <a:t>RAG allows </a:t>
            </a:r>
            <a:r>
              <a:rPr lang="en-US" b="1" dirty="0">
                <a:solidFill>
                  <a:srgbClr val="FF0000"/>
                </a:solidFill>
              </a:rPr>
              <a:t>instant</a:t>
            </a:r>
            <a:r>
              <a:rPr lang="en-US" dirty="0"/>
              <a:t> updates to the knowledge base without model retraining, ensuring responses always reflect current information.</a:t>
            </a:r>
          </a:p>
          <a:p>
            <a:pPr marL="285750" indent="-285750">
              <a:buFont typeface="Arial" panose="020B0604020202020204" pitchFamily="34" charset="0"/>
              <a:buChar char="•"/>
            </a:pPr>
            <a:r>
              <a:rPr lang="en-US" b="1" dirty="0"/>
              <a:t>Multi-Source Integration:</a:t>
            </a:r>
          </a:p>
          <a:p>
            <a:pPr marL="742950" lvl="1" indent="-285750">
              <a:buFont typeface="Arial" panose="020B0604020202020204" pitchFamily="34" charset="0"/>
              <a:buChar char="•"/>
            </a:pPr>
            <a:r>
              <a:rPr lang="en-US" dirty="0"/>
              <a:t>IT helpdesks need access to diverse sources: internal wikis, vendor documentation, troubleshooting guides, policy documents, and ticket histories. </a:t>
            </a:r>
          </a:p>
          <a:p>
            <a:pPr marL="742950" lvl="1" indent="-285750">
              <a:buFont typeface="Arial" panose="020B0604020202020204" pitchFamily="34" charset="0"/>
              <a:buChar char="•"/>
            </a:pPr>
            <a:r>
              <a:rPr lang="en-US" dirty="0"/>
              <a:t>RAG can seamlessly pull from all these sources in a single query.</a:t>
            </a:r>
          </a:p>
          <a:p>
            <a:pPr marL="285750" indent="-285750">
              <a:buFont typeface="Arial" panose="020B0604020202020204" pitchFamily="34" charset="0"/>
              <a:buChar char="•"/>
            </a:pPr>
            <a:r>
              <a:rPr lang="en-US" b="1" dirty="0"/>
              <a:t>Version Control:</a:t>
            </a:r>
          </a:p>
          <a:p>
            <a:pPr marL="742950" lvl="1" indent="-285750">
              <a:buFont typeface="Arial" panose="020B0604020202020204" pitchFamily="34" charset="0"/>
              <a:buChar char="•"/>
            </a:pPr>
            <a:r>
              <a:rPr lang="en-US" dirty="0"/>
              <a:t>When software updates or policy changes occur, you can maintain historical versions while prioritizing current information, crucial for supporting multiple software versions simultaneously.</a:t>
            </a:r>
          </a:p>
        </p:txBody>
      </p:sp>
    </p:spTree>
    <p:extLst>
      <p:ext uri="{BB962C8B-B14F-4D97-AF65-F5344CB8AC3E}">
        <p14:creationId xmlns:p14="http://schemas.microsoft.com/office/powerpoint/2010/main" val="2867840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18E5E-A271-89C8-3A83-F32E165C8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EDFFEC-6CEF-A5CD-8427-67C5896E0CF3}"/>
              </a:ext>
            </a:extLst>
          </p:cNvPr>
          <p:cNvSpPr>
            <a:spLocks noGrp="1"/>
          </p:cNvSpPr>
          <p:nvPr>
            <p:ph type="title"/>
          </p:nvPr>
        </p:nvSpPr>
        <p:spPr/>
        <p:txBody>
          <a:bodyPr>
            <a:normAutofit/>
          </a:bodyPr>
          <a:lstStyle/>
          <a:p>
            <a:r>
              <a:rPr lang="en-US" b="1" dirty="0"/>
              <a:t>Operational Benefits</a:t>
            </a:r>
          </a:p>
        </p:txBody>
      </p:sp>
      <p:sp>
        <p:nvSpPr>
          <p:cNvPr id="4" name="TextBox 3">
            <a:extLst>
              <a:ext uri="{FF2B5EF4-FFF2-40B4-BE49-F238E27FC236}">
                <a16:creationId xmlns:a16="http://schemas.microsoft.com/office/drawing/2014/main" id="{585F56F1-DAD8-E213-ADF8-C86C91BB840B}"/>
              </a:ext>
            </a:extLst>
          </p:cNvPr>
          <p:cNvSpPr txBox="1"/>
          <p:nvPr/>
        </p:nvSpPr>
        <p:spPr>
          <a:xfrm>
            <a:off x="746760" y="1760219"/>
            <a:ext cx="7749540" cy="2862322"/>
          </a:xfrm>
          <a:prstGeom prst="rect">
            <a:avLst/>
          </a:prstGeom>
          <a:noFill/>
        </p:spPr>
        <p:txBody>
          <a:bodyPr wrap="square">
            <a:spAutoFit/>
          </a:bodyPr>
          <a:lstStyle/>
          <a:p>
            <a:r>
              <a:rPr lang="en-US" b="1" dirty="0"/>
              <a:t>Transparency and Accountability:</a:t>
            </a:r>
          </a:p>
          <a:p>
            <a:pPr marL="285750" indent="-285750">
              <a:buFont typeface="Arial" panose="020B0604020202020204" pitchFamily="34" charset="0"/>
              <a:buChar char="•"/>
            </a:pPr>
            <a:r>
              <a:rPr lang="en-US" dirty="0"/>
              <a:t>RAG can cite specific documentation sources, allowing agents to verify responses and users to access original materials. </a:t>
            </a:r>
          </a:p>
          <a:p>
            <a:pPr marL="285750" indent="-285750">
              <a:buFont typeface="Arial" panose="020B0604020202020204" pitchFamily="34" charset="0"/>
              <a:buChar char="•"/>
            </a:pPr>
            <a:r>
              <a:rPr lang="en-US" dirty="0"/>
              <a:t>This builds trust and enables easy fact-checking.</a:t>
            </a:r>
          </a:p>
          <a:p>
            <a:r>
              <a:rPr lang="en-US" b="1" dirty="0"/>
              <a:t>Compliance and Audit Trail:</a:t>
            </a:r>
          </a:p>
          <a:p>
            <a:pPr marL="285750" indent="-285750">
              <a:buFont typeface="Arial" panose="020B0604020202020204" pitchFamily="34" charset="0"/>
              <a:buChar char="•"/>
            </a:pPr>
            <a:r>
              <a:rPr lang="en-US" dirty="0"/>
              <a:t>Citations provide clear audit trails for regulatory compliance, showing exactly which approved documentation informed each response.</a:t>
            </a:r>
          </a:p>
          <a:p>
            <a:r>
              <a:rPr lang="en-US" b="1" dirty="0"/>
              <a:t>Human Handoff:</a:t>
            </a:r>
          </a:p>
          <a:p>
            <a:pPr marL="285750" indent="-285750">
              <a:buFont typeface="Arial" panose="020B0604020202020204" pitchFamily="34" charset="0"/>
              <a:buChar char="•"/>
            </a:pPr>
            <a:r>
              <a:rPr lang="en-US" dirty="0"/>
              <a:t>When escalation is needed, RAG provides context about which knowledge sources were consulted, helping human agents continue seamlessly.</a:t>
            </a:r>
          </a:p>
        </p:txBody>
      </p:sp>
    </p:spTree>
    <p:extLst>
      <p:ext uri="{BB962C8B-B14F-4D97-AF65-F5344CB8AC3E}">
        <p14:creationId xmlns:p14="http://schemas.microsoft.com/office/powerpoint/2010/main" val="2142676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05FD1-DF61-D7F2-6D64-14AD07E41A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1CAE4B-F7A5-AED8-AE1D-D738066C5309}"/>
              </a:ext>
            </a:extLst>
          </p:cNvPr>
          <p:cNvSpPr>
            <a:spLocks noGrp="1"/>
          </p:cNvSpPr>
          <p:nvPr>
            <p:ph type="title"/>
          </p:nvPr>
        </p:nvSpPr>
        <p:spPr/>
        <p:txBody>
          <a:bodyPr>
            <a:normAutofit fontScale="90000"/>
          </a:bodyPr>
          <a:lstStyle/>
          <a:p>
            <a:r>
              <a:rPr lang="en-US" b="1" dirty="0"/>
              <a:t>Cost and Implementation Advantages</a:t>
            </a:r>
          </a:p>
        </p:txBody>
      </p:sp>
      <p:sp>
        <p:nvSpPr>
          <p:cNvPr id="4" name="TextBox 3">
            <a:extLst>
              <a:ext uri="{FF2B5EF4-FFF2-40B4-BE49-F238E27FC236}">
                <a16:creationId xmlns:a16="http://schemas.microsoft.com/office/drawing/2014/main" id="{B9C9E9C3-5A04-12B8-1B9C-B2E1AF818CE7}"/>
              </a:ext>
            </a:extLst>
          </p:cNvPr>
          <p:cNvSpPr txBox="1"/>
          <p:nvPr/>
        </p:nvSpPr>
        <p:spPr>
          <a:xfrm>
            <a:off x="746760" y="1760219"/>
            <a:ext cx="7749540" cy="3416320"/>
          </a:xfrm>
          <a:prstGeom prst="rect">
            <a:avLst/>
          </a:prstGeom>
          <a:noFill/>
        </p:spPr>
        <p:txBody>
          <a:bodyPr wrap="square">
            <a:spAutoFit/>
          </a:bodyPr>
          <a:lstStyle/>
          <a:p>
            <a:r>
              <a:rPr lang="en-US" b="1" dirty="0"/>
              <a:t>Predictable Scaling:</a:t>
            </a:r>
          </a:p>
          <a:p>
            <a:pPr marL="285750" indent="-285750">
              <a:buFont typeface="Arial" panose="020B0604020202020204" pitchFamily="34" charset="0"/>
              <a:buChar char="•"/>
            </a:pPr>
            <a:r>
              <a:rPr lang="en-US" dirty="0"/>
              <a:t>Costs scale with usage volume rather than requiring large upfront investments. </a:t>
            </a:r>
          </a:p>
          <a:p>
            <a:pPr marL="285750" indent="-285750">
              <a:buFont typeface="Arial" panose="020B0604020202020204" pitchFamily="34" charset="0"/>
              <a:buChar char="•"/>
            </a:pPr>
            <a:r>
              <a:rPr lang="en-US" dirty="0"/>
              <a:t>You pay for what you use rather than provisioning for peak capacity.</a:t>
            </a:r>
          </a:p>
          <a:p>
            <a:r>
              <a:rPr lang="en-US" b="1" dirty="0"/>
              <a:t>Fast Time-to-Value:</a:t>
            </a:r>
          </a:p>
          <a:p>
            <a:pPr marL="285750" indent="-285750">
              <a:buFont typeface="Arial" panose="020B0604020202020204" pitchFamily="34" charset="0"/>
              <a:buChar char="•"/>
            </a:pPr>
            <a:r>
              <a:rPr lang="en-US" dirty="0"/>
              <a:t>Can be operational in days versus months for custom training, allowing quicker ROI realization.</a:t>
            </a:r>
          </a:p>
          <a:p>
            <a:r>
              <a:rPr lang="en-US" b="1" dirty="0"/>
              <a:t>Lower Technical Risk:</a:t>
            </a:r>
          </a:p>
          <a:p>
            <a:pPr marL="285750" indent="-285750">
              <a:buFont typeface="Arial" panose="020B0604020202020204" pitchFamily="34" charset="0"/>
              <a:buChar char="•"/>
            </a:pPr>
            <a:r>
              <a:rPr lang="en-US" dirty="0"/>
              <a:t>Uses proven, stable base models rather than risking custom model development that might not meet performance requirements.</a:t>
            </a:r>
          </a:p>
          <a:p>
            <a:pPr marL="285750" indent="-285750">
              <a:buFont typeface="Arial" panose="020B0604020202020204" pitchFamily="34" charset="0"/>
              <a:buChar char="•"/>
            </a:pPr>
            <a:r>
              <a:rPr lang="en-US" dirty="0"/>
              <a:t>LLM training and fine-tuning require specialized knowledge and infrastructure to get good results.  </a:t>
            </a:r>
          </a:p>
        </p:txBody>
      </p:sp>
    </p:spTree>
    <p:extLst>
      <p:ext uri="{BB962C8B-B14F-4D97-AF65-F5344CB8AC3E}">
        <p14:creationId xmlns:p14="http://schemas.microsoft.com/office/powerpoint/2010/main" val="257383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8E4D3-BE46-A6B0-1417-666EBAC41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34D967-DF3A-828D-99CE-DF2F83632C98}"/>
              </a:ext>
            </a:extLst>
          </p:cNvPr>
          <p:cNvSpPr>
            <a:spLocks noGrp="1"/>
          </p:cNvSpPr>
          <p:nvPr>
            <p:ph type="title"/>
          </p:nvPr>
        </p:nvSpPr>
        <p:spPr/>
        <p:txBody>
          <a:bodyPr>
            <a:normAutofit/>
          </a:bodyPr>
          <a:lstStyle/>
          <a:p>
            <a:r>
              <a:rPr lang="en-US" b="1" dirty="0"/>
              <a:t>IT-Specific Technical Benefits</a:t>
            </a:r>
          </a:p>
        </p:txBody>
      </p:sp>
      <p:sp>
        <p:nvSpPr>
          <p:cNvPr id="4" name="TextBox 3">
            <a:extLst>
              <a:ext uri="{FF2B5EF4-FFF2-40B4-BE49-F238E27FC236}">
                <a16:creationId xmlns:a16="http://schemas.microsoft.com/office/drawing/2014/main" id="{D6B8B21D-967D-4B8E-4161-0A543D522EFF}"/>
              </a:ext>
            </a:extLst>
          </p:cNvPr>
          <p:cNvSpPr txBox="1"/>
          <p:nvPr/>
        </p:nvSpPr>
        <p:spPr>
          <a:xfrm>
            <a:off x="746760" y="1760219"/>
            <a:ext cx="7749540" cy="2585323"/>
          </a:xfrm>
          <a:prstGeom prst="rect">
            <a:avLst/>
          </a:prstGeom>
          <a:noFill/>
        </p:spPr>
        <p:txBody>
          <a:bodyPr wrap="square">
            <a:spAutoFit/>
          </a:bodyPr>
          <a:lstStyle/>
          <a:p>
            <a:r>
              <a:rPr lang="en-US" b="1" dirty="0"/>
              <a:t>Contextual Retrieval:</a:t>
            </a:r>
          </a:p>
          <a:p>
            <a:pPr marL="285750" indent="-285750">
              <a:buFont typeface="Arial" panose="020B0604020202020204" pitchFamily="34" charset="0"/>
              <a:buChar char="•"/>
            </a:pPr>
            <a:r>
              <a:rPr lang="en-US" dirty="0"/>
              <a:t>Can retrieve relevant troubleshooting steps based on specific error messages, software versions, and user configurations mentioned in tickets.</a:t>
            </a:r>
          </a:p>
          <a:p>
            <a:r>
              <a:rPr lang="en-US" b="1" dirty="0"/>
              <a:t>Hierarchical Problem Solving:</a:t>
            </a:r>
            <a:endParaRPr lang="en-US" dirty="0"/>
          </a:p>
          <a:p>
            <a:pPr marL="285750" indent="-285750">
              <a:buFont typeface="Arial" panose="020B0604020202020204" pitchFamily="34" charset="0"/>
              <a:buChar char="•"/>
            </a:pPr>
            <a:r>
              <a:rPr lang="en-US" dirty="0"/>
              <a:t>Can pull information from basic FAQs for simple issues while accessing detailed technical documentation for complex problems.</a:t>
            </a:r>
          </a:p>
          <a:p>
            <a:r>
              <a:rPr lang="en-US" b="1" dirty="0"/>
              <a:t>Multi-Modal Support:</a:t>
            </a:r>
          </a:p>
          <a:p>
            <a:pPr marL="285750" indent="-285750">
              <a:buFont typeface="Arial" panose="020B0604020202020204" pitchFamily="34" charset="0"/>
              <a:buChar char="•"/>
            </a:pPr>
            <a:r>
              <a:rPr lang="en-US" dirty="0"/>
              <a:t>Can incorporate screenshots, diagrams, and configuration files alongside text documentation for comprehensive problem-solving.</a:t>
            </a:r>
          </a:p>
        </p:txBody>
      </p:sp>
    </p:spTree>
    <p:extLst>
      <p:ext uri="{BB962C8B-B14F-4D97-AF65-F5344CB8AC3E}">
        <p14:creationId xmlns:p14="http://schemas.microsoft.com/office/powerpoint/2010/main" val="185558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AAAAB-02C7-D839-46B6-D556377590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08400-D9CB-EC69-D964-4B0C962A7537}"/>
              </a:ext>
            </a:extLst>
          </p:cNvPr>
          <p:cNvSpPr>
            <a:spLocks noGrp="1"/>
          </p:cNvSpPr>
          <p:nvPr>
            <p:ph type="title"/>
          </p:nvPr>
        </p:nvSpPr>
        <p:spPr/>
        <p:txBody>
          <a:bodyPr>
            <a:normAutofit/>
          </a:bodyPr>
          <a:lstStyle/>
          <a:p>
            <a:r>
              <a:rPr lang="en-US" b="1" dirty="0"/>
              <a:t>Quality and Accuracy</a:t>
            </a:r>
          </a:p>
        </p:txBody>
      </p:sp>
      <p:sp>
        <p:nvSpPr>
          <p:cNvPr id="4" name="TextBox 3">
            <a:extLst>
              <a:ext uri="{FF2B5EF4-FFF2-40B4-BE49-F238E27FC236}">
                <a16:creationId xmlns:a16="http://schemas.microsoft.com/office/drawing/2014/main" id="{C1273FBE-7751-DC85-5180-1B09EABC03A7}"/>
              </a:ext>
            </a:extLst>
          </p:cNvPr>
          <p:cNvSpPr txBox="1"/>
          <p:nvPr/>
        </p:nvSpPr>
        <p:spPr>
          <a:xfrm>
            <a:off x="746760" y="1760219"/>
            <a:ext cx="7749540" cy="2585323"/>
          </a:xfrm>
          <a:prstGeom prst="rect">
            <a:avLst/>
          </a:prstGeom>
          <a:noFill/>
        </p:spPr>
        <p:txBody>
          <a:bodyPr wrap="square">
            <a:spAutoFit/>
          </a:bodyPr>
          <a:lstStyle/>
          <a:p>
            <a:r>
              <a:rPr lang="en-US" b="1" dirty="0"/>
              <a:t>Reduced Hallucination:</a:t>
            </a:r>
          </a:p>
          <a:p>
            <a:pPr marL="285750" indent="-285750">
              <a:buFont typeface="Arial" panose="020B0604020202020204" pitchFamily="34" charset="0"/>
              <a:buChar char="•"/>
            </a:pPr>
            <a:r>
              <a:rPr lang="en-US" b="1" dirty="0"/>
              <a:t>RAG </a:t>
            </a:r>
            <a:r>
              <a:rPr lang="en-US" dirty="0"/>
              <a:t>Grounds responses in actual documentation rather than relying solely on training data, reducing incorrect or outdated information.</a:t>
            </a:r>
          </a:p>
          <a:p>
            <a:r>
              <a:rPr lang="en-US" b="1" dirty="0"/>
              <a:t>Consistent Quality:</a:t>
            </a:r>
          </a:p>
          <a:p>
            <a:pPr marL="285750" indent="-285750">
              <a:buFont typeface="Arial" panose="020B0604020202020204" pitchFamily="34" charset="0"/>
              <a:buChar char="•"/>
            </a:pPr>
            <a:r>
              <a:rPr lang="en-US" dirty="0"/>
              <a:t>Response quality depends on curated knowledge base rather than potentially inconsistent training examples.</a:t>
            </a:r>
          </a:p>
          <a:p>
            <a:r>
              <a:rPr lang="en-US" b="1" dirty="0"/>
              <a:t>Easy Quality Control:</a:t>
            </a:r>
          </a:p>
          <a:p>
            <a:pPr marL="285750" indent="-285750">
              <a:buFont typeface="Arial" panose="020B0604020202020204" pitchFamily="34" charset="0"/>
              <a:buChar char="•"/>
            </a:pPr>
            <a:r>
              <a:rPr lang="en-US" dirty="0"/>
              <a:t>Can monitor and improve response quality by updating source documents rather than retraining entire models.</a:t>
            </a:r>
          </a:p>
        </p:txBody>
      </p:sp>
    </p:spTree>
    <p:extLst>
      <p:ext uri="{BB962C8B-B14F-4D97-AF65-F5344CB8AC3E}">
        <p14:creationId xmlns:p14="http://schemas.microsoft.com/office/powerpoint/2010/main" val="1928280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15EA9-A570-3D35-B547-80D96C775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825B16-9258-6BCF-0BA0-2BDA84D9C43A}"/>
              </a:ext>
            </a:extLst>
          </p:cNvPr>
          <p:cNvSpPr>
            <a:spLocks noGrp="1"/>
          </p:cNvSpPr>
          <p:nvPr>
            <p:ph type="title"/>
          </p:nvPr>
        </p:nvSpPr>
        <p:spPr/>
        <p:txBody>
          <a:bodyPr>
            <a:normAutofit/>
          </a:bodyPr>
          <a:lstStyle/>
          <a:p>
            <a:r>
              <a:rPr lang="en-US" b="1" dirty="0"/>
              <a:t>Flexibility and Maintenance</a:t>
            </a:r>
          </a:p>
        </p:txBody>
      </p:sp>
      <p:sp>
        <p:nvSpPr>
          <p:cNvPr id="4" name="TextBox 3">
            <a:extLst>
              <a:ext uri="{FF2B5EF4-FFF2-40B4-BE49-F238E27FC236}">
                <a16:creationId xmlns:a16="http://schemas.microsoft.com/office/drawing/2014/main" id="{D08E163D-CF93-6607-A4C0-6318EC1DB794}"/>
              </a:ext>
            </a:extLst>
          </p:cNvPr>
          <p:cNvSpPr txBox="1"/>
          <p:nvPr/>
        </p:nvSpPr>
        <p:spPr>
          <a:xfrm>
            <a:off x="746760" y="1760219"/>
            <a:ext cx="7749540" cy="2585323"/>
          </a:xfrm>
          <a:prstGeom prst="rect">
            <a:avLst/>
          </a:prstGeom>
          <a:noFill/>
        </p:spPr>
        <p:txBody>
          <a:bodyPr wrap="square">
            <a:spAutoFit/>
          </a:bodyPr>
          <a:lstStyle/>
          <a:p>
            <a:r>
              <a:rPr lang="en-US" b="1" dirty="0"/>
              <a:t>No Catastrophic Forgetting:</a:t>
            </a:r>
          </a:p>
          <a:p>
            <a:pPr marL="285750" indent="-285750">
              <a:buFont typeface="Arial" panose="020B0604020202020204" pitchFamily="34" charset="0"/>
              <a:buChar char="•"/>
            </a:pPr>
            <a:r>
              <a:rPr lang="en-US" dirty="0"/>
              <a:t>Adding new knowledge doesn't risk degrading existing capabilities, unlike fine-tuning approaches.</a:t>
            </a:r>
          </a:p>
          <a:p>
            <a:r>
              <a:rPr lang="en-US" b="1" dirty="0"/>
              <a:t>A/B Testing Capability:</a:t>
            </a:r>
          </a:p>
          <a:p>
            <a:pPr marL="285750" indent="-285750">
              <a:buFont typeface="Arial" panose="020B0604020202020204" pitchFamily="34" charset="0"/>
              <a:buChar char="•"/>
            </a:pPr>
            <a:r>
              <a:rPr lang="en-US" dirty="0"/>
              <a:t>Can test different retrieval strategies and knowledge organization approaches without full model redeployment.</a:t>
            </a:r>
          </a:p>
          <a:p>
            <a:r>
              <a:rPr lang="en-US" b="1" dirty="0"/>
              <a:t>Gradual Rollout:</a:t>
            </a:r>
          </a:p>
          <a:p>
            <a:pPr marL="285750" indent="-285750">
              <a:buFont typeface="Arial" panose="020B0604020202020204" pitchFamily="34" charset="0"/>
              <a:buChar char="•"/>
            </a:pPr>
            <a:r>
              <a:rPr lang="en-US" dirty="0"/>
              <a:t>Can implement department by department or use case by use case, allowing controlled deployment and learning.</a:t>
            </a:r>
          </a:p>
        </p:txBody>
      </p:sp>
    </p:spTree>
    <p:extLst>
      <p:ext uri="{BB962C8B-B14F-4D97-AF65-F5344CB8AC3E}">
        <p14:creationId xmlns:p14="http://schemas.microsoft.com/office/powerpoint/2010/main" val="962714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1944C-12AE-87BE-DCC4-314DA5EC19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F90C41-C9F5-A2DB-2A04-7AA278B931E0}"/>
              </a:ext>
            </a:extLst>
          </p:cNvPr>
          <p:cNvSpPr>
            <a:spLocks noGrp="1"/>
          </p:cNvSpPr>
          <p:nvPr>
            <p:ph type="title"/>
          </p:nvPr>
        </p:nvSpPr>
        <p:spPr/>
        <p:txBody>
          <a:bodyPr>
            <a:normAutofit/>
          </a:bodyPr>
          <a:lstStyle/>
          <a:p>
            <a:r>
              <a:rPr lang="en-US" b="1" dirty="0"/>
              <a:t>Long-term Strategic Value</a:t>
            </a:r>
          </a:p>
        </p:txBody>
      </p:sp>
      <p:sp>
        <p:nvSpPr>
          <p:cNvPr id="4" name="TextBox 3">
            <a:extLst>
              <a:ext uri="{FF2B5EF4-FFF2-40B4-BE49-F238E27FC236}">
                <a16:creationId xmlns:a16="http://schemas.microsoft.com/office/drawing/2014/main" id="{8BAF2DC5-65F5-48E6-2350-FDE544130387}"/>
              </a:ext>
            </a:extLst>
          </p:cNvPr>
          <p:cNvSpPr txBox="1"/>
          <p:nvPr/>
        </p:nvSpPr>
        <p:spPr>
          <a:xfrm>
            <a:off x="746760" y="1760219"/>
            <a:ext cx="7749540" cy="2585323"/>
          </a:xfrm>
          <a:prstGeom prst="rect">
            <a:avLst/>
          </a:prstGeom>
          <a:noFill/>
        </p:spPr>
        <p:txBody>
          <a:bodyPr wrap="square">
            <a:spAutoFit/>
          </a:bodyPr>
          <a:lstStyle/>
          <a:p>
            <a:r>
              <a:rPr lang="en-US" b="1" dirty="0"/>
              <a:t>Future-Proof Architecture:</a:t>
            </a:r>
          </a:p>
          <a:p>
            <a:pPr marL="285750" indent="-285750">
              <a:buFont typeface="Arial" panose="020B0604020202020204" pitchFamily="34" charset="0"/>
              <a:buChar char="•"/>
            </a:pPr>
            <a:r>
              <a:rPr lang="en-US" dirty="0"/>
              <a:t>As better base models become available, you can swap them in without rebuilding your entire knowledge integration system.</a:t>
            </a:r>
          </a:p>
          <a:p>
            <a:r>
              <a:rPr lang="en-US" b="1" dirty="0"/>
              <a:t>Analytics and Insights:</a:t>
            </a:r>
          </a:p>
          <a:p>
            <a:pPr marL="285750" indent="-285750">
              <a:buFont typeface="Arial" panose="020B0604020202020204" pitchFamily="34" charset="0"/>
              <a:buChar char="•"/>
            </a:pPr>
            <a:r>
              <a:rPr lang="en-US" dirty="0"/>
              <a:t>Retrieval patterns reveal knowledge gaps, common issues, and documentation quality problems, informing continuous improvement.</a:t>
            </a:r>
          </a:p>
          <a:p>
            <a:r>
              <a:rPr lang="en-US" b="1" dirty="0"/>
              <a:t>Scalable Expertise:</a:t>
            </a:r>
          </a:p>
          <a:p>
            <a:pPr marL="285750" indent="-285750">
              <a:buFont typeface="Arial" panose="020B0604020202020204" pitchFamily="34" charset="0"/>
              <a:buChar char="•"/>
            </a:pPr>
            <a:r>
              <a:rPr lang="en-US" dirty="0"/>
              <a:t>Captures and scales institutional knowledge from your best IT professionals without requiring them to manually create training datasets.</a:t>
            </a:r>
          </a:p>
        </p:txBody>
      </p:sp>
    </p:spTree>
    <p:extLst>
      <p:ext uri="{BB962C8B-B14F-4D97-AF65-F5344CB8AC3E}">
        <p14:creationId xmlns:p14="http://schemas.microsoft.com/office/powerpoint/2010/main" val="1496511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BC07B-30F0-A193-94FD-C3E29CC33086}"/>
              </a:ext>
            </a:extLst>
          </p:cNvPr>
          <p:cNvSpPr>
            <a:spLocks noGrp="1"/>
          </p:cNvSpPr>
          <p:nvPr>
            <p:ph type="title"/>
          </p:nvPr>
        </p:nvSpPr>
        <p:spPr/>
        <p:txBody>
          <a:bodyPr/>
          <a:lstStyle/>
          <a:p>
            <a:endParaRPr lang="en-US"/>
          </a:p>
        </p:txBody>
      </p:sp>
      <p:pic>
        <p:nvPicPr>
          <p:cNvPr id="5122" name="Picture 2" descr="Advanced RAG on Hugging Face documentation using LangChain - Hugging Face  Open-Source AI Cookbook">
            <a:extLst>
              <a:ext uri="{FF2B5EF4-FFF2-40B4-BE49-F238E27FC236}">
                <a16:creationId xmlns:a16="http://schemas.microsoft.com/office/drawing/2014/main" id="{2C4A91CE-FF3C-F5AB-7024-01E98457D9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138" y="0"/>
            <a:ext cx="79581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3259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5820-170B-DFA2-4B9D-09863564916A}"/>
              </a:ext>
            </a:extLst>
          </p:cNvPr>
          <p:cNvSpPr>
            <a:spLocks noGrp="1"/>
          </p:cNvSpPr>
          <p:nvPr>
            <p:ph type="title"/>
          </p:nvPr>
        </p:nvSpPr>
        <p:spPr/>
        <p:txBody>
          <a:bodyPr/>
          <a:lstStyle/>
          <a:p>
            <a:endParaRPr lang="en-US"/>
          </a:p>
        </p:txBody>
      </p:sp>
      <p:sp useBgFill="1">
        <p:nvSpPr>
          <p:cNvPr id="3" name="Rectangle 2">
            <a:extLst>
              <a:ext uri="{FF2B5EF4-FFF2-40B4-BE49-F238E27FC236}">
                <a16:creationId xmlns:a16="http://schemas.microsoft.com/office/drawing/2014/main" id="{882DF602-3F63-DE42-328F-AA0471B4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C23333C-3755-43F2-0864-F1EFE7186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F84EB1A-00F2-3AA5-1F1A-1D980DE8D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7A7249-A5AA-F14B-B8DD-177E10542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8D8544B-F1CF-7FCA-533C-15348C44B5FC}"/>
              </a:ext>
            </a:extLst>
          </p:cNvPr>
          <p:cNvSpPr txBox="1">
            <a:spLocks/>
          </p:cNvSpPr>
          <p:nvPr/>
        </p:nvSpPr>
        <p:spPr>
          <a:xfrm>
            <a:off x="457199" y="328660"/>
            <a:ext cx="6941823" cy="877729"/>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sz="4000" spc="-5" dirty="0">
                <a:solidFill>
                  <a:srgbClr val="FFFFFF"/>
                </a:solidFill>
              </a:rPr>
              <a:t>Embeddings</a:t>
            </a:r>
            <a:endParaRPr lang="en-IN" sz="4000" dirty="0">
              <a:solidFill>
                <a:srgbClr val="FFFFFF"/>
              </a:solidFill>
            </a:endParaRPr>
          </a:p>
        </p:txBody>
      </p:sp>
      <p:sp>
        <p:nvSpPr>
          <p:cNvPr id="8" name="Rectangle 7">
            <a:extLst>
              <a:ext uri="{FF2B5EF4-FFF2-40B4-BE49-F238E27FC236}">
                <a16:creationId xmlns:a16="http://schemas.microsoft.com/office/drawing/2014/main" id="{713800B3-C3E3-D643-3D4D-1E7365BF89B9}"/>
              </a:ext>
            </a:extLst>
          </p:cNvPr>
          <p:cNvSpPr/>
          <p:nvPr/>
        </p:nvSpPr>
        <p:spPr>
          <a:xfrm>
            <a:off x="242713" y="2031677"/>
            <a:ext cx="4565568" cy="20001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3707">
              <a:spcAft>
                <a:spcPts val="576"/>
              </a:spcAft>
            </a:pPr>
            <a:r>
              <a:rPr lang="en-US" sz="1728" kern="1200" dirty="0">
                <a:solidFill>
                  <a:schemeClr val="dk1"/>
                </a:solidFill>
                <a:latin typeface="+mn-lt"/>
                <a:ea typeface="+mn-ea"/>
                <a:cs typeface="+mn-cs"/>
              </a:rPr>
              <a:t>A text embedding can have hundreds of values, each representing a different aspect of a text’s meaning. Just as you might describe a house by its characteristics type, location, bedrooms, bathrooms, levels - the values in an embedding quantify a text’s linguistic features.</a:t>
            </a:r>
          </a:p>
          <a:p>
            <a:pPr algn="ctr" defTabSz="795528">
              <a:spcAft>
                <a:spcPts val="600"/>
              </a:spcAft>
            </a:pPr>
            <a:endParaRPr lang="en-IN" sz="1200" dirty="0"/>
          </a:p>
        </p:txBody>
      </p:sp>
      <p:sp>
        <p:nvSpPr>
          <p:cNvPr id="9" name="Rectangle 8">
            <a:extLst>
              <a:ext uri="{FF2B5EF4-FFF2-40B4-BE49-F238E27FC236}">
                <a16:creationId xmlns:a16="http://schemas.microsoft.com/office/drawing/2014/main" id="{30F60E17-9ACE-B46B-AF99-48E913F6B171}"/>
              </a:ext>
            </a:extLst>
          </p:cNvPr>
          <p:cNvSpPr/>
          <p:nvPr/>
        </p:nvSpPr>
        <p:spPr>
          <a:xfrm>
            <a:off x="242714" y="4390588"/>
            <a:ext cx="4565567" cy="194400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3707">
              <a:spcAft>
                <a:spcPts val="576"/>
              </a:spcAft>
            </a:pPr>
            <a:r>
              <a:rPr lang="en-US" sz="1728" kern="1200" dirty="0">
                <a:solidFill>
                  <a:srgbClr val="000000"/>
                </a:solidFill>
                <a:latin typeface="Calibri" panose="020F0502020204030204" pitchFamily="34" charset="0"/>
                <a:ea typeface="+mn-ea"/>
                <a:cs typeface="+mn-cs"/>
              </a:rPr>
              <a:t>The way these characteristics are “learned” </a:t>
            </a:r>
            <a:r>
              <a:rPr lang="en-US" sz="1728" dirty="0">
                <a:solidFill>
                  <a:srgbClr val="000000"/>
                </a:solidFill>
                <a:latin typeface="Calibri" panose="020F0502020204030204" pitchFamily="34" charset="0"/>
              </a:rPr>
              <a:t>via training</a:t>
            </a:r>
            <a:r>
              <a:rPr lang="en-US" sz="1728" kern="1200" dirty="0">
                <a:solidFill>
                  <a:srgbClr val="000000"/>
                </a:solidFill>
                <a:latin typeface="Calibri" panose="020F0502020204030204" pitchFamily="34" charset="0"/>
                <a:ea typeface="+mn-ea"/>
                <a:cs typeface="+mn-cs"/>
              </a:rPr>
              <a:t> means we don't know exactly what each value represents, but words we expect to be used in comparable ways often have similar-looking embeddings.</a:t>
            </a:r>
            <a:endParaRPr lang="en-IN" sz="2000" dirty="0"/>
          </a:p>
        </p:txBody>
      </p:sp>
      <p:sp>
        <p:nvSpPr>
          <p:cNvPr id="10" name="Rectangle 9">
            <a:extLst>
              <a:ext uri="{FF2B5EF4-FFF2-40B4-BE49-F238E27FC236}">
                <a16:creationId xmlns:a16="http://schemas.microsoft.com/office/drawing/2014/main" id="{F3474F29-6C74-5C27-A5F5-7625DAE73FFA}"/>
              </a:ext>
            </a:extLst>
          </p:cNvPr>
          <p:cNvSpPr/>
          <p:nvPr/>
        </p:nvSpPr>
        <p:spPr>
          <a:xfrm>
            <a:off x="5749922" y="2031677"/>
            <a:ext cx="2563498" cy="430291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63707">
              <a:spcAft>
                <a:spcPts val="576"/>
              </a:spcAft>
            </a:pPr>
            <a:r>
              <a:rPr lang="en-US" sz="1728" kern="1200">
                <a:solidFill>
                  <a:schemeClr val="dk1"/>
                </a:solidFill>
                <a:latin typeface="+mn-lt"/>
                <a:ea typeface="+mn-ea"/>
                <a:cs typeface="+mn-cs"/>
              </a:rPr>
              <a:t>A pair of words like </a:t>
            </a:r>
            <a:r>
              <a:rPr lang="en-US" sz="1728" b="1" kern="1200">
                <a:solidFill>
                  <a:schemeClr val="dk1"/>
                </a:solidFill>
                <a:latin typeface="+mn-lt"/>
                <a:ea typeface="+mn-ea"/>
                <a:cs typeface="+mn-cs"/>
              </a:rPr>
              <a:t>sea</a:t>
            </a:r>
            <a:r>
              <a:rPr lang="en-US" sz="1728" kern="1200">
                <a:solidFill>
                  <a:schemeClr val="dk1"/>
                </a:solidFill>
                <a:latin typeface="+mn-lt"/>
                <a:ea typeface="+mn-ea"/>
                <a:cs typeface="+mn-cs"/>
              </a:rPr>
              <a:t> and </a:t>
            </a:r>
            <a:r>
              <a:rPr lang="en-US" sz="1728" b="1" kern="1200">
                <a:solidFill>
                  <a:schemeClr val="dk1"/>
                </a:solidFill>
                <a:latin typeface="+mn-lt"/>
                <a:ea typeface="+mn-ea"/>
                <a:cs typeface="+mn-cs"/>
              </a:rPr>
              <a:t>ocean</a:t>
            </a:r>
            <a:r>
              <a:rPr lang="en-US" sz="1728" kern="1200">
                <a:solidFill>
                  <a:schemeClr val="dk1"/>
                </a:solidFill>
                <a:latin typeface="+mn-lt"/>
                <a:ea typeface="+mn-ea"/>
                <a:cs typeface="+mn-cs"/>
              </a:rPr>
              <a:t> may not be used in identical contexts (we say ‘lost at sea’, not ‘lost at ocean’ so they aren’t always direct substitutes), but their meanings are close to each other, and embeddings allow us to quantify that closeness using mathematical measurements of ‘distance’.</a:t>
            </a:r>
            <a:endParaRPr lang="en-IN"/>
          </a:p>
        </p:txBody>
      </p:sp>
      <p:sp>
        <p:nvSpPr>
          <p:cNvPr id="11" name="Rectangle 10">
            <a:extLst>
              <a:ext uri="{FF2B5EF4-FFF2-40B4-BE49-F238E27FC236}">
                <a16:creationId xmlns:a16="http://schemas.microsoft.com/office/drawing/2014/main" id="{FA2D555B-104E-AE75-B283-4DCAB281A460}"/>
              </a:ext>
            </a:extLst>
          </p:cNvPr>
          <p:cNvSpPr/>
          <p:nvPr/>
        </p:nvSpPr>
        <p:spPr>
          <a:xfrm>
            <a:off x="4993148" y="2105360"/>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336" kern="1200">
                <a:solidFill>
                  <a:schemeClr val="tx1"/>
                </a:solidFill>
                <a:latin typeface="Calibri" panose="020F0502020204030204" pitchFamily="34" charset="0"/>
                <a:ea typeface="+mn-ea"/>
                <a:cs typeface="+mn-cs"/>
              </a:rPr>
              <a:t>work</a:t>
            </a:r>
            <a:endParaRPr lang="en-IN" sz="1600">
              <a:solidFill>
                <a:schemeClr val="tx1"/>
              </a:solidFill>
            </a:endParaRPr>
          </a:p>
        </p:txBody>
      </p:sp>
      <p:sp>
        <p:nvSpPr>
          <p:cNvPr id="12" name="Rectangle 11">
            <a:extLst>
              <a:ext uri="{FF2B5EF4-FFF2-40B4-BE49-F238E27FC236}">
                <a16:creationId xmlns:a16="http://schemas.microsoft.com/office/drawing/2014/main" id="{1316C31B-8021-3679-AC0A-268FCE286AE5}"/>
              </a:ext>
            </a:extLst>
          </p:cNvPr>
          <p:cNvSpPr/>
          <p:nvPr/>
        </p:nvSpPr>
        <p:spPr>
          <a:xfrm>
            <a:off x="4993148" y="3815193"/>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336" kern="1200">
                <a:solidFill>
                  <a:schemeClr val="tx1"/>
                </a:solidFill>
                <a:latin typeface="Calibri" panose="020F0502020204030204" pitchFamily="34" charset="0"/>
                <a:ea typeface="+mn-ea"/>
                <a:cs typeface="+mn-cs"/>
              </a:rPr>
              <a:t>Sea</a:t>
            </a:r>
            <a:endParaRPr lang="en-IN" sz="1600">
              <a:solidFill>
                <a:schemeClr val="tx1"/>
              </a:solidFill>
            </a:endParaRPr>
          </a:p>
        </p:txBody>
      </p:sp>
      <p:sp>
        <p:nvSpPr>
          <p:cNvPr id="13" name="Rectangle 12">
            <a:extLst>
              <a:ext uri="{FF2B5EF4-FFF2-40B4-BE49-F238E27FC236}">
                <a16:creationId xmlns:a16="http://schemas.microsoft.com/office/drawing/2014/main" id="{54474095-A85C-75C4-C3B1-183D8074711A}"/>
              </a:ext>
            </a:extLst>
          </p:cNvPr>
          <p:cNvSpPr/>
          <p:nvPr/>
        </p:nvSpPr>
        <p:spPr>
          <a:xfrm>
            <a:off x="4993148" y="4142358"/>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002" kern="1200">
                <a:solidFill>
                  <a:schemeClr val="tx1"/>
                </a:solidFill>
                <a:latin typeface="Calibri" panose="020F0502020204030204" pitchFamily="34" charset="0"/>
                <a:ea typeface="+mn-ea"/>
                <a:cs typeface="+mn-cs"/>
              </a:rPr>
              <a:t>Ocean</a:t>
            </a:r>
            <a:endParaRPr lang="en-IN" sz="1200">
              <a:solidFill>
                <a:schemeClr val="tx1"/>
              </a:solidFill>
            </a:endParaRPr>
          </a:p>
        </p:txBody>
      </p:sp>
      <p:sp>
        <p:nvSpPr>
          <p:cNvPr id="14" name="Rectangle 13">
            <a:extLst>
              <a:ext uri="{FF2B5EF4-FFF2-40B4-BE49-F238E27FC236}">
                <a16:creationId xmlns:a16="http://schemas.microsoft.com/office/drawing/2014/main" id="{C459C137-8735-BFAD-2FF1-38168B58C6FE}"/>
              </a:ext>
            </a:extLst>
          </p:cNvPr>
          <p:cNvSpPr/>
          <p:nvPr/>
        </p:nvSpPr>
        <p:spPr>
          <a:xfrm>
            <a:off x="4993148" y="4702088"/>
            <a:ext cx="667407"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919" kern="1200">
                <a:solidFill>
                  <a:schemeClr val="tx1"/>
                </a:solidFill>
                <a:latin typeface="Calibri" panose="020F0502020204030204" pitchFamily="34" charset="0"/>
                <a:ea typeface="+mn-ea"/>
                <a:cs typeface="+mn-cs"/>
              </a:rPr>
              <a:t>football</a:t>
            </a:r>
            <a:endParaRPr lang="en-IN" sz="1100">
              <a:solidFill>
                <a:schemeClr val="tx1"/>
              </a:solidFill>
            </a:endParaRPr>
          </a:p>
        </p:txBody>
      </p:sp>
      <p:sp>
        <p:nvSpPr>
          <p:cNvPr id="15" name="Rectangle 14">
            <a:extLst>
              <a:ext uri="{FF2B5EF4-FFF2-40B4-BE49-F238E27FC236}">
                <a16:creationId xmlns:a16="http://schemas.microsoft.com/office/drawing/2014/main" id="{587A9F5D-45A3-9240-1E50-BFFF4C2100DA}"/>
              </a:ext>
            </a:extLst>
          </p:cNvPr>
          <p:cNvSpPr/>
          <p:nvPr/>
        </p:nvSpPr>
        <p:spPr>
          <a:xfrm>
            <a:off x="4993150" y="5033196"/>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002" kern="1200">
                <a:solidFill>
                  <a:schemeClr val="tx1"/>
                </a:solidFill>
                <a:latin typeface="Calibri" panose="020F0502020204030204" pitchFamily="34" charset="0"/>
                <a:ea typeface="+mn-ea"/>
                <a:cs typeface="+mn-cs"/>
              </a:rPr>
              <a:t>Soccer</a:t>
            </a:r>
            <a:endParaRPr lang="en-IN" sz="1200">
              <a:solidFill>
                <a:schemeClr val="tx1"/>
              </a:solidFill>
            </a:endParaRPr>
          </a:p>
        </p:txBody>
      </p:sp>
      <p:sp>
        <p:nvSpPr>
          <p:cNvPr id="16" name="Rectangle 15">
            <a:extLst>
              <a:ext uri="{FF2B5EF4-FFF2-40B4-BE49-F238E27FC236}">
                <a16:creationId xmlns:a16="http://schemas.microsoft.com/office/drawing/2014/main" id="{0BA76A7C-1E58-378D-879A-D035A9036204}"/>
              </a:ext>
            </a:extLst>
          </p:cNvPr>
          <p:cNvSpPr/>
          <p:nvPr/>
        </p:nvSpPr>
        <p:spPr>
          <a:xfrm>
            <a:off x="4993148" y="5553509"/>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336" kern="1200">
                <a:solidFill>
                  <a:schemeClr val="tx1"/>
                </a:solidFill>
                <a:latin typeface="Calibri" panose="020F0502020204030204" pitchFamily="34" charset="0"/>
                <a:ea typeface="+mn-ea"/>
                <a:cs typeface="+mn-cs"/>
              </a:rPr>
              <a:t>I</a:t>
            </a:r>
            <a:endParaRPr lang="en-IN" sz="1600">
              <a:solidFill>
                <a:schemeClr val="tx1"/>
              </a:solidFill>
            </a:endParaRPr>
          </a:p>
        </p:txBody>
      </p:sp>
      <p:sp>
        <p:nvSpPr>
          <p:cNvPr id="17" name="Rectangle 16">
            <a:extLst>
              <a:ext uri="{FF2B5EF4-FFF2-40B4-BE49-F238E27FC236}">
                <a16:creationId xmlns:a16="http://schemas.microsoft.com/office/drawing/2014/main" id="{1F5D577C-7B9B-F194-6A38-7CCA2039D2CE}"/>
              </a:ext>
            </a:extLst>
          </p:cNvPr>
          <p:cNvSpPr/>
          <p:nvPr/>
        </p:nvSpPr>
        <p:spPr>
          <a:xfrm>
            <a:off x="4993149" y="5884616"/>
            <a:ext cx="528196" cy="2601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3707">
              <a:spcAft>
                <a:spcPts val="576"/>
              </a:spcAft>
            </a:pPr>
            <a:r>
              <a:rPr lang="en-IN" sz="1169" kern="1200">
                <a:solidFill>
                  <a:schemeClr val="tx1"/>
                </a:solidFill>
                <a:latin typeface="Calibri" panose="020F0502020204030204" pitchFamily="34" charset="0"/>
                <a:ea typeface="+mn-ea"/>
                <a:cs typeface="+mn-cs"/>
              </a:rPr>
              <a:t>We</a:t>
            </a:r>
            <a:endParaRPr lang="en-IN" sz="1400">
              <a:solidFill>
                <a:schemeClr val="tx1"/>
              </a:solidFill>
            </a:endParaRPr>
          </a:p>
        </p:txBody>
      </p:sp>
    </p:spTree>
    <p:extLst>
      <p:ext uri="{BB962C8B-B14F-4D97-AF65-F5344CB8AC3E}">
        <p14:creationId xmlns:p14="http://schemas.microsoft.com/office/powerpoint/2010/main" val="165433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itle 1">
            <a:extLst>
              <a:ext uri="{FF2B5EF4-FFF2-40B4-BE49-F238E27FC236}">
                <a16:creationId xmlns:a16="http://schemas.microsoft.com/office/drawing/2014/main" id="{D043E5C0-366D-355D-6172-EEBC4ED8397C}"/>
              </a:ext>
            </a:extLst>
          </p:cNvPr>
          <p:cNvSpPr txBox="1">
            <a:spLocks/>
          </p:cNvSpPr>
          <p:nvPr/>
        </p:nvSpPr>
        <p:spPr>
          <a:xfrm>
            <a:off x="771525" y="1967266"/>
            <a:ext cx="1971675" cy="2547257"/>
          </a:xfrm>
          <a:prstGeom prst="rect">
            <a:avLst/>
          </a:prstGeom>
          <a:noFill/>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lnSpc>
                <a:spcPct val="90000"/>
              </a:lnSpc>
              <a:spcAft>
                <a:spcPts val="600"/>
              </a:spcAft>
            </a:pPr>
            <a:r>
              <a:rPr lang="en-US" sz="3100" kern="1200" spc="-45" dirty="0">
                <a:solidFill>
                  <a:srgbClr val="FFFFFF"/>
                </a:solidFill>
                <a:latin typeface="+mj-lt"/>
                <a:ea typeface="+mj-ea"/>
                <a:cs typeface="+mj-cs"/>
              </a:rPr>
              <a:t>Vector</a:t>
            </a:r>
            <a:r>
              <a:rPr lang="en-US" sz="3100" kern="1200" spc="-10" dirty="0">
                <a:solidFill>
                  <a:srgbClr val="FFFFFF"/>
                </a:solidFill>
                <a:latin typeface="+mj-lt"/>
                <a:ea typeface="+mj-ea"/>
                <a:cs typeface="+mj-cs"/>
              </a:rPr>
              <a:t> </a:t>
            </a:r>
            <a:r>
              <a:rPr lang="en-US" sz="3100" kern="1200" spc="-5" dirty="0">
                <a:solidFill>
                  <a:srgbClr val="FFFFFF"/>
                </a:solidFill>
                <a:latin typeface="+mj-lt"/>
                <a:ea typeface="+mj-ea"/>
                <a:cs typeface="+mj-cs"/>
              </a:rPr>
              <a:t>“nearness”</a:t>
            </a:r>
            <a:r>
              <a:rPr lang="en-US" sz="3100" kern="1200" spc="-10" dirty="0">
                <a:solidFill>
                  <a:srgbClr val="FFFFFF"/>
                </a:solidFill>
                <a:latin typeface="+mj-lt"/>
                <a:ea typeface="+mj-ea"/>
                <a:cs typeface="+mj-cs"/>
              </a:rPr>
              <a:t> </a:t>
            </a:r>
            <a:r>
              <a:rPr lang="en-US" sz="3100" kern="1200" dirty="0">
                <a:solidFill>
                  <a:srgbClr val="FFFFFF"/>
                </a:solidFill>
                <a:latin typeface="+mj-lt"/>
                <a:ea typeface="+mj-ea"/>
                <a:cs typeface="+mj-cs"/>
              </a:rPr>
              <a:t>-&gt;</a:t>
            </a:r>
            <a:r>
              <a:rPr lang="en-US" sz="3100" kern="1200" spc="-10" dirty="0">
                <a:solidFill>
                  <a:srgbClr val="FFFFFF"/>
                </a:solidFill>
                <a:latin typeface="+mj-lt"/>
                <a:ea typeface="+mj-ea"/>
                <a:cs typeface="+mj-cs"/>
              </a:rPr>
              <a:t> </a:t>
            </a:r>
            <a:r>
              <a:rPr lang="en-US" sz="3100" kern="1200" dirty="0">
                <a:solidFill>
                  <a:srgbClr val="FFFFFF"/>
                </a:solidFill>
                <a:latin typeface="+mj-lt"/>
                <a:ea typeface="+mj-ea"/>
                <a:cs typeface="+mj-cs"/>
              </a:rPr>
              <a:t>Meaning</a:t>
            </a:r>
            <a:r>
              <a:rPr lang="en-US" sz="3100" kern="1200" spc="-5" dirty="0">
                <a:solidFill>
                  <a:srgbClr val="FFFFFF"/>
                </a:solidFill>
                <a:latin typeface="+mj-lt"/>
                <a:ea typeface="+mj-ea"/>
                <a:cs typeface="+mj-cs"/>
              </a:rPr>
              <a:t> “nearness”</a:t>
            </a:r>
            <a:endParaRPr lang="en-US" sz="3100" kern="1200" dirty="0">
              <a:solidFill>
                <a:srgbClr val="FFFFFF"/>
              </a:solidFill>
              <a:latin typeface="+mj-lt"/>
              <a:ea typeface="+mj-ea"/>
              <a:cs typeface="+mj-cs"/>
            </a:endParaRPr>
          </a:p>
        </p:txBody>
      </p:sp>
      <p:pic>
        <p:nvPicPr>
          <p:cNvPr id="1030" name="Picture 6" descr="Word Embedding: Basics. Create a vector from a word | by Hariom Gautam |  Medium">
            <a:extLst>
              <a:ext uri="{FF2B5EF4-FFF2-40B4-BE49-F238E27FC236}">
                <a16:creationId xmlns:a16="http://schemas.microsoft.com/office/drawing/2014/main" id="{1276A618-5FDB-61BA-06E4-C8B83836F95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1527121"/>
            <a:ext cx="5085525" cy="380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344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6B6D-8D31-14CD-2D5B-FCEA301BB855}"/>
              </a:ext>
            </a:extLst>
          </p:cNvPr>
          <p:cNvSpPr>
            <a:spLocks noGrp="1"/>
          </p:cNvSpPr>
          <p:nvPr>
            <p:ph type="title"/>
          </p:nvPr>
        </p:nvSpPr>
        <p:spPr/>
        <p:txBody>
          <a:bodyPr/>
          <a:lstStyle/>
          <a:p>
            <a:r>
              <a:rPr lang="en-US" dirty="0"/>
              <a:t>Class Schedule</a:t>
            </a:r>
          </a:p>
        </p:txBody>
      </p:sp>
      <p:graphicFrame>
        <p:nvGraphicFramePr>
          <p:cNvPr id="5" name="Content Placeholder 2">
            <a:extLst>
              <a:ext uri="{FF2B5EF4-FFF2-40B4-BE49-F238E27FC236}">
                <a16:creationId xmlns:a16="http://schemas.microsoft.com/office/drawing/2014/main" id="{1473BBC5-043F-CC4C-8F6A-B91E93BF591C}"/>
              </a:ext>
            </a:extLst>
          </p:cNvPr>
          <p:cNvGraphicFramePr>
            <a:graphicFrameLocks noGrp="1"/>
          </p:cNvGraphicFramePr>
          <p:nvPr>
            <p:ph idx="1"/>
            <p:extLst>
              <p:ext uri="{D42A27DB-BD31-4B8C-83A1-F6EECF244321}">
                <p14:modId xmlns:p14="http://schemas.microsoft.com/office/powerpoint/2010/main" val="2388321720"/>
              </p:ext>
            </p:extLst>
          </p:nvPr>
        </p:nvGraphicFramePr>
        <p:xfrm>
          <a:off x="457200" y="1600200"/>
          <a:ext cx="8229600" cy="4983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ounded Rectangle 3">
            <a:extLst>
              <a:ext uri="{FF2B5EF4-FFF2-40B4-BE49-F238E27FC236}">
                <a16:creationId xmlns:a16="http://schemas.microsoft.com/office/drawing/2014/main" id="{FB04CADA-B9EE-3519-7F76-C35F355DDF10}"/>
              </a:ext>
            </a:extLst>
          </p:cNvPr>
          <p:cNvSpPr/>
          <p:nvPr/>
        </p:nvSpPr>
        <p:spPr>
          <a:xfrm>
            <a:off x="457200" y="4023989"/>
            <a:ext cx="8229600" cy="135584"/>
          </a:xfrm>
          <a:prstGeom prst="roundRect">
            <a:avLst>
              <a:gd name="adj" fmla="val 10000"/>
            </a:avLst>
          </a:prstGeom>
          <a:pattFill prst="wdDnDiag">
            <a:fgClr>
              <a:schemeClr val="accent1">
                <a:tint val="40000"/>
                <a:hueOff val="0"/>
                <a:satOff val="0"/>
                <a:lumOff val="0"/>
              </a:schemeClr>
            </a:fgClr>
            <a:bgClr>
              <a:schemeClr val="bg1"/>
            </a:bgClr>
          </a:patt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TextBox 5">
            <a:extLst>
              <a:ext uri="{FF2B5EF4-FFF2-40B4-BE49-F238E27FC236}">
                <a16:creationId xmlns:a16="http://schemas.microsoft.com/office/drawing/2014/main" id="{1B36DBA6-57D1-4B15-96C9-A0B275F759AB}"/>
              </a:ext>
            </a:extLst>
          </p:cNvPr>
          <p:cNvSpPr txBox="1"/>
          <p:nvPr/>
        </p:nvSpPr>
        <p:spPr>
          <a:xfrm>
            <a:off x="457200" y="3942624"/>
            <a:ext cx="8229600" cy="307777"/>
          </a:xfrm>
          <a:prstGeom prst="rect">
            <a:avLst/>
          </a:prstGeom>
          <a:noFill/>
        </p:spPr>
        <p:txBody>
          <a:bodyPr wrap="square" rtlCol="0">
            <a:spAutoFit/>
          </a:bodyPr>
          <a:lstStyle/>
          <a:p>
            <a:pPr algn="ctr"/>
            <a:r>
              <a:rPr lang="en-US" sz="1400" dirty="0"/>
              <a:t>&gt;&gt;&gt; No class Friday 10/3 &lt;&lt;&lt;</a:t>
            </a:r>
          </a:p>
        </p:txBody>
      </p:sp>
    </p:spTree>
    <p:extLst>
      <p:ext uri="{BB962C8B-B14F-4D97-AF65-F5344CB8AC3E}">
        <p14:creationId xmlns:p14="http://schemas.microsoft.com/office/powerpoint/2010/main" val="267500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845F-3437-BD42-E498-197696988B79}"/>
              </a:ext>
            </a:extLst>
          </p:cNvPr>
          <p:cNvSpPr>
            <a:spLocks noGrp="1"/>
          </p:cNvSpPr>
          <p:nvPr>
            <p:ph type="title"/>
          </p:nvPr>
        </p:nvSpPr>
        <p:spPr/>
        <p:txBody>
          <a:bodyPr/>
          <a:lstStyle/>
          <a:p>
            <a:r>
              <a:rPr lang="en-US" dirty="0"/>
              <a:t>Simple Code Example</a:t>
            </a:r>
          </a:p>
        </p:txBody>
      </p:sp>
    </p:spTree>
    <p:extLst>
      <p:ext uri="{BB962C8B-B14F-4D97-AF65-F5344CB8AC3E}">
        <p14:creationId xmlns:p14="http://schemas.microsoft.com/office/powerpoint/2010/main" val="275047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dirty="0">
                <a:solidFill>
                  <a:srgbClr val="FFFFFF"/>
                </a:solidFill>
              </a:rPr>
              <a:t>Recap from Last week</a:t>
            </a:r>
          </a:p>
        </p:txBody>
      </p:sp>
      <p:graphicFrame>
        <p:nvGraphicFramePr>
          <p:cNvPr id="5" name="Content Placeholder 2">
            <a:extLst>
              <a:ext uri="{FF2B5EF4-FFF2-40B4-BE49-F238E27FC236}">
                <a16:creationId xmlns:a16="http://schemas.microsoft.com/office/drawing/2014/main" id="{A0E633C3-E8C2-4480-CDB8-3BC8CE76FB83}"/>
              </a:ext>
            </a:extLst>
          </p:cNvPr>
          <p:cNvGraphicFramePr>
            <a:graphicFrameLocks noGrp="1"/>
          </p:cNvGraphicFramePr>
          <p:nvPr>
            <p:ph idx="1"/>
            <p:extLst>
              <p:ext uri="{D42A27DB-BD31-4B8C-83A1-F6EECF244321}">
                <p14:modId xmlns:p14="http://schemas.microsoft.com/office/powerpoint/2010/main" val="371817529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1FEFD-AD5B-731D-48F3-B49D53B7572D}"/>
              </a:ext>
            </a:extLst>
          </p:cNvPr>
          <p:cNvSpPr>
            <a:spLocks noGrp="1"/>
          </p:cNvSpPr>
          <p:nvPr>
            <p:ph type="title"/>
          </p:nvPr>
        </p:nvSpPr>
        <p:spPr/>
        <p:txBody>
          <a:bodyPr/>
          <a:lstStyle/>
          <a:p>
            <a:r>
              <a:rPr lang="en-US" dirty="0"/>
              <a:t>Homework Review</a:t>
            </a:r>
          </a:p>
        </p:txBody>
      </p:sp>
      <p:sp>
        <p:nvSpPr>
          <p:cNvPr id="3" name="Content Placeholder 2">
            <a:extLst>
              <a:ext uri="{FF2B5EF4-FFF2-40B4-BE49-F238E27FC236}">
                <a16:creationId xmlns:a16="http://schemas.microsoft.com/office/drawing/2014/main" id="{45A7FADD-C104-5915-E963-3165E53EAE1B}"/>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66879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3E65E2-A1AA-B0D1-80A6-09A0B32C9570}"/>
              </a:ext>
            </a:extLst>
          </p:cNvPr>
          <p:cNvSpPr>
            <a:spLocks noGrp="1"/>
          </p:cNvSpPr>
          <p:nvPr>
            <p:ph type="title"/>
          </p:nvPr>
        </p:nvSpPr>
        <p:spPr>
          <a:xfrm>
            <a:off x="628650" y="1195697"/>
            <a:ext cx="2400300" cy="4238118"/>
          </a:xfrm>
        </p:spPr>
        <p:txBody>
          <a:bodyPr vert="horz" lIns="91440" tIns="45720" rIns="91440" bIns="45720" rtlCol="0" anchor="ctr">
            <a:normAutofit/>
          </a:bodyPr>
          <a:lstStyle/>
          <a:p>
            <a:pPr algn="l" defTabSz="914400">
              <a:lnSpc>
                <a:spcPct val="90000"/>
              </a:lnSpc>
            </a:pPr>
            <a:r>
              <a:rPr lang="en-US" sz="3700" kern="1200">
                <a:solidFill>
                  <a:schemeClr val="bg1"/>
                </a:solidFill>
                <a:latin typeface="+mj-lt"/>
                <a:ea typeface="+mj-ea"/>
                <a:cs typeface="+mj-cs"/>
              </a:rPr>
              <a:t>Our “Problem”</a:t>
            </a:r>
          </a:p>
        </p:txBody>
      </p:sp>
      <p:grpSp>
        <p:nvGrpSpPr>
          <p:cNvPr id="71"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72" name="Freeform: Shape 4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73" name="Freeform: Shape 4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74" name="Oval 73">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76"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77" name="Freeform: Shape 54">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78" name="Freeform: Shape 55">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79" name="Freeform: Shape 56">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80" name="Freeform: Shape 57">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81" name="Freeform: Shape 58">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82" name="Freeform: Shape 59">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83" name="Freeform: Shape 60">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84" name="Freeform: Shape 61">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85" name="Freeform: Shape 62">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86" name="Freeform: Shape 63">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87" name="Freeform: Shape 64">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88" name="Freeform: Shape 65">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89" name="Freeform: Shape 66">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37" name="TextBox 2">
            <a:extLst>
              <a:ext uri="{FF2B5EF4-FFF2-40B4-BE49-F238E27FC236}">
                <a16:creationId xmlns:a16="http://schemas.microsoft.com/office/drawing/2014/main" id="{53B0617B-E6AD-9E72-CE6C-067AFB84CC85}"/>
              </a:ext>
            </a:extLst>
          </p:cNvPr>
          <p:cNvGraphicFramePr/>
          <p:nvPr>
            <p:extLst>
              <p:ext uri="{D42A27DB-BD31-4B8C-83A1-F6EECF244321}">
                <p14:modId xmlns:p14="http://schemas.microsoft.com/office/powerpoint/2010/main" val="295126632"/>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28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21B23-2FD0-7934-264F-84615A524AD1}"/>
              </a:ext>
            </a:extLst>
          </p:cNvPr>
          <p:cNvSpPr>
            <a:spLocks noGrp="1"/>
          </p:cNvSpPr>
          <p:nvPr>
            <p:ph type="title"/>
          </p:nvPr>
        </p:nvSpPr>
        <p:spPr/>
        <p:txBody>
          <a:bodyPr>
            <a:normAutofit fontScale="90000"/>
          </a:bodyPr>
          <a:lstStyle/>
          <a:p>
            <a:r>
              <a:rPr lang="en-US" b="1"/>
              <a:t>Training from Scratch</a:t>
            </a:r>
            <a:br>
              <a:rPr lang="en-US" b="1"/>
            </a:br>
            <a:endParaRPr lang="en-US" dirty="0"/>
          </a:p>
        </p:txBody>
      </p:sp>
      <p:sp>
        <p:nvSpPr>
          <p:cNvPr id="4" name="TextBox 3">
            <a:extLst>
              <a:ext uri="{FF2B5EF4-FFF2-40B4-BE49-F238E27FC236}">
                <a16:creationId xmlns:a16="http://schemas.microsoft.com/office/drawing/2014/main" id="{AB605AF4-2046-8273-6D7E-3B1549631C86}"/>
              </a:ext>
            </a:extLst>
          </p:cNvPr>
          <p:cNvSpPr txBox="1"/>
          <p:nvPr/>
        </p:nvSpPr>
        <p:spPr>
          <a:xfrm>
            <a:off x="518160" y="1028343"/>
            <a:ext cx="8229600" cy="4801314"/>
          </a:xfrm>
          <a:prstGeom prst="rect">
            <a:avLst/>
          </a:prstGeom>
          <a:noFill/>
        </p:spPr>
        <p:txBody>
          <a:bodyPr wrap="square">
            <a:spAutoFit/>
          </a:bodyPr>
          <a:lstStyle/>
          <a:p>
            <a:pPr>
              <a:buNone/>
            </a:pPr>
            <a:r>
              <a:rPr lang="en-US" b="1" dirty="0"/>
              <a:t>How it works:</a:t>
            </a:r>
            <a:r>
              <a:rPr lang="en-US" dirty="0"/>
              <a:t> Training a new model on a large corpus that includes the new knowledge or continuing to train an existing model on additional data.</a:t>
            </a:r>
          </a:p>
          <a:p>
            <a:pPr>
              <a:buNone/>
            </a:pPr>
            <a:endParaRPr lang="en-US" dirty="0"/>
          </a:p>
          <a:p>
            <a:pPr>
              <a:buNone/>
            </a:pPr>
            <a:r>
              <a:rPr lang="en-US" b="1" dirty="0"/>
              <a:t>Pros:</a:t>
            </a:r>
            <a:endParaRPr lang="en-US" dirty="0"/>
          </a:p>
          <a:p>
            <a:pPr marL="742950" lvl="1" indent="-285750">
              <a:buFont typeface="Arial" panose="020B0604020202020204" pitchFamily="34" charset="0"/>
              <a:buChar char="•"/>
            </a:pPr>
            <a:r>
              <a:rPr lang="en-US" dirty="0"/>
              <a:t>Knowledge becomes deeply integrated into the model's parameters</a:t>
            </a:r>
          </a:p>
          <a:p>
            <a:pPr marL="742950" lvl="1" indent="-285750">
              <a:buFont typeface="Arial" panose="020B0604020202020204" pitchFamily="34" charset="0"/>
              <a:buChar char="•"/>
            </a:pPr>
            <a:r>
              <a:rPr lang="en-US" dirty="0"/>
              <a:t>No additional inference overhead</a:t>
            </a:r>
          </a:p>
          <a:p>
            <a:pPr marL="742950" lvl="1" indent="-285750">
              <a:buFont typeface="Arial" panose="020B0604020202020204" pitchFamily="34" charset="0"/>
              <a:buChar char="•"/>
            </a:pPr>
            <a:r>
              <a:rPr lang="en-US" dirty="0"/>
              <a:t>Can handle complex reasoning across the new knowledge</a:t>
            </a:r>
          </a:p>
          <a:p>
            <a:pPr marL="742950" lvl="1" indent="-285750">
              <a:buFont typeface="Arial" panose="020B0604020202020204" pitchFamily="34" charset="0"/>
              <a:buChar char="•"/>
            </a:pPr>
            <a:r>
              <a:rPr lang="en-US" dirty="0"/>
              <a:t>Most comprehensive knowledge integration</a:t>
            </a:r>
          </a:p>
          <a:p>
            <a:pPr>
              <a:buNone/>
            </a:pPr>
            <a:r>
              <a:rPr lang="en-US" b="1" dirty="0"/>
              <a:t>Cons:</a:t>
            </a:r>
            <a:endParaRPr lang="en-US" dirty="0"/>
          </a:p>
          <a:p>
            <a:pPr marL="742950" lvl="1" indent="-285750">
              <a:buFont typeface="Arial" panose="020B0604020202020204" pitchFamily="34" charset="0"/>
              <a:buChar char="•"/>
            </a:pPr>
            <a:r>
              <a:rPr lang="en-US" dirty="0"/>
              <a:t>Extremely expensive computationally and financially</a:t>
            </a:r>
          </a:p>
          <a:p>
            <a:pPr marL="742950" lvl="1" indent="-285750">
              <a:buFont typeface="Arial" panose="020B0604020202020204" pitchFamily="34" charset="0"/>
              <a:buChar char="•"/>
            </a:pPr>
            <a:r>
              <a:rPr lang="en-US" dirty="0"/>
              <a:t>Requires massive datasets and infrastructure</a:t>
            </a:r>
          </a:p>
          <a:p>
            <a:pPr marL="742950" lvl="1" indent="-285750">
              <a:buFont typeface="Arial" panose="020B0604020202020204" pitchFamily="34" charset="0"/>
              <a:buChar char="•"/>
            </a:pPr>
            <a:r>
              <a:rPr lang="en-US" dirty="0"/>
              <a:t>Risk of catastrophic forgetting of previous knowledge</a:t>
            </a:r>
          </a:p>
          <a:p>
            <a:pPr marL="742950" lvl="1" indent="-285750">
              <a:buFont typeface="Arial" panose="020B0604020202020204" pitchFamily="34" charset="0"/>
              <a:buChar char="•"/>
            </a:pPr>
            <a:r>
              <a:rPr lang="en-US" dirty="0"/>
              <a:t>Long development cycles (months to years)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a:buNone/>
            </a:pPr>
            <a:r>
              <a:rPr lang="en-US" b="1" dirty="0"/>
              <a:t>Best for:</a:t>
            </a:r>
            <a:r>
              <a:rPr lang="en-US" dirty="0"/>
              <a:t> Foundational knowledge updates, domain-specific models, or when you need the knowledge to be permanently and deeply integrated.</a:t>
            </a:r>
          </a:p>
        </p:txBody>
      </p:sp>
    </p:spTree>
    <p:extLst>
      <p:ext uri="{BB962C8B-B14F-4D97-AF65-F5344CB8AC3E}">
        <p14:creationId xmlns:p14="http://schemas.microsoft.com/office/powerpoint/2010/main" val="1264979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4EFDC-3359-319C-7B73-78C83D442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0D11D-6026-2038-C823-D977749A4D88}"/>
              </a:ext>
            </a:extLst>
          </p:cNvPr>
          <p:cNvSpPr>
            <a:spLocks noGrp="1"/>
          </p:cNvSpPr>
          <p:nvPr>
            <p:ph type="title"/>
          </p:nvPr>
        </p:nvSpPr>
        <p:spPr/>
        <p:txBody>
          <a:bodyPr>
            <a:normAutofit fontScale="90000"/>
          </a:bodyPr>
          <a:lstStyle/>
          <a:p>
            <a:r>
              <a:rPr lang="en-US" b="1" dirty="0"/>
              <a:t>Fine Tuning</a:t>
            </a:r>
            <a:br>
              <a:rPr lang="en-US" b="1" dirty="0"/>
            </a:br>
            <a:endParaRPr lang="en-US" dirty="0"/>
          </a:p>
        </p:txBody>
      </p:sp>
      <p:sp>
        <p:nvSpPr>
          <p:cNvPr id="4" name="TextBox 3">
            <a:extLst>
              <a:ext uri="{FF2B5EF4-FFF2-40B4-BE49-F238E27FC236}">
                <a16:creationId xmlns:a16="http://schemas.microsoft.com/office/drawing/2014/main" id="{576804FE-FD9E-A70E-DEF4-A9CC8EB91D44}"/>
              </a:ext>
            </a:extLst>
          </p:cNvPr>
          <p:cNvSpPr txBox="1"/>
          <p:nvPr/>
        </p:nvSpPr>
        <p:spPr>
          <a:xfrm>
            <a:off x="518160" y="1028343"/>
            <a:ext cx="8229600" cy="5078313"/>
          </a:xfrm>
          <a:prstGeom prst="rect">
            <a:avLst/>
          </a:prstGeom>
          <a:noFill/>
        </p:spPr>
        <p:txBody>
          <a:bodyPr wrap="square">
            <a:spAutoFit/>
          </a:bodyPr>
          <a:lstStyle/>
          <a:p>
            <a:pPr>
              <a:buNone/>
            </a:pPr>
            <a:r>
              <a:rPr lang="en-US" b="1" dirty="0"/>
              <a:t>How it works:</a:t>
            </a:r>
            <a:r>
              <a:rPr lang="en-US" dirty="0"/>
              <a:t> Training the model on a smaller, curated dataset of examples that demonstrate the desired knowledge or behavior.</a:t>
            </a:r>
          </a:p>
          <a:p>
            <a:pPr>
              <a:buNone/>
            </a:pPr>
            <a:endParaRPr lang="en-US" dirty="0"/>
          </a:p>
          <a:p>
            <a:pPr>
              <a:buNone/>
            </a:pPr>
            <a:r>
              <a:rPr lang="en-US" b="1" dirty="0"/>
              <a:t>Pros:</a:t>
            </a:r>
          </a:p>
          <a:p>
            <a:pPr marL="742950" lvl="1"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Can teach specific formats, styles, or domain knowledge </a:t>
            </a:r>
          </a:p>
          <a:p>
            <a:pPr marL="742950" lvl="1"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Relatively quick to implement </a:t>
            </a:r>
          </a:p>
          <a:p>
            <a:pPr marL="742950" lvl="1"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Good for specialized tasks or knowledge domains</a:t>
            </a:r>
          </a:p>
          <a:p>
            <a:pPr marL="742950" lvl="1"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More cost-effective than full training </a:t>
            </a:r>
          </a:p>
          <a:p>
            <a:pPr>
              <a:buNone/>
            </a:pPr>
            <a:endParaRPr lang="en-US" dirty="0"/>
          </a:p>
          <a:p>
            <a:pPr>
              <a:buNone/>
            </a:pPr>
            <a:r>
              <a:rPr lang="en-US" b="1" dirty="0"/>
              <a:t>Cons:</a:t>
            </a:r>
            <a:endParaRPr lang="en-US" dirty="0"/>
          </a:p>
          <a:p>
            <a:pPr marL="742950" lvl="1"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Limited knowledge capacity compared to pre-training </a:t>
            </a:r>
          </a:p>
          <a:p>
            <a:pPr marL="742950" lvl="1"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Risk of overfitting to the fine-tuning data </a:t>
            </a:r>
          </a:p>
          <a:p>
            <a:pPr marL="742950" lvl="1"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May not generalize well beyond the training examples </a:t>
            </a:r>
          </a:p>
          <a:p>
            <a:pPr marL="742950" lvl="1" indent="-285750" defTabSz="91440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Can degrade performance on other tasks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a:buNone/>
            </a:pPr>
            <a:r>
              <a:rPr lang="en-US" b="1" dirty="0"/>
              <a:t>Best for:</a:t>
            </a:r>
            <a:r>
              <a:rPr lang="en-US" dirty="0"/>
              <a:t> Specialized domains with well-defined knowledge sets, teaching specific response formats, adapting models for particular use cases or industries.</a:t>
            </a:r>
          </a:p>
        </p:txBody>
      </p:sp>
    </p:spTree>
    <p:extLst>
      <p:ext uri="{BB962C8B-B14F-4D97-AF65-F5344CB8AC3E}">
        <p14:creationId xmlns:p14="http://schemas.microsoft.com/office/powerpoint/2010/main" val="71701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B8846-975A-F175-951E-DCD433110A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574572-F64C-8808-0713-206987AF069D}"/>
              </a:ext>
            </a:extLst>
          </p:cNvPr>
          <p:cNvSpPr>
            <a:spLocks noGrp="1"/>
          </p:cNvSpPr>
          <p:nvPr>
            <p:ph type="title"/>
          </p:nvPr>
        </p:nvSpPr>
        <p:spPr/>
        <p:txBody>
          <a:bodyPr>
            <a:normAutofit fontScale="90000"/>
          </a:bodyPr>
          <a:lstStyle/>
          <a:p>
            <a:r>
              <a:rPr lang="en-US" b="1" dirty="0"/>
              <a:t>Approach Relative Costs</a:t>
            </a:r>
            <a:br>
              <a:rPr lang="en-US" b="1" dirty="0"/>
            </a:br>
            <a:endParaRPr lang="en-US" dirty="0"/>
          </a:p>
        </p:txBody>
      </p:sp>
      <p:graphicFrame>
        <p:nvGraphicFramePr>
          <p:cNvPr id="7" name="Table 6">
            <a:extLst>
              <a:ext uri="{FF2B5EF4-FFF2-40B4-BE49-F238E27FC236}">
                <a16:creationId xmlns:a16="http://schemas.microsoft.com/office/drawing/2014/main" id="{75312F63-678E-38F2-73BD-A4C1B316BC9D}"/>
              </a:ext>
            </a:extLst>
          </p:cNvPr>
          <p:cNvGraphicFramePr>
            <a:graphicFrameLocks noGrp="1"/>
          </p:cNvGraphicFramePr>
          <p:nvPr>
            <p:extLst>
              <p:ext uri="{D42A27DB-BD31-4B8C-83A1-F6EECF244321}">
                <p14:modId xmlns:p14="http://schemas.microsoft.com/office/powerpoint/2010/main" val="258075543"/>
              </p:ext>
            </p:extLst>
          </p:nvPr>
        </p:nvGraphicFramePr>
        <p:xfrm>
          <a:off x="1120140" y="1394822"/>
          <a:ext cx="7505942" cy="4606754"/>
        </p:xfrm>
        <a:graphic>
          <a:graphicData uri="http://schemas.openxmlformats.org/drawingml/2006/table">
            <a:tbl>
              <a:tblPr/>
              <a:tblGrid>
                <a:gridCol w="1150620">
                  <a:extLst>
                    <a:ext uri="{9D8B030D-6E8A-4147-A177-3AD203B41FA5}">
                      <a16:colId xmlns:a16="http://schemas.microsoft.com/office/drawing/2014/main" val="2486765375"/>
                    </a:ext>
                  </a:extLst>
                </a:gridCol>
                <a:gridCol w="1127760">
                  <a:extLst>
                    <a:ext uri="{9D8B030D-6E8A-4147-A177-3AD203B41FA5}">
                      <a16:colId xmlns:a16="http://schemas.microsoft.com/office/drawing/2014/main" val="980657684"/>
                    </a:ext>
                  </a:extLst>
                </a:gridCol>
                <a:gridCol w="883920">
                  <a:extLst>
                    <a:ext uri="{9D8B030D-6E8A-4147-A177-3AD203B41FA5}">
                      <a16:colId xmlns:a16="http://schemas.microsoft.com/office/drawing/2014/main" val="2102775719"/>
                    </a:ext>
                  </a:extLst>
                </a:gridCol>
                <a:gridCol w="2339340">
                  <a:extLst>
                    <a:ext uri="{9D8B030D-6E8A-4147-A177-3AD203B41FA5}">
                      <a16:colId xmlns:a16="http://schemas.microsoft.com/office/drawing/2014/main" val="4257370961"/>
                    </a:ext>
                  </a:extLst>
                </a:gridCol>
                <a:gridCol w="2004302">
                  <a:extLst>
                    <a:ext uri="{9D8B030D-6E8A-4147-A177-3AD203B41FA5}">
                      <a16:colId xmlns:a16="http://schemas.microsoft.com/office/drawing/2014/main" val="1410198290"/>
                    </a:ext>
                  </a:extLst>
                </a:gridCol>
              </a:tblGrid>
              <a:tr h="136119">
                <a:tc>
                  <a:txBody>
                    <a:bodyPr/>
                    <a:lstStyle/>
                    <a:p>
                      <a:pPr algn="ctr">
                        <a:buNone/>
                      </a:pPr>
                      <a:r>
                        <a:rPr lang="en-US" sz="1200" b="1" dirty="0">
                          <a:solidFill>
                            <a:srgbClr val="141413"/>
                          </a:solidFill>
                          <a:effectLst/>
                        </a:rPr>
                        <a:t>Approach</a:t>
                      </a:r>
                    </a:p>
                  </a:txBody>
                  <a:tcPr marL="34030" marR="34030" marT="17015" marB="17015" anchor="ctr">
                    <a:lnL w="12700" cap="flat" cmpd="sng" algn="ctr">
                      <a:solidFill>
                        <a:srgbClr val="1F1E1D"/>
                      </a:solidFill>
                      <a:prstDash val="solid"/>
                      <a:round/>
                      <a:headEnd type="none" w="med" len="med"/>
                      <a:tailEnd type="none" w="med" len="med"/>
                    </a:lnL>
                    <a:lnR w="4763" cap="flat" cmpd="sng" algn="ctr">
                      <a:solidFill>
                        <a:srgbClr val="1F1E1D"/>
                      </a:solidFill>
                      <a:prstDash val="solid"/>
                      <a:round/>
                      <a:headEnd type="none" w="med" len="med"/>
                      <a:tailEnd type="none" w="med" len="med"/>
                    </a:lnR>
                    <a:lnT w="12700" cap="flat" cmpd="sng" algn="ctr">
                      <a:solidFill>
                        <a:srgbClr val="1F1E1D"/>
                      </a:solidFill>
                      <a:prstDash val="solid"/>
                      <a:round/>
                      <a:headEnd type="none" w="med" len="med"/>
                      <a:tailEnd type="none" w="med" len="med"/>
                    </a:lnT>
                    <a:lnB w="4763" cap="flat" cmpd="sng" algn="ctr">
                      <a:solidFill>
                        <a:srgbClr val="50C10F"/>
                      </a:solidFill>
                      <a:prstDash val="solid"/>
                      <a:round/>
                      <a:headEnd type="none" w="med" len="med"/>
                      <a:tailEnd type="none" w="med" len="med"/>
                    </a:lnB>
                    <a:solidFill>
                      <a:srgbClr val="FAF9F5"/>
                    </a:solidFill>
                  </a:tcPr>
                </a:tc>
                <a:tc>
                  <a:txBody>
                    <a:bodyPr/>
                    <a:lstStyle/>
                    <a:p>
                      <a:pPr algn="ctr">
                        <a:buNone/>
                      </a:pPr>
                      <a:r>
                        <a:rPr lang="en-US" sz="1200" b="1">
                          <a:solidFill>
                            <a:srgbClr val="141413"/>
                          </a:solidFill>
                          <a:effectLst/>
                        </a:rPr>
                        <a:t>Cost Range</a:t>
                      </a:r>
                    </a:p>
                  </a:txBody>
                  <a:tcPr marL="34030" marR="34030" marT="17015" marB="17015" anchor="ctr">
                    <a:lnL w="4763" cap="flat" cmpd="sng" algn="ctr">
                      <a:solidFill>
                        <a:srgbClr val="1F1E1D"/>
                      </a:solidFill>
                      <a:prstDash val="solid"/>
                      <a:round/>
                      <a:headEnd type="none" w="med" len="med"/>
                      <a:tailEnd type="none" w="med" len="med"/>
                    </a:lnL>
                    <a:lnR w="4763" cap="flat" cmpd="sng" algn="ctr">
                      <a:solidFill>
                        <a:srgbClr val="1F1E1D"/>
                      </a:solidFill>
                      <a:prstDash val="solid"/>
                      <a:round/>
                      <a:headEnd type="none" w="med" len="med"/>
                      <a:tailEnd type="none" w="med" len="med"/>
                    </a:lnR>
                    <a:lnT w="12700" cap="flat" cmpd="sng" algn="ctr">
                      <a:solidFill>
                        <a:srgbClr val="1F1E1D"/>
                      </a:solidFill>
                      <a:prstDash val="solid"/>
                      <a:round/>
                      <a:headEnd type="none" w="med" len="med"/>
                      <a:tailEnd type="none" w="med" len="med"/>
                    </a:lnT>
                    <a:lnB w="4763" cap="flat" cmpd="sng" algn="ctr">
                      <a:solidFill>
                        <a:srgbClr val="E0C00F"/>
                      </a:solidFill>
                      <a:prstDash val="solid"/>
                      <a:round/>
                      <a:headEnd type="none" w="med" len="med"/>
                      <a:tailEnd type="none" w="med" len="med"/>
                    </a:lnB>
                    <a:solidFill>
                      <a:srgbClr val="FAF9F5"/>
                    </a:solidFill>
                  </a:tcPr>
                </a:tc>
                <a:tc>
                  <a:txBody>
                    <a:bodyPr/>
                    <a:lstStyle/>
                    <a:p>
                      <a:pPr algn="ctr">
                        <a:buNone/>
                      </a:pPr>
                      <a:r>
                        <a:rPr lang="en-US" sz="1200" b="1" dirty="0">
                          <a:solidFill>
                            <a:srgbClr val="141413"/>
                          </a:solidFill>
                          <a:effectLst/>
                        </a:rPr>
                        <a:t>Time</a:t>
                      </a:r>
                    </a:p>
                  </a:txBody>
                  <a:tcPr marL="34030" marR="34030" marT="17015" marB="17015" anchor="ctr">
                    <a:lnL w="4763" cap="flat" cmpd="sng" algn="ctr">
                      <a:solidFill>
                        <a:srgbClr val="1F1E1D"/>
                      </a:solidFill>
                      <a:prstDash val="solid"/>
                      <a:round/>
                      <a:headEnd type="none" w="med" len="med"/>
                      <a:tailEnd type="none" w="med" len="med"/>
                    </a:lnL>
                    <a:lnR w="4763" cap="flat" cmpd="sng" algn="ctr">
                      <a:solidFill>
                        <a:srgbClr val="1F1E1D"/>
                      </a:solidFill>
                      <a:prstDash val="solid"/>
                      <a:round/>
                      <a:headEnd type="none" w="med" len="med"/>
                      <a:tailEnd type="none" w="med" len="med"/>
                    </a:lnR>
                    <a:lnT w="12700" cap="flat" cmpd="sng" algn="ctr">
                      <a:solidFill>
                        <a:srgbClr val="1F1E1D"/>
                      </a:solidFill>
                      <a:prstDash val="solid"/>
                      <a:round/>
                      <a:headEnd type="none" w="med" len="med"/>
                      <a:tailEnd type="none" w="med" len="med"/>
                    </a:lnT>
                    <a:lnB w="4763" cap="flat" cmpd="sng" algn="ctr">
                      <a:solidFill>
                        <a:srgbClr val="A0D00F"/>
                      </a:solidFill>
                      <a:prstDash val="solid"/>
                      <a:round/>
                      <a:headEnd type="none" w="med" len="med"/>
                      <a:tailEnd type="none" w="med" len="med"/>
                    </a:lnB>
                    <a:solidFill>
                      <a:srgbClr val="FAF9F5"/>
                    </a:solidFill>
                  </a:tcPr>
                </a:tc>
                <a:tc>
                  <a:txBody>
                    <a:bodyPr/>
                    <a:lstStyle/>
                    <a:p>
                      <a:pPr algn="ctr">
                        <a:buNone/>
                      </a:pPr>
                      <a:r>
                        <a:rPr lang="en-US" sz="1200" b="1">
                          <a:solidFill>
                            <a:srgbClr val="141413"/>
                          </a:solidFill>
                          <a:effectLst/>
                        </a:rPr>
                        <a:t>Components</a:t>
                      </a:r>
                    </a:p>
                  </a:txBody>
                  <a:tcPr marL="34030" marR="34030" marT="17015" marB="17015" anchor="ctr">
                    <a:lnL w="4763" cap="flat" cmpd="sng" algn="ctr">
                      <a:solidFill>
                        <a:srgbClr val="1F1E1D"/>
                      </a:solidFill>
                      <a:prstDash val="solid"/>
                      <a:round/>
                      <a:headEnd type="none" w="med" len="med"/>
                      <a:tailEnd type="none" w="med" len="med"/>
                    </a:lnL>
                    <a:lnR w="4763" cap="flat" cmpd="sng" algn="ctr">
                      <a:solidFill>
                        <a:srgbClr val="1F1E1D"/>
                      </a:solidFill>
                      <a:prstDash val="solid"/>
                      <a:round/>
                      <a:headEnd type="none" w="med" len="med"/>
                      <a:tailEnd type="none" w="med" len="med"/>
                    </a:lnR>
                    <a:lnT w="12700" cap="flat" cmpd="sng" algn="ctr">
                      <a:solidFill>
                        <a:srgbClr val="1F1E1D"/>
                      </a:solidFill>
                      <a:prstDash val="solid"/>
                      <a:round/>
                      <a:headEnd type="none" w="med" len="med"/>
                      <a:tailEnd type="none" w="med" len="med"/>
                    </a:lnT>
                    <a:lnB w="4763" cap="flat" cmpd="sng" algn="ctr">
                      <a:solidFill>
                        <a:srgbClr val="D0E70F"/>
                      </a:solidFill>
                      <a:prstDash val="solid"/>
                      <a:round/>
                      <a:headEnd type="none" w="med" len="med"/>
                      <a:tailEnd type="none" w="med" len="med"/>
                    </a:lnB>
                    <a:solidFill>
                      <a:srgbClr val="FAF9F5"/>
                    </a:solidFill>
                  </a:tcPr>
                </a:tc>
                <a:tc>
                  <a:txBody>
                    <a:bodyPr/>
                    <a:lstStyle/>
                    <a:p>
                      <a:pPr algn="ctr">
                        <a:buNone/>
                      </a:pPr>
                      <a:r>
                        <a:rPr lang="en-US" sz="1200" b="1" dirty="0">
                          <a:solidFill>
                            <a:srgbClr val="141413"/>
                          </a:solidFill>
                          <a:effectLst/>
                        </a:rPr>
                        <a:t>Best For</a:t>
                      </a:r>
                    </a:p>
                  </a:txBody>
                  <a:tcPr marL="34030" marR="34030" marT="17015" marB="17015" anchor="ctr">
                    <a:lnL w="4763" cap="flat" cmpd="sng" algn="ctr">
                      <a:solidFill>
                        <a:srgbClr val="1F1E1D"/>
                      </a:solidFill>
                      <a:prstDash val="solid"/>
                      <a:round/>
                      <a:headEnd type="none" w="med" len="med"/>
                      <a:tailEnd type="none" w="med" len="med"/>
                    </a:lnL>
                    <a:lnR w="12700" cap="flat" cmpd="sng" algn="ctr">
                      <a:solidFill>
                        <a:srgbClr val="1F1E1D"/>
                      </a:solidFill>
                      <a:prstDash val="solid"/>
                      <a:round/>
                      <a:headEnd type="none" w="med" len="med"/>
                      <a:tailEnd type="none" w="med" len="med"/>
                    </a:lnR>
                    <a:lnT w="12700" cap="flat" cmpd="sng" algn="ctr">
                      <a:solidFill>
                        <a:srgbClr val="1F1E1D"/>
                      </a:solidFill>
                      <a:prstDash val="solid"/>
                      <a:round/>
                      <a:headEnd type="none" w="med" len="med"/>
                      <a:tailEnd type="none" w="med" len="med"/>
                    </a:lnT>
                    <a:lnB w="4763" cap="flat" cmpd="sng" algn="ctr">
                      <a:solidFill>
                        <a:srgbClr val="50C10F"/>
                      </a:solidFill>
                      <a:prstDash val="solid"/>
                      <a:round/>
                      <a:headEnd type="none" w="med" len="med"/>
                      <a:tailEnd type="none" w="med" len="med"/>
                    </a:lnB>
                    <a:solidFill>
                      <a:srgbClr val="FAF9F5"/>
                    </a:solidFill>
                  </a:tcPr>
                </a:tc>
                <a:extLst>
                  <a:ext uri="{0D108BD9-81ED-4DB2-BD59-A6C34878D82A}">
                    <a16:rowId xmlns:a16="http://schemas.microsoft.com/office/drawing/2014/main" val="523526690"/>
                  </a:ext>
                </a:extLst>
              </a:tr>
              <a:tr h="1054924">
                <a:tc>
                  <a:txBody>
                    <a:bodyPr/>
                    <a:lstStyle/>
                    <a:p>
                      <a:pPr>
                        <a:buNone/>
                      </a:pPr>
                      <a:r>
                        <a:rPr lang="en-US" sz="1200" b="1" dirty="0">
                          <a:effectLst/>
                        </a:rPr>
                        <a:t>Training from Scratch</a:t>
                      </a:r>
                      <a:endParaRPr lang="en-US" sz="1200" dirty="0">
                        <a:effectLst/>
                      </a:endParaRPr>
                    </a:p>
                  </a:txBody>
                  <a:tcPr marL="34030" marR="34030" marT="17015" marB="17015" anchor="ctr">
                    <a:lnL w="12700" cap="flat" cmpd="sng" algn="ctr">
                      <a:solidFill>
                        <a:srgbClr val="50C10F"/>
                      </a:solidFill>
                      <a:prstDash val="solid"/>
                      <a:round/>
                      <a:headEnd type="none" w="med" len="med"/>
                      <a:tailEnd type="none" w="med" len="med"/>
                    </a:lnL>
                    <a:lnR w="4763" cap="flat" cmpd="sng" algn="ctr">
                      <a:solidFill>
                        <a:srgbClr val="E0C00F"/>
                      </a:solidFill>
                      <a:prstDash val="solid"/>
                      <a:round/>
                      <a:headEnd type="none" w="med" len="med"/>
                      <a:tailEnd type="none" w="med" len="med"/>
                    </a:lnR>
                    <a:lnT w="4763" cap="flat" cmpd="sng" algn="ctr">
                      <a:solidFill>
                        <a:srgbClr val="50C10F"/>
                      </a:solidFill>
                      <a:prstDash val="solid"/>
                      <a:round/>
                      <a:headEnd type="none" w="med" len="med"/>
                      <a:tailEnd type="none" w="med" len="med"/>
                    </a:lnT>
                    <a:lnB w="4763" cap="flat" cmpd="sng" algn="ctr">
                      <a:solidFill>
                        <a:srgbClr val="C0F20F"/>
                      </a:solidFill>
                      <a:prstDash val="solid"/>
                      <a:round/>
                      <a:headEnd type="none" w="med" len="med"/>
                      <a:tailEnd type="none" w="med" len="med"/>
                    </a:lnB>
                    <a:solidFill>
                      <a:srgbClr val="FAF9F5"/>
                    </a:solidFill>
                  </a:tcPr>
                </a:tc>
                <a:tc>
                  <a:txBody>
                    <a:bodyPr/>
                    <a:lstStyle/>
                    <a:p>
                      <a:pPr>
                        <a:buNone/>
                      </a:pPr>
                      <a:r>
                        <a:rPr lang="en-US" sz="1200">
                          <a:effectLst/>
                        </a:rPr>
                        <a:t>$500K - $5M+</a:t>
                      </a:r>
                    </a:p>
                  </a:txBody>
                  <a:tcPr marL="34030" marR="34030" marT="17015" marB="17015" anchor="ctr">
                    <a:lnL w="4763" cap="flat" cmpd="sng" algn="ctr">
                      <a:solidFill>
                        <a:srgbClr val="E0C00F"/>
                      </a:solidFill>
                      <a:prstDash val="solid"/>
                      <a:round/>
                      <a:headEnd type="none" w="med" len="med"/>
                      <a:tailEnd type="none" w="med" len="med"/>
                    </a:lnL>
                    <a:lnR w="4763" cap="flat" cmpd="sng" algn="ctr">
                      <a:solidFill>
                        <a:srgbClr val="A0D00F"/>
                      </a:solidFill>
                      <a:prstDash val="solid"/>
                      <a:round/>
                      <a:headEnd type="none" w="med" len="med"/>
                      <a:tailEnd type="none" w="med" len="med"/>
                    </a:lnR>
                    <a:lnT w="4763" cap="flat" cmpd="sng" algn="ctr">
                      <a:solidFill>
                        <a:srgbClr val="E0C00F"/>
                      </a:solidFill>
                      <a:prstDash val="solid"/>
                      <a:round/>
                      <a:headEnd type="none" w="med" len="med"/>
                      <a:tailEnd type="none" w="med" len="med"/>
                    </a:lnT>
                    <a:lnB w="4763" cap="flat" cmpd="sng" algn="ctr">
                      <a:solidFill>
                        <a:srgbClr val="A0D00F"/>
                      </a:solidFill>
                      <a:prstDash val="solid"/>
                      <a:round/>
                      <a:headEnd type="none" w="med" len="med"/>
                      <a:tailEnd type="none" w="med" len="med"/>
                    </a:lnB>
                    <a:solidFill>
                      <a:srgbClr val="FAF9F5"/>
                    </a:solidFill>
                  </a:tcPr>
                </a:tc>
                <a:tc>
                  <a:txBody>
                    <a:bodyPr/>
                    <a:lstStyle/>
                    <a:p>
                      <a:pPr algn="ctr">
                        <a:buNone/>
                      </a:pPr>
                      <a:r>
                        <a:rPr lang="en-US" sz="1200" dirty="0">
                          <a:effectLst/>
                        </a:rPr>
                        <a:t>months</a:t>
                      </a:r>
                    </a:p>
                  </a:txBody>
                  <a:tcPr marL="34030" marR="34030" marT="17015" marB="17015" anchor="ctr">
                    <a:lnL w="4763" cap="flat" cmpd="sng" algn="ctr">
                      <a:solidFill>
                        <a:srgbClr val="A0D00F"/>
                      </a:solidFill>
                      <a:prstDash val="solid"/>
                      <a:round/>
                      <a:headEnd type="none" w="med" len="med"/>
                      <a:tailEnd type="none" w="med" len="med"/>
                    </a:lnL>
                    <a:lnR w="4763" cap="flat" cmpd="sng" algn="ctr">
                      <a:solidFill>
                        <a:srgbClr val="D0E70F"/>
                      </a:solidFill>
                      <a:prstDash val="solid"/>
                      <a:round/>
                      <a:headEnd type="none" w="med" len="med"/>
                      <a:tailEnd type="none" w="med" len="med"/>
                    </a:lnR>
                    <a:lnT w="4763" cap="flat" cmpd="sng" algn="ctr">
                      <a:solidFill>
                        <a:srgbClr val="A0D00F"/>
                      </a:solidFill>
                      <a:prstDash val="solid"/>
                      <a:round/>
                      <a:headEnd type="none" w="med" len="med"/>
                      <a:tailEnd type="none" w="med" len="med"/>
                    </a:lnT>
                    <a:lnB w="4763" cap="flat" cmpd="sng" algn="ctr">
                      <a:solidFill>
                        <a:srgbClr val="30C20F"/>
                      </a:solidFill>
                      <a:prstDash val="solid"/>
                      <a:round/>
                      <a:headEnd type="none" w="med" len="med"/>
                      <a:tailEnd type="none" w="med" len="med"/>
                    </a:lnB>
                    <a:solidFill>
                      <a:srgbClr val="FAF9F5"/>
                    </a:solidFill>
                  </a:tcPr>
                </a:tc>
                <a:tc>
                  <a:txBody>
                    <a:bodyPr/>
                    <a:lstStyle/>
                    <a:p>
                      <a:pPr>
                        <a:buNone/>
                      </a:pPr>
                      <a:r>
                        <a:rPr lang="en-US" sz="1200" dirty="0">
                          <a:effectLst/>
                        </a:rPr>
                        <a:t>• Compute – Lots of GPUs</a:t>
                      </a:r>
                    </a:p>
                    <a:p>
                      <a:pPr>
                        <a:buNone/>
                      </a:pPr>
                      <a:r>
                        <a:rPr lang="en-US" sz="1200" dirty="0">
                          <a:effectLst/>
                        </a:rPr>
                        <a:t>• Data prep – need MANY examples</a:t>
                      </a:r>
                    </a:p>
                    <a:p>
                      <a:pPr>
                        <a:buNone/>
                      </a:pPr>
                      <a:r>
                        <a:rPr lang="en-US" sz="1200" dirty="0">
                          <a:effectLst/>
                        </a:rPr>
                        <a:t>• Engineering</a:t>
                      </a:r>
                    </a:p>
                    <a:p>
                      <a:pPr>
                        <a:buNone/>
                      </a:pPr>
                      <a:r>
                        <a:rPr lang="en-US" sz="1200" dirty="0">
                          <a:effectLst/>
                        </a:rPr>
                        <a:t>• Infrastructure</a:t>
                      </a:r>
                    </a:p>
                  </a:txBody>
                  <a:tcPr marL="34030" marR="34030" marT="17015" marB="17015" anchor="ctr">
                    <a:lnL w="4763" cap="flat" cmpd="sng" algn="ctr">
                      <a:solidFill>
                        <a:srgbClr val="D0E70F"/>
                      </a:solidFill>
                      <a:prstDash val="solid"/>
                      <a:round/>
                      <a:headEnd type="none" w="med" len="med"/>
                      <a:tailEnd type="none" w="med" len="med"/>
                    </a:lnL>
                    <a:lnR w="4763" cap="flat" cmpd="sng" algn="ctr">
                      <a:solidFill>
                        <a:srgbClr val="50C10F"/>
                      </a:solidFill>
                      <a:prstDash val="solid"/>
                      <a:round/>
                      <a:headEnd type="none" w="med" len="med"/>
                      <a:tailEnd type="none" w="med" len="med"/>
                    </a:lnR>
                    <a:lnT w="4763" cap="flat" cmpd="sng" algn="ctr">
                      <a:solidFill>
                        <a:srgbClr val="D0E70F"/>
                      </a:solidFill>
                      <a:prstDash val="solid"/>
                      <a:round/>
                      <a:headEnd type="none" w="med" len="med"/>
                      <a:tailEnd type="none" w="med" len="med"/>
                    </a:lnT>
                    <a:lnB w="4763" cap="flat" cmpd="sng" algn="ctr">
                      <a:solidFill>
                        <a:srgbClr val="50C10F"/>
                      </a:solidFill>
                      <a:prstDash val="solid"/>
                      <a:round/>
                      <a:headEnd type="none" w="med" len="med"/>
                      <a:tailEnd type="none" w="med" len="med"/>
                    </a:lnB>
                    <a:solidFill>
                      <a:srgbClr val="FAF9F5"/>
                    </a:solidFill>
                  </a:tcPr>
                </a:tc>
                <a:tc>
                  <a:txBody>
                    <a:bodyPr/>
                    <a:lstStyle/>
                    <a:p>
                      <a:pPr>
                        <a:buNone/>
                      </a:pPr>
                      <a:r>
                        <a:rPr lang="en-US" sz="1200">
                          <a:effectLst/>
                        </a:rPr>
                        <a:t>Permanent knowledge integration, complex reasoning across domains</a:t>
                      </a:r>
                    </a:p>
                  </a:txBody>
                  <a:tcPr marL="34030" marR="34030" marT="17015" marB="17015" anchor="ctr">
                    <a:lnL w="4763" cap="flat" cmpd="sng" algn="ctr">
                      <a:solidFill>
                        <a:srgbClr val="50C10F"/>
                      </a:solidFill>
                      <a:prstDash val="solid"/>
                      <a:round/>
                      <a:headEnd type="none" w="med" len="med"/>
                      <a:tailEnd type="none" w="med" len="med"/>
                    </a:lnL>
                    <a:lnR w="12700" cap="flat" cmpd="sng" algn="ctr">
                      <a:solidFill>
                        <a:srgbClr val="50C10F"/>
                      </a:solidFill>
                      <a:prstDash val="solid"/>
                      <a:round/>
                      <a:headEnd type="none" w="med" len="med"/>
                      <a:tailEnd type="none" w="med" len="med"/>
                    </a:lnR>
                    <a:lnT w="4763" cap="flat" cmpd="sng" algn="ctr">
                      <a:solidFill>
                        <a:srgbClr val="50C10F"/>
                      </a:solidFill>
                      <a:prstDash val="solid"/>
                      <a:round/>
                      <a:headEnd type="none" w="med" len="med"/>
                      <a:tailEnd type="none" w="med" len="med"/>
                    </a:lnT>
                    <a:lnB w="4763" cap="flat" cmpd="sng" algn="ctr">
                      <a:solidFill>
                        <a:srgbClr val="C0F20F"/>
                      </a:solidFill>
                      <a:prstDash val="solid"/>
                      <a:round/>
                      <a:headEnd type="none" w="med" len="med"/>
                      <a:tailEnd type="none" w="med" len="med"/>
                    </a:lnB>
                    <a:solidFill>
                      <a:srgbClr val="FAF9F5"/>
                    </a:solidFill>
                  </a:tcPr>
                </a:tc>
                <a:extLst>
                  <a:ext uri="{0D108BD9-81ED-4DB2-BD59-A6C34878D82A}">
                    <a16:rowId xmlns:a16="http://schemas.microsoft.com/office/drawing/2014/main" val="1053504215"/>
                  </a:ext>
                </a:extLst>
              </a:tr>
              <a:tr h="1667460">
                <a:tc>
                  <a:txBody>
                    <a:bodyPr/>
                    <a:lstStyle/>
                    <a:p>
                      <a:pPr>
                        <a:buNone/>
                      </a:pPr>
                      <a:r>
                        <a:rPr lang="en-US" sz="1200" b="1">
                          <a:effectLst/>
                        </a:rPr>
                        <a:t>Fine-tuning</a:t>
                      </a:r>
                      <a:endParaRPr lang="en-US" sz="1200">
                        <a:effectLst/>
                      </a:endParaRPr>
                    </a:p>
                  </a:txBody>
                  <a:tcPr marL="34030" marR="34030" marT="17015" marB="17015" anchor="ctr">
                    <a:lnL w="12700" cap="flat" cmpd="sng" algn="ctr">
                      <a:solidFill>
                        <a:srgbClr val="C0F20F"/>
                      </a:solidFill>
                      <a:prstDash val="solid"/>
                      <a:round/>
                      <a:headEnd type="none" w="med" len="med"/>
                      <a:tailEnd type="none" w="med" len="med"/>
                    </a:lnL>
                    <a:lnR w="4763" cap="flat" cmpd="sng" algn="ctr">
                      <a:solidFill>
                        <a:srgbClr val="A0D00F"/>
                      </a:solidFill>
                      <a:prstDash val="solid"/>
                      <a:round/>
                      <a:headEnd type="none" w="med" len="med"/>
                      <a:tailEnd type="none" w="med" len="med"/>
                    </a:lnR>
                    <a:lnT w="4763" cap="flat" cmpd="sng" algn="ctr">
                      <a:solidFill>
                        <a:srgbClr val="C0F20F"/>
                      </a:solidFill>
                      <a:prstDash val="solid"/>
                      <a:round/>
                      <a:headEnd type="none" w="med" len="med"/>
                      <a:tailEnd type="none" w="med" len="med"/>
                    </a:lnT>
                    <a:lnB w="4763" cap="flat" cmpd="sng" algn="ctr">
                      <a:solidFill>
                        <a:srgbClr val="C0F20F"/>
                      </a:solidFill>
                      <a:prstDash val="solid"/>
                      <a:round/>
                      <a:headEnd type="none" w="med" len="med"/>
                      <a:tailEnd type="none" w="med" len="med"/>
                    </a:lnB>
                    <a:solidFill>
                      <a:srgbClr val="FAF9F5"/>
                    </a:solidFill>
                  </a:tcPr>
                </a:tc>
                <a:tc>
                  <a:txBody>
                    <a:bodyPr/>
                    <a:lstStyle/>
                    <a:p>
                      <a:pPr>
                        <a:buNone/>
                      </a:pPr>
                      <a:r>
                        <a:rPr lang="en-US" sz="1200">
                          <a:effectLst/>
                        </a:rPr>
                        <a:t>$10K - $100K</a:t>
                      </a:r>
                    </a:p>
                  </a:txBody>
                  <a:tcPr marL="34030" marR="34030" marT="17015" marB="17015" anchor="ctr">
                    <a:lnL w="4763" cap="flat" cmpd="sng" algn="ctr">
                      <a:solidFill>
                        <a:srgbClr val="A0D00F"/>
                      </a:solidFill>
                      <a:prstDash val="solid"/>
                      <a:round/>
                      <a:headEnd type="none" w="med" len="med"/>
                      <a:tailEnd type="none" w="med" len="med"/>
                    </a:lnL>
                    <a:lnR w="4763" cap="flat" cmpd="sng" algn="ctr">
                      <a:solidFill>
                        <a:srgbClr val="30C20F"/>
                      </a:solidFill>
                      <a:prstDash val="solid"/>
                      <a:round/>
                      <a:headEnd type="none" w="med" len="med"/>
                      <a:tailEnd type="none" w="med" len="med"/>
                    </a:lnR>
                    <a:lnT w="4763" cap="flat" cmpd="sng" algn="ctr">
                      <a:solidFill>
                        <a:srgbClr val="A0D00F"/>
                      </a:solidFill>
                      <a:prstDash val="solid"/>
                      <a:round/>
                      <a:headEnd type="none" w="med" len="med"/>
                      <a:tailEnd type="none" w="med" len="med"/>
                    </a:lnT>
                    <a:lnB w="4763" cap="flat" cmpd="sng" algn="ctr">
                      <a:solidFill>
                        <a:srgbClr val="A0D00F"/>
                      </a:solidFill>
                      <a:prstDash val="solid"/>
                      <a:round/>
                      <a:headEnd type="none" w="med" len="med"/>
                      <a:tailEnd type="none" w="med" len="med"/>
                    </a:lnB>
                    <a:solidFill>
                      <a:srgbClr val="FAF9F5"/>
                    </a:solidFill>
                  </a:tcPr>
                </a:tc>
                <a:tc>
                  <a:txBody>
                    <a:bodyPr/>
                    <a:lstStyle/>
                    <a:p>
                      <a:pPr algn="ctr">
                        <a:buNone/>
                      </a:pPr>
                      <a:r>
                        <a:rPr lang="en-US" sz="1200" dirty="0">
                          <a:effectLst/>
                        </a:rPr>
                        <a:t>weeks</a:t>
                      </a:r>
                    </a:p>
                  </a:txBody>
                  <a:tcPr marL="34030" marR="34030" marT="17015" marB="17015" anchor="ctr">
                    <a:lnL w="4763" cap="flat" cmpd="sng" algn="ctr">
                      <a:solidFill>
                        <a:srgbClr val="30C20F"/>
                      </a:solidFill>
                      <a:prstDash val="solid"/>
                      <a:round/>
                      <a:headEnd type="none" w="med" len="med"/>
                      <a:tailEnd type="none" w="med" len="med"/>
                    </a:lnL>
                    <a:lnR w="4763" cap="flat" cmpd="sng" algn="ctr">
                      <a:solidFill>
                        <a:srgbClr val="50C10F"/>
                      </a:solidFill>
                      <a:prstDash val="solid"/>
                      <a:round/>
                      <a:headEnd type="none" w="med" len="med"/>
                      <a:tailEnd type="none" w="med" len="med"/>
                    </a:lnR>
                    <a:lnT w="4763" cap="flat" cmpd="sng" algn="ctr">
                      <a:solidFill>
                        <a:srgbClr val="30C20F"/>
                      </a:solidFill>
                      <a:prstDash val="solid"/>
                      <a:round/>
                      <a:headEnd type="none" w="med" len="med"/>
                      <a:tailEnd type="none" w="med" len="med"/>
                    </a:lnT>
                    <a:lnB w="4763" cap="flat" cmpd="sng" algn="ctr">
                      <a:solidFill>
                        <a:srgbClr val="30C20F"/>
                      </a:solidFill>
                      <a:prstDash val="solid"/>
                      <a:round/>
                      <a:headEnd type="none" w="med" len="med"/>
                      <a:tailEnd type="none" w="med" len="med"/>
                    </a:lnB>
                    <a:solidFill>
                      <a:srgbClr val="FAF9F5"/>
                    </a:solidFill>
                  </a:tcPr>
                </a:tc>
                <a:tc>
                  <a:txBody>
                    <a:bodyPr/>
                    <a:lstStyle/>
                    <a:p>
                      <a:pPr>
                        <a:buNone/>
                      </a:pPr>
                      <a:r>
                        <a:rPr lang="en-US" sz="1200" dirty="0">
                          <a:effectLst/>
                        </a:rPr>
                        <a:t>• Data preparation</a:t>
                      </a:r>
                    </a:p>
                    <a:p>
                      <a:pPr>
                        <a:buNone/>
                      </a:pPr>
                      <a:r>
                        <a:rPr lang="en-US" sz="1200" dirty="0">
                          <a:effectLst/>
                        </a:rPr>
                        <a:t>• Training compute</a:t>
                      </a:r>
                    </a:p>
                    <a:p>
                      <a:pPr>
                        <a:buNone/>
                      </a:pPr>
                      <a:r>
                        <a:rPr lang="en-US" sz="1200" dirty="0">
                          <a:effectLst/>
                        </a:rPr>
                        <a:t>• Model hosting</a:t>
                      </a:r>
                    </a:p>
                    <a:p>
                      <a:pPr>
                        <a:buNone/>
                      </a:pPr>
                      <a:r>
                        <a:rPr lang="en-US" sz="1200" dirty="0">
                          <a:effectLst/>
                        </a:rPr>
                        <a:t>• Development</a:t>
                      </a:r>
                    </a:p>
                    <a:p>
                      <a:pPr>
                        <a:buNone/>
                      </a:pPr>
                      <a:r>
                        <a:rPr lang="en-US" sz="1200" dirty="0">
                          <a:effectLst/>
                        </a:rPr>
                        <a:t>• Retraining</a:t>
                      </a:r>
                    </a:p>
                  </a:txBody>
                  <a:tcPr marL="34030" marR="34030" marT="17015" marB="17015" anchor="ctr">
                    <a:lnL w="4763" cap="flat" cmpd="sng" algn="ctr">
                      <a:solidFill>
                        <a:srgbClr val="50C10F"/>
                      </a:solidFill>
                      <a:prstDash val="solid"/>
                      <a:round/>
                      <a:headEnd type="none" w="med" len="med"/>
                      <a:tailEnd type="none" w="med" len="med"/>
                    </a:lnL>
                    <a:lnR w="4763" cap="flat" cmpd="sng" algn="ctr">
                      <a:solidFill>
                        <a:srgbClr val="C0F20F"/>
                      </a:solidFill>
                      <a:prstDash val="solid"/>
                      <a:round/>
                      <a:headEnd type="none" w="med" len="med"/>
                      <a:tailEnd type="none" w="med" len="med"/>
                    </a:lnR>
                    <a:lnT w="4763" cap="flat" cmpd="sng" algn="ctr">
                      <a:solidFill>
                        <a:srgbClr val="50C10F"/>
                      </a:solidFill>
                      <a:prstDash val="solid"/>
                      <a:round/>
                      <a:headEnd type="none" w="med" len="med"/>
                      <a:tailEnd type="none" w="med" len="med"/>
                    </a:lnT>
                    <a:lnB w="4763" cap="flat" cmpd="sng" algn="ctr">
                      <a:solidFill>
                        <a:srgbClr val="50C10F"/>
                      </a:solidFill>
                      <a:prstDash val="solid"/>
                      <a:round/>
                      <a:headEnd type="none" w="med" len="med"/>
                      <a:tailEnd type="none" w="med" len="med"/>
                    </a:lnB>
                    <a:solidFill>
                      <a:srgbClr val="FAF9F5"/>
                    </a:solidFill>
                  </a:tcPr>
                </a:tc>
                <a:tc>
                  <a:txBody>
                    <a:bodyPr/>
                    <a:lstStyle/>
                    <a:p>
                      <a:pPr>
                        <a:buNone/>
                      </a:pPr>
                      <a:r>
                        <a:rPr lang="en-US" sz="1200" dirty="0">
                          <a:effectLst/>
                        </a:rPr>
                        <a:t>Specialized domains, consistent response formats</a:t>
                      </a:r>
                    </a:p>
                  </a:txBody>
                  <a:tcPr marL="34030" marR="34030" marT="17015" marB="17015" anchor="ctr">
                    <a:lnL w="4763" cap="flat" cmpd="sng" algn="ctr">
                      <a:solidFill>
                        <a:srgbClr val="C0F20F"/>
                      </a:solidFill>
                      <a:prstDash val="solid"/>
                      <a:round/>
                      <a:headEnd type="none" w="med" len="med"/>
                      <a:tailEnd type="none" w="med" len="med"/>
                    </a:lnL>
                    <a:lnR w="12700" cap="flat" cmpd="sng" algn="ctr">
                      <a:solidFill>
                        <a:srgbClr val="C0F20F"/>
                      </a:solidFill>
                      <a:prstDash val="solid"/>
                      <a:round/>
                      <a:headEnd type="none" w="med" len="med"/>
                      <a:tailEnd type="none" w="med" len="med"/>
                    </a:lnR>
                    <a:lnT w="4763" cap="flat" cmpd="sng" algn="ctr">
                      <a:solidFill>
                        <a:srgbClr val="C0F20F"/>
                      </a:solidFill>
                      <a:prstDash val="solid"/>
                      <a:round/>
                      <a:headEnd type="none" w="med" len="med"/>
                      <a:tailEnd type="none" w="med" len="med"/>
                    </a:lnT>
                    <a:lnB w="4763" cap="flat" cmpd="sng" algn="ctr">
                      <a:solidFill>
                        <a:srgbClr val="C0F20F"/>
                      </a:solidFill>
                      <a:prstDash val="solid"/>
                      <a:round/>
                      <a:headEnd type="none" w="med" len="med"/>
                      <a:tailEnd type="none" w="med" len="med"/>
                    </a:lnB>
                    <a:solidFill>
                      <a:srgbClr val="FAF9F5"/>
                    </a:solidFill>
                  </a:tcPr>
                </a:tc>
                <a:extLst>
                  <a:ext uri="{0D108BD9-81ED-4DB2-BD59-A6C34878D82A}">
                    <a16:rowId xmlns:a16="http://schemas.microsoft.com/office/drawing/2014/main" val="3622480513"/>
                  </a:ext>
                </a:extLst>
              </a:tr>
              <a:tr h="1667460">
                <a:tc>
                  <a:txBody>
                    <a:bodyPr/>
                    <a:lstStyle/>
                    <a:p>
                      <a:pPr>
                        <a:buNone/>
                      </a:pPr>
                      <a:r>
                        <a:rPr lang="en-US" sz="1200" b="1" dirty="0">
                          <a:effectLst/>
                        </a:rPr>
                        <a:t>Retrieval-Augmented Generation</a:t>
                      </a:r>
                      <a:endParaRPr lang="en-US" sz="1200" dirty="0">
                        <a:effectLst/>
                      </a:endParaRPr>
                    </a:p>
                  </a:txBody>
                  <a:tcPr marL="34030" marR="34030" marT="17015" marB="17015" anchor="ctr">
                    <a:lnL w="12700" cap="flat" cmpd="sng" algn="ctr">
                      <a:solidFill>
                        <a:srgbClr val="C0F20F"/>
                      </a:solidFill>
                      <a:prstDash val="solid"/>
                      <a:round/>
                      <a:headEnd type="none" w="med" len="med"/>
                      <a:tailEnd type="none" w="med" len="med"/>
                    </a:lnL>
                    <a:lnR w="4763" cap="flat" cmpd="sng" algn="ctr">
                      <a:solidFill>
                        <a:srgbClr val="A0D00F"/>
                      </a:solidFill>
                      <a:prstDash val="solid"/>
                      <a:round/>
                      <a:headEnd type="none" w="med" len="med"/>
                      <a:tailEnd type="none" w="med" len="med"/>
                    </a:lnR>
                    <a:lnT w="4763" cap="flat" cmpd="sng" algn="ctr">
                      <a:solidFill>
                        <a:srgbClr val="C0F20F"/>
                      </a:solidFill>
                      <a:prstDash val="solid"/>
                      <a:round/>
                      <a:headEnd type="none" w="med" len="med"/>
                      <a:tailEnd type="none" w="med" len="med"/>
                    </a:lnT>
                    <a:lnB w="4763" cap="flat" cmpd="sng" algn="ctr">
                      <a:solidFill>
                        <a:srgbClr val="E0C00F"/>
                      </a:solidFill>
                      <a:prstDash val="solid"/>
                      <a:round/>
                      <a:headEnd type="none" w="med" len="med"/>
                      <a:tailEnd type="none" w="med" len="med"/>
                    </a:lnB>
                    <a:solidFill>
                      <a:srgbClr val="FAF9F5"/>
                    </a:solidFill>
                  </a:tcPr>
                </a:tc>
                <a:tc>
                  <a:txBody>
                    <a:bodyPr/>
                    <a:lstStyle/>
                    <a:p>
                      <a:pPr>
                        <a:buNone/>
                      </a:pPr>
                      <a:r>
                        <a:rPr lang="en-US" sz="1200">
                          <a:effectLst/>
                        </a:rPr>
                        <a:t>$20K - $150K</a:t>
                      </a:r>
                    </a:p>
                  </a:txBody>
                  <a:tcPr marL="34030" marR="34030" marT="17015" marB="17015" anchor="ctr">
                    <a:lnL w="4763" cap="flat" cmpd="sng" algn="ctr">
                      <a:solidFill>
                        <a:srgbClr val="A0D00F"/>
                      </a:solidFill>
                      <a:prstDash val="solid"/>
                      <a:round/>
                      <a:headEnd type="none" w="med" len="med"/>
                      <a:tailEnd type="none" w="med" len="med"/>
                    </a:lnL>
                    <a:lnR w="4763" cap="flat" cmpd="sng" algn="ctr">
                      <a:solidFill>
                        <a:srgbClr val="30C20F"/>
                      </a:solidFill>
                      <a:prstDash val="solid"/>
                      <a:round/>
                      <a:headEnd type="none" w="med" len="med"/>
                      <a:tailEnd type="none" w="med" len="med"/>
                    </a:lnR>
                    <a:lnT w="4763" cap="flat" cmpd="sng" algn="ctr">
                      <a:solidFill>
                        <a:srgbClr val="A0D00F"/>
                      </a:solidFill>
                      <a:prstDash val="solid"/>
                      <a:round/>
                      <a:headEnd type="none" w="med" len="med"/>
                      <a:tailEnd type="none" w="med" len="med"/>
                    </a:lnT>
                    <a:lnB w="4763" cap="flat" cmpd="sng" algn="ctr">
                      <a:solidFill>
                        <a:srgbClr val="30C20F"/>
                      </a:solidFill>
                      <a:prstDash val="solid"/>
                      <a:round/>
                      <a:headEnd type="none" w="med" len="med"/>
                      <a:tailEnd type="none" w="med" len="med"/>
                    </a:lnB>
                    <a:solidFill>
                      <a:srgbClr val="FAF9F5"/>
                    </a:solidFill>
                  </a:tcPr>
                </a:tc>
                <a:tc>
                  <a:txBody>
                    <a:bodyPr/>
                    <a:lstStyle/>
                    <a:p>
                      <a:pPr algn="ctr">
                        <a:buNone/>
                      </a:pPr>
                      <a:r>
                        <a:rPr lang="en-US" sz="1200" dirty="0">
                          <a:effectLst/>
                        </a:rPr>
                        <a:t>days</a:t>
                      </a:r>
                    </a:p>
                  </a:txBody>
                  <a:tcPr marL="34030" marR="34030" marT="17015" marB="17015" anchor="ctr">
                    <a:lnL w="4763" cap="flat" cmpd="sng" algn="ctr">
                      <a:solidFill>
                        <a:srgbClr val="30C20F"/>
                      </a:solidFill>
                      <a:prstDash val="solid"/>
                      <a:round/>
                      <a:headEnd type="none" w="med" len="med"/>
                      <a:tailEnd type="none" w="med" len="med"/>
                    </a:lnL>
                    <a:lnR w="4763" cap="flat" cmpd="sng" algn="ctr">
                      <a:solidFill>
                        <a:srgbClr val="50C10F"/>
                      </a:solidFill>
                      <a:prstDash val="solid"/>
                      <a:round/>
                      <a:headEnd type="none" w="med" len="med"/>
                      <a:tailEnd type="none" w="med" len="med"/>
                    </a:lnR>
                    <a:lnT w="4763" cap="flat" cmpd="sng" algn="ctr">
                      <a:solidFill>
                        <a:srgbClr val="30C20F"/>
                      </a:solidFill>
                      <a:prstDash val="solid"/>
                      <a:round/>
                      <a:headEnd type="none" w="med" len="med"/>
                      <a:tailEnd type="none" w="med" len="med"/>
                    </a:lnT>
                    <a:lnB w="4763" cap="flat" cmpd="sng" algn="ctr">
                      <a:solidFill>
                        <a:srgbClr val="D0E70F"/>
                      </a:solidFill>
                      <a:prstDash val="solid"/>
                      <a:round/>
                      <a:headEnd type="none" w="med" len="med"/>
                      <a:tailEnd type="none" w="med" len="med"/>
                    </a:lnB>
                    <a:solidFill>
                      <a:srgbClr val="FAF9F5"/>
                    </a:solidFill>
                  </a:tcPr>
                </a:tc>
                <a:tc>
                  <a:txBody>
                    <a:bodyPr/>
                    <a:lstStyle/>
                    <a:p>
                      <a:pPr>
                        <a:buNone/>
                      </a:pPr>
                      <a:r>
                        <a:rPr lang="en-US" sz="1200" dirty="0">
                          <a:effectLst/>
                        </a:rPr>
                        <a:t>• Knowledge base setup</a:t>
                      </a:r>
                    </a:p>
                    <a:p>
                      <a:pPr>
                        <a:buNone/>
                      </a:pPr>
                      <a:r>
                        <a:rPr lang="en-US" sz="1200" dirty="0">
                          <a:effectLst/>
                        </a:rPr>
                        <a:t>• Vector database</a:t>
                      </a:r>
                    </a:p>
                    <a:p>
                      <a:pPr>
                        <a:buNone/>
                      </a:pPr>
                      <a:r>
                        <a:rPr lang="en-US" sz="1200" dirty="0">
                          <a:effectLst/>
                        </a:rPr>
                        <a:t>• LLM API costs</a:t>
                      </a:r>
                    </a:p>
                    <a:p>
                      <a:pPr>
                        <a:buNone/>
                      </a:pPr>
                      <a:r>
                        <a:rPr lang="en-US" sz="1200" dirty="0">
                          <a:effectLst/>
                        </a:rPr>
                        <a:t>• Development</a:t>
                      </a:r>
                    </a:p>
                    <a:p>
                      <a:pPr>
                        <a:buNone/>
                      </a:pPr>
                      <a:r>
                        <a:rPr lang="en-US" sz="1200" dirty="0">
                          <a:effectLst/>
                        </a:rPr>
                        <a:t>• Maintenance</a:t>
                      </a:r>
                    </a:p>
                  </a:txBody>
                  <a:tcPr marL="34030" marR="34030" marT="17015" marB="17015" anchor="ctr">
                    <a:lnL w="4763" cap="flat" cmpd="sng" algn="ctr">
                      <a:solidFill>
                        <a:srgbClr val="50C10F"/>
                      </a:solidFill>
                      <a:prstDash val="solid"/>
                      <a:round/>
                      <a:headEnd type="none" w="med" len="med"/>
                      <a:tailEnd type="none" w="med" len="med"/>
                    </a:lnL>
                    <a:lnR w="4763" cap="flat" cmpd="sng" algn="ctr">
                      <a:solidFill>
                        <a:srgbClr val="C0F20F"/>
                      </a:solidFill>
                      <a:prstDash val="solid"/>
                      <a:round/>
                      <a:headEnd type="none" w="med" len="med"/>
                      <a:tailEnd type="none" w="med" len="med"/>
                    </a:lnR>
                    <a:lnT w="4763" cap="flat" cmpd="sng" algn="ctr">
                      <a:solidFill>
                        <a:srgbClr val="50C10F"/>
                      </a:solidFill>
                      <a:prstDash val="solid"/>
                      <a:round/>
                      <a:headEnd type="none" w="med" len="med"/>
                      <a:tailEnd type="none" w="med" len="med"/>
                    </a:lnT>
                    <a:lnB w="4763" cap="flat" cmpd="sng" algn="ctr">
                      <a:solidFill>
                        <a:srgbClr val="C0F20F"/>
                      </a:solidFill>
                      <a:prstDash val="solid"/>
                      <a:round/>
                      <a:headEnd type="none" w="med" len="med"/>
                      <a:tailEnd type="none" w="med" len="med"/>
                    </a:lnB>
                    <a:solidFill>
                      <a:srgbClr val="FAF9F5"/>
                    </a:solidFill>
                  </a:tcPr>
                </a:tc>
                <a:tc>
                  <a:txBody>
                    <a:bodyPr/>
                    <a:lstStyle/>
                    <a:p>
                      <a:pPr>
                        <a:buNone/>
                      </a:pPr>
                      <a:r>
                        <a:rPr lang="en-US" sz="1200" dirty="0">
                          <a:effectLst/>
                        </a:rPr>
                        <a:t>Frequently changing knowledge, transparency needed</a:t>
                      </a:r>
                    </a:p>
                  </a:txBody>
                  <a:tcPr marL="34030" marR="34030" marT="17015" marB="17015" anchor="ctr">
                    <a:lnL w="4763" cap="flat" cmpd="sng" algn="ctr">
                      <a:solidFill>
                        <a:srgbClr val="C0F20F"/>
                      </a:solidFill>
                      <a:prstDash val="solid"/>
                      <a:round/>
                      <a:headEnd type="none" w="med" len="med"/>
                      <a:tailEnd type="none" w="med" len="med"/>
                    </a:lnL>
                    <a:lnR w="12700" cap="flat" cmpd="sng" algn="ctr">
                      <a:solidFill>
                        <a:srgbClr val="C0F20F"/>
                      </a:solidFill>
                      <a:prstDash val="solid"/>
                      <a:round/>
                      <a:headEnd type="none" w="med" len="med"/>
                      <a:tailEnd type="none" w="med" len="med"/>
                    </a:lnR>
                    <a:lnT w="4763" cap="flat" cmpd="sng" algn="ctr">
                      <a:solidFill>
                        <a:srgbClr val="C0F20F"/>
                      </a:solidFill>
                      <a:prstDash val="solid"/>
                      <a:round/>
                      <a:headEnd type="none" w="med" len="med"/>
                      <a:tailEnd type="none" w="med" len="med"/>
                    </a:lnT>
                    <a:lnB w="4763" cap="flat" cmpd="sng" algn="ctr">
                      <a:solidFill>
                        <a:srgbClr val="E0C00F"/>
                      </a:solidFill>
                      <a:prstDash val="solid"/>
                      <a:round/>
                      <a:headEnd type="none" w="med" len="med"/>
                      <a:tailEnd type="none" w="med" len="med"/>
                    </a:lnB>
                    <a:solidFill>
                      <a:srgbClr val="FAF9F5"/>
                    </a:solidFill>
                  </a:tcPr>
                </a:tc>
                <a:extLst>
                  <a:ext uri="{0D108BD9-81ED-4DB2-BD59-A6C34878D82A}">
                    <a16:rowId xmlns:a16="http://schemas.microsoft.com/office/drawing/2014/main" val="1914418519"/>
                  </a:ext>
                </a:extLst>
              </a:tr>
            </a:tbl>
          </a:graphicData>
        </a:graphic>
      </p:graphicFrame>
      <p:sp>
        <p:nvSpPr>
          <p:cNvPr id="8" name="Rectangle 2">
            <a:extLst>
              <a:ext uri="{FF2B5EF4-FFF2-40B4-BE49-F238E27FC236}">
                <a16:creationId xmlns:a16="http://schemas.microsoft.com/office/drawing/2014/main" id="{B1792E48-6323-5BDA-3538-D06A87A2C9B6}"/>
              </a:ext>
            </a:extLst>
          </p:cNvPr>
          <p:cNvSpPr>
            <a:spLocks noChangeArrowheads="1"/>
          </p:cNvSpPr>
          <p:nvPr/>
        </p:nvSpPr>
        <p:spPr bwMode="auto">
          <a:xfrm>
            <a:off x="-2693882" y="1072248"/>
            <a:ext cx="214309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443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B4FAA5A1-E645-E31A-8DC4-AC07A940D9A8}"/>
              </a:ext>
            </a:extLst>
          </p:cNvPr>
          <p:cNvSpPr>
            <a:spLocks noGrp="1"/>
          </p:cNvSpPr>
          <p:nvPr>
            <p:ph type="title"/>
          </p:nvPr>
        </p:nvSpPr>
        <p:spPr>
          <a:xfrm>
            <a:off x="359545" y="1070800"/>
            <a:ext cx="2954766" cy="5583126"/>
          </a:xfrm>
        </p:spPr>
        <p:txBody>
          <a:bodyPr vert="horz" lIns="91440" tIns="45720" rIns="91440" bIns="45720" rtlCol="0" anchor="ctr">
            <a:normAutofit/>
          </a:bodyPr>
          <a:lstStyle/>
          <a:p>
            <a:pPr algn="r" defTabSz="914400">
              <a:lnSpc>
                <a:spcPct val="90000"/>
              </a:lnSpc>
            </a:pPr>
            <a:r>
              <a:rPr lang="en-US" sz="4900" kern="1200">
                <a:solidFill>
                  <a:schemeClr val="tx1"/>
                </a:solidFill>
                <a:latin typeface="+mj-lt"/>
                <a:ea typeface="+mj-ea"/>
                <a:cs typeface="+mj-cs"/>
              </a:rPr>
              <a:t>Best Approach for Ticket Response: RAG</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TextBox 2">
            <a:extLst>
              <a:ext uri="{FF2B5EF4-FFF2-40B4-BE49-F238E27FC236}">
                <a16:creationId xmlns:a16="http://schemas.microsoft.com/office/drawing/2014/main" id="{2BFF5268-965F-674F-A380-438F2E395808}"/>
              </a:ext>
            </a:extLst>
          </p:cNvPr>
          <p:cNvGraphicFramePr/>
          <p:nvPr>
            <p:extLst>
              <p:ext uri="{D42A27DB-BD31-4B8C-83A1-F6EECF244321}">
                <p14:modId xmlns:p14="http://schemas.microsoft.com/office/powerpoint/2010/main" val="751470751"/>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15962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18070</TotalTime>
  <Words>1369</Words>
  <Application>Microsoft Macintosh PowerPoint</Application>
  <PresentationFormat>On-screen Show (4:3)</PresentationFormat>
  <Paragraphs>174</Paragraphs>
  <Slides>20</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AI App Development Workshop — Week 4</vt:lpstr>
      <vt:lpstr>Class Schedule</vt:lpstr>
      <vt:lpstr>Recap from Last week</vt:lpstr>
      <vt:lpstr>Homework Review</vt:lpstr>
      <vt:lpstr>Our “Problem”</vt:lpstr>
      <vt:lpstr>Training from Scratch </vt:lpstr>
      <vt:lpstr>Fine Tuning </vt:lpstr>
      <vt:lpstr>Approach Relative Costs </vt:lpstr>
      <vt:lpstr>Best Approach for Ticket Response: RAG</vt:lpstr>
      <vt:lpstr>Knowledge Management Advantages</vt:lpstr>
      <vt:lpstr>Operational Benefits</vt:lpstr>
      <vt:lpstr>Cost and Implementation Advantages</vt:lpstr>
      <vt:lpstr>IT-Specific Technical Benefits</vt:lpstr>
      <vt:lpstr>Quality and Accuracy</vt:lpstr>
      <vt:lpstr>Flexibility and Maintenance</vt:lpstr>
      <vt:lpstr>Long-term Strategic Value</vt:lpstr>
      <vt:lpstr>PowerPoint Presentation</vt:lpstr>
      <vt:lpstr>PowerPoint Presentation</vt:lpstr>
      <vt:lpstr>PowerPoint Presentation</vt:lpstr>
      <vt:lpstr>Simple Code Example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Thomas Niccum</cp:lastModifiedBy>
  <cp:revision>23</cp:revision>
  <dcterms:created xsi:type="dcterms:W3CDTF">2013-01-27T09:14:16Z</dcterms:created>
  <dcterms:modified xsi:type="dcterms:W3CDTF">2025-09-26T14:35:10Z</dcterms:modified>
  <cp:category/>
</cp:coreProperties>
</file>