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Merriweather" pitchFamily="2" charset="77"/>
      <p:regular r:id="rId46"/>
      <p:bold r:id="rId47"/>
      <p:italic r:id="rId48"/>
      <p:boldItalic r:id="rId49"/>
    </p:embeddedFont>
    <p:embeddedFont>
      <p:font typeface="Nunito" pitchFamily="2" charset="77"/>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19D1D6-7BC4-4DA0-AD63-1BF7621A0892}">
  <a:tblStyle styleId="{0019D1D6-7BC4-4DA0-AD63-1BF7621A08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62" d="100"/>
          <a:sy n="162" d="100"/>
        </p:scale>
        <p:origin x="200"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eeksforgeeks.org/introduction-to-r-programming-languag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2b63b231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2b63b231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54b80deea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54b80dee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4a9cf8598_5_1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4a9cf8598_5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NONE COMMENTS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Julia: The Data Structure Focus of  the company (Both,no,Structured,Unstructured) has no correlation with success (0.007592873) - No structure shows significant decrease in probability of success compared to Both, Structured, Unstructured similar to DataFocus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Sonia: The number of recognitions given to founder has no correlation to success.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VERY WEAK COMMENTS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Julia: </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Although smaller sample for success of those that had Big5Partner experience and a very weak correlation, those with Big5Partner had higher probability of success </a:t>
            </a:r>
            <a:br>
              <a:rPr lang="en" sz="1000">
                <a:solidFill>
                  <a:schemeClr val="dk1"/>
                </a:solidFill>
              </a:rPr>
            </a:br>
            <a:r>
              <a:rPr lang="en" sz="1000" b="1">
                <a:solidFill>
                  <a:schemeClr val="dk1"/>
                </a:solidFill>
              </a:rPr>
              <a:t>Having experience with StartupExp increases probability of success slightly while experience with a SuccessfulStartupExp has almost no difference in probability of success while being closely related categories </a:t>
            </a:r>
            <a:endParaRPr sz="10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Although a weak correlation - there is a significant decrease in probability of success if the company has “No” DataFocus than compared with Private/Public/Both</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ProductorService - Increase in probability of success in companies with Both product &amp; service compared to those with just Product or just Service</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Noah: Surprisingly, global exposure marginally contributes to success although startups that did have it had a significantly higher chance of success.</a:t>
            </a:r>
            <a:endParaRPr sz="1000">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4a9cf8598_5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4a9cf8598_5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WEAK COMMENTS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Julia:  </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TopCompanyExp (Presence of Previous Top Company Experience in Company) increases probability of success than those without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Focus on Consumer data shows an increase in probability of success </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Noah: Crowdsourcing (gathering info/skills) and crowdfunding (gathering money/funds) have a similar impact on success due to their similar nature. Most that didn’t partake in either succeeded. However, all the businesses that crowdfunded succeeded where those that crowdsourced had a 62/38 chance of success/failure. Analyzing the immediate effects that money has on a startup vs analyzing the long-term effects that info/skills has on a startup would be a good thing to explore.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Sonia: It appears that the long-term relationship between founders contributes more to success than the previous work experience of employees. This provides a pivot point to analyze the teamwork quality of a company and its success. What company qualities should be on a webpage to ensure a higher GooglePageRank is a good thing to explore as well.</a:t>
            </a:r>
            <a:endParaRPr sz="1000">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4a9cf8598_5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4a9cf8598_5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MODERATE COMMENTS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Noah: B2B saw a significantly higher chance of success than failure where B2C was almost evenly split. This is most likely because other well-established businesses would do business with a startup if the risk was minimal or worth taking and their product was unique/valuable (aka potential in startup). Global saw a significantly higher chance of success than failure where local was almost evenly split. This is most likely because global businesses require more expertise and management than a local one.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Sonia: The greater the amount raised in the last round of funding, the greater likelihood of the company failing. At this stage, usually the company is established with a least one success product or service and is looking to expand their market share or product line. Usually last round funding comes with strings attached (payback with interest, dividend payouts, etc.) so maybe companies struggle to fulfill promises to heavy investors. In the case of failure, large capital losses are much harder to recover.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VERY STRONG COMMENTS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Sonia: The r given using the entire dataset is inaccurate because it included companies that were no running during the recession. So to obtain an accurate r for RecessionSurvival, I only used the 59 applicable companies (i.e. company’s running during the recession). A question to consider is what are the differences between the following three categories of companies: recession failure, recession survival but overall failure, and recession survival &amp; overall success.</a:t>
            </a:r>
            <a:endParaRPr sz="1000">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aeb6c8b08_6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aeb6c8b08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2b63b231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2b63b23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the linear regression model used in EDA</a:t>
            </a:r>
            <a:endParaRPr/>
          </a:p>
          <a:p>
            <a:pPr marL="0" lvl="0" indent="0" algn="l" rtl="0">
              <a:spcBef>
                <a:spcPts val="0"/>
              </a:spcBef>
              <a:spcAft>
                <a:spcPts val="0"/>
              </a:spcAft>
              <a:buNone/>
            </a:pPr>
            <a:r>
              <a:rPr lang="en"/>
              <a:t>kNN numeric</a:t>
            </a:r>
            <a:endParaRPr/>
          </a:p>
          <a:p>
            <a:pPr marL="0" lvl="0" indent="0" algn="l" rtl="0">
              <a:spcBef>
                <a:spcPts val="0"/>
              </a:spcBef>
              <a:spcAft>
                <a:spcPts val="0"/>
              </a:spcAft>
              <a:buNone/>
            </a:pPr>
            <a:r>
              <a:rPr lang="en"/>
              <a:t>NB categorical</a:t>
            </a:r>
            <a:endParaRPr/>
          </a:p>
          <a:p>
            <a:pPr marL="0" lvl="0" indent="0" algn="l" rtl="0">
              <a:spcBef>
                <a:spcPts val="0"/>
              </a:spcBef>
              <a:spcAft>
                <a:spcPts val="0"/>
              </a:spcAft>
              <a:buNone/>
            </a:pPr>
            <a:r>
              <a:rPr lang="en"/>
              <a:t>CART categorical (2 leveled)</a:t>
            </a:r>
            <a:endParaRPr/>
          </a:p>
          <a:p>
            <a:pPr marL="0" lvl="0" indent="0" algn="l" rtl="0">
              <a:spcBef>
                <a:spcPts val="0"/>
              </a:spcBef>
              <a:spcAft>
                <a:spcPts val="0"/>
              </a:spcAft>
              <a:buNone/>
            </a:pPr>
            <a:r>
              <a:rPr lang="en"/>
              <a:t>RF categorical (2 leveled)</a:t>
            </a:r>
            <a:endParaRPr/>
          </a:p>
          <a:p>
            <a:pPr marL="0" lvl="0" indent="0" algn="l" rtl="0">
              <a:spcBef>
                <a:spcPts val="0"/>
              </a:spcBef>
              <a:spcAft>
                <a:spcPts val="0"/>
              </a:spcAft>
              <a:buNone/>
            </a:pPr>
            <a:r>
              <a:rPr lang="en"/>
              <a:t>C5.0  categorical (2 leveled)</a:t>
            </a:r>
            <a:endParaRPr/>
          </a:p>
          <a:p>
            <a:pPr marL="0" lvl="0" indent="0" algn="l" rtl="0">
              <a:spcBef>
                <a:spcPts val="0"/>
              </a:spcBef>
              <a:spcAft>
                <a:spcPts val="0"/>
              </a:spcAft>
              <a:buClr>
                <a:schemeClr val="dk1"/>
              </a:buClr>
              <a:buSzPts val="1100"/>
              <a:buFont typeface="Arial"/>
              <a:buNone/>
            </a:pPr>
            <a:r>
              <a:rPr lang="en"/>
              <a:t>ANN all variables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4a9cf8598_5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4a9cf8598_5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4a9cf85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4a9cf85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11 quantitative variables</a:t>
            </a:r>
            <a:endParaRPr/>
          </a:p>
          <a:p>
            <a:pPr marL="0" lvl="0" indent="0" algn="l" rtl="0">
              <a:spcBef>
                <a:spcPts val="0"/>
              </a:spcBef>
              <a:spcAft>
                <a:spcPts val="0"/>
              </a:spcAft>
              <a:buClr>
                <a:schemeClr val="dk1"/>
              </a:buClr>
              <a:buSzPts val="1100"/>
              <a:buFont typeface="Arial"/>
              <a:buNone/>
            </a:pPr>
            <a:endParaRPr i="1">
              <a:solidFill>
                <a:schemeClr val="lt1"/>
              </a:solidFill>
              <a:highlight>
                <a:srgbClr val="FDFDFD"/>
              </a:highlight>
              <a:latin typeface="Roboto"/>
              <a:ea typeface="Roboto"/>
              <a:cs typeface="Roboto"/>
              <a:sym typeface="Roboto"/>
            </a:endParaRPr>
          </a:p>
          <a:p>
            <a:pPr marL="457200" lvl="0" indent="-298450" algn="l" rtl="0">
              <a:spcBef>
                <a:spcPts val="0"/>
              </a:spcBef>
              <a:spcAft>
                <a:spcPts val="0"/>
              </a:spcAft>
              <a:buClr>
                <a:schemeClr val="dk1"/>
              </a:buClr>
              <a:buSzPts val="1100"/>
              <a:buChar char="-"/>
            </a:pPr>
            <a:r>
              <a:rPr lang="en">
                <a:solidFill>
                  <a:schemeClr val="dk1"/>
                </a:solidFill>
              </a:rPr>
              <a:t>Very Weak Correlation from before: numSeedinvestors, NumAngelorVCInvestors, Num Founders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Weak Correlation from before: numAdvisors, NumDirectCompetitors, (FortuneExp -- deleted from table)</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Found 3 variables to play important role in a company’s success (Age, NumSeedInvestors, NumAngelorVCInvestors) with highest accuracies</a:t>
            </a:r>
            <a:endParaRPr/>
          </a:p>
          <a:p>
            <a:pPr marL="0" lvl="0" indent="0" algn="l" rtl="0">
              <a:spcBef>
                <a:spcPts val="0"/>
              </a:spcBef>
              <a:spcAft>
                <a:spcPts val="0"/>
              </a:spcAft>
              <a:buNone/>
            </a:pPr>
            <a:endParaRPr/>
          </a:p>
          <a:p>
            <a:pPr marL="0" lvl="0" indent="0" algn="l" rtl="0">
              <a:spcBef>
                <a:spcPts val="0"/>
              </a:spcBef>
              <a:spcAft>
                <a:spcPts val="0"/>
              </a:spcAft>
              <a:buNone/>
            </a:pPr>
            <a:r>
              <a:rPr lang="en"/>
              <a:t>4 variables of less importance that could still important play a role in future models (seen with red line )</a:t>
            </a:r>
            <a:endParaRPr/>
          </a:p>
          <a:p>
            <a:pPr marL="0" lvl="0" indent="0" algn="l" rtl="0">
              <a:spcBef>
                <a:spcPts val="0"/>
              </a:spcBef>
              <a:spcAft>
                <a:spcPts val="0"/>
              </a:spcAft>
              <a:buNone/>
            </a:pPr>
            <a:endParaRPr/>
          </a:p>
          <a:p>
            <a:pPr marL="0" lvl="0" indent="0" algn="l" rtl="0">
              <a:spcBef>
                <a:spcPts val="0"/>
              </a:spcBef>
              <a:spcAft>
                <a:spcPts val="0"/>
              </a:spcAft>
              <a:buNone/>
            </a:pPr>
            <a:r>
              <a:rPr lang="en"/>
              <a:t>Some accuracies change between testings which is normal, but these differences still remain relatively similar outputs. </a:t>
            </a:r>
            <a:endParaRPr/>
          </a:p>
          <a:p>
            <a:pPr marL="0" lvl="0" indent="0" algn="l" rtl="0">
              <a:lnSpc>
                <a:spcPct val="115000"/>
              </a:lnSpc>
              <a:spcBef>
                <a:spcPts val="0"/>
              </a:spcBef>
              <a:spcAft>
                <a:spcPts val="0"/>
              </a:spcAft>
              <a:buNone/>
            </a:pPr>
            <a:r>
              <a:rPr lang="en" sz="900" b="1" u="sng"/>
              <a:t>While age can be considered possibly important, we see a variance in predictions more than in others because occasionally it will produce a prediction with around 30% accuracy… and can be potentially attributed to having </a:t>
            </a:r>
            <a:r>
              <a:rPr lang="en" sz="900" b="1" i="1" u="sng"/>
              <a:t>a small value of k that is leading to a large variance in predictions</a:t>
            </a:r>
            <a:endParaRPr sz="900" b="1" i="1" u="sng"/>
          </a:p>
          <a:p>
            <a:pPr marL="0" lvl="0" indent="0" algn="l" rtl="0">
              <a:lnSpc>
                <a:spcPct val="115000"/>
              </a:lnSpc>
              <a:spcBef>
                <a:spcPts val="0"/>
              </a:spcBef>
              <a:spcAft>
                <a:spcPts val="0"/>
              </a:spcAft>
              <a:buNone/>
            </a:pPr>
            <a:r>
              <a:rPr lang="en" sz="900" i="1" u="sng"/>
              <a:t>Alternatively, setting  k to a large value may lead to a large model bias.</a:t>
            </a:r>
            <a:endParaRPr sz="900" i="1" u="sng"/>
          </a:p>
          <a:p>
            <a:pPr marL="0" lvl="0" indent="0" algn="l" rtl="0">
              <a:lnSpc>
                <a:spcPct val="115000"/>
              </a:lnSpc>
              <a:spcBef>
                <a:spcPts val="0"/>
              </a:spcBef>
              <a:spcAft>
                <a:spcPts val="0"/>
              </a:spcAft>
              <a:buNone/>
            </a:pPr>
            <a:endParaRPr sz="900" i="1" u="sng"/>
          </a:p>
          <a:p>
            <a:pPr marL="0" lvl="0" indent="0" algn="l" rtl="0">
              <a:lnSpc>
                <a:spcPct val="115000"/>
              </a:lnSpc>
              <a:spcBef>
                <a:spcPts val="0"/>
              </a:spcBef>
              <a:spcAft>
                <a:spcPts val="0"/>
              </a:spcAft>
              <a:buNone/>
            </a:pPr>
            <a:endParaRPr sz="900" i="1" u="sng"/>
          </a:p>
          <a:p>
            <a:pPr marL="0" lvl="0" indent="0" algn="l" rtl="0">
              <a:spcBef>
                <a:spcPts val="0"/>
              </a:spcBef>
              <a:spcAft>
                <a:spcPts val="0"/>
              </a:spcAft>
              <a:buNone/>
            </a:pPr>
            <a:r>
              <a:rPr lang="en"/>
              <a:t>Possible reason for not as strong a model could be the larger number of predictors in our data</a:t>
            </a:r>
            <a:endParaRPr/>
          </a:p>
          <a:p>
            <a:pPr marL="0" lvl="0" indent="0" algn="l" rtl="0">
              <a:spcBef>
                <a:spcPts val="0"/>
              </a:spcBef>
              <a:spcAft>
                <a:spcPts val="0"/>
              </a:spcAft>
              <a:buNone/>
            </a:pPr>
            <a:r>
              <a:rPr lang="en" sz="900"/>
              <a:t>After multiple implementations, it has been observed that the KNN algorithm does not work with good accuracy on taking large datasets because the cost of calculating the distance </a:t>
            </a:r>
            <a:r>
              <a:rPr lang="en" sz="900">
                <a:solidFill>
                  <a:schemeClr val="lt1"/>
                </a:solidFill>
              </a:rPr>
              <a:t>between the new point and each existing point is huge, and in turn, it degrades the</a:t>
            </a:r>
            <a:endParaRPr sz="900">
              <a:solidFill>
                <a:schemeClr val="lt1"/>
              </a:solidFill>
            </a:endParaRPr>
          </a:p>
          <a:p>
            <a:pPr marL="0" lvl="0" indent="0" algn="l" rtl="0">
              <a:spcBef>
                <a:spcPts val="0"/>
              </a:spcBef>
              <a:spcAft>
                <a:spcPts val="0"/>
              </a:spcAft>
              <a:buNone/>
            </a:pPr>
            <a:r>
              <a:rPr lang="en" sz="900">
                <a:solidFill>
                  <a:schemeClr val="lt1"/>
                </a:solidFill>
              </a:rPr>
              <a:t> performance of the algorithm.</a:t>
            </a:r>
            <a:endParaRPr/>
          </a:p>
          <a:p>
            <a:pPr marL="0" lvl="0" indent="0" algn="l" rtl="0">
              <a:spcBef>
                <a:spcPts val="0"/>
              </a:spcBef>
              <a:spcAft>
                <a:spcPts val="0"/>
              </a:spcAft>
              <a:buNone/>
            </a:pPr>
            <a:r>
              <a:rPr lang="en"/>
              <a:t>KNN gives us a baseline minimum accuracy that we should aim for in future models. Our kNN tests averaged around 65-70% so we should aim for accuracy of about 70-85%</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900" b="1" u="sng">
                <a:solidFill>
                  <a:schemeClr val="dk1"/>
                </a:solidFill>
              </a:rPr>
              <a:t>While age can be considered possibly important, we see a variance in predictions more than in others because occasionally it will produce a prediction with around 30% accuracy… and can be potentially attributed to having </a:t>
            </a:r>
            <a:r>
              <a:rPr lang="en" sz="900" b="1" i="1" u="sng">
                <a:solidFill>
                  <a:schemeClr val="dk1"/>
                </a:solidFill>
              </a:rPr>
              <a:t>a small value of k that is leading to a large variance in predictions</a:t>
            </a:r>
            <a:endParaRPr sz="900" b="1" i="1" u="sng">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i="1">
                <a:solidFill>
                  <a:schemeClr val="dk1"/>
                </a:solidFill>
              </a:rPr>
              <a:t>Alternatively, setting  k to a large value may lead to a large model bias.</a:t>
            </a:r>
            <a:endParaRPr sz="9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_________________STEPS</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SIMPLE</a:t>
            </a:r>
            <a:endParaRPr sz="300">
              <a:solidFill>
                <a:schemeClr val="dk1"/>
              </a:solidFill>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212529"/>
                </a:solidFill>
                <a:highlight>
                  <a:srgbClr val="FFFFFF"/>
                </a:highlight>
                <a:latin typeface="Merriweather"/>
                <a:ea typeface="Merriweather"/>
                <a:cs typeface="Merriweather"/>
                <a:sym typeface="Merriweather"/>
              </a:rPr>
              <a:t>Import the data</a:t>
            </a:r>
            <a:endParaRPr sz="600">
              <a:solidFill>
                <a:srgbClr val="212529"/>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212529"/>
                </a:solidFill>
                <a:highlight>
                  <a:srgbClr val="FFFFFF"/>
                </a:highlight>
                <a:latin typeface="Merriweather"/>
                <a:ea typeface="Merriweather"/>
                <a:cs typeface="Merriweather"/>
                <a:sym typeface="Merriweather"/>
              </a:rPr>
              <a:t>Read / clean / adjust the data (if needed)</a:t>
            </a:r>
            <a:endParaRPr sz="600">
              <a:solidFill>
                <a:srgbClr val="212529"/>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FF0000"/>
                </a:solidFill>
                <a:highlight>
                  <a:srgbClr val="FFFFFF"/>
                </a:highlight>
                <a:latin typeface="Merriweather"/>
                <a:ea typeface="Merriweather"/>
                <a:cs typeface="Merriweather"/>
                <a:sym typeface="Merriweather"/>
              </a:rPr>
              <a:t>Create a train / test split</a:t>
            </a:r>
            <a:endParaRPr sz="600">
              <a:solidFill>
                <a:srgbClr val="FF0000"/>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FF0000"/>
                </a:solidFill>
                <a:highlight>
                  <a:srgbClr val="FFFFFF"/>
                </a:highlight>
                <a:latin typeface="Merriweather"/>
                <a:ea typeface="Merriweather"/>
                <a:cs typeface="Merriweather"/>
                <a:sym typeface="Merriweather"/>
              </a:rPr>
              <a:t>Create the </a:t>
            </a:r>
            <a:r>
              <a:rPr lang="en" sz="600" i="1">
                <a:solidFill>
                  <a:srgbClr val="FF0000"/>
                </a:solidFill>
                <a:highlight>
                  <a:srgbClr val="FFFFFF"/>
                </a:highlight>
                <a:latin typeface="Merriweather"/>
                <a:ea typeface="Merriweather"/>
                <a:cs typeface="Merriweather"/>
                <a:sym typeface="Merriweather"/>
              </a:rPr>
              <a:t>kNN</a:t>
            </a:r>
            <a:r>
              <a:rPr lang="en" sz="600">
                <a:solidFill>
                  <a:srgbClr val="FF0000"/>
                </a:solidFill>
                <a:highlight>
                  <a:srgbClr val="FFFFFF"/>
                </a:highlight>
                <a:latin typeface="Merriweather"/>
                <a:ea typeface="Merriweather"/>
                <a:cs typeface="Merriweather"/>
                <a:sym typeface="Merriweather"/>
              </a:rPr>
              <a:t> model object</a:t>
            </a:r>
            <a:endParaRPr sz="600">
              <a:solidFill>
                <a:srgbClr val="FF0000"/>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FF0000"/>
                </a:solidFill>
                <a:highlight>
                  <a:srgbClr val="FFFFFF"/>
                </a:highlight>
                <a:latin typeface="Merriweather"/>
                <a:ea typeface="Merriweather"/>
                <a:cs typeface="Merriweather"/>
                <a:sym typeface="Merriweather"/>
              </a:rPr>
              <a:t>Fit the model</a:t>
            </a:r>
            <a:endParaRPr sz="600">
              <a:solidFill>
                <a:srgbClr val="FF0000"/>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FF0000"/>
                </a:solidFill>
                <a:highlight>
                  <a:srgbClr val="FFFFFF"/>
                </a:highlight>
                <a:latin typeface="Merriweather"/>
                <a:ea typeface="Merriweather"/>
                <a:cs typeface="Merriweather"/>
                <a:sym typeface="Merriweather"/>
              </a:rPr>
              <a:t>Predict</a:t>
            </a:r>
            <a:endParaRPr sz="600">
              <a:solidFill>
                <a:srgbClr val="FF0000"/>
              </a:solidFill>
              <a:highlight>
                <a:srgbClr val="FFFFFF"/>
              </a:highlight>
              <a:latin typeface="Merriweather"/>
              <a:ea typeface="Merriweather"/>
              <a:cs typeface="Merriweather"/>
              <a:sym typeface="Merriweather"/>
            </a:endParaRPr>
          </a:p>
          <a:p>
            <a:pPr marL="457200" lvl="0" indent="-266700" algn="l" rtl="0">
              <a:lnSpc>
                <a:spcPct val="115000"/>
              </a:lnSpc>
              <a:spcBef>
                <a:spcPts val="0"/>
              </a:spcBef>
              <a:spcAft>
                <a:spcPts val="0"/>
              </a:spcAft>
              <a:buClr>
                <a:srgbClr val="212529"/>
              </a:buClr>
              <a:buSzPts val="600"/>
              <a:buFont typeface="Merriweather"/>
              <a:buChar char="●"/>
            </a:pPr>
            <a:r>
              <a:rPr lang="en" sz="600">
                <a:solidFill>
                  <a:srgbClr val="FF0000"/>
                </a:solidFill>
                <a:highlight>
                  <a:srgbClr val="FFFFFF"/>
                </a:highlight>
                <a:latin typeface="Merriweather"/>
                <a:ea typeface="Merriweather"/>
                <a:cs typeface="Merriweather"/>
                <a:sym typeface="Merriweather"/>
              </a:rPr>
              <a:t>Evaluate the accuracy</a:t>
            </a:r>
            <a:endParaRPr sz="600">
              <a:solidFill>
                <a:srgbClr val="FF0000"/>
              </a:solidFill>
              <a:highlight>
                <a:srgbClr val="FFFFFF"/>
              </a:highlight>
              <a:latin typeface="Merriweather"/>
              <a:ea typeface="Merriweather"/>
              <a:cs typeface="Merriweather"/>
              <a:sym typeface="Merriweather"/>
            </a:endParaRPr>
          </a:p>
          <a:p>
            <a:pPr marL="0" lvl="0" indent="0" algn="l" rtl="0">
              <a:lnSpc>
                <a:spcPct val="115000"/>
              </a:lnSpc>
              <a:spcBef>
                <a:spcPts val="1200"/>
              </a:spcBef>
              <a:spcAft>
                <a:spcPts val="0"/>
              </a:spcAft>
              <a:buNone/>
            </a:pPr>
            <a:r>
              <a:rPr lang="en" sz="600">
                <a:solidFill>
                  <a:srgbClr val="FF0000"/>
                </a:solidFill>
                <a:highlight>
                  <a:srgbClr val="FFFFFF"/>
                </a:highlight>
                <a:latin typeface="Merriweather"/>
                <a:ea typeface="Merriweather"/>
                <a:cs typeface="Merriweather"/>
                <a:sym typeface="Merriweather"/>
              </a:rPr>
              <a:t>STEPS MORE DETAIL___________________________</a:t>
            </a:r>
            <a:endParaRPr sz="600">
              <a:solidFill>
                <a:srgbClr val="FF0000"/>
              </a:solidFill>
              <a:highlight>
                <a:srgbClr val="FFFFFF"/>
              </a:highlight>
              <a:latin typeface="Merriweather"/>
              <a:ea typeface="Merriweather"/>
              <a:cs typeface="Merriweather"/>
              <a:sym typeface="Merriweather"/>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KNN is a supervised learning algorithm (dependent variable exists)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K-nearest neighbor tries to determine the classification of a point, combines the classification of the K nearest points</a:t>
            </a:r>
            <a:endParaRPr sz="900">
              <a:solidFill>
                <a:schemeClr val="dk1"/>
              </a:solidFill>
            </a:endParaRPr>
          </a:p>
          <a:p>
            <a:pPr marL="457200" lvl="0" indent="-292100" algn="l" rtl="0">
              <a:lnSpc>
                <a:spcPct val="158000"/>
              </a:lnSpc>
              <a:spcBef>
                <a:spcPts val="0"/>
              </a:spcBef>
              <a:spcAft>
                <a:spcPts val="0"/>
              </a:spcAft>
              <a:buClr>
                <a:srgbClr val="40424E"/>
              </a:buClr>
              <a:buSzPts val="1000"/>
              <a:buChar char="●"/>
            </a:pPr>
            <a:r>
              <a:rPr lang="en" sz="1000">
                <a:solidFill>
                  <a:srgbClr val="40424E"/>
                </a:solidFill>
                <a:highlight>
                  <a:srgbClr val="FFFFFF"/>
                </a:highlight>
              </a:rPr>
              <a:t>Take the K Nearest Neighbor of unknown data point according to distance.</a:t>
            </a:r>
            <a:endParaRPr sz="1000">
              <a:solidFill>
                <a:srgbClr val="40424E"/>
              </a:solidFill>
              <a:highlight>
                <a:srgbClr val="FFFFFF"/>
              </a:highlight>
            </a:endParaRPr>
          </a:p>
          <a:p>
            <a:pPr marL="457200" lvl="0" indent="-292100" algn="l" rtl="0">
              <a:lnSpc>
                <a:spcPct val="158000"/>
              </a:lnSpc>
              <a:spcBef>
                <a:spcPts val="0"/>
              </a:spcBef>
              <a:spcAft>
                <a:spcPts val="0"/>
              </a:spcAft>
              <a:buClr>
                <a:srgbClr val="40424E"/>
              </a:buClr>
              <a:buSzPts val="1000"/>
              <a:buChar char="●"/>
            </a:pPr>
            <a:r>
              <a:rPr lang="en" sz="1000">
                <a:solidFill>
                  <a:srgbClr val="40424E"/>
                </a:solidFill>
                <a:highlight>
                  <a:srgbClr val="FFFFFF"/>
                </a:highlight>
              </a:rPr>
              <a:t>Among the K-neighbors, Count the number of data points in each category.</a:t>
            </a:r>
            <a:endParaRPr sz="1000">
              <a:solidFill>
                <a:srgbClr val="40424E"/>
              </a:solidFill>
              <a:highlight>
                <a:srgbClr val="FFFFFF"/>
              </a:highlight>
            </a:endParaRPr>
          </a:p>
          <a:p>
            <a:pPr marL="457200" lvl="0" indent="-292100" algn="l" rtl="0">
              <a:lnSpc>
                <a:spcPct val="158000"/>
              </a:lnSpc>
              <a:spcBef>
                <a:spcPts val="0"/>
              </a:spcBef>
              <a:spcAft>
                <a:spcPts val="0"/>
              </a:spcAft>
              <a:buClr>
                <a:srgbClr val="40424E"/>
              </a:buClr>
              <a:buSzPts val="1000"/>
              <a:buChar char="●"/>
            </a:pPr>
            <a:r>
              <a:rPr lang="en" sz="1000">
                <a:solidFill>
                  <a:srgbClr val="40424E"/>
                </a:solidFill>
                <a:highlight>
                  <a:srgbClr val="FFFFFF"/>
                </a:highlight>
              </a:rPr>
              <a:t>Assign the new data point to a category, where you counted the most neighbors.</a:t>
            </a:r>
            <a:endParaRPr sz="1000">
              <a:solidFill>
                <a:srgbClr val="40424E"/>
              </a:solidFill>
              <a:highlight>
                <a:srgbClr val="FFFFFF"/>
              </a:highlight>
            </a:endParaRPr>
          </a:p>
          <a:p>
            <a:pPr marL="0" lvl="0" indent="0" algn="l" rtl="0">
              <a:lnSpc>
                <a:spcPct val="115000"/>
              </a:lnSpc>
              <a:spcBef>
                <a:spcPts val="3600"/>
              </a:spcBef>
              <a:spcAft>
                <a:spcPts val="0"/>
              </a:spcAft>
              <a:buNone/>
            </a:pP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900">
                <a:solidFill>
                  <a:schemeClr val="dk1"/>
                </a:solidFill>
              </a:rPr>
              <a:t>___________</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setting</a:t>
            </a:r>
            <a:r>
              <a:rPr lang="en" sz="900" b="1">
                <a:solidFill>
                  <a:schemeClr val="dk1"/>
                </a:solidFill>
              </a:rPr>
              <a:t> </a:t>
            </a:r>
            <a:r>
              <a:rPr lang="en" sz="900">
                <a:solidFill>
                  <a:schemeClr val="dk1"/>
                </a:solidFill>
              </a:rPr>
              <a:t>to center and scale tells us that we are </a:t>
            </a:r>
            <a:r>
              <a:rPr lang="en" sz="900" i="1">
                <a:solidFill>
                  <a:schemeClr val="dk1"/>
                </a:solidFill>
              </a:rPr>
              <a:t>standardizing our independent variables</a:t>
            </a:r>
            <a:endParaRPr sz="900" i="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b="1">
                <a:solidFill>
                  <a:schemeClr val="dk1"/>
                </a:solidFill>
              </a:rPr>
              <a:t>center :</a:t>
            </a:r>
            <a:r>
              <a:rPr lang="en" sz="900">
                <a:solidFill>
                  <a:schemeClr val="dk1"/>
                </a:solidFill>
              </a:rPr>
              <a:t> subtract mean from values.</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b="1">
                <a:solidFill>
                  <a:schemeClr val="dk1"/>
                </a:solidFill>
              </a:rPr>
              <a:t>scale :</a:t>
            </a:r>
            <a:r>
              <a:rPr lang="en" sz="900">
                <a:solidFill>
                  <a:schemeClr val="dk1"/>
                </a:solidFill>
              </a:rPr>
              <a:t> divide values by standard deviation.</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attr(,"scaled:</a:t>
            </a:r>
            <a:r>
              <a:rPr lang="en" sz="900" i="1">
                <a:solidFill>
                  <a:schemeClr val="dk1"/>
                </a:solidFill>
              </a:rPr>
              <a:t>center</a:t>
            </a:r>
            <a:r>
              <a:rPr lang="en" sz="900">
                <a:solidFill>
                  <a:schemeClr val="dk1"/>
                </a:solidFill>
              </a:rPr>
              <a: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Status—Age—TeamSizeGrowth—NumSeedInvestors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1.83        4.78          1.52       			 1.91</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attr(,"scaled:</a:t>
            </a:r>
            <a:r>
              <a:rPr lang="en" sz="900" i="1">
                <a:solidFill>
                  <a:schemeClr val="dk1"/>
                </a:solidFill>
              </a:rPr>
              <a:t>scale</a:t>
            </a:r>
            <a:r>
              <a:rPr lang="en" sz="900">
                <a:solidFill>
                  <a:schemeClr val="dk1"/>
                </a:solidFill>
              </a:rPr>
              <a: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Status—Age—TeamSizeGrowth—NumSeedInvestors </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    0.38    2.83      	 0.50      			3.57</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i="1">
                <a:solidFill>
                  <a:schemeClr val="dk1"/>
                </a:solidFill>
              </a:rPr>
              <a:t>_____________</a:t>
            </a:r>
            <a:endParaRPr sz="900" i="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b="1">
                <a:solidFill>
                  <a:schemeClr val="dk1"/>
                </a:solidFill>
              </a:rPr>
              <a:t>Features of KNN algorithm:</a:t>
            </a:r>
            <a:endParaRPr sz="9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KNN is a supervised learning algorithm, based on feature similarity.</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Unlike most algorithms, KNN is a non-parametric model which means it does not make any assumptions about the data set. This makes the algorithm simpler and effective since it can handle realistic data.</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KNN is considered to be a lazy algorithm, i.e., it suggests that it memorizes the training data set rather than learning a discriminative function from the training data.</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KNN is often used for solving both classification and regression problems.</a:t>
            </a: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900" b="1">
                <a:solidFill>
                  <a:schemeClr val="dk1"/>
                </a:solidFill>
              </a:rPr>
              <a:t>Disadvantages of the KNN algorithm:</a:t>
            </a:r>
            <a:endParaRPr sz="900" b="1">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After multiple implementations, it has been observed that the KNN algorithm does not work with good accuracy on taking large datasets because the cost of calculating the distance between the new point and each existing point is huge, and in turn, it degrades the performance of the algorithm.</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It has also been noticed that working on high dimensional data is quite difficult with this algorithm because the calculation of the distance in each dimension is not correct.</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It is quite needful to perform feature scaling i.e., standardization and normalization before actually implementing the KNN algorithm to any dataset. Eliminating these steps may lead to wrong predictions by the KNN algorithm.</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Sensitive to noisy data, missing values and outliers: KNN is sensitive to noise in the dataset. We need to manually impute missing values and remove outliers.</a:t>
            </a:r>
            <a:endParaRPr sz="900">
              <a:solidFill>
                <a:schemeClr val="dk1"/>
              </a:solidFill>
            </a:endParaRPr>
          </a:p>
          <a:p>
            <a:pPr marL="0" lvl="0" indent="0" algn="l" rtl="0">
              <a:spcBef>
                <a:spcPts val="1200"/>
              </a:spcBef>
              <a:spcAft>
                <a:spcPts val="0"/>
              </a:spcAft>
              <a:buNone/>
            </a:pPr>
            <a:endParaRPr/>
          </a:p>
          <a:p>
            <a:pPr marL="0" lvl="0" indent="0" algn="l" rtl="0">
              <a:spcBef>
                <a:spcPts val="0"/>
              </a:spcBef>
              <a:spcAft>
                <a:spcPts val="0"/>
              </a:spcAft>
              <a:buNone/>
            </a:pPr>
            <a:r>
              <a:rPr lang="en"/>
              <a:t>https://www.geeksforgeeks.org/k-nn-classifier-in-r-programming/</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4a9cf8598_5_1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4a9cf8598_5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2b63b231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2b63b23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AF7B51"/>
                </a:solidFill>
                <a:latin typeface="Nunito"/>
                <a:ea typeface="Nunito"/>
                <a:cs typeface="Nunito"/>
                <a:sym typeface="Nunito"/>
              </a:rPr>
              <a:t>Who?</a:t>
            </a:r>
            <a:endParaRPr sz="2000">
              <a:solidFill>
                <a:srgbClr val="AF7B5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2000">
                <a:solidFill>
                  <a:srgbClr val="AF7B51"/>
                </a:solidFill>
                <a:latin typeface="Nunito"/>
                <a:ea typeface="Nunito"/>
                <a:cs typeface="Nunito"/>
                <a:sym typeface="Nunito"/>
              </a:rPr>
              <a:t>This slide introduces the subject of the data.</a:t>
            </a:r>
            <a:endParaRPr sz="2000">
              <a:solidFill>
                <a:srgbClr val="AF7B51"/>
              </a:solidFill>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4a9cf859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4a9cf859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dk1"/>
                </a:solidFill>
              </a:rPr>
              <a:t>Categorical</a:t>
            </a:r>
            <a:endParaRPr sz="600">
              <a:solidFill>
                <a:schemeClr val="dk1"/>
              </a:solidFill>
            </a:endParaRPr>
          </a:p>
          <a:p>
            <a:pPr marL="0" lvl="0" indent="0" algn="l" rtl="0">
              <a:spcBef>
                <a:spcPts val="0"/>
              </a:spcBef>
              <a:spcAft>
                <a:spcPts val="0"/>
              </a:spcAft>
              <a:buNone/>
            </a:pPr>
            <a:r>
              <a:rPr lang="en" b="1" u="sng">
                <a:solidFill>
                  <a:schemeClr val="dk1"/>
                </a:solidFill>
                <a:latin typeface="Calibri"/>
                <a:ea typeface="Calibri"/>
                <a:cs typeface="Calibri"/>
                <a:sym typeface="Calibri"/>
              </a:rPr>
              <a:t>Biz2BizorBiz2Consumer + LocalGlobal + HighestEducation</a:t>
            </a:r>
            <a:endParaRPr b="1" u="sng">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B2BorB2C + LocalGlobal chosen because one of the higher correlations calculated before - moderate correlation</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HighestEducation chosen because its middle ground correlation value, qualitative category with multiple levels </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assumes </a:t>
            </a:r>
            <a:r>
              <a:rPr lang="en" sz="1200">
                <a:solidFill>
                  <a:srgbClr val="24292E"/>
                </a:solidFill>
                <a:highlight>
                  <a:srgbClr val="FFFFFF"/>
                </a:highlight>
              </a:rPr>
              <a:t>that the features of each data point are all independent:</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and the output is just a classifier so if we added a new variable in we would be able to determine which class it would fall into</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 </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____TAKE-AWAYS</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We can see error rate get getting(smaller) as we include more features into the model  (0.30 , 0.26, 0.23)</a:t>
            </a:r>
            <a:endParaRPr sz="900">
              <a:solidFill>
                <a:schemeClr val="dk1"/>
              </a:solidFill>
            </a:endParaRPr>
          </a:p>
          <a:p>
            <a:pPr marL="0" lvl="0" indent="0" algn="l" rtl="0">
              <a:lnSpc>
                <a:spcPct val="115000"/>
              </a:lnSpc>
              <a:spcBef>
                <a:spcPts val="0"/>
              </a:spcBef>
              <a:spcAft>
                <a:spcPts val="0"/>
              </a:spcAft>
              <a:buNone/>
            </a:pP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When Naive Bayes of all categories is compared to the actual status of the company, we can see their probabilities of outcomes.. however we can test the error and find that in this test of NB, it predicted 8 incorrectly out of a total of </a:t>
            </a:r>
            <a:r>
              <a:rPr lang="en" sz="900" u="sng">
                <a:solidFill>
                  <a:schemeClr val="dk1"/>
                </a:solidFill>
              </a:rPr>
              <a:t>61</a:t>
            </a:r>
            <a:r>
              <a:rPr lang="en" sz="900">
                <a:solidFill>
                  <a:schemeClr val="dk1"/>
                </a:solidFill>
              </a:rPr>
              <a:t> giving us an error rate of about 13.11</a:t>
            </a:r>
            <a:endParaRPr sz="900">
              <a:solidFill>
                <a:schemeClr val="dk1"/>
              </a:solidFill>
            </a:endParaRPr>
          </a:p>
          <a:p>
            <a:pPr marL="0" lvl="0" indent="0" algn="l" rtl="0">
              <a:lnSpc>
                <a:spcPct val="115000"/>
              </a:lnSpc>
              <a:spcBef>
                <a:spcPts val="0"/>
              </a:spcBef>
              <a:spcAft>
                <a:spcPts val="0"/>
              </a:spcAft>
              <a:buNone/>
            </a:pPr>
            <a:r>
              <a:rPr lang="en" sz="900">
                <a:solidFill>
                  <a:schemeClr val="dk1"/>
                </a:solidFill>
              </a:rPr>
              <a:t>Compared to other testings of this NB method, the error rate stayed between 13-22% giving us a </a:t>
            </a:r>
            <a:r>
              <a:rPr lang="en" sz="900" u="sng">
                <a:solidFill>
                  <a:schemeClr val="dk1"/>
                </a:solidFill>
              </a:rPr>
              <a:t>pretty accurate</a:t>
            </a:r>
            <a:r>
              <a:rPr lang="en" sz="900">
                <a:solidFill>
                  <a:schemeClr val="dk1"/>
                </a:solidFill>
              </a:rPr>
              <a:t> model with 78-87% accuracy rates.</a:t>
            </a:r>
            <a:endParaRPr sz="900">
              <a:solidFill>
                <a:schemeClr val="dk1"/>
              </a:solidFill>
            </a:endParaRPr>
          </a:p>
          <a:p>
            <a:pPr marL="0" lvl="0" indent="0" algn="l" rtl="0">
              <a:lnSpc>
                <a:spcPct val="115000"/>
              </a:lnSpc>
              <a:spcBef>
                <a:spcPts val="0"/>
              </a:spcBef>
              <a:spcAft>
                <a:spcPts val="0"/>
              </a:spcAft>
              <a:buNone/>
            </a:pPr>
            <a:r>
              <a:rPr lang="en" sz="900"/>
              <a:t>_______</a:t>
            </a:r>
            <a:endParaRPr sz="900"/>
          </a:p>
          <a:p>
            <a:pPr marL="0" lvl="0" indent="0" algn="l" rtl="0">
              <a:lnSpc>
                <a:spcPct val="115000"/>
              </a:lnSpc>
              <a:spcBef>
                <a:spcPts val="0"/>
              </a:spcBef>
              <a:spcAft>
                <a:spcPts val="0"/>
              </a:spcAft>
              <a:buNone/>
            </a:pPr>
            <a:r>
              <a:rPr lang="en" sz="900"/>
              <a:t>(extra PICTURE) OF A-PRIORI PROBABILITIES- vector with prior probabilities of the classes. If unspecified, the class proportions for the training set are used. If present, the probabilities should be specified </a:t>
            </a:r>
            <a:r>
              <a:rPr lang="en" sz="900">
                <a:solidFill>
                  <a:schemeClr val="lt1"/>
                </a:solidFill>
              </a:rPr>
              <a:t>in the order of the factor levels</a:t>
            </a:r>
            <a:endParaRPr sz="900">
              <a:solidFill>
                <a:schemeClr val="lt1"/>
              </a:solidFill>
            </a:endParaRPr>
          </a:p>
          <a:p>
            <a:pPr marL="0" lvl="0" indent="0" algn="l" rtl="0">
              <a:lnSpc>
                <a:spcPct val="115000"/>
              </a:lnSpc>
              <a:spcBef>
                <a:spcPts val="0"/>
              </a:spcBef>
              <a:spcAft>
                <a:spcPts val="0"/>
              </a:spcAft>
              <a:buNone/>
            </a:pPr>
            <a:endParaRPr sz="900">
              <a:solidFill>
                <a:schemeClr val="lt1"/>
              </a:solidFill>
            </a:endParaRPr>
          </a:p>
          <a:p>
            <a:pPr marL="0" lvl="0" indent="0" algn="l" rtl="0">
              <a:lnSpc>
                <a:spcPct val="115000"/>
              </a:lnSpc>
              <a:spcBef>
                <a:spcPts val="0"/>
              </a:spcBef>
              <a:spcAft>
                <a:spcPts val="0"/>
              </a:spcAft>
              <a:buNone/>
            </a:pPr>
            <a:r>
              <a:rPr lang="en" sz="900">
                <a:solidFill>
                  <a:srgbClr val="5A5A5A"/>
                </a:solidFill>
                <a:highlight>
                  <a:srgbClr val="FAFAFA"/>
                </a:highlight>
              </a:rPr>
              <a:t>Assuming </a:t>
            </a:r>
            <a:r>
              <a:rPr lang="en" sz="900">
                <a:solidFill>
                  <a:srgbClr val="24292E"/>
                </a:solidFill>
                <a:highlight>
                  <a:srgbClr val="FFFFFF"/>
                </a:highlight>
              </a:rPr>
              <a:t>that the features of each data point are all independent:</a:t>
            </a:r>
            <a:r>
              <a:rPr lang="en" sz="900">
                <a:solidFill>
                  <a:srgbClr val="5A5A5A"/>
                </a:solidFill>
                <a:highlight>
                  <a:srgbClr val="FAFAFA"/>
                </a:highlight>
              </a:rPr>
              <a:t> is convenient because it lets you multiply everything together </a:t>
            </a:r>
            <a:endParaRPr sz="900">
              <a:solidFill>
                <a:srgbClr val="5A5A5A"/>
              </a:solidFill>
              <a:highlight>
                <a:srgbClr val="FAFAFA"/>
              </a:highlight>
            </a:endParaRPr>
          </a:p>
          <a:p>
            <a:pPr marL="0" lvl="0" indent="0" algn="l" rtl="0">
              <a:lnSpc>
                <a:spcPct val="115000"/>
              </a:lnSpc>
              <a:spcBef>
                <a:spcPts val="0"/>
              </a:spcBef>
              <a:spcAft>
                <a:spcPts val="0"/>
              </a:spcAft>
              <a:buNone/>
            </a:pPr>
            <a:r>
              <a:rPr lang="en" sz="900">
                <a:solidFill>
                  <a:srgbClr val="40424E"/>
                </a:solidFill>
                <a:highlight>
                  <a:srgbClr val="FFFFFF"/>
                </a:highlight>
              </a:rPr>
              <a:t>Naive Bayes is a Supervised Non-linear classification algorithm in </a:t>
            </a:r>
            <a:r>
              <a:rPr lang="en" sz="900" u="sng">
                <a:solidFill>
                  <a:schemeClr val="hlink"/>
                </a:solidFill>
                <a:highlight>
                  <a:srgbClr val="FFFFFF"/>
                </a:highlight>
                <a:hlinkClick r:id="rId3"/>
              </a:rPr>
              <a:t>R Programming</a:t>
            </a:r>
            <a:r>
              <a:rPr lang="en" sz="900">
                <a:solidFill>
                  <a:srgbClr val="40424E"/>
                </a:solidFill>
                <a:highlight>
                  <a:srgbClr val="FFFFFF"/>
                </a:highlight>
              </a:rPr>
              <a:t>. Naive Bayes classifiers are a family of simple probabilistic classifiers based on applying Baye’s theorem with strong(Naive) independence assumptions between the features or variables. The Naive Bayes algorithm is called “Naive” because it makes the assumption that the occurrence of a certain feature is independent of the occurrence of other features.</a:t>
            </a:r>
            <a:endParaRPr sz="900">
              <a:solidFill>
                <a:srgbClr val="5A5A5A"/>
              </a:solidFill>
              <a:highlight>
                <a:srgbClr val="FAFAFA"/>
              </a:highlight>
            </a:endParaRPr>
          </a:p>
          <a:p>
            <a:pPr marL="0" lvl="0" indent="0" algn="l" rtl="0">
              <a:lnSpc>
                <a:spcPct val="115000"/>
              </a:lnSpc>
              <a:spcBef>
                <a:spcPts val="0"/>
              </a:spcBef>
              <a:spcAft>
                <a:spcPts val="0"/>
              </a:spcAft>
              <a:buNone/>
            </a:pPr>
            <a:endParaRPr sz="1150">
              <a:solidFill>
                <a:srgbClr val="5A5A5A"/>
              </a:solidFill>
              <a:highlight>
                <a:srgbClr val="FAFAFA"/>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4a9cf8598_5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4a9cf8598_5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KEY Takeaway: </a:t>
            </a:r>
            <a:endParaRPr/>
          </a:p>
          <a:p>
            <a:pPr marL="457200" lvl="0" indent="-298450" algn="l" rtl="0">
              <a:spcBef>
                <a:spcPts val="0"/>
              </a:spcBef>
              <a:spcAft>
                <a:spcPts val="0"/>
              </a:spcAft>
              <a:buSzPts val="1100"/>
              <a:buChar char="●"/>
            </a:pPr>
            <a:r>
              <a:rPr lang="en"/>
              <a:t>The first tree method we use was CART analysis.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 Decision Tree Analysis were conducted on categorical variables with two levels (Yes and No). </a:t>
            </a:r>
            <a:endParaRPr/>
          </a:p>
          <a:p>
            <a:pPr marL="0" lvl="0" indent="0" algn="l" rtl="0">
              <a:spcBef>
                <a:spcPts val="0"/>
              </a:spcBef>
              <a:spcAft>
                <a:spcPts val="0"/>
              </a:spcAft>
              <a:buNone/>
            </a:pPr>
            <a:r>
              <a:rPr lang="en"/>
              <a:t>There were 23 total variables taken into consideration.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our correlation analysis, we noticed that Recession Survival </a:t>
            </a:r>
            <a:r>
              <a:rPr lang="en">
                <a:solidFill>
                  <a:schemeClr val="dk1"/>
                </a:solidFill>
              </a:rPr>
              <a:t>strongly correlated with overall Success of the businesses. So we want to explore what “decisions” the businesses made that affected the outcome. We also wanted to dive deeper into the differences between businesses that survived the recession but did not succeed overall and business that survived the recession and succeed overall.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One CART Decision Tree was constructed for all samples and a second CART Decision Tree was constructed for samples that had to endure through the recession. </a:t>
            </a:r>
            <a:endParaRPr>
              <a:solidFill>
                <a:schemeClr val="dk1"/>
              </a:solidFill>
            </a:endParaRPr>
          </a:p>
          <a:p>
            <a:pPr marL="0" lvl="0" indent="0" algn="l" rtl="0">
              <a:spcBef>
                <a:spcPts val="0"/>
              </a:spcBef>
              <a:spcAft>
                <a:spcPts val="0"/>
              </a:spcAft>
              <a:buClr>
                <a:schemeClr val="lt1"/>
              </a:buClr>
              <a:buSzPts val="11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4a9cf859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4a9cf859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KEY Takeaway: </a:t>
            </a:r>
            <a:endParaRPr b="1"/>
          </a:p>
          <a:p>
            <a:pPr marL="457200" lvl="0" indent="-298450" algn="l" rtl="0">
              <a:lnSpc>
                <a:spcPct val="115000"/>
              </a:lnSpc>
              <a:spcBef>
                <a:spcPts val="0"/>
              </a:spcBef>
              <a:spcAft>
                <a:spcPts val="0"/>
              </a:spcAft>
              <a:buClr>
                <a:schemeClr val="dk1"/>
              </a:buClr>
              <a:buSzPts val="1100"/>
              <a:buChar char="●"/>
            </a:pPr>
            <a:r>
              <a:rPr lang="en">
                <a:solidFill>
                  <a:schemeClr val="dk1"/>
                </a:solidFill>
              </a:rPr>
              <a:t>This decision tree was generated using the dataset’s 23 categorical variables with two-levels and includes all samples.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tree has 13 nodes and accounts for 5 variables.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Business Product Model</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Team Size Growth</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Geographic Focus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Previous Startup Experience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Consumer Data Focus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tree shows that the most success kind of startup, noted in green, has a Business to Business Model and Global Focus.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least successful kind of startup, noted in red, has a Business to Consumer Model, NO Team Size Growth, and NO Previous Startup Experience.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tree shows that B2B, Global Focus, and NO Consumer Data Focus will likely be positive.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And B2C, NO Team Size Growth, NO Previous Startup Experience, and a Consumer Data Focus will likely be negative.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Highlight Nodes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Classification and Regression Tree (All 202 Samples)</a:t>
            </a:r>
            <a:endParaRPr b="1">
              <a:solidFill>
                <a:schemeClr val="dk1"/>
              </a:solidFill>
            </a:endParaRPr>
          </a:p>
          <a:p>
            <a:pPr marL="0" lvl="0" indent="0" algn="l" rtl="0">
              <a:spcBef>
                <a:spcPts val="0"/>
              </a:spcBef>
              <a:spcAft>
                <a:spcPts val="0"/>
              </a:spcAft>
              <a:buNone/>
            </a:pPr>
            <a:r>
              <a:rPr lang="en" b="1">
                <a:solidFill>
                  <a:schemeClr val="dk1"/>
                </a:solidFill>
              </a:rPr>
              <a:t>Error Rate = 0.18</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The decision tree has 13 nodes that account for 5 variables.</a:t>
            </a:r>
            <a:endParaRPr b="1">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B2B or B2C</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Team Size Growth</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Local Global</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Startup Experience</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Consumer Data Focus</a:t>
            </a:r>
            <a:endParaRPr>
              <a:solidFill>
                <a:schemeClr val="dk1"/>
              </a:solidFill>
            </a:endParaRPr>
          </a:p>
          <a:p>
            <a:pPr marL="45720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Paths (From left to right)</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B2C → NO Team Size Growth → NO Startup Experience → FAILED (Node 8)</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B2C → NO Team Size Growth → Startup Experience → SUCCESS (Node 9)</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B2C → Team Size Growth → SUCCESS (Node 5)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B2B → Local Focus → NO Consumer Data Focus → FAILED (Node 12)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B2B → Local Focus → Consumer Data Focus → SUCCESS (Node 13)</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B2B → Global Focus → SUCCESS (Node 7)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Node 7 is by far the most successful path with accounting for 51% successes.</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a9cf859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a9cf859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t>KEY Takeaway: </a:t>
            </a:r>
            <a:endParaRPr/>
          </a:p>
          <a:p>
            <a:pPr marL="457200" lvl="0" indent="-298450" algn="l" rtl="0">
              <a:lnSpc>
                <a:spcPct val="115000"/>
              </a:lnSpc>
              <a:spcBef>
                <a:spcPts val="0"/>
              </a:spcBef>
              <a:spcAft>
                <a:spcPts val="0"/>
              </a:spcAft>
              <a:buClr>
                <a:srgbClr val="000000"/>
              </a:buClr>
              <a:buSzPts val="1100"/>
              <a:buChar char="●"/>
            </a:pPr>
            <a:r>
              <a:rPr lang="en"/>
              <a:t>We generated ANOTHER CART using the dataset’s 23 categorical variables with two-levels, but included only samples with recession data.</a:t>
            </a:r>
            <a:endParaRPr/>
          </a:p>
          <a:p>
            <a:pPr marL="457200" lvl="0" indent="-298450" algn="l" rtl="0">
              <a:lnSpc>
                <a:spcPct val="115000"/>
              </a:lnSpc>
              <a:spcBef>
                <a:spcPts val="0"/>
              </a:spcBef>
              <a:spcAft>
                <a:spcPts val="0"/>
              </a:spcAft>
              <a:buClr>
                <a:srgbClr val="000000"/>
              </a:buClr>
              <a:buSzPts val="1100"/>
              <a:buChar char="●"/>
            </a:pPr>
            <a:r>
              <a:rPr lang="en"/>
              <a:t>We did a CART for samples with recession data, because RecessionSurivival had a very strong correlation with Startup Success.</a:t>
            </a:r>
            <a:endParaRPr/>
          </a:p>
          <a:p>
            <a:pPr marL="457200" lvl="0" indent="-298450" algn="l" rtl="0">
              <a:lnSpc>
                <a:spcPct val="115000"/>
              </a:lnSpc>
              <a:spcBef>
                <a:spcPts val="0"/>
              </a:spcBef>
              <a:spcAft>
                <a:spcPts val="0"/>
              </a:spcAft>
              <a:buClr>
                <a:srgbClr val="000000"/>
              </a:buClr>
              <a:buSzPts val="1100"/>
              <a:buChar char="●"/>
            </a:pPr>
            <a:r>
              <a:rPr lang="en"/>
              <a:t>And we wanted to see if there would be a difference in positive and negative factors.</a:t>
            </a:r>
            <a:endParaRPr/>
          </a:p>
          <a:p>
            <a:pPr marL="457200" lvl="0" indent="-298450" algn="l" rtl="0">
              <a:lnSpc>
                <a:spcPct val="115000"/>
              </a:lnSpc>
              <a:spcBef>
                <a:spcPts val="0"/>
              </a:spcBef>
              <a:spcAft>
                <a:spcPts val="0"/>
              </a:spcAft>
              <a:buClr>
                <a:srgbClr val="000000"/>
              </a:buClr>
              <a:buSzPts val="1100"/>
              <a:buChar char="●"/>
            </a:pPr>
            <a:r>
              <a:rPr lang="en"/>
              <a:t>The tree has 5 nodes and accounts for 2 variables.</a:t>
            </a:r>
            <a:endParaRPr/>
          </a:p>
          <a:p>
            <a:pPr marL="914400" lvl="1" indent="-298450" algn="l" rtl="0">
              <a:lnSpc>
                <a:spcPct val="115000"/>
              </a:lnSpc>
              <a:spcBef>
                <a:spcPts val="0"/>
              </a:spcBef>
              <a:spcAft>
                <a:spcPts val="0"/>
              </a:spcAft>
              <a:buClr>
                <a:srgbClr val="000000"/>
              </a:buClr>
              <a:buSzPts val="1100"/>
              <a:buChar char="○"/>
            </a:pPr>
            <a:r>
              <a:rPr lang="en"/>
              <a:t>Team Size Growth</a:t>
            </a:r>
            <a:endParaRPr/>
          </a:p>
          <a:p>
            <a:pPr marL="914400" lvl="1" indent="-298450" algn="l" rtl="0">
              <a:lnSpc>
                <a:spcPct val="115000"/>
              </a:lnSpc>
              <a:spcBef>
                <a:spcPts val="0"/>
              </a:spcBef>
              <a:spcAft>
                <a:spcPts val="0"/>
              </a:spcAft>
              <a:buClr>
                <a:srgbClr val="000000"/>
              </a:buClr>
              <a:buSzPts val="1100"/>
              <a:buChar char="○"/>
            </a:pPr>
            <a:r>
              <a:rPr lang="en"/>
              <a:t>Consumer Data Focus </a:t>
            </a:r>
            <a:endParaRPr/>
          </a:p>
          <a:p>
            <a:pPr marL="457200" lvl="0" indent="-298450" algn="l" rtl="0">
              <a:lnSpc>
                <a:spcPct val="115000"/>
              </a:lnSpc>
              <a:spcBef>
                <a:spcPts val="0"/>
              </a:spcBef>
              <a:spcAft>
                <a:spcPts val="0"/>
              </a:spcAft>
              <a:buClr>
                <a:srgbClr val="000000"/>
              </a:buClr>
              <a:buSzPts val="1100"/>
              <a:buChar char="●"/>
            </a:pPr>
            <a:r>
              <a:rPr lang="en"/>
              <a:t>This tree shows that the most success kind of startup, noted in green, has a Team Size Growth.</a:t>
            </a:r>
            <a:endParaRPr/>
          </a:p>
          <a:p>
            <a:pPr marL="457200" lvl="0" indent="-298450" algn="l" rtl="0">
              <a:lnSpc>
                <a:spcPct val="115000"/>
              </a:lnSpc>
              <a:spcBef>
                <a:spcPts val="0"/>
              </a:spcBef>
              <a:spcAft>
                <a:spcPts val="0"/>
              </a:spcAft>
              <a:buClr>
                <a:srgbClr val="000000"/>
              </a:buClr>
              <a:buSzPts val="1100"/>
              <a:buChar char="●"/>
            </a:pPr>
            <a:r>
              <a:rPr lang="en"/>
              <a:t>The least successful kind of startup, noted in red, had NO Team Size Growth and a Consumer Data Focus.</a:t>
            </a:r>
            <a:endParaRPr/>
          </a:p>
          <a:p>
            <a:pPr marL="457200" lvl="0" indent="-298450" algn="l" rtl="0">
              <a:lnSpc>
                <a:spcPct val="115000"/>
              </a:lnSpc>
              <a:spcBef>
                <a:spcPts val="0"/>
              </a:spcBef>
              <a:spcAft>
                <a:spcPts val="0"/>
              </a:spcAft>
              <a:buClr>
                <a:srgbClr val="000000"/>
              </a:buClr>
              <a:buSzPts val="1100"/>
              <a:buChar char="●"/>
            </a:pPr>
            <a:r>
              <a:rPr lang="en"/>
              <a:t>In the case of recession, a having Team Size Growth and NO Focus on Consumer Data will positively impact success.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b="1"/>
              <a:t>Classification and Regression Tree (59 Recession Samples)</a:t>
            </a:r>
            <a:endParaRPr b="1"/>
          </a:p>
          <a:p>
            <a:pPr marL="0" lvl="0" indent="0" algn="l" rtl="0">
              <a:lnSpc>
                <a:spcPct val="115000"/>
              </a:lnSpc>
              <a:spcBef>
                <a:spcPts val="0"/>
              </a:spcBef>
              <a:spcAft>
                <a:spcPts val="0"/>
              </a:spcAft>
              <a:buNone/>
            </a:pPr>
            <a:r>
              <a:rPr lang="en" b="1">
                <a:solidFill>
                  <a:schemeClr val="dk1"/>
                </a:solidFill>
              </a:rPr>
              <a:t>Error Rate = 0.40</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The decision tree has 5 nodes that account for 2 variables.</a:t>
            </a:r>
            <a:endParaRPr b="1">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Team Size Growth</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en">
                <a:solidFill>
                  <a:schemeClr val="dk1"/>
                </a:solidFill>
              </a:rPr>
              <a:t>Consumer Data Focus</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Paths (From left to right)</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NO Team Size Growth → Consumer Data Focus → FAILED (Node 4)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NO Team Size Growth → NO Consumer Data Focus → SUCCESS (Node 5)</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Team Size Growth → SUCCESS (Node 3)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Node 3 is by far the most successful path with accounting for 55% of successful startups.</a:t>
            </a:r>
            <a:endParaRPr>
              <a:solidFill>
                <a:schemeClr val="dk1"/>
              </a:solidFill>
            </a:endParaRPr>
          </a:p>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d7c4c345a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d7c4c345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KEY Takeaway: </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Next, we performed a Random Forest Model in order to find out which variables had the most importance when estimating our target variable.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Decision Tree Analysis were conducted on categorical variables with two levels (Yes and No).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were 23 total variables taken into consideration.</a:t>
            </a:r>
            <a:endParaRPr/>
          </a:p>
          <a:p>
            <a:pPr marL="0" lvl="0" indent="0" algn="l" rtl="0">
              <a:spcBef>
                <a:spcPts val="0"/>
              </a:spcBef>
              <a:spcAft>
                <a:spcPts val="0"/>
              </a:spcAft>
              <a:buClr>
                <a:schemeClr val="lt1"/>
              </a:buClr>
              <a:buSzPts val="1100"/>
              <a:buFont typeface="Arial"/>
              <a:buNone/>
            </a:pPr>
            <a:r>
              <a:rPr lang="en">
                <a:solidFill>
                  <a:schemeClr val="dk1"/>
                </a:solidFill>
              </a:rPr>
              <a:t>One Random Forest Fit was constructed for all samples and a second Random Forest Fit  was constructed for samples that had to endure through the recession. </a:t>
            </a:r>
            <a:endParaRPr/>
          </a:p>
          <a:p>
            <a:pPr marL="0" lvl="0" indent="0" algn="l" rtl="0">
              <a:spcBef>
                <a:spcPts val="0"/>
              </a:spcBef>
              <a:spcAft>
                <a:spcPts val="0"/>
              </a:spcAft>
              <a:buNone/>
            </a:pPr>
            <a:r>
              <a:rPr lang="en"/>
              <a:t>In our correlation analysis, we noticed that Recession Survival strongly correlated with overall Success of the businesses. So we want to explore what “decisions” the businesses made that affected the outcome. We also wanted to dive deeper into the differences between businesses that survived the recession but did not succeed overall and business that survived the recession and succeed overall.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4a9cf859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4a9cf859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t>KEY Takeaway: </a:t>
            </a:r>
            <a:endParaRPr b="1"/>
          </a:p>
          <a:p>
            <a:pPr marL="457200" lvl="0" indent="-298450" algn="l" rtl="0">
              <a:lnSpc>
                <a:spcPct val="115000"/>
              </a:lnSpc>
              <a:spcBef>
                <a:spcPts val="0"/>
              </a:spcBef>
              <a:spcAft>
                <a:spcPts val="0"/>
              </a:spcAft>
              <a:buClr>
                <a:srgbClr val="000000"/>
              </a:buClr>
              <a:buSzPts val="1100"/>
              <a:buChar char="●"/>
            </a:pPr>
            <a:r>
              <a:rPr lang="en"/>
              <a:t>First we made a Random Forest model was generated using the dataset’s 23 categorical variables with two-levels and includes all samples.</a:t>
            </a:r>
            <a:endParaRPr/>
          </a:p>
          <a:p>
            <a:pPr marL="457200" lvl="0" indent="-298450" algn="l" rtl="0">
              <a:lnSpc>
                <a:spcPct val="115000"/>
              </a:lnSpc>
              <a:spcBef>
                <a:spcPts val="0"/>
              </a:spcBef>
              <a:spcAft>
                <a:spcPts val="0"/>
              </a:spcAft>
              <a:buClr>
                <a:schemeClr val="dk1"/>
              </a:buClr>
              <a:buSzPts val="1100"/>
              <a:buChar char="●"/>
            </a:pPr>
            <a:r>
              <a:rPr lang="en"/>
              <a:t>The variables with the most impact on accuracy are the Geographic Focus, Business Product Model, and Presence of a Subscription Based Model.</a:t>
            </a:r>
            <a:endParaRPr/>
          </a:p>
          <a:p>
            <a:pPr marL="457200" lvl="0" indent="-298450" algn="l" rtl="0">
              <a:lnSpc>
                <a:spcPct val="115000"/>
              </a:lnSpc>
              <a:spcBef>
                <a:spcPts val="0"/>
              </a:spcBef>
              <a:spcAft>
                <a:spcPts val="0"/>
              </a:spcAft>
              <a:buClr>
                <a:schemeClr val="dk1"/>
              </a:buClr>
              <a:buSzPts val="1100"/>
              <a:buChar char="●"/>
            </a:pPr>
            <a:r>
              <a:rPr lang="en"/>
              <a:t>Variables with the least impact on the accuracy are Capital Intensive, Previous Top Company Experience, and Previous Consulting Experience.</a:t>
            </a:r>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most important variables when estimating the Success of a Start-Up are Business Product Mode and Geographic Focus.</a:t>
            </a:r>
            <a:endParaRPr>
              <a:solidFill>
                <a:schemeClr val="dk1"/>
              </a:solidFill>
            </a:endParaRPr>
          </a:p>
          <a:p>
            <a:pPr marL="457200" lvl="0" indent="0" algn="l" rtl="0">
              <a:lnSpc>
                <a:spcPct val="115000"/>
              </a:lnSpc>
              <a:spcBef>
                <a:spcPts val="0"/>
              </a:spcBef>
              <a:spcAft>
                <a:spcPts val="0"/>
              </a:spcAft>
              <a:buNone/>
            </a:pPr>
            <a:endParaRPr/>
          </a:p>
          <a:p>
            <a:pPr marL="0" lvl="0" indent="0" algn="just" rtl="0">
              <a:lnSpc>
                <a:spcPct val="115000"/>
              </a:lnSpc>
              <a:spcBef>
                <a:spcPts val="0"/>
              </a:spcBef>
              <a:spcAft>
                <a:spcPts val="0"/>
              </a:spcAft>
              <a:buNone/>
            </a:pPr>
            <a:r>
              <a:rPr lang="en" b="1"/>
              <a:t>MDA</a:t>
            </a:r>
            <a:endParaRPr b="1"/>
          </a:p>
          <a:p>
            <a:pPr marL="0" lvl="0" indent="0" algn="just" rtl="0">
              <a:lnSpc>
                <a:spcPct val="115000"/>
              </a:lnSpc>
              <a:spcBef>
                <a:spcPts val="0"/>
              </a:spcBef>
              <a:spcAft>
                <a:spcPts val="0"/>
              </a:spcAft>
              <a:buNone/>
            </a:pPr>
            <a:r>
              <a:rPr lang="en"/>
              <a:t>Top 3 MDA for All</a:t>
            </a:r>
            <a:endParaRPr/>
          </a:p>
          <a:p>
            <a:pPr marL="0" lvl="0" indent="0" algn="just" rtl="0">
              <a:lnSpc>
                <a:spcPct val="115000"/>
              </a:lnSpc>
              <a:spcBef>
                <a:spcPts val="0"/>
              </a:spcBef>
              <a:spcAft>
                <a:spcPts val="0"/>
              </a:spcAft>
              <a:buNone/>
            </a:pPr>
            <a:r>
              <a:rPr lang="en"/>
              <a:t>Local Global (&gt;10)</a:t>
            </a:r>
            <a:endParaRPr/>
          </a:p>
          <a:p>
            <a:pPr marL="0" lvl="0" indent="0" algn="just" rtl="0">
              <a:lnSpc>
                <a:spcPct val="115000"/>
              </a:lnSpc>
              <a:spcBef>
                <a:spcPts val="0"/>
              </a:spcBef>
              <a:spcAft>
                <a:spcPts val="0"/>
              </a:spcAft>
              <a:buNone/>
            </a:pPr>
            <a:r>
              <a:rPr lang="en"/>
              <a:t>B2B or B2C  (&gt;10)</a:t>
            </a:r>
            <a:endParaRPr/>
          </a:p>
          <a:p>
            <a:pPr marL="0" lvl="0" indent="0" algn="just" rtl="0">
              <a:lnSpc>
                <a:spcPct val="115000"/>
              </a:lnSpc>
              <a:spcBef>
                <a:spcPts val="0"/>
              </a:spcBef>
              <a:spcAft>
                <a:spcPts val="0"/>
              </a:spcAft>
              <a:buNone/>
            </a:pPr>
            <a:r>
              <a:rPr lang="en"/>
              <a:t>Subscription Based  (&gt;10)</a:t>
            </a:r>
            <a:endParaRPr/>
          </a:p>
          <a:p>
            <a:pPr marL="0" lvl="0" indent="0" algn="just" rtl="0">
              <a:lnSpc>
                <a:spcPct val="115000"/>
              </a:lnSpc>
              <a:spcBef>
                <a:spcPts val="0"/>
              </a:spcBef>
              <a:spcAft>
                <a:spcPts val="0"/>
              </a:spcAft>
              <a:buNone/>
            </a:pPr>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MDG</a:t>
            </a:r>
            <a:endParaRPr b="1">
              <a:solidFill>
                <a:schemeClr val="dk1"/>
              </a:solidFill>
            </a:endParaRPr>
          </a:p>
          <a:p>
            <a:pPr marL="0" lvl="0" indent="0" algn="just" rtl="0">
              <a:lnSpc>
                <a:spcPct val="115000"/>
              </a:lnSpc>
              <a:spcBef>
                <a:spcPts val="0"/>
              </a:spcBef>
              <a:spcAft>
                <a:spcPts val="0"/>
              </a:spcAft>
              <a:buNone/>
            </a:pPr>
            <a:r>
              <a:rPr lang="en">
                <a:solidFill>
                  <a:schemeClr val="dk1"/>
                </a:solidFill>
              </a:rPr>
              <a:t>Top 3 MDA for All</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t>B2B or B2C  (&gt;3)</a:t>
            </a:r>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Local Global (&gt;3)</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rPr>
              <a:t>Subscription Based  (&gt;2.5)</a:t>
            </a:r>
            <a:endParaRPr/>
          </a:p>
          <a:p>
            <a:pPr marL="0" lvl="0" indent="0" algn="just" rtl="0">
              <a:lnSpc>
                <a:spcPct val="115000"/>
              </a:lnSpc>
              <a:spcBef>
                <a:spcPts val="0"/>
              </a:spcBef>
              <a:spcAft>
                <a:spcPts val="0"/>
              </a:spcAft>
              <a:buNone/>
            </a:pPr>
            <a:endParaRPr/>
          </a:p>
          <a:p>
            <a:pPr marL="0" lvl="0" indent="0" algn="just" rtl="0">
              <a:lnSpc>
                <a:spcPct val="115000"/>
              </a:lnSpc>
              <a:spcBef>
                <a:spcPts val="0"/>
              </a:spcBef>
              <a:spcAft>
                <a:spcPts val="0"/>
              </a:spcAft>
              <a:buClr>
                <a:schemeClr val="dk1"/>
              </a:buClr>
              <a:buSzPts val="1100"/>
              <a:buFont typeface="Arial"/>
              <a:buNone/>
            </a:pPr>
            <a:r>
              <a:rPr lang="en" sz="1000" b="1"/>
              <a:t>Random Forest (All 202 Samples and All 23 Variables)</a:t>
            </a:r>
            <a:endParaRPr sz="1000" b="1"/>
          </a:p>
          <a:p>
            <a:pPr marL="0" lvl="0" indent="0" algn="just" rtl="0">
              <a:lnSpc>
                <a:spcPct val="115000"/>
              </a:lnSpc>
              <a:spcBef>
                <a:spcPts val="0"/>
              </a:spcBef>
              <a:spcAft>
                <a:spcPts val="0"/>
              </a:spcAft>
              <a:buClr>
                <a:schemeClr val="dk1"/>
              </a:buClr>
              <a:buSzPts val="1100"/>
              <a:buFont typeface="Arial"/>
              <a:buNone/>
            </a:pPr>
            <a:r>
              <a:rPr lang="en" sz="1000" b="1"/>
              <a:t>Error Rate of Entire Forest = 0.1967213</a:t>
            </a:r>
            <a:endParaRPr sz="1000" b="1"/>
          </a:p>
          <a:p>
            <a:pPr marL="0" lvl="0" indent="0" algn="just" rtl="0">
              <a:lnSpc>
                <a:spcPct val="115000"/>
              </a:lnSpc>
              <a:spcBef>
                <a:spcPts val="0"/>
              </a:spcBef>
              <a:spcAft>
                <a:spcPts val="0"/>
              </a:spcAft>
              <a:buNone/>
            </a:pPr>
            <a:endParaRPr sz="1000"/>
          </a:p>
          <a:p>
            <a:pPr marL="0" lvl="0" indent="0" algn="just" rtl="0">
              <a:lnSpc>
                <a:spcPct val="115000"/>
              </a:lnSpc>
              <a:spcBef>
                <a:spcPts val="0"/>
              </a:spcBef>
              <a:spcAft>
                <a:spcPts val="0"/>
              </a:spcAft>
              <a:buClr>
                <a:schemeClr val="dk1"/>
              </a:buClr>
              <a:buSzPts val="1100"/>
              <a:buFont typeface="Arial"/>
              <a:buNone/>
            </a:pPr>
            <a:r>
              <a:rPr lang="en" sz="1000" i="1"/>
              <a:t>Mean Decrease in Accuracy (MDA)</a:t>
            </a:r>
            <a:r>
              <a:rPr lang="en" sz="1000"/>
              <a:t> refers to the accuracy of single tree models. It does not provide concrete information on the overall a</a:t>
            </a:r>
            <a:r>
              <a:rPr lang="en" sz="1000">
                <a:solidFill>
                  <a:schemeClr val="dk1"/>
                </a:solidFill>
              </a:rPr>
              <a:t>ccuracy of the entire forest.</a:t>
            </a:r>
            <a:endParaRPr sz="10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000" i="1">
                <a:solidFill>
                  <a:schemeClr val="dk1"/>
                </a:solidFill>
              </a:rPr>
              <a:t>Gini Impurity</a:t>
            </a:r>
            <a:r>
              <a:rPr lang="en" sz="1000">
                <a:solidFill>
                  <a:schemeClr val="dk1"/>
                </a:solidFill>
              </a:rPr>
              <a:t> is a metric that determines how the data splits into smaller groups.</a:t>
            </a:r>
            <a:r>
              <a:rPr lang="en" sz="1000">
                <a:solidFill>
                  <a:schemeClr val="dk1"/>
                </a:solidFill>
                <a:highlight>
                  <a:srgbClr val="FFFFFF"/>
                </a:highlight>
              </a:rPr>
              <a:t> It measures how often a randomly chosen record from the training data set is incorrectly labeled if it’s labeled according to the distribution of labels in the subset. For example, if 50% of records = "A" and 50% of records = "B", a record randomly labeled based on the group’s composition has a 50% chance of being wrongly labeled. Gini Impurity reaches 0 when all records in a group fall into a single category. For example, if there is only one possible label in a group, a record will be given that label 100% of the time. Basically, the Gini Impurity measures the probability of a new record being incorrectly classified at a given node in a Decision Tree, based on the training data. </a:t>
            </a:r>
            <a:endParaRPr sz="100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000" i="1">
                <a:solidFill>
                  <a:schemeClr val="dk1"/>
                </a:solidFill>
              </a:rPr>
              <a:t>Mean Decrease in Gini (MDG)</a:t>
            </a:r>
            <a:r>
              <a:rPr lang="en" sz="1000">
                <a:solidFill>
                  <a:schemeClr val="dk1"/>
                </a:solidFill>
              </a:rPr>
              <a:t> measures a variable’s importance for estimating the target variable (Success/Failure). It is the mean of a </a:t>
            </a:r>
            <a:r>
              <a:rPr lang="en" sz="1000">
                <a:solidFill>
                  <a:schemeClr val="dk1"/>
                </a:solidFill>
                <a:highlight>
                  <a:srgbClr val="FFFFFF"/>
                </a:highlight>
              </a:rPr>
              <a:t>variable’s total decrease on node impurity weighted by the proportion of samples reaching that node in each individual tree in the random forest. </a:t>
            </a:r>
            <a:endParaRPr sz="1000">
              <a:solidFill>
                <a:schemeClr val="dk1"/>
              </a:solidFill>
              <a:highlight>
                <a:srgbClr val="FFFFFF"/>
              </a:highlight>
            </a:endParaRPr>
          </a:p>
          <a:p>
            <a:pPr marL="0" lvl="0" indent="0" algn="just" rtl="0">
              <a:lnSpc>
                <a:spcPct val="115000"/>
              </a:lnSpc>
              <a:spcBef>
                <a:spcPts val="0"/>
              </a:spcBef>
              <a:spcAft>
                <a:spcPts val="0"/>
              </a:spcAft>
              <a:buNone/>
            </a:pPr>
            <a:endParaRPr b="1">
              <a:solidFill>
                <a:schemeClr val="dk1"/>
              </a:solidFill>
            </a:endParaRPr>
          </a:p>
          <a:p>
            <a:pPr marL="0" lvl="0" indent="0" algn="just" rtl="0">
              <a:lnSpc>
                <a:spcPct val="115000"/>
              </a:lnSpc>
              <a:spcBef>
                <a:spcPts val="0"/>
              </a:spcBef>
              <a:spcAft>
                <a:spcPts val="0"/>
              </a:spcAft>
              <a:buNone/>
            </a:pPr>
            <a:r>
              <a:rPr lang="en" b="1">
                <a:solidFill>
                  <a:schemeClr val="dk1"/>
                </a:solidFill>
              </a:rPr>
              <a:t>MDA</a:t>
            </a:r>
            <a:endParaRPr b="1">
              <a:solidFill>
                <a:schemeClr val="dk1"/>
              </a:solidFill>
            </a:endParaRPr>
          </a:p>
          <a:p>
            <a:pPr marL="0" lvl="0" indent="0" algn="just" rtl="0">
              <a:lnSpc>
                <a:spcPct val="115000"/>
              </a:lnSpc>
              <a:spcBef>
                <a:spcPts val="0"/>
              </a:spcBef>
              <a:spcAft>
                <a:spcPts val="0"/>
              </a:spcAft>
              <a:buNone/>
            </a:pPr>
            <a:r>
              <a:rPr lang="en">
                <a:solidFill>
                  <a:schemeClr val="dk1"/>
                </a:solidFill>
              </a:rPr>
              <a:t>Top 3 MDA for All</a:t>
            </a:r>
            <a:endParaRPr>
              <a:solidFill>
                <a:schemeClr val="dk1"/>
              </a:solidFill>
            </a:endParaRPr>
          </a:p>
          <a:p>
            <a:pPr marL="0" lvl="0" indent="0" algn="just" rtl="0">
              <a:lnSpc>
                <a:spcPct val="115000"/>
              </a:lnSpc>
              <a:spcBef>
                <a:spcPts val="0"/>
              </a:spcBef>
              <a:spcAft>
                <a:spcPts val="0"/>
              </a:spcAft>
              <a:buNone/>
            </a:pPr>
            <a:r>
              <a:rPr lang="en">
                <a:solidFill>
                  <a:schemeClr val="dk1"/>
                </a:solidFill>
              </a:rPr>
              <a:t>Local Global (&gt;10)</a:t>
            </a:r>
            <a:endParaRPr>
              <a:solidFill>
                <a:schemeClr val="dk1"/>
              </a:solidFill>
            </a:endParaRPr>
          </a:p>
          <a:p>
            <a:pPr marL="0" lvl="0" indent="0" algn="just" rtl="0">
              <a:lnSpc>
                <a:spcPct val="115000"/>
              </a:lnSpc>
              <a:spcBef>
                <a:spcPts val="0"/>
              </a:spcBef>
              <a:spcAft>
                <a:spcPts val="0"/>
              </a:spcAft>
              <a:buNone/>
            </a:pPr>
            <a:r>
              <a:rPr lang="en">
                <a:solidFill>
                  <a:schemeClr val="dk1"/>
                </a:solidFill>
              </a:rPr>
              <a:t>B2B or B2C  (&gt;10)</a:t>
            </a:r>
            <a:endParaRPr>
              <a:solidFill>
                <a:schemeClr val="dk1"/>
              </a:solidFill>
            </a:endParaRPr>
          </a:p>
          <a:p>
            <a:pPr marL="0" lvl="0" indent="0" algn="just" rtl="0">
              <a:lnSpc>
                <a:spcPct val="115000"/>
              </a:lnSpc>
              <a:spcBef>
                <a:spcPts val="0"/>
              </a:spcBef>
              <a:spcAft>
                <a:spcPts val="0"/>
              </a:spcAft>
              <a:buNone/>
            </a:pPr>
            <a:r>
              <a:rPr lang="en">
                <a:solidFill>
                  <a:schemeClr val="dk1"/>
                </a:solidFill>
              </a:rPr>
              <a:t>Subscription Based  (&gt;10)</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a:p>
            <a:pPr marL="457200" lvl="0" indent="0" algn="just" rtl="0">
              <a:lnSpc>
                <a:spcPct val="115000"/>
              </a:lnSpc>
              <a:spcBef>
                <a:spcPts val="0"/>
              </a:spcBef>
              <a:spcAft>
                <a:spcPts val="0"/>
              </a:spcAft>
              <a:buNone/>
            </a:pPr>
            <a:r>
              <a:rPr lang="en" sz="1000" b="1">
                <a:solidFill>
                  <a:schemeClr val="dk1"/>
                </a:solidFill>
              </a:rPr>
              <a:t>Random Forest (All 202 Samples without Capital Intensive Variable)</a:t>
            </a:r>
            <a:endParaRPr sz="1000" b="1">
              <a:solidFill>
                <a:schemeClr val="dk1"/>
              </a:solidFill>
            </a:endParaRPr>
          </a:p>
          <a:p>
            <a:pPr marL="457200" lvl="0" indent="0" algn="just" rtl="0">
              <a:lnSpc>
                <a:spcPct val="115000"/>
              </a:lnSpc>
              <a:spcBef>
                <a:spcPts val="0"/>
              </a:spcBef>
              <a:spcAft>
                <a:spcPts val="0"/>
              </a:spcAft>
              <a:buNone/>
            </a:pPr>
            <a:r>
              <a:rPr lang="en" sz="1000" b="1">
                <a:solidFill>
                  <a:schemeClr val="dk1"/>
                </a:solidFill>
              </a:rPr>
              <a:t>Error Rate of Entire Forest = 0.1967213 (No Change)</a:t>
            </a:r>
            <a:endParaRPr sz="1000" b="1">
              <a:solidFill>
                <a:schemeClr val="dk1"/>
              </a:solidFill>
            </a:endParaRPr>
          </a:p>
          <a:p>
            <a:pPr marL="457200" lvl="0" indent="0" algn="just" rtl="0">
              <a:lnSpc>
                <a:spcPct val="115000"/>
              </a:lnSpc>
              <a:spcBef>
                <a:spcPts val="0"/>
              </a:spcBef>
              <a:spcAft>
                <a:spcPts val="0"/>
              </a:spcAft>
              <a:buNone/>
            </a:pPr>
            <a:r>
              <a:rPr lang="en" sz="1000">
                <a:solidFill>
                  <a:schemeClr val="dk1"/>
                </a:solidFill>
              </a:rPr>
              <a:t>Capital Intensive has approximately -6 MDA and 1.1 MDG but there is no change in accuracy when it is removed. </a:t>
            </a:r>
            <a:r>
              <a:rPr lang="en" sz="1000" b="1">
                <a:solidFill>
                  <a:schemeClr val="dk1"/>
                </a:solidFill>
              </a:rPr>
              <a:t>WHY? </a:t>
            </a:r>
            <a:r>
              <a:rPr lang="en" sz="1000">
                <a:solidFill>
                  <a:schemeClr val="dk1"/>
                </a:solidFill>
              </a:rPr>
              <a:t>This implies that the error  does not account for negative values.</a:t>
            </a:r>
            <a:endParaRPr sz="1000">
              <a:solidFill>
                <a:schemeClr val="dk1"/>
              </a:solidFill>
            </a:endParaRPr>
          </a:p>
          <a:p>
            <a:pPr marL="457200" lvl="0" indent="0" algn="just" rtl="0">
              <a:lnSpc>
                <a:spcPct val="115000"/>
              </a:lnSpc>
              <a:spcBef>
                <a:spcPts val="0"/>
              </a:spcBef>
              <a:spcAft>
                <a:spcPts val="0"/>
              </a:spcAft>
              <a:buNone/>
            </a:pPr>
            <a:r>
              <a:rPr lang="en" sz="1000">
                <a:solidFill>
                  <a:schemeClr val="dk1"/>
                </a:solidFill>
              </a:rPr>
              <a:t> </a:t>
            </a:r>
            <a:endParaRPr sz="1000">
              <a:solidFill>
                <a:schemeClr val="dk1"/>
              </a:solidFill>
            </a:endParaRPr>
          </a:p>
          <a:p>
            <a:pPr marL="457200" lvl="0" indent="0" algn="just" rtl="0">
              <a:lnSpc>
                <a:spcPct val="115000"/>
              </a:lnSpc>
              <a:spcBef>
                <a:spcPts val="0"/>
              </a:spcBef>
              <a:spcAft>
                <a:spcPts val="0"/>
              </a:spcAft>
              <a:buNone/>
            </a:pPr>
            <a:r>
              <a:rPr lang="en" sz="1000" b="1">
                <a:solidFill>
                  <a:schemeClr val="dk1"/>
                </a:solidFill>
              </a:rPr>
              <a:t>Random Forest (All 202 Samples without B2B/B2C Variable)</a:t>
            </a:r>
            <a:endParaRPr sz="1000" b="1">
              <a:solidFill>
                <a:schemeClr val="dk1"/>
              </a:solidFill>
            </a:endParaRPr>
          </a:p>
          <a:p>
            <a:pPr marL="457200" lvl="0" indent="0" algn="just" rtl="0">
              <a:lnSpc>
                <a:spcPct val="115000"/>
              </a:lnSpc>
              <a:spcBef>
                <a:spcPts val="0"/>
              </a:spcBef>
              <a:spcAft>
                <a:spcPts val="0"/>
              </a:spcAft>
              <a:buNone/>
            </a:pPr>
            <a:r>
              <a:rPr lang="en" sz="1000" b="1">
                <a:solidFill>
                  <a:schemeClr val="dk1"/>
                </a:solidFill>
              </a:rPr>
              <a:t>Error Rate of Entire Forest = 0.2131148 (+0.0163935)</a:t>
            </a:r>
            <a:endParaRPr sz="1000"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sz="1000">
                <a:solidFill>
                  <a:schemeClr val="dk1"/>
                </a:solidFill>
              </a:rPr>
              <a:t>B2B or B2C has approximately 14 MDA and 3.5 MDG and accuracy decreases by 8% when it is removed. This is consistent with the RF Fit Graphs.</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4a9cf8598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4a9cf859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lt1"/>
              </a:buClr>
              <a:buSzPts val="1100"/>
              <a:buFont typeface="Arial"/>
              <a:buNone/>
            </a:pPr>
            <a:r>
              <a:rPr lang="en" b="1"/>
              <a:t>KEY Takeaway: </a:t>
            </a:r>
            <a:endParaRPr b="1"/>
          </a:p>
          <a:p>
            <a:pPr marL="457200" lvl="0" indent="-298450" algn="l" rtl="0">
              <a:lnSpc>
                <a:spcPct val="115000"/>
              </a:lnSpc>
              <a:spcBef>
                <a:spcPts val="0"/>
              </a:spcBef>
              <a:spcAft>
                <a:spcPts val="0"/>
              </a:spcAft>
              <a:buClr>
                <a:srgbClr val="000000"/>
              </a:buClr>
              <a:buSzPts val="1100"/>
              <a:buChar char="●"/>
            </a:pPr>
            <a:r>
              <a:rPr lang="en"/>
              <a:t>Next we made a Random Forest model only using recession samples.</a:t>
            </a:r>
            <a:endParaRPr/>
          </a:p>
          <a:p>
            <a:pPr marL="457200" lvl="0" indent="-298450" algn="l" rtl="0">
              <a:lnSpc>
                <a:spcPct val="115000"/>
              </a:lnSpc>
              <a:spcBef>
                <a:spcPts val="0"/>
              </a:spcBef>
              <a:spcAft>
                <a:spcPts val="0"/>
              </a:spcAft>
              <a:buClr>
                <a:srgbClr val="000000"/>
              </a:buClr>
              <a:buSzPts val="1100"/>
              <a:buChar char="●"/>
            </a:pPr>
            <a:r>
              <a:rPr lang="en">
                <a:solidFill>
                  <a:schemeClr val="dk1"/>
                </a:solidFill>
              </a:rPr>
              <a:t>The variables with the least impact on the accuracy are Crowdsourcing Based Model, Business Model, and Hyperlocalisation.</a:t>
            </a:r>
            <a:endParaRPr/>
          </a:p>
          <a:p>
            <a:pPr marL="457200" lvl="0" indent="-298450" algn="l" rtl="0">
              <a:lnSpc>
                <a:spcPct val="115000"/>
              </a:lnSpc>
              <a:spcBef>
                <a:spcPts val="0"/>
              </a:spcBef>
              <a:spcAft>
                <a:spcPts val="0"/>
              </a:spcAft>
              <a:buClr>
                <a:srgbClr val="000000"/>
              </a:buClr>
              <a:buSzPts val="1100"/>
              <a:buChar char="●"/>
            </a:pPr>
            <a:r>
              <a:rPr lang="en"/>
              <a:t>The variables with the most impact on accuracy are the Recession Survival, </a:t>
            </a:r>
            <a:r>
              <a:rPr lang="en">
                <a:solidFill>
                  <a:schemeClr val="dk1"/>
                </a:solidFill>
              </a:rPr>
              <a:t>Geographic Focus, and Team Size Growth.</a:t>
            </a:r>
            <a:r>
              <a:rPr lang="en"/>
              <a:t> </a:t>
            </a:r>
            <a:endParaRPr/>
          </a:p>
          <a:p>
            <a:pPr marL="457200" lvl="0" indent="-298450" algn="l" rtl="0">
              <a:lnSpc>
                <a:spcPct val="115000"/>
              </a:lnSpc>
              <a:spcBef>
                <a:spcPts val="0"/>
              </a:spcBef>
              <a:spcAft>
                <a:spcPts val="0"/>
              </a:spcAft>
              <a:buClr>
                <a:schemeClr val="lt1"/>
              </a:buClr>
              <a:buSzPts val="1100"/>
              <a:buChar char="●"/>
            </a:pPr>
            <a:r>
              <a:rPr lang="en"/>
              <a:t>These three variables are also the most </a:t>
            </a:r>
            <a:r>
              <a:rPr lang="en">
                <a:solidFill>
                  <a:schemeClr val="dk1"/>
                </a:solidFill>
              </a:rPr>
              <a:t>important variables when estimating the Success of a Start-Up.</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p>
          <a:p>
            <a:pPr marL="0" lvl="0" indent="0" algn="just" rtl="0">
              <a:lnSpc>
                <a:spcPct val="115000"/>
              </a:lnSpc>
              <a:spcBef>
                <a:spcPts val="0"/>
              </a:spcBef>
              <a:spcAft>
                <a:spcPts val="0"/>
              </a:spcAft>
              <a:buClr>
                <a:schemeClr val="dk1"/>
              </a:buClr>
              <a:buSzPts val="1100"/>
              <a:buFont typeface="Arial"/>
              <a:buNone/>
            </a:pPr>
            <a:r>
              <a:rPr lang="en" b="1"/>
              <a:t>MDA</a:t>
            </a:r>
            <a:endParaRPr b="1"/>
          </a:p>
          <a:p>
            <a:pPr marL="0" lvl="0" indent="0" algn="just" rtl="0">
              <a:lnSpc>
                <a:spcPct val="115000"/>
              </a:lnSpc>
              <a:spcBef>
                <a:spcPts val="0"/>
              </a:spcBef>
              <a:spcAft>
                <a:spcPts val="0"/>
              </a:spcAft>
              <a:buClr>
                <a:schemeClr val="dk1"/>
              </a:buClr>
              <a:buSzPts val="1100"/>
              <a:buFont typeface="Arial"/>
              <a:buNone/>
            </a:pPr>
            <a:r>
              <a:rPr lang="en"/>
              <a:t>Top 3 MDA for All</a:t>
            </a:r>
            <a:endParaRPr/>
          </a:p>
          <a:p>
            <a:pPr marL="0" lvl="0" indent="0" algn="just" rtl="0">
              <a:lnSpc>
                <a:spcPct val="115000"/>
              </a:lnSpc>
              <a:spcBef>
                <a:spcPts val="0"/>
              </a:spcBef>
              <a:spcAft>
                <a:spcPts val="0"/>
              </a:spcAft>
              <a:buClr>
                <a:schemeClr val="dk1"/>
              </a:buClr>
              <a:buSzPts val="1100"/>
              <a:buFont typeface="Arial"/>
              <a:buNone/>
            </a:pPr>
            <a:r>
              <a:rPr lang="en"/>
              <a:t>Recession Survival (&gt;15)</a:t>
            </a:r>
            <a:endParaRPr/>
          </a:p>
          <a:p>
            <a:pPr marL="0" lvl="0" indent="0" algn="just" rtl="0">
              <a:lnSpc>
                <a:spcPct val="115000"/>
              </a:lnSpc>
              <a:spcBef>
                <a:spcPts val="0"/>
              </a:spcBef>
              <a:spcAft>
                <a:spcPts val="0"/>
              </a:spcAft>
              <a:buClr>
                <a:schemeClr val="dk1"/>
              </a:buClr>
              <a:buSzPts val="1100"/>
              <a:buFont typeface="Arial"/>
              <a:buNone/>
            </a:pPr>
            <a:r>
              <a:rPr lang="en"/>
              <a:t>Local Global (&gt;10)</a:t>
            </a:r>
            <a:endParaRPr/>
          </a:p>
          <a:p>
            <a:pPr marL="0" lvl="0" indent="0" algn="just" rtl="0">
              <a:lnSpc>
                <a:spcPct val="115000"/>
              </a:lnSpc>
              <a:spcBef>
                <a:spcPts val="0"/>
              </a:spcBef>
              <a:spcAft>
                <a:spcPts val="0"/>
              </a:spcAft>
              <a:buClr>
                <a:schemeClr val="dk1"/>
              </a:buClr>
              <a:buSzPts val="1100"/>
              <a:buFont typeface="Arial"/>
              <a:buNone/>
            </a:pPr>
            <a:r>
              <a:rPr lang="en"/>
              <a:t>Team Size Growth  (&gt;10)</a:t>
            </a:r>
            <a:endParaRPr/>
          </a:p>
          <a:p>
            <a:pPr marL="0" lvl="0" indent="0" algn="just" rtl="0">
              <a:lnSpc>
                <a:spcPct val="115000"/>
              </a:lnSpc>
              <a:spcBef>
                <a:spcPts val="0"/>
              </a:spcBef>
              <a:spcAft>
                <a:spcPts val="0"/>
              </a:spcAft>
              <a:buClr>
                <a:schemeClr val="dk1"/>
              </a:buClr>
              <a:buSzPts val="1100"/>
              <a:buFont typeface="Arial"/>
              <a:buNone/>
            </a:pPr>
            <a:endParaRPr/>
          </a:p>
          <a:p>
            <a:pPr marL="0" lvl="0" indent="0" algn="just" rtl="0">
              <a:lnSpc>
                <a:spcPct val="115000"/>
              </a:lnSpc>
              <a:spcBef>
                <a:spcPts val="0"/>
              </a:spcBef>
              <a:spcAft>
                <a:spcPts val="0"/>
              </a:spcAft>
              <a:buClr>
                <a:schemeClr val="dk1"/>
              </a:buClr>
              <a:buSzPts val="1100"/>
              <a:buFont typeface="Arial"/>
              <a:buNone/>
            </a:pPr>
            <a:r>
              <a:rPr lang="en" b="1"/>
              <a:t>MDG</a:t>
            </a:r>
            <a:endParaRPr b="1"/>
          </a:p>
          <a:p>
            <a:pPr marL="0" lvl="0" indent="0" algn="just" rtl="0">
              <a:lnSpc>
                <a:spcPct val="115000"/>
              </a:lnSpc>
              <a:spcBef>
                <a:spcPts val="0"/>
              </a:spcBef>
              <a:spcAft>
                <a:spcPts val="0"/>
              </a:spcAft>
              <a:buClr>
                <a:schemeClr val="dk1"/>
              </a:buClr>
              <a:buSzPts val="1100"/>
              <a:buFont typeface="Arial"/>
              <a:buNone/>
            </a:pPr>
            <a:r>
              <a:rPr lang="en"/>
              <a:t>Top 3 MDA for All</a:t>
            </a:r>
            <a:endParaRPr/>
          </a:p>
          <a:p>
            <a:pPr marL="0" lvl="0" indent="0" algn="just" rtl="0">
              <a:lnSpc>
                <a:spcPct val="115000"/>
              </a:lnSpc>
              <a:spcBef>
                <a:spcPts val="0"/>
              </a:spcBef>
              <a:spcAft>
                <a:spcPts val="0"/>
              </a:spcAft>
              <a:buClr>
                <a:schemeClr val="dk1"/>
              </a:buClr>
              <a:buSzPts val="1100"/>
              <a:buFont typeface="Arial"/>
              <a:buNone/>
            </a:pPr>
            <a:r>
              <a:rPr lang="en"/>
              <a:t>  (&gt;3)</a:t>
            </a:r>
            <a:endParaRPr/>
          </a:p>
          <a:p>
            <a:pPr marL="0" lvl="0" indent="0" algn="just" rtl="0">
              <a:lnSpc>
                <a:spcPct val="115000"/>
              </a:lnSpc>
              <a:spcBef>
                <a:spcPts val="0"/>
              </a:spcBef>
              <a:spcAft>
                <a:spcPts val="0"/>
              </a:spcAft>
              <a:buClr>
                <a:schemeClr val="dk1"/>
              </a:buClr>
              <a:buSzPts val="1100"/>
              <a:buFont typeface="Arial"/>
              <a:buNone/>
            </a:pPr>
            <a:r>
              <a:rPr lang="en"/>
              <a:t>Local Global (&gt;3)</a:t>
            </a:r>
            <a:endParaRPr/>
          </a:p>
          <a:p>
            <a:pPr marL="0" lvl="0" indent="0" algn="just" rtl="0">
              <a:lnSpc>
                <a:spcPct val="115000"/>
              </a:lnSpc>
              <a:spcBef>
                <a:spcPts val="0"/>
              </a:spcBef>
              <a:spcAft>
                <a:spcPts val="0"/>
              </a:spcAft>
              <a:buClr>
                <a:schemeClr val="dk1"/>
              </a:buClr>
              <a:buSzPts val="1100"/>
              <a:buFont typeface="Arial"/>
              <a:buNone/>
            </a:pPr>
            <a:r>
              <a:rPr lang="en">
                <a:solidFill>
                  <a:schemeClr val="lt1"/>
                </a:solidFill>
              </a:rPr>
              <a:t>Subscription Based  (&gt;2.5)</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Random Forest (59 Recession Samples and All 23 Variables)</a:t>
            </a:r>
            <a:endParaRPr b="1">
              <a:solidFill>
                <a:schemeClr val="dk1"/>
              </a:solidFill>
            </a:endParaRPr>
          </a:p>
          <a:p>
            <a:pPr marL="0" lvl="0" indent="0" algn="just" rtl="0">
              <a:lnSpc>
                <a:spcPct val="115000"/>
              </a:lnSpc>
              <a:spcBef>
                <a:spcPts val="0"/>
              </a:spcBef>
              <a:spcAft>
                <a:spcPts val="0"/>
              </a:spcAft>
              <a:buNone/>
            </a:pPr>
            <a:r>
              <a:rPr lang="en" b="1">
                <a:solidFill>
                  <a:schemeClr val="dk1"/>
                </a:solidFill>
              </a:rPr>
              <a:t>Error Rate of Entire Forest = 0.2777778</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b="1">
                <a:solidFill>
                  <a:schemeClr val="dk1"/>
                </a:solidFill>
              </a:rPr>
              <a:t>Random Forest (59 Recession Samples without Crowdsourcing Based Variable)</a:t>
            </a:r>
            <a:endParaRPr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b="1">
                <a:solidFill>
                  <a:schemeClr val="dk1"/>
                </a:solidFill>
              </a:rPr>
              <a:t>Error Rate of Entire Forest = 0.277778 (No Change)</a:t>
            </a:r>
            <a:endParaRPr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a:solidFill>
                  <a:schemeClr val="dk1"/>
                </a:solidFill>
              </a:rPr>
              <a:t>Crowdsourcing Based has approximately -6 MDA and 0.4 MDG but there is no change in accuracy when it is removed. </a:t>
            </a:r>
            <a:r>
              <a:rPr lang="en" b="1">
                <a:solidFill>
                  <a:schemeClr val="dk1"/>
                </a:solidFill>
              </a:rPr>
              <a:t>WHY?</a:t>
            </a:r>
            <a:endParaRPr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b="1">
                <a:solidFill>
                  <a:schemeClr val="dk1"/>
                </a:solidFill>
              </a:rPr>
              <a:t>Random Forest (59 Recession Samples without Local Global Variable)</a:t>
            </a:r>
            <a:endParaRPr b="1">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 b="1">
                <a:solidFill>
                  <a:schemeClr val="dk1"/>
                </a:solidFill>
              </a:rPr>
              <a:t>Error Rate of Entire Forest = 0.2222222 (+0.055556)</a:t>
            </a:r>
            <a:endParaRPr b="1">
              <a:solidFill>
                <a:schemeClr val="dk1"/>
              </a:solidFill>
            </a:endParaRPr>
          </a:p>
          <a:p>
            <a:pPr marL="457200" lvl="0" indent="0" algn="just" rtl="0">
              <a:lnSpc>
                <a:spcPct val="115000"/>
              </a:lnSpc>
              <a:spcBef>
                <a:spcPts val="0"/>
              </a:spcBef>
              <a:spcAft>
                <a:spcPts val="0"/>
              </a:spcAft>
              <a:buNone/>
            </a:pPr>
            <a:r>
              <a:rPr lang="en">
                <a:solidFill>
                  <a:schemeClr val="dk1"/>
                </a:solidFill>
              </a:rPr>
              <a:t>Local Global has approximately 10 MDA and 1.3 MDG and accuracy decreases by 20% when it is removed. This is consistent with the RF Fit Graphs.</a:t>
            </a:r>
            <a:endParaRPr>
              <a:solidFill>
                <a:schemeClr val="dk1"/>
              </a:solidFill>
            </a:endParaRPr>
          </a:p>
          <a:p>
            <a:pPr marL="0" lvl="0" indent="0" algn="just" rtl="0">
              <a:lnSpc>
                <a:spcPct val="115000"/>
              </a:lnSpc>
              <a:spcBef>
                <a:spcPts val="0"/>
              </a:spcBef>
              <a:spcAft>
                <a:spcPts val="0"/>
              </a:spcAft>
              <a:buNone/>
            </a:pPr>
            <a:r>
              <a:rPr lang="en">
                <a:solidFill>
                  <a:schemeClr val="lt1"/>
                </a:solidFill>
              </a:rPr>
              <a:t>Top 3 MDA for RS</a:t>
            </a:r>
            <a:endParaRPr>
              <a:solidFill>
                <a:schemeClr val="lt1"/>
              </a:solidFill>
            </a:endParaRPr>
          </a:p>
          <a:p>
            <a:pPr marL="0" lvl="0" indent="0" algn="just" rtl="0">
              <a:lnSpc>
                <a:spcPct val="115000"/>
              </a:lnSpc>
              <a:spcBef>
                <a:spcPts val="0"/>
              </a:spcBef>
              <a:spcAft>
                <a:spcPts val="0"/>
              </a:spcAft>
              <a:buNone/>
            </a:pPr>
            <a:r>
              <a:rPr lang="en">
                <a:solidFill>
                  <a:schemeClr val="lt1"/>
                </a:solidFill>
              </a:rPr>
              <a:t>Recession Survival (&lt;15)</a:t>
            </a:r>
            <a:endParaRPr>
              <a:solidFill>
                <a:schemeClr val="lt1"/>
              </a:solidFill>
            </a:endParaRPr>
          </a:p>
          <a:p>
            <a:pPr marL="0" lvl="0" indent="0" algn="just" rtl="0">
              <a:lnSpc>
                <a:spcPct val="115000"/>
              </a:lnSpc>
              <a:spcBef>
                <a:spcPts val="0"/>
              </a:spcBef>
              <a:spcAft>
                <a:spcPts val="0"/>
              </a:spcAft>
              <a:buNone/>
            </a:pPr>
            <a:r>
              <a:rPr lang="en">
                <a:solidFill>
                  <a:schemeClr val="lt1"/>
                </a:solidFill>
              </a:rPr>
              <a:t>Local Global (10 to 15)</a:t>
            </a:r>
            <a:endParaRPr>
              <a:solidFill>
                <a:schemeClr val="lt1"/>
              </a:solidFill>
            </a:endParaRPr>
          </a:p>
          <a:p>
            <a:pPr marL="0" lvl="0" indent="0" algn="just" rtl="0">
              <a:lnSpc>
                <a:spcPct val="115000"/>
              </a:lnSpc>
              <a:spcBef>
                <a:spcPts val="0"/>
              </a:spcBef>
              <a:spcAft>
                <a:spcPts val="0"/>
              </a:spcAft>
              <a:buNone/>
            </a:pPr>
            <a:r>
              <a:rPr lang="en">
                <a:solidFill>
                  <a:schemeClr val="lt1"/>
                </a:solidFill>
              </a:rPr>
              <a:t>Team Size Growth (10 to 15)</a:t>
            </a:r>
            <a:endParaRPr>
              <a:solidFill>
                <a:schemeClr val="lt1"/>
              </a:solidFill>
            </a:endParaRPr>
          </a:p>
          <a:p>
            <a:pPr marL="0" lvl="0" indent="0" algn="just" rtl="0">
              <a:lnSpc>
                <a:spcPct val="115000"/>
              </a:lnSpc>
              <a:spcBef>
                <a:spcPts val="0"/>
              </a:spcBef>
              <a:spcAft>
                <a:spcPts val="0"/>
              </a:spcAft>
              <a:buNone/>
            </a:pPr>
            <a:endParaRPr>
              <a:solidFill>
                <a:schemeClr val="lt1"/>
              </a:solidFill>
            </a:endParaRPr>
          </a:p>
          <a:p>
            <a:pPr marL="0" lvl="0" indent="0" algn="just" rtl="0">
              <a:lnSpc>
                <a:spcPct val="115000"/>
              </a:lnSpc>
              <a:spcBef>
                <a:spcPts val="0"/>
              </a:spcBef>
              <a:spcAft>
                <a:spcPts val="0"/>
              </a:spcAft>
              <a:buNone/>
            </a:pPr>
            <a:r>
              <a:rPr lang="en">
                <a:solidFill>
                  <a:schemeClr val="lt1"/>
                </a:solidFill>
              </a:rPr>
              <a:t>B2B or B2C and Subscription based decreased two levels in RS.</a:t>
            </a:r>
            <a:endParaRPr>
              <a:solidFill>
                <a:schemeClr val="lt1"/>
              </a:solidFill>
            </a:endParaRPr>
          </a:p>
          <a:p>
            <a:pPr marL="0" lvl="0" indent="0" algn="just" rtl="0">
              <a:lnSpc>
                <a:spcPct val="115000"/>
              </a:lnSpc>
              <a:spcBef>
                <a:spcPts val="0"/>
              </a:spcBef>
              <a:spcAft>
                <a:spcPts val="0"/>
              </a:spcAft>
              <a:buNone/>
            </a:pPr>
            <a:r>
              <a:rPr lang="en">
                <a:solidFill>
                  <a:schemeClr val="lt1"/>
                </a:solidFill>
              </a:rPr>
              <a:t>Team Size Growth increased two levels in RS.</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4a9cf8598_5_1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4a9cf8598_5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AF7B51"/>
              </a:buClr>
              <a:buSzPts val="1100"/>
              <a:buFont typeface="Arial"/>
              <a:buNone/>
            </a:pPr>
            <a:r>
              <a:rPr lang="en" b="1">
                <a:solidFill>
                  <a:schemeClr val="dk1"/>
                </a:solidFill>
              </a:rPr>
              <a:t>KEY Takeaway: </a:t>
            </a:r>
            <a:endParaRPr/>
          </a:p>
          <a:p>
            <a:pPr marL="0" lvl="0" indent="0" algn="l" rtl="0">
              <a:lnSpc>
                <a:spcPct val="115000"/>
              </a:lnSpc>
              <a:spcBef>
                <a:spcPts val="0"/>
              </a:spcBef>
              <a:spcAft>
                <a:spcPts val="0"/>
              </a:spcAft>
              <a:buNone/>
            </a:pPr>
            <a:r>
              <a:rPr lang="en"/>
              <a:t>Next, we performed a C5.0 Classification to generate a tree for all samples using the 23 two-levels categorical variables.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4a9cf859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4a9cf85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t>KEY Takeaway: </a:t>
            </a:r>
            <a:endParaRPr/>
          </a:p>
          <a:p>
            <a:pPr marL="457200" lvl="0" indent="-298450" algn="l" rtl="0">
              <a:lnSpc>
                <a:spcPct val="115000"/>
              </a:lnSpc>
              <a:spcBef>
                <a:spcPts val="0"/>
              </a:spcBef>
              <a:spcAft>
                <a:spcPts val="0"/>
              </a:spcAft>
              <a:buClr>
                <a:srgbClr val="000000"/>
              </a:buClr>
              <a:buSzPts val="1100"/>
              <a:buChar char="●"/>
            </a:pPr>
            <a:r>
              <a:rPr lang="en"/>
              <a:t>The tree has 21 nodes and accounts for 10 variables.</a:t>
            </a:r>
            <a:endParaRPr/>
          </a:p>
          <a:p>
            <a:pPr marL="457200" lvl="0" indent="-298450" algn="l" rtl="0">
              <a:lnSpc>
                <a:spcPct val="115000"/>
              </a:lnSpc>
              <a:spcBef>
                <a:spcPts val="0"/>
              </a:spcBef>
              <a:spcAft>
                <a:spcPts val="0"/>
              </a:spcAft>
              <a:buClr>
                <a:srgbClr val="000000"/>
              </a:buClr>
              <a:buSzPts val="1100"/>
              <a:buChar char="●"/>
            </a:pPr>
            <a:r>
              <a:rPr lang="en"/>
              <a:t>The tree shows 3 groups of Startup characteristics will 100% Success, noted in Green.</a:t>
            </a:r>
            <a:endParaRPr/>
          </a:p>
          <a:p>
            <a:pPr marL="914400" lvl="1" indent="-298450" algn="l" rtl="0">
              <a:lnSpc>
                <a:spcPct val="115000"/>
              </a:lnSpc>
              <a:spcBef>
                <a:spcPts val="0"/>
              </a:spcBef>
              <a:spcAft>
                <a:spcPts val="0"/>
              </a:spcAft>
              <a:buClr>
                <a:schemeClr val="dk1"/>
              </a:buClr>
              <a:buSzPts val="1100"/>
              <a:buChar char="○"/>
            </a:pPr>
            <a:r>
              <a:rPr lang="en"/>
              <a:t>Node 4 shows that a Globally Focused, Business-to-Business Model that is NOT Crowdsourcing Based had a 100% rate of success.</a:t>
            </a:r>
            <a:endParaRPr/>
          </a:p>
          <a:p>
            <a:pPr marL="914400" lvl="1" indent="-298450" algn="l" rtl="0">
              <a:lnSpc>
                <a:spcPct val="115000"/>
              </a:lnSpc>
              <a:spcBef>
                <a:spcPts val="0"/>
              </a:spcBef>
              <a:spcAft>
                <a:spcPts val="0"/>
              </a:spcAft>
              <a:buClr>
                <a:srgbClr val="000000"/>
              </a:buClr>
              <a:buSzPts val="1100"/>
              <a:buChar char="○"/>
            </a:pPr>
            <a:r>
              <a:rPr lang="en">
                <a:solidFill>
                  <a:schemeClr val="dk1"/>
                </a:solidFill>
              </a:rPr>
              <a:t>Node 12 shows that a Business-to-Consumer Model with Prior Fortune100 Experience  had a 100% rate of success.</a:t>
            </a:r>
            <a:endParaRPr/>
          </a:p>
          <a:p>
            <a:pPr marL="914400" lvl="1" indent="-298450" algn="l" rtl="0">
              <a:lnSpc>
                <a:spcPct val="115000"/>
              </a:lnSpc>
              <a:spcBef>
                <a:spcPts val="0"/>
              </a:spcBef>
              <a:spcAft>
                <a:spcPts val="0"/>
              </a:spcAft>
              <a:buClr>
                <a:srgbClr val="000000"/>
              </a:buClr>
              <a:buSzPts val="1100"/>
              <a:buChar char="○"/>
            </a:pPr>
            <a:r>
              <a:rPr lang="en">
                <a:solidFill>
                  <a:schemeClr val="dk1"/>
                </a:solidFill>
              </a:rPr>
              <a:t>Node 20 shows that a Non-Subscription Based, Non-Linear Business-to-Consumer Model is favored if Team Size does not grow and the team has NO Fortune 100 Experience, but Previous Startup Experience.</a:t>
            </a:r>
            <a:endParaRPr/>
          </a:p>
          <a:p>
            <a:pPr marL="457200" lvl="0" indent="-298450" algn="l" rtl="0">
              <a:lnSpc>
                <a:spcPct val="115000"/>
              </a:lnSpc>
              <a:spcBef>
                <a:spcPts val="0"/>
              </a:spcBef>
              <a:spcAft>
                <a:spcPts val="0"/>
              </a:spcAft>
              <a:buClr>
                <a:srgbClr val="000000"/>
              </a:buClr>
              <a:buSzPts val="1100"/>
              <a:buChar char="●"/>
            </a:pPr>
            <a:r>
              <a:rPr lang="en"/>
              <a:t>The tree shows 1 groups of Startup characteristics will 90% Failure.</a:t>
            </a:r>
            <a:endParaRPr/>
          </a:p>
          <a:p>
            <a:pPr marL="457200" lvl="0" indent="-298450" algn="l" rtl="0">
              <a:lnSpc>
                <a:spcPct val="115000"/>
              </a:lnSpc>
              <a:spcBef>
                <a:spcPts val="0"/>
              </a:spcBef>
              <a:spcAft>
                <a:spcPts val="0"/>
              </a:spcAft>
              <a:buClr>
                <a:srgbClr val="000000"/>
              </a:buClr>
              <a:buSzPts val="1100"/>
              <a:buChar char="●"/>
            </a:pPr>
            <a:r>
              <a:rPr lang="en"/>
              <a:t>The least successful kind of startup, noted in red, has a Non-Linear Business to Consumer Model, NO Prior Fortune 100 or Startup Experience and NO Team Size Growth.</a:t>
            </a:r>
            <a:endParaRPr/>
          </a:p>
          <a:p>
            <a:pPr marL="457200" lvl="0" indent="-298450" algn="l" rtl="0">
              <a:lnSpc>
                <a:spcPct val="115000"/>
              </a:lnSpc>
              <a:spcBef>
                <a:spcPts val="0"/>
              </a:spcBef>
              <a:spcAft>
                <a:spcPts val="0"/>
              </a:spcAft>
              <a:buClr>
                <a:schemeClr val="dk1"/>
              </a:buClr>
              <a:buSzPts val="1100"/>
              <a:buChar char="●"/>
            </a:pPr>
            <a:r>
              <a:rPr lang="en"/>
              <a:t>The C5.0 Model provide information on a variety of variables.</a:t>
            </a:r>
            <a:endParaRPr/>
          </a:p>
          <a:p>
            <a:pPr marL="457200" lvl="0" indent="-298450" algn="l" rtl="0">
              <a:lnSpc>
                <a:spcPct val="115000"/>
              </a:lnSpc>
              <a:spcBef>
                <a:spcPts val="0"/>
              </a:spcBef>
              <a:spcAft>
                <a:spcPts val="0"/>
              </a:spcAft>
              <a:buClr>
                <a:srgbClr val="000000"/>
              </a:buClr>
              <a:buSzPts val="1100"/>
              <a:buChar char="●"/>
            </a:pPr>
            <a:r>
              <a:rPr lang="en"/>
              <a:t>The tree shows that a NON-Subscription Based Model, </a:t>
            </a:r>
            <a:r>
              <a:rPr lang="en">
                <a:solidFill>
                  <a:schemeClr val="dk1"/>
                </a:solidFill>
              </a:rPr>
              <a:t>Consumer Data Focus, </a:t>
            </a:r>
            <a:r>
              <a:rPr lang="en"/>
              <a:t>NO Crowdsourcing, NO Consulting Experience, Previous Fortune 100 Exp, Team Size Growth, and will likely be positive.</a:t>
            </a:r>
            <a:endParaRPr/>
          </a:p>
          <a:p>
            <a:pPr marL="457200" lvl="0" indent="-298450" algn="l" rtl="0">
              <a:lnSpc>
                <a:spcPct val="115000"/>
              </a:lnSpc>
              <a:spcBef>
                <a:spcPts val="0"/>
              </a:spcBef>
              <a:spcAft>
                <a:spcPts val="0"/>
              </a:spcAft>
              <a:buClr>
                <a:srgbClr val="000000"/>
              </a:buClr>
              <a:buSzPts val="1100"/>
              <a:buChar char="●"/>
            </a:pPr>
            <a:r>
              <a:rPr lang="en"/>
              <a:t>While Crowdsourcing, Previous Consulting Experience, a Subscription Based Model, and NO Previous Startup Experience will likely be negative.</a:t>
            </a:r>
            <a:endParaRPr/>
          </a:p>
          <a:p>
            <a:pPr marL="0" lvl="0" indent="0" algn="l" rtl="0">
              <a:lnSpc>
                <a:spcPct val="115000"/>
              </a:lnSpc>
              <a:spcBef>
                <a:spcPts val="0"/>
              </a:spcBef>
              <a:spcAft>
                <a:spcPts val="0"/>
              </a:spcAft>
              <a:buClr>
                <a:schemeClr val="dk1"/>
              </a:buClr>
              <a:buSzPts val="1100"/>
              <a:buFont typeface="Arial"/>
              <a:buNone/>
            </a:pPr>
            <a:endParaRPr b="1"/>
          </a:p>
          <a:p>
            <a:pPr marL="0" lvl="0" indent="0" algn="l" rtl="0">
              <a:lnSpc>
                <a:spcPct val="115000"/>
              </a:lnSpc>
              <a:spcBef>
                <a:spcPts val="0"/>
              </a:spcBef>
              <a:spcAft>
                <a:spcPts val="0"/>
              </a:spcAft>
              <a:buClr>
                <a:schemeClr val="dk1"/>
              </a:buClr>
              <a:buSzPts val="1100"/>
              <a:buFont typeface="Arial"/>
              <a:buNone/>
            </a:pPr>
            <a:r>
              <a:rPr lang="en" b="1"/>
              <a:t>C5.0 Tree (All 202 Samples)</a:t>
            </a:r>
            <a:endParaRPr b="1"/>
          </a:p>
          <a:p>
            <a:pPr marL="0" lvl="0" indent="0" algn="l" rtl="0">
              <a:lnSpc>
                <a:spcPct val="115000"/>
              </a:lnSpc>
              <a:spcBef>
                <a:spcPts val="0"/>
              </a:spcBef>
              <a:spcAft>
                <a:spcPts val="0"/>
              </a:spcAft>
              <a:buClr>
                <a:schemeClr val="dk1"/>
              </a:buClr>
              <a:buSzPts val="1100"/>
              <a:buFont typeface="Arial"/>
              <a:buNone/>
            </a:pPr>
            <a:r>
              <a:rPr lang="en" b="1"/>
              <a:t>Error Rate = 0.22</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The C50 Tree has 21 nodes that account for 10 variables.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B2B or B2C 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Local Global 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Fortune 100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Crowdsourcing Based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Crowdfunding Based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Team Size Growth</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Consulting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Business Model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Startup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Subscription Based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Pathways (From left to right)</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B2B → Global Focus → NOT Crowdsourcing Based → SUCCEED 1.0 (Node 4)</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B2B → Global Focus → Crowdsourcing Based → FAILED 0.6 (Node 5)</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B2B → Local Focus → Consumer Data Focus → SUCCEED 0.8 (Node 7)</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B2B → Local Focus → NO Consumer Data Focus → NO Consulting Experience → SUCCEED 0.8 (Node 9)</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B2B → Local Focus → NO Consumer Data Focus → Consulting Experience → FAILED 0.8 (Node 10)</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Fortune 100 Experience → SUCCEED 1.0 (Node 12)</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NO Fortune 100 Experience → Team Size Growth → SUCCEED 1.0 (Node 14)</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NO Fortune 100 Experience → NO Team Size Growth → Linear Business Model → SUCCEED 0.6 (Node 16)</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NO Fortune 100 Experience → NO Team Size Growth → Non-Linear Business Model → NO Startup Experience → FAILED 0.9 (Node 18)</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NO Fortune 100 Experience → NO Team Size Growth → Non-Linear Business Model → Startup Experience → NOT Subscription Based → SUCCEED 1.0 (Node 20)</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B2C → NO Fortune 100 Experience → NO Team Size Growth → Non-Linear Business Model → Startup Experience → Subscription Based → FAILED 0.8 (Node 21)</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Question: Why are some variables of more concern to B2B vs. B2C. How does C50 determine this?</a:t>
            </a:r>
            <a:endParaRPr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i="1">
                <a:solidFill>
                  <a:schemeClr val="dk1"/>
                </a:solidFill>
              </a:rPr>
              <a:t>          C5.0</a:t>
            </a:r>
            <a:r>
              <a:rPr lang="en" sz="1200" b="1">
                <a:solidFill>
                  <a:schemeClr val="dk1"/>
                </a:solidFill>
              </a:rPr>
              <a:t> </a:t>
            </a:r>
            <a:r>
              <a:rPr lang="en" sz="1200">
                <a:solidFill>
                  <a:schemeClr val="dk1"/>
                </a:solidFill>
              </a:rPr>
              <a:t>measures predictor importance by determining the percentage of training set samples that fall into all terminal nodes after the splits.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          The C5.0 algorithm does this by measuring the entropy of a sample. The entropy of a sample of data indicates how mixed the class values are; the minimum value of 0 indicates that the sample is completely homogenous, while 1 indicates the maximum amount of disorder.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          The algorithm uses entropy to calculate the change in honmogeneity resulting from a split on each possible feature. This calculation is referred to as </a:t>
            </a:r>
            <a:r>
              <a:rPr lang="en" sz="1200" b="1">
                <a:solidFill>
                  <a:schemeClr val="dk1"/>
                </a:solidFill>
              </a:rPr>
              <a:t>information gain</a:t>
            </a:r>
            <a:r>
              <a:rPr lang="en" sz="1200">
                <a:solidFill>
                  <a:schemeClr val="dk1"/>
                </a:solidFill>
              </a:rPr>
              <a:t>. If after a split, the data is divided into more than one partition, a second entropy calculation considers the total entropy across all of the partitions by weighing each partition’s entropy by the proportion of records falling into that partition. The </a:t>
            </a:r>
            <a:r>
              <a:rPr lang="en" sz="1200" i="1">
                <a:solidFill>
                  <a:schemeClr val="dk1"/>
                </a:solidFill>
              </a:rPr>
              <a:t>higher the information gain</a:t>
            </a:r>
            <a:r>
              <a:rPr lang="en" sz="1200">
                <a:solidFill>
                  <a:schemeClr val="dk1"/>
                </a:solidFill>
              </a:rPr>
              <a:t>, the better a feature is at creating homogenous groups after a split on that feature.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In our C5.0 tree, the splits after B2C and B2B are made based on the information gain determined by the algorithm to turn out homogenous groups (bottom level nodes).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4a9cf8598_7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4a9cf8598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4a9cf8598_5_1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4a9cf8598_5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AF7B51"/>
                </a:solidFill>
                <a:latin typeface="Nunito"/>
                <a:ea typeface="Nunito"/>
                <a:cs typeface="Nunito"/>
                <a:sym typeface="Nunito"/>
              </a:rPr>
              <a:t>What and Why?</a:t>
            </a:r>
            <a:endParaRPr sz="2000">
              <a:solidFill>
                <a:srgbClr val="AF7B51"/>
              </a:solidFill>
              <a:latin typeface="Nunito"/>
              <a:ea typeface="Nunito"/>
              <a:cs typeface="Nunito"/>
              <a:sym typeface="Nunito"/>
            </a:endParaRPr>
          </a:p>
          <a:p>
            <a:pPr marL="0" lvl="0" indent="0" algn="l" rtl="0">
              <a:spcBef>
                <a:spcPts val="0"/>
              </a:spcBef>
              <a:spcAft>
                <a:spcPts val="0"/>
              </a:spcAft>
              <a:buNone/>
            </a:pPr>
            <a:r>
              <a:rPr lang="en" sz="2000">
                <a:solidFill>
                  <a:srgbClr val="AF7B51"/>
                </a:solidFill>
                <a:latin typeface="Nunito"/>
                <a:ea typeface="Nunito"/>
                <a:cs typeface="Nunito"/>
                <a:sym typeface="Nunito"/>
              </a:rPr>
              <a:t>Target variable is success and why is it important.</a:t>
            </a:r>
            <a:endParaRPr sz="2000">
              <a:solidFill>
                <a:srgbClr val="AF7B51"/>
              </a:solidFill>
              <a:latin typeface="Nunito"/>
              <a:ea typeface="Nunito"/>
              <a:cs typeface="Nunito"/>
              <a:sym typeface="Nuni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4a9cf8598_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4a9cf8598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24 numerical/categorical variables</a:t>
            </a:r>
            <a:endParaRPr/>
          </a:p>
          <a:p>
            <a:pPr marL="0" lvl="0" indent="0" algn="l" rtl="0">
              <a:spcBef>
                <a:spcPts val="0"/>
              </a:spcBef>
              <a:spcAft>
                <a:spcPts val="0"/>
              </a:spcAft>
              <a:buNone/>
            </a:pPr>
            <a:r>
              <a:rPr lang="en"/>
              <a:t>Removed: FocusFunctions and columns with no/very weak correlation</a:t>
            </a:r>
            <a:endParaRPr/>
          </a:p>
          <a:p>
            <a:pPr marL="0" lvl="0" indent="0" algn="l" rtl="0">
              <a:spcBef>
                <a:spcPts val="0"/>
              </a:spcBef>
              <a:spcAft>
                <a:spcPts val="0"/>
              </a:spcAft>
              <a:buNone/>
            </a:pPr>
            <a:endParaRPr/>
          </a:p>
          <a:p>
            <a:pPr marL="0" lvl="0" indent="0" algn="l" rtl="0">
              <a:spcBef>
                <a:spcPts val="0"/>
              </a:spcBef>
              <a:spcAft>
                <a:spcPts val="0"/>
              </a:spcAft>
              <a:buNone/>
            </a:pPr>
            <a:r>
              <a:rPr lang="en"/>
              <a:t>5 hidden nodes:</a:t>
            </a:r>
            <a:endParaRPr/>
          </a:p>
          <a:p>
            <a:pPr marL="0" lvl="0" indent="0" algn="l" rtl="0">
              <a:spcBef>
                <a:spcPts val="0"/>
              </a:spcBef>
              <a:spcAft>
                <a:spcPts val="0"/>
              </a:spcAft>
              <a:buNone/>
            </a:pPr>
            <a:r>
              <a:rPr lang="en"/>
              <a:t>Great accuracy with predicting success</a:t>
            </a:r>
            <a:endParaRPr/>
          </a:p>
          <a:p>
            <a:pPr marL="0" lvl="0" indent="0" algn="l" rtl="0">
              <a:spcBef>
                <a:spcPts val="0"/>
              </a:spcBef>
              <a:spcAft>
                <a:spcPts val="0"/>
              </a:spcAft>
              <a:buNone/>
            </a:pPr>
            <a:r>
              <a:rPr lang="en"/>
              <a:t>Misclassified all failure as success</a:t>
            </a:r>
            <a:endParaRPr/>
          </a:p>
          <a:p>
            <a:pPr marL="0" lvl="0" indent="0" algn="l" rtl="0">
              <a:spcBef>
                <a:spcPts val="0"/>
              </a:spcBef>
              <a:spcAft>
                <a:spcPts val="0"/>
              </a:spcAft>
              <a:buNone/>
            </a:pPr>
            <a:r>
              <a:rPr lang="en"/>
              <a:t>	-&gt;</a:t>
            </a:r>
            <a:r>
              <a:rPr lang="en">
                <a:solidFill>
                  <a:schemeClr val="dk1"/>
                </a:solidFill>
              </a:rPr>
              <a:t>because of significant amount of success as opposed to small amount of failure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4a9cf8598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4a9cf8598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Garson algorithm:</a:t>
            </a:r>
            <a:endParaRPr/>
          </a:p>
          <a:p>
            <a:pPr marL="0" lvl="0" indent="457200" algn="l" rtl="0">
              <a:spcBef>
                <a:spcPts val="0"/>
              </a:spcBef>
              <a:spcAft>
                <a:spcPts val="0"/>
              </a:spcAft>
              <a:buNone/>
            </a:pPr>
            <a:r>
              <a:rPr lang="en"/>
              <a:t>- relative importance (strength of association) of input variables in neural networks by deconstructing the model weights</a:t>
            </a:r>
            <a:endParaRPr/>
          </a:p>
          <a:p>
            <a:pPr marL="0" lvl="0" indent="457200" algn="l" rtl="0">
              <a:spcBef>
                <a:spcPts val="0"/>
              </a:spcBef>
              <a:spcAft>
                <a:spcPts val="0"/>
              </a:spcAft>
              <a:buNone/>
            </a:pPr>
            <a:r>
              <a:rPr lang="en"/>
              <a:t>- determined by identifying all weighted connections between the nodes</a:t>
            </a:r>
            <a:endParaRPr/>
          </a:p>
          <a:p>
            <a:pPr marL="0" lvl="0" indent="457200" algn="l" rtl="0">
              <a:spcBef>
                <a:spcPts val="0"/>
              </a:spcBef>
              <a:spcAft>
                <a:spcPts val="0"/>
              </a:spcAft>
              <a:buNone/>
            </a:pPr>
            <a:r>
              <a:rPr lang="en"/>
              <a:t>- the connections are tallied for each input node and scaled relative to all other inputs</a:t>
            </a:r>
            <a:endParaRPr/>
          </a:p>
          <a:p>
            <a:pPr marL="0" lvl="0" indent="457200" algn="l" rtl="0">
              <a:spcBef>
                <a:spcPts val="0"/>
              </a:spcBef>
              <a:spcAft>
                <a:spcPts val="0"/>
              </a:spcAft>
              <a:buNone/>
            </a:pPr>
            <a:r>
              <a:rPr lang="en"/>
              <a:t>- a single value is obtained for each explanatory variable that describes its relationship with nn model</a:t>
            </a:r>
            <a:endParaRPr/>
          </a:p>
          <a:p>
            <a:pPr marL="0" lvl="0" indent="0" algn="l" rtl="0">
              <a:spcBef>
                <a:spcPts val="0"/>
              </a:spcBef>
              <a:spcAft>
                <a:spcPts val="0"/>
              </a:spcAft>
              <a:buNone/>
            </a:pPr>
            <a:endParaRPr/>
          </a:p>
          <a:p>
            <a:pPr marL="0" lvl="0" indent="0" algn="l" rtl="0">
              <a:spcBef>
                <a:spcPts val="0"/>
              </a:spcBef>
              <a:spcAft>
                <a:spcPts val="0"/>
              </a:spcAft>
              <a:buNone/>
            </a:pPr>
            <a:r>
              <a:rPr lang="en"/>
              <a:t>Top 3 most important variables with 5 hidden, 77% acc:</a:t>
            </a:r>
            <a:endParaRPr/>
          </a:p>
          <a:p>
            <a:pPr marL="0" lvl="0" indent="0" algn="l" rtl="0">
              <a:spcBef>
                <a:spcPts val="0"/>
              </a:spcBef>
              <a:spcAft>
                <a:spcPts val="0"/>
              </a:spcAft>
              <a:buNone/>
            </a:pPr>
            <a:r>
              <a:rPr lang="en"/>
              <a:t>	- LocalGlobal</a:t>
            </a:r>
            <a:endParaRPr/>
          </a:p>
          <a:p>
            <a:pPr marL="0" lvl="0" indent="0" algn="l" rtl="0">
              <a:spcBef>
                <a:spcPts val="0"/>
              </a:spcBef>
              <a:spcAft>
                <a:spcPts val="0"/>
              </a:spcAft>
              <a:buNone/>
            </a:pPr>
            <a:r>
              <a:rPr lang="en"/>
              <a:t>	- Fortune100Exp</a:t>
            </a:r>
            <a:endParaRPr/>
          </a:p>
          <a:p>
            <a:pPr marL="0" lvl="0" indent="0" algn="l" rtl="0">
              <a:spcBef>
                <a:spcPts val="0"/>
              </a:spcBef>
              <a:spcAft>
                <a:spcPts val="0"/>
              </a:spcAft>
              <a:buNone/>
            </a:pPr>
            <a:r>
              <a:rPr lang="en"/>
              <a:t>	- FortuneExp</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4a9cf8598_8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4a9cf8598_8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Used: 24 numerical/categorical variables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Removed: FocusFunctions and columns with no/very weak correlation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10 hidden nodes: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Still great accuracy (but slightly lower than 5 hidden nodes) with predicting success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Greater accuracy with classifying failures but could be better if more rows with failure</a:t>
            </a:r>
            <a:r>
              <a:rPr lang="en">
                <a:solidFill>
                  <a:schemeClr val="lt1"/>
                </a:solidFill>
              </a:rPr>
              <a:t>of significant amount of success as opposed to small amount of failure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4a9cf8598_8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4a9cf8598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Top 3 most important variables with 10 hidden, 85% acc:</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 LocalGlobal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 TeamSizeGrowth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 ConsultingExp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aeb6c8b08_6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aeb6c8b08_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2b63b231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2b63b231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Catering a business to business model is a more effective way to have a relationship with the customer rather than a business to customer. We got a 70% for our knn and naive bayes. They are the simplest models and usually the most accurate, so future models should be based off the accuracy of them.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2b63b231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2b63b231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B2B Taylor</a:t>
            </a:r>
            <a:endParaRPr b="1"/>
          </a:p>
          <a:p>
            <a:pPr marL="0" lvl="0" indent="0" algn="l" rtl="0">
              <a:spcBef>
                <a:spcPts val="0"/>
              </a:spcBef>
              <a:spcAft>
                <a:spcPts val="0"/>
              </a:spcAft>
              <a:buNone/>
            </a:pPr>
            <a:r>
              <a:rPr lang="en" b="1"/>
              <a:t>Local/Global NOAH</a:t>
            </a:r>
            <a:endParaRPr b="1"/>
          </a:p>
          <a:p>
            <a:pPr marL="0" lvl="0" indent="0" algn="l" rtl="0">
              <a:spcBef>
                <a:spcPts val="0"/>
              </a:spcBef>
              <a:spcAft>
                <a:spcPts val="0"/>
              </a:spcAft>
              <a:buNone/>
            </a:pPr>
            <a:endParaRPr b="1"/>
          </a:p>
          <a:p>
            <a:pPr marL="0" lvl="0" indent="0" algn="l" rtl="0">
              <a:spcBef>
                <a:spcPts val="0"/>
              </a:spcBef>
              <a:spcAft>
                <a:spcPts val="0"/>
              </a:spcAft>
              <a:buNone/>
            </a:pPr>
            <a:endParaRPr sz="1200">
              <a:solidFill>
                <a:schemeClr val="dk1"/>
              </a:solidFill>
            </a:endParaRPr>
          </a:p>
          <a:p>
            <a:pPr marL="457200" lvl="0" indent="0" algn="l" rtl="0">
              <a:spcBef>
                <a:spcPts val="0"/>
              </a:spcBef>
              <a:spcAft>
                <a:spcPts val="0"/>
              </a:spcAft>
              <a:buNone/>
            </a:pP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3e03a828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3e03a828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Consulting and Recession</a:t>
            </a:r>
            <a:endParaRPr b="1"/>
          </a:p>
          <a:p>
            <a:pPr marL="0" lvl="0" indent="0" algn="l" rtl="0">
              <a:spcBef>
                <a:spcPts val="0"/>
              </a:spcBef>
              <a:spcAft>
                <a:spcPts val="0"/>
              </a:spcAft>
              <a:buNone/>
            </a:pPr>
            <a:r>
              <a:rPr lang="en" b="1"/>
              <a:t>KEY Takeaways:</a:t>
            </a:r>
            <a:endParaRPr b="1"/>
          </a:p>
          <a:p>
            <a:pPr marL="457200" lvl="0" indent="-304800" algn="l" rtl="0">
              <a:spcBef>
                <a:spcPts val="0"/>
              </a:spcBef>
              <a:spcAft>
                <a:spcPts val="0"/>
              </a:spcAft>
              <a:buSzPts val="1200"/>
              <a:buChar char="●"/>
            </a:pPr>
            <a:r>
              <a:rPr lang="en" sz="1200"/>
              <a:t>Our models showed the Previous Consulting Experience was linked to Startup Failure. </a:t>
            </a:r>
            <a:endParaRPr sz="1200"/>
          </a:p>
          <a:p>
            <a:pPr marL="457200" lvl="0" indent="-304800" algn="l" rtl="0">
              <a:spcBef>
                <a:spcPts val="0"/>
              </a:spcBef>
              <a:spcAft>
                <a:spcPts val="0"/>
              </a:spcAft>
              <a:buSzPts val="1200"/>
              <a:buChar char="●"/>
            </a:pPr>
            <a:r>
              <a:rPr lang="en" sz="1200"/>
              <a:t>A future study that dives deeper this would be interesting.  </a:t>
            </a:r>
            <a:endParaRPr sz="1200"/>
          </a:p>
          <a:p>
            <a:pPr marL="457200" lvl="0" indent="-304800" algn="l" rtl="0">
              <a:spcBef>
                <a:spcPts val="0"/>
              </a:spcBef>
              <a:spcAft>
                <a:spcPts val="0"/>
              </a:spcAft>
              <a:buSzPts val="1200"/>
              <a:buChar char="●"/>
            </a:pPr>
            <a:r>
              <a:rPr lang="en" sz="1200"/>
              <a:t>We hypothesize that consulting experience gives an expertise of specific company functions (little picture) while neglecting overall company functionality (big picture) which may lead to decreased start-up success.</a:t>
            </a:r>
            <a:endParaRPr sz="1200"/>
          </a:p>
          <a:p>
            <a:pPr marL="457200" lvl="0" indent="-304800" algn="l" rtl="0">
              <a:spcBef>
                <a:spcPts val="0"/>
              </a:spcBef>
              <a:spcAft>
                <a:spcPts val="0"/>
              </a:spcAft>
              <a:buClr>
                <a:schemeClr val="dk1"/>
              </a:buClr>
              <a:buSzPts val="1200"/>
              <a:buChar char="●"/>
            </a:pPr>
            <a:r>
              <a:rPr lang="en" sz="1200">
                <a:solidFill>
                  <a:schemeClr val="dk1"/>
                </a:solidFill>
              </a:rPr>
              <a:t>Some variables to measure are years of experience, kinds of experience, and consulting field.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This study would be helpful in uncovering why consulting experience and startup success do not mix.</a:t>
            </a:r>
            <a:endParaRPr sz="1200"/>
          </a:p>
          <a:p>
            <a:pPr marL="457200" lvl="0" indent="-304800" algn="l" rtl="0">
              <a:spcBef>
                <a:spcPts val="0"/>
              </a:spcBef>
              <a:spcAft>
                <a:spcPts val="0"/>
              </a:spcAft>
              <a:buClr>
                <a:schemeClr val="dk1"/>
              </a:buClr>
              <a:buSzPts val="1200"/>
              <a:buChar char="●"/>
            </a:pPr>
            <a:r>
              <a:rPr lang="en" sz="1200">
                <a:solidFill>
                  <a:schemeClr val="dk1"/>
                </a:solidFill>
              </a:rPr>
              <a:t>Another future study could be on Startup during the Recession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We only had 59 recession samples in our data and a future study with more samples would greatly increase model accuracy.</a:t>
            </a:r>
            <a:endParaRPr sz="1200">
              <a:solidFill>
                <a:schemeClr val="dk1"/>
              </a:solidFill>
            </a:endParaRPr>
          </a:p>
          <a:p>
            <a:pPr marL="457200" lvl="0" indent="0" algn="l" rtl="0">
              <a:spcBef>
                <a:spcPts val="0"/>
              </a:spcBef>
              <a:spcAft>
                <a:spcPts val="0"/>
              </a:spcAft>
              <a:buNone/>
            </a:pPr>
            <a:endParaRP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4a9cf8598_5_1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4a9cf8598_5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aeb6c8b08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aeb6c8b08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eb6c8b08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eb6c8b08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4a9cf8598_5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4a9cf8598_5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4a9cf8598_5_1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4a9cf8598_5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AF7B51"/>
                </a:solidFill>
                <a:latin typeface="Nunito"/>
                <a:ea typeface="Nunito"/>
                <a:cs typeface="Nunito"/>
                <a:sym typeface="Nunito"/>
              </a:rPr>
              <a:t>How? </a:t>
            </a:r>
            <a:endParaRPr sz="2000">
              <a:solidFill>
                <a:srgbClr val="AF7B5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sz="2000">
                <a:solidFill>
                  <a:srgbClr val="AF7B51"/>
                </a:solidFill>
                <a:latin typeface="Nunito"/>
                <a:ea typeface="Nunito"/>
                <a:cs typeface="Nunito"/>
                <a:sym typeface="Nunito"/>
              </a:rPr>
              <a:t>Talk about how the data will be classified and analyzed. Also, we can briefly discuss cleaning up the data.</a:t>
            </a:r>
            <a:endParaRPr sz="2000">
              <a:solidFill>
                <a:srgbClr val="AF7B5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2000">
              <a:solidFill>
                <a:srgbClr val="AF7B5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a:solidFill>
                  <a:schemeClr val="dk1"/>
                </a:solidFill>
              </a:rPr>
              <a:t>1 Target (Dependent) Variable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41 Independent Variables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42 Variables Total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202 Samples Total (No samples were deleted from original data)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aeb6c8b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aeb6c8b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aeb6c8b08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aeb6c8b08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54b80dee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54b80de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Makes a Startup Successful?</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latin typeface="Arial"/>
                <a:ea typeface="Arial"/>
                <a:cs typeface="Arial"/>
                <a:sym typeface="Arial"/>
              </a:rPr>
              <a:t>Taylor Niedzielski, Noah Suttora, Sonia Patel, Julia Nelson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1883250" y="1777175"/>
            <a:ext cx="5377500" cy="202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2.) EXTRACT INFORMATION</a:t>
            </a:r>
            <a:endParaRPr/>
          </a:p>
          <a:p>
            <a:pPr marL="0" lvl="0" indent="0" algn="ctr" rtl="0">
              <a:spcBef>
                <a:spcPts val="0"/>
              </a:spcBef>
              <a:spcAft>
                <a:spcPts val="0"/>
              </a:spcAft>
              <a:buNone/>
            </a:pPr>
            <a:endParaRPr/>
          </a:p>
          <a:p>
            <a:pPr marL="0" lvl="0" indent="0" algn="ctr" rtl="0">
              <a:spcBef>
                <a:spcPts val="0"/>
              </a:spcBef>
              <a:spcAft>
                <a:spcPts val="0"/>
              </a:spcAft>
              <a:buNone/>
            </a:pPr>
            <a:r>
              <a:rPr lang="en"/>
              <a:t>Exploratory Data Analysis via Linear Regression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4074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Correlation Coefficient (r) and Strength</a:t>
            </a:r>
            <a:endParaRPr/>
          </a:p>
        </p:txBody>
      </p:sp>
      <p:graphicFrame>
        <p:nvGraphicFramePr>
          <p:cNvPr id="190" name="Google Shape;190;p23"/>
          <p:cNvGraphicFramePr/>
          <p:nvPr/>
        </p:nvGraphicFramePr>
        <p:xfrm>
          <a:off x="655425" y="1362000"/>
          <a:ext cx="3000000" cy="3000000"/>
        </p:xfrm>
        <a:graphic>
          <a:graphicData uri="http://schemas.openxmlformats.org/drawingml/2006/table">
            <a:tbl>
              <a:tblPr>
                <a:noFill/>
                <a:tableStyleId>{0019D1D6-7BC4-4DA0-AD63-1BF7621A0892}</a:tableStyleId>
              </a:tblPr>
              <a:tblGrid>
                <a:gridCol w="3916575">
                  <a:extLst>
                    <a:ext uri="{9D8B030D-6E8A-4147-A177-3AD203B41FA5}">
                      <a16:colId xmlns:a16="http://schemas.microsoft.com/office/drawing/2014/main" val="20000"/>
                    </a:ext>
                  </a:extLst>
                </a:gridCol>
                <a:gridCol w="3916575">
                  <a:extLst>
                    <a:ext uri="{9D8B030D-6E8A-4147-A177-3AD203B41FA5}">
                      <a16:colId xmlns:a16="http://schemas.microsoft.com/office/drawing/2014/main" val="20001"/>
                    </a:ext>
                  </a:extLst>
                </a:gridCol>
              </a:tblGrid>
              <a:tr h="531275">
                <a:tc>
                  <a:txBody>
                    <a:bodyPr/>
                    <a:lstStyle/>
                    <a:p>
                      <a:pPr marL="0" lvl="0" indent="0" algn="ctr" rtl="0">
                        <a:spcBef>
                          <a:spcPts val="0"/>
                        </a:spcBef>
                        <a:spcAft>
                          <a:spcPts val="0"/>
                        </a:spcAft>
                        <a:buNone/>
                      </a:pPr>
                      <a:r>
                        <a:rPr lang="en" sz="1800" b="1">
                          <a:solidFill>
                            <a:schemeClr val="lt1"/>
                          </a:solidFill>
                        </a:rPr>
                        <a:t>|r|</a:t>
                      </a:r>
                      <a:endParaRPr sz="1800" b="1">
                        <a:solidFill>
                          <a:schemeClr val="lt1"/>
                        </a:solidFill>
                      </a:endParaRPr>
                    </a:p>
                  </a:txBody>
                  <a:tcPr marL="91425" marR="91425" marT="91425" marB="91425"/>
                </a:tc>
                <a:tc>
                  <a:txBody>
                    <a:bodyPr/>
                    <a:lstStyle/>
                    <a:p>
                      <a:pPr marL="0" lvl="0" indent="0" algn="ctr" rtl="0">
                        <a:spcBef>
                          <a:spcPts val="0"/>
                        </a:spcBef>
                        <a:spcAft>
                          <a:spcPts val="0"/>
                        </a:spcAft>
                        <a:buNone/>
                      </a:pPr>
                      <a:r>
                        <a:rPr lang="en" sz="1800" b="1">
                          <a:solidFill>
                            <a:schemeClr val="lt1"/>
                          </a:solidFill>
                        </a:rPr>
                        <a:t>Strength</a:t>
                      </a:r>
                      <a:endParaRPr sz="1800" b="1">
                        <a:solidFill>
                          <a:schemeClr val="lt1"/>
                        </a:solidFill>
                      </a:endParaRPr>
                    </a:p>
                  </a:txBody>
                  <a:tcPr marL="91425" marR="91425" marT="91425" marB="91425"/>
                </a:tc>
                <a:extLst>
                  <a:ext uri="{0D108BD9-81ED-4DB2-BD59-A6C34878D82A}">
                    <a16:rowId xmlns:a16="http://schemas.microsoft.com/office/drawing/2014/main" val="10000"/>
                  </a:ext>
                </a:extLst>
              </a:tr>
              <a:tr h="531275">
                <a:tc>
                  <a:txBody>
                    <a:bodyPr/>
                    <a:lstStyle/>
                    <a:p>
                      <a:pPr marL="0" lvl="0" indent="0" algn="ctr" rtl="0">
                        <a:spcBef>
                          <a:spcPts val="0"/>
                        </a:spcBef>
                        <a:spcAft>
                          <a:spcPts val="0"/>
                        </a:spcAft>
                        <a:buNone/>
                      </a:pPr>
                      <a:r>
                        <a:rPr lang="en" sz="1800">
                          <a:solidFill>
                            <a:schemeClr val="lt1"/>
                          </a:solidFill>
                        </a:rPr>
                        <a:t>0.70 - 1.00</a:t>
                      </a:r>
                      <a:endParaRPr sz="1800">
                        <a:solidFill>
                          <a:schemeClr val="lt1"/>
                        </a:solidFill>
                      </a:endParaRPr>
                    </a:p>
                  </a:txBody>
                  <a:tcPr marL="91425" marR="91425" marT="91425" marB="91425"/>
                </a:tc>
                <a:tc>
                  <a:txBody>
                    <a:bodyPr/>
                    <a:lstStyle/>
                    <a:p>
                      <a:pPr marL="0" lvl="0" indent="0" algn="ctr" rtl="0">
                        <a:spcBef>
                          <a:spcPts val="0"/>
                        </a:spcBef>
                        <a:spcAft>
                          <a:spcPts val="0"/>
                        </a:spcAft>
                        <a:buNone/>
                      </a:pPr>
                      <a:r>
                        <a:rPr lang="en" sz="1800">
                          <a:solidFill>
                            <a:schemeClr val="lt1"/>
                          </a:solidFill>
                        </a:rPr>
                        <a:t>Very Strong</a:t>
                      </a:r>
                      <a:endParaRPr sz="1800">
                        <a:solidFill>
                          <a:schemeClr val="lt1"/>
                        </a:solidFill>
                      </a:endParaRPr>
                    </a:p>
                  </a:txBody>
                  <a:tcPr marL="91425" marR="91425" marT="91425" marB="91425"/>
                </a:tc>
                <a:extLst>
                  <a:ext uri="{0D108BD9-81ED-4DB2-BD59-A6C34878D82A}">
                    <a16:rowId xmlns:a16="http://schemas.microsoft.com/office/drawing/2014/main" val="10001"/>
                  </a:ext>
                </a:extLst>
              </a:tr>
              <a:tr h="531275">
                <a:tc>
                  <a:txBody>
                    <a:bodyPr/>
                    <a:lstStyle/>
                    <a:p>
                      <a:pPr marL="0" lvl="0" indent="0" algn="ctr" rtl="0">
                        <a:spcBef>
                          <a:spcPts val="0"/>
                        </a:spcBef>
                        <a:spcAft>
                          <a:spcPts val="0"/>
                        </a:spcAft>
                        <a:buNone/>
                      </a:pPr>
                      <a:r>
                        <a:rPr lang="en" sz="1800">
                          <a:solidFill>
                            <a:schemeClr val="lt1"/>
                          </a:solidFill>
                        </a:rPr>
                        <a:t>0.50 - 0.69</a:t>
                      </a:r>
                      <a:endParaRPr sz="1800">
                        <a:solidFill>
                          <a:schemeClr val="lt1"/>
                        </a:solidFill>
                      </a:endParaRPr>
                    </a:p>
                  </a:txBody>
                  <a:tcPr marL="91425" marR="91425" marT="91425" marB="91425"/>
                </a:tc>
                <a:tc>
                  <a:txBody>
                    <a:bodyPr/>
                    <a:lstStyle/>
                    <a:p>
                      <a:pPr marL="0" lvl="0" indent="0" algn="ctr" rtl="0">
                        <a:spcBef>
                          <a:spcPts val="0"/>
                        </a:spcBef>
                        <a:spcAft>
                          <a:spcPts val="0"/>
                        </a:spcAft>
                        <a:buNone/>
                      </a:pPr>
                      <a:r>
                        <a:rPr lang="en" sz="1800">
                          <a:solidFill>
                            <a:schemeClr val="lt1"/>
                          </a:solidFill>
                        </a:rPr>
                        <a:t>Strong</a:t>
                      </a:r>
                      <a:endParaRPr sz="1800">
                        <a:solidFill>
                          <a:schemeClr val="lt1"/>
                        </a:solidFill>
                      </a:endParaRPr>
                    </a:p>
                  </a:txBody>
                  <a:tcPr marL="91425" marR="91425" marT="91425" marB="91425"/>
                </a:tc>
                <a:extLst>
                  <a:ext uri="{0D108BD9-81ED-4DB2-BD59-A6C34878D82A}">
                    <a16:rowId xmlns:a16="http://schemas.microsoft.com/office/drawing/2014/main" val="10002"/>
                  </a:ext>
                </a:extLst>
              </a:tr>
              <a:tr h="531275">
                <a:tc>
                  <a:txBody>
                    <a:bodyPr/>
                    <a:lstStyle/>
                    <a:p>
                      <a:pPr marL="0" lvl="0" indent="0" algn="ctr" rtl="0">
                        <a:spcBef>
                          <a:spcPts val="0"/>
                        </a:spcBef>
                        <a:spcAft>
                          <a:spcPts val="0"/>
                        </a:spcAft>
                        <a:buNone/>
                      </a:pPr>
                      <a:r>
                        <a:rPr lang="en" sz="1800">
                          <a:solidFill>
                            <a:schemeClr val="lt1"/>
                          </a:solidFill>
                        </a:rPr>
                        <a:t>0.30 - 0.49</a:t>
                      </a:r>
                      <a:endParaRPr sz="1800">
                        <a:solidFill>
                          <a:schemeClr val="lt1"/>
                        </a:solidFill>
                      </a:endParaRPr>
                    </a:p>
                  </a:txBody>
                  <a:tcPr marL="91425" marR="91425" marT="91425" marB="91425"/>
                </a:tc>
                <a:tc>
                  <a:txBody>
                    <a:bodyPr/>
                    <a:lstStyle/>
                    <a:p>
                      <a:pPr marL="0" lvl="0" indent="0" algn="ctr" rtl="0">
                        <a:spcBef>
                          <a:spcPts val="0"/>
                        </a:spcBef>
                        <a:spcAft>
                          <a:spcPts val="0"/>
                        </a:spcAft>
                        <a:buNone/>
                      </a:pPr>
                      <a:r>
                        <a:rPr lang="en" sz="1800">
                          <a:solidFill>
                            <a:schemeClr val="lt1"/>
                          </a:solidFill>
                        </a:rPr>
                        <a:t>Moderate</a:t>
                      </a:r>
                      <a:endParaRPr sz="1800">
                        <a:solidFill>
                          <a:schemeClr val="lt1"/>
                        </a:solidFill>
                      </a:endParaRPr>
                    </a:p>
                  </a:txBody>
                  <a:tcPr marL="91425" marR="91425" marT="91425" marB="91425"/>
                </a:tc>
                <a:extLst>
                  <a:ext uri="{0D108BD9-81ED-4DB2-BD59-A6C34878D82A}">
                    <a16:rowId xmlns:a16="http://schemas.microsoft.com/office/drawing/2014/main" val="10003"/>
                  </a:ext>
                </a:extLst>
              </a:tr>
              <a:tr h="531275">
                <a:tc>
                  <a:txBody>
                    <a:bodyPr/>
                    <a:lstStyle/>
                    <a:p>
                      <a:pPr marL="0" lvl="0" indent="0" algn="ctr" rtl="0">
                        <a:spcBef>
                          <a:spcPts val="0"/>
                        </a:spcBef>
                        <a:spcAft>
                          <a:spcPts val="0"/>
                        </a:spcAft>
                        <a:buNone/>
                      </a:pPr>
                      <a:r>
                        <a:rPr lang="en" sz="1800">
                          <a:solidFill>
                            <a:schemeClr val="lt1"/>
                          </a:solidFill>
                        </a:rPr>
                        <a:t>0.10 - 0.29</a:t>
                      </a:r>
                      <a:endParaRPr sz="1800">
                        <a:solidFill>
                          <a:schemeClr val="lt1"/>
                        </a:solidFill>
                      </a:endParaRPr>
                    </a:p>
                  </a:txBody>
                  <a:tcPr marL="91425" marR="91425" marT="91425" marB="91425"/>
                </a:tc>
                <a:tc>
                  <a:txBody>
                    <a:bodyPr/>
                    <a:lstStyle/>
                    <a:p>
                      <a:pPr marL="0" lvl="0" indent="0" algn="ctr" rtl="0">
                        <a:spcBef>
                          <a:spcPts val="0"/>
                        </a:spcBef>
                        <a:spcAft>
                          <a:spcPts val="0"/>
                        </a:spcAft>
                        <a:buNone/>
                      </a:pPr>
                      <a:r>
                        <a:rPr lang="en" sz="1800">
                          <a:solidFill>
                            <a:schemeClr val="lt1"/>
                          </a:solidFill>
                        </a:rPr>
                        <a:t>Weak</a:t>
                      </a:r>
                      <a:endParaRPr sz="1800">
                        <a:solidFill>
                          <a:schemeClr val="lt1"/>
                        </a:solidFill>
                      </a:endParaRPr>
                    </a:p>
                  </a:txBody>
                  <a:tcPr marL="91425" marR="91425" marT="91425" marB="91425"/>
                </a:tc>
                <a:extLst>
                  <a:ext uri="{0D108BD9-81ED-4DB2-BD59-A6C34878D82A}">
                    <a16:rowId xmlns:a16="http://schemas.microsoft.com/office/drawing/2014/main" val="10004"/>
                  </a:ext>
                </a:extLst>
              </a:tr>
              <a:tr h="531275">
                <a:tc>
                  <a:txBody>
                    <a:bodyPr/>
                    <a:lstStyle/>
                    <a:p>
                      <a:pPr marL="0" lvl="0" indent="0" algn="ctr" rtl="0">
                        <a:spcBef>
                          <a:spcPts val="0"/>
                        </a:spcBef>
                        <a:spcAft>
                          <a:spcPts val="0"/>
                        </a:spcAft>
                        <a:buNone/>
                      </a:pPr>
                      <a:r>
                        <a:rPr lang="en" sz="1800">
                          <a:solidFill>
                            <a:schemeClr val="lt1"/>
                          </a:solidFill>
                        </a:rPr>
                        <a:t>0.01 - 0.09</a:t>
                      </a:r>
                      <a:endParaRPr sz="1800">
                        <a:solidFill>
                          <a:schemeClr val="lt1"/>
                        </a:solidFill>
                      </a:endParaRPr>
                    </a:p>
                  </a:txBody>
                  <a:tcPr marL="91425" marR="91425" marT="91425" marB="91425"/>
                </a:tc>
                <a:tc>
                  <a:txBody>
                    <a:bodyPr/>
                    <a:lstStyle/>
                    <a:p>
                      <a:pPr marL="0" lvl="0" indent="0" algn="ctr" rtl="0">
                        <a:spcBef>
                          <a:spcPts val="0"/>
                        </a:spcBef>
                        <a:spcAft>
                          <a:spcPts val="0"/>
                        </a:spcAft>
                        <a:buNone/>
                      </a:pPr>
                      <a:r>
                        <a:rPr lang="en" sz="1800">
                          <a:solidFill>
                            <a:schemeClr val="lt1"/>
                          </a:solidFill>
                        </a:rPr>
                        <a:t>Very Weak</a:t>
                      </a:r>
                      <a:endParaRPr sz="1800">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body" idx="1"/>
          </p:nvPr>
        </p:nvSpPr>
        <p:spPr>
          <a:xfrm>
            <a:off x="453775" y="1744925"/>
            <a:ext cx="2657400" cy="2134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DataStructureFocus (+0.008)</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NumFounderRecognition(NA)</a:t>
            </a:r>
            <a:endParaRPr sz="1400">
              <a:latin typeface="Arial"/>
              <a:ea typeface="Arial"/>
              <a:cs typeface="Arial"/>
              <a:sym typeface="Arial"/>
            </a:endParaRPr>
          </a:p>
        </p:txBody>
      </p:sp>
      <p:sp>
        <p:nvSpPr>
          <p:cNvPr id="196" name="Google Shape;196;p24"/>
          <p:cNvSpPr txBox="1">
            <a:spLocks noGrp="1"/>
          </p:cNvSpPr>
          <p:nvPr>
            <p:ph type="body" idx="2"/>
          </p:nvPr>
        </p:nvSpPr>
        <p:spPr>
          <a:xfrm>
            <a:off x="3202375" y="1744925"/>
            <a:ext cx="3408000" cy="2840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CapitalIntensive (-0.02)</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SuccessfulStartupExp(+0.02)</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GlobalExposure (+0.02)</a:t>
            </a:r>
            <a:endParaRPr sz="1400">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sz="1400">
                <a:solidFill>
                  <a:srgbClr val="000000"/>
                </a:solidFill>
                <a:latin typeface="Arial"/>
                <a:ea typeface="Arial"/>
                <a:cs typeface="Arial"/>
                <a:sym typeface="Arial"/>
              </a:rPr>
              <a:t>NumSeedInvestors(+0.03)</a:t>
            </a:r>
            <a:endParaRPr sz="1400">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sz="1400">
                <a:solidFill>
                  <a:srgbClr val="000000"/>
                </a:solidFill>
                <a:latin typeface="Arial"/>
                <a:ea typeface="Arial"/>
                <a:cs typeface="Arial"/>
                <a:sym typeface="Arial"/>
              </a:rPr>
              <a:t>BusinessModel (+0.03)</a:t>
            </a:r>
            <a:endParaRPr sz="1400">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sz="1400">
                <a:solidFill>
                  <a:srgbClr val="000000"/>
                </a:solidFill>
                <a:latin typeface="Arial"/>
                <a:ea typeface="Arial"/>
                <a:cs typeface="Arial"/>
                <a:sym typeface="Arial"/>
              </a:rPr>
              <a:t>NumFounders (+0.03)</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NumAngelorVCInvestors(+0.05)</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LastFundingRoundAmount(-0.04)</a:t>
            </a:r>
            <a:endParaRPr sz="1400">
              <a:solidFill>
                <a:srgbClr val="000000"/>
              </a:solidFill>
              <a:latin typeface="Arial"/>
              <a:ea typeface="Arial"/>
              <a:cs typeface="Arial"/>
              <a:sym typeface="Arial"/>
            </a:endParaRPr>
          </a:p>
          <a:p>
            <a:pPr marL="457200" lvl="0" indent="0" algn="l" rtl="0">
              <a:spcBef>
                <a:spcPts val="1200"/>
              </a:spcBef>
              <a:spcAft>
                <a:spcPts val="0"/>
              </a:spcAft>
              <a:buNone/>
            </a:pPr>
            <a:endParaRPr sz="140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197" name="Google Shape;197;p24"/>
          <p:cNvSpPr txBox="1"/>
          <p:nvPr/>
        </p:nvSpPr>
        <p:spPr>
          <a:xfrm>
            <a:off x="3665725" y="1244450"/>
            <a:ext cx="4974000" cy="40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n" b="1">
                <a:solidFill>
                  <a:schemeClr val="dk2"/>
                </a:solidFill>
              </a:rPr>
              <a:t>Very Weak Correlation (r = 0.01 - 0.09)</a:t>
            </a:r>
            <a:endParaRPr b="1">
              <a:solidFill>
                <a:schemeClr val="dk2"/>
              </a:solidFill>
            </a:endParaRPr>
          </a:p>
        </p:txBody>
      </p:sp>
      <p:sp>
        <p:nvSpPr>
          <p:cNvPr id="198" name="Google Shape;198;p24"/>
          <p:cNvSpPr txBox="1"/>
          <p:nvPr/>
        </p:nvSpPr>
        <p:spPr>
          <a:xfrm>
            <a:off x="6317800" y="1744925"/>
            <a:ext cx="2846700" cy="2134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PricingStrategy (-0.06)</a:t>
            </a:r>
            <a:endParaRPr/>
          </a:p>
          <a:p>
            <a:pPr marL="457200" lvl="0" indent="-317500" algn="l" rtl="0">
              <a:lnSpc>
                <a:spcPct val="115000"/>
              </a:lnSpc>
              <a:spcBef>
                <a:spcPts val="0"/>
              </a:spcBef>
              <a:spcAft>
                <a:spcPts val="0"/>
              </a:spcAft>
              <a:buClr>
                <a:schemeClr val="dk2"/>
              </a:buClr>
              <a:buSzPts val="1400"/>
              <a:buFont typeface="Calibri"/>
              <a:buChar char="●"/>
            </a:pPr>
            <a:r>
              <a:rPr lang="en"/>
              <a:t>StartupExp (+0.06)</a:t>
            </a:r>
            <a:endParaRPr/>
          </a:p>
          <a:p>
            <a:pPr marL="457200" lvl="0" indent="-317500" algn="l" rtl="0">
              <a:lnSpc>
                <a:spcPct val="115000"/>
              </a:lnSpc>
              <a:spcBef>
                <a:spcPts val="0"/>
              </a:spcBef>
              <a:spcAft>
                <a:spcPts val="0"/>
              </a:spcAft>
              <a:buClr>
                <a:srgbClr val="000000"/>
              </a:buClr>
              <a:buSzPts val="1400"/>
              <a:buFont typeface="Arial"/>
              <a:buChar char="●"/>
            </a:pPr>
            <a:r>
              <a:rPr lang="en"/>
              <a:t>HyperLocalisation (-0.07)</a:t>
            </a:r>
            <a:endParaRPr/>
          </a:p>
          <a:p>
            <a:pPr marL="457200" lvl="0" indent="-317500" algn="l" rtl="0">
              <a:lnSpc>
                <a:spcPct val="115000"/>
              </a:lnSpc>
              <a:spcBef>
                <a:spcPts val="0"/>
              </a:spcBef>
              <a:spcAft>
                <a:spcPts val="0"/>
              </a:spcAft>
              <a:buClr>
                <a:schemeClr val="dk2"/>
              </a:buClr>
              <a:buSzPts val="1400"/>
              <a:buFont typeface="Calibri"/>
              <a:buChar char="●"/>
            </a:pPr>
            <a:r>
              <a:rPr lang="en"/>
              <a:t>ProductorService (-0.09)</a:t>
            </a:r>
            <a:endParaRPr/>
          </a:p>
          <a:p>
            <a:pPr marL="457200" lvl="0" indent="-317500" algn="l" rtl="0">
              <a:lnSpc>
                <a:spcPct val="115000"/>
              </a:lnSpc>
              <a:spcBef>
                <a:spcPts val="0"/>
              </a:spcBef>
              <a:spcAft>
                <a:spcPts val="0"/>
              </a:spcAft>
              <a:buClr>
                <a:schemeClr val="dk2"/>
              </a:buClr>
              <a:buSzPts val="1400"/>
              <a:buFont typeface="Calibri"/>
              <a:buChar char="●"/>
            </a:pPr>
            <a:r>
              <a:rPr lang="en"/>
              <a:t>Big5Partner (+0.09)</a:t>
            </a:r>
            <a:endParaRPr/>
          </a:p>
          <a:p>
            <a:pPr marL="457200" lvl="0" indent="-317500" algn="l" rtl="0">
              <a:lnSpc>
                <a:spcPct val="115000"/>
              </a:lnSpc>
              <a:spcBef>
                <a:spcPts val="0"/>
              </a:spcBef>
              <a:spcAft>
                <a:spcPts val="0"/>
              </a:spcAft>
              <a:buClr>
                <a:schemeClr val="dk2"/>
              </a:buClr>
              <a:buSzPts val="1400"/>
              <a:buFont typeface="Calibri"/>
              <a:buChar char="●"/>
            </a:pPr>
            <a:r>
              <a:rPr lang="en"/>
              <a:t>DataFocus (+0.09)</a:t>
            </a:r>
            <a:endParaRPr/>
          </a:p>
          <a:p>
            <a:pPr marL="457200" lvl="0" indent="-317500" algn="l" rtl="0">
              <a:lnSpc>
                <a:spcPct val="115000"/>
              </a:lnSpc>
              <a:spcBef>
                <a:spcPts val="0"/>
              </a:spcBef>
              <a:spcAft>
                <a:spcPts val="0"/>
              </a:spcAft>
              <a:buClr>
                <a:schemeClr val="dk2"/>
              </a:buClr>
              <a:buSzPts val="1400"/>
              <a:buFont typeface="Calibri"/>
              <a:buChar char="●"/>
            </a:pPr>
            <a:r>
              <a:rPr lang="en"/>
              <a:t>TopCompanyExp (+0.09)</a:t>
            </a:r>
            <a:endParaRPr/>
          </a:p>
        </p:txBody>
      </p:sp>
      <p:sp>
        <p:nvSpPr>
          <p:cNvPr id="199" name="Google Shape;199;p24"/>
          <p:cNvSpPr txBox="1"/>
          <p:nvPr/>
        </p:nvSpPr>
        <p:spPr>
          <a:xfrm>
            <a:off x="521575" y="1244450"/>
            <a:ext cx="2846700" cy="40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n" b="1">
                <a:solidFill>
                  <a:schemeClr val="dk2"/>
                </a:solidFill>
              </a:rPr>
              <a:t>No Correlation (r = 0.0 or NA)</a:t>
            </a:r>
            <a:endParaRPr/>
          </a:p>
        </p:txBody>
      </p:sp>
      <p:sp>
        <p:nvSpPr>
          <p:cNvPr id="200" name="Google Shape;200;p24"/>
          <p:cNvSpPr txBox="1">
            <a:spLocks noGrp="1"/>
          </p:cNvSpPr>
          <p:nvPr>
            <p:ph type="title"/>
          </p:nvPr>
        </p:nvSpPr>
        <p:spPr>
          <a:xfrm>
            <a:off x="504300" y="351900"/>
            <a:ext cx="81354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2600"/>
              <a:t>No Correlation and Very Weak Correlation Variables</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body" idx="2"/>
          </p:nvPr>
        </p:nvSpPr>
        <p:spPr>
          <a:xfrm>
            <a:off x="784500" y="1433825"/>
            <a:ext cx="3787500" cy="2840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SubscriptionBased (+0.10)</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TopCompanyExp (+0.10)</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CloudPlatformBased (-0.10)</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NumDirectCompetitors (-0.10)</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CrowdsourcingBased (-0.12)</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CrowdfundingBased (0.12)</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HighestEducation (0.15)</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Fortune100Exp (+0.16)</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Fortune500Exp (+0.16)</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Age (-0.17)</a:t>
            </a:r>
            <a:endParaRPr sz="14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400">
              <a:solidFill>
                <a:srgbClr val="000000"/>
              </a:solidFill>
              <a:latin typeface="Arial"/>
              <a:ea typeface="Arial"/>
              <a:cs typeface="Arial"/>
              <a:sym typeface="Arial"/>
            </a:endParaRPr>
          </a:p>
        </p:txBody>
      </p:sp>
      <p:sp>
        <p:nvSpPr>
          <p:cNvPr id="206" name="Google Shape;206;p25"/>
          <p:cNvSpPr txBox="1"/>
          <p:nvPr/>
        </p:nvSpPr>
        <p:spPr>
          <a:xfrm>
            <a:off x="4572000" y="1433825"/>
            <a:ext cx="3787500" cy="2651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a:t>EmployeesPerYear (+0.17)</a:t>
            </a:r>
            <a:endParaRPr/>
          </a:p>
          <a:p>
            <a:pPr marL="457200" lvl="0" indent="-317500" algn="l" rtl="0">
              <a:spcBef>
                <a:spcPts val="0"/>
              </a:spcBef>
              <a:spcAft>
                <a:spcPts val="0"/>
              </a:spcAft>
              <a:buClr>
                <a:srgbClr val="000000"/>
              </a:buClr>
              <a:buSzPts val="1400"/>
              <a:buFont typeface="Arial"/>
              <a:buChar char="●"/>
            </a:pPr>
            <a:r>
              <a:rPr lang="en"/>
              <a:t>ConsumerDataFocus (+0.17)</a:t>
            </a:r>
            <a:endParaRPr/>
          </a:p>
          <a:p>
            <a:pPr marL="457200" lvl="0" indent="-311150" algn="l" rtl="0">
              <a:spcBef>
                <a:spcPts val="0"/>
              </a:spcBef>
              <a:spcAft>
                <a:spcPts val="0"/>
              </a:spcAft>
              <a:buClr>
                <a:schemeClr val="dk2"/>
              </a:buClr>
              <a:buSzPts val="1300"/>
              <a:buFont typeface="Calibri"/>
              <a:buChar char="●"/>
            </a:pPr>
            <a:r>
              <a:rPr lang="en"/>
              <a:t>ConsultingExp (-0.19)</a:t>
            </a:r>
            <a:endParaRPr/>
          </a:p>
          <a:p>
            <a:pPr marL="457200" lvl="0" indent="-317500" algn="l" rtl="0">
              <a:spcBef>
                <a:spcPts val="0"/>
              </a:spcBef>
              <a:spcAft>
                <a:spcPts val="0"/>
              </a:spcAft>
              <a:buClr>
                <a:srgbClr val="000000"/>
              </a:buClr>
              <a:buSzPts val="1400"/>
              <a:buFont typeface="Arial"/>
              <a:buChar char="●"/>
            </a:pPr>
            <a:r>
              <a:rPr lang="en"/>
              <a:t>Founding year (+0.19)</a:t>
            </a:r>
            <a:endParaRPr/>
          </a:p>
          <a:p>
            <a:pPr marL="457200" lvl="0" indent="-317500" algn="l" rtl="0">
              <a:spcBef>
                <a:spcPts val="0"/>
              </a:spcBef>
              <a:spcAft>
                <a:spcPts val="0"/>
              </a:spcAft>
              <a:buClr>
                <a:srgbClr val="000000"/>
              </a:buClr>
              <a:buSzPts val="1400"/>
              <a:buFont typeface="Arial"/>
              <a:buChar char="●"/>
            </a:pPr>
            <a:r>
              <a:rPr lang="en"/>
              <a:t>NumAdvisors (+0.19)</a:t>
            </a:r>
            <a:endParaRPr/>
          </a:p>
          <a:p>
            <a:pPr marL="457200" lvl="0" indent="-317500" algn="l" rtl="0">
              <a:spcBef>
                <a:spcPts val="0"/>
              </a:spcBef>
              <a:spcAft>
                <a:spcPts val="0"/>
              </a:spcAft>
              <a:buClr>
                <a:srgbClr val="000000"/>
              </a:buClr>
              <a:buSzPts val="1400"/>
              <a:buFont typeface="Arial"/>
              <a:buChar char="●"/>
            </a:pPr>
            <a:r>
              <a:rPr lang="en"/>
              <a:t>SeniorLeadershipTeamSize (+0.19)</a:t>
            </a:r>
            <a:endParaRPr/>
          </a:p>
          <a:p>
            <a:pPr marL="457200" lvl="0" indent="-317500" algn="l" rtl="0">
              <a:spcBef>
                <a:spcPts val="0"/>
              </a:spcBef>
              <a:spcAft>
                <a:spcPts val="0"/>
              </a:spcAft>
              <a:buClr>
                <a:srgbClr val="000000"/>
              </a:buClr>
              <a:buSzPts val="1400"/>
              <a:buFont typeface="Arial"/>
              <a:buChar char="●"/>
            </a:pPr>
            <a:r>
              <a:rPr lang="en"/>
              <a:t>FortuneExp (+0.20)</a:t>
            </a:r>
            <a:endParaRPr/>
          </a:p>
          <a:p>
            <a:pPr marL="457200" lvl="0" indent="-317500" algn="l" rtl="0">
              <a:spcBef>
                <a:spcPts val="0"/>
              </a:spcBef>
              <a:spcAft>
                <a:spcPts val="0"/>
              </a:spcAft>
              <a:buClr>
                <a:srgbClr val="000000"/>
              </a:buClr>
              <a:buSzPts val="1400"/>
              <a:buFont typeface="Arial"/>
              <a:buChar char="●"/>
            </a:pPr>
            <a:r>
              <a:rPr lang="en"/>
              <a:t>Fortune1000Exp (+0.21)</a:t>
            </a:r>
            <a:endParaRPr/>
          </a:p>
          <a:p>
            <a:pPr marL="457200" lvl="0" indent="-317500" algn="l" rtl="0">
              <a:spcBef>
                <a:spcPts val="0"/>
              </a:spcBef>
              <a:spcAft>
                <a:spcPts val="0"/>
              </a:spcAft>
              <a:buClr>
                <a:srgbClr val="000000"/>
              </a:buClr>
              <a:buSzPts val="1400"/>
              <a:buFont typeface="Arial"/>
              <a:buChar char="●"/>
            </a:pPr>
            <a:r>
              <a:rPr lang="en"/>
              <a:t>LongtermFounderRelationship (+0.23)</a:t>
            </a:r>
            <a:endParaRPr/>
          </a:p>
          <a:p>
            <a:pPr marL="457200" lvl="0" indent="-317500" algn="l" rtl="0">
              <a:spcBef>
                <a:spcPts val="0"/>
              </a:spcBef>
              <a:spcAft>
                <a:spcPts val="0"/>
              </a:spcAft>
              <a:buClr>
                <a:srgbClr val="000000"/>
              </a:buClr>
              <a:buSzPts val="1400"/>
              <a:buFont typeface="Arial"/>
              <a:buChar char="●"/>
            </a:pPr>
            <a:r>
              <a:rPr lang="en"/>
              <a:t>GooglePageRank (-0.26)</a:t>
            </a:r>
            <a:endParaRPr/>
          </a:p>
          <a:p>
            <a:pPr marL="457200" lvl="0" indent="0" algn="l" rtl="0">
              <a:lnSpc>
                <a:spcPct val="115000"/>
              </a:lnSpc>
              <a:spcBef>
                <a:spcPts val="0"/>
              </a:spcBef>
              <a:spcAft>
                <a:spcPts val="0"/>
              </a:spcAft>
              <a:buNone/>
            </a:pPr>
            <a:endParaRPr/>
          </a:p>
        </p:txBody>
      </p:sp>
      <p:sp>
        <p:nvSpPr>
          <p:cNvPr id="207" name="Google Shape;207;p25"/>
          <p:cNvSpPr txBox="1">
            <a:spLocks noGrp="1"/>
          </p:cNvSpPr>
          <p:nvPr>
            <p:ph type="title"/>
          </p:nvPr>
        </p:nvSpPr>
        <p:spPr>
          <a:xfrm>
            <a:off x="504300" y="351900"/>
            <a:ext cx="81354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2700"/>
              <a:t>Weak Correlation Variables (r = 0.10 - 0.29)</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521575" y="399225"/>
            <a:ext cx="81354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Moderate and Very Strong Correlation Variables</a:t>
            </a:r>
            <a:endParaRPr/>
          </a:p>
        </p:txBody>
      </p:sp>
      <p:sp>
        <p:nvSpPr>
          <p:cNvPr id="213" name="Google Shape;213;p26"/>
          <p:cNvSpPr txBox="1">
            <a:spLocks noGrp="1"/>
          </p:cNvSpPr>
          <p:nvPr>
            <p:ph type="body" idx="1"/>
          </p:nvPr>
        </p:nvSpPr>
        <p:spPr>
          <a:xfrm>
            <a:off x="453775" y="1744925"/>
            <a:ext cx="4050300" cy="2134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B2BorB2C (-0.30)</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LocalGlobal (-0.33)</a:t>
            </a:r>
            <a:endParaRPr sz="1400">
              <a:solidFill>
                <a:srgbClr val="000000"/>
              </a:solidFill>
              <a:latin typeface="Arial"/>
              <a:ea typeface="Arial"/>
              <a:cs typeface="Arial"/>
              <a:sym typeface="Arial"/>
            </a:endParaRPr>
          </a:p>
          <a:p>
            <a:pPr marL="457200" lvl="0" indent="0" algn="l" rtl="0">
              <a:spcBef>
                <a:spcPts val="1200"/>
              </a:spcBef>
              <a:spcAft>
                <a:spcPts val="1200"/>
              </a:spcAft>
              <a:buNone/>
            </a:pPr>
            <a:endParaRPr sz="1400">
              <a:solidFill>
                <a:srgbClr val="000000"/>
              </a:solidFill>
              <a:latin typeface="Arial"/>
              <a:ea typeface="Arial"/>
              <a:cs typeface="Arial"/>
              <a:sym typeface="Arial"/>
            </a:endParaRPr>
          </a:p>
        </p:txBody>
      </p:sp>
      <p:sp>
        <p:nvSpPr>
          <p:cNvPr id="214" name="Google Shape;214;p26"/>
          <p:cNvSpPr txBox="1">
            <a:spLocks noGrp="1"/>
          </p:cNvSpPr>
          <p:nvPr>
            <p:ph type="body" idx="2"/>
          </p:nvPr>
        </p:nvSpPr>
        <p:spPr>
          <a:xfrm>
            <a:off x="4504075" y="1744925"/>
            <a:ext cx="4050300" cy="2962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Arial"/>
              <a:buChar char="●"/>
            </a:pPr>
            <a:r>
              <a:rPr lang="en" sz="1400">
                <a:solidFill>
                  <a:srgbClr val="000000"/>
                </a:solidFill>
                <a:latin typeface="Arial"/>
                <a:ea typeface="Arial"/>
                <a:cs typeface="Arial"/>
                <a:sym typeface="Arial"/>
              </a:rPr>
              <a:t>RecessionSurvival (+0.73)</a:t>
            </a:r>
            <a:endParaRPr sz="1500">
              <a:solidFill>
                <a:srgbClr val="000000"/>
              </a:solidFill>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
        <p:nvSpPr>
          <p:cNvPr id="215" name="Google Shape;215;p26"/>
          <p:cNvSpPr txBox="1"/>
          <p:nvPr/>
        </p:nvSpPr>
        <p:spPr>
          <a:xfrm>
            <a:off x="4572000" y="1244450"/>
            <a:ext cx="4050300" cy="40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n" b="1">
                <a:solidFill>
                  <a:schemeClr val="dk2"/>
                </a:solidFill>
              </a:rPr>
              <a:t>Very Strong Correlation (r = 0.70 - 1.00)</a:t>
            </a:r>
            <a:endParaRPr/>
          </a:p>
        </p:txBody>
      </p:sp>
      <p:sp>
        <p:nvSpPr>
          <p:cNvPr id="216" name="Google Shape;216;p26"/>
          <p:cNvSpPr txBox="1"/>
          <p:nvPr/>
        </p:nvSpPr>
        <p:spPr>
          <a:xfrm>
            <a:off x="521575" y="1244450"/>
            <a:ext cx="4050300" cy="40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en" b="1">
                <a:solidFill>
                  <a:schemeClr val="dk2"/>
                </a:solidFill>
              </a:rPr>
              <a:t>Moderate Correlation (r = 0.30 - 0.49)</a:t>
            </a:r>
            <a:endParaRPr b="1">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883250" y="1777175"/>
            <a:ext cx="5377500" cy="202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3.) GAIN KNOWLEDGE </a:t>
            </a:r>
            <a:endParaRPr/>
          </a:p>
          <a:p>
            <a:pPr marL="0" lvl="0" indent="0" algn="ctr" rtl="0">
              <a:spcBef>
                <a:spcPts val="0"/>
              </a:spcBef>
              <a:spcAft>
                <a:spcPts val="0"/>
              </a:spcAft>
              <a:buNone/>
            </a:pPr>
            <a:endParaRPr/>
          </a:p>
          <a:p>
            <a:pPr marL="0" lvl="0" indent="0" algn="ctr" rtl="0">
              <a:spcBef>
                <a:spcPts val="0"/>
              </a:spcBef>
              <a:spcAft>
                <a:spcPts val="0"/>
              </a:spcAft>
              <a:buNone/>
            </a:pPr>
            <a:r>
              <a:rPr lang="en"/>
              <a:t>Machine Learning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19150" y="602125"/>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Algorithms We Used</a:t>
            </a:r>
            <a:endParaRPr/>
          </a:p>
        </p:txBody>
      </p:sp>
      <p:sp>
        <p:nvSpPr>
          <p:cNvPr id="227" name="Google Shape;227;p28"/>
          <p:cNvSpPr txBox="1">
            <a:spLocks noGrp="1"/>
          </p:cNvSpPr>
          <p:nvPr>
            <p:ph type="body" idx="1"/>
          </p:nvPr>
        </p:nvSpPr>
        <p:spPr>
          <a:xfrm>
            <a:off x="819150" y="1639050"/>
            <a:ext cx="7505700" cy="2824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600">
                <a:solidFill>
                  <a:srgbClr val="000000"/>
                </a:solidFill>
                <a:latin typeface="Arial"/>
                <a:ea typeface="Arial"/>
                <a:cs typeface="Arial"/>
                <a:sym typeface="Arial"/>
              </a:rPr>
              <a:t>k-Nearest Neighbors (kNN)</a:t>
            </a:r>
            <a:endParaRPr sz="1600">
              <a:solidFill>
                <a:srgbClr val="000000"/>
              </a:solidFill>
              <a:latin typeface="Arial"/>
              <a:ea typeface="Arial"/>
              <a:cs typeface="Arial"/>
              <a:sym typeface="Arial"/>
            </a:endParaRPr>
          </a:p>
          <a:p>
            <a:pPr marL="0" lvl="0" indent="0" algn="ctr" rtl="0">
              <a:spcBef>
                <a:spcPts val="1200"/>
              </a:spcBef>
              <a:spcAft>
                <a:spcPts val="0"/>
              </a:spcAft>
              <a:buNone/>
            </a:pPr>
            <a:r>
              <a:rPr lang="en" sz="1600">
                <a:solidFill>
                  <a:srgbClr val="000000"/>
                </a:solidFill>
                <a:latin typeface="Arial"/>
                <a:ea typeface="Arial"/>
                <a:cs typeface="Arial"/>
                <a:sym typeface="Arial"/>
              </a:rPr>
              <a:t>Naive Bayes (NB)</a:t>
            </a:r>
            <a:endParaRPr sz="1600">
              <a:solidFill>
                <a:srgbClr val="000000"/>
              </a:solidFill>
              <a:latin typeface="Arial"/>
              <a:ea typeface="Arial"/>
              <a:cs typeface="Arial"/>
              <a:sym typeface="Arial"/>
            </a:endParaRPr>
          </a:p>
          <a:p>
            <a:pPr marL="0" lvl="0" indent="0" algn="ctr" rtl="0">
              <a:spcBef>
                <a:spcPts val="1200"/>
              </a:spcBef>
              <a:spcAft>
                <a:spcPts val="0"/>
              </a:spcAft>
              <a:buNone/>
            </a:pPr>
            <a:r>
              <a:rPr lang="en" sz="1600">
                <a:solidFill>
                  <a:srgbClr val="000000"/>
                </a:solidFill>
                <a:latin typeface="Arial"/>
                <a:ea typeface="Arial"/>
                <a:cs typeface="Arial"/>
                <a:sym typeface="Arial"/>
              </a:rPr>
              <a:t>Classification and Regression Tree (CART)</a:t>
            </a:r>
            <a:endParaRPr sz="1600">
              <a:solidFill>
                <a:srgbClr val="000000"/>
              </a:solidFill>
              <a:latin typeface="Arial"/>
              <a:ea typeface="Arial"/>
              <a:cs typeface="Arial"/>
              <a:sym typeface="Arial"/>
            </a:endParaRPr>
          </a:p>
          <a:p>
            <a:pPr marL="0" lvl="0" indent="0" algn="ctr" rtl="0">
              <a:spcBef>
                <a:spcPts val="1200"/>
              </a:spcBef>
              <a:spcAft>
                <a:spcPts val="0"/>
              </a:spcAft>
              <a:buNone/>
            </a:pPr>
            <a:r>
              <a:rPr lang="en" sz="1600">
                <a:solidFill>
                  <a:srgbClr val="000000"/>
                </a:solidFill>
                <a:latin typeface="Arial"/>
                <a:ea typeface="Arial"/>
                <a:cs typeface="Arial"/>
                <a:sym typeface="Arial"/>
              </a:rPr>
              <a:t>Random Forest (RF)</a:t>
            </a:r>
            <a:endParaRPr sz="1600">
              <a:solidFill>
                <a:srgbClr val="000000"/>
              </a:solidFill>
              <a:latin typeface="Arial"/>
              <a:ea typeface="Arial"/>
              <a:cs typeface="Arial"/>
              <a:sym typeface="Arial"/>
            </a:endParaRPr>
          </a:p>
          <a:p>
            <a:pPr marL="0" lvl="0" indent="0" algn="ctr" rtl="0">
              <a:spcBef>
                <a:spcPts val="1200"/>
              </a:spcBef>
              <a:spcAft>
                <a:spcPts val="0"/>
              </a:spcAft>
              <a:buNone/>
            </a:pPr>
            <a:r>
              <a:rPr lang="en" sz="1600">
                <a:solidFill>
                  <a:srgbClr val="000000"/>
                </a:solidFill>
                <a:latin typeface="Arial"/>
                <a:ea typeface="Arial"/>
                <a:cs typeface="Arial"/>
                <a:sym typeface="Arial"/>
              </a:rPr>
              <a:t>C5.0 Classification (C50)</a:t>
            </a:r>
            <a:endParaRPr sz="1600">
              <a:solidFill>
                <a:srgbClr val="000000"/>
              </a:solidFill>
              <a:latin typeface="Arial"/>
              <a:ea typeface="Arial"/>
              <a:cs typeface="Arial"/>
              <a:sym typeface="Arial"/>
            </a:endParaRPr>
          </a:p>
          <a:p>
            <a:pPr marL="0" lvl="0" indent="0" algn="ctr" rtl="0">
              <a:spcBef>
                <a:spcPts val="1200"/>
              </a:spcBef>
              <a:spcAft>
                <a:spcPts val="1200"/>
              </a:spcAft>
              <a:buNone/>
            </a:pPr>
            <a:r>
              <a:rPr lang="en" sz="1600">
                <a:solidFill>
                  <a:srgbClr val="000000"/>
                </a:solidFill>
                <a:latin typeface="Arial"/>
                <a:ea typeface="Arial"/>
                <a:cs typeface="Arial"/>
                <a:sym typeface="Arial"/>
              </a:rPr>
              <a:t>Artificial Neural Network (ANN)</a:t>
            </a:r>
            <a:endParaRPr sz="16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k-Nearest Neighbors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471075" y="3456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k-Nearest Neighbors</a:t>
            </a:r>
            <a:endParaRPr/>
          </a:p>
        </p:txBody>
      </p:sp>
      <p:sp>
        <p:nvSpPr>
          <p:cNvPr id="238" name="Google Shape;238;p30"/>
          <p:cNvSpPr txBox="1">
            <a:spLocks noGrp="1"/>
          </p:cNvSpPr>
          <p:nvPr>
            <p:ph type="body" idx="2"/>
          </p:nvPr>
        </p:nvSpPr>
        <p:spPr>
          <a:xfrm>
            <a:off x="679825" y="1300225"/>
            <a:ext cx="3576300" cy="12012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a:latin typeface="Arial"/>
                <a:ea typeface="Arial"/>
                <a:cs typeface="Arial"/>
                <a:sym typeface="Arial"/>
              </a:rPr>
              <a:t>Applied on 11 variables </a:t>
            </a:r>
            <a:endParaRPr>
              <a:latin typeface="Arial"/>
              <a:ea typeface="Arial"/>
              <a:cs typeface="Arial"/>
              <a:sym typeface="Arial"/>
            </a:endParaRPr>
          </a:p>
          <a:p>
            <a:pPr marL="0" lvl="0" indent="0" algn="l" rtl="0">
              <a:lnSpc>
                <a:spcPct val="100000"/>
              </a:lnSpc>
              <a:spcBef>
                <a:spcPts val="1200"/>
              </a:spcBef>
              <a:spcAft>
                <a:spcPts val="0"/>
              </a:spcAft>
              <a:buNone/>
            </a:pPr>
            <a:r>
              <a:rPr lang="en">
                <a:latin typeface="Arial"/>
                <a:ea typeface="Arial"/>
                <a:cs typeface="Arial"/>
                <a:sym typeface="Arial"/>
              </a:rPr>
              <a:t>3 variables seem to play an important role in a company’s success</a:t>
            </a:r>
            <a:endParaRPr>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
        <p:nvSpPr>
          <p:cNvPr id="239" name="Google Shape;239;p30"/>
          <p:cNvSpPr txBox="1"/>
          <p:nvPr/>
        </p:nvSpPr>
        <p:spPr>
          <a:xfrm>
            <a:off x="5532700" y="2942750"/>
            <a:ext cx="3164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en"/>
              <a:t>Average accuracy is about 65-70%...</a:t>
            </a:r>
            <a:endParaRPr/>
          </a:p>
          <a:p>
            <a:pPr marL="0" lvl="0" indent="0" algn="l" rtl="0">
              <a:spcBef>
                <a:spcPts val="0"/>
              </a:spcBef>
              <a:spcAft>
                <a:spcPts val="0"/>
              </a:spcAft>
              <a:buNone/>
            </a:pPr>
            <a:endParaRPr/>
          </a:p>
          <a:p>
            <a:pPr marL="0" lvl="0" indent="0" algn="l" rtl="0">
              <a:spcBef>
                <a:spcPts val="0"/>
              </a:spcBef>
              <a:spcAft>
                <a:spcPts val="0"/>
              </a:spcAft>
              <a:buNone/>
            </a:pPr>
            <a:r>
              <a:rPr lang="en"/>
              <a:t>We expect future models will be minimum 70-85% accurate </a:t>
            </a:r>
            <a:endParaRPr/>
          </a:p>
        </p:txBody>
      </p:sp>
      <p:pic>
        <p:nvPicPr>
          <p:cNvPr id="240" name="Google Shape;240;p30"/>
          <p:cNvPicPr preferRelativeResize="0"/>
          <p:nvPr/>
        </p:nvPicPr>
        <p:blipFill rotWithShape="1">
          <a:blip r:embed="rId3">
            <a:alphaModFix/>
          </a:blip>
          <a:srcRect r="8575"/>
          <a:stretch/>
        </p:blipFill>
        <p:spPr>
          <a:xfrm>
            <a:off x="299650" y="2825900"/>
            <a:ext cx="4998400" cy="2007750"/>
          </a:xfrm>
          <a:prstGeom prst="rect">
            <a:avLst/>
          </a:prstGeom>
          <a:noFill/>
          <a:ln>
            <a:noFill/>
          </a:ln>
        </p:spPr>
      </p:pic>
      <p:pic>
        <p:nvPicPr>
          <p:cNvPr id="241" name="Google Shape;241;p30"/>
          <p:cNvPicPr preferRelativeResize="0"/>
          <p:nvPr/>
        </p:nvPicPr>
        <p:blipFill>
          <a:blip r:embed="rId4">
            <a:alphaModFix/>
          </a:blip>
          <a:stretch>
            <a:fillRect/>
          </a:stretch>
        </p:blipFill>
        <p:spPr>
          <a:xfrm>
            <a:off x="4256125" y="744098"/>
            <a:ext cx="4531824" cy="192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None/>
            </a:pPr>
            <a:r>
              <a:rPr lang="en">
                <a:solidFill>
                  <a:srgbClr val="000000"/>
                </a:solidFill>
              </a:rPr>
              <a:t>Naïve Bayes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Start-Up Companies</a:t>
            </a:r>
            <a:endParaRPr/>
          </a:p>
        </p:txBody>
      </p:sp>
      <p:sp>
        <p:nvSpPr>
          <p:cNvPr id="135" name="Google Shape;135;p14"/>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sz="2100">
                <a:latin typeface="Arial"/>
                <a:ea typeface="Arial"/>
                <a:cs typeface="Arial"/>
                <a:sym typeface="Arial"/>
              </a:rPr>
              <a:t>The Problem:</a:t>
            </a:r>
            <a:endParaRPr sz="2100">
              <a:latin typeface="Arial"/>
              <a:ea typeface="Arial"/>
              <a:cs typeface="Arial"/>
              <a:sym typeface="Arial"/>
            </a:endParaRPr>
          </a:p>
          <a:p>
            <a:pPr marL="0" lvl="0" indent="0" algn="ctr" rtl="0">
              <a:spcBef>
                <a:spcPts val="1200"/>
              </a:spcBef>
              <a:spcAft>
                <a:spcPts val="0"/>
              </a:spcAft>
              <a:buNone/>
            </a:pPr>
            <a:r>
              <a:rPr lang="en" sz="2100">
                <a:latin typeface="Arial"/>
                <a:ea typeface="Arial"/>
                <a:cs typeface="Arial"/>
                <a:sym typeface="Arial"/>
              </a:rPr>
              <a:t>Startups can be costly from investment money and time commitment. There is confusion about which attributes can help or hurt a new company. </a:t>
            </a:r>
            <a:endParaRPr sz="2100">
              <a:latin typeface="Arial"/>
              <a:ea typeface="Arial"/>
              <a:cs typeface="Arial"/>
              <a:sym typeface="Arial"/>
            </a:endParaRPr>
          </a:p>
          <a:p>
            <a:pPr marL="0" lvl="0" indent="0" algn="ctr" rtl="0">
              <a:spcBef>
                <a:spcPts val="1200"/>
              </a:spcBef>
              <a:spcAft>
                <a:spcPts val="0"/>
              </a:spcAft>
              <a:buNone/>
            </a:pPr>
            <a:endParaRPr sz="2100">
              <a:latin typeface="Arial"/>
              <a:ea typeface="Arial"/>
              <a:cs typeface="Arial"/>
              <a:sym typeface="Arial"/>
            </a:endParaRPr>
          </a:p>
          <a:p>
            <a:pPr marL="0" lvl="0" indent="0" algn="ctr" rtl="0">
              <a:spcBef>
                <a:spcPts val="1200"/>
              </a:spcBef>
              <a:spcAft>
                <a:spcPts val="1200"/>
              </a:spcAft>
              <a:buNone/>
            </a:pPr>
            <a:endParaRPr sz="2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724325" y="323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a:t>
            </a:r>
            <a:endParaRPr/>
          </a:p>
        </p:txBody>
      </p:sp>
      <p:grpSp>
        <p:nvGrpSpPr>
          <p:cNvPr id="252" name="Google Shape;252;p32"/>
          <p:cNvGrpSpPr/>
          <p:nvPr/>
        </p:nvGrpSpPr>
        <p:grpSpPr>
          <a:xfrm>
            <a:off x="491313" y="1039675"/>
            <a:ext cx="1286787" cy="2459073"/>
            <a:chOff x="338913" y="1192075"/>
            <a:chExt cx="1286787" cy="2459073"/>
          </a:xfrm>
        </p:grpSpPr>
        <p:sp>
          <p:nvSpPr>
            <p:cNvPr id="253" name="Google Shape;253;p32"/>
            <p:cNvSpPr txBox="1"/>
            <p:nvPr/>
          </p:nvSpPr>
          <p:spPr>
            <a:xfrm>
              <a:off x="479963" y="1192075"/>
              <a:ext cx="100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latin typeface="Calibri"/>
                  <a:ea typeface="Calibri"/>
                  <a:cs typeface="Calibri"/>
                  <a:sym typeface="Calibri"/>
                </a:rPr>
                <a:t>B2BorB2C</a:t>
              </a:r>
              <a:endParaRPr b="1" u="sng">
                <a:latin typeface="Calibri"/>
                <a:ea typeface="Calibri"/>
                <a:cs typeface="Calibri"/>
                <a:sym typeface="Calibri"/>
              </a:endParaRPr>
            </a:p>
          </p:txBody>
        </p:sp>
        <p:grpSp>
          <p:nvGrpSpPr>
            <p:cNvPr id="254" name="Google Shape;254;p32"/>
            <p:cNvGrpSpPr/>
            <p:nvPr/>
          </p:nvGrpSpPr>
          <p:grpSpPr>
            <a:xfrm>
              <a:off x="338912" y="1546050"/>
              <a:ext cx="1286787" cy="2105098"/>
              <a:chOff x="338913" y="1546050"/>
              <a:chExt cx="1286787" cy="2105098"/>
            </a:xfrm>
          </p:grpSpPr>
          <p:pic>
            <p:nvPicPr>
              <p:cNvPr id="255" name="Google Shape;255;p32"/>
              <p:cNvPicPr preferRelativeResize="0"/>
              <p:nvPr/>
            </p:nvPicPr>
            <p:blipFill rotWithShape="1">
              <a:blip r:embed="rId3">
                <a:alphaModFix/>
              </a:blip>
              <a:srcRect t="21765" r="80326" b="72720"/>
              <a:stretch/>
            </p:blipFill>
            <p:spPr>
              <a:xfrm>
                <a:off x="520500" y="2535450"/>
                <a:ext cx="987825" cy="400175"/>
              </a:xfrm>
              <a:prstGeom prst="rect">
                <a:avLst/>
              </a:prstGeom>
              <a:noFill/>
              <a:ln>
                <a:noFill/>
              </a:ln>
            </p:spPr>
          </p:pic>
          <p:pic>
            <p:nvPicPr>
              <p:cNvPr id="256" name="Google Shape;256;p32"/>
              <p:cNvPicPr preferRelativeResize="0"/>
              <p:nvPr/>
            </p:nvPicPr>
            <p:blipFill rotWithShape="1">
              <a:blip r:embed="rId3">
                <a:alphaModFix/>
              </a:blip>
              <a:srcRect l="76" t="28464" r="80249" b="66021"/>
              <a:stretch/>
            </p:blipFill>
            <p:spPr>
              <a:xfrm>
                <a:off x="505750" y="1822800"/>
                <a:ext cx="1105200" cy="400175"/>
              </a:xfrm>
              <a:prstGeom prst="rect">
                <a:avLst/>
              </a:prstGeom>
              <a:noFill/>
              <a:ln>
                <a:noFill/>
              </a:ln>
            </p:spPr>
          </p:pic>
          <p:sp>
            <p:nvSpPr>
              <p:cNvPr id="257" name="Google Shape;257;p32"/>
              <p:cNvSpPr txBox="1"/>
              <p:nvPr/>
            </p:nvSpPr>
            <p:spPr>
              <a:xfrm>
                <a:off x="338913" y="1546050"/>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Predicted</a:t>
                </a:r>
                <a:endParaRPr sz="800" b="1" u="sng">
                  <a:latin typeface="Calibri"/>
                  <a:ea typeface="Calibri"/>
                  <a:cs typeface="Calibri"/>
                  <a:sym typeface="Calibri"/>
                </a:endParaRPr>
              </a:p>
            </p:txBody>
          </p:sp>
          <p:sp>
            <p:nvSpPr>
              <p:cNvPr id="258" name="Google Shape;258;p32"/>
              <p:cNvSpPr txBox="1"/>
              <p:nvPr/>
            </p:nvSpPr>
            <p:spPr>
              <a:xfrm>
                <a:off x="350588" y="2266075"/>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Actual</a:t>
                </a:r>
                <a:endParaRPr sz="800" b="1" u="sng">
                  <a:latin typeface="Calibri"/>
                  <a:ea typeface="Calibri"/>
                  <a:cs typeface="Calibri"/>
                  <a:sym typeface="Calibri"/>
                </a:endParaRPr>
              </a:p>
            </p:txBody>
          </p:sp>
          <p:grpSp>
            <p:nvGrpSpPr>
              <p:cNvPr id="259" name="Google Shape;259;p32"/>
              <p:cNvGrpSpPr/>
              <p:nvPr/>
            </p:nvGrpSpPr>
            <p:grpSpPr>
              <a:xfrm>
                <a:off x="350587" y="3019337"/>
                <a:ext cx="1275112" cy="631810"/>
                <a:chOff x="350588" y="3095538"/>
                <a:chExt cx="1275112" cy="631810"/>
              </a:xfrm>
            </p:grpSpPr>
            <p:pic>
              <p:nvPicPr>
                <p:cNvPr id="260" name="Google Shape;260;p32"/>
                <p:cNvPicPr preferRelativeResize="0"/>
                <p:nvPr/>
              </p:nvPicPr>
              <p:blipFill rotWithShape="1">
                <a:blip r:embed="rId3">
                  <a:alphaModFix/>
                </a:blip>
                <a:srcRect t="35300" r="78859" b="59519"/>
                <a:stretch/>
              </p:blipFill>
              <p:spPr>
                <a:xfrm>
                  <a:off x="520500" y="3351346"/>
                  <a:ext cx="1105200" cy="376002"/>
                </a:xfrm>
                <a:prstGeom prst="rect">
                  <a:avLst/>
                </a:prstGeom>
                <a:noFill/>
                <a:ln>
                  <a:noFill/>
                </a:ln>
              </p:spPr>
            </p:pic>
            <p:sp>
              <p:nvSpPr>
                <p:cNvPr id="261" name="Google Shape;261;p32"/>
                <p:cNvSpPr txBox="1"/>
                <p:nvPr/>
              </p:nvSpPr>
              <p:spPr>
                <a:xfrm>
                  <a:off x="350588" y="3095538"/>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Compared</a:t>
                  </a:r>
                  <a:endParaRPr sz="800" b="1" u="sng">
                    <a:latin typeface="Calibri"/>
                    <a:ea typeface="Calibri"/>
                    <a:cs typeface="Calibri"/>
                    <a:sym typeface="Calibri"/>
                  </a:endParaRPr>
                </a:p>
              </p:txBody>
            </p:sp>
          </p:grpSp>
        </p:grpSp>
      </p:grpSp>
      <p:grpSp>
        <p:nvGrpSpPr>
          <p:cNvPr id="262" name="Google Shape;262;p32"/>
          <p:cNvGrpSpPr/>
          <p:nvPr/>
        </p:nvGrpSpPr>
        <p:grpSpPr>
          <a:xfrm>
            <a:off x="2754125" y="887275"/>
            <a:ext cx="2373300" cy="2640500"/>
            <a:chOff x="2068325" y="1192075"/>
            <a:chExt cx="2373300" cy="2640500"/>
          </a:xfrm>
        </p:grpSpPr>
        <p:sp>
          <p:nvSpPr>
            <p:cNvPr id="263" name="Google Shape;263;p32"/>
            <p:cNvSpPr txBox="1"/>
            <p:nvPr/>
          </p:nvSpPr>
          <p:spPr>
            <a:xfrm>
              <a:off x="2068325" y="1192075"/>
              <a:ext cx="2373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latin typeface="Calibri"/>
                  <a:ea typeface="Calibri"/>
                  <a:cs typeface="Calibri"/>
                  <a:sym typeface="Calibri"/>
                </a:rPr>
                <a:t>B2BorB2C + LocalGlobal</a:t>
              </a:r>
              <a:endParaRPr b="1" u="sng">
                <a:latin typeface="Calibri"/>
                <a:ea typeface="Calibri"/>
                <a:cs typeface="Calibri"/>
                <a:sym typeface="Calibri"/>
              </a:endParaRPr>
            </a:p>
          </p:txBody>
        </p:sp>
        <p:grpSp>
          <p:nvGrpSpPr>
            <p:cNvPr id="264" name="Google Shape;264;p32"/>
            <p:cNvGrpSpPr/>
            <p:nvPr/>
          </p:nvGrpSpPr>
          <p:grpSpPr>
            <a:xfrm>
              <a:off x="2136388" y="1546050"/>
              <a:ext cx="2237162" cy="2286525"/>
              <a:chOff x="2984113" y="1546050"/>
              <a:chExt cx="2237162" cy="2286525"/>
            </a:xfrm>
          </p:grpSpPr>
          <p:pic>
            <p:nvPicPr>
              <p:cNvPr id="265" name="Google Shape;265;p32"/>
              <p:cNvPicPr preferRelativeResize="0"/>
              <p:nvPr/>
            </p:nvPicPr>
            <p:blipFill rotWithShape="1">
              <a:blip r:embed="rId4">
                <a:alphaModFix/>
              </a:blip>
              <a:srcRect t="14413" r="46901" b="3362"/>
              <a:stretch/>
            </p:blipFill>
            <p:spPr>
              <a:xfrm>
                <a:off x="3174825" y="2609525"/>
                <a:ext cx="2029175" cy="600000"/>
              </a:xfrm>
              <a:prstGeom prst="rect">
                <a:avLst/>
              </a:prstGeom>
              <a:noFill/>
              <a:ln>
                <a:noFill/>
              </a:ln>
            </p:spPr>
          </p:pic>
          <p:sp>
            <p:nvSpPr>
              <p:cNvPr id="266" name="Google Shape;266;p32"/>
              <p:cNvSpPr txBox="1"/>
              <p:nvPr/>
            </p:nvSpPr>
            <p:spPr>
              <a:xfrm>
                <a:off x="2984113" y="2426000"/>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Actual</a:t>
                </a:r>
                <a:endParaRPr sz="800" b="1" u="sng">
                  <a:latin typeface="Calibri"/>
                  <a:ea typeface="Calibri"/>
                  <a:cs typeface="Calibri"/>
                  <a:sym typeface="Calibri"/>
                </a:endParaRPr>
              </a:p>
            </p:txBody>
          </p:sp>
          <p:sp>
            <p:nvSpPr>
              <p:cNvPr id="267" name="Google Shape;267;p32"/>
              <p:cNvSpPr txBox="1"/>
              <p:nvPr/>
            </p:nvSpPr>
            <p:spPr>
              <a:xfrm>
                <a:off x="2984113" y="1546050"/>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Predicted</a:t>
                </a:r>
                <a:endParaRPr sz="800" b="1" u="sng">
                  <a:latin typeface="Calibri"/>
                  <a:ea typeface="Calibri"/>
                  <a:cs typeface="Calibri"/>
                  <a:sym typeface="Calibri"/>
                </a:endParaRPr>
              </a:p>
            </p:txBody>
          </p:sp>
          <p:pic>
            <p:nvPicPr>
              <p:cNvPr id="268" name="Google Shape;268;p32"/>
              <p:cNvPicPr preferRelativeResize="0"/>
              <p:nvPr/>
            </p:nvPicPr>
            <p:blipFill rotWithShape="1">
              <a:blip r:embed="rId5">
                <a:alphaModFix/>
              </a:blip>
              <a:srcRect t="7465" r="23259" b="16047"/>
              <a:stretch/>
            </p:blipFill>
            <p:spPr>
              <a:xfrm>
                <a:off x="3192100" y="1786680"/>
                <a:ext cx="2029175" cy="599995"/>
              </a:xfrm>
              <a:prstGeom prst="rect">
                <a:avLst/>
              </a:prstGeom>
              <a:noFill/>
              <a:ln>
                <a:noFill/>
              </a:ln>
            </p:spPr>
          </p:pic>
          <p:pic>
            <p:nvPicPr>
              <p:cNvPr id="269" name="Google Shape;269;p32"/>
              <p:cNvPicPr preferRelativeResize="0"/>
              <p:nvPr/>
            </p:nvPicPr>
            <p:blipFill rotWithShape="1">
              <a:blip r:embed="rId6">
                <a:alphaModFix/>
              </a:blip>
              <a:srcRect t="9592"/>
              <a:stretch/>
            </p:blipFill>
            <p:spPr>
              <a:xfrm>
                <a:off x="3192100" y="3432375"/>
                <a:ext cx="1433050" cy="400200"/>
              </a:xfrm>
              <a:prstGeom prst="rect">
                <a:avLst/>
              </a:prstGeom>
              <a:noFill/>
              <a:ln>
                <a:noFill/>
              </a:ln>
            </p:spPr>
          </p:pic>
          <p:sp>
            <p:nvSpPr>
              <p:cNvPr id="270" name="Google Shape;270;p32"/>
              <p:cNvSpPr txBox="1"/>
              <p:nvPr/>
            </p:nvSpPr>
            <p:spPr>
              <a:xfrm>
                <a:off x="2984113" y="3209513"/>
                <a:ext cx="120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Compared</a:t>
                </a:r>
                <a:endParaRPr sz="800" b="1" u="sng">
                  <a:latin typeface="Calibri"/>
                  <a:ea typeface="Calibri"/>
                  <a:cs typeface="Calibri"/>
                  <a:sym typeface="Calibri"/>
                </a:endParaRPr>
              </a:p>
            </p:txBody>
          </p:sp>
        </p:grpSp>
      </p:grpSp>
      <p:pic>
        <p:nvPicPr>
          <p:cNvPr id="271" name="Google Shape;271;p32"/>
          <p:cNvPicPr preferRelativeResize="0"/>
          <p:nvPr/>
        </p:nvPicPr>
        <p:blipFill rotWithShape="1">
          <a:blip r:embed="rId7">
            <a:alphaModFix/>
          </a:blip>
          <a:srcRect t="3302" r="34567" b="60126"/>
          <a:stretch/>
        </p:blipFill>
        <p:spPr>
          <a:xfrm>
            <a:off x="2190450" y="4246300"/>
            <a:ext cx="2034350" cy="528575"/>
          </a:xfrm>
          <a:prstGeom prst="rect">
            <a:avLst/>
          </a:prstGeom>
          <a:noFill/>
          <a:ln>
            <a:noFill/>
          </a:ln>
        </p:spPr>
      </p:pic>
      <p:sp>
        <p:nvSpPr>
          <p:cNvPr id="272" name="Google Shape;272;p32"/>
          <p:cNvSpPr txBox="1"/>
          <p:nvPr/>
        </p:nvSpPr>
        <p:spPr>
          <a:xfrm>
            <a:off x="3736953" y="3881500"/>
            <a:ext cx="121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latin typeface="Calibri"/>
                <a:ea typeface="Calibri"/>
                <a:cs typeface="Calibri"/>
                <a:sym typeface="Calibri"/>
              </a:rPr>
              <a:t>All Categories</a:t>
            </a:r>
            <a:endParaRPr b="1" u="sng">
              <a:latin typeface="Calibri"/>
              <a:ea typeface="Calibri"/>
              <a:cs typeface="Calibri"/>
              <a:sym typeface="Calibri"/>
            </a:endParaRPr>
          </a:p>
        </p:txBody>
      </p:sp>
      <p:grpSp>
        <p:nvGrpSpPr>
          <p:cNvPr id="273" name="Google Shape;273;p32"/>
          <p:cNvGrpSpPr/>
          <p:nvPr/>
        </p:nvGrpSpPr>
        <p:grpSpPr>
          <a:xfrm>
            <a:off x="5189086" y="256034"/>
            <a:ext cx="3575196" cy="3625477"/>
            <a:chOff x="4884425" y="256025"/>
            <a:chExt cx="3641100" cy="3699089"/>
          </a:xfrm>
        </p:grpSpPr>
        <p:pic>
          <p:nvPicPr>
            <p:cNvPr id="274" name="Google Shape;274;p32"/>
            <p:cNvPicPr preferRelativeResize="0"/>
            <p:nvPr/>
          </p:nvPicPr>
          <p:blipFill rotWithShape="1">
            <a:blip r:embed="rId8">
              <a:alphaModFix/>
            </a:blip>
            <a:srcRect t="2448"/>
            <a:stretch/>
          </p:blipFill>
          <p:spPr>
            <a:xfrm>
              <a:off x="5518325" y="2140100"/>
              <a:ext cx="2484285" cy="1227625"/>
            </a:xfrm>
            <a:prstGeom prst="rect">
              <a:avLst/>
            </a:prstGeom>
            <a:noFill/>
            <a:ln>
              <a:noFill/>
            </a:ln>
          </p:spPr>
        </p:pic>
        <p:sp>
          <p:nvSpPr>
            <p:cNvPr id="275" name="Google Shape;275;p32"/>
            <p:cNvSpPr txBox="1"/>
            <p:nvPr/>
          </p:nvSpPr>
          <p:spPr>
            <a:xfrm>
              <a:off x="4884425" y="256025"/>
              <a:ext cx="3641100" cy="40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Calibri"/>
                  <a:ea typeface="Calibri"/>
                  <a:cs typeface="Calibri"/>
                  <a:sym typeface="Calibri"/>
                </a:rPr>
                <a:t>B2BorB2C + LocalGlobal + HighestEducation</a:t>
              </a:r>
              <a:endParaRPr b="1" u="sng">
                <a:latin typeface="Calibri"/>
                <a:ea typeface="Calibri"/>
                <a:cs typeface="Calibri"/>
                <a:sym typeface="Calibri"/>
              </a:endParaRPr>
            </a:p>
          </p:txBody>
        </p:sp>
        <p:pic>
          <p:nvPicPr>
            <p:cNvPr id="276" name="Google Shape;276;p32"/>
            <p:cNvPicPr preferRelativeResize="0"/>
            <p:nvPr/>
          </p:nvPicPr>
          <p:blipFill rotWithShape="1">
            <a:blip r:embed="rId9">
              <a:alphaModFix/>
            </a:blip>
            <a:srcRect t="2154" r="8433" b="2932"/>
            <a:stretch/>
          </p:blipFill>
          <p:spPr>
            <a:xfrm>
              <a:off x="5518325" y="788300"/>
              <a:ext cx="2373301" cy="1170037"/>
            </a:xfrm>
            <a:prstGeom prst="rect">
              <a:avLst/>
            </a:prstGeom>
            <a:noFill/>
            <a:ln>
              <a:noFill/>
            </a:ln>
          </p:spPr>
        </p:pic>
        <p:sp>
          <p:nvSpPr>
            <p:cNvPr id="277" name="Google Shape;277;p32"/>
            <p:cNvSpPr txBox="1"/>
            <p:nvPr/>
          </p:nvSpPr>
          <p:spPr>
            <a:xfrm>
              <a:off x="5291047" y="1952913"/>
              <a:ext cx="1185300" cy="31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Actual</a:t>
              </a:r>
              <a:endParaRPr sz="800" b="1" u="sng">
                <a:latin typeface="Calibri"/>
                <a:ea typeface="Calibri"/>
                <a:cs typeface="Calibri"/>
                <a:sym typeface="Calibri"/>
              </a:endParaRPr>
            </a:p>
          </p:txBody>
        </p:sp>
        <p:sp>
          <p:nvSpPr>
            <p:cNvPr id="278" name="Google Shape;278;p32"/>
            <p:cNvSpPr txBox="1"/>
            <p:nvPr/>
          </p:nvSpPr>
          <p:spPr>
            <a:xfrm>
              <a:off x="5291305" y="570606"/>
              <a:ext cx="1177800" cy="31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Predicted</a:t>
              </a:r>
              <a:endParaRPr sz="800" b="1" u="sng">
                <a:latin typeface="Calibri"/>
                <a:ea typeface="Calibri"/>
                <a:cs typeface="Calibri"/>
                <a:sym typeface="Calibri"/>
              </a:endParaRPr>
            </a:p>
          </p:txBody>
        </p:sp>
        <p:pic>
          <p:nvPicPr>
            <p:cNvPr id="279" name="Google Shape;279;p32"/>
            <p:cNvPicPr preferRelativeResize="0"/>
            <p:nvPr/>
          </p:nvPicPr>
          <p:blipFill rotWithShape="1">
            <a:blip r:embed="rId10">
              <a:alphaModFix/>
            </a:blip>
            <a:srcRect l="2874" t="7426" b="7110"/>
            <a:stretch/>
          </p:blipFill>
          <p:spPr>
            <a:xfrm>
              <a:off x="5594525" y="3566900"/>
              <a:ext cx="1286775" cy="388214"/>
            </a:xfrm>
            <a:prstGeom prst="rect">
              <a:avLst/>
            </a:prstGeom>
            <a:noFill/>
            <a:ln>
              <a:noFill/>
            </a:ln>
          </p:spPr>
        </p:pic>
        <p:sp>
          <p:nvSpPr>
            <p:cNvPr id="280" name="Google Shape;280;p32"/>
            <p:cNvSpPr txBox="1"/>
            <p:nvPr/>
          </p:nvSpPr>
          <p:spPr>
            <a:xfrm>
              <a:off x="5354000" y="3290000"/>
              <a:ext cx="672300" cy="314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latin typeface="Calibri"/>
                  <a:ea typeface="Calibri"/>
                  <a:cs typeface="Calibri"/>
                  <a:sym typeface="Calibri"/>
                </a:rPr>
                <a:t>Compared</a:t>
              </a:r>
              <a:endParaRPr sz="800" b="1" u="sng">
                <a:latin typeface="Calibri"/>
                <a:ea typeface="Calibri"/>
                <a:cs typeface="Calibri"/>
                <a:sym typeface="Calibri"/>
              </a:endParaRPr>
            </a:p>
          </p:txBody>
        </p:sp>
      </p:grpSp>
      <p:pic>
        <p:nvPicPr>
          <p:cNvPr id="281" name="Google Shape;281;p32"/>
          <p:cNvPicPr preferRelativeResize="0"/>
          <p:nvPr/>
        </p:nvPicPr>
        <p:blipFill rotWithShape="1">
          <a:blip r:embed="rId7">
            <a:alphaModFix/>
          </a:blip>
          <a:srcRect t="48426" r="7808" b="3886"/>
          <a:stretch/>
        </p:blipFill>
        <p:spPr>
          <a:xfrm>
            <a:off x="4572000" y="4211000"/>
            <a:ext cx="2491560" cy="599150"/>
          </a:xfrm>
          <a:prstGeom prst="rect">
            <a:avLst/>
          </a:prstGeom>
          <a:noFill/>
          <a:ln>
            <a:noFill/>
          </a:ln>
        </p:spPr>
      </p:pic>
      <p:sp>
        <p:nvSpPr>
          <p:cNvPr id="282" name="Google Shape;282;p32"/>
          <p:cNvSpPr txBox="1"/>
          <p:nvPr/>
        </p:nvSpPr>
        <p:spPr>
          <a:xfrm>
            <a:off x="590550" y="3433275"/>
            <a:ext cx="150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solidFill>
                  <a:srgbClr val="CC0000"/>
                </a:solidFill>
              </a:rPr>
              <a:t>NB Error rate: 0.30</a:t>
            </a:r>
            <a:endParaRPr sz="900" i="1">
              <a:solidFill>
                <a:srgbClr val="CC0000"/>
              </a:solidFill>
            </a:endParaRPr>
          </a:p>
        </p:txBody>
      </p:sp>
      <p:sp>
        <p:nvSpPr>
          <p:cNvPr id="283" name="Google Shape;283;p32"/>
          <p:cNvSpPr txBox="1"/>
          <p:nvPr/>
        </p:nvSpPr>
        <p:spPr>
          <a:xfrm>
            <a:off x="2983588" y="3466888"/>
            <a:ext cx="150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solidFill>
                  <a:srgbClr val="CC0000"/>
                </a:solidFill>
              </a:rPr>
              <a:t>NB Error rate: 0.26</a:t>
            </a:r>
            <a:endParaRPr sz="900" i="1">
              <a:solidFill>
                <a:srgbClr val="CC0000"/>
              </a:solidFill>
            </a:endParaRPr>
          </a:p>
        </p:txBody>
      </p:sp>
      <p:sp>
        <p:nvSpPr>
          <p:cNvPr id="284" name="Google Shape;284;p32"/>
          <p:cNvSpPr txBox="1"/>
          <p:nvPr/>
        </p:nvSpPr>
        <p:spPr>
          <a:xfrm>
            <a:off x="7184475" y="3574950"/>
            <a:ext cx="150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solidFill>
                  <a:srgbClr val="CC0000"/>
                </a:solidFill>
              </a:rPr>
              <a:t>NB Error rate: 0.23</a:t>
            </a:r>
            <a:endParaRPr sz="900" i="1">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Classification and Regression Tree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4"/>
          <p:cNvPicPr preferRelativeResize="0"/>
          <p:nvPr/>
        </p:nvPicPr>
        <p:blipFill rotWithShape="1">
          <a:blip r:embed="rId3">
            <a:alphaModFix/>
          </a:blip>
          <a:srcRect l="870" r="1368"/>
          <a:stretch/>
        </p:blipFill>
        <p:spPr>
          <a:xfrm>
            <a:off x="528975" y="443538"/>
            <a:ext cx="8086051" cy="4365475"/>
          </a:xfrm>
          <a:prstGeom prst="rect">
            <a:avLst/>
          </a:prstGeom>
          <a:noFill/>
          <a:ln>
            <a:noFill/>
          </a:ln>
        </p:spPr>
      </p:pic>
      <p:sp>
        <p:nvSpPr>
          <p:cNvPr id="295" name="Google Shape;295;p34"/>
          <p:cNvSpPr txBox="1">
            <a:spLocks noGrp="1"/>
          </p:cNvSpPr>
          <p:nvPr>
            <p:ph type="title"/>
          </p:nvPr>
        </p:nvSpPr>
        <p:spPr>
          <a:xfrm>
            <a:off x="528975" y="3890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CART - All Samples</a:t>
            </a:r>
            <a:endParaRPr/>
          </a:p>
        </p:txBody>
      </p:sp>
      <p:sp>
        <p:nvSpPr>
          <p:cNvPr id="296" name="Google Shape;296;p34"/>
          <p:cNvSpPr txBox="1"/>
          <p:nvPr/>
        </p:nvSpPr>
        <p:spPr>
          <a:xfrm>
            <a:off x="6003975" y="943425"/>
            <a:ext cx="696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8761D"/>
                </a:solidFill>
              </a:rPr>
              <a:t>B2B</a:t>
            </a:r>
            <a:endParaRPr>
              <a:solidFill>
                <a:srgbClr val="38761D"/>
              </a:solidFill>
            </a:endParaRPr>
          </a:p>
        </p:txBody>
      </p:sp>
      <p:sp>
        <p:nvSpPr>
          <p:cNvPr id="297" name="Google Shape;297;p34"/>
          <p:cNvSpPr txBox="1"/>
          <p:nvPr/>
        </p:nvSpPr>
        <p:spPr>
          <a:xfrm>
            <a:off x="2994850" y="943425"/>
            <a:ext cx="696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B2C</a:t>
            </a:r>
            <a:endParaRPr>
              <a:solidFill>
                <a:srgbClr val="FF0000"/>
              </a:solidFill>
            </a:endParaRPr>
          </a:p>
        </p:txBody>
      </p:sp>
      <p:sp>
        <p:nvSpPr>
          <p:cNvPr id="298" name="Google Shape;298;p34"/>
          <p:cNvSpPr txBox="1"/>
          <p:nvPr/>
        </p:nvSpPr>
        <p:spPr>
          <a:xfrm>
            <a:off x="174025" y="1879075"/>
            <a:ext cx="1967700" cy="53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NO </a:t>
            </a:r>
            <a:endParaRPr>
              <a:solidFill>
                <a:srgbClr val="FF0000"/>
              </a:solidFill>
            </a:endParaRPr>
          </a:p>
          <a:p>
            <a:pPr marL="0" lvl="0" indent="0" algn="ctr" rtl="0">
              <a:spcBef>
                <a:spcPts val="0"/>
              </a:spcBef>
              <a:spcAft>
                <a:spcPts val="0"/>
              </a:spcAft>
              <a:buNone/>
            </a:pPr>
            <a:r>
              <a:rPr lang="en">
                <a:solidFill>
                  <a:srgbClr val="FF0000"/>
                </a:solidFill>
              </a:rPr>
              <a:t>Team Size Growth</a:t>
            </a:r>
            <a:endParaRPr>
              <a:solidFill>
                <a:srgbClr val="FF0000"/>
              </a:solidFill>
            </a:endParaRPr>
          </a:p>
        </p:txBody>
      </p:sp>
      <p:sp>
        <p:nvSpPr>
          <p:cNvPr id="299" name="Google Shape;299;p34"/>
          <p:cNvSpPr txBox="1"/>
          <p:nvPr/>
        </p:nvSpPr>
        <p:spPr>
          <a:xfrm>
            <a:off x="174025" y="2803800"/>
            <a:ext cx="1050900" cy="104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0000"/>
                </a:solidFill>
              </a:rPr>
              <a:t>NO Previous Startup Experience</a:t>
            </a:r>
            <a:endParaRPr sz="1300">
              <a:solidFill>
                <a:srgbClr val="FF0000"/>
              </a:solidFill>
            </a:endParaRPr>
          </a:p>
        </p:txBody>
      </p:sp>
      <p:sp>
        <p:nvSpPr>
          <p:cNvPr id="300" name="Google Shape;300;p34"/>
          <p:cNvSpPr txBox="1"/>
          <p:nvPr/>
        </p:nvSpPr>
        <p:spPr>
          <a:xfrm>
            <a:off x="7674275" y="2053025"/>
            <a:ext cx="1259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8761D"/>
                </a:solidFill>
              </a:rPr>
              <a:t>Global Focus</a:t>
            </a:r>
            <a:endParaRPr>
              <a:solidFill>
                <a:srgbClr val="38761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819150" y="3884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CART - Recession Samples</a:t>
            </a:r>
            <a:endParaRPr/>
          </a:p>
        </p:txBody>
      </p:sp>
      <p:pic>
        <p:nvPicPr>
          <p:cNvPr id="306" name="Google Shape;306;p35"/>
          <p:cNvPicPr preferRelativeResize="0"/>
          <p:nvPr/>
        </p:nvPicPr>
        <p:blipFill>
          <a:blip r:embed="rId3">
            <a:alphaModFix/>
          </a:blip>
          <a:stretch>
            <a:fillRect/>
          </a:stretch>
        </p:blipFill>
        <p:spPr>
          <a:xfrm>
            <a:off x="762000" y="1069950"/>
            <a:ext cx="7620000" cy="3667125"/>
          </a:xfrm>
          <a:prstGeom prst="rect">
            <a:avLst/>
          </a:prstGeom>
          <a:noFill/>
          <a:ln>
            <a:noFill/>
          </a:ln>
        </p:spPr>
      </p:pic>
      <p:sp>
        <p:nvSpPr>
          <p:cNvPr id="307" name="Google Shape;307;p35"/>
          <p:cNvSpPr txBox="1"/>
          <p:nvPr/>
        </p:nvSpPr>
        <p:spPr>
          <a:xfrm>
            <a:off x="6676275" y="1343625"/>
            <a:ext cx="190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8761D"/>
                </a:solidFill>
              </a:rPr>
              <a:t>Team Size Growth</a:t>
            </a:r>
            <a:endParaRPr>
              <a:solidFill>
                <a:srgbClr val="38761D"/>
              </a:solidFill>
            </a:endParaRPr>
          </a:p>
        </p:txBody>
      </p:sp>
      <p:sp>
        <p:nvSpPr>
          <p:cNvPr id="308" name="Google Shape;308;p35"/>
          <p:cNvSpPr txBox="1"/>
          <p:nvPr/>
        </p:nvSpPr>
        <p:spPr>
          <a:xfrm>
            <a:off x="1817625" y="1343625"/>
            <a:ext cx="2132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NO Team Size Growth</a:t>
            </a:r>
            <a:endParaRPr>
              <a:solidFill>
                <a:srgbClr val="FF0000"/>
              </a:solidFill>
            </a:endParaRPr>
          </a:p>
        </p:txBody>
      </p:sp>
      <p:sp>
        <p:nvSpPr>
          <p:cNvPr id="309" name="Google Shape;309;p35"/>
          <p:cNvSpPr txBox="1"/>
          <p:nvPr/>
        </p:nvSpPr>
        <p:spPr>
          <a:xfrm>
            <a:off x="241700" y="3249550"/>
            <a:ext cx="2132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Consumer Data Focus</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Random Forest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287000" y="1013400"/>
            <a:ext cx="8583351" cy="3882025"/>
          </a:xfrm>
          <a:prstGeom prst="rect">
            <a:avLst/>
          </a:prstGeom>
          <a:noFill/>
          <a:ln>
            <a:noFill/>
          </a:ln>
        </p:spPr>
      </p:pic>
      <p:sp>
        <p:nvSpPr>
          <p:cNvPr id="320" name="Google Shape;320;p37"/>
          <p:cNvSpPr txBox="1">
            <a:spLocks noGrp="1"/>
          </p:cNvSpPr>
          <p:nvPr>
            <p:ph type="title"/>
          </p:nvPr>
        </p:nvSpPr>
        <p:spPr>
          <a:xfrm>
            <a:off x="819150" y="1853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Random Forest - All Samples</a:t>
            </a:r>
            <a:endParaRPr/>
          </a:p>
        </p:txBody>
      </p:sp>
      <p:sp>
        <p:nvSpPr>
          <p:cNvPr id="321" name="Google Shape;321;p37"/>
          <p:cNvSpPr txBox="1"/>
          <p:nvPr/>
        </p:nvSpPr>
        <p:spPr>
          <a:xfrm>
            <a:off x="341925" y="292275"/>
            <a:ext cx="1168500" cy="7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Mean Decrease Accuracy</a:t>
            </a:r>
            <a:endParaRPr/>
          </a:p>
        </p:txBody>
      </p:sp>
      <p:sp>
        <p:nvSpPr>
          <p:cNvPr id="322" name="Google Shape;322;p37"/>
          <p:cNvSpPr txBox="1"/>
          <p:nvPr/>
        </p:nvSpPr>
        <p:spPr>
          <a:xfrm>
            <a:off x="7538300" y="292275"/>
            <a:ext cx="1168500" cy="7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Mean Decrease Gini</a:t>
            </a:r>
            <a:endParaRPr/>
          </a:p>
        </p:txBody>
      </p:sp>
      <p:sp>
        <p:nvSpPr>
          <p:cNvPr id="323" name="Google Shape;323;p37"/>
          <p:cNvSpPr txBox="1"/>
          <p:nvPr/>
        </p:nvSpPr>
        <p:spPr>
          <a:xfrm>
            <a:off x="300350" y="1134650"/>
            <a:ext cx="1228200" cy="4605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4" name="Google Shape;324;p37"/>
          <p:cNvSpPr txBox="1"/>
          <p:nvPr/>
        </p:nvSpPr>
        <p:spPr>
          <a:xfrm>
            <a:off x="4631700" y="1094600"/>
            <a:ext cx="1168500" cy="3603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5" name="Google Shape;325;p37"/>
          <p:cNvSpPr txBox="1"/>
          <p:nvPr/>
        </p:nvSpPr>
        <p:spPr>
          <a:xfrm>
            <a:off x="300350" y="4043350"/>
            <a:ext cx="1228200" cy="5019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819138" y="2252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Random Forest - Recession Samples</a:t>
            </a:r>
            <a:endParaRPr/>
          </a:p>
        </p:txBody>
      </p:sp>
      <p:pic>
        <p:nvPicPr>
          <p:cNvPr id="331" name="Google Shape;331;p38"/>
          <p:cNvPicPr preferRelativeResize="0"/>
          <p:nvPr/>
        </p:nvPicPr>
        <p:blipFill>
          <a:blip r:embed="rId3">
            <a:alphaModFix/>
          </a:blip>
          <a:stretch>
            <a:fillRect/>
          </a:stretch>
        </p:blipFill>
        <p:spPr>
          <a:xfrm>
            <a:off x="507225" y="1133100"/>
            <a:ext cx="8365476" cy="3784299"/>
          </a:xfrm>
          <a:prstGeom prst="rect">
            <a:avLst/>
          </a:prstGeom>
          <a:noFill/>
          <a:ln>
            <a:noFill/>
          </a:ln>
        </p:spPr>
      </p:pic>
      <p:sp>
        <p:nvSpPr>
          <p:cNvPr id="332" name="Google Shape;332;p38"/>
          <p:cNvSpPr txBox="1"/>
          <p:nvPr/>
        </p:nvSpPr>
        <p:spPr>
          <a:xfrm>
            <a:off x="301875" y="439125"/>
            <a:ext cx="1168500" cy="7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Mean Decrease Accuracy</a:t>
            </a:r>
            <a:endParaRPr/>
          </a:p>
        </p:txBody>
      </p:sp>
      <p:sp>
        <p:nvSpPr>
          <p:cNvPr id="333" name="Google Shape;333;p38"/>
          <p:cNvSpPr txBox="1"/>
          <p:nvPr/>
        </p:nvSpPr>
        <p:spPr>
          <a:xfrm>
            <a:off x="7704200" y="392400"/>
            <a:ext cx="1168500" cy="7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Mean Decrease Gini</a:t>
            </a:r>
            <a:endParaRPr/>
          </a:p>
        </p:txBody>
      </p:sp>
      <p:sp>
        <p:nvSpPr>
          <p:cNvPr id="334" name="Google Shape;334;p38"/>
          <p:cNvSpPr txBox="1"/>
          <p:nvPr/>
        </p:nvSpPr>
        <p:spPr>
          <a:xfrm>
            <a:off x="453875" y="1267025"/>
            <a:ext cx="1228200" cy="4002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35" name="Google Shape;335;p38"/>
          <p:cNvSpPr txBox="1"/>
          <p:nvPr/>
        </p:nvSpPr>
        <p:spPr>
          <a:xfrm>
            <a:off x="4664350" y="1267025"/>
            <a:ext cx="1228200" cy="4002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C5.0 Classification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0"/>
          <p:cNvPicPr preferRelativeResize="0"/>
          <p:nvPr/>
        </p:nvPicPr>
        <p:blipFill>
          <a:blip r:embed="rId3">
            <a:alphaModFix/>
          </a:blip>
          <a:stretch>
            <a:fillRect/>
          </a:stretch>
        </p:blipFill>
        <p:spPr>
          <a:xfrm>
            <a:off x="550563" y="490788"/>
            <a:ext cx="8042874" cy="4161925"/>
          </a:xfrm>
          <a:prstGeom prst="rect">
            <a:avLst/>
          </a:prstGeom>
          <a:noFill/>
          <a:ln>
            <a:noFill/>
          </a:ln>
        </p:spPr>
      </p:pic>
      <p:sp>
        <p:nvSpPr>
          <p:cNvPr id="346" name="Google Shape;346;p40"/>
          <p:cNvSpPr txBox="1">
            <a:spLocks noGrp="1"/>
          </p:cNvSpPr>
          <p:nvPr>
            <p:ph type="title"/>
          </p:nvPr>
        </p:nvSpPr>
        <p:spPr>
          <a:xfrm>
            <a:off x="819150" y="384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C50</a:t>
            </a:r>
            <a:endParaRPr/>
          </a:p>
        </p:txBody>
      </p:sp>
      <p:sp>
        <p:nvSpPr>
          <p:cNvPr id="347" name="Google Shape;347;p40"/>
          <p:cNvSpPr txBox="1"/>
          <p:nvPr/>
        </p:nvSpPr>
        <p:spPr>
          <a:xfrm>
            <a:off x="550575" y="3785900"/>
            <a:ext cx="744900" cy="95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latin typeface="Calibri"/>
              <a:ea typeface="Calibri"/>
              <a:cs typeface="Calibri"/>
              <a:sym typeface="Calibri"/>
            </a:endParaRPr>
          </a:p>
        </p:txBody>
      </p:sp>
      <p:sp>
        <p:nvSpPr>
          <p:cNvPr id="348" name="Google Shape;348;p40"/>
          <p:cNvSpPr txBox="1"/>
          <p:nvPr/>
        </p:nvSpPr>
        <p:spPr>
          <a:xfrm>
            <a:off x="7103350" y="3742650"/>
            <a:ext cx="744900" cy="95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latin typeface="Calibri"/>
              <a:ea typeface="Calibri"/>
              <a:cs typeface="Calibri"/>
              <a:sym typeface="Calibri"/>
            </a:endParaRPr>
          </a:p>
        </p:txBody>
      </p:sp>
      <p:sp>
        <p:nvSpPr>
          <p:cNvPr id="349" name="Google Shape;349;p40"/>
          <p:cNvSpPr txBox="1"/>
          <p:nvPr/>
        </p:nvSpPr>
        <p:spPr>
          <a:xfrm>
            <a:off x="4199550" y="3742650"/>
            <a:ext cx="744900" cy="95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latin typeface="Calibri"/>
              <a:ea typeface="Calibri"/>
              <a:cs typeface="Calibri"/>
              <a:sym typeface="Calibri"/>
            </a:endParaRPr>
          </a:p>
        </p:txBody>
      </p:sp>
      <p:sp>
        <p:nvSpPr>
          <p:cNvPr id="350" name="Google Shape;350;p40"/>
          <p:cNvSpPr txBox="1"/>
          <p:nvPr/>
        </p:nvSpPr>
        <p:spPr>
          <a:xfrm>
            <a:off x="6358725" y="3742650"/>
            <a:ext cx="744900" cy="954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Calibri"/>
              <a:ea typeface="Calibri"/>
              <a:cs typeface="Calibri"/>
              <a:sym typeface="Calibri"/>
            </a:endParaRPr>
          </a:p>
        </p:txBody>
      </p:sp>
      <p:sp>
        <p:nvSpPr>
          <p:cNvPr id="351" name="Google Shape;351;p40"/>
          <p:cNvSpPr txBox="1"/>
          <p:nvPr/>
        </p:nvSpPr>
        <p:spPr>
          <a:xfrm>
            <a:off x="275325" y="4740500"/>
            <a:ext cx="1349100" cy="19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Node 4</a:t>
            </a:r>
            <a:endParaRPr sz="1200">
              <a:solidFill>
                <a:srgbClr val="38761D"/>
              </a:solidFill>
            </a:endParaRPr>
          </a:p>
        </p:txBody>
      </p:sp>
      <p:sp>
        <p:nvSpPr>
          <p:cNvPr id="352" name="Google Shape;352;p40"/>
          <p:cNvSpPr txBox="1"/>
          <p:nvPr/>
        </p:nvSpPr>
        <p:spPr>
          <a:xfrm>
            <a:off x="7103350" y="4697250"/>
            <a:ext cx="1349100" cy="19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Node 20</a:t>
            </a:r>
            <a:endParaRPr sz="1200">
              <a:solidFill>
                <a:srgbClr val="38761D"/>
              </a:solidFill>
            </a:endParaRPr>
          </a:p>
        </p:txBody>
      </p:sp>
      <p:sp>
        <p:nvSpPr>
          <p:cNvPr id="353" name="Google Shape;353;p40"/>
          <p:cNvSpPr txBox="1"/>
          <p:nvPr/>
        </p:nvSpPr>
        <p:spPr>
          <a:xfrm>
            <a:off x="3897450" y="4740500"/>
            <a:ext cx="1349100" cy="19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Node 12</a:t>
            </a:r>
            <a:endParaRPr sz="1200">
              <a:solidFill>
                <a:srgbClr val="38761D"/>
              </a:solidFill>
            </a:endParaRPr>
          </a:p>
        </p:txBody>
      </p:sp>
      <p:sp>
        <p:nvSpPr>
          <p:cNvPr id="354" name="Google Shape;354;p40"/>
          <p:cNvSpPr txBox="1"/>
          <p:nvPr/>
        </p:nvSpPr>
        <p:spPr>
          <a:xfrm>
            <a:off x="5955400" y="4740500"/>
            <a:ext cx="1349100" cy="19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Node 18</a:t>
            </a:r>
            <a:endParaRPr sz="1200">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Artificial Neural Network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Start-Up Success Rate</a:t>
            </a:r>
            <a:endParaRPr/>
          </a:p>
        </p:txBody>
      </p:sp>
      <p:sp>
        <p:nvSpPr>
          <p:cNvPr id="141" name="Google Shape;141;p15"/>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latin typeface="Arial"/>
                <a:ea typeface="Arial"/>
                <a:cs typeface="Arial"/>
                <a:sym typeface="Arial"/>
              </a:rPr>
              <a:t>Objective:</a:t>
            </a:r>
            <a:endParaRPr sz="2100">
              <a:latin typeface="Arial"/>
              <a:ea typeface="Arial"/>
              <a:cs typeface="Arial"/>
              <a:sym typeface="Arial"/>
            </a:endParaRPr>
          </a:p>
          <a:p>
            <a:pPr marL="0" lvl="0" indent="0" algn="ctr" rtl="0">
              <a:spcBef>
                <a:spcPts val="1200"/>
              </a:spcBef>
              <a:spcAft>
                <a:spcPts val="1200"/>
              </a:spcAft>
              <a:buNone/>
            </a:pPr>
            <a:r>
              <a:rPr lang="en" sz="2100">
                <a:latin typeface="Arial"/>
                <a:ea typeface="Arial"/>
                <a:cs typeface="Arial"/>
                <a:sym typeface="Arial"/>
              </a:rPr>
              <a:t>Discover factors that positively impact and negatively impact success of American start-up companies.</a:t>
            </a:r>
            <a:endParaRPr sz="21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2"/>
          <p:cNvSpPr txBox="1">
            <a:spLocks noGrp="1"/>
          </p:cNvSpPr>
          <p:nvPr>
            <p:ph type="title"/>
          </p:nvPr>
        </p:nvSpPr>
        <p:spPr>
          <a:xfrm>
            <a:off x="819150" y="430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with 5 Hidden Nodes</a:t>
            </a:r>
            <a:endParaRPr/>
          </a:p>
        </p:txBody>
      </p:sp>
      <p:pic>
        <p:nvPicPr>
          <p:cNvPr id="365" name="Google Shape;365;p42"/>
          <p:cNvPicPr preferRelativeResize="0"/>
          <p:nvPr/>
        </p:nvPicPr>
        <p:blipFill>
          <a:blip r:embed="rId3">
            <a:alphaModFix/>
          </a:blip>
          <a:stretch>
            <a:fillRect/>
          </a:stretch>
        </p:blipFill>
        <p:spPr>
          <a:xfrm>
            <a:off x="385125" y="1091375"/>
            <a:ext cx="6324426" cy="3636574"/>
          </a:xfrm>
          <a:prstGeom prst="rect">
            <a:avLst/>
          </a:prstGeom>
          <a:noFill/>
          <a:ln>
            <a:noFill/>
          </a:ln>
        </p:spPr>
      </p:pic>
      <p:pic>
        <p:nvPicPr>
          <p:cNvPr id="366" name="Google Shape;366;p42"/>
          <p:cNvPicPr preferRelativeResize="0"/>
          <p:nvPr/>
        </p:nvPicPr>
        <p:blipFill>
          <a:blip r:embed="rId4">
            <a:alphaModFix/>
          </a:blip>
          <a:stretch>
            <a:fillRect/>
          </a:stretch>
        </p:blipFill>
        <p:spPr>
          <a:xfrm>
            <a:off x="5966150" y="1091375"/>
            <a:ext cx="2661850" cy="1152550"/>
          </a:xfrm>
          <a:prstGeom prst="rect">
            <a:avLst/>
          </a:prstGeom>
          <a:noFill/>
          <a:ln>
            <a:noFill/>
          </a:ln>
        </p:spPr>
      </p:pic>
      <p:sp>
        <p:nvSpPr>
          <p:cNvPr id="367" name="Google Shape;367;p42"/>
          <p:cNvSpPr txBox="1"/>
          <p:nvPr/>
        </p:nvSpPr>
        <p:spPr>
          <a:xfrm>
            <a:off x="5676050" y="2277300"/>
            <a:ext cx="2952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dk2"/>
                </a:solidFill>
              </a:rPr>
              <a:t>Where 1 = failure and 2 = success</a:t>
            </a:r>
            <a:endParaRPr sz="1300">
              <a:solidFill>
                <a:schemeClr val="dk2"/>
              </a:solidFill>
            </a:endParaRPr>
          </a:p>
        </p:txBody>
      </p:sp>
      <p:pic>
        <p:nvPicPr>
          <p:cNvPr id="368" name="Google Shape;368;p42"/>
          <p:cNvPicPr preferRelativeResize="0"/>
          <p:nvPr/>
        </p:nvPicPr>
        <p:blipFill>
          <a:blip r:embed="rId5">
            <a:alphaModFix/>
          </a:blip>
          <a:stretch>
            <a:fillRect/>
          </a:stretch>
        </p:blipFill>
        <p:spPr>
          <a:xfrm>
            <a:off x="6481325" y="2695575"/>
            <a:ext cx="1631475" cy="428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43"/>
          <p:cNvPicPr preferRelativeResize="0"/>
          <p:nvPr/>
        </p:nvPicPr>
        <p:blipFill>
          <a:blip r:embed="rId3">
            <a:alphaModFix/>
          </a:blip>
          <a:stretch>
            <a:fillRect/>
          </a:stretch>
        </p:blipFill>
        <p:spPr>
          <a:xfrm>
            <a:off x="3916125" y="1012125"/>
            <a:ext cx="4938675" cy="3788975"/>
          </a:xfrm>
          <a:prstGeom prst="rect">
            <a:avLst/>
          </a:prstGeom>
          <a:noFill/>
          <a:ln>
            <a:noFill/>
          </a:ln>
        </p:spPr>
      </p:pic>
      <p:sp>
        <p:nvSpPr>
          <p:cNvPr id="374" name="Google Shape;374;p43"/>
          <p:cNvSpPr txBox="1">
            <a:spLocks noGrp="1"/>
          </p:cNvSpPr>
          <p:nvPr>
            <p:ph type="title"/>
          </p:nvPr>
        </p:nvSpPr>
        <p:spPr>
          <a:xfrm>
            <a:off x="819150" y="4392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with 5 Hidden Nodes Analysis</a:t>
            </a:r>
            <a:endParaRPr/>
          </a:p>
        </p:txBody>
      </p:sp>
      <p:pic>
        <p:nvPicPr>
          <p:cNvPr id="375" name="Google Shape;375;p43"/>
          <p:cNvPicPr preferRelativeResize="0"/>
          <p:nvPr/>
        </p:nvPicPr>
        <p:blipFill>
          <a:blip r:embed="rId4">
            <a:alphaModFix/>
          </a:blip>
          <a:stretch>
            <a:fillRect/>
          </a:stretch>
        </p:blipFill>
        <p:spPr>
          <a:xfrm>
            <a:off x="303974" y="1947574"/>
            <a:ext cx="1490251" cy="2035539"/>
          </a:xfrm>
          <a:prstGeom prst="rect">
            <a:avLst/>
          </a:prstGeom>
          <a:noFill/>
          <a:ln>
            <a:noFill/>
          </a:ln>
        </p:spPr>
      </p:pic>
      <p:pic>
        <p:nvPicPr>
          <p:cNvPr id="376" name="Google Shape;376;p43"/>
          <p:cNvPicPr preferRelativeResize="0"/>
          <p:nvPr/>
        </p:nvPicPr>
        <p:blipFill>
          <a:blip r:embed="rId5">
            <a:alphaModFix/>
          </a:blip>
          <a:stretch>
            <a:fillRect/>
          </a:stretch>
        </p:blipFill>
        <p:spPr>
          <a:xfrm>
            <a:off x="1872425" y="1664963"/>
            <a:ext cx="2009650" cy="2483276"/>
          </a:xfrm>
          <a:prstGeom prst="rect">
            <a:avLst/>
          </a:prstGeom>
          <a:noFill/>
          <a:ln>
            <a:noFill/>
          </a:ln>
        </p:spPr>
      </p:pic>
      <p:sp>
        <p:nvSpPr>
          <p:cNvPr id="377" name="Google Shape;377;p43"/>
          <p:cNvSpPr txBox="1"/>
          <p:nvPr/>
        </p:nvSpPr>
        <p:spPr>
          <a:xfrm>
            <a:off x="472650" y="1562663"/>
            <a:ext cx="115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Acronym list</a:t>
            </a:r>
            <a:endParaRPr sz="1300">
              <a:latin typeface="Calibri"/>
              <a:ea typeface="Calibri"/>
              <a:cs typeface="Calibri"/>
              <a:sym typeface="Calibri"/>
            </a:endParaRPr>
          </a:p>
        </p:txBody>
      </p:sp>
      <p:cxnSp>
        <p:nvCxnSpPr>
          <p:cNvPr id="378" name="Google Shape;378;p43"/>
          <p:cNvCxnSpPr/>
          <p:nvPr/>
        </p:nvCxnSpPr>
        <p:spPr>
          <a:xfrm flipH="1">
            <a:off x="1828468" y="1515675"/>
            <a:ext cx="9900" cy="2865000"/>
          </a:xfrm>
          <a:prstGeom prst="straightConnector1">
            <a:avLst/>
          </a:prstGeom>
          <a:noFill/>
          <a:ln w="9525" cap="flat" cmpd="sng">
            <a:solidFill>
              <a:schemeClr val="dk2"/>
            </a:solidFill>
            <a:prstDash val="solid"/>
            <a:round/>
            <a:headEnd type="none" w="med" len="med"/>
            <a:tailEnd type="none" w="med" len="med"/>
          </a:ln>
        </p:spPr>
      </p:cxnSp>
      <p:sp>
        <p:nvSpPr>
          <p:cNvPr id="379" name="Google Shape;379;p43"/>
          <p:cNvSpPr txBox="1"/>
          <p:nvPr/>
        </p:nvSpPr>
        <p:spPr>
          <a:xfrm>
            <a:off x="2300800" y="1280063"/>
            <a:ext cx="115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Importance</a:t>
            </a:r>
            <a:endParaRPr sz="13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819150" y="430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with 10 Hidden Nodes</a:t>
            </a:r>
            <a:endParaRPr/>
          </a:p>
        </p:txBody>
      </p:sp>
      <p:pic>
        <p:nvPicPr>
          <p:cNvPr id="385" name="Google Shape;385;p44"/>
          <p:cNvPicPr preferRelativeResize="0"/>
          <p:nvPr/>
        </p:nvPicPr>
        <p:blipFill>
          <a:blip r:embed="rId3">
            <a:alphaModFix/>
          </a:blip>
          <a:stretch>
            <a:fillRect/>
          </a:stretch>
        </p:blipFill>
        <p:spPr>
          <a:xfrm>
            <a:off x="385125" y="1091375"/>
            <a:ext cx="6324426" cy="3636574"/>
          </a:xfrm>
          <a:prstGeom prst="rect">
            <a:avLst/>
          </a:prstGeom>
          <a:noFill/>
          <a:ln>
            <a:noFill/>
          </a:ln>
        </p:spPr>
      </p:pic>
      <p:pic>
        <p:nvPicPr>
          <p:cNvPr id="386" name="Google Shape;386;p44"/>
          <p:cNvPicPr preferRelativeResize="0"/>
          <p:nvPr/>
        </p:nvPicPr>
        <p:blipFill>
          <a:blip r:embed="rId4">
            <a:alphaModFix/>
          </a:blip>
          <a:stretch>
            <a:fillRect/>
          </a:stretch>
        </p:blipFill>
        <p:spPr>
          <a:xfrm>
            <a:off x="5966150" y="1091375"/>
            <a:ext cx="2661850" cy="1152550"/>
          </a:xfrm>
          <a:prstGeom prst="rect">
            <a:avLst/>
          </a:prstGeom>
          <a:noFill/>
          <a:ln>
            <a:noFill/>
          </a:ln>
        </p:spPr>
      </p:pic>
      <p:pic>
        <p:nvPicPr>
          <p:cNvPr id="387" name="Google Shape;387;p44"/>
          <p:cNvPicPr preferRelativeResize="0"/>
          <p:nvPr/>
        </p:nvPicPr>
        <p:blipFill>
          <a:blip r:embed="rId5">
            <a:alphaModFix/>
          </a:blip>
          <a:stretch>
            <a:fillRect/>
          </a:stretch>
        </p:blipFill>
        <p:spPr>
          <a:xfrm>
            <a:off x="430250" y="1091375"/>
            <a:ext cx="6324477" cy="3636574"/>
          </a:xfrm>
          <a:prstGeom prst="rect">
            <a:avLst/>
          </a:prstGeom>
          <a:noFill/>
          <a:ln>
            <a:noFill/>
          </a:ln>
        </p:spPr>
      </p:pic>
      <p:sp>
        <p:nvSpPr>
          <p:cNvPr id="388" name="Google Shape;388;p44"/>
          <p:cNvSpPr txBox="1"/>
          <p:nvPr/>
        </p:nvSpPr>
        <p:spPr>
          <a:xfrm>
            <a:off x="5966025" y="2277300"/>
            <a:ext cx="26619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300">
                <a:solidFill>
                  <a:schemeClr val="dk2"/>
                </a:solidFill>
              </a:rPr>
              <a:t>Where 1 = failure and 2 = success</a:t>
            </a:r>
            <a:endParaRPr sz="1300">
              <a:solidFill>
                <a:schemeClr val="dk2"/>
              </a:solidFill>
            </a:endParaRPr>
          </a:p>
        </p:txBody>
      </p:sp>
      <p:pic>
        <p:nvPicPr>
          <p:cNvPr id="389" name="Google Shape;389;p44"/>
          <p:cNvPicPr preferRelativeResize="0"/>
          <p:nvPr/>
        </p:nvPicPr>
        <p:blipFill>
          <a:blip r:embed="rId6">
            <a:alphaModFix/>
          </a:blip>
          <a:stretch>
            <a:fillRect/>
          </a:stretch>
        </p:blipFill>
        <p:spPr>
          <a:xfrm>
            <a:off x="6481325" y="2695575"/>
            <a:ext cx="1631475" cy="428175"/>
          </a:xfrm>
          <a:prstGeom prst="rect">
            <a:avLst/>
          </a:prstGeom>
          <a:noFill/>
          <a:ln>
            <a:noFill/>
          </a:ln>
        </p:spPr>
      </p:pic>
      <p:pic>
        <p:nvPicPr>
          <p:cNvPr id="390" name="Google Shape;390;p44"/>
          <p:cNvPicPr preferRelativeResize="0"/>
          <p:nvPr/>
        </p:nvPicPr>
        <p:blipFill>
          <a:blip r:embed="rId7">
            <a:alphaModFix/>
          </a:blip>
          <a:stretch>
            <a:fillRect/>
          </a:stretch>
        </p:blipFill>
        <p:spPr>
          <a:xfrm>
            <a:off x="6481325" y="2695575"/>
            <a:ext cx="1576175" cy="488050"/>
          </a:xfrm>
          <a:prstGeom prst="rect">
            <a:avLst/>
          </a:prstGeom>
          <a:noFill/>
          <a:ln>
            <a:noFill/>
          </a:ln>
        </p:spPr>
      </p:pic>
      <p:pic>
        <p:nvPicPr>
          <p:cNvPr id="391" name="Google Shape;391;p44"/>
          <p:cNvPicPr preferRelativeResize="0"/>
          <p:nvPr/>
        </p:nvPicPr>
        <p:blipFill>
          <a:blip r:embed="rId8">
            <a:alphaModFix/>
          </a:blip>
          <a:stretch>
            <a:fillRect/>
          </a:stretch>
        </p:blipFill>
        <p:spPr>
          <a:xfrm>
            <a:off x="5966150" y="1057097"/>
            <a:ext cx="2549825" cy="11868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45"/>
          <p:cNvPicPr preferRelativeResize="0"/>
          <p:nvPr/>
        </p:nvPicPr>
        <p:blipFill>
          <a:blip r:embed="rId3">
            <a:alphaModFix/>
          </a:blip>
          <a:stretch>
            <a:fillRect/>
          </a:stretch>
        </p:blipFill>
        <p:spPr>
          <a:xfrm>
            <a:off x="1880294" y="1664975"/>
            <a:ext cx="2001981" cy="2501676"/>
          </a:xfrm>
          <a:prstGeom prst="rect">
            <a:avLst/>
          </a:prstGeom>
          <a:noFill/>
          <a:ln>
            <a:noFill/>
          </a:ln>
        </p:spPr>
      </p:pic>
      <p:pic>
        <p:nvPicPr>
          <p:cNvPr id="397" name="Google Shape;397;p45"/>
          <p:cNvPicPr preferRelativeResize="0"/>
          <p:nvPr/>
        </p:nvPicPr>
        <p:blipFill>
          <a:blip r:embed="rId4">
            <a:alphaModFix/>
          </a:blip>
          <a:stretch>
            <a:fillRect/>
          </a:stretch>
        </p:blipFill>
        <p:spPr>
          <a:xfrm>
            <a:off x="3960675" y="1012125"/>
            <a:ext cx="4894125" cy="3788975"/>
          </a:xfrm>
          <a:prstGeom prst="rect">
            <a:avLst/>
          </a:prstGeom>
          <a:noFill/>
          <a:ln>
            <a:noFill/>
          </a:ln>
        </p:spPr>
      </p:pic>
      <p:sp>
        <p:nvSpPr>
          <p:cNvPr id="398" name="Google Shape;398;p45"/>
          <p:cNvSpPr txBox="1">
            <a:spLocks noGrp="1"/>
          </p:cNvSpPr>
          <p:nvPr>
            <p:ph type="title"/>
          </p:nvPr>
        </p:nvSpPr>
        <p:spPr>
          <a:xfrm>
            <a:off x="819150" y="4392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ANN with 10 Hidden Nodes Analysis</a:t>
            </a:r>
            <a:endParaRPr/>
          </a:p>
        </p:txBody>
      </p:sp>
      <p:pic>
        <p:nvPicPr>
          <p:cNvPr id="399" name="Google Shape;399;p45"/>
          <p:cNvPicPr preferRelativeResize="0"/>
          <p:nvPr/>
        </p:nvPicPr>
        <p:blipFill>
          <a:blip r:embed="rId5">
            <a:alphaModFix/>
          </a:blip>
          <a:stretch>
            <a:fillRect/>
          </a:stretch>
        </p:blipFill>
        <p:spPr>
          <a:xfrm>
            <a:off x="303974" y="1947574"/>
            <a:ext cx="1490251" cy="2035539"/>
          </a:xfrm>
          <a:prstGeom prst="rect">
            <a:avLst/>
          </a:prstGeom>
          <a:noFill/>
          <a:ln>
            <a:noFill/>
          </a:ln>
        </p:spPr>
      </p:pic>
      <p:sp>
        <p:nvSpPr>
          <p:cNvPr id="400" name="Google Shape;400;p45"/>
          <p:cNvSpPr txBox="1"/>
          <p:nvPr/>
        </p:nvSpPr>
        <p:spPr>
          <a:xfrm>
            <a:off x="472650" y="1562663"/>
            <a:ext cx="115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Acronym list</a:t>
            </a:r>
            <a:endParaRPr sz="1300">
              <a:latin typeface="Calibri"/>
              <a:ea typeface="Calibri"/>
              <a:cs typeface="Calibri"/>
              <a:sym typeface="Calibri"/>
            </a:endParaRPr>
          </a:p>
        </p:txBody>
      </p:sp>
      <p:cxnSp>
        <p:nvCxnSpPr>
          <p:cNvPr id="401" name="Google Shape;401;p45"/>
          <p:cNvCxnSpPr/>
          <p:nvPr/>
        </p:nvCxnSpPr>
        <p:spPr>
          <a:xfrm flipH="1">
            <a:off x="1828468" y="1515675"/>
            <a:ext cx="9900" cy="2865000"/>
          </a:xfrm>
          <a:prstGeom prst="straightConnector1">
            <a:avLst/>
          </a:prstGeom>
          <a:noFill/>
          <a:ln w="9525" cap="flat" cmpd="sng">
            <a:solidFill>
              <a:schemeClr val="dk2"/>
            </a:solidFill>
            <a:prstDash val="solid"/>
            <a:round/>
            <a:headEnd type="none" w="med" len="med"/>
            <a:tailEnd type="none" w="med" len="med"/>
          </a:ln>
        </p:spPr>
      </p:cxnSp>
      <p:sp>
        <p:nvSpPr>
          <p:cNvPr id="402" name="Google Shape;402;p45"/>
          <p:cNvSpPr txBox="1"/>
          <p:nvPr/>
        </p:nvSpPr>
        <p:spPr>
          <a:xfrm>
            <a:off x="2300800" y="1280063"/>
            <a:ext cx="115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Importance</a:t>
            </a:r>
            <a:endParaRPr sz="13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6"/>
          <p:cNvSpPr txBox="1">
            <a:spLocks noGrp="1"/>
          </p:cNvSpPr>
          <p:nvPr>
            <p:ph type="title"/>
          </p:nvPr>
        </p:nvSpPr>
        <p:spPr>
          <a:xfrm>
            <a:off x="1883250" y="1777175"/>
            <a:ext cx="5377500" cy="2023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4.) ACQUIRE WISDOM TO UNDERSTAND OPTIMAL ACTIONS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7"/>
          <p:cNvSpPr txBox="1">
            <a:spLocks noGrp="1"/>
          </p:cNvSpPr>
          <p:nvPr>
            <p:ph type="title"/>
          </p:nvPr>
        </p:nvSpPr>
        <p:spPr>
          <a:xfrm>
            <a:off x="875550" y="3002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Key Takeaways</a:t>
            </a:r>
            <a:endParaRPr/>
          </a:p>
        </p:txBody>
      </p:sp>
      <p:sp>
        <p:nvSpPr>
          <p:cNvPr id="413" name="Google Shape;413;p47"/>
          <p:cNvSpPr txBox="1">
            <a:spLocks noGrp="1"/>
          </p:cNvSpPr>
          <p:nvPr>
            <p:ph type="body" idx="1"/>
          </p:nvPr>
        </p:nvSpPr>
        <p:spPr>
          <a:xfrm>
            <a:off x="1453250" y="3616950"/>
            <a:ext cx="6227700" cy="115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latin typeface="Arial"/>
                <a:ea typeface="Arial"/>
                <a:cs typeface="Arial"/>
                <a:sym typeface="Arial"/>
              </a:rPr>
              <a:t>Future Research:</a:t>
            </a:r>
            <a:endParaRPr sz="1500" b="1">
              <a:latin typeface="Arial"/>
              <a:ea typeface="Arial"/>
              <a:cs typeface="Arial"/>
              <a:sym typeface="Arial"/>
            </a:endParaRPr>
          </a:p>
          <a:p>
            <a:pPr marL="0" lvl="0" indent="0" algn="l" rtl="0">
              <a:spcBef>
                <a:spcPts val="0"/>
              </a:spcBef>
              <a:spcAft>
                <a:spcPts val="1200"/>
              </a:spcAft>
              <a:buNone/>
            </a:pPr>
            <a:r>
              <a:rPr lang="en" sz="1500">
                <a:latin typeface="Arial"/>
                <a:ea typeface="Arial"/>
                <a:cs typeface="Arial"/>
                <a:sym typeface="Arial"/>
              </a:rPr>
              <a:t> 	To prevent overfitting or underfitting a future model, all latter models should aim for a minimum of 70% kNN and Naive Bayes accuracy. </a:t>
            </a:r>
            <a:endParaRPr sz="1500">
              <a:latin typeface="Arial"/>
              <a:ea typeface="Arial"/>
              <a:cs typeface="Arial"/>
              <a:sym typeface="Arial"/>
            </a:endParaRPr>
          </a:p>
        </p:txBody>
      </p:sp>
      <p:sp>
        <p:nvSpPr>
          <p:cNvPr id="414" name="Google Shape;414;p47"/>
          <p:cNvSpPr txBox="1"/>
          <p:nvPr/>
        </p:nvSpPr>
        <p:spPr>
          <a:xfrm>
            <a:off x="715700" y="996750"/>
            <a:ext cx="3280500" cy="250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t>Business Models:</a:t>
            </a:r>
            <a:endParaRPr b="1"/>
          </a:p>
          <a:p>
            <a:pPr marL="0" lvl="0" indent="457200" algn="l" rtl="0">
              <a:spcBef>
                <a:spcPts val="0"/>
              </a:spcBef>
              <a:spcAft>
                <a:spcPts val="0"/>
              </a:spcAft>
              <a:buNone/>
            </a:pPr>
            <a:r>
              <a:rPr lang="en" sz="1500">
                <a:solidFill>
                  <a:schemeClr val="dk2"/>
                </a:solidFill>
              </a:rPr>
              <a:t>The Business-to-Business model has an advantage over Business-to-Consumer model.</a:t>
            </a:r>
            <a:endParaRPr sz="1500">
              <a:solidFill>
                <a:schemeClr val="dk2"/>
              </a:solidFill>
            </a:endParaRPr>
          </a:p>
          <a:p>
            <a:pPr marL="0" lvl="0" indent="457200" algn="l" rtl="0">
              <a:spcBef>
                <a:spcPts val="0"/>
              </a:spcBef>
              <a:spcAft>
                <a:spcPts val="0"/>
              </a:spcAft>
              <a:buNone/>
            </a:pPr>
            <a:endParaRPr sz="1500">
              <a:solidFill>
                <a:schemeClr val="dk2"/>
              </a:solidFill>
            </a:endParaRPr>
          </a:p>
          <a:p>
            <a:pPr marL="0" lvl="0" indent="457200" algn="l" rtl="0">
              <a:lnSpc>
                <a:spcPct val="115000"/>
              </a:lnSpc>
              <a:spcBef>
                <a:spcPts val="0"/>
              </a:spcBef>
              <a:spcAft>
                <a:spcPts val="0"/>
              </a:spcAft>
              <a:buNone/>
            </a:pPr>
            <a:r>
              <a:rPr lang="en" sz="1500">
                <a:solidFill>
                  <a:schemeClr val="dk2"/>
                </a:solidFill>
              </a:rPr>
              <a:t>Global startups have a significant advantage over local startups. </a:t>
            </a:r>
            <a:endParaRPr sz="1500">
              <a:solidFill>
                <a:schemeClr val="dk2"/>
              </a:solidFill>
            </a:endParaRPr>
          </a:p>
          <a:p>
            <a:pPr marL="0" lvl="0" indent="457200" algn="l" rtl="0">
              <a:lnSpc>
                <a:spcPct val="115000"/>
              </a:lnSpc>
              <a:spcBef>
                <a:spcPts val="1200"/>
              </a:spcBef>
              <a:spcAft>
                <a:spcPts val="1200"/>
              </a:spcAft>
              <a:buNone/>
            </a:pPr>
            <a:endParaRPr sz="1500">
              <a:solidFill>
                <a:schemeClr val="dk2"/>
              </a:solidFill>
            </a:endParaRPr>
          </a:p>
        </p:txBody>
      </p:sp>
      <p:sp>
        <p:nvSpPr>
          <p:cNvPr id="415" name="Google Shape;415;p47"/>
          <p:cNvSpPr txBox="1"/>
          <p:nvPr/>
        </p:nvSpPr>
        <p:spPr>
          <a:xfrm>
            <a:off x="4400650" y="996750"/>
            <a:ext cx="3911700" cy="2532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t>Properties of Employees</a:t>
            </a:r>
            <a:r>
              <a:rPr lang="en"/>
              <a:t>:</a:t>
            </a:r>
            <a:endParaRPr/>
          </a:p>
          <a:p>
            <a:pPr marL="0" lvl="0" indent="457200" algn="l" rtl="0">
              <a:lnSpc>
                <a:spcPct val="115000"/>
              </a:lnSpc>
              <a:spcBef>
                <a:spcPts val="0"/>
              </a:spcBef>
              <a:spcAft>
                <a:spcPts val="0"/>
              </a:spcAft>
              <a:buNone/>
            </a:pPr>
            <a:r>
              <a:rPr lang="en" sz="1500">
                <a:solidFill>
                  <a:schemeClr val="dk2"/>
                </a:solidFill>
              </a:rPr>
              <a:t>Quality of employees has a greater impact on the success of a business during a recession.</a:t>
            </a:r>
            <a:endParaRPr sz="1500">
              <a:solidFill>
                <a:schemeClr val="dk2"/>
              </a:solidFill>
            </a:endParaRPr>
          </a:p>
          <a:p>
            <a:pPr marL="0" lvl="0" indent="457200" algn="l" rtl="0">
              <a:lnSpc>
                <a:spcPct val="115000"/>
              </a:lnSpc>
              <a:spcBef>
                <a:spcPts val="1200"/>
              </a:spcBef>
              <a:spcAft>
                <a:spcPts val="0"/>
              </a:spcAft>
              <a:buNone/>
            </a:pPr>
            <a:r>
              <a:rPr lang="en" sz="1500">
                <a:solidFill>
                  <a:schemeClr val="dk2"/>
                </a:solidFill>
              </a:rPr>
              <a:t>Consulting experience usually has a negative impact on success.</a:t>
            </a:r>
            <a:endParaRPr sz="1500">
              <a:solidFill>
                <a:schemeClr val="dk2"/>
              </a:solidFill>
            </a:endParaRPr>
          </a:p>
          <a:p>
            <a:pPr marL="0" lvl="0" indent="457200" algn="l" rtl="0">
              <a:lnSpc>
                <a:spcPct val="115000"/>
              </a:lnSpc>
              <a:spcBef>
                <a:spcPts val="1200"/>
              </a:spcBef>
              <a:spcAft>
                <a:spcPts val="1200"/>
              </a:spcAft>
              <a:buNone/>
            </a:pPr>
            <a:r>
              <a:rPr lang="en" sz="1500">
                <a:solidFill>
                  <a:schemeClr val="dk2"/>
                </a:solidFill>
              </a:rPr>
              <a:t>Startup Experience has a positive impact regardless of previous failure.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819150" y="647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Research</a:t>
            </a:r>
            <a:endParaRPr/>
          </a:p>
        </p:txBody>
      </p:sp>
      <p:sp>
        <p:nvSpPr>
          <p:cNvPr id="421" name="Google Shape;421;p48"/>
          <p:cNvSpPr txBox="1">
            <a:spLocks noGrp="1"/>
          </p:cNvSpPr>
          <p:nvPr>
            <p:ph type="body" idx="1"/>
          </p:nvPr>
        </p:nvSpPr>
        <p:spPr>
          <a:xfrm>
            <a:off x="819150" y="1680600"/>
            <a:ext cx="7505700" cy="2758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Business to Business Startups:</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Question: Why is Business to Business model more effective than Business to Consumer?</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Hypothesis: Easier to get market (less sales, easy to establish trust, less competition)</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Local vs Global Startups:</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Question: Why do global startups have a significantly higher chance of success?</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Hypothesis: most less experienced groups go local (less cost, less expertise needed), while more experienced groups go global (higher monetary gain, significant expertise needed)</a:t>
            </a:r>
            <a:endParaRPr sz="14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9"/>
          <p:cNvSpPr txBox="1">
            <a:spLocks noGrp="1"/>
          </p:cNvSpPr>
          <p:nvPr>
            <p:ph type="title"/>
          </p:nvPr>
        </p:nvSpPr>
        <p:spPr>
          <a:xfrm>
            <a:off x="819150" y="633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Research (Continued)</a:t>
            </a:r>
            <a:endParaRPr/>
          </a:p>
        </p:txBody>
      </p:sp>
      <p:sp>
        <p:nvSpPr>
          <p:cNvPr id="427" name="Google Shape;427;p49"/>
          <p:cNvSpPr txBox="1">
            <a:spLocks noGrp="1"/>
          </p:cNvSpPr>
          <p:nvPr>
            <p:ph type="body" idx="1"/>
          </p:nvPr>
        </p:nvSpPr>
        <p:spPr>
          <a:xfrm>
            <a:off x="819150" y="1667875"/>
            <a:ext cx="7505700" cy="2770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Start-Ups by Consultants</a:t>
            </a:r>
            <a:endParaRPr sz="140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Question: Why does consulting experience negatively impact success?</a:t>
            </a:r>
            <a:endParaRPr sz="140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Hypothesis: Consultants have expertise on specific company functions while neglecting overall company functionality which may lead to decreased start-up success.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Start-Ups during Economic Recession</a:t>
            </a:r>
            <a:endParaRPr sz="1400">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Our dataset only had 59 recession samples, so another future study with more samples allow for classification models of higher accuracy.</a:t>
            </a:r>
            <a:endParaRPr sz="140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Bibliography</a:t>
            </a:r>
            <a:endParaRPr/>
          </a:p>
        </p:txBody>
      </p:sp>
      <p:sp>
        <p:nvSpPr>
          <p:cNvPr id="433" name="Google Shape;433;p5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Kaggle: https://www.kaggle.com/sujithsherigar/startup-success-rate-analysis?select=CAX_Startup_Data.csv</a:t>
            </a:r>
            <a:endParaRPr>
              <a:latin typeface="Arial"/>
              <a:ea typeface="Arial"/>
              <a:cs typeface="Arial"/>
              <a:sym typeface="Arial"/>
            </a:endParaRPr>
          </a:p>
          <a:p>
            <a:pPr marL="0" lvl="0" indent="0" algn="l" rtl="0">
              <a:spcBef>
                <a:spcPts val="1200"/>
              </a:spcBef>
              <a:spcAft>
                <a:spcPts val="1200"/>
              </a:spcAft>
              <a:buNone/>
            </a:pPr>
            <a:r>
              <a:rPr lang="en">
                <a:latin typeface="Arial"/>
                <a:ea typeface="Arial"/>
                <a:cs typeface="Arial"/>
                <a:sym typeface="Arial"/>
              </a:rPr>
              <a:t>Neural Net Tools package: https://rpubs.com/julianhatwell/annr</a:t>
            </a:r>
            <a:endParaRPr>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to Meet Objective:</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Arial"/>
              <a:buAutoNum type="arabicParenR"/>
            </a:pPr>
            <a:r>
              <a:rPr lang="en" sz="1900">
                <a:latin typeface="Arial"/>
                <a:ea typeface="Arial"/>
                <a:cs typeface="Arial"/>
                <a:sym typeface="Arial"/>
              </a:rPr>
              <a:t>Get </a:t>
            </a:r>
            <a:r>
              <a:rPr lang="en" sz="1900" b="1">
                <a:latin typeface="Arial"/>
                <a:ea typeface="Arial"/>
                <a:cs typeface="Arial"/>
                <a:sym typeface="Arial"/>
              </a:rPr>
              <a:t>data</a:t>
            </a:r>
            <a:endParaRPr sz="1900" b="1">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a:latin typeface="Arial"/>
                <a:ea typeface="Arial"/>
                <a:cs typeface="Arial"/>
                <a:sym typeface="Arial"/>
              </a:rPr>
              <a:t>Extract </a:t>
            </a:r>
            <a:r>
              <a:rPr lang="en" sz="1900" b="1">
                <a:latin typeface="Arial"/>
                <a:ea typeface="Arial"/>
                <a:cs typeface="Arial"/>
                <a:sym typeface="Arial"/>
              </a:rPr>
              <a:t>information</a:t>
            </a:r>
            <a:r>
              <a:rPr lang="en" sz="1900">
                <a:latin typeface="Arial"/>
                <a:ea typeface="Arial"/>
                <a:cs typeface="Arial"/>
                <a:sym typeface="Arial"/>
              </a:rPr>
              <a:t> via exploratory data analysis</a:t>
            </a:r>
            <a:endParaRPr sz="190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a:latin typeface="Arial"/>
                <a:ea typeface="Arial"/>
                <a:cs typeface="Arial"/>
                <a:sym typeface="Arial"/>
              </a:rPr>
              <a:t>Gain </a:t>
            </a:r>
            <a:r>
              <a:rPr lang="en" sz="1900" b="1">
                <a:latin typeface="Arial"/>
                <a:ea typeface="Arial"/>
                <a:cs typeface="Arial"/>
                <a:sym typeface="Arial"/>
              </a:rPr>
              <a:t>knowledge</a:t>
            </a:r>
            <a:r>
              <a:rPr lang="en" sz="1900">
                <a:latin typeface="Arial"/>
                <a:ea typeface="Arial"/>
                <a:cs typeface="Arial"/>
                <a:sym typeface="Arial"/>
              </a:rPr>
              <a:t> using machine learning algorithms</a:t>
            </a:r>
            <a:endParaRPr sz="1900">
              <a:latin typeface="Arial"/>
              <a:ea typeface="Arial"/>
              <a:cs typeface="Arial"/>
              <a:sym typeface="Arial"/>
            </a:endParaRPr>
          </a:p>
          <a:p>
            <a:pPr marL="457200" lvl="0" indent="-349250" algn="l" rtl="0">
              <a:spcBef>
                <a:spcPts val="0"/>
              </a:spcBef>
              <a:spcAft>
                <a:spcPts val="0"/>
              </a:spcAft>
              <a:buSzPts val="1900"/>
              <a:buFont typeface="Arial"/>
              <a:buAutoNum type="arabicParenR"/>
            </a:pPr>
            <a:r>
              <a:rPr lang="en" sz="1900">
                <a:latin typeface="Arial"/>
                <a:ea typeface="Arial"/>
                <a:cs typeface="Arial"/>
                <a:sym typeface="Arial"/>
              </a:rPr>
              <a:t>Acquire </a:t>
            </a:r>
            <a:r>
              <a:rPr lang="en" sz="1900" b="1">
                <a:latin typeface="Arial"/>
                <a:ea typeface="Arial"/>
                <a:cs typeface="Arial"/>
                <a:sym typeface="Arial"/>
              </a:rPr>
              <a:t>wisdom</a:t>
            </a:r>
            <a:r>
              <a:rPr lang="en" sz="1900">
                <a:latin typeface="Arial"/>
                <a:ea typeface="Arial"/>
                <a:cs typeface="Arial"/>
                <a:sym typeface="Arial"/>
              </a:rPr>
              <a:t> to understand optimal actions</a:t>
            </a:r>
            <a:endParaRPr sz="1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1750634" y="1702900"/>
            <a:ext cx="5377500" cy="1646100"/>
          </a:xfrm>
          <a:prstGeom prst="rect">
            <a:avLst/>
          </a:prstGeom>
        </p:spPr>
        <p:txBody>
          <a:bodyPr spcFirstLastPara="1" wrap="square" lIns="91425" tIns="91425" rIns="91425" bIns="91425" anchor="ctr" anchorCtr="0">
            <a:normAutofit/>
          </a:bodyPr>
          <a:lstStyle/>
          <a:p>
            <a:pPr marL="457200" lvl="0" indent="-431800" algn="ctr" rtl="0">
              <a:spcBef>
                <a:spcPts val="0"/>
              </a:spcBef>
              <a:spcAft>
                <a:spcPts val="0"/>
              </a:spcAft>
              <a:buSzPts val="3200"/>
              <a:buAutoNum type="arabicPeriod"/>
            </a:pPr>
            <a:r>
              <a:rPr lang="en"/>
              <a:t>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Dataset</a:t>
            </a:r>
            <a:endParaRPr/>
          </a:p>
        </p:txBody>
      </p:sp>
      <p:sp>
        <p:nvSpPr>
          <p:cNvPr id="158" name="Google Shape;158;p18"/>
          <p:cNvSpPr txBox="1">
            <a:spLocks noGrp="1"/>
          </p:cNvSpPr>
          <p:nvPr>
            <p:ph type="body" idx="1"/>
          </p:nvPr>
        </p:nvSpPr>
        <p:spPr>
          <a:xfrm>
            <a:off x="819150" y="1730175"/>
            <a:ext cx="7505700" cy="27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Arial"/>
                <a:ea typeface="Arial"/>
                <a:cs typeface="Arial"/>
                <a:sym typeface="Arial"/>
              </a:rPr>
              <a:t>The data collected is from the years </a:t>
            </a:r>
            <a:r>
              <a:rPr lang="en" sz="1400" b="1">
                <a:latin typeface="Arial"/>
                <a:ea typeface="Arial"/>
                <a:cs typeface="Arial"/>
                <a:sym typeface="Arial"/>
              </a:rPr>
              <a:t>1999-2013</a:t>
            </a:r>
            <a:r>
              <a:rPr lang="en" sz="1400">
                <a:latin typeface="Arial"/>
                <a:ea typeface="Arial"/>
                <a:cs typeface="Arial"/>
                <a:sym typeface="Arial"/>
              </a:rPr>
              <a:t> with only American based companies.</a:t>
            </a: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Originally had 116 different attributes that we narrowed down to </a:t>
            </a:r>
            <a:r>
              <a:rPr lang="en" sz="1400" b="1">
                <a:latin typeface="Arial"/>
                <a:ea typeface="Arial"/>
                <a:cs typeface="Arial"/>
                <a:sym typeface="Arial"/>
              </a:rPr>
              <a:t>43</a:t>
            </a:r>
            <a:r>
              <a:rPr lang="en" sz="1400">
                <a:latin typeface="Arial"/>
                <a:ea typeface="Arial"/>
                <a:cs typeface="Arial"/>
                <a:sym typeface="Arial"/>
              </a:rPr>
              <a:t> attributes. </a:t>
            </a: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We narrowed down this list by:</a:t>
            </a:r>
            <a:endParaRPr sz="1400">
              <a:latin typeface="Arial"/>
              <a:ea typeface="Arial"/>
              <a:cs typeface="Arial"/>
              <a:sym typeface="Arial"/>
            </a:endParaRPr>
          </a:p>
          <a:p>
            <a:pPr marL="457200" lvl="0" indent="-317500" algn="l" rtl="0">
              <a:spcBef>
                <a:spcPts val="1200"/>
              </a:spcBef>
              <a:spcAft>
                <a:spcPts val="0"/>
              </a:spcAft>
              <a:buSzPts val="1400"/>
              <a:buFont typeface="Arial"/>
              <a:buChar char="●"/>
            </a:pPr>
            <a:r>
              <a:rPr lang="en" sz="1400">
                <a:latin typeface="Arial"/>
                <a:ea typeface="Arial"/>
                <a:cs typeface="Arial"/>
                <a:sym typeface="Arial"/>
              </a:rPr>
              <a:t>Usability of attribute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Understandability of the attribute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Relevance of attribute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&gt; 35% of attribute data missing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Cleaning The Dataset</a:t>
            </a:r>
            <a:endParaRPr/>
          </a:p>
          <a:p>
            <a:pPr marL="0" lvl="0" indent="0" algn="l" rtl="0">
              <a:spcBef>
                <a:spcPts val="0"/>
              </a:spcBef>
              <a:spcAft>
                <a:spcPts val="0"/>
              </a:spcAft>
              <a:buNone/>
            </a:pPr>
            <a:endParaRPr/>
          </a:p>
        </p:txBody>
      </p:sp>
      <p:sp>
        <p:nvSpPr>
          <p:cNvPr id="164" name="Google Shape;164;p19"/>
          <p:cNvSpPr txBox="1">
            <a:spLocks noGrp="1"/>
          </p:cNvSpPr>
          <p:nvPr>
            <p:ph type="body" idx="1"/>
          </p:nvPr>
        </p:nvSpPr>
        <p:spPr>
          <a:xfrm>
            <a:off x="819150" y="1871225"/>
            <a:ext cx="7505700" cy="2567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Arial"/>
              <a:buChar char="●"/>
            </a:pPr>
            <a:r>
              <a:rPr lang="en" sz="1700">
                <a:latin typeface="Arial"/>
                <a:ea typeface="Arial"/>
                <a:cs typeface="Arial"/>
                <a:sym typeface="Arial"/>
              </a:rPr>
              <a:t>The attributes with missing values were propagated with the mean, if they were a numerical type, or mode, if they were a categorical type.</a:t>
            </a:r>
            <a:endParaRPr sz="1700">
              <a:latin typeface="Arial"/>
              <a:ea typeface="Arial"/>
              <a:cs typeface="Arial"/>
              <a:sym typeface="Arial"/>
            </a:endParaRPr>
          </a:p>
          <a:p>
            <a:pPr marL="914400" lvl="0" indent="0" algn="l" rtl="0">
              <a:lnSpc>
                <a:spcPct val="100000"/>
              </a:lnSpc>
              <a:spcBef>
                <a:spcPts val="1200"/>
              </a:spcBef>
              <a:spcAft>
                <a:spcPts val="0"/>
              </a:spcAft>
              <a:buNone/>
            </a:pP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a:latin typeface="Arial"/>
                <a:ea typeface="Arial"/>
                <a:cs typeface="Arial"/>
                <a:sym typeface="Arial"/>
              </a:rPr>
              <a:t>We shortened the attribute names for clarity and conciseness.</a:t>
            </a:r>
            <a:endParaRPr sz="1700">
              <a:latin typeface="Arial"/>
              <a:ea typeface="Arial"/>
              <a:cs typeface="Arial"/>
              <a:sym typeface="Arial"/>
            </a:endParaRPr>
          </a:p>
          <a:p>
            <a:pPr marL="457200" lvl="0" indent="0" algn="l" rtl="0">
              <a:spcBef>
                <a:spcPts val="1200"/>
              </a:spcBef>
              <a:spcAft>
                <a:spcPts val="1200"/>
              </a:spcAft>
              <a:buNone/>
            </a:pP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521575" y="399225"/>
            <a:ext cx="81354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Qualitative (Categorical) Data Variables</a:t>
            </a:r>
            <a:endParaRPr/>
          </a:p>
        </p:txBody>
      </p:sp>
      <p:sp>
        <p:nvSpPr>
          <p:cNvPr id="170" name="Google Shape;170;p20"/>
          <p:cNvSpPr txBox="1">
            <a:spLocks noGrp="1"/>
          </p:cNvSpPr>
          <p:nvPr>
            <p:ph type="body" idx="2"/>
          </p:nvPr>
        </p:nvSpPr>
        <p:spPr>
          <a:xfrm>
            <a:off x="3280200" y="1353825"/>
            <a:ext cx="2583600" cy="282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FortuneExp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solidFill>
                  <a:srgbClr val="000000"/>
                </a:solidFill>
                <a:latin typeface="Arial"/>
                <a:ea typeface="Arial"/>
                <a:cs typeface="Arial"/>
                <a:sym typeface="Arial"/>
              </a:rPr>
              <a:t>Focus Functions</a:t>
            </a:r>
            <a:endParaRPr sz="1400">
              <a:solidFill>
                <a:srgbClr val="000000"/>
              </a:solidFill>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ProductorService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DataFocus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ConsumerDataFocus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DataStructureFocus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SubscriptionBased</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CloudPlatformBased</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LocalGlobal</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BusinessModel</a:t>
            </a:r>
            <a:endParaRPr sz="1400">
              <a:latin typeface="Arial"/>
              <a:ea typeface="Arial"/>
              <a:cs typeface="Arial"/>
              <a:sym typeface="Arial"/>
            </a:endParaRPr>
          </a:p>
          <a:p>
            <a:pPr marL="0" lvl="0" indent="0" algn="l" rtl="0">
              <a:spcBef>
                <a:spcPts val="1200"/>
              </a:spcBef>
              <a:spcAft>
                <a:spcPts val="1200"/>
              </a:spcAft>
              <a:buNone/>
            </a:pPr>
            <a:endParaRPr>
              <a:latin typeface="Arial"/>
              <a:ea typeface="Arial"/>
              <a:cs typeface="Arial"/>
              <a:sym typeface="Arial"/>
            </a:endParaRPr>
          </a:p>
        </p:txBody>
      </p:sp>
      <p:sp>
        <p:nvSpPr>
          <p:cNvPr id="171" name="Google Shape;171;p20"/>
          <p:cNvSpPr txBox="1"/>
          <p:nvPr/>
        </p:nvSpPr>
        <p:spPr>
          <a:xfrm>
            <a:off x="5802900" y="1353825"/>
            <a:ext cx="3138000" cy="2820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CapitalIntensive</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CrowdsourcingBased</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CrowdfundingBased</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B2BorB2C</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GlobalExposure</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PricingStrategy</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HyperLocalisation,</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LongtermFounderRelationship</a:t>
            </a:r>
            <a:endParaRPr>
              <a:solidFill>
                <a:schemeClr val="dk2"/>
              </a:solidFill>
            </a:endParaRPr>
          </a:p>
          <a:p>
            <a:pPr marL="457200" lvl="0" indent="-317500" algn="l" rtl="0">
              <a:lnSpc>
                <a:spcPct val="115000"/>
              </a:lnSpc>
              <a:spcBef>
                <a:spcPts val="0"/>
              </a:spcBef>
              <a:spcAft>
                <a:spcPts val="0"/>
              </a:spcAft>
              <a:buClr>
                <a:schemeClr val="dk2"/>
              </a:buClr>
              <a:buSzPts val="1400"/>
              <a:buFont typeface="Arial"/>
              <a:buChar char="●"/>
            </a:pPr>
            <a:r>
              <a:rPr lang="en">
                <a:solidFill>
                  <a:schemeClr val="dk2"/>
                </a:solidFill>
              </a:rPr>
              <a:t>RecessionalSurvival</a:t>
            </a:r>
            <a:endParaRPr/>
          </a:p>
        </p:txBody>
      </p:sp>
      <p:sp>
        <p:nvSpPr>
          <p:cNvPr id="172" name="Google Shape;172;p20"/>
          <p:cNvSpPr txBox="1">
            <a:spLocks noGrp="1"/>
          </p:cNvSpPr>
          <p:nvPr>
            <p:ph type="body" idx="2"/>
          </p:nvPr>
        </p:nvSpPr>
        <p:spPr>
          <a:xfrm>
            <a:off x="521575" y="1353825"/>
            <a:ext cx="3006900" cy="3292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TeamSizeGrowth</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TopCompanyExp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StartupExp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SuccessfulStartupExp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Big5Partner</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ConsultingExp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HighestEducation</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Fortune100Exp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Fortune 500Exp</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Fortune1000Exp</a:t>
            </a:r>
            <a:endParaRPr sz="1400">
              <a:latin typeface="Arial"/>
              <a:ea typeface="Arial"/>
              <a:cs typeface="Arial"/>
              <a:sym typeface="Arial"/>
            </a:endParaRPr>
          </a:p>
          <a:p>
            <a:pPr marL="0" lvl="0" indent="0" algn="l" rtl="0">
              <a:spcBef>
                <a:spcPts val="1200"/>
              </a:spcBef>
              <a:spcAft>
                <a:spcPts val="1200"/>
              </a:spcAft>
              <a:buNone/>
            </a:pP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521575" y="399225"/>
            <a:ext cx="81354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Quantitative (Numeric) Data Variables</a:t>
            </a:r>
            <a:endParaRPr/>
          </a:p>
        </p:txBody>
      </p:sp>
      <p:sp>
        <p:nvSpPr>
          <p:cNvPr id="178" name="Google Shape;178;p21"/>
          <p:cNvSpPr txBox="1">
            <a:spLocks noGrp="1"/>
          </p:cNvSpPr>
          <p:nvPr>
            <p:ph type="body" idx="1"/>
          </p:nvPr>
        </p:nvSpPr>
        <p:spPr>
          <a:xfrm>
            <a:off x="1651800" y="1642950"/>
            <a:ext cx="2920200" cy="2585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FoundingYear</a:t>
            </a:r>
            <a:endParaRPr sz="1500">
              <a:solidFill>
                <a:srgbClr val="000000"/>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Age</a:t>
            </a:r>
            <a:endParaRPr sz="1500">
              <a:solidFill>
                <a:srgbClr val="000000"/>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NumSeedInvestors</a:t>
            </a:r>
            <a:endParaRPr sz="1500">
              <a:solidFill>
                <a:srgbClr val="000000"/>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NumAngelorVCInvestors</a:t>
            </a:r>
            <a:endParaRPr sz="1500">
              <a:solidFill>
                <a:srgbClr val="000000"/>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NumFounders</a:t>
            </a:r>
            <a:endParaRPr sz="1500">
              <a:solidFill>
                <a:srgbClr val="000000"/>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a:solidFill>
                  <a:srgbClr val="000000"/>
                </a:solidFill>
                <a:latin typeface="Arial"/>
                <a:ea typeface="Arial"/>
                <a:cs typeface="Arial"/>
                <a:sym typeface="Arial"/>
              </a:rPr>
              <a:t>NumAdvisors</a:t>
            </a:r>
            <a:endParaRPr sz="1500">
              <a:solidFill>
                <a:srgbClr val="000000"/>
              </a:solidFill>
              <a:latin typeface="Arial"/>
              <a:ea typeface="Arial"/>
              <a:cs typeface="Arial"/>
              <a:sym typeface="Arial"/>
            </a:endParaRPr>
          </a:p>
          <a:p>
            <a:pPr marL="0" lvl="0" indent="0" algn="l" rtl="0">
              <a:spcBef>
                <a:spcPts val="0"/>
              </a:spcBef>
              <a:spcAft>
                <a:spcPts val="0"/>
              </a:spcAft>
              <a:buNone/>
            </a:pPr>
            <a:endParaRPr sz="1500" b="1">
              <a:latin typeface="Arial"/>
              <a:ea typeface="Arial"/>
              <a:cs typeface="Arial"/>
              <a:sym typeface="Arial"/>
            </a:endParaRPr>
          </a:p>
        </p:txBody>
      </p:sp>
      <p:sp>
        <p:nvSpPr>
          <p:cNvPr id="179" name="Google Shape;179;p21"/>
          <p:cNvSpPr txBox="1"/>
          <p:nvPr/>
        </p:nvSpPr>
        <p:spPr>
          <a:xfrm>
            <a:off x="4572000" y="1642950"/>
            <a:ext cx="30000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Arial"/>
              <a:buChar char="●"/>
            </a:pPr>
            <a:r>
              <a:rPr lang="en" sz="1500"/>
              <a:t>GooglePageRank</a:t>
            </a:r>
            <a:endParaRPr sz="1500"/>
          </a:p>
          <a:p>
            <a:pPr marL="457200" lvl="0" indent="-323850" algn="l" rtl="0">
              <a:lnSpc>
                <a:spcPct val="115000"/>
              </a:lnSpc>
              <a:spcBef>
                <a:spcPts val="0"/>
              </a:spcBef>
              <a:spcAft>
                <a:spcPts val="0"/>
              </a:spcAft>
              <a:buClr>
                <a:schemeClr val="dk2"/>
              </a:buClr>
              <a:buSzPts val="1500"/>
              <a:buFont typeface="Arial"/>
              <a:buChar char="●"/>
            </a:pPr>
            <a:r>
              <a:rPr lang="en" sz="1500"/>
              <a:t>NumDirectCompetitors</a:t>
            </a:r>
            <a:endParaRPr sz="1500"/>
          </a:p>
          <a:p>
            <a:pPr marL="457200" lvl="0" indent="-323850" algn="l" rtl="0">
              <a:lnSpc>
                <a:spcPct val="115000"/>
              </a:lnSpc>
              <a:spcBef>
                <a:spcPts val="0"/>
              </a:spcBef>
              <a:spcAft>
                <a:spcPts val="0"/>
              </a:spcAft>
              <a:buClr>
                <a:schemeClr val="dk2"/>
              </a:buClr>
              <a:buSzPts val="1500"/>
              <a:buFont typeface="Arial"/>
              <a:buChar char="●"/>
            </a:pPr>
            <a:r>
              <a:rPr lang="en" sz="1500"/>
              <a:t>LastFundingRoundAmount</a:t>
            </a:r>
            <a:endParaRPr sz="1500"/>
          </a:p>
          <a:p>
            <a:pPr marL="457200" lvl="0" indent="-323850" algn="l" rtl="0">
              <a:lnSpc>
                <a:spcPct val="115000"/>
              </a:lnSpc>
              <a:spcBef>
                <a:spcPts val="0"/>
              </a:spcBef>
              <a:spcAft>
                <a:spcPts val="0"/>
              </a:spcAft>
              <a:buClr>
                <a:schemeClr val="dk2"/>
              </a:buClr>
              <a:buSzPts val="1500"/>
              <a:buFont typeface="Arial"/>
              <a:buChar char="●"/>
            </a:pPr>
            <a:r>
              <a:rPr lang="en" sz="1500"/>
              <a:t>SeniorLeadershipTeamSize</a:t>
            </a:r>
            <a:endParaRPr sz="1500"/>
          </a:p>
          <a:p>
            <a:pPr marL="457200" lvl="0" indent="-323850" algn="l" rtl="0">
              <a:lnSpc>
                <a:spcPct val="115000"/>
              </a:lnSpc>
              <a:spcBef>
                <a:spcPts val="0"/>
              </a:spcBef>
              <a:spcAft>
                <a:spcPts val="0"/>
              </a:spcAft>
              <a:buClr>
                <a:srgbClr val="000000"/>
              </a:buClr>
              <a:buSzPts val="1500"/>
              <a:buFont typeface="Arial"/>
              <a:buChar char="●"/>
            </a:pPr>
            <a:r>
              <a:rPr lang="en" sz="1500"/>
              <a:t>EmployeesPerYear</a:t>
            </a:r>
            <a:endParaRPr sz="1500"/>
          </a:p>
          <a:p>
            <a:pPr marL="457200" lvl="0" indent="-323850" algn="l" rtl="0">
              <a:lnSpc>
                <a:spcPct val="115000"/>
              </a:lnSpc>
              <a:spcBef>
                <a:spcPts val="0"/>
              </a:spcBef>
              <a:spcAft>
                <a:spcPts val="0"/>
              </a:spcAft>
              <a:buClr>
                <a:schemeClr val="dk2"/>
              </a:buClr>
              <a:buSzPts val="1500"/>
              <a:buFont typeface="Arial"/>
              <a:buChar char="●"/>
            </a:pPr>
            <a:r>
              <a:rPr lang="en" sz="1500">
                <a:solidFill>
                  <a:schemeClr val="dk2"/>
                </a:solidFill>
              </a:rPr>
              <a:t>NumFounderRecognition</a:t>
            </a:r>
            <a:endParaRPr sz="15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5673</Words>
  <Application>Microsoft Macintosh PowerPoint</Application>
  <PresentationFormat>On-screen Show (16:9)</PresentationFormat>
  <Paragraphs>593</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Merriweather</vt:lpstr>
      <vt:lpstr>Nunito</vt:lpstr>
      <vt:lpstr>Arial</vt:lpstr>
      <vt:lpstr>Roboto</vt:lpstr>
      <vt:lpstr>Shift</vt:lpstr>
      <vt:lpstr>What Makes a Startup Successful?</vt:lpstr>
      <vt:lpstr>Start-Up Companies</vt:lpstr>
      <vt:lpstr>Start-Up Success Rate</vt:lpstr>
      <vt:lpstr>Process to Meet Objective:</vt:lpstr>
      <vt:lpstr>DATA</vt:lpstr>
      <vt:lpstr>The Dataset</vt:lpstr>
      <vt:lpstr>Cleaning The Dataset </vt:lpstr>
      <vt:lpstr>Qualitative (Categorical) Data Variables</vt:lpstr>
      <vt:lpstr>Quantitative (Numeric) Data Variables</vt:lpstr>
      <vt:lpstr>2.) EXTRACT INFORMATION  Exploratory Data Analysis via Linear Regression </vt:lpstr>
      <vt:lpstr>Correlation Coefficient (r) and Strength</vt:lpstr>
      <vt:lpstr>No Correlation and Very Weak Correlation Variables</vt:lpstr>
      <vt:lpstr>Weak Correlation Variables (r = 0.10 - 0.29)</vt:lpstr>
      <vt:lpstr>Moderate and Very Strong Correlation Variables</vt:lpstr>
      <vt:lpstr>3.) GAIN KNOWLEDGE   Machine Learning Algorithms</vt:lpstr>
      <vt:lpstr>Algorithms We Used</vt:lpstr>
      <vt:lpstr>k-Nearest Neighbors</vt:lpstr>
      <vt:lpstr>k-Nearest Neighbors</vt:lpstr>
      <vt:lpstr>Naïve Bayes</vt:lpstr>
      <vt:lpstr>Naive Bayes</vt:lpstr>
      <vt:lpstr>Classification and Regression Tree</vt:lpstr>
      <vt:lpstr>CART - All Samples</vt:lpstr>
      <vt:lpstr>CART - Recession Samples</vt:lpstr>
      <vt:lpstr>Random Forest</vt:lpstr>
      <vt:lpstr>Random Forest - All Samples</vt:lpstr>
      <vt:lpstr>Random Forest - Recession Samples</vt:lpstr>
      <vt:lpstr>C5.0 Classification</vt:lpstr>
      <vt:lpstr>C50</vt:lpstr>
      <vt:lpstr>Artificial Neural Network Analysis</vt:lpstr>
      <vt:lpstr>ANN with 5 Hidden Nodes</vt:lpstr>
      <vt:lpstr>ANN with 5 Hidden Nodes Analysis</vt:lpstr>
      <vt:lpstr>ANN with 10 Hidden Nodes</vt:lpstr>
      <vt:lpstr>ANN with 10 Hidden Nodes Analysis</vt:lpstr>
      <vt:lpstr>4.) ACQUIRE WISDOM TO UNDERSTAND OPTIMAL ACTIONS </vt:lpstr>
      <vt:lpstr>Key Takeaways</vt:lpstr>
      <vt:lpstr>Future Research</vt:lpstr>
      <vt:lpstr>Future Research (Continued)</vt:lpstr>
      <vt:lpstr>Bibliography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Startup Successful?</dc:title>
  <cp:lastModifiedBy>Taylor A Niedzielski</cp:lastModifiedBy>
  <cp:revision>1</cp:revision>
  <dcterms:modified xsi:type="dcterms:W3CDTF">2021-05-20T23:15:00Z</dcterms:modified>
</cp:coreProperties>
</file>