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6"/>
  </p:notesMasterIdLst>
  <p:sldIdLst>
    <p:sldId id="256" r:id="rId2"/>
    <p:sldId id="257" r:id="rId3"/>
    <p:sldId id="258" r:id="rId4"/>
    <p:sldId id="285" r:id="rId5"/>
    <p:sldId id="289" r:id="rId6"/>
    <p:sldId id="299" r:id="rId7"/>
    <p:sldId id="301" r:id="rId8"/>
    <p:sldId id="297" r:id="rId9"/>
    <p:sldId id="290" r:id="rId10"/>
    <p:sldId id="287" r:id="rId11"/>
    <p:sldId id="292" r:id="rId12"/>
    <p:sldId id="302" r:id="rId13"/>
    <p:sldId id="303"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worm" initials="rw" lastIdx="1" clrIdx="0">
    <p:extLst>
      <p:ext uri="{19B8F6BF-5375-455C-9EA6-DF929625EA0E}">
        <p15:presenceInfo xmlns:p15="http://schemas.microsoft.com/office/powerpoint/2012/main" userId="e1fe3e11f52038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autoAdjust="0"/>
    <p:restoredTop sz="89879" autoAdjust="0"/>
  </p:normalViewPr>
  <p:slideViewPr>
    <p:cSldViewPr snapToGrid="0">
      <p:cViewPr varScale="1">
        <p:scale>
          <a:sx n="102" d="100"/>
          <a:sy n="102" d="100"/>
        </p:scale>
        <p:origin x="8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0089D-ED24-489A-AC5E-23018B09F1AB}" type="datetimeFigureOut">
              <a:rPr lang="en-CA" smtClean="0"/>
              <a:t>2020-07-22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C580D-816E-4779-BCB5-471EB6E139C4}" type="slidenum">
              <a:rPr lang="en-CA" smtClean="0"/>
              <a:t>‹#›</a:t>
            </a:fld>
            <a:endParaRPr lang="en-CA"/>
          </a:p>
        </p:txBody>
      </p:sp>
    </p:spTree>
    <p:extLst>
      <p:ext uri="{BB962C8B-B14F-4D97-AF65-F5344CB8AC3E}">
        <p14:creationId xmlns:p14="http://schemas.microsoft.com/office/powerpoint/2010/main" val="966862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Ryan</a:t>
            </a:r>
          </a:p>
        </p:txBody>
      </p:sp>
      <p:sp>
        <p:nvSpPr>
          <p:cNvPr id="4" name="Slide Number Placeholder 3"/>
          <p:cNvSpPr>
            <a:spLocks noGrp="1"/>
          </p:cNvSpPr>
          <p:nvPr>
            <p:ph type="sldNum" sz="quarter" idx="5"/>
          </p:nvPr>
        </p:nvSpPr>
        <p:spPr/>
        <p:txBody>
          <a:bodyPr/>
          <a:lstStyle/>
          <a:p>
            <a:fld id="{E78C580D-816E-4779-BCB5-471EB6E139C4}" type="slidenum">
              <a:rPr lang="en-CA" smtClean="0"/>
              <a:t>1</a:t>
            </a:fld>
            <a:endParaRPr lang="en-CA"/>
          </a:p>
        </p:txBody>
      </p:sp>
    </p:spTree>
    <p:extLst>
      <p:ext uri="{BB962C8B-B14F-4D97-AF65-F5344CB8AC3E}">
        <p14:creationId xmlns:p14="http://schemas.microsoft.com/office/powerpoint/2010/main" val="963982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i="1" dirty="0"/>
              <a:t>Lucy</a:t>
            </a:r>
          </a:p>
        </p:txBody>
      </p:sp>
      <p:sp>
        <p:nvSpPr>
          <p:cNvPr id="4" name="Slide Number Placeholder 3"/>
          <p:cNvSpPr>
            <a:spLocks noGrp="1"/>
          </p:cNvSpPr>
          <p:nvPr>
            <p:ph type="sldNum" sz="quarter" idx="5"/>
          </p:nvPr>
        </p:nvSpPr>
        <p:spPr/>
        <p:txBody>
          <a:bodyPr/>
          <a:lstStyle/>
          <a:p>
            <a:fld id="{E78C580D-816E-4779-BCB5-471EB6E139C4}" type="slidenum">
              <a:rPr lang="en-CA" smtClean="0"/>
              <a:t>10</a:t>
            </a:fld>
            <a:endParaRPr lang="en-CA"/>
          </a:p>
        </p:txBody>
      </p:sp>
    </p:spTree>
    <p:extLst>
      <p:ext uri="{BB962C8B-B14F-4D97-AF65-F5344CB8AC3E}">
        <p14:creationId xmlns:p14="http://schemas.microsoft.com/office/powerpoint/2010/main" val="171528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i="1" dirty="0" err="1"/>
              <a:t>lucy</a:t>
            </a:r>
            <a:endParaRPr lang="en-CA" i="1" dirty="0"/>
          </a:p>
          <a:p>
            <a:endParaRPr lang="en-CA" i="1" dirty="0"/>
          </a:p>
        </p:txBody>
      </p:sp>
      <p:sp>
        <p:nvSpPr>
          <p:cNvPr id="4" name="Slide Number Placeholder 3"/>
          <p:cNvSpPr>
            <a:spLocks noGrp="1"/>
          </p:cNvSpPr>
          <p:nvPr>
            <p:ph type="sldNum" sz="quarter" idx="5"/>
          </p:nvPr>
        </p:nvSpPr>
        <p:spPr/>
        <p:txBody>
          <a:bodyPr/>
          <a:lstStyle/>
          <a:p>
            <a:fld id="{E78C580D-816E-4779-BCB5-471EB6E139C4}" type="slidenum">
              <a:rPr lang="en-CA" smtClean="0"/>
              <a:t>11</a:t>
            </a:fld>
            <a:endParaRPr lang="en-CA"/>
          </a:p>
        </p:txBody>
      </p:sp>
    </p:spTree>
    <p:extLst>
      <p:ext uri="{BB962C8B-B14F-4D97-AF65-F5344CB8AC3E}">
        <p14:creationId xmlns:p14="http://schemas.microsoft.com/office/powerpoint/2010/main" val="300991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a:t>
            </a:r>
          </a:p>
        </p:txBody>
      </p:sp>
      <p:sp>
        <p:nvSpPr>
          <p:cNvPr id="4" name="Slide Number Placeholder 3"/>
          <p:cNvSpPr>
            <a:spLocks noGrp="1"/>
          </p:cNvSpPr>
          <p:nvPr>
            <p:ph type="sldNum" sz="quarter" idx="5"/>
          </p:nvPr>
        </p:nvSpPr>
        <p:spPr/>
        <p:txBody>
          <a:bodyPr/>
          <a:lstStyle/>
          <a:p>
            <a:fld id="{E78C580D-816E-4779-BCB5-471EB6E139C4}" type="slidenum">
              <a:rPr lang="en-CA" smtClean="0"/>
              <a:t>12</a:t>
            </a:fld>
            <a:endParaRPr lang="en-CA"/>
          </a:p>
        </p:txBody>
      </p:sp>
    </p:spTree>
    <p:extLst>
      <p:ext uri="{BB962C8B-B14F-4D97-AF65-F5344CB8AC3E}">
        <p14:creationId xmlns:p14="http://schemas.microsoft.com/office/powerpoint/2010/main" val="260586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solidFill>
                  <a:schemeClr val="bg1"/>
                </a:solidFill>
              </a:rPr>
              <a:t>The total salary is 112.03 mil and total win share is 69.36</a:t>
            </a:r>
          </a:p>
        </p:txBody>
      </p:sp>
      <p:sp>
        <p:nvSpPr>
          <p:cNvPr id="4" name="Slide Number Placeholder 3"/>
          <p:cNvSpPr>
            <a:spLocks noGrp="1"/>
          </p:cNvSpPr>
          <p:nvPr>
            <p:ph type="sldNum" sz="quarter" idx="5"/>
          </p:nvPr>
        </p:nvSpPr>
        <p:spPr/>
        <p:txBody>
          <a:bodyPr/>
          <a:lstStyle/>
          <a:p>
            <a:fld id="{E78C580D-816E-4779-BCB5-471EB6E139C4}" type="slidenum">
              <a:rPr lang="en-CA" smtClean="0"/>
              <a:t>13</a:t>
            </a:fld>
            <a:endParaRPr lang="en-CA"/>
          </a:p>
        </p:txBody>
      </p:sp>
    </p:spTree>
    <p:extLst>
      <p:ext uri="{BB962C8B-B14F-4D97-AF65-F5344CB8AC3E}">
        <p14:creationId xmlns:p14="http://schemas.microsoft.com/office/powerpoint/2010/main" val="3840638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lucy</a:t>
            </a:r>
            <a:endParaRPr lang="en-CA" dirty="0"/>
          </a:p>
        </p:txBody>
      </p:sp>
      <p:sp>
        <p:nvSpPr>
          <p:cNvPr id="4" name="Slide Number Placeholder 3"/>
          <p:cNvSpPr>
            <a:spLocks noGrp="1"/>
          </p:cNvSpPr>
          <p:nvPr>
            <p:ph type="sldNum" sz="quarter" idx="5"/>
          </p:nvPr>
        </p:nvSpPr>
        <p:spPr/>
        <p:txBody>
          <a:bodyPr/>
          <a:lstStyle/>
          <a:p>
            <a:fld id="{E78C580D-816E-4779-BCB5-471EB6E139C4}" type="slidenum">
              <a:rPr lang="en-CA" smtClean="0"/>
              <a:t>14</a:t>
            </a:fld>
            <a:endParaRPr lang="en-CA"/>
          </a:p>
        </p:txBody>
      </p:sp>
    </p:spTree>
    <p:extLst>
      <p:ext uri="{BB962C8B-B14F-4D97-AF65-F5344CB8AC3E}">
        <p14:creationId xmlns:p14="http://schemas.microsoft.com/office/powerpoint/2010/main" val="2766452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Ryan</a:t>
            </a:r>
          </a:p>
        </p:txBody>
      </p:sp>
      <p:sp>
        <p:nvSpPr>
          <p:cNvPr id="4" name="Slide Number Placeholder 3"/>
          <p:cNvSpPr>
            <a:spLocks noGrp="1"/>
          </p:cNvSpPr>
          <p:nvPr>
            <p:ph type="sldNum" sz="quarter" idx="5"/>
          </p:nvPr>
        </p:nvSpPr>
        <p:spPr/>
        <p:txBody>
          <a:bodyPr/>
          <a:lstStyle/>
          <a:p>
            <a:fld id="{E78C580D-816E-4779-BCB5-471EB6E139C4}" type="slidenum">
              <a:rPr lang="en-CA" smtClean="0"/>
              <a:t>2</a:t>
            </a:fld>
            <a:endParaRPr lang="en-CA"/>
          </a:p>
        </p:txBody>
      </p:sp>
    </p:spTree>
    <p:extLst>
      <p:ext uri="{BB962C8B-B14F-4D97-AF65-F5344CB8AC3E}">
        <p14:creationId xmlns:p14="http://schemas.microsoft.com/office/powerpoint/2010/main" val="3894008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Ryan</a:t>
            </a:r>
          </a:p>
        </p:txBody>
      </p:sp>
      <p:sp>
        <p:nvSpPr>
          <p:cNvPr id="4" name="Slide Number Placeholder 3"/>
          <p:cNvSpPr>
            <a:spLocks noGrp="1"/>
          </p:cNvSpPr>
          <p:nvPr>
            <p:ph type="sldNum" sz="quarter" idx="5"/>
          </p:nvPr>
        </p:nvSpPr>
        <p:spPr/>
        <p:txBody>
          <a:bodyPr/>
          <a:lstStyle/>
          <a:p>
            <a:fld id="{E78C580D-816E-4779-BCB5-471EB6E139C4}" type="slidenum">
              <a:rPr lang="en-CA" smtClean="0"/>
              <a:t>3</a:t>
            </a:fld>
            <a:endParaRPr lang="en-CA"/>
          </a:p>
        </p:txBody>
      </p:sp>
    </p:spTree>
    <p:extLst>
      <p:ext uri="{BB962C8B-B14F-4D97-AF65-F5344CB8AC3E}">
        <p14:creationId xmlns:p14="http://schemas.microsoft.com/office/powerpoint/2010/main" val="2432416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Ryan</a:t>
            </a:r>
          </a:p>
        </p:txBody>
      </p:sp>
      <p:sp>
        <p:nvSpPr>
          <p:cNvPr id="4" name="Slide Number Placeholder 3"/>
          <p:cNvSpPr>
            <a:spLocks noGrp="1"/>
          </p:cNvSpPr>
          <p:nvPr>
            <p:ph type="sldNum" sz="quarter" idx="5"/>
          </p:nvPr>
        </p:nvSpPr>
        <p:spPr/>
        <p:txBody>
          <a:bodyPr/>
          <a:lstStyle/>
          <a:p>
            <a:fld id="{E78C580D-816E-4779-BCB5-471EB6E139C4}" type="slidenum">
              <a:rPr lang="en-CA" smtClean="0"/>
              <a:t>4</a:t>
            </a:fld>
            <a:endParaRPr lang="en-CA"/>
          </a:p>
        </p:txBody>
      </p:sp>
    </p:spTree>
    <p:extLst>
      <p:ext uri="{BB962C8B-B14F-4D97-AF65-F5344CB8AC3E}">
        <p14:creationId xmlns:p14="http://schemas.microsoft.com/office/powerpoint/2010/main" val="3783866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Lucy</a:t>
            </a:r>
          </a:p>
        </p:txBody>
      </p:sp>
      <p:sp>
        <p:nvSpPr>
          <p:cNvPr id="4" name="Slide Number Placeholder 3"/>
          <p:cNvSpPr>
            <a:spLocks noGrp="1"/>
          </p:cNvSpPr>
          <p:nvPr>
            <p:ph type="sldNum" sz="quarter" idx="5"/>
          </p:nvPr>
        </p:nvSpPr>
        <p:spPr/>
        <p:txBody>
          <a:bodyPr/>
          <a:lstStyle/>
          <a:p>
            <a:fld id="{E78C580D-816E-4779-BCB5-471EB6E139C4}" type="slidenum">
              <a:rPr lang="en-CA" smtClean="0"/>
              <a:t>5</a:t>
            </a:fld>
            <a:endParaRPr lang="en-CA"/>
          </a:p>
        </p:txBody>
      </p:sp>
    </p:spTree>
    <p:extLst>
      <p:ext uri="{BB962C8B-B14F-4D97-AF65-F5344CB8AC3E}">
        <p14:creationId xmlns:p14="http://schemas.microsoft.com/office/powerpoint/2010/main" val="31693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a:t>
            </a:r>
          </a:p>
        </p:txBody>
      </p:sp>
      <p:sp>
        <p:nvSpPr>
          <p:cNvPr id="4" name="Slide Number Placeholder 3"/>
          <p:cNvSpPr>
            <a:spLocks noGrp="1"/>
          </p:cNvSpPr>
          <p:nvPr>
            <p:ph type="sldNum" sz="quarter" idx="5"/>
          </p:nvPr>
        </p:nvSpPr>
        <p:spPr/>
        <p:txBody>
          <a:bodyPr/>
          <a:lstStyle/>
          <a:p>
            <a:fld id="{E78C580D-816E-4779-BCB5-471EB6E139C4}" type="slidenum">
              <a:rPr lang="en-CA" smtClean="0"/>
              <a:t>6</a:t>
            </a:fld>
            <a:endParaRPr lang="en-CA"/>
          </a:p>
        </p:txBody>
      </p:sp>
    </p:spTree>
    <p:extLst>
      <p:ext uri="{BB962C8B-B14F-4D97-AF65-F5344CB8AC3E}">
        <p14:creationId xmlns:p14="http://schemas.microsoft.com/office/powerpoint/2010/main" val="3723486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a:t>
            </a:r>
          </a:p>
        </p:txBody>
      </p:sp>
      <p:sp>
        <p:nvSpPr>
          <p:cNvPr id="4" name="Slide Number Placeholder 3"/>
          <p:cNvSpPr>
            <a:spLocks noGrp="1"/>
          </p:cNvSpPr>
          <p:nvPr>
            <p:ph type="sldNum" sz="quarter" idx="5"/>
          </p:nvPr>
        </p:nvSpPr>
        <p:spPr/>
        <p:txBody>
          <a:bodyPr/>
          <a:lstStyle/>
          <a:p>
            <a:fld id="{E78C580D-816E-4779-BCB5-471EB6E139C4}" type="slidenum">
              <a:rPr lang="en-CA" smtClean="0"/>
              <a:t>7</a:t>
            </a:fld>
            <a:endParaRPr lang="en-CA"/>
          </a:p>
        </p:txBody>
      </p:sp>
    </p:spTree>
    <p:extLst>
      <p:ext uri="{BB962C8B-B14F-4D97-AF65-F5344CB8AC3E}">
        <p14:creationId xmlns:p14="http://schemas.microsoft.com/office/powerpoint/2010/main" val="4151981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a:t>
            </a:r>
          </a:p>
        </p:txBody>
      </p:sp>
      <p:sp>
        <p:nvSpPr>
          <p:cNvPr id="4" name="Slide Number Placeholder 3"/>
          <p:cNvSpPr>
            <a:spLocks noGrp="1"/>
          </p:cNvSpPr>
          <p:nvPr>
            <p:ph type="sldNum" sz="quarter" idx="5"/>
          </p:nvPr>
        </p:nvSpPr>
        <p:spPr/>
        <p:txBody>
          <a:bodyPr/>
          <a:lstStyle/>
          <a:p>
            <a:fld id="{E78C580D-816E-4779-BCB5-471EB6E139C4}" type="slidenum">
              <a:rPr lang="en-CA" smtClean="0"/>
              <a:t>8</a:t>
            </a:fld>
            <a:endParaRPr lang="en-CA"/>
          </a:p>
        </p:txBody>
      </p:sp>
    </p:spTree>
    <p:extLst>
      <p:ext uri="{BB962C8B-B14F-4D97-AF65-F5344CB8AC3E}">
        <p14:creationId xmlns:p14="http://schemas.microsoft.com/office/powerpoint/2010/main" val="372348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a:t>
            </a:r>
          </a:p>
        </p:txBody>
      </p:sp>
      <p:sp>
        <p:nvSpPr>
          <p:cNvPr id="4" name="Slide Number Placeholder 3"/>
          <p:cNvSpPr>
            <a:spLocks noGrp="1"/>
          </p:cNvSpPr>
          <p:nvPr>
            <p:ph type="sldNum" sz="quarter" idx="5"/>
          </p:nvPr>
        </p:nvSpPr>
        <p:spPr/>
        <p:txBody>
          <a:bodyPr/>
          <a:lstStyle/>
          <a:p>
            <a:fld id="{E78C580D-816E-4779-BCB5-471EB6E139C4}" type="slidenum">
              <a:rPr lang="en-CA" smtClean="0"/>
              <a:t>9</a:t>
            </a:fld>
            <a:endParaRPr lang="en-CA"/>
          </a:p>
        </p:txBody>
      </p:sp>
    </p:spTree>
    <p:extLst>
      <p:ext uri="{BB962C8B-B14F-4D97-AF65-F5344CB8AC3E}">
        <p14:creationId xmlns:p14="http://schemas.microsoft.com/office/powerpoint/2010/main" val="3723486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353B-0322-4E08-8D33-3B2A46C79D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9134594-1E36-478D-90DF-691180837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662A58-08EA-4BCA-91C0-E975BDD66821}"/>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5" name="Footer Placeholder 4">
            <a:extLst>
              <a:ext uri="{FF2B5EF4-FFF2-40B4-BE49-F238E27FC236}">
                <a16:creationId xmlns:a16="http://schemas.microsoft.com/office/drawing/2014/main" id="{1FE13C27-1A74-4A4E-B7FE-230C2823D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97BD8-CFEF-446A-BA64-6BA9A62B7B90}"/>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07426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FCBC-9683-47B3-B5E1-2087021692A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C4937FC-AFC6-4868-B643-30EFF64ADA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F94526-5F5D-4E1F-8D05-5D84B6512B4B}"/>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5" name="Footer Placeholder 4">
            <a:extLst>
              <a:ext uri="{FF2B5EF4-FFF2-40B4-BE49-F238E27FC236}">
                <a16:creationId xmlns:a16="http://schemas.microsoft.com/office/drawing/2014/main" id="{888E0544-54FE-4FEE-8125-491525840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625C3-95D3-43D0-8AD9-B99041FC7D13}"/>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5872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B9064-A6FC-4B8C-AFC4-DF51D448BA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8FB926C-57D9-4557-83DB-F88D98807D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9B1C4E-DB8F-40C0-BF37-CE68C3A12380}"/>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5" name="Footer Placeholder 4">
            <a:extLst>
              <a:ext uri="{FF2B5EF4-FFF2-40B4-BE49-F238E27FC236}">
                <a16:creationId xmlns:a16="http://schemas.microsoft.com/office/drawing/2014/main" id="{4198CAEF-3F4C-40F1-8B52-F7BF07043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DF5B9-B051-4A68-8A31-ED74DF3E5EE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1521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49EA-C4AF-484E-BE73-EFC5881E00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A6FD94E-9C6B-46ED-9091-E7EB58508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E2F6F3-12D6-4C70-9E38-5D03D7D0D92D}"/>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5" name="Footer Placeholder 4">
            <a:extLst>
              <a:ext uri="{FF2B5EF4-FFF2-40B4-BE49-F238E27FC236}">
                <a16:creationId xmlns:a16="http://schemas.microsoft.com/office/drawing/2014/main" id="{7A6E39FD-263F-43CA-954A-094CECAC8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409C2-9CC6-4E5A-BAC0-1168217F224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2878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C3C4-A134-4BB2-B302-2760243745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AE99A0A-38F5-47A7-A11C-C755C08DF7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61349C-F741-4823-B22B-4243B7A33001}"/>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5" name="Footer Placeholder 4">
            <a:extLst>
              <a:ext uri="{FF2B5EF4-FFF2-40B4-BE49-F238E27FC236}">
                <a16:creationId xmlns:a16="http://schemas.microsoft.com/office/drawing/2014/main" id="{AB8BFBE9-4FE4-4BCA-BCE8-C49853ABD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C9294-492D-41C0-B5BB-97E759E5D7D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1868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0CB6-253D-4DD3-8A5F-D25E483805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75A7D18-B02B-4653-81C7-CFA9B1C68B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F9B1C88-C1FE-412B-B207-4A52914EBB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E892AEB-21EE-4069-8645-5A1E53A36571}"/>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6" name="Footer Placeholder 5">
            <a:extLst>
              <a:ext uri="{FF2B5EF4-FFF2-40B4-BE49-F238E27FC236}">
                <a16:creationId xmlns:a16="http://schemas.microsoft.com/office/drawing/2014/main" id="{D83F6843-8E1F-4FDF-8DAD-268B14CE7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3FF2A-82B6-4D43-A9F8-91F1DA664661}"/>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5300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0039-00CD-4AFA-82A9-BF4A201267E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9F2C261-70EB-406E-BCFE-AC10ADEBC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31A90-5681-495A-BB77-9A636874E5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8FBB90E-1641-4F96-87C4-F4ED9F0C3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F1CDFD-6522-4BC7-9A82-839303C6A7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6048549-5FEF-43C3-A4AA-F845441A3449}"/>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8" name="Footer Placeholder 7">
            <a:extLst>
              <a:ext uri="{FF2B5EF4-FFF2-40B4-BE49-F238E27FC236}">
                <a16:creationId xmlns:a16="http://schemas.microsoft.com/office/drawing/2014/main" id="{08AD392E-BDDD-42D0-AF08-EC5DECA758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2B24E8-3847-433E-BD4C-4DF4064E4AC7}"/>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994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BA00-E94A-47CB-8971-24DD71C0FA3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F1DCF16-C353-467D-9544-762373DDF57E}"/>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4" name="Footer Placeholder 3">
            <a:extLst>
              <a:ext uri="{FF2B5EF4-FFF2-40B4-BE49-F238E27FC236}">
                <a16:creationId xmlns:a16="http://schemas.microsoft.com/office/drawing/2014/main" id="{FEFF81B5-2950-4411-9896-7D6294354D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544F62-D58E-43E6-9566-746E075E0BC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6892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AC8E69-EBB3-4F6C-AB0C-37F8B4B20D50}"/>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3" name="Footer Placeholder 2">
            <a:extLst>
              <a:ext uri="{FF2B5EF4-FFF2-40B4-BE49-F238E27FC236}">
                <a16:creationId xmlns:a16="http://schemas.microsoft.com/office/drawing/2014/main" id="{5082BD9E-F5EB-4FC6-835C-10673C0F90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7C9858-FDF4-420D-B0F4-5F2AA15764AD}"/>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1933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702B-BDD5-4F71-B449-BD7D5125D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9FE8676-AB25-4A81-BAF2-EF8551B2B8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928CFE3-1184-465C-813B-CFB1401E0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1A314-2905-47C4-96D2-17F9263A5160}"/>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6" name="Footer Placeholder 5">
            <a:extLst>
              <a:ext uri="{FF2B5EF4-FFF2-40B4-BE49-F238E27FC236}">
                <a16:creationId xmlns:a16="http://schemas.microsoft.com/office/drawing/2014/main" id="{886AB1FC-8EA1-4554-BB7D-4BC50D4F0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04876-4737-4992-87BB-84B5CC3326D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0487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5F21-7199-4DAF-B3EE-68399CFF8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509DC17-DD4A-4432-9572-110B4A242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53C5864-878F-47F9-A41F-97C1239C8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D909C-298E-4F17-96AF-4A7BD45A650F}"/>
              </a:ext>
            </a:extLst>
          </p:cNvPr>
          <p:cNvSpPr>
            <a:spLocks noGrp="1"/>
          </p:cNvSpPr>
          <p:nvPr>
            <p:ph type="dt" sz="half" idx="10"/>
          </p:nvPr>
        </p:nvSpPr>
        <p:spPr/>
        <p:txBody>
          <a:bodyPr/>
          <a:lstStyle/>
          <a:p>
            <a:fld id="{76969C88-B244-455D-A017-012B25B1ACDD}" type="datetimeFigureOut">
              <a:rPr lang="en-US" smtClean="0"/>
              <a:t>7/22/2020</a:t>
            </a:fld>
            <a:endParaRPr lang="en-US"/>
          </a:p>
        </p:txBody>
      </p:sp>
      <p:sp>
        <p:nvSpPr>
          <p:cNvPr id="6" name="Footer Placeholder 5">
            <a:extLst>
              <a:ext uri="{FF2B5EF4-FFF2-40B4-BE49-F238E27FC236}">
                <a16:creationId xmlns:a16="http://schemas.microsoft.com/office/drawing/2014/main" id="{E8E34C4E-27EE-4E1A-9A8B-9D30C2C85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E9AB9-0E0D-4F22-BBA4-74188F0176A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4312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299904-E94C-4506-ACB6-5A4D6C675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594F3E-F6C6-424D-8BF9-60D406E4E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502BD2-5342-4F32-BCCC-349F83B89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69C88-B244-455D-A017-012B25B1ACDD}" type="datetimeFigureOut">
              <a:rPr lang="en-US" smtClean="0"/>
              <a:pPr/>
              <a:t>7/22/2020</a:t>
            </a:fld>
            <a:endParaRPr lang="en-US"/>
          </a:p>
        </p:txBody>
      </p:sp>
      <p:sp>
        <p:nvSpPr>
          <p:cNvPr id="5" name="Footer Placeholder 4">
            <a:extLst>
              <a:ext uri="{FF2B5EF4-FFF2-40B4-BE49-F238E27FC236}">
                <a16:creationId xmlns:a16="http://schemas.microsoft.com/office/drawing/2014/main" id="{449FD02C-8EA4-481F-B380-1D14FEF78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4469042-8D48-453F-8294-4108B30917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706734839"/>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37.png"/><Relationship Id="rId7" Type="http://schemas.openxmlformats.org/officeDocument/2006/relationships/image" Target="../media/image29.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9.jpg"/><Relationship Id="rId3" Type="http://schemas.openxmlformats.org/officeDocument/2006/relationships/image" Target="../media/image5.png"/><Relationship Id="rId7" Type="http://schemas.openxmlformats.org/officeDocument/2006/relationships/image" Target="../media/image29.jpg"/><Relationship Id="rId12" Type="http://schemas.openxmlformats.org/officeDocument/2006/relationships/image" Target="../media/image34.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jpg"/><Relationship Id="rId11" Type="http://schemas.openxmlformats.org/officeDocument/2006/relationships/image" Target="../media/image33.jpg"/><Relationship Id="rId5" Type="http://schemas.openxmlformats.org/officeDocument/2006/relationships/image" Target="../media/image27.jpg"/><Relationship Id="rId15" Type="http://schemas.openxmlformats.org/officeDocument/2006/relationships/image" Target="../media/image10.jpg"/><Relationship Id="rId10" Type="http://schemas.openxmlformats.org/officeDocument/2006/relationships/image" Target="../media/image31.jpg"/><Relationship Id="rId4" Type="http://schemas.openxmlformats.org/officeDocument/2006/relationships/image" Target="../media/image26.jpg"/><Relationship Id="rId9" Type="http://schemas.openxmlformats.org/officeDocument/2006/relationships/image" Target="../media/image30.jpg"/><Relationship Id="rId1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jpg"/><Relationship Id="rId3" Type="http://schemas.openxmlformats.org/officeDocument/2006/relationships/image" Target="../media/image5.png"/><Relationship Id="rId7" Type="http://schemas.openxmlformats.org/officeDocument/2006/relationships/image" Target="../media/image9.jpg"/><Relationship Id="rId12"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jpg"/><Relationship Id="rId3" Type="http://schemas.openxmlformats.org/officeDocument/2006/relationships/image" Target="../media/image5.png"/><Relationship Id="rId7" Type="http://schemas.openxmlformats.org/officeDocument/2006/relationships/image" Target="../media/image9.jpg"/><Relationship Id="rId12"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 Id="rId14" Type="http://schemas.openxmlformats.org/officeDocument/2006/relationships/image" Target="../media/image16.jpg"/></Relationships>
</file>

<file path=ppt/slides/_rels/slide8.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8.jpg"/><Relationship Id="rId3" Type="http://schemas.openxmlformats.org/officeDocument/2006/relationships/image" Target="../media/image5.png"/><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34.jpg"/><Relationship Id="rId3" Type="http://schemas.openxmlformats.org/officeDocument/2006/relationships/image" Target="../media/image5.png"/><Relationship Id="rId7" Type="http://schemas.openxmlformats.org/officeDocument/2006/relationships/image" Target="../media/image29.jpg"/><Relationship Id="rId12" Type="http://schemas.openxmlformats.org/officeDocument/2006/relationships/image" Target="../media/image33.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jpg"/><Relationship Id="rId11" Type="http://schemas.openxmlformats.org/officeDocument/2006/relationships/image" Target="../media/image32.jpg"/><Relationship Id="rId5" Type="http://schemas.openxmlformats.org/officeDocument/2006/relationships/image" Target="../media/image27.jpg"/><Relationship Id="rId10" Type="http://schemas.openxmlformats.org/officeDocument/2006/relationships/image" Target="../media/image31.jpg"/><Relationship Id="rId4" Type="http://schemas.openxmlformats.org/officeDocument/2006/relationships/image" Target="../media/image26.jpg"/><Relationship Id="rId9"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85">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9D975-E825-41E1-B7C8-D3B5A49BFDAD}"/>
              </a:ext>
            </a:extLst>
          </p:cNvPr>
          <p:cNvSpPr>
            <a:spLocks noGrp="1"/>
          </p:cNvSpPr>
          <p:nvPr>
            <p:ph type="ctrTitle"/>
          </p:nvPr>
        </p:nvSpPr>
        <p:spPr>
          <a:xfrm>
            <a:off x="8174735" y="640081"/>
            <a:ext cx="3377183" cy="3708895"/>
          </a:xfrm>
          <a:noFill/>
        </p:spPr>
        <p:txBody>
          <a:bodyPr>
            <a:normAutofit/>
          </a:bodyPr>
          <a:lstStyle/>
          <a:p>
            <a:pPr algn="l"/>
            <a:r>
              <a:rPr lang="en-CA" sz="4400" b="1" dirty="0">
                <a:solidFill>
                  <a:schemeClr val="bg1"/>
                </a:solidFill>
                <a:latin typeface="Arial Black" panose="020B0A04020102020204" pitchFamily="34" charset="0"/>
              </a:rPr>
              <a:t>Making a splash in the NBA</a:t>
            </a:r>
          </a:p>
        </p:txBody>
      </p:sp>
      <p:pic>
        <p:nvPicPr>
          <p:cNvPr id="5" name="Picture 4" descr="A picture containing helmet&#10;&#10;Description automatically generated">
            <a:extLst>
              <a:ext uri="{FF2B5EF4-FFF2-40B4-BE49-F238E27FC236}">
                <a16:creationId xmlns:a16="http://schemas.microsoft.com/office/drawing/2014/main" id="{625DFC57-760C-417A-BE54-B8912B7180A3}"/>
              </a:ext>
            </a:extLst>
          </p:cNvPr>
          <p:cNvPicPr>
            <a:picLocks noChangeAspect="1"/>
          </p:cNvPicPr>
          <p:nvPr/>
        </p:nvPicPr>
        <p:blipFill rotWithShape="1">
          <a:blip r:embed="rId3">
            <a:extLst>
              <a:ext uri="{28A0092B-C50C-407E-A947-70E740481C1C}">
                <a14:useLocalDpi xmlns:a14="http://schemas.microsoft.com/office/drawing/2010/main" val="0"/>
              </a:ext>
            </a:extLst>
          </a:blip>
          <a:srcRect l="5499" r="5783" b="-1"/>
          <a:stretch/>
        </p:blipFill>
        <p:spPr>
          <a:xfrm>
            <a:off x="20" y="10"/>
            <a:ext cx="7534636" cy="6857990"/>
          </a:xfrm>
          <a:prstGeom prst="rect">
            <a:avLst/>
          </a:prstGeom>
        </p:spPr>
      </p:pic>
    </p:spTree>
    <p:extLst>
      <p:ext uri="{BB962C8B-B14F-4D97-AF65-F5344CB8AC3E}">
        <p14:creationId xmlns:p14="http://schemas.microsoft.com/office/powerpoint/2010/main" val="412717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65734-CD2D-4128-80D6-790769A4052E}"/>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Summary Analysis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DB286-C05C-4490-AE77-D5A05FA6D4B7}"/>
              </a:ext>
            </a:extLst>
          </p:cNvPr>
          <p:cNvSpPr>
            <a:spLocks noGrp="1"/>
          </p:cNvSpPr>
          <p:nvPr>
            <p:ph idx="1"/>
          </p:nvPr>
        </p:nvSpPr>
        <p:spPr>
          <a:xfrm>
            <a:off x="838200" y="2269173"/>
            <a:ext cx="10515600" cy="3659988"/>
          </a:xfrm>
        </p:spPr>
        <p:txBody>
          <a:bodyPr>
            <a:normAutofit/>
          </a:bodyPr>
          <a:lstStyle/>
          <a:p>
            <a:endParaRPr lang="en-CA" sz="2400" dirty="0">
              <a:solidFill>
                <a:schemeClr val="bg1"/>
              </a:solidFill>
            </a:endParaRPr>
          </a:p>
          <a:p>
            <a:endParaRPr lang="en-CA" sz="2400" dirty="0">
              <a:solidFill>
                <a:schemeClr val="bg1"/>
              </a:solidFill>
            </a:endParaRPr>
          </a:p>
          <a:p>
            <a:endParaRPr lang="en-CA" sz="2400" dirty="0">
              <a:solidFill>
                <a:schemeClr val="bg1"/>
              </a:solidFill>
            </a:endParaRPr>
          </a:p>
        </p:txBody>
      </p:sp>
      <p:pic>
        <p:nvPicPr>
          <p:cNvPr id="5" name="Picture 4" descr="A close up of a map&#10;&#10;Description automatically generated">
            <a:extLst>
              <a:ext uri="{FF2B5EF4-FFF2-40B4-BE49-F238E27FC236}">
                <a16:creationId xmlns:a16="http://schemas.microsoft.com/office/drawing/2014/main" id="{CBC2EF8F-44C6-418B-8A90-0EB83A727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320" y="2269172"/>
            <a:ext cx="5442508" cy="3659981"/>
          </a:xfrm>
          <a:prstGeom prst="rect">
            <a:avLst/>
          </a:prstGeom>
        </p:spPr>
      </p:pic>
      <p:sp>
        <p:nvSpPr>
          <p:cNvPr id="17" name="TextBox 16">
            <a:extLst>
              <a:ext uri="{FF2B5EF4-FFF2-40B4-BE49-F238E27FC236}">
                <a16:creationId xmlns:a16="http://schemas.microsoft.com/office/drawing/2014/main" id="{2BF92686-8DF2-4817-BEEF-B3EF06F03A2B}"/>
              </a:ext>
            </a:extLst>
          </p:cNvPr>
          <p:cNvSpPr txBox="1"/>
          <p:nvPr/>
        </p:nvSpPr>
        <p:spPr>
          <a:xfrm>
            <a:off x="5414485" y="3452830"/>
            <a:ext cx="6519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dirty="0">
                <a:solidFill>
                  <a:srgbClr val="FF0000"/>
                </a:solidFill>
              </a:rPr>
              <a:t>19.1</a:t>
            </a:r>
          </a:p>
          <a:p>
            <a:r>
              <a:rPr lang="en-CA" dirty="0">
                <a:solidFill>
                  <a:srgbClr val="FF0000"/>
                </a:solidFill>
              </a:rPr>
              <a:t>Wins</a:t>
            </a:r>
          </a:p>
        </p:txBody>
      </p:sp>
      <p:sp>
        <p:nvSpPr>
          <p:cNvPr id="45" name="Right Brace 44">
            <a:extLst>
              <a:ext uri="{FF2B5EF4-FFF2-40B4-BE49-F238E27FC236}">
                <a16:creationId xmlns:a16="http://schemas.microsoft.com/office/drawing/2014/main" id="{D242B86D-F2F2-49D0-B4D6-BF029735F77D}"/>
              </a:ext>
            </a:extLst>
          </p:cNvPr>
          <p:cNvSpPr/>
          <p:nvPr/>
        </p:nvSpPr>
        <p:spPr>
          <a:xfrm flipV="1">
            <a:off x="11133568" y="3776433"/>
            <a:ext cx="234682" cy="189207"/>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 name="Right Brace 3">
            <a:extLst>
              <a:ext uri="{FF2B5EF4-FFF2-40B4-BE49-F238E27FC236}">
                <a16:creationId xmlns:a16="http://schemas.microsoft.com/office/drawing/2014/main" id="{203AA468-C77F-4D82-AE3F-FFBB8E6AD213}"/>
              </a:ext>
            </a:extLst>
          </p:cNvPr>
          <p:cNvSpPr/>
          <p:nvPr/>
        </p:nvSpPr>
        <p:spPr>
          <a:xfrm>
            <a:off x="5185729" y="3395477"/>
            <a:ext cx="47559" cy="761035"/>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3" name="Picture 12">
            <a:extLst>
              <a:ext uri="{FF2B5EF4-FFF2-40B4-BE49-F238E27FC236}">
                <a16:creationId xmlns:a16="http://schemas.microsoft.com/office/drawing/2014/main" id="{8B186B97-DA29-4D52-9ED1-CEF1F4932A6C}"/>
              </a:ext>
            </a:extLst>
          </p:cNvPr>
          <p:cNvPicPr>
            <a:picLocks noChangeAspect="1"/>
          </p:cNvPicPr>
          <p:nvPr/>
        </p:nvPicPr>
        <p:blipFill>
          <a:blip r:embed="rId4"/>
          <a:stretch>
            <a:fillRect/>
          </a:stretch>
        </p:blipFill>
        <p:spPr>
          <a:xfrm>
            <a:off x="6096664" y="2057161"/>
            <a:ext cx="5464953" cy="3813932"/>
          </a:xfrm>
          <a:prstGeom prst="rect">
            <a:avLst/>
          </a:prstGeom>
        </p:spPr>
      </p:pic>
      <p:sp>
        <p:nvSpPr>
          <p:cNvPr id="6" name="Oval 5">
            <a:extLst>
              <a:ext uri="{FF2B5EF4-FFF2-40B4-BE49-F238E27FC236}">
                <a16:creationId xmlns:a16="http://schemas.microsoft.com/office/drawing/2014/main" id="{F8B1D0D7-784C-4472-90C9-F7B31A864D09}"/>
              </a:ext>
            </a:extLst>
          </p:cNvPr>
          <p:cNvSpPr/>
          <p:nvPr/>
        </p:nvSpPr>
        <p:spPr>
          <a:xfrm>
            <a:off x="10940201" y="2460396"/>
            <a:ext cx="413599" cy="3864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B9196A74-0388-462C-8614-85FEFA21336F}"/>
              </a:ext>
            </a:extLst>
          </p:cNvPr>
          <p:cNvSpPr/>
          <p:nvPr/>
        </p:nvSpPr>
        <p:spPr>
          <a:xfrm>
            <a:off x="10941043" y="4809242"/>
            <a:ext cx="413599" cy="3864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59517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DB286-C05C-4490-AE77-D5A05FA6D4B7}"/>
              </a:ext>
            </a:extLst>
          </p:cNvPr>
          <p:cNvSpPr>
            <a:spLocks noGrp="1"/>
          </p:cNvSpPr>
          <p:nvPr>
            <p:ph idx="1"/>
          </p:nvPr>
        </p:nvSpPr>
        <p:spPr>
          <a:xfrm>
            <a:off x="838200" y="2269173"/>
            <a:ext cx="4837614" cy="3659988"/>
          </a:xfrm>
        </p:spPr>
        <p:txBody>
          <a:bodyPr>
            <a:normAutofit/>
          </a:bodyPr>
          <a:lstStyle/>
          <a:p>
            <a:pPr marL="0" indent="0">
              <a:buNone/>
            </a:pPr>
            <a:endParaRPr lang="en-CA" sz="2400" dirty="0">
              <a:solidFill>
                <a:schemeClr val="bg1"/>
              </a:solidFill>
            </a:endParaRPr>
          </a:p>
          <a:p>
            <a:pPr marL="0" indent="0">
              <a:buNone/>
            </a:pPr>
            <a:endParaRPr lang="en-CA" sz="2400" dirty="0">
              <a:solidFill>
                <a:schemeClr val="bg1"/>
              </a:solidFill>
            </a:endParaRPr>
          </a:p>
          <a:p>
            <a:pPr marL="0" indent="0">
              <a:buNone/>
            </a:pPr>
            <a:endParaRPr lang="en-CA" sz="2400" dirty="0">
              <a:solidFill>
                <a:schemeClr val="bg1"/>
              </a:solidFill>
            </a:endParaRPr>
          </a:p>
        </p:txBody>
      </p:sp>
      <p:sp>
        <p:nvSpPr>
          <p:cNvPr id="7" name="Title 6">
            <a:extLst>
              <a:ext uri="{FF2B5EF4-FFF2-40B4-BE49-F238E27FC236}">
                <a16:creationId xmlns:a16="http://schemas.microsoft.com/office/drawing/2014/main" id="{A211296F-DBAD-4560-B073-831F4B385826}"/>
              </a:ext>
            </a:extLst>
          </p:cNvPr>
          <p:cNvSpPr>
            <a:spLocks noGrp="1"/>
          </p:cNvSpPr>
          <p:nvPr>
            <p:ph type="title"/>
          </p:nvPr>
        </p:nvSpPr>
        <p:spPr>
          <a:xfrm>
            <a:off x="626476" y="778896"/>
            <a:ext cx="10939047" cy="862083"/>
          </a:xfrm>
        </p:spPr>
        <p:style>
          <a:lnRef idx="2">
            <a:schemeClr val="dk1"/>
          </a:lnRef>
          <a:fillRef idx="1">
            <a:schemeClr val="lt1"/>
          </a:fillRef>
          <a:effectRef idx="0">
            <a:schemeClr val="dk1"/>
          </a:effectRef>
          <a:fontRef idx="minor">
            <a:schemeClr val="dk1"/>
          </a:fontRef>
        </p:style>
        <p:txBody>
          <a:bodyPr>
            <a:normAutofit/>
          </a:bodyPr>
          <a:lstStyle/>
          <a:p>
            <a:r>
              <a:rPr lang="en-CA" dirty="0">
                <a:solidFill>
                  <a:schemeClr val="bg1"/>
                </a:solidFill>
              </a:rPr>
              <a:t>Recommendations</a:t>
            </a:r>
          </a:p>
        </p:txBody>
      </p:sp>
      <p:pic>
        <p:nvPicPr>
          <p:cNvPr id="14" name="Picture 13" descr="A screenshot of a cell phone&#10;&#10;Description automatically generated">
            <a:extLst>
              <a:ext uri="{FF2B5EF4-FFF2-40B4-BE49-F238E27FC236}">
                <a16:creationId xmlns:a16="http://schemas.microsoft.com/office/drawing/2014/main" id="{9EB23483-D7C8-4316-AB0B-3768DCC66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76" y="1729726"/>
            <a:ext cx="6727418" cy="4655373"/>
          </a:xfrm>
          <a:prstGeom prst="rect">
            <a:avLst/>
          </a:prstGeom>
        </p:spPr>
      </p:pic>
      <p:cxnSp>
        <p:nvCxnSpPr>
          <p:cNvPr id="4" name="Straight Connector 3">
            <a:extLst>
              <a:ext uri="{FF2B5EF4-FFF2-40B4-BE49-F238E27FC236}">
                <a16:creationId xmlns:a16="http://schemas.microsoft.com/office/drawing/2014/main" id="{439B1BD7-AE5A-43A1-872C-4E949ABC4E28}"/>
              </a:ext>
            </a:extLst>
          </p:cNvPr>
          <p:cNvCxnSpPr>
            <a:cxnSpLocks/>
          </p:cNvCxnSpPr>
          <p:nvPr/>
        </p:nvCxnSpPr>
        <p:spPr>
          <a:xfrm>
            <a:off x="4282634" y="2269173"/>
            <a:ext cx="0" cy="3327671"/>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7A58CF3-169D-4D7F-89B3-E8BB34A7775D}"/>
              </a:ext>
            </a:extLst>
          </p:cNvPr>
          <p:cNvCxnSpPr>
            <a:cxnSpLocks/>
          </p:cNvCxnSpPr>
          <p:nvPr/>
        </p:nvCxnSpPr>
        <p:spPr>
          <a:xfrm>
            <a:off x="1481559" y="3729552"/>
            <a:ext cx="5312780" cy="0"/>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798794D2-AD1C-4A63-A32F-F23253F1E67B}"/>
              </a:ext>
            </a:extLst>
          </p:cNvPr>
          <p:cNvSpPr/>
          <p:nvPr/>
        </p:nvSpPr>
        <p:spPr>
          <a:xfrm>
            <a:off x="4489039" y="5249216"/>
            <a:ext cx="435866" cy="3942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a:extLst>
              <a:ext uri="{FF2B5EF4-FFF2-40B4-BE49-F238E27FC236}">
                <a16:creationId xmlns:a16="http://schemas.microsoft.com/office/drawing/2014/main" id="{F1AE5A10-7408-4A51-B44C-EDF0F7A88F19}"/>
              </a:ext>
            </a:extLst>
          </p:cNvPr>
          <p:cNvSpPr/>
          <p:nvPr/>
        </p:nvSpPr>
        <p:spPr>
          <a:xfrm>
            <a:off x="3238480" y="5018257"/>
            <a:ext cx="435866" cy="3942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a:extLst>
              <a:ext uri="{FF2B5EF4-FFF2-40B4-BE49-F238E27FC236}">
                <a16:creationId xmlns:a16="http://schemas.microsoft.com/office/drawing/2014/main" id="{BF017344-17BF-4F8F-B31E-41270CF9608A}"/>
              </a:ext>
            </a:extLst>
          </p:cNvPr>
          <p:cNvSpPr/>
          <p:nvPr/>
        </p:nvSpPr>
        <p:spPr>
          <a:xfrm>
            <a:off x="5690337" y="3537000"/>
            <a:ext cx="435866" cy="3942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a:extLst>
              <a:ext uri="{FF2B5EF4-FFF2-40B4-BE49-F238E27FC236}">
                <a16:creationId xmlns:a16="http://schemas.microsoft.com/office/drawing/2014/main" id="{6A16867A-00D8-42E6-B264-FF57176D918A}"/>
              </a:ext>
            </a:extLst>
          </p:cNvPr>
          <p:cNvSpPr/>
          <p:nvPr/>
        </p:nvSpPr>
        <p:spPr>
          <a:xfrm>
            <a:off x="6592141" y="3142736"/>
            <a:ext cx="435866" cy="3942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6D0462B9-29CF-4BEE-8E31-3A7FE28AA526}"/>
              </a:ext>
            </a:extLst>
          </p:cNvPr>
          <p:cNvSpPr/>
          <p:nvPr/>
        </p:nvSpPr>
        <p:spPr>
          <a:xfrm>
            <a:off x="5861055" y="2033717"/>
            <a:ext cx="435866" cy="3942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7" name="Straight Arrow Connector 46">
            <a:extLst>
              <a:ext uri="{FF2B5EF4-FFF2-40B4-BE49-F238E27FC236}">
                <a16:creationId xmlns:a16="http://schemas.microsoft.com/office/drawing/2014/main" id="{15194FE9-1E7F-4804-9493-1F9128C07E8A}"/>
              </a:ext>
            </a:extLst>
          </p:cNvPr>
          <p:cNvCxnSpPr>
            <a:cxnSpLocks/>
          </p:cNvCxnSpPr>
          <p:nvPr/>
        </p:nvCxnSpPr>
        <p:spPr>
          <a:xfrm flipV="1">
            <a:off x="6176605" y="3205983"/>
            <a:ext cx="3960317" cy="4987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0" name="Picture 49" descr="A close up of a person&#10;&#10;Description automatically generated">
            <a:extLst>
              <a:ext uri="{FF2B5EF4-FFF2-40B4-BE49-F238E27FC236}">
                <a16:creationId xmlns:a16="http://schemas.microsoft.com/office/drawing/2014/main" id="{D966EAE0-6535-4419-BC37-070569222B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2737" y="1978728"/>
            <a:ext cx="941124" cy="1411686"/>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53" name="Straight Arrow Connector 52">
            <a:extLst>
              <a:ext uri="{FF2B5EF4-FFF2-40B4-BE49-F238E27FC236}">
                <a16:creationId xmlns:a16="http://schemas.microsoft.com/office/drawing/2014/main" id="{615C8AD7-7006-469C-815F-E01724A6648B}"/>
              </a:ext>
            </a:extLst>
          </p:cNvPr>
          <p:cNvCxnSpPr>
            <a:cxnSpLocks/>
          </p:cNvCxnSpPr>
          <p:nvPr/>
        </p:nvCxnSpPr>
        <p:spPr>
          <a:xfrm flipV="1">
            <a:off x="7021154" y="2832590"/>
            <a:ext cx="1641351" cy="3226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7" name="Picture 56" descr="A close up of a person&#10;&#10;Description automatically generated">
            <a:extLst>
              <a:ext uri="{FF2B5EF4-FFF2-40B4-BE49-F238E27FC236}">
                <a16:creationId xmlns:a16="http://schemas.microsoft.com/office/drawing/2014/main" id="{E603BF95-41C0-4772-9D56-EAD6DC98D8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4094" y="1978727"/>
            <a:ext cx="941124" cy="1411686"/>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60" name="Straight Arrow Connector 59">
            <a:extLst>
              <a:ext uri="{FF2B5EF4-FFF2-40B4-BE49-F238E27FC236}">
                <a16:creationId xmlns:a16="http://schemas.microsoft.com/office/drawing/2014/main" id="{D0715575-65F1-4191-BD6D-E9F1014F4613}"/>
              </a:ext>
            </a:extLst>
          </p:cNvPr>
          <p:cNvCxnSpPr>
            <a:cxnSpLocks/>
          </p:cNvCxnSpPr>
          <p:nvPr/>
        </p:nvCxnSpPr>
        <p:spPr>
          <a:xfrm>
            <a:off x="6425741" y="2277260"/>
            <a:ext cx="761329" cy="2036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67" name="Picture 66" descr="A close up of a person&#10;&#10;Description automatically generated">
            <a:extLst>
              <a:ext uri="{FF2B5EF4-FFF2-40B4-BE49-F238E27FC236}">
                <a16:creationId xmlns:a16="http://schemas.microsoft.com/office/drawing/2014/main" id="{2400FE0B-351D-49DC-97C0-DD5D20F687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7207" y="1956344"/>
            <a:ext cx="941124" cy="14116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7" name="Picture 76" descr="A person posing for the camera&#10;&#10;Description automatically generated">
            <a:extLst>
              <a:ext uri="{FF2B5EF4-FFF2-40B4-BE49-F238E27FC236}">
                <a16:creationId xmlns:a16="http://schemas.microsoft.com/office/drawing/2014/main" id="{7CD6C5EA-19D9-44C1-BA3F-8978025AF8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47073" y="4667417"/>
            <a:ext cx="941124" cy="14116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8" name="Content Placeholder 3" descr="A person smiling for the camera&#10;&#10;Description automatically generated">
            <a:extLst>
              <a:ext uri="{FF2B5EF4-FFF2-40B4-BE49-F238E27FC236}">
                <a16:creationId xmlns:a16="http://schemas.microsoft.com/office/drawing/2014/main" id="{8492C823-2113-4E47-BD23-E0905F4F366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78979" y="3729552"/>
            <a:ext cx="983526" cy="147529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9" name="Straight Arrow Connector 78">
            <a:extLst>
              <a:ext uri="{FF2B5EF4-FFF2-40B4-BE49-F238E27FC236}">
                <a16:creationId xmlns:a16="http://schemas.microsoft.com/office/drawing/2014/main" id="{986E629A-4CF2-4C4C-AC4A-D1DB66038105}"/>
              </a:ext>
            </a:extLst>
          </p:cNvPr>
          <p:cNvCxnSpPr>
            <a:cxnSpLocks/>
          </p:cNvCxnSpPr>
          <p:nvPr/>
        </p:nvCxnSpPr>
        <p:spPr>
          <a:xfrm>
            <a:off x="5047488" y="5470595"/>
            <a:ext cx="427916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DA1EF2F6-8AC6-4861-847C-44A8A4074F37}"/>
              </a:ext>
            </a:extLst>
          </p:cNvPr>
          <p:cNvCxnSpPr>
            <a:cxnSpLocks/>
          </p:cNvCxnSpPr>
          <p:nvPr/>
        </p:nvCxnSpPr>
        <p:spPr>
          <a:xfrm flipV="1">
            <a:off x="3886518" y="4541842"/>
            <a:ext cx="3467376" cy="607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328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745553" y="635912"/>
            <a:ext cx="3236090" cy="1093751"/>
          </a:xfrm>
        </p:spPr>
        <p:txBody>
          <a:bodyPr>
            <a:normAutofit fontScale="90000"/>
          </a:bodyPr>
          <a:lstStyle/>
          <a:p>
            <a:r>
              <a:rPr lang="en-CA" sz="5300" dirty="0"/>
              <a:t>Vancouver </a:t>
            </a:r>
            <a:br>
              <a:rPr lang="en-CA" sz="5300" dirty="0"/>
            </a:br>
            <a:r>
              <a:rPr lang="en-CA" sz="5300" dirty="0"/>
              <a:t>Whales</a:t>
            </a:r>
            <a:br>
              <a:rPr lang="en-CA" sz="4000" dirty="0"/>
            </a:br>
            <a:endParaRPr lang="en-CA" sz="4000" dirty="0"/>
          </a:p>
        </p:txBody>
      </p:sp>
      <p:pic>
        <p:nvPicPr>
          <p:cNvPr id="13" name="Content Placeholder 12" descr="A picture containing clock&#10;&#10;Description automatically generated">
            <a:extLst>
              <a:ext uri="{FF2B5EF4-FFF2-40B4-BE49-F238E27FC236}">
                <a16:creationId xmlns:a16="http://schemas.microsoft.com/office/drawing/2014/main" id="{80299FD7-47EE-489B-B4E6-B431C873A52A}"/>
              </a:ext>
            </a:extLst>
          </p:cNvPr>
          <p:cNvPicPr>
            <a:picLocks noChangeAspect="1"/>
          </p:cNvPicPr>
          <p:nvPr/>
        </p:nvPicPr>
        <p:blipFill rotWithShape="1">
          <a:blip r:embed="rId3">
            <a:extLst>
              <a:ext uri="{28A0092B-C50C-407E-A947-70E740481C1C}">
                <a14:useLocalDpi xmlns:a14="http://schemas.microsoft.com/office/drawing/2010/main" val="0"/>
              </a:ext>
            </a:extLst>
          </a:blip>
          <a:srcRect l="2420" r="3070" b="-1"/>
          <a:stretch/>
        </p:blipFill>
        <p:spPr>
          <a:xfrm>
            <a:off x="5010386" y="10"/>
            <a:ext cx="7181613" cy="6857990"/>
          </a:xfrm>
          <a:prstGeom prst="rect">
            <a:avLst/>
          </a:prstGeom>
          <a:effectLst/>
        </p:spPr>
      </p:pic>
      <p:pic>
        <p:nvPicPr>
          <p:cNvPr id="4" name="Content Placeholder 3" descr="A person smiling for the camera&#10;&#10;Description automatically generated">
            <a:extLst>
              <a:ext uri="{FF2B5EF4-FFF2-40B4-BE49-F238E27FC236}">
                <a16:creationId xmlns:a16="http://schemas.microsoft.com/office/drawing/2014/main" id="{A940385E-10D2-43D5-B574-AA01DBAEAAC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387299" y="4207099"/>
            <a:ext cx="534362" cy="801544"/>
          </a:xfrm>
        </p:spPr>
      </p:pic>
      <p:pic>
        <p:nvPicPr>
          <p:cNvPr id="6" name="Picture 5" descr="A person posing for the camera&#10;&#10;Description automatically generated">
            <a:extLst>
              <a:ext uri="{FF2B5EF4-FFF2-40B4-BE49-F238E27FC236}">
                <a16:creationId xmlns:a16="http://schemas.microsoft.com/office/drawing/2014/main" id="{F49EE883-EE61-485A-BF30-39BA2358AC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4669" y="4206572"/>
            <a:ext cx="534362" cy="801544"/>
          </a:xfrm>
          <a:prstGeom prst="rect">
            <a:avLst/>
          </a:prstGeom>
        </p:spPr>
      </p:pic>
      <p:pic>
        <p:nvPicPr>
          <p:cNvPr id="8" name="Picture 7" descr="A person looking at the camera&#10;&#10;Description automatically generated">
            <a:extLst>
              <a:ext uri="{FF2B5EF4-FFF2-40B4-BE49-F238E27FC236}">
                <a16:creationId xmlns:a16="http://schemas.microsoft.com/office/drawing/2014/main" id="{93254B7D-9B45-477A-A717-616E574CA5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6868" y="5352046"/>
            <a:ext cx="534363" cy="801545"/>
          </a:xfrm>
          <a:prstGeom prst="rect">
            <a:avLst/>
          </a:prstGeom>
        </p:spPr>
      </p:pic>
      <p:pic>
        <p:nvPicPr>
          <p:cNvPr id="10" name="Picture 9" descr="A person posing for the camera&#10;&#10;Description automatically generated">
            <a:extLst>
              <a:ext uri="{FF2B5EF4-FFF2-40B4-BE49-F238E27FC236}">
                <a16:creationId xmlns:a16="http://schemas.microsoft.com/office/drawing/2014/main" id="{533488FF-DFDA-42A7-963B-EEE1C9A24C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8063" y="3209357"/>
            <a:ext cx="528351" cy="792527"/>
          </a:xfrm>
          <a:prstGeom prst="rect">
            <a:avLst/>
          </a:prstGeom>
        </p:spPr>
      </p:pic>
      <p:pic>
        <p:nvPicPr>
          <p:cNvPr id="12" name="Picture 11" descr="A person wearing a hat&#10;&#10;Description automatically generated">
            <a:extLst>
              <a:ext uri="{FF2B5EF4-FFF2-40B4-BE49-F238E27FC236}">
                <a16:creationId xmlns:a16="http://schemas.microsoft.com/office/drawing/2014/main" id="{E94DC958-6C6B-43A5-B6DA-FDB209F935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6145" y="3226217"/>
            <a:ext cx="527722" cy="791583"/>
          </a:xfrm>
          <a:prstGeom prst="rect">
            <a:avLst/>
          </a:prstGeom>
        </p:spPr>
      </p:pic>
      <p:pic>
        <p:nvPicPr>
          <p:cNvPr id="15" name="Picture 14" descr="A person smiling for the camera&#10;&#10;Description automatically generated">
            <a:extLst>
              <a:ext uri="{FF2B5EF4-FFF2-40B4-BE49-F238E27FC236}">
                <a16:creationId xmlns:a16="http://schemas.microsoft.com/office/drawing/2014/main" id="{C856312A-4C05-49D3-8B0B-31009EE0E1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6325" y="1756428"/>
            <a:ext cx="540667" cy="811001"/>
          </a:xfrm>
          <a:prstGeom prst="rect">
            <a:avLst/>
          </a:prstGeom>
        </p:spPr>
      </p:pic>
      <p:pic>
        <p:nvPicPr>
          <p:cNvPr id="17" name="Picture 16" descr="A person in a blue shirt&#10;&#10;Description automatically generated">
            <a:extLst>
              <a:ext uri="{FF2B5EF4-FFF2-40B4-BE49-F238E27FC236}">
                <a16:creationId xmlns:a16="http://schemas.microsoft.com/office/drawing/2014/main" id="{B5640AC1-439D-4F37-971B-72280EAA6B5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16261" y="1139871"/>
            <a:ext cx="534362" cy="801544"/>
          </a:xfrm>
          <a:prstGeom prst="rect">
            <a:avLst/>
          </a:prstGeom>
        </p:spPr>
      </p:pic>
      <p:pic>
        <p:nvPicPr>
          <p:cNvPr id="22" name="Picture 21" descr="A person posing for the camera&#10;&#10;Description automatically generated">
            <a:extLst>
              <a:ext uri="{FF2B5EF4-FFF2-40B4-BE49-F238E27FC236}">
                <a16:creationId xmlns:a16="http://schemas.microsoft.com/office/drawing/2014/main" id="{250955C3-353C-4C2C-AE14-50ACC37E7BF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80437" y="1756428"/>
            <a:ext cx="540667" cy="811001"/>
          </a:xfrm>
          <a:prstGeom prst="rect">
            <a:avLst/>
          </a:prstGeom>
        </p:spPr>
      </p:pic>
      <p:pic>
        <p:nvPicPr>
          <p:cNvPr id="24" name="Picture 23" descr="A person smiling for the camera&#10;&#10;Description automatically generated">
            <a:extLst>
              <a:ext uri="{FF2B5EF4-FFF2-40B4-BE49-F238E27FC236}">
                <a16:creationId xmlns:a16="http://schemas.microsoft.com/office/drawing/2014/main" id="{9C5A9398-32BA-424B-8E56-A8E3EA1A5A9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24849" y="1150407"/>
            <a:ext cx="534362" cy="801544"/>
          </a:xfrm>
          <a:prstGeom prst="rect">
            <a:avLst/>
          </a:prstGeom>
        </p:spPr>
      </p:pic>
      <p:sp>
        <p:nvSpPr>
          <p:cNvPr id="29" name="Title 1">
            <a:extLst>
              <a:ext uri="{FF2B5EF4-FFF2-40B4-BE49-F238E27FC236}">
                <a16:creationId xmlns:a16="http://schemas.microsoft.com/office/drawing/2014/main" id="{EE0D79AA-AD3E-40E1-85E3-F293DD0F7EE2}"/>
              </a:ext>
            </a:extLst>
          </p:cNvPr>
          <p:cNvSpPr txBox="1">
            <a:spLocks/>
          </p:cNvSpPr>
          <p:nvPr/>
        </p:nvSpPr>
        <p:spPr>
          <a:xfrm>
            <a:off x="745553" y="1756428"/>
            <a:ext cx="3236090" cy="464437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600" dirty="0">
                <a:latin typeface="+mn-lt"/>
              </a:rPr>
              <a:t>Replaced the least productive players on the money ball team with the best players (WS) from other teams to create the Vancouver Whales team.</a:t>
            </a:r>
          </a:p>
          <a:p>
            <a:endParaRPr lang="en-CA" sz="2600" dirty="0"/>
          </a:p>
          <a:p>
            <a:r>
              <a:rPr lang="en-CA" sz="2600" dirty="0"/>
              <a:t>The total salary is 112.03 mil and total win share is 69.36.</a:t>
            </a:r>
          </a:p>
          <a:p>
            <a:br>
              <a:rPr lang="en-CA" sz="4000" dirty="0"/>
            </a:br>
            <a:endParaRPr lang="en-CA" sz="4000" dirty="0"/>
          </a:p>
        </p:txBody>
      </p:sp>
      <p:sp>
        <p:nvSpPr>
          <p:cNvPr id="27" name="TextBox 26">
            <a:extLst>
              <a:ext uri="{FF2B5EF4-FFF2-40B4-BE49-F238E27FC236}">
                <a16:creationId xmlns:a16="http://schemas.microsoft.com/office/drawing/2014/main" id="{EE02A156-B0F1-4A79-B302-1EBF680928FF}"/>
              </a:ext>
            </a:extLst>
          </p:cNvPr>
          <p:cNvSpPr txBox="1"/>
          <p:nvPr/>
        </p:nvSpPr>
        <p:spPr>
          <a:xfrm>
            <a:off x="5290346" y="1424849"/>
            <a:ext cx="1134904" cy="646331"/>
          </a:xfrm>
          <a:prstGeom prst="rect">
            <a:avLst/>
          </a:prstGeom>
          <a:noFill/>
        </p:spPr>
        <p:txBody>
          <a:bodyPr wrap="square" rtlCol="0">
            <a:spAutoFit/>
          </a:bodyPr>
          <a:lstStyle/>
          <a:p>
            <a:r>
              <a:rPr lang="en-CA" b="1" dirty="0"/>
              <a:t>STARTER</a:t>
            </a:r>
          </a:p>
          <a:p>
            <a:endParaRPr lang="en-CA" dirty="0"/>
          </a:p>
        </p:txBody>
      </p:sp>
      <p:sp>
        <p:nvSpPr>
          <p:cNvPr id="28" name="TextBox 27">
            <a:extLst>
              <a:ext uri="{FF2B5EF4-FFF2-40B4-BE49-F238E27FC236}">
                <a16:creationId xmlns:a16="http://schemas.microsoft.com/office/drawing/2014/main" id="{323EF6D7-950C-40AC-9BE5-FE1E5AB3FE65}"/>
              </a:ext>
            </a:extLst>
          </p:cNvPr>
          <p:cNvSpPr txBox="1"/>
          <p:nvPr/>
        </p:nvSpPr>
        <p:spPr>
          <a:xfrm>
            <a:off x="7565692" y="790036"/>
            <a:ext cx="1134904" cy="646331"/>
          </a:xfrm>
          <a:prstGeom prst="rect">
            <a:avLst/>
          </a:prstGeom>
          <a:noFill/>
        </p:spPr>
        <p:txBody>
          <a:bodyPr wrap="square" rtlCol="0">
            <a:spAutoFit/>
          </a:bodyPr>
          <a:lstStyle/>
          <a:p>
            <a:r>
              <a:rPr lang="en-CA" b="1" dirty="0"/>
              <a:t>STARTER</a:t>
            </a:r>
          </a:p>
          <a:p>
            <a:endParaRPr lang="en-CA" dirty="0"/>
          </a:p>
        </p:txBody>
      </p:sp>
      <p:sp>
        <p:nvSpPr>
          <p:cNvPr id="32" name="TextBox 31">
            <a:extLst>
              <a:ext uri="{FF2B5EF4-FFF2-40B4-BE49-F238E27FC236}">
                <a16:creationId xmlns:a16="http://schemas.microsoft.com/office/drawing/2014/main" id="{055C5278-5F84-4761-824D-9695EE8CB8E2}"/>
              </a:ext>
            </a:extLst>
          </p:cNvPr>
          <p:cNvSpPr txBox="1"/>
          <p:nvPr/>
        </p:nvSpPr>
        <p:spPr>
          <a:xfrm>
            <a:off x="6119765" y="3827598"/>
            <a:ext cx="1134904" cy="646331"/>
          </a:xfrm>
          <a:prstGeom prst="rect">
            <a:avLst/>
          </a:prstGeom>
          <a:noFill/>
        </p:spPr>
        <p:txBody>
          <a:bodyPr wrap="square" rtlCol="0">
            <a:spAutoFit/>
          </a:bodyPr>
          <a:lstStyle/>
          <a:p>
            <a:r>
              <a:rPr lang="en-CA" b="1" dirty="0"/>
              <a:t>STARTER</a:t>
            </a:r>
          </a:p>
          <a:p>
            <a:endParaRPr lang="en-CA" dirty="0"/>
          </a:p>
        </p:txBody>
      </p:sp>
      <p:sp>
        <p:nvSpPr>
          <p:cNvPr id="36" name="TextBox 35">
            <a:extLst>
              <a:ext uri="{FF2B5EF4-FFF2-40B4-BE49-F238E27FC236}">
                <a16:creationId xmlns:a16="http://schemas.microsoft.com/office/drawing/2014/main" id="{16AF7ADD-84E1-443C-8872-67BC7E17C235}"/>
              </a:ext>
            </a:extLst>
          </p:cNvPr>
          <p:cNvSpPr txBox="1"/>
          <p:nvPr/>
        </p:nvSpPr>
        <p:spPr>
          <a:xfrm>
            <a:off x="8977238" y="2866515"/>
            <a:ext cx="1134904" cy="646331"/>
          </a:xfrm>
          <a:prstGeom prst="rect">
            <a:avLst/>
          </a:prstGeom>
          <a:noFill/>
        </p:spPr>
        <p:txBody>
          <a:bodyPr wrap="square" rtlCol="0">
            <a:spAutoFit/>
          </a:bodyPr>
          <a:lstStyle/>
          <a:p>
            <a:r>
              <a:rPr lang="en-CA" b="1" dirty="0"/>
              <a:t>STARTER</a:t>
            </a:r>
          </a:p>
          <a:p>
            <a:endParaRPr lang="en-CA" dirty="0"/>
          </a:p>
        </p:txBody>
      </p:sp>
      <p:sp>
        <p:nvSpPr>
          <p:cNvPr id="38" name="TextBox 37">
            <a:extLst>
              <a:ext uri="{FF2B5EF4-FFF2-40B4-BE49-F238E27FC236}">
                <a16:creationId xmlns:a16="http://schemas.microsoft.com/office/drawing/2014/main" id="{492102AB-8A52-483C-A8BA-FDCF579320F4}"/>
              </a:ext>
            </a:extLst>
          </p:cNvPr>
          <p:cNvSpPr txBox="1"/>
          <p:nvPr/>
        </p:nvSpPr>
        <p:spPr>
          <a:xfrm>
            <a:off x="9391284" y="5028881"/>
            <a:ext cx="1134904" cy="646331"/>
          </a:xfrm>
          <a:prstGeom prst="rect">
            <a:avLst/>
          </a:prstGeom>
          <a:noFill/>
        </p:spPr>
        <p:txBody>
          <a:bodyPr wrap="square" rtlCol="0">
            <a:spAutoFit/>
          </a:bodyPr>
          <a:lstStyle/>
          <a:p>
            <a:r>
              <a:rPr lang="en-CA" b="1" dirty="0"/>
              <a:t>STARTER</a:t>
            </a:r>
          </a:p>
          <a:p>
            <a:endParaRPr lang="en-CA" dirty="0"/>
          </a:p>
        </p:txBody>
      </p:sp>
      <p:sp>
        <p:nvSpPr>
          <p:cNvPr id="39" name="TextBox 38">
            <a:extLst>
              <a:ext uri="{FF2B5EF4-FFF2-40B4-BE49-F238E27FC236}">
                <a16:creationId xmlns:a16="http://schemas.microsoft.com/office/drawing/2014/main" id="{C105431D-DBEF-43F4-A8DA-EB30BB472735}"/>
              </a:ext>
            </a:extLst>
          </p:cNvPr>
          <p:cNvSpPr txBox="1"/>
          <p:nvPr/>
        </p:nvSpPr>
        <p:spPr>
          <a:xfrm>
            <a:off x="6191099" y="1424849"/>
            <a:ext cx="1007067" cy="369332"/>
          </a:xfrm>
          <a:prstGeom prst="rect">
            <a:avLst/>
          </a:prstGeom>
          <a:noFill/>
        </p:spPr>
        <p:txBody>
          <a:bodyPr wrap="square" rtlCol="0">
            <a:spAutoFit/>
          </a:bodyPr>
          <a:lstStyle/>
          <a:p>
            <a:r>
              <a:rPr lang="en-CA" b="1" dirty="0"/>
              <a:t>BENCH</a:t>
            </a:r>
          </a:p>
        </p:txBody>
      </p:sp>
      <p:sp>
        <p:nvSpPr>
          <p:cNvPr id="41" name="TextBox 40">
            <a:extLst>
              <a:ext uri="{FF2B5EF4-FFF2-40B4-BE49-F238E27FC236}">
                <a16:creationId xmlns:a16="http://schemas.microsoft.com/office/drawing/2014/main" id="{48A0C9AC-9183-4179-B084-6ED300761EEB}"/>
              </a:ext>
            </a:extLst>
          </p:cNvPr>
          <p:cNvSpPr txBox="1"/>
          <p:nvPr/>
        </p:nvSpPr>
        <p:spPr>
          <a:xfrm>
            <a:off x="7094812" y="3837767"/>
            <a:ext cx="1007067" cy="369332"/>
          </a:xfrm>
          <a:prstGeom prst="rect">
            <a:avLst/>
          </a:prstGeom>
          <a:noFill/>
        </p:spPr>
        <p:txBody>
          <a:bodyPr wrap="square" rtlCol="0">
            <a:spAutoFit/>
          </a:bodyPr>
          <a:lstStyle/>
          <a:p>
            <a:r>
              <a:rPr lang="en-CA" b="1" dirty="0"/>
              <a:t>BENCH</a:t>
            </a:r>
          </a:p>
        </p:txBody>
      </p:sp>
      <p:sp>
        <p:nvSpPr>
          <p:cNvPr id="43" name="TextBox 42">
            <a:extLst>
              <a:ext uri="{FF2B5EF4-FFF2-40B4-BE49-F238E27FC236}">
                <a16:creationId xmlns:a16="http://schemas.microsoft.com/office/drawing/2014/main" id="{E374AEDC-0D7D-441A-BC53-2A7B96E6A7C7}"/>
              </a:ext>
            </a:extLst>
          </p:cNvPr>
          <p:cNvSpPr txBox="1"/>
          <p:nvPr/>
        </p:nvSpPr>
        <p:spPr>
          <a:xfrm>
            <a:off x="8547783" y="801746"/>
            <a:ext cx="1007067" cy="369332"/>
          </a:xfrm>
          <a:prstGeom prst="rect">
            <a:avLst/>
          </a:prstGeom>
          <a:noFill/>
        </p:spPr>
        <p:txBody>
          <a:bodyPr wrap="square" rtlCol="0">
            <a:spAutoFit/>
          </a:bodyPr>
          <a:lstStyle/>
          <a:p>
            <a:r>
              <a:rPr lang="en-CA" b="1" dirty="0"/>
              <a:t>BENCH</a:t>
            </a:r>
          </a:p>
        </p:txBody>
      </p:sp>
      <p:sp>
        <p:nvSpPr>
          <p:cNvPr id="45" name="TextBox 44">
            <a:extLst>
              <a:ext uri="{FF2B5EF4-FFF2-40B4-BE49-F238E27FC236}">
                <a16:creationId xmlns:a16="http://schemas.microsoft.com/office/drawing/2014/main" id="{D15CC7F7-A2AD-45C6-8EEA-9DCC55BBE61F}"/>
              </a:ext>
            </a:extLst>
          </p:cNvPr>
          <p:cNvSpPr txBox="1"/>
          <p:nvPr/>
        </p:nvSpPr>
        <p:spPr>
          <a:xfrm>
            <a:off x="9956241" y="2853540"/>
            <a:ext cx="1007067" cy="369332"/>
          </a:xfrm>
          <a:prstGeom prst="rect">
            <a:avLst/>
          </a:prstGeom>
          <a:noFill/>
        </p:spPr>
        <p:txBody>
          <a:bodyPr wrap="square" rtlCol="0">
            <a:spAutoFit/>
          </a:bodyPr>
          <a:lstStyle/>
          <a:p>
            <a:r>
              <a:rPr lang="en-CA" b="1" dirty="0"/>
              <a:t>BENCH</a:t>
            </a:r>
          </a:p>
        </p:txBody>
      </p:sp>
      <p:sp>
        <p:nvSpPr>
          <p:cNvPr id="47" name="TextBox 46">
            <a:extLst>
              <a:ext uri="{FF2B5EF4-FFF2-40B4-BE49-F238E27FC236}">
                <a16:creationId xmlns:a16="http://schemas.microsoft.com/office/drawing/2014/main" id="{F0869ABD-C209-45E5-AA80-BD66ED6CA099}"/>
              </a:ext>
            </a:extLst>
          </p:cNvPr>
          <p:cNvSpPr txBox="1"/>
          <p:nvPr/>
        </p:nvSpPr>
        <p:spPr>
          <a:xfrm>
            <a:off x="11180006" y="5028881"/>
            <a:ext cx="1007067" cy="369332"/>
          </a:xfrm>
          <a:prstGeom prst="rect">
            <a:avLst/>
          </a:prstGeom>
          <a:noFill/>
        </p:spPr>
        <p:txBody>
          <a:bodyPr wrap="square" rtlCol="0">
            <a:spAutoFit/>
          </a:bodyPr>
          <a:lstStyle/>
          <a:p>
            <a:r>
              <a:rPr lang="en-CA" b="1" dirty="0"/>
              <a:t>BENCH</a:t>
            </a:r>
          </a:p>
        </p:txBody>
      </p:sp>
      <p:sp>
        <p:nvSpPr>
          <p:cNvPr id="7" name="TextBox 6">
            <a:extLst>
              <a:ext uri="{FF2B5EF4-FFF2-40B4-BE49-F238E27FC236}">
                <a16:creationId xmlns:a16="http://schemas.microsoft.com/office/drawing/2014/main" id="{7BE58F94-5690-43DC-9806-DC76B5B232C1}"/>
              </a:ext>
            </a:extLst>
          </p:cNvPr>
          <p:cNvSpPr txBox="1"/>
          <p:nvPr/>
        </p:nvSpPr>
        <p:spPr>
          <a:xfrm>
            <a:off x="6130778" y="2564381"/>
            <a:ext cx="1018220" cy="461665"/>
          </a:xfrm>
          <a:prstGeom prst="rect">
            <a:avLst/>
          </a:prstGeom>
          <a:noFill/>
        </p:spPr>
        <p:txBody>
          <a:bodyPr wrap="square" rtlCol="0">
            <a:spAutoFit/>
          </a:bodyPr>
          <a:lstStyle/>
          <a:p>
            <a:r>
              <a:rPr lang="en-CA" sz="1200" dirty="0" err="1"/>
              <a:t>D.Lee</a:t>
            </a:r>
            <a:endParaRPr lang="en-CA" sz="1200" dirty="0"/>
          </a:p>
          <a:p>
            <a:r>
              <a:rPr lang="en-CA" sz="1200" dirty="0"/>
              <a:t>Avg WS: 1.7 </a:t>
            </a:r>
          </a:p>
        </p:txBody>
      </p:sp>
      <p:sp>
        <p:nvSpPr>
          <p:cNvPr id="11" name="TextBox 10">
            <a:extLst>
              <a:ext uri="{FF2B5EF4-FFF2-40B4-BE49-F238E27FC236}">
                <a16:creationId xmlns:a16="http://schemas.microsoft.com/office/drawing/2014/main" id="{F09F75FC-9ECB-4533-802F-E4DEA8BDAE09}"/>
              </a:ext>
            </a:extLst>
          </p:cNvPr>
          <p:cNvSpPr txBox="1"/>
          <p:nvPr/>
        </p:nvSpPr>
        <p:spPr>
          <a:xfrm>
            <a:off x="8556883" y="1951951"/>
            <a:ext cx="1018220" cy="461665"/>
          </a:xfrm>
          <a:prstGeom prst="rect">
            <a:avLst/>
          </a:prstGeom>
          <a:noFill/>
        </p:spPr>
        <p:txBody>
          <a:bodyPr wrap="square" rtlCol="0">
            <a:spAutoFit/>
          </a:bodyPr>
          <a:lstStyle/>
          <a:p>
            <a:r>
              <a:rPr lang="en-CA" sz="1200" dirty="0"/>
              <a:t>M. Morris</a:t>
            </a:r>
          </a:p>
          <a:p>
            <a:r>
              <a:rPr lang="en-CA" sz="1200" dirty="0"/>
              <a:t>Avg WS: 3.4 </a:t>
            </a:r>
          </a:p>
        </p:txBody>
      </p:sp>
      <p:sp>
        <p:nvSpPr>
          <p:cNvPr id="14" name="TextBox 13">
            <a:extLst>
              <a:ext uri="{FF2B5EF4-FFF2-40B4-BE49-F238E27FC236}">
                <a16:creationId xmlns:a16="http://schemas.microsoft.com/office/drawing/2014/main" id="{F40276DB-0213-4154-9AF4-A46FFE6C1375}"/>
              </a:ext>
            </a:extLst>
          </p:cNvPr>
          <p:cNvSpPr txBox="1"/>
          <p:nvPr/>
        </p:nvSpPr>
        <p:spPr>
          <a:xfrm>
            <a:off x="8990536" y="3997065"/>
            <a:ext cx="1018220" cy="461665"/>
          </a:xfrm>
          <a:prstGeom prst="rect">
            <a:avLst/>
          </a:prstGeom>
          <a:noFill/>
        </p:spPr>
        <p:txBody>
          <a:bodyPr wrap="square" rtlCol="0">
            <a:spAutoFit/>
          </a:bodyPr>
          <a:lstStyle/>
          <a:p>
            <a:r>
              <a:rPr lang="en-CA" sz="1200" dirty="0"/>
              <a:t>J. Allen</a:t>
            </a:r>
          </a:p>
          <a:p>
            <a:r>
              <a:rPr lang="en-CA" sz="1200" dirty="0"/>
              <a:t>Avg WS: 7.1 </a:t>
            </a:r>
          </a:p>
        </p:txBody>
      </p:sp>
      <p:sp>
        <p:nvSpPr>
          <p:cNvPr id="16" name="TextBox 15">
            <a:extLst>
              <a:ext uri="{FF2B5EF4-FFF2-40B4-BE49-F238E27FC236}">
                <a16:creationId xmlns:a16="http://schemas.microsoft.com/office/drawing/2014/main" id="{A696136E-04B0-4CEA-95C3-C13A31C7B28D}"/>
              </a:ext>
            </a:extLst>
          </p:cNvPr>
          <p:cNvSpPr txBox="1"/>
          <p:nvPr/>
        </p:nvSpPr>
        <p:spPr>
          <a:xfrm>
            <a:off x="9889366" y="4008816"/>
            <a:ext cx="1018220" cy="461665"/>
          </a:xfrm>
          <a:prstGeom prst="rect">
            <a:avLst/>
          </a:prstGeom>
          <a:noFill/>
        </p:spPr>
        <p:txBody>
          <a:bodyPr wrap="square" rtlCol="0">
            <a:spAutoFit/>
          </a:bodyPr>
          <a:lstStyle/>
          <a:p>
            <a:r>
              <a:rPr lang="en-CA" sz="1200" dirty="0"/>
              <a:t>M. Robinson</a:t>
            </a:r>
          </a:p>
          <a:p>
            <a:r>
              <a:rPr lang="en-CA" sz="1200" dirty="0"/>
              <a:t>Avg WS: 6.8 </a:t>
            </a:r>
          </a:p>
        </p:txBody>
      </p:sp>
      <p:sp>
        <p:nvSpPr>
          <p:cNvPr id="20" name="TextBox 19">
            <a:extLst>
              <a:ext uri="{FF2B5EF4-FFF2-40B4-BE49-F238E27FC236}">
                <a16:creationId xmlns:a16="http://schemas.microsoft.com/office/drawing/2014/main" id="{264BD8E7-5BA7-4FAA-87A2-07AAEA74866A}"/>
              </a:ext>
            </a:extLst>
          </p:cNvPr>
          <p:cNvSpPr txBox="1"/>
          <p:nvPr/>
        </p:nvSpPr>
        <p:spPr>
          <a:xfrm>
            <a:off x="11168853" y="6143946"/>
            <a:ext cx="1018220" cy="461665"/>
          </a:xfrm>
          <a:prstGeom prst="rect">
            <a:avLst/>
          </a:prstGeom>
          <a:noFill/>
        </p:spPr>
        <p:txBody>
          <a:bodyPr wrap="square" rtlCol="0">
            <a:spAutoFit/>
          </a:bodyPr>
          <a:lstStyle/>
          <a:p>
            <a:r>
              <a:rPr lang="en-CA" sz="1200" dirty="0"/>
              <a:t>J. Hart</a:t>
            </a:r>
          </a:p>
          <a:p>
            <a:r>
              <a:rPr lang="en-CA" sz="1200" dirty="0"/>
              <a:t>Avg. WS: 2.7</a:t>
            </a:r>
          </a:p>
        </p:txBody>
      </p:sp>
      <p:sp>
        <p:nvSpPr>
          <p:cNvPr id="21" name="TextBox 20">
            <a:extLst>
              <a:ext uri="{FF2B5EF4-FFF2-40B4-BE49-F238E27FC236}">
                <a16:creationId xmlns:a16="http://schemas.microsoft.com/office/drawing/2014/main" id="{77596616-FD7E-41AD-B67D-7EE0258B20C8}"/>
              </a:ext>
            </a:extLst>
          </p:cNvPr>
          <p:cNvSpPr txBox="1"/>
          <p:nvPr/>
        </p:nvSpPr>
        <p:spPr>
          <a:xfrm>
            <a:off x="6191099" y="4965781"/>
            <a:ext cx="1018220" cy="461665"/>
          </a:xfrm>
          <a:prstGeom prst="rect">
            <a:avLst/>
          </a:prstGeom>
          <a:noFill/>
        </p:spPr>
        <p:txBody>
          <a:bodyPr wrap="square" rtlCol="0">
            <a:spAutoFit/>
          </a:bodyPr>
          <a:lstStyle/>
          <a:p>
            <a:r>
              <a:rPr lang="en-CA" sz="1200" dirty="0"/>
              <a:t>B. Adebayo</a:t>
            </a:r>
          </a:p>
          <a:p>
            <a:r>
              <a:rPr lang="en-CA" sz="1200" dirty="0"/>
              <a:t>Avg WS: 8.1</a:t>
            </a:r>
          </a:p>
        </p:txBody>
      </p:sp>
      <p:sp>
        <p:nvSpPr>
          <p:cNvPr id="23" name="TextBox 22">
            <a:extLst>
              <a:ext uri="{FF2B5EF4-FFF2-40B4-BE49-F238E27FC236}">
                <a16:creationId xmlns:a16="http://schemas.microsoft.com/office/drawing/2014/main" id="{FE4C4B8B-68B1-4811-9E4F-0D4A2C7563FE}"/>
              </a:ext>
            </a:extLst>
          </p:cNvPr>
          <p:cNvSpPr txBox="1"/>
          <p:nvPr/>
        </p:nvSpPr>
        <p:spPr>
          <a:xfrm>
            <a:off x="7120640" y="4939990"/>
            <a:ext cx="1120042" cy="646331"/>
          </a:xfrm>
          <a:prstGeom prst="rect">
            <a:avLst/>
          </a:prstGeom>
          <a:noFill/>
        </p:spPr>
        <p:txBody>
          <a:bodyPr wrap="square" rtlCol="0">
            <a:spAutoFit/>
          </a:bodyPr>
          <a:lstStyle/>
          <a:p>
            <a:r>
              <a:rPr lang="en-CA" sz="1200" dirty="0"/>
              <a:t>L. Markkanen</a:t>
            </a:r>
          </a:p>
          <a:p>
            <a:r>
              <a:rPr lang="en-CA" sz="1200" dirty="0"/>
              <a:t>Avg WS: 14.8 </a:t>
            </a:r>
          </a:p>
        </p:txBody>
      </p:sp>
      <p:pic>
        <p:nvPicPr>
          <p:cNvPr id="3" name="Picture 2" descr="A close up of a person&#10;&#10;Description automatically generated">
            <a:extLst>
              <a:ext uri="{FF2B5EF4-FFF2-40B4-BE49-F238E27FC236}">
                <a16:creationId xmlns:a16="http://schemas.microsoft.com/office/drawing/2014/main" id="{ED97BABC-E365-42FD-9E9C-FF832E205BF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76612" y="1767714"/>
            <a:ext cx="540666" cy="811000"/>
          </a:xfrm>
          <a:prstGeom prst="rect">
            <a:avLst/>
          </a:prstGeom>
        </p:spPr>
      </p:pic>
      <p:sp>
        <p:nvSpPr>
          <p:cNvPr id="25" name="TextBox 24">
            <a:extLst>
              <a:ext uri="{FF2B5EF4-FFF2-40B4-BE49-F238E27FC236}">
                <a16:creationId xmlns:a16="http://schemas.microsoft.com/office/drawing/2014/main" id="{13191290-937A-4500-8762-2A1167A2F307}"/>
              </a:ext>
            </a:extLst>
          </p:cNvPr>
          <p:cNvSpPr txBox="1"/>
          <p:nvPr/>
        </p:nvSpPr>
        <p:spPr>
          <a:xfrm>
            <a:off x="5261624" y="2541887"/>
            <a:ext cx="1018220" cy="461665"/>
          </a:xfrm>
          <a:prstGeom prst="rect">
            <a:avLst/>
          </a:prstGeom>
          <a:noFill/>
        </p:spPr>
        <p:txBody>
          <a:bodyPr wrap="square" rtlCol="0">
            <a:spAutoFit/>
          </a:bodyPr>
          <a:lstStyle/>
          <a:p>
            <a:r>
              <a:rPr lang="en-CA" sz="1200" dirty="0"/>
              <a:t>J. Harden</a:t>
            </a:r>
          </a:p>
          <a:p>
            <a:r>
              <a:rPr lang="en-CA" sz="1200" dirty="0"/>
              <a:t>Avg WS: 14.8 </a:t>
            </a:r>
          </a:p>
        </p:txBody>
      </p:sp>
      <p:pic>
        <p:nvPicPr>
          <p:cNvPr id="26" name="Picture 25" descr="A close up of a person&#10;&#10;Description automatically generated">
            <a:extLst>
              <a:ext uri="{FF2B5EF4-FFF2-40B4-BE49-F238E27FC236}">
                <a16:creationId xmlns:a16="http://schemas.microsoft.com/office/drawing/2014/main" id="{E8B56D01-8F4B-4145-B14D-7E47C181317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09332" y="1146941"/>
            <a:ext cx="563788" cy="845682"/>
          </a:xfrm>
          <a:prstGeom prst="rect">
            <a:avLst/>
          </a:prstGeom>
        </p:spPr>
      </p:pic>
      <p:sp>
        <p:nvSpPr>
          <p:cNvPr id="30" name="TextBox 29">
            <a:extLst>
              <a:ext uri="{FF2B5EF4-FFF2-40B4-BE49-F238E27FC236}">
                <a16:creationId xmlns:a16="http://schemas.microsoft.com/office/drawing/2014/main" id="{5F311E26-1F48-4688-A3C3-42A56529278B}"/>
              </a:ext>
            </a:extLst>
          </p:cNvPr>
          <p:cNvSpPr txBox="1"/>
          <p:nvPr/>
        </p:nvSpPr>
        <p:spPr>
          <a:xfrm>
            <a:off x="7610029" y="1944569"/>
            <a:ext cx="1126810" cy="461665"/>
          </a:xfrm>
          <a:prstGeom prst="rect">
            <a:avLst/>
          </a:prstGeom>
          <a:noFill/>
        </p:spPr>
        <p:txBody>
          <a:bodyPr wrap="square" rtlCol="0">
            <a:spAutoFit/>
          </a:bodyPr>
          <a:lstStyle/>
          <a:p>
            <a:r>
              <a:rPr lang="en-CA" sz="1200" dirty="0"/>
              <a:t>D. </a:t>
            </a:r>
            <a:r>
              <a:rPr lang="en-CA" sz="1200" dirty="0" err="1"/>
              <a:t>Lillard</a:t>
            </a:r>
            <a:endParaRPr lang="en-CA" sz="1200" dirty="0"/>
          </a:p>
          <a:p>
            <a:r>
              <a:rPr lang="en-CA" sz="1200" dirty="0"/>
              <a:t>Avg WS: 10.78 </a:t>
            </a:r>
          </a:p>
        </p:txBody>
      </p:sp>
      <p:pic>
        <p:nvPicPr>
          <p:cNvPr id="31" name="Picture 30" descr="A close up of a person&#10;&#10;Description automatically generated">
            <a:extLst>
              <a:ext uri="{FF2B5EF4-FFF2-40B4-BE49-F238E27FC236}">
                <a16:creationId xmlns:a16="http://schemas.microsoft.com/office/drawing/2014/main" id="{A2A9ED04-2432-4C9B-9649-1F6CD6DBC49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554850" y="5368157"/>
            <a:ext cx="563788" cy="845682"/>
          </a:xfrm>
          <a:prstGeom prst="rect">
            <a:avLst/>
          </a:prstGeom>
        </p:spPr>
      </p:pic>
      <p:sp>
        <p:nvSpPr>
          <p:cNvPr id="34" name="TextBox 33">
            <a:extLst>
              <a:ext uri="{FF2B5EF4-FFF2-40B4-BE49-F238E27FC236}">
                <a16:creationId xmlns:a16="http://schemas.microsoft.com/office/drawing/2014/main" id="{326F6702-7D82-4699-8EC9-F94E66DFE21D}"/>
              </a:ext>
            </a:extLst>
          </p:cNvPr>
          <p:cNvSpPr txBox="1"/>
          <p:nvPr/>
        </p:nvSpPr>
        <p:spPr>
          <a:xfrm>
            <a:off x="9378323" y="6154505"/>
            <a:ext cx="1120042" cy="485598"/>
          </a:xfrm>
          <a:prstGeom prst="rect">
            <a:avLst/>
          </a:prstGeom>
          <a:noFill/>
        </p:spPr>
        <p:txBody>
          <a:bodyPr wrap="square" rtlCol="0">
            <a:spAutoFit/>
          </a:bodyPr>
          <a:lstStyle/>
          <a:p>
            <a:r>
              <a:rPr lang="en-CA" sz="1200" dirty="0"/>
              <a:t>K. Durant</a:t>
            </a:r>
          </a:p>
          <a:p>
            <a:r>
              <a:rPr lang="en-CA" sz="1200" dirty="0"/>
              <a:t>Avg WS: 12.10</a:t>
            </a:r>
          </a:p>
        </p:txBody>
      </p:sp>
    </p:spTree>
    <p:extLst>
      <p:ext uri="{BB962C8B-B14F-4D97-AF65-F5344CB8AC3E}">
        <p14:creationId xmlns:p14="http://schemas.microsoft.com/office/powerpoint/2010/main" val="183052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5734-CD2D-4128-80D6-790769A4052E}"/>
              </a:ext>
            </a:extLst>
          </p:cNvPr>
          <p:cNvSpPr>
            <a:spLocks noGrp="1"/>
          </p:cNvSpPr>
          <p:nvPr>
            <p:ph type="title"/>
          </p:nvPr>
        </p:nvSpPr>
        <p:spPr>
          <a:xfrm>
            <a:off x="648927" y="338328"/>
            <a:ext cx="11341967" cy="1608328"/>
          </a:xfrm>
        </p:spPr>
        <p:txBody>
          <a:bodyPr>
            <a:normAutofit fontScale="90000"/>
          </a:bodyPr>
          <a:lstStyle/>
          <a:p>
            <a:r>
              <a:rPr lang="en-CA" sz="3600" dirty="0"/>
              <a:t>Summary Analysis</a:t>
            </a:r>
            <a:br>
              <a:rPr lang="en-CA" sz="3600" dirty="0"/>
            </a:br>
            <a:br>
              <a:rPr lang="en-CA" sz="3600" dirty="0"/>
            </a:br>
            <a:r>
              <a:rPr lang="en-CA" sz="3600" dirty="0"/>
              <a:t>The total salary is $112.03 million and total win share is 69.36</a:t>
            </a:r>
            <a:br>
              <a:rPr lang="en-CA" sz="3600" dirty="0"/>
            </a:br>
            <a:endParaRPr lang="en-CA" sz="3600" dirty="0"/>
          </a:p>
        </p:txBody>
      </p:sp>
      <p:sp>
        <p:nvSpPr>
          <p:cNvPr id="50" name="Rectangle 4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ounded Rectangle 26">
            <a:extLst>
              <a:ext uri="{FF2B5EF4-FFF2-40B4-BE49-F238E27FC236}">
                <a16:creationId xmlns:a16="http://schemas.microsoft.com/office/drawing/2014/main" id="{48AADC38-41AB-482C-B8C3-6B9CD91B6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6035"/>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42EDAA0B-CB86-4646-B47A-3DDD25DBA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63" y="2633659"/>
            <a:ext cx="5438213" cy="3655750"/>
          </a:xfrm>
          <a:prstGeom prst="rect">
            <a:avLst/>
          </a:prstGeom>
        </p:spPr>
      </p:pic>
      <p:pic>
        <p:nvPicPr>
          <p:cNvPr id="8" name="Picture 7" descr="A close up of a map&#10;&#10;Description automatically generated">
            <a:extLst>
              <a:ext uri="{FF2B5EF4-FFF2-40B4-BE49-F238E27FC236}">
                <a16:creationId xmlns:a16="http://schemas.microsoft.com/office/drawing/2014/main" id="{30CE8C05-5745-4A28-9948-A359CCBA7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535149"/>
            <a:ext cx="5566275" cy="3745727"/>
          </a:xfrm>
          <a:prstGeom prst="rect">
            <a:avLst/>
          </a:prstGeom>
        </p:spPr>
      </p:pic>
      <p:sp>
        <p:nvSpPr>
          <p:cNvPr id="9" name="Oval 8">
            <a:extLst>
              <a:ext uri="{FF2B5EF4-FFF2-40B4-BE49-F238E27FC236}">
                <a16:creationId xmlns:a16="http://schemas.microsoft.com/office/drawing/2014/main" id="{EEF4D7C3-A6DF-4520-829A-A81E1CD9D515}"/>
              </a:ext>
            </a:extLst>
          </p:cNvPr>
          <p:cNvSpPr/>
          <p:nvPr/>
        </p:nvSpPr>
        <p:spPr>
          <a:xfrm>
            <a:off x="4779390" y="3497344"/>
            <a:ext cx="311084" cy="3582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a:extLst>
              <a:ext uri="{FF2B5EF4-FFF2-40B4-BE49-F238E27FC236}">
                <a16:creationId xmlns:a16="http://schemas.microsoft.com/office/drawing/2014/main" id="{75C535C5-799C-42C1-8AF8-DB6145F6C3E9}"/>
              </a:ext>
            </a:extLst>
          </p:cNvPr>
          <p:cNvSpPr/>
          <p:nvPr/>
        </p:nvSpPr>
        <p:spPr>
          <a:xfrm>
            <a:off x="10804689" y="4176286"/>
            <a:ext cx="311084" cy="3582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639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4647-F2F0-4F55-8E21-DE758E314D5B}"/>
              </a:ext>
            </a:extLst>
          </p:cNvPr>
          <p:cNvSpPr>
            <a:spLocks noGrp="1"/>
          </p:cNvSpPr>
          <p:nvPr>
            <p:ph type="title"/>
          </p:nvPr>
        </p:nvSpPr>
        <p:spPr>
          <a:xfrm>
            <a:off x="838200" y="631825"/>
            <a:ext cx="10515600" cy="1325563"/>
          </a:xfrm>
        </p:spPr>
        <p:txBody>
          <a:bodyPr>
            <a:normAutofit/>
          </a:bodyPr>
          <a:lstStyle/>
          <a:p>
            <a:r>
              <a:rPr lang="en-CA" dirty="0"/>
              <a:t>Data Source and Cleansing Process</a:t>
            </a:r>
            <a:endParaRPr lang="en-CA" dirty="0">
              <a:solidFill>
                <a:schemeClr val="bg1"/>
              </a:solidFill>
            </a:endParaRPr>
          </a:p>
        </p:txBody>
      </p:sp>
      <p:sp>
        <p:nvSpPr>
          <p:cNvPr id="3" name="Content Placeholder 2">
            <a:extLst>
              <a:ext uri="{FF2B5EF4-FFF2-40B4-BE49-F238E27FC236}">
                <a16:creationId xmlns:a16="http://schemas.microsoft.com/office/drawing/2014/main" id="{58F054DC-D737-44F2-931F-DFAD4CDBD723}"/>
              </a:ext>
            </a:extLst>
          </p:cNvPr>
          <p:cNvSpPr>
            <a:spLocks noGrp="1"/>
          </p:cNvSpPr>
          <p:nvPr>
            <p:ph idx="1"/>
          </p:nvPr>
        </p:nvSpPr>
        <p:spPr>
          <a:xfrm>
            <a:off x="838200" y="2269173"/>
            <a:ext cx="10515600" cy="3659988"/>
          </a:xfrm>
        </p:spPr>
        <p:txBody>
          <a:bodyPr>
            <a:normAutofit fontScale="92500" lnSpcReduction="10000"/>
          </a:bodyPr>
          <a:lstStyle/>
          <a:p>
            <a:pPr marL="0" indent="0">
              <a:buNone/>
            </a:pPr>
            <a:r>
              <a:rPr lang="en-CA" sz="2400" dirty="0"/>
              <a:t>NBA API (</a:t>
            </a:r>
            <a:r>
              <a:rPr lang="en-US" sz="2400" dirty="0"/>
              <a:t>https://pypi.org/project/nba-api/)</a:t>
            </a:r>
            <a:endParaRPr lang="en-CA" sz="2400" dirty="0"/>
          </a:p>
          <a:p>
            <a:pPr marL="0" indent="0">
              <a:buNone/>
            </a:pPr>
            <a:r>
              <a:rPr lang="en-CA" sz="2400" dirty="0"/>
              <a:t>NBA API </a:t>
            </a:r>
            <a:r>
              <a:rPr lang="en-CA" sz="2400" dirty="0" err="1"/>
              <a:t>Github</a:t>
            </a:r>
            <a:r>
              <a:rPr lang="en-CA" sz="2400" dirty="0"/>
              <a:t> (</a:t>
            </a:r>
            <a:r>
              <a:rPr lang="en-US" sz="2400" dirty="0"/>
              <a:t>https://github.com/swar/nba_api/tree/master/docs)</a:t>
            </a:r>
            <a:endParaRPr lang="en-CA" sz="2400" dirty="0"/>
          </a:p>
          <a:p>
            <a:pPr marL="0" indent="0">
              <a:buNone/>
            </a:pPr>
            <a:r>
              <a:rPr lang="en-CA" sz="2400" dirty="0"/>
              <a:t>NBA Player Salary (</a:t>
            </a:r>
            <a:r>
              <a:rPr lang="en-US" sz="2400" dirty="0"/>
              <a:t>http://www.espn.com/nba/salaries)</a:t>
            </a:r>
            <a:endParaRPr lang="en-CA" sz="2400" dirty="0"/>
          </a:p>
          <a:p>
            <a:pPr marL="0" indent="0">
              <a:buNone/>
            </a:pPr>
            <a:r>
              <a:rPr lang="en-CA" sz="2400" dirty="0"/>
              <a:t>NBA Player/Team stats (https://www.basketball-reference.com/)</a:t>
            </a:r>
          </a:p>
          <a:p>
            <a:pPr marL="0" indent="0">
              <a:buNone/>
            </a:pPr>
            <a:endParaRPr lang="en-CA" sz="2400" dirty="0"/>
          </a:p>
          <a:p>
            <a:pPr>
              <a:buFontTx/>
              <a:buChar char="-"/>
            </a:pPr>
            <a:r>
              <a:rPr lang="en-CA" sz="2400" dirty="0"/>
              <a:t>Merged player stats with active player lists and filtered for active players only</a:t>
            </a:r>
          </a:p>
          <a:p>
            <a:pPr>
              <a:buFontTx/>
              <a:buChar char="-"/>
            </a:pPr>
            <a:r>
              <a:rPr lang="en-CA" sz="2400" dirty="0"/>
              <a:t>Grouped data frame by position and calculated average win share of each player in the past 5 seasons</a:t>
            </a:r>
          </a:p>
          <a:p>
            <a:pPr>
              <a:buFontTx/>
              <a:buChar char="-"/>
            </a:pPr>
            <a:r>
              <a:rPr lang="en-CA" sz="2400" dirty="0"/>
              <a:t>Selected top player at each position based on average win share</a:t>
            </a:r>
          </a:p>
          <a:p>
            <a:pPr marL="0" indent="0">
              <a:buNone/>
            </a:pPr>
            <a:endParaRPr lang="en-CA" sz="2400" dirty="0"/>
          </a:p>
          <a:p>
            <a:pPr marL="0" indent="0">
              <a:buNone/>
            </a:pPr>
            <a:endParaRPr lang="en-CA" sz="2400" dirty="0"/>
          </a:p>
          <a:p>
            <a:endParaRPr lang="en-CA" sz="2400" dirty="0"/>
          </a:p>
          <a:p>
            <a:endParaRPr lang="en-CA" sz="2400" dirty="0">
              <a:solidFill>
                <a:schemeClr val="bg1"/>
              </a:solidFill>
            </a:endParaRPr>
          </a:p>
          <a:p>
            <a:pPr marL="0" indent="0">
              <a:buNone/>
            </a:pPr>
            <a:endParaRPr lang="en-CA" sz="2400" dirty="0">
              <a:solidFill>
                <a:schemeClr val="bg1"/>
              </a:solidFill>
            </a:endParaRPr>
          </a:p>
        </p:txBody>
      </p:sp>
    </p:spTree>
    <p:extLst>
      <p:ext uri="{BB962C8B-B14F-4D97-AF65-F5344CB8AC3E}">
        <p14:creationId xmlns:p14="http://schemas.microsoft.com/office/powerpoint/2010/main" val="207909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838200" y="631825"/>
            <a:ext cx="10515600" cy="1325563"/>
          </a:xfrm>
        </p:spPr>
        <p:txBody>
          <a:bodyPr>
            <a:normAutofit/>
          </a:bodyPr>
          <a:lstStyle/>
          <a:p>
            <a:r>
              <a:rPr lang="en-CA" sz="5400" dirty="0">
                <a:solidFill>
                  <a:schemeClr val="bg1"/>
                </a:solidFill>
              </a:rPr>
              <a:t>Introduction</a:t>
            </a:r>
          </a:p>
        </p:txBody>
      </p:sp>
      <p:cxnSp>
        <p:nvCxnSpPr>
          <p:cNvPr id="26" name="Straight Connector 22">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22601F80-3B3B-45FC-8C5B-6CD4D03AE320}"/>
              </a:ext>
            </a:extLst>
          </p:cNvPr>
          <p:cNvSpPr>
            <a:spLocks noGrp="1"/>
          </p:cNvSpPr>
          <p:nvPr>
            <p:ph idx="1"/>
          </p:nvPr>
        </p:nvSpPr>
        <p:spPr>
          <a:xfrm>
            <a:off x="838200" y="2041866"/>
            <a:ext cx="10515600" cy="4314537"/>
          </a:xfrm>
        </p:spPr>
        <p:txBody>
          <a:bodyPr>
            <a:normAutofit/>
          </a:bodyPr>
          <a:lstStyle/>
          <a:p>
            <a:r>
              <a:rPr lang="en-CA" sz="3600" dirty="0">
                <a:solidFill>
                  <a:schemeClr val="bg1"/>
                </a:solidFill>
              </a:rPr>
              <a:t>NBA commissioner Adam Silver has accepted the  Vancouver Whales proposal as the new expansion team for the 2021 season.</a:t>
            </a:r>
          </a:p>
          <a:p>
            <a:r>
              <a:rPr lang="en-CA" sz="3200" dirty="0">
                <a:solidFill>
                  <a:schemeClr val="bg1"/>
                </a:solidFill>
              </a:rPr>
              <a:t>Stipulations:</a:t>
            </a:r>
          </a:p>
          <a:p>
            <a:pPr lvl="1"/>
            <a:r>
              <a:rPr lang="en-CA" sz="3200" dirty="0">
                <a:solidFill>
                  <a:schemeClr val="bg1"/>
                </a:solidFill>
              </a:rPr>
              <a:t>No protected players, all players are available </a:t>
            </a:r>
          </a:p>
          <a:p>
            <a:pPr lvl="1"/>
            <a:r>
              <a:rPr lang="en-CA" sz="3200" dirty="0">
                <a:solidFill>
                  <a:schemeClr val="bg1"/>
                </a:solidFill>
              </a:rPr>
              <a:t>Player’s salary will be equivale to last year’s salary</a:t>
            </a:r>
          </a:p>
          <a:p>
            <a:pPr lvl="1"/>
            <a:r>
              <a:rPr lang="en-CA" sz="3200" dirty="0">
                <a:solidFill>
                  <a:schemeClr val="bg1"/>
                </a:solidFill>
              </a:rPr>
              <a:t>Only one starter and bench player for each position</a:t>
            </a:r>
            <a:endParaRPr lang="en-CA" sz="2800" dirty="0">
              <a:solidFill>
                <a:schemeClr val="bg1"/>
              </a:solidFill>
            </a:endParaRPr>
          </a:p>
          <a:p>
            <a:pPr lvl="1"/>
            <a:endParaRPr lang="en-CA" sz="2000" dirty="0">
              <a:solidFill>
                <a:schemeClr val="bg1"/>
              </a:solidFill>
            </a:endParaRPr>
          </a:p>
          <a:p>
            <a:pPr lvl="1"/>
            <a:endParaRPr lang="en-CA" sz="2000" dirty="0">
              <a:solidFill>
                <a:schemeClr val="bg1"/>
              </a:solidFill>
            </a:endParaRPr>
          </a:p>
        </p:txBody>
      </p:sp>
    </p:spTree>
    <p:extLst>
      <p:ext uri="{BB962C8B-B14F-4D97-AF65-F5344CB8AC3E}">
        <p14:creationId xmlns:p14="http://schemas.microsoft.com/office/powerpoint/2010/main" val="73633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Team Proposal</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B87F02-2531-4A28-85CD-281C3A3E8060}"/>
              </a:ext>
            </a:extLst>
          </p:cNvPr>
          <p:cNvSpPr>
            <a:spLocks noGrp="1"/>
          </p:cNvSpPr>
          <p:nvPr>
            <p:ph idx="1"/>
          </p:nvPr>
        </p:nvSpPr>
        <p:spPr>
          <a:xfrm>
            <a:off x="838200" y="2077384"/>
            <a:ext cx="10515600" cy="4148782"/>
          </a:xfrm>
        </p:spPr>
        <p:txBody>
          <a:bodyPr>
            <a:normAutofit/>
          </a:bodyPr>
          <a:lstStyle/>
          <a:p>
            <a:r>
              <a:rPr lang="en-CA" dirty="0">
                <a:solidFill>
                  <a:schemeClr val="bg1"/>
                </a:solidFill>
              </a:rPr>
              <a:t>Elon Musk, the owner of the Vancouver whales, wants to assemble a winning team for the 2021 season. He has hired Lucy Luo, Ryan Worm, and Tom Nierodzik to assemble multiple rosters:</a:t>
            </a:r>
          </a:p>
          <a:p>
            <a:pPr lvl="1"/>
            <a:r>
              <a:rPr lang="en-CA" dirty="0">
                <a:solidFill>
                  <a:schemeClr val="bg1"/>
                </a:solidFill>
              </a:rPr>
              <a:t>The Dream Team</a:t>
            </a:r>
          </a:p>
          <a:p>
            <a:pPr lvl="1"/>
            <a:r>
              <a:rPr lang="en-CA" dirty="0">
                <a:solidFill>
                  <a:schemeClr val="bg1"/>
                </a:solidFill>
              </a:rPr>
              <a:t>Offensive Powerhouse</a:t>
            </a:r>
          </a:p>
          <a:p>
            <a:pPr lvl="1"/>
            <a:r>
              <a:rPr lang="en-CA" dirty="0">
                <a:solidFill>
                  <a:schemeClr val="bg1"/>
                </a:solidFill>
              </a:rPr>
              <a:t>Defensive Powerhouse</a:t>
            </a:r>
          </a:p>
          <a:p>
            <a:pPr lvl="1"/>
            <a:r>
              <a:rPr lang="en-CA" dirty="0">
                <a:solidFill>
                  <a:schemeClr val="bg1"/>
                </a:solidFill>
              </a:rPr>
              <a:t>The Money Ball</a:t>
            </a:r>
          </a:p>
          <a:p>
            <a:pPr lvl="1"/>
            <a:r>
              <a:rPr lang="en-CA" dirty="0">
                <a:solidFill>
                  <a:schemeClr val="bg1"/>
                </a:solidFill>
              </a:rPr>
              <a:t>Vancouver Whales</a:t>
            </a:r>
          </a:p>
          <a:p>
            <a:endParaRPr lang="en-CA" sz="2400" dirty="0">
              <a:solidFill>
                <a:schemeClr val="bg1"/>
              </a:solidFill>
            </a:endParaRPr>
          </a:p>
          <a:p>
            <a:pPr marL="457200" indent="-457200">
              <a:buFont typeface="+mj-lt"/>
              <a:buAutoNum type="arabicPeriod"/>
            </a:pPr>
            <a:endParaRPr lang="en-CA" sz="2400" dirty="0">
              <a:solidFill>
                <a:schemeClr val="bg1"/>
              </a:solidFill>
            </a:endParaRPr>
          </a:p>
        </p:txBody>
      </p:sp>
    </p:spTree>
    <p:extLst>
      <p:ext uri="{BB962C8B-B14F-4D97-AF65-F5344CB8AC3E}">
        <p14:creationId xmlns:p14="http://schemas.microsoft.com/office/powerpoint/2010/main" val="247489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Qualifying success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close up of a mans face&#10;&#10;Description automatically generated">
            <a:extLst>
              <a:ext uri="{FF2B5EF4-FFF2-40B4-BE49-F238E27FC236}">
                <a16:creationId xmlns:a16="http://schemas.microsoft.com/office/drawing/2014/main" id="{F455E962-F0D7-4F69-9250-7224F5411C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6148870" y="370860"/>
            <a:ext cx="5463248" cy="53475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map&#10;&#10;Description automatically generated">
            <a:extLst>
              <a:ext uri="{FF2B5EF4-FFF2-40B4-BE49-F238E27FC236}">
                <a16:creationId xmlns:a16="http://schemas.microsoft.com/office/drawing/2014/main" id="{8FA0B082-26CA-4547-BE7A-0900F07AEA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69" y="455108"/>
            <a:ext cx="5489257" cy="5179008"/>
          </a:xfrm>
          <a:prstGeom prst="rect">
            <a:avLst/>
          </a:prstGeom>
        </p:spPr>
      </p:pic>
      <p:sp>
        <p:nvSpPr>
          <p:cNvPr id="15" name="Content Placeholder 2">
            <a:extLst>
              <a:ext uri="{FF2B5EF4-FFF2-40B4-BE49-F238E27FC236}">
                <a16:creationId xmlns:a16="http://schemas.microsoft.com/office/drawing/2014/main" id="{0253BB3D-9C06-4C46-9D79-236DF4C47203}"/>
              </a:ext>
            </a:extLst>
          </p:cNvPr>
          <p:cNvSpPr txBox="1">
            <a:spLocks/>
          </p:cNvSpPr>
          <p:nvPr/>
        </p:nvSpPr>
        <p:spPr>
          <a:xfrm>
            <a:off x="593202" y="5436531"/>
            <a:ext cx="5443362" cy="10371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CA" dirty="0">
                <a:solidFill>
                  <a:schemeClr val="bg1"/>
                </a:solidFill>
              </a:rPr>
              <a:t>The average number of wins required to get first place (regular season) is </a:t>
            </a:r>
            <a:r>
              <a:rPr lang="en-CA" b="1" dirty="0">
                <a:solidFill>
                  <a:schemeClr val="bg1"/>
                </a:solidFill>
              </a:rPr>
              <a:t>67 wins </a:t>
            </a:r>
            <a:r>
              <a:rPr lang="en-CA" dirty="0">
                <a:solidFill>
                  <a:schemeClr val="bg1"/>
                </a:solidFill>
              </a:rPr>
              <a:t>based off the last five years.</a:t>
            </a:r>
          </a:p>
          <a:p>
            <a:pPr marL="0" indent="0">
              <a:buFont typeface="Arial" panose="020B0604020202020204" pitchFamily="34" charset="0"/>
              <a:buNone/>
            </a:pPr>
            <a:endParaRPr lang="en-CA" sz="2400" dirty="0">
              <a:solidFill>
                <a:schemeClr val="bg1"/>
              </a:solidFill>
            </a:endParaRPr>
          </a:p>
          <a:p>
            <a:endParaRPr lang="en-CA" sz="2400" dirty="0">
              <a:solidFill>
                <a:schemeClr val="bg1"/>
              </a:solidFill>
            </a:endParaRPr>
          </a:p>
          <a:p>
            <a:pPr marL="457200" indent="-457200">
              <a:buFont typeface="+mj-lt"/>
              <a:buAutoNum type="arabicPeriod"/>
            </a:pPr>
            <a:endParaRPr lang="en-CA" sz="2400" dirty="0">
              <a:solidFill>
                <a:schemeClr val="bg1"/>
              </a:solidFill>
            </a:endParaRPr>
          </a:p>
        </p:txBody>
      </p:sp>
      <p:sp>
        <p:nvSpPr>
          <p:cNvPr id="13" name="Content Placeholder 2">
            <a:extLst>
              <a:ext uri="{FF2B5EF4-FFF2-40B4-BE49-F238E27FC236}">
                <a16:creationId xmlns:a16="http://schemas.microsoft.com/office/drawing/2014/main" id="{E5BAF959-0B4E-4388-86DC-877957D93609}"/>
              </a:ext>
            </a:extLst>
          </p:cNvPr>
          <p:cNvSpPr txBox="1">
            <a:spLocks/>
          </p:cNvSpPr>
          <p:nvPr/>
        </p:nvSpPr>
        <p:spPr>
          <a:xfrm>
            <a:off x="6036565" y="5436530"/>
            <a:ext cx="5555668" cy="11014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CA" dirty="0">
                <a:solidFill>
                  <a:schemeClr val="bg1"/>
                </a:solidFill>
              </a:rPr>
              <a:t>The average number of wins required to get sixteenth place (last playoff position) is </a:t>
            </a:r>
            <a:r>
              <a:rPr lang="en-CA" b="1" dirty="0">
                <a:solidFill>
                  <a:schemeClr val="bg1"/>
                </a:solidFill>
              </a:rPr>
              <a:t>41 wins</a:t>
            </a:r>
            <a:r>
              <a:rPr lang="en-CA" dirty="0">
                <a:solidFill>
                  <a:schemeClr val="bg1"/>
                </a:solidFill>
              </a:rPr>
              <a:t> over the</a:t>
            </a:r>
            <a:r>
              <a:rPr lang="en-CA" b="1" dirty="0">
                <a:solidFill>
                  <a:schemeClr val="bg1"/>
                </a:solidFill>
              </a:rPr>
              <a:t> </a:t>
            </a:r>
            <a:r>
              <a:rPr lang="en-CA" dirty="0">
                <a:solidFill>
                  <a:schemeClr val="bg1"/>
                </a:solidFill>
              </a:rPr>
              <a:t>last five years. </a:t>
            </a:r>
          </a:p>
          <a:p>
            <a:pPr marL="0" indent="0">
              <a:buFont typeface="Arial" panose="020B0604020202020204" pitchFamily="34" charset="0"/>
              <a:buNone/>
            </a:pPr>
            <a:endParaRPr lang="en-CA" sz="2400" dirty="0">
              <a:solidFill>
                <a:schemeClr val="bg1"/>
              </a:solidFill>
            </a:endParaRPr>
          </a:p>
          <a:p>
            <a:endParaRPr lang="en-CA" sz="2400" dirty="0">
              <a:solidFill>
                <a:schemeClr val="bg1"/>
              </a:solidFill>
            </a:endParaRPr>
          </a:p>
          <a:p>
            <a:pPr marL="457200" indent="-457200">
              <a:buFont typeface="+mj-lt"/>
              <a:buAutoNum type="arabicPeriod"/>
            </a:pPr>
            <a:endParaRPr lang="en-CA" sz="2400" dirty="0">
              <a:solidFill>
                <a:schemeClr val="bg1"/>
              </a:solidFill>
            </a:endParaRPr>
          </a:p>
        </p:txBody>
      </p:sp>
    </p:spTree>
    <p:extLst>
      <p:ext uri="{BB962C8B-B14F-4D97-AF65-F5344CB8AC3E}">
        <p14:creationId xmlns:p14="http://schemas.microsoft.com/office/powerpoint/2010/main" val="413168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DB286-C05C-4490-AE77-D5A05FA6D4B7}"/>
              </a:ext>
            </a:extLst>
          </p:cNvPr>
          <p:cNvSpPr>
            <a:spLocks noGrp="1"/>
          </p:cNvSpPr>
          <p:nvPr>
            <p:ph idx="1"/>
          </p:nvPr>
        </p:nvSpPr>
        <p:spPr>
          <a:xfrm>
            <a:off x="838200" y="2269173"/>
            <a:ext cx="10515600" cy="3659988"/>
          </a:xfrm>
        </p:spPr>
        <p:txBody>
          <a:bodyPr>
            <a:normAutofit/>
          </a:bodyPr>
          <a:lstStyle/>
          <a:p>
            <a:endParaRPr lang="en-CA" sz="2400" dirty="0">
              <a:solidFill>
                <a:schemeClr val="bg1"/>
              </a:solidFill>
            </a:endParaRPr>
          </a:p>
          <a:p>
            <a:endParaRPr lang="en-CA" sz="2400" dirty="0">
              <a:solidFill>
                <a:schemeClr val="bg1"/>
              </a:solidFill>
            </a:endParaRPr>
          </a:p>
          <a:p>
            <a:endParaRPr lang="en-CA" sz="2400" dirty="0">
              <a:solidFill>
                <a:schemeClr val="bg1"/>
              </a:solidFill>
            </a:endParaRPr>
          </a:p>
        </p:txBody>
      </p:sp>
      <p:sp>
        <p:nvSpPr>
          <p:cNvPr id="7" name="Title 6">
            <a:extLst>
              <a:ext uri="{FF2B5EF4-FFF2-40B4-BE49-F238E27FC236}">
                <a16:creationId xmlns:a16="http://schemas.microsoft.com/office/drawing/2014/main" id="{A211296F-DBAD-4560-B073-831F4B385826}"/>
              </a:ext>
            </a:extLst>
          </p:cNvPr>
          <p:cNvSpPr>
            <a:spLocks noGrp="1"/>
          </p:cNvSpPr>
          <p:nvPr>
            <p:ph type="title"/>
          </p:nvPr>
        </p:nvSpPr>
        <p:spPr/>
        <p:txBody>
          <a:bodyPr/>
          <a:lstStyle/>
          <a:p>
            <a:r>
              <a:rPr lang="en-CA" dirty="0"/>
              <a:t>2</a:t>
            </a:r>
            <a:r>
              <a:rPr lang="en-CA" dirty="0">
                <a:solidFill>
                  <a:schemeClr val="bg1"/>
                </a:solidFill>
              </a:rPr>
              <a:t>2020 Win Share Regression</a:t>
            </a:r>
            <a:endParaRPr lang="en-CA" dirty="0"/>
          </a:p>
        </p:txBody>
      </p:sp>
      <p:pic>
        <p:nvPicPr>
          <p:cNvPr id="17" name="Picture 16" descr="A close up of a map&#10;&#10;Description automatically generated">
            <a:extLst>
              <a:ext uri="{FF2B5EF4-FFF2-40B4-BE49-F238E27FC236}">
                <a16:creationId xmlns:a16="http://schemas.microsoft.com/office/drawing/2014/main" id="{EAE4646B-10D4-44DD-9A96-E41444A13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4616" y="2101298"/>
            <a:ext cx="6009183" cy="4191080"/>
          </a:xfrm>
          <a:prstGeom prst="rect">
            <a:avLst/>
          </a:prstGeom>
        </p:spPr>
      </p:pic>
      <p:sp>
        <p:nvSpPr>
          <p:cNvPr id="2" name="TextBox 1">
            <a:extLst>
              <a:ext uri="{FF2B5EF4-FFF2-40B4-BE49-F238E27FC236}">
                <a16:creationId xmlns:a16="http://schemas.microsoft.com/office/drawing/2014/main" id="{8B60B1DF-8514-4D1A-ABCB-438E6A697009}"/>
              </a:ext>
            </a:extLst>
          </p:cNvPr>
          <p:cNvSpPr txBox="1"/>
          <p:nvPr/>
        </p:nvSpPr>
        <p:spPr>
          <a:xfrm>
            <a:off x="897636" y="1968560"/>
            <a:ext cx="4598191" cy="4524315"/>
          </a:xfrm>
          <a:prstGeom prst="rect">
            <a:avLst/>
          </a:prstGeom>
          <a:noFill/>
        </p:spPr>
        <p:txBody>
          <a:bodyPr wrap="square" rtlCol="0">
            <a:spAutoFit/>
          </a:bodyPr>
          <a:lstStyle/>
          <a:p>
            <a:r>
              <a:rPr lang="en-CA" sz="1800" b="1" dirty="0">
                <a:solidFill>
                  <a:srgbClr val="222222"/>
                </a:solidFill>
                <a:effectLst/>
                <a:ea typeface="Calibri" panose="020F0502020204030204" pitchFamily="34" charset="0"/>
              </a:rPr>
              <a:t>Win shares</a:t>
            </a:r>
            <a:r>
              <a:rPr lang="en-CA" sz="1800" dirty="0">
                <a:solidFill>
                  <a:srgbClr val="222222"/>
                </a:solidFill>
                <a:effectLst/>
                <a:ea typeface="Calibri" panose="020F0502020204030204" pitchFamily="34" charset="0"/>
              </a:rPr>
              <a:t> is a metric that estimates the number of </a:t>
            </a:r>
            <a:r>
              <a:rPr lang="en-CA" sz="1800" b="1" dirty="0">
                <a:solidFill>
                  <a:srgbClr val="222222"/>
                </a:solidFill>
                <a:effectLst/>
                <a:ea typeface="Calibri" panose="020F0502020204030204" pitchFamily="34" charset="0"/>
              </a:rPr>
              <a:t>wins</a:t>
            </a:r>
            <a:r>
              <a:rPr lang="en-CA" sz="1800" dirty="0">
                <a:solidFill>
                  <a:srgbClr val="222222"/>
                </a:solidFill>
                <a:effectLst/>
                <a:ea typeface="Calibri" panose="020F0502020204030204" pitchFamily="34" charset="0"/>
              </a:rPr>
              <a:t> a player produces for his team throughout the season. Wins share is a combination of offensive win share and defensive win share. </a:t>
            </a:r>
            <a:endParaRPr lang="en-CA" dirty="0">
              <a:solidFill>
                <a:schemeClr val="bg1"/>
              </a:solidFill>
            </a:endParaRPr>
          </a:p>
          <a:p>
            <a:endParaRPr lang="en-CA" dirty="0">
              <a:solidFill>
                <a:schemeClr val="bg1"/>
              </a:solidFill>
            </a:endParaRPr>
          </a:p>
          <a:p>
            <a:r>
              <a:rPr lang="en-CA" dirty="0">
                <a:solidFill>
                  <a:schemeClr val="bg1"/>
                </a:solidFill>
              </a:rPr>
              <a:t>There is a moderate correlation </a:t>
            </a:r>
            <a:r>
              <a:rPr lang="en-CA" b="1" dirty="0">
                <a:solidFill>
                  <a:schemeClr val="bg1"/>
                </a:solidFill>
              </a:rPr>
              <a:t>(0.55) </a:t>
            </a:r>
            <a:r>
              <a:rPr lang="en-CA" dirty="0">
                <a:solidFill>
                  <a:schemeClr val="bg1"/>
                </a:solidFill>
              </a:rPr>
              <a:t>between salary and win share , thus suggesting there is a positive correlation.</a:t>
            </a:r>
          </a:p>
          <a:p>
            <a:endParaRPr lang="en-CA" dirty="0">
              <a:solidFill>
                <a:schemeClr val="bg1"/>
              </a:solidFill>
            </a:endParaRPr>
          </a:p>
          <a:p>
            <a:r>
              <a:rPr lang="en-CA" dirty="0">
                <a:solidFill>
                  <a:schemeClr val="bg1"/>
                </a:solidFill>
              </a:rPr>
              <a:t>The calculated r-square value is 0.29, which means the line of best fit explains 30% of the data points</a:t>
            </a:r>
          </a:p>
          <a:p>
            <a:endParaRPr lang="en-CA" dirty="0">
              <a:solidFill>
                <a:schemeClr val="bg1"/>
              </a:solidFill>
            </a:endParaRPr>
          </a:p>
          <a:p>
            <a:r>
              <a:rPr lang="en-CA" dirty="0">
                <a:solidFill>
                  <a:schemeClr val="bg1"/>
                </a:solidFill>
              </a:rPr>
              <a:t>All teams will be designed and built with Win Share Statistics</a:t>
            </a:r>
          </a:p>
        </p:txBody>
      </p:sp>
    </p:spTree>
    <p:extLst>
      <p:ext uri="{BB962C8B-B14F-4D97-AF65-F5344CB8AC3E}">
        <p14:creationId xmlns:p14="http://schemas.microsoft.com/office/powerpoint/2010/main" val="91487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745553" y="635912"/>
            <a:ext cx="3236090" cy="1093751"/>
          </a:xfrm>
        </p:spPr>
        <p:txBody>
          <a:bodyPr>
            <a:normAutofit fontScale="90000"/>
          </a:bodyPr>
          <a:lstStyle/>
          <a:p>
            <a:r>
              <a:rPr lang="en-CA" sz="4000" dirty="0"/>
              <a:t>Dream Team</a:t>
            </a:r>
            <a:br>
              <a:rPr lang="en-CA" sz="4000" dirty="0"/>
            </a:br>
            <a:endParaRPr lang="en-CA" sz="4000" dirty="0"/>
          </a:p>
        </p:txBody>
      </p:sp>
      <p:pic>
        <p:nvPicPr>
          <p:cNvPr id="13" name="Content Placeholder 12" descr="A picture containing clock&#10;&#10;Description automatically generated">
            <a:extLst>
              <a:ext uri="{FF2B5EF4-FFF2-40B4-BE49-F238E27FC236}">
                <a16:creationId xmlns:a16="http://schemas.microsoft.com/office/drawing/2014/main" id="{80299FD7-47EE-489B-B4E6-B431C873A52A}"/>
              </a:ext>
            </a:extLst>
          </p:cNvPr>
          <p:cNvPicPr>
            <a:picLocks noChangeAspect="1"/>
          </p:cNvPicPr>
          <p:nvPr/>
        </p:nvPicPr>
        <p:blipFill rotWithShape="1">
          <a:blip r:embed="rId3">
            <a:extLst>
              <a:ext uri="{28A0092B-C50C-407E-A947-70E740481C1C}">
                <a14:useLocalDpi xmlns:a14="http://schemas.microsoft.com/office/drawing/2010/main" val="0"/>
              </a:ext>
            </a:extLst>
          </a:blip>
          <a:srcRect l="2420" r="3070" b="-1"/>
          <a:stretch/>
        </p:blipFill>
        <p:spPr>
          <a:xfrm>
            <a:off x="5010386" y="10"/>
            <a:ext cx="7181613" cy="6857990"/>
          </a:xfrm>
          <a:prstGeom prst="rect">
            <a:avLst/>
          </a:prstGeom>
          <a:effectLst/>
        </p:spPr>
      </p:pic>
      <p:sp>
        <p:nvSpPr>
          <p:cNvPr id="29" name="Title 1">
            <a:extLst>
              <a:ext uri="{FF2B5EF4-FFF2-40B4-BE49-F238E27FC236}">
                <a16:creationId xmlns:a16="http://schemas.microsoft.com/office/drawing/2014/main" id="{EE0D79AA-AD3E-40E1-85E3-F293DD0F7EE2}"/>
              </a:ext>
            </a:extLst>
          </p:cNvPr>
          <p:cNvSpPr txBox="1">
            <a:spLocks/>
          </p:cNvSpPr>
          <p:nvPr/>
        </p:nvSpPr>
        <p:spPr>
          <a:xfrm>
            <a:off x="745553" y="1756428"/>
            <a:ext cx="3236090" cy="464437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600" dirty="0">
                <a:latin typeface="+mn-lt"/>
              </a:rPr>
              <a:t>Built to dominate the league. Each player has the highest average win share for their position based off the last five seasons. </a:t>
            </a:r>
          </a:p>
          <a:p>
            <a:endParaRPr lang="en-CA" sz="2600" dirty="0">
              <a:latin typeface="+mn-lt"/>
            </a:endParaRPr>
          </a:p>
          <a:p>
            <a:r>
              <a:rPr lang="en-CA" sz="2600" dirty="0">
                <a:latin typeface="+mn-lt"/>
              </a:rPr>
              <a:t>WS is a metric that estimates how many wins that player contributes individually over the course of a season. </a:t>
            </a:r>
          </a:p>
          <a:p>
            <a:br>
              <a:rPr lang="en-CA" sz="4000" dirty="0"/>
            </a:br>
            <a:endParaRPr lang="en-CA" sz="4000" dirty="0"/>
          </a:p>
        </p:txBody>
      </p:sp>
      <p:sp>
        <p:nvSpPr>
          <p:cNvPr id="27" name="TextBox 26">
            <a:extLst>
              <a:ext uri="{FF2B5EF4-FFF2-40B4-BE49-F238E27FC236}">
                <a16:creationId xmlns:a16="http://schemas.microsoft.com/office/drawing/2014/main" id="{EE02A156-B0F1-4A79-B302-1EBF680928FF}"/>
              </a:ext>
            </a:extLst>
          </p:cNvPr>
          <p:cNvSpPr txBox="1"/>
          <p:nvPr/>
        </p:nvSpPr>
        <p:spPr>
          <a:xfrm>
            <a:off x="5290346" y="1424849"/>
            <a:ext cx="1134904" cy="646331"/>
          </a:xfrm>
          <a:prstGeom prst="rect">
            <a:avLst/>
          </a:prstGeom>
          <a:noFill/>
        </p:spPr>
        <p:txBody>
          <a:bodyPr wrap="square" rtlCol="0">
            <a:spAutoFit/>
          </a:bodyPr>
          <a:lstStyle/>
          <a:p>
            <a:r>
              <a:rPr lang="en-CA" b="1" dirty="0"/>
              <a:t>STARTER</a:t>
            </a:r>
          </a:p>
          <a:p>
            <a:endParaRPr lang="en-CA" dirty="0"/>
          </a:p>
        </p:txBody>
      </p:sp>
      <p:sp>
        <p:nvSpPr>
          <p:cNvPr id="28" name="TextBox 27">
            <a:extLst>
              <a:ext uri="{FF2B5EF4-FFF2-40B4-BE49-F238E27FC236}">
                <a16:creationId xmlns:a16="http://schemas.microsoft.com/office/drawing/2014/main" id="{323EF6D7-950C-40AC-9BE5-FE1E5AB3FE65}"/>
              </a:ext>
            </a:extLst>
          </p:cNvPr>
          <p:cNvSpPr txBox="1"/>
          <p:nvPr/>
        </p:nvSpPr>
        <p:spPr>
          <a:xfrm>
            <a:off x="7565692" y="790036"/>
            <a:ext cx="1134904" cy="646331"/>
          </a:xfrm>
          <a:prstGeom prst="rect">
            <a:avLst/>
          </a:prstGeom>
          <a:noFill/>
        </p:spPr>
        <p:txBody>
          <a:bodyPr wrap="square" rtlCol="0">
            <a:spAutoFit/>
          </a:bodyPr>
          <a:lstStyle/>
          <a:p>
            <a:r>
              <a:rPr lang="en-CA" b="1" dirty="0"/>
              <a:t>STARTER</a:t>
            </a:r>
          </a:p>
          <a:p>
            <a:endParaRPr lang="en-CA" dirty="0"/>
          </a:p>
        </p:txBody>
      </p:sp>
      <p:sp>
        <p:nvSpPr>
          <p:cNvPr id="32" name="TextBox 31">
            <a:extLst>
              <a:ext uri="{FF2B5EF4-FFF2-40B4-BE49-F238E27FC236}">
                <a16:creationId xmlns:a16="http://schemas.microsoft.com/office/drawing/2014/main" id="{055C5278-5F84-4761-824D-9695EE8CB8E2}"/>
              </a:ext>
            </a:extLst>
          </p:cNvPr>
          <p:cNvSpPr txBox="1"/>
          <p:nvPr/>
        </p:nvSpPr>
        <p:spPr>
          <a:xfrm>
            <a:off x="5624465" y="3828645"/>
            <a:ext cx="1134904" cy="364837"/>
          </a:xfrm>
          <a:prstGeom prst="rect">
            <a:avLst/>
          </a:prstGeom>
          <a:noFill/>
        </p:spPr>
        <p:txBody>
          <a:bodyPr wrap="square" rtlCol="0">
            <a:spAutoFit/>
          </a:bodyPr>
          <a:lstStyle/>
          <a:p>
            <a:r>
              <a:rPr lang="en-CA" b="1" dirty="0"/>
              <a:t>STARTER</a:t>
            </a:r>
          </a:p>
          <a:p>
            <a:endParaRPr lang="en-CA" dirty="0"/>
          </a:p>
        </p:txBody>
      </p:sp>
      <p:sp>
        <p:nvSpPr>
          <p:cNvPr id="36" name="TextBox 35">
            <a:extLst>
              <a:ext uri="{FF2B5EF4-FFF2-40B4-BE49-F238E27FC236}">
                <a16:creationId xmlns:a16="http://schemas.microsoft.com/office/drawing/2014/main" id="{16AF7ADD-84E1-443C-8872-67BC7E17C235}"/>
              </a:ext>
            </a:extLst>
          </p:cNvPr>
          <p:cNvSpPr txBox="1"/>
          <p:nvPr/>
        </p:nvSpPr>
        <p:spPr>
          <a:xfrm>
            <a:off x="8977238" y="2866515"/>
            <a:ext cx="1134904" cy="646331"/>
          </a:xfrm>
          <a:prstGeom prst="rect">
            <a:avLst/>
          </a:prstGeom>
          <a:noFill/>
        </p:spPr>
        <p:txBody>
          <a:bodyPr wrap="square" rtlCol="0">
            <a:spAutoFit/>
          </a:bodyPr>
          <a:lstStyle/>
          <a:p>
            <a:r>
              <a:rPr lang="en-CA" b="1" dirty="0"/>
              <a:t>STARTER</a:t>
            </a:r>
          </a:p>
          <a:p>
            <a:endParaRPr lang="en-CA" dirty="0"/>
          </a:p>
        </p:txBody>
      </p:sp>
      <p:sp>
        <p:nvSpPr>
          <p:cNvPr id="38" name="TextBox 37">
            <a:extLst>
              <a:ext uri="{FF2B5EF4-FFF2-40B4-BE49-F238E27FC236}">
                <a16:creationId xmlns:a16="http://schemas.microsoft.com/office/drawing/2014/main" id="{492102AB-8A52-483C-A8BA-FDCF579320F4}"/>
              </a:ext>
            </a:extLst>
          </p:cNvPr>
          <p:cNvSpPr txBox="1"/>
          <p:nvPr/>
        </p:nvSpPr>
        <p:spPr>
          <a:xfrm>
            <a:off x="9391284" y="5028881"/>
            <a:ext cx="1134904" cy="646331"/>
          </a:xfrm>
          <a:prstGeom prst="rect">
            <a:avLst/>
          </a:prstGeom>
          <a:noFill/>
        </p:spPr>
        <p:txBody>
          <a:bodyPr wrap="square" rtlCol="0">
            <a:spAutoFit/>
          </a:bodyPr>
          <a:lstStyle/>
          <a:p>
            <a:r>
              <a:rPr lang="en-CA" b="1" dirty="0"/>
              <a:t>STARTER</a:t>
            </a:r>
          </a:p>
          <a:p>
            <a:endParaRPr lang="en-CA" dirty="0"/>
          </a:p>
        </p:txBody>
      </p:sp>
      <p:sp>
        <p:nvSpPr>
          <p:cNvPr id="39" name="TextBox 38">
            <a:extLst>
              <a:ext uri="{FF2B5EF4-FFF2-40B4-BE49-F238E27FC236}">
                <a16:creationId xmlns:a16="http://schemas.microsoft.com/office/drawing/2014/main" id="{C105431D-DBEF-43F4-A8DA-EB30BB472735}"/>
              </a:ext>
            </a:extLst>
          </p:cNvPr>
          <p:cNvSpPr txBox="1"/>
          <p:nvPr/>
        </p:nvSpPr>
        <p:spPr>
          <a:xfrm>
            <a:off x="6308885" y="1434214"/>
            <a:ext cx="1007067" cy="369332"/>
          </a:xfrm>
          <a:prstGeom prst="rect">
            <a:avLst/>
          </a:prstGeom>
          <a:noFill/>
        </p:spPr>
        <p:txBody>
          <a:bodyPr wrap="square" rtlCol="0">
            <a:spAutoFit/>
          </a:bodyPr>
          <a:lstStyle/>
          <a:p>
            <a:r>
              <a:rPr lang="en-CA" b="1" dirty="0"/>
              <a:t>BENCH</a:t>
            </a:r>
          </a:p>
        </p:txBody>
      </p:sp>
      <p:sp>
        <p:nvSpPr>
          <p:cNvPr id="41" name="TextBox 40">
            <a:extLst>
              <a:ext uri="{FF2B5EF4-FFF2-40B4-BE49-F238E27FC236}">
                <a16:creationId xmlns:a16="http://schemas.microsoft.com/office/drawing/2014/main" id="{48A0C9AC-9183-4179-B084-6ED300761EEB}"/>
              </a:ext>
            </a:extLst>
          </p:cNvPr>
          <p:cNvSpPr txBox="1"/>
          <p:nvPr/>
        </p:nvSpPr>
        <p:spPr>
          <a:xfrm>
            <a:off x="7069412" y="3799667"/>
            <a:ext cx="1007067" cy="369332"/>
          </a:xfrm>
          <a:prstGeom prst="rect">
            <a:avLst/>
          </a:prstGeom>
          <a:noFill/>
        </p:spPr>
        <p:txBody>
          <a:bodyPr wrap="square" rtlCol="0">
            <a:spAutoFit/>
          </a:bodyPr>
          <a:lstStyle/>
          <a:p>
            <a:r>
              <a:rPr lang="en-CA" b="1" dirty="0"/>
              <a:t>BENCH</a:t>
            </a:r>
          </a:p>
        </p:txBody>
      </p:sp>
      <p:sp>
        <p:nvSpPr>
          <p:cNvPr id="43" name="TextBox 42">
            <a:extLst>
              <a:ext uri="{FF2B5EF4-FFF2-40B4-BE49-F238E27FC236}">
                <a16:creationId xmlns:a16="http://schemas.microsoft.com/office/drawing/2014/main" id="{E374AEDC-0D7D-441A-BC53-2A7B96E6A7C7}"/>
              </a:ext>
            </a:extLst>
          </p:cNvPr>
          <p:cNvSpPr txBox="1"/>
          <p:nvPr/>
        </p:nvSpPr>
        <p:spPr>
          <a:xfrm>
            <a:off x="8598583" y="801746"/>
            <a:ext cx="1007067" cy="369332"/>
          </a:xfrm>
          <a:prstGeom prst="rect">
            <a:avLst/>
          </a:prstGeom>
          <a:noFill/>
        </p:spPr>
        <p:txBody>
          <a:bodyPr wrap="square" rtlCol="0">
            <a:spAutoFit/>
          </a:bodyPr>
          <a:lstStyle/>
          <a:p>
            <a:r>
              <a:rPr lang="en-CA" b="1" dirty="0"/>
              <a:t>BENCH</a:t>
            </a:r>
          </a:p>
        </p:txBody>
      </p:sp>
      <p:sp>
        <p:nvSpPr>
          <p:cNvPr id="45" name="TextBox 44">
            <a:extLst>
              <a:ext uri="{FF2B5EF4-FFF2-40B4-BE49-F238E27FC236}">
                <a16:creationId xmlns:a16="http://schemas.microsoft.com/office/drawing/2014/main" id="{D15CC7F7-A2AD-45C6-8EEA-9DCC55BBE61F}"/>
              </a:ext>
            </a:extLst>
          </p:cNvPr>
          <p:cNvSpPr txBox="1"/>
          <p:nvPr/>
        </p:nvSpPr>
        <p:spPr>
          <a:xfrm>
            <a:off x="9956241" y="2853540"/>
            <a:ext cx="1007067" cy="369332"/>
          </a:xfrm>
          <a:prstGeom prst="rect">
            <a:avLst/>
          </a:prstGeom>
          <a:noFill/>
        </p:spPr>
        <p:txBody>
          <a:bodyPr wrap="square" rtlCol="0">
            <a:spAutoFit/>
          </a:bodyPr>
          <a:lstStyle/>
          <a:p>
            <a:r>
              <a:rPr lang="en-CA" b="1" dirty="0"/>
              <a:t>BENCH</a:t>
            </a:r>
          </a:p>
        </p:txBody>
      </p:sp>
      <p:sp>
        <p:nvSpPr>
          <p:cNvPr id="47" name="TextBox 46">
            <a:extLst>
              <a:ext uri="{FF2B5EF4-FFF2-40B4-BE49-F238E27FC236}">
                <a16:creationId xmlns:a16="http://schemas.microsoft.com/office/drawing/2014/main" id="{F0869ABD-C209-45E5-AA80-BD66ED6CA099}"/>
              </a:ext>
            </a:extLst>
          </p:cNvPr>
          <p:cNvSpPr txBox="1"/>
          <p:nvPr/>
        </p:nvSpPr>
        <p:spPr>
          <a:xfrm>
            <a:off x="11180006" y="5028881"/>
            <a:ext cx="1007067" cy="369332"/>
          </a:xfrm>
          <a:prstGeom prst="rect">
            <a:avLst/>
          </a:prstGeom>
          <a:noFill/>
        </p:spPr>
        <p:txBody>
          <a:bodyPr wrap="square" rtlCol="0">
            <a:spAutoFit/>
          </a:bodyPr>
          <a:lstStyle/>
          <a:p>
            <a:r>
              <a:rPr lang="en-CA" b="1" dirty="0"/>
              <a:t>BENCH</a:t>
            </a:r>
          </a:p>
        </p:txBody>
      </p:sp>
      <p:pic>
        <p:nvPicPr>
          <p:cNvPr id="4" name="Picture 3" descr="A person smiling for the camera&#10;&#10;Description automatically generated">
            <a:extLst>
              <a:ext uri="{FF2B5EF4-FFF2-40B4-BE49-F238E27FC236}">
                <a16:creationId xmlns:a16="http://schemas.microsoft.com/office/drawing/2014/main" id="{819E559C-84AC-40EA-B22C-DCDC2C71B8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048" y="3173307"/>
            <a:ext cx="563788" cy="845682"/>
          </a:xfrm>
          <a:prstGeom prst="rect">
            <a:avLst/>
          </a:prstGeom>
        </p:spPr>
      </p:pic>
      <p:pic>
        <p:nvPicPr>
          <p:cNvPr id="6" name="Picture 5" descr="A person wearing a hat&#10;&#10;Description automatically generated">
            <a:extLst>
              <a:ext uri="{FF2B5EF4-FFF2-40B4-BE49-F238E27FC236}">
                <a16:creationId xmlns:a16="http://schemas.microsoft.com/office/drawing/2014/main" id="{E3529DBD-C9DB-468E-A77A-DCF4565894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8830" y="3146892"/>
            <a:ext cx="563788" cy="845682"/>
          </a:xfrm>
          <a:prstGeom prst="rect">
            <a:avLst/>
          </a:prstGeom>
        </p:spPr>
      </p:pic>
      <p:pic>
        <p:nvPicPr>
          <p:cNvPr id="8" name="Picture 7" descr="A person smiling for the camera&#10;&#10;Description automatically generated">
            <a:extLst>
              <a:ext uri="{FF2B5EF4-FFF2-40B4-BE49-F238E27FC236}">
                <a16:creationId xmlns:a16="http://schemas.microsoft.com/office/drawing/2014/main" id="{A9D2C787-4D61-400C-8B8C-9C3D7B5FF8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4021" y="4143599"/>
            <a:ext cx="563789" cy="845682"/>
          </a:xfrm>
          <a:prstGeom prst="rect">
            <a:avLst/>
          </a:prstGeom>
        </p:spPr>
      </p:pic>
      <p:pic>
        <p:nvPicPr>
          <p:cNvPr id="10" name="Picture 9" descr="A close up of a person&#10;&#10;Description automatically generated">
            <a:extLst>
              <a:ext uri="{FF2B5EF4-FFF2-40B4-BE49-F238E27FC236}">
                <a16:creationId xmlns:a16="http://schemas.microsoft.com/office/drawing/2014/main" id="{07F7FFF6-DCFE-44E0-8949-7C4A6BFFB7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5862" y="1807777"/>
            <a:ext cx="540666" cy="811000"/>
          </a:xfrm>
          <a:prstGeom prst="rect">
            <a:avLst/>
          </a:prstGeom>
        </p:spPr>
      </p:pic>
      <p:pic>
        <p:nvPicPr>
          <p:cNvPr id="12" name="Picture 11" descr="A close up of a person&#10;&#10;Description automatically generated">
            <a:extLst>
              <a:ext uri="{FF2B5EF4-FFF2-40B4-BE49-F238E27FC236}">
                <a16:creationId xmlns:a16="http://schemas.microsoft.com/office/drawing/2014/main" id="{4C279D2D-89F5-4F93-BBAE-0C438147D7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68464" y="5323802"/>
            <a:ext cx="563788" cy="845682"/>
          </a:xfrm>
          <a:prstGeom prst="rect">
            <a:avLst/>
          </a:prstGeom>
        </p:spPr>
      </p:pic>
      <p:pic>
        <p:nvPicPr>
          <p:cNvPr id="15" name="Picture 14" descr="A close up of a person&#10;&#10;Description automatically generated">
            <a:extLst>
              <a:ext uri="{FF2B5EF4-FFF2-40B4-BE49-F238E27FC236}">
                <a16:creationId xmlns:a16="http://schemas.microsoft.com/office/drawing/2014/main" id="{22852E27-DA68-4CD5-89E7-B6B188704D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31755" y="1158378"/>
            <a:ext cx="563788" cy="845682"/>
          </a:xfrm>
          <a:prstGeom prst="rect">
            <a:avLst/>
          </a:prstGeom>
        </p:spPr>
      </p:pic>
      <p:pic>
        <p:nvPicPr>
          <p:cNvPr id="17" name="Picture 16" descr="A person posing for the camera&#10;&#10;Description automatically generated">
            <a:extLst>
              <a:ext uri="{FF2B5EF4-FFF2-40B4-BE49-F238E27FC236}">
                <a16:creationId xmlns:a16="http://schemas.microsoft.com/office/drawing/2014/main" id="{053825EE-059E-4915-8CB7-1E40680B282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23316" y="1814681"/>
            <a:ext cx="563788" cy="845683"/>
          </a:xfrm>
          <a:prstGeom prst="rect">
            <a:avLst/>
          </a:prstGeom>
        </p:spPr>
      </p:pic>
      <p:pic>
        <p:nvPicPr>
          <p:cNvPr id="19" name="Picture 18" descr="A person smiling for the camera&#10;&#10;Description automatically generated">
            <a:extLst>
              <a:ext uri="{FF2B5EF4-FFF2-40B4-BE49-F238E27FC236}">
                <a16:creationId xmlns:a16="http://schemas.microsoft.com/office/drawing/2014/main" id="{C6226219-1F89-46A4-B5F1-D474800AEB7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22363" y="1146171"/>
            <a:ext cx="563788" cy="845682"/>
          </a:xfrm>
          <a:prstGeom prst="rect">
            <a:avLst/>
          </a:prstGeom>
        </p:spPr>
      </p:pic>
      <p:pic>
        <p:nvPicPr>
          <p:cNvPr id="21" name="Picture 20" descr="A person smiling for the camera&#10;&#10;Description automatically generated">
            <a:extLst>
              <a:ext uri="{FF2B5EF4-FFF2-40B4-BE49-F238E27FC236}">
                <a16:creationId xmlns:a16="http://schemas.microsoft.com/office/drawing/2014/main" id="{2FC1AED6-E983-4AAE-9936-0639C8E466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4938" y="4132081"/>
            <a:ext cx="563788" cy="845682"/>
          </a:xfrm>
          <a:prstGeom prst="rect">
            <a:avLst/>
          </a:prstGeom>
        </p:spPr>
      </p:pic>
      <p:pic>
        <p:nvPicPr>
          <p:cNvPr id="23" name="Picture 22" descr="A person posing for the camera&#10;&#10;Description automatically generated">
            <a:extLst>
              <a:ext uri="{FF2B5EF4-FFF2-40B4-BE49-F238E27FC236}">
                <a16:creationId xmlns:a16="http://schemas.microsoft.com/office/drawing/2014/main" id="{6F4984BD-4FC9-4883-B85C-575325DDDEA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331661" y="5336502"/>
            <a:ext cx="563787" cy="845682"/>
          </a:xfrm>
          <a:prstGeom prst="rect">
            <a:avLst/>
          </a:prstGeom>
        </p:spPr>
      </p:pic>
      <p:sp>
        <p:nvSpPr>
          <p:cNvPr id="3" name="TextBox 2">
            <a:extLst>
              <a:ext uri="{FF2B5EF4-FFF2-40B4-BE49-F238E27FC236}">
                <a16:creationId xmlns:a16="http://schemas.microsoft.com/office/drawing/2014/main" id="{853C7436-68D4-436E-B020-B9643428BCAD}"/>
              </a:ext>
            </a:extLst>
          </p:cNvPr>
          <p:cNvSpPr txBox="1"/>
          <p:nvPr/>
        </p:nvSpPr>
        <p:spPr>
          <a:xfrm>
            <a:off x="5361846" y="2579904"/>
            <a:ext cx="1018220" cy="461665"/>
          </a:xfrm>
          <a:prstGeom prst="rect">
            <a:avLst/>
          </a:prstGeom>
          <a:noFill/>
        </p:spPr>
        <p:txBody>
          <a:bodyPr wrap="square" rtlCol="0">
            <a:spAutoFit/>
          </a:bodyPr>
          <a:lstStyle/>
          <a:p>
            <a:r>
              <a:rPr lang="en-CA" sz="1200" dirty="0"/>
              <a:t>J. Harden</a:t>
            </a:r>
          </a:p>
          <a:p>
            <a:r>
              <a:rPr lang="en-CA" sz="1200" dirty="0"/>
              <a:t>Avg WS: 14.8 </a:t>
            </a:r>
          </a:p>
        </p:txBody>
      </p:sp>
      <p:sp>
        <p:nvSpPr>
          <p:cNvPr id="5" name="TextBox 4">
            <a:extLst>
              <a:ext uri="{FF2B5EF4-FFF2-40B4-BE49-F238E27FC236}">
                <a16:creationId xmlns:a16="http://schemas.microsoft.com/office/drawing/2014/main" id="{1397E6A9-43A8-49CA-8A41-2E034A62B050}"/>
              </a:ext>
            </a:extLst>
          </p:cNvPr>
          <p:cNvSpPr txBox="1"/>
          <p:nvPr/>
        </p:nvSpPr>
        <p:spPr>
          <a:xfrm>
            <a:off x="6288954" y="2592979"/>
            <a:ext cx="965715" cy="461665"/>
          </a:xfrm>
          <a:prstGeom prst="rect">
            <a:avLst/>
          </a:prstGeom>
          <a:noFill/>
        </p:spPr>
        <p:txBody>
          <a:bodyPr wrap="square" rtlCol="0">
            <a:spAutoFit/>
          </a:bodyPr>
          <a:lstStyle/>
          <a:p>
            <a:r>
              <a:rPr lang="en-CA" sz="1200" dirty="0"/>
              <a:t>F. VanVleet</a:t>
            </a:r>
          </a:p>
          <a:p>
            <a:r>
              <a:rPr lang="en-CA" sz="1200" dirty="0"/>
              <a:t>WS: 4.7</a:t>
            </a:r>
          </a:p>
        </p:txBody>
      </p:sp>
      <p:sp>
        <p:nvSpPr>
          <p:cNvPr id="9" name="TextBox 8">
            <a:extLst>
              <a:ext uri="{FF2B5EF4-FFF2-40B4-BE49-F238E27FC236}">
                <a16:creationId xmlns:a16="http://schemas.microsoft.com/office/drawing/2014/main" id="{5AC7F86B-B15E-4542-9BAD-890DD6D88695}"/>
              </a:ext>
            </a:extLst>
          </p:cNvPr>
          <p:cNvSpPr txBox="1"/>
          <p:nvPr/>
        </p:nvSpPr>
        <p:spPr>
          <a:xfrm>
            <a:off x="7620953" y="1982860"/>
            <a:ext cx="1126810" cy="461665"/>
          </a:xfrm>
          <a:prstGeom prst="rect">
            <a:avLst/>
          </a:prstGeom>
          <a:noFill/>
        </p:spPr>
        <p:txBody>
          <a:bodyPr wrap="square" rtlCol="0">
            <a:spAutoFit/>
          </a:bodyPr>
          <a:lstStyle/>
          <a:p>
            <a:r>
              <a:rPr lang="en-CA" sz="1200" dirty="0"/>
              <a:t>D. </a:t>
            </a:r>
            <a:r>
              <a:rPr lang="en-CA" sz="1200" dirty="0" err="1"/>
              <a:t>Lillard</a:t>
            </a:r>
            <a:endParaRPr lang="en-CA" sz="1200" dirty="0"/>
          </a:p>
          <a:p>
            <a:r>
              <a:rPr lang="en-CA" sz="1200" dirty="0"/>
              <a:t>Avg WS: 10.78 </a:t>
            </a:r>
          </a:p>
        </p:txBody>
      </p:sp>
      <p:sp>
        <p:nvSpPr>
          <p:cNvPr id="11" name="TextBox 10">
            <a:extLst>
              <a:ext uri="{FF2B5EF4-FFF2-40B4-BE49-F238E27FC236}">
                <a16:creationId xmlns:a16="http://schemas.microsoft.com/office/drawing/2014/main" id="{8B642307-1295-43EC-877A-3819ABD9ABE3}"/>
              </a:ext>
            </a:extLst>
          </p:cNvPr>
          <p:cNvSpPr txBox="1"/>
          <p:nvPr/>
        </p:nvSpPr>
        <p:spPr>
          <a:xfrm>
            <a:off x="8665766" y="1967518"/>
            <a:ext cx="925655" cy="461665"/>
          </a:xfrm>
          <a:prstGeom prst="rect">
            <a:avLst/>
          </a:prstGeom>
          <a:noFill/>
        </p:spPr>
        <p:txBody>
          <a:bodyPr wrap="square" rtlCol="0">
            <a:spAutoFit/>
          </a:bodyPr>
          <a:lstStyle/>
          <a:p>
            <a:r>
              <a:rPr lang="en-CA" sz="1200" dirty="0"/>
              <a:t>G. Hill</a:t>
            </a:r>
          </a:p>
          <a:p>
            <a:r>
              <a:rPr lang="en-CA" sz="1200" dirty="0"/>
              <a:t>Avg WS: 5.9</a:t>
            </a:r>
          </a:p>
        </p:txBody>
      </p:sp>
      <p:sp>
        <p:nvSpPr>
          <p:cNvPr id="14" name="TextBox 13">
            <a:extLst>
              <a:ext uri="{FF2B5EF4-FFF2-40B4-BE49-F238E27FC236}">
                <a16:creationId xmlns:a16="http://schemas.microsoft.com/office/drawing/2014/main" id="{3D4B826E-ADDB-4506-BFEE-268CBD91A4CB}"/>
              </a:ext>
            </a:extLst>
          </p:cNvPr>
          <p:cNvSpPr txBox="1"/>
          <p:nvPr/>
        </p:nvSpPr>
        <p:spPr>
          <a:xfrm>
            <a:off x="5684113" y="4968410"/>
            <a:ext cx="1490776" cy="469077"/>
          </a:xfrm>
          <a:prstGeom prst="rect">
            <a:avLst/>
          </a:prstGeom>
          <a:noFill/>
        </p:spPr>
        <p:txBody>
          <a:bodyPr wrap="square" rtlCol="0">
            <a:spAutoFit/>
          </a:bodyPr>
          <a:lstStyle/>
          <a:p>
            <a:r>
              <a:rPr lang="en-CA" sz="1200" dirty="0"/>
              <a:t>G. Antetokounmpo</a:t>
            </a:r>
          </a:p>
          <a:p>
            <a:r>
              <a:rPr lang="en-CA" sz="1200" dirty="0"/>
              <a:t>Avg WS: 11.24</a:t>
            </a:r>
          </a:p>
        </p:txBody>
      </p:sp>
      <p:sp>
        <p:nvSpPr>
          <p:cNvPr id="16" name="TextBox 15">
            <a:extLst>
              <a:ext uri="{FF2B5EF4-FFF2-40B4-BE49-F238E27FC236}">
                <a16:creationId xmlns:a16="http://schemas.microsoft.com/office/drawing/2014/main" id="{7DB71EA2-945C-475D-BC47-C1284F676A73}"/>
              </a:ext>
            </a:extLst>
          </p:cNvPr>
          <p:cNvSpPr txBox="1"/>
          <p:nvPr/>
        </p:nvSpPr>
        <p:spPr>
          <a:xfrm>
            <a:off x="7112010" y="4939850"/>
            <a:ext cx="1018220" cy="461665"/>
          </a:xfrm>
          <a:prstGeom prst="rect">
            <a:avLst/>
          </a:prstGeom>
          <a:noFill/>
        </p:spPr>
        <p:txBody>
          <a:bodyPr wrap="square" rtlCol="0">
            <a:spAutoFit/>
          </a:bodyPr>
          <a:lstStyle/>
          <a:p>
            <a:r>
              <a:rPr lang="en-CA" sz="1200" dirty="0"/>
              <a:t>K. Looney</a:t>
            </a:r>
          </a:p>
          <a:p>
            <a:r>
              <a:rPr lang="en-CA" sz="1200" dirty="0"/>
              <a:t>Avg WS: 6.0 </a:t>
            </a:r>
          </a:p>
        </p:txBody>
      </p:sp>
      <p:sp>
        <p:nvSpPr>
          <p:cNvPr id="18" name="TextBox 17">
            <a:extLst>
              <a:ext uri="{FF2B5EF4-FFF2-40B4-BE49-F238E27FC236}">
                <a16:creationId xmlns:a16="http://schemas.microsoft.com/office/drawing/2014/main" id="{18D48D5B-6D54-4428-8AD8-D6EE20607078}"/>
              </a:ext>
            </a:extLst>
          </p:cNvPr>
          <p:cNvSpPr txBox="1"/>
          <p:nvPr/>
        </p:nvSpPr>
        <p:spPr>
          <a:xfrm>
            <a:off x="9078302" y="3963989"/>
            <a:ext cx="1120042" cy="441453"/>
          </a:xfrm>
          <a:prstGeom prst="rect">
            <a:avLst/>
          </a:prstGeom>
          <a:noFill/>
        </p:spPr>
        <p:txBody>
          <a:bodyPr wrap="square" rtlCol="0">
            <a:spAutoFit/>
          </a:bodyPr>
          <a:lstStyle/>
          <a:p>
            <a:r>
              <a:rPr lang="en-CA" sz="1200" dirty="0"/>
              <a:t>R. </a:t>
            </a:r>
            <a:r>
              <a:rPr lang="en-CA" sz="1200" dirty="0" err="1"/>
              <a:t>Gobert</a:t>
            </a:r>
            <a:endParaRPr lang="en-CA" sz="1200" dirty="0"/>
          </a:p>
          <a:p>
            <a:r>
              <a:rPr lang="en-CA" sz="1200" dirty="0"/>
              <a:t>Avg WS: 10.64</a:t>
            </a:r>
          </a:p>
        </p:txBody>
      </p:sp>
      <p:sp>
        <p:nvSpPr>
          <p:cNvPr id="20" name="TextBox 19">
            <a:extLst>
              <a:ext uri="{FF2B5EF4-FFF2-40B4-BE49-F238E27FC236}">
                <a16:creationId xmlns:a16="http://schemas.microsoft.com/office/drawing/2014/main" id="{8E31E646-4330-487A-B871-45A6CB38B737}"/>
              </a:ext>
            </a:extLst>
          </p:cNvPr>
          <p:cNvSpPr txBox="1"/>
          <p:nvPr/>
        </p:nvSpPr>
        <p:spPr>
          <a:xfrm>
            <a:off x="10088880" y="3940592"/>
            <a:ext cx="1018220" cy="461665"/>
          </a:xfrm>
          <a:prstGeom prst="rect">
            <a:avLst/>
          </a:prstGeom>
          <a:noFill/>
        </p:spPr>
        <p:txBody>
          <a:bodyPr wrap="square" rtlCol="0">
            <a:spAutoFit/>
          </a:bodyPr>
          <a:lstStyle/>
          <a:p>
            <a:r>
              <a:rPr lang="en-CA" sz="1200" dirty="0"/>
              <a:t>M. Robinson</a:t>
            </a:r>
          </a:p>
          <a:p>
            <a:r>
              <a:rPr lang="en-CA" sz="1200" dirty="0"/>
              <a:t>Avg WS: 6.8</a:t>
            </a:r>
          </a:p>
        </p:txBody>
      </p:sp>
      <p:sp>
        <p:nvSpPr>
          <p:cNvPr id="22" name="TextBox 21">
            <a:extLst>
              <a:ext uri="{FF2B5EF4-FFF2-40B4-BE49-F238E27FC236}">
                <a16:creationId xmlns:a16="http://schemas.microsoft.com/office/drawing/2014/main" id="{E20F0290-F0B9-441B-859C-B0315637915C}"/>
              </a:ext>
            </a:extLst>
          </p:cNvPr>
          <p:cNvSpPr txBox="1"/>
          <p:nvPr/>
        </p:nvSpPr>
        <p:spPr>
          <a:xfrm>
            <a:off x="9391937" y="6110150"/>
            <a:ext cx="1120042" cy="485598"/>
          </a:xfrm>
          <a:prstGeom prst="rect">
            <a:avLst/>
          </a:prstGeom>
          <a:noFill/>
        </p:spPr>
        <p:txBody>
          <a:bodyPr wrap="square" rtlCol="0">
            <a:spAutoFit/>
          </a:bodyPr>
          <a:lstStyle/>
          <a:p>
            <a:r>
              <a:rPr lang="en-CA" sz="1200" dirty="0"/>
              <a:t>K. Durant</a:t>
            </a:r>
          </a:p>
          <a:p>
            <a:r>
              <a:rPr lang="en-CA" sz="1200" dirty="0"/>
              <a:t>Avg WS: 12.10</a:t>
            </a:r>
          </a:p>
        </p:txBody>
      </p:sp>
      <p:sp>
        <p:nvSpPr>
          <p:cNvPr id="24" name="TextBox 23">
            <a:extLst>
              <a:ext uri="{FF2B5EF4-FFF2-40B4-BE49-F238E27FC236}">
                <a16:creationId xmlns:a16="http://schemas.microsoft.com/office/drawing/2014/main" id="{9F1A2E54-95D3-4F39-8248-7C7CB1F333E1}"/>
              </a:ext>
            </a:extLst>
          </p:cNvPr>
          <p:cNvSpPr txBox="1"/>
          <p:nvPr/>
        </p:nvSpPr>
        <p:spPr>
          <a:xfrm>
            <a:off x="11245455" y="6139234"/>
            <a:ext cx="1018220" cy="461665"/>
          </a:xfrm>
          <a:prstGeom prst="rect">
            <a:avLst/>
          </a:prstGeom>
          <a:noFill/>
        </p:spPr>
        <p:txBody>
          <a:bodyPr wrap="square" rtlCol="0">
            <a:spAutoFit/>
          </a:bodyPr>
          <a:lstStyle/>
          <a:p>
            <a:r>
              <a:rPr lang="en-CA" sz="1200" dirty="0"/>
              <a:t>G. Hayward</a:t>
            </a:r>
          </a:p>
          <a:p>
            <a:r>
              <a:rPr lang="en-CA" sz="1200" dirty="0"/>
              <a:t>Avg WS: 5.0 </a:t>
            </a:r>
          </a:p>
        </p:txBody>
      </p:sp>
    </p:spTree>
    <p:extLst>
      <p:ext uri="{BB962C8B-B14F-4D97-AF65-F5344CB8AC3E}">
        <p14:creationId xmlns:p14="http://schemas.microsoft.com/office/powerpoint/2010/main" val="178201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745553" y="635912"/>
            <a:ext cx="3236090" cy="1093751"/>
          </a:xfrm>
        </p:spPr>
        <p:txBody>
          <a:bodyPr>
            <a:normAutofit fontScale="90000"/>
          </a:bodyPr>
          <a:lstStyle/>
          <a:p>
            <a:r>
              <a:rPr lang="en-CA" sz="4000" dirty="0"/>
              <a:t>Offensive Power House</a:t>
            </a:r>
            <a:br>
              <a:rPr lang="en-CA" sz="4000" dirty="0"/>
            </a:br>
            <a:endParaRPr lang="en-CA" sz="4000" dirty="0"/>
          </a:p>
        </p:txBody>
      </p:sp>
      <p:pic>
        <p:nvPicPr>
          <p:cNvPr id="13" name="Content Placeholder 12" descr="A picture containing clock&#10;&#10;Description automatically generated">
            <a:extLst>
              <a:ext uri="{FF2B5EF4-FFF2-40B4-BE49-F238E27FC236}">
                <a16:creationId xmlns:a16="http://schemas.microsoft.com/office/drawing/2014/main" id="{80299FD7-47EE-489B-B4E6-B431C873A52A}"/>
              </a:ext>
            </a:extLst>
          </p:cNvPr>
          <p:cNvPicPr>
            <a:picLocks noChangeAspect="1"/>
          </p:cNvPicPr>
          <p:nvPr/>
        </p:nvPicPr>
        <p:blipFill rotWithShape="1">
          <a:blip r:embed="rId3">
            <a:extLst>
              <a:ext uri="{28A0092B-C50C-407E-A947-70E740481C1C}">
                <a14:useLocalDpi xmlns:a14="http://schemas.microsoft.com/office/drawing/2010/main" val="0"/>
              </a:ext>
            </a:extLst>
          </a:blip>
          <a:srcRect l="2420" r="3070" b="-1"/>
          <a:stretch/>
        </p:blipFill>
        <p:spPr>
          <a:xfrm>
            <a:off x="5010386" y="10"/>
            <a:ext cx="7181613" cy="6857990"/>
          </a:xfrm>
          <a:prstGeom prst="rect">
            <a:avLst/>
          </a:prstGeom>
          <a:effectLst/>
        </p:spPr>
      </p:pic>
      <p:sp>
        <p:nvSpPr>
          <p:cNvPr id="29" name="Title 1">
            <a:extLst>
              <a:ext uri="{FF2B5EF4-FFF2-40B4-BE49-F238E27FC236}">
                <a16:creationId xmlns:a16="http://schemas.microsoft.com/office/drawing/2014/main" id="{EE0D79AA-AD3E-40E1-85E3-F293DD0F7EE2}"/>
              </a:ext>
            </a:extLst>
          </p:cNvPr>
          <p:cNvSpPr txBox="1">
            <a:spLocks/>
          </p:cNvSpPr>
          <p:nvPr/>
        </p:nvSpPr>
        <p:spPr>
          <a:xfrm>
            <a:off x="745553" y="1756428"/>
            <a:ext cx="3236090" cy="464437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800" dirty="0">
                <a:latin typeface="+mn-lt"/>
              </a:rPr>
              <a:t>The offensive power house features the flashes players in the league. The team is strictly built on offense. This roster is made up of the top five players selected by highest average Offensive Win Shares (OWS) base off the last five seasons. </a:t>
            </a:r>
          </a:p>
          <a:p>
            <a:endParaRPr lang="en-CA" sz="2800" dirty="0">
              <a:latin typeface="+mn-lt"/>
            </a:endParaRPr>
          </a:p>
          <a:p>
            <a:endParaRPr lang="en-CA" sz="2800" dirty="0">
              <a:latin typeface="+mn-lt"/>
            </a:endParaRPr>
          </a:p>
          <a:p>
            <a:r>
              <a:rPr lang="en-CA" sz="2800" dirty="0">
                <a:latin typeface="+mn-lt"/>
              </a:rPr>
              <a:t>OWS measures the offensive contributions that player brings to their team as wins over the course of a regular season. </a:t>
            </a:r>
          </a:p>
          <a:p>
            <a:br>
              <a:rPr lang="en-CA" sz="4000" dirty="0"/>
            </a:br>
            <a:endParaRPr lang="en-CA" sz="4000" dirty="0"/>
          </a:p>
        </p:txBody>
      </p:sp>
      <p:sp>
        <p:nvSpPr>
          <p:cNvPr id="27" name="TextBox 26">
            <a:extLst>
              <a:ext uri="{FF2B5EF4-FFF2-40B4-BE49-F238E27FC236}">
                <a16:creationId xmlns:a16="http://schemas.microsoft.com/office/drawing/2014/main" id="{EE02A156-B0F1-4A79-B302-1EBF680928FF}"/>
              </a:ext>
            </a:extLst>
          </p:cNvPr>
          <p:cNvSpPr txBox="1"/>
          <p:nvPr/>
        </p:nvSpPr>
        <p:spPr>
          <a:xfrm>
            <a:off x="5290346" y="1424849"/>
            <a:ext cx="1134904" cy="646331"/>
          </a:xfrm>
          <a:prstGeom prst="rect">
            <a:avLst/>
          </a:prstGeom>
          <a:noFill/>
        </p:spPr>
        <p:txBody>
          <a:bodyPr wrap="square" rtlCol="0">
            <a:spAutoFit/>
          </a:bodyPr>
          <a:lstStyle/>
          <a:p>
            <a:r>
              <a:rPr lang="en-CA" b="1" dirty="0"/>
              <a:t>STARTER</a:t>
            </a:r>
          </a:p>
          <a:p>
            <a:endParaRPr lang="en-CA" dirty="0"/>
          </a:p>
        </p:txBody>
      </p:sp>
      <p:sp>
        <p:nvSpPr>
          <p:cNvPr id="28" name="TextBox 27">
            <a:extLst>
              <a:ext uri="{FF2B5EF4-FFF2-40B4-BE49-F238E27FC236}">
                <a16:creationId xmlns:a16="http://schemas.microsoft.com/office/drawing/2014/main" id="{323EF6D7-950C-40AC-9BE5-FE1E5AB3FE65}"/>
              </a:ext>
            </a:extLst>
          </p:cNvPr>
          <p:cNvSpPr txBox="1"/>
          <p:nvPr/>
        </p:nvSpPr>
        <p:spPr>
          <a:xfrm>
            <a:off x="7565692" y="790036"/>
            <a:ext cx="1134904" cy="646331"/>
          </a:xfrm>
          <a:prstGeom prst="rect">
            <a:avLst/>
          </a:prstGeom>
          <a:noFill/>
        </p:spPr>
        <p:txBody>
          <a:bodyPr wrap="square" rtlCol="0">
            <a:spAutoFit/>
          </a:bodyPr>
          <a:lstStyle/>
          <a:p>
            <a:r>
              <a:rPr lang="en-CA" b="1" dirty="0"/>
              <a:t>STARTER</a:t>
            </a:r>
          </a:p>
          <a:p>
            <a:endParaRPr lang="en-CA" dirty="0"/>
          </a:p>
        </p:txBody>
      </p:sp>
      <p:sp>
        <p:nvSpPr>
          <p:cNvPr id="32" name="TextBox 31">
            <a:extLst>
              <a:ext uri="{FF2B5EF4-FFF2-40B4-BE49-F238E27FC236}">
                <a16:creationId xmlns:a16="http://schemas.microsoft.com/office/drawing/2014/main" id="{055C5278-5F84-4761-824D-9695EE8CB8E2}"/>
              </a:ext>
            </a:extLst>
          </p:cNvPr>
          <p:cNvSpPr txBox="1"/>
          <p:nvPr/>
        </p:nvSpPr>
        <p:spPr>
          <a:xfrm>
            <a:off x="5624465" y="3828645"/>
            <a:ext cx="1134904" cy="364837"/>
          </a:xfrm>
          <a:prstGeom prst="rect">
            <a:avLst/>
          </a:prstGeom>
          <a:noFill/>
        </p:spPr>
        <p:txBody>
          <a:bodyPr wrap="square" rtlCol="0">
            <a:spAutoFit/>
          </a:bodyPr>
          <a:lstStyle/>
          <a:p>
            <a:r>
              <a:rPr lang="en-CA" b="1" dirty="0"/>
              <a:t>STARTER</a:t>
            </a:r>
          </a:p>
          <a:p>
            <a:endParaRPr lang="en-CA" dirty="0"/>
          </a:p>
        </p:txBody>
      </p:sp>
      <p:sp>
        <p:nvSpPr>
          <p:cNvPr id="36" name="TextBox 35">
            <a:extLst>
              <a:ext uri="{FF2B5EF4-FFF2-40B4-BE49-F238E27FC236}">
                <a16:creationId xmlns:a16="http://schemas.microsoft.com/office/drawing/2014/main" id="{16AF7ADD-84E1-443C-8872-67BC7E17C235}"/>
              </a:ext>
            </a:extLst>
          </p:cNvPr>
          <p:cNvSpPr txBox="1"/>
          <p:nvPr/>
        </p:nvSpPr>
        <p:spPr>
          <a:xfrm>
            <a:off x="8977238" y="2866515"/>
            <a:ext cx="1134904" cy="646331"/>
          </a:xfrm>
          <a:prstGeom prst="rect">
            <a:avLst/>
          </a:prstGeom>
          <a:noFill/>
        </p:spPr>
        <p:txBody>
          <a:bodyPr wrap="square" rtlCol="0">
            <a:spAutoFit/>
          </a:bodyPr>
          <a:lstStyle/>
          <a:p>
            <a:r>
              <a:rPr lang="en-CA" b="1" dirty="0"/>
              <a:t>STARTER</a:t>
            </a:r>
          </a:p>
          <a:p>
            <a:endParaRPr lang="en-CA" dirty="0"/>
          </a:p>
        </p:txBody>
      </p:sp>
      <p:sp>
        <p:nvSpPr>
          <p:cNvPr id="38" name="TextBox 37">
            <a:extLst>
              <a:ext uri="{FF2B5EF4-FFF2-40B4-BE49-F238E27FC236}">
                <a16:creationId xmlns:a16="http://schemas.microsoft.com/office/drawing/2014/main" id="{492102AB-8A52-483C-A8BA-FDCF579320F4}"/>
              </a:ext>
            </a:extLst>
          </p:cNvPr>
          <p:cNvSpPr txBox="1"/>
          <p:nvPr/>
        </p:nvSpPr>
        <p:spPr>
          <a:xfrm>
            <a:off x="9391284" y="5028881"/>
            <a:ext cx="1134904" cy="646331"/>
          </a:xfrm>
          <a:prstGeom prst="rect">
            <a:avLst/>
          </a:prstGeom>
          <a:noFill/>
        </p:spPr>
        <p:txBody>
          <a:bodyPr wrap="square" rtlCol="0">
            <a:spAutoFit/>
          </a:bodyPr>
          <a:lstStyle/>
          <a:p>
            <a:r>
              <a:rPr lang="en-CA" b="1" dirty="0"/>
              <a:t>STARTER</a:t>
            </a:r>
          </a:p>
          <a:p>
            <a:endParaRPr lang="en-CA" dirty="0"/>
          </a:p>
        </p:txBody>
      </p:sp>
      <p:sp>
        <p:nvSpPr>
          <p:cNvPr id="39" name="TextBox 38">
            <a:extLst>
              <a:ext uri="{FF2B5EF4-FFF2-40B4-BE49-F238E27FC236}">
                <a16:creationId xmlns:a16="http://schemas.microsoft.com/office/drawing/2014/main" id="{C105431D-DBEF-43F4-A8DA-EB30BB472735}"/>
              </a:ext>
            </a:extLst>
          </p:cNvPr>
          <p:cNvSpPr txBox="1"/>
          <p:nvPr/>
        </p:nvSpPr>
        <p:spPr>
          <a:xfrm>
            <a:off x="6308885" y="1434214"/>
            <a:ext cx="1007067" cy="369332"/>
          </a:xfrm>
          <a:prstGeom prst="rect">
            <a:avLst/>
          </a:prstGeom>
          <a:noFill/>
        </p:spPr>
        <p:txBody>
          <a:bodyPr wrap="square" rtlCol="0">
            <a:spAutoFit/>
          </a:bodyPr>
          <a:lstStyle/>
          <a:p>
            <a:r>
              <a:rPr lang="en-CA" b="1" dirty="0"/>
              <a:t>BENCH</a:t>
            </a:r>
          </a:p>
        </p:txBody>
      </p:sp>
      <p:sp>
        <p:nvSpPr>
          <p:cNvPr id="41" name="TextBox 40">
            <a:extLst>
              <a:ext uri="{FF2B5EF4-FFF2-40B4-BE49-F238E27FC236}">
                <a16:creationId xmlns:a16="http://schemas.microsoft.com/office/drawing/2014/main" id="{48A0C9AC-9183-4179-B084-6ED300761EEB}"/>
              </a:ext>
            </a:extLst>
          </p:cNvPr>
          <p:cNvSpPr txBox="1"/>
          <p:nvPr/>
        </p:nvSpPr>
        <p:spPr>
          <a:xfrm>
            <a:off x="7069412" y="3799667"/>
            <a:ext cx="1007067" cy="369332"/>
          </a:xfrm>
          <a:prstGeom prst="rect">
            <a:avLst/>
          </a:prstGeom>
          <a:noFill/>
        </p:spPr>
        <p:txBody>
          <a:bodyPr wrap="square" rtlCol="0">
            <a:spAutoFit/>
          </a:bodyPr>
          <a:lstStyle/>
          <a:p>
            <a:r>
              <a:rPr lang="en-CA" b="1" dirty="0"/>
              <a:t>BENCH</a:t>
            </a:r>
          </a:p>
        </p:txBody>
      </p:sp>
      <p:sp>
        <p:nvSpPr>
          <p:cNvPr id="43" name="TextBox 42">
            <a:extLst>
              <a:ext uri="{FF2B5EF4-FFF2-40B4-BE49-F238E27FC236}">
                <a16:creationId xmlns:a16="http://schemas.microsoft.com/office/drawing/2014/main" id="{E374AEDC-0D7D-441A-BC53-2A7B96E6A7C7}"/>
              </a:ext>
            </a:extLst>
          </p:cNvPr>
          <p:cNvSpPr txBox="1"/>
          <p:nvPr/>
        </p:nvSpPr>
        <p:spPr>
          <a:xfrm>
            <a:off x="8598583" y="801746"/>
            <a:ext cx="1007067" cy="369332"/>
          </a:xfrm>
          <a:prstGeom prst="rect">
            <a:avLst/>
          </a:prstGeom>
          <a:noFill/>
        </p:spPr>
        <p:txBody>
          <a:bodyPr wrap="square" rtlCol="0">
            <a:spAutoFit/>
          </a:bodyPr>
          <a:lstStyle/>
          <a:p>
            <a:r>
              <a:rPr lang="en-CA" b="1" dirty="0"/>
              <a:t>BENCH</a:t>
            </a:r>
          </a:p>
        </p:txBody>
      </p:sp>
      <p:sp>
        <p:nvSpPr>
          <p:cNvPr id="45" name="TextBox 44">
            <a:extLst>
              <a:ext uri="{FF2B5EF4-FFF2-40B4-BE49-F238E27FC236}">
                <a16:creationId xmlns:a16="http://schemas.microsoft.com/office/drawing/2014/main" id="{D15CC7F7-A2AD-45C6-8EEA-9DCC55BBE61F}"/>
              </a:ext>
            </a:extLst>
          </p:cNvPr>
          <p:cNvSpPr txBox="1"/>
          <p:nvPr/>
        </p:nvSpPr>
        <p:spPr>
          <a:xfrm>
            <a:off x="9956241" y="2853540"/>
            <a:ext cx="1007067" cy="369332"/>
          </a:xfrm>
          <a:prstGeom prst="rect">
            <a:avLst/>
          </a:prstGeom>
          <a:noFill/>
        </p:spPr>
        <p:txBody>
          <a:bodyPr wrap="square" rtlCol="0">
            <a:spAutoFit/>
          </a:bodyPr>
          <a:lstStyle/>
          <a:p>
            <a:r>
              <a:rPr lang="en-CA" b="1" dirty="0"/>
              <a:t>BENCH</a:t>
            </a:r>
          </a:p>
        </p:txBody>
      </p:sp>
      <p:sp>
        <p:nvSpPr>
          <p:cNvPr id="47" name="TextBox 46">
            <a:extLst>
              <a:ext uri="{FF2B5EF4-FFF2-40B4-BE49-F238E27FC236}">
                <a16:creationId xmlns:a16="http://schemas.microsoft.com/office/drawing/2014/main" id="{F0869ABD-C209-45E5-AA80-BD66ED6CA099}"/>
              </a:ext>
            </a:extLst>
          </p:cNvPr>
          <p:cNvSpPr txBox="1"/>
          <p:nvPr/>
        </p:nvSpPr>
        <p:spPr>
          <a:xfrm>
            <a:off x="11180006" y="5028881"/>
            <a:ext cx="1007067" cy="369332"/>
          </a:xfrm>
          <a:prstGeom prst="rect">
            <a:avLst/>
          </a:prstGeom>
          <a:noFill/>
        </p:spPr>
        <p:txBody>
          <a:bodyPr wrap="square" rtlCol="0">
            <a:spAutoFit/>
          </a:bodyPr>
          <a:lstStyle/>
          <a:p>
            <a:r>
              <a:rPr lang="en-CA" b="1" dirty="0"/>
              <a:t>BENCH</a:t>
            </a:r>
          </a:p>
        </p:txBody>
      </p:sp>
      <p:pic>
        <p:nvPicPr>
          <p:cNvPr id="4" name="Picture 3" descr="A person smiling for the camera&#10;&#10;Description automatically generated">
            <a:extLst>
              <a:ext uri="{FF2B5EF4-FFF2-40B4-BE49-F238E27FC236}">
                <a16:creationId xmlns:a16="http://schemas.microsoft.com/office/drawing/2014/main" id="{819E559C-84AC-40EA-B22C-DCDC2C71B8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048" y="3173307"/>
            <a:ext cx="563788" cy="845682"/>
          </a:xfrm>
          <a:prstGeom prst="rect">
            <a:avLst/>
          </a:prstGeom>
        </p:spPr>
      </p:pic>
      <p:pic>
        <p:nvPicPr>
          <p:cNvPr id="6" name="Picture 5" descr="A person wearing a hat&#10;&#10;Description automatically generated">
            <a:extLst>
              <a:ext uri="{FF2B5EF4-FFF2-40B4-BE49-F238E27FC236}">
                <a16:creationId xmlns:a16="http://schemas.microsoft.com/office/drawing/2014/main" id="{E3529DBD-C9DB-468E-A77A-DCF4565894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8830" y="3146892"/>
            <a:ext cx="563788" cy="845682"/>
          </a:xfrm>
          <a:prstGeom prst="rect">
            <a:avLst/>
          </a:prstGeom>
        </p:spPr>
      </p:pic>
      <p:pic>
        <p:nvPicPr>
          <p:cNvPr id="8" name="Picture 7" descr="A person smiling for the camera&#10;&#10;Description automatically generated">
            <a:extLst>
              <a:ext uri="{FF2B5EF4-FFF2-40B4-BE49-F238E27FC236}">
                <a16:creationId xmlns:a16="http://schemas.microsoft.com/office/drawing/2014/main" id="{A9D2C787-4D61-400C-8B8C-9C3D7B5FF8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4021" y="4143599"/>
            <a:ext cx="563789" cy="845682"/>
          </a:xfrm>
          <a:prstGeom prst="rect">
            <a:avLst/>
          </a:prstGeom>
        </p:spPr>
      </p:pic>
      <p:pic>
        <p:nvPicPr>
          <p:cNvPr id="10" name="Picture 9" descr="A close up of a person&#10;&#10;Description automatically generated">
            <a:extLst>
              <a:ext uri="{FF2B5EF4-FFF2-40B4-BE49-F238E27FC236}">
                <a16:creationId xmlns:a16="http://schemas.microsoft.com/office/drawing/2014/main" id="{07F7FFF6-DCFE-44E0-8949-7C4A6BFFB7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5862" y="1807777"/>
            <a:ext cx="540666" cy="811000"/>
          </a:xfrm>
          <a:prstGeom prst="rect">
            <a:avLst/>
          </a:prstGeom>
        </p:spPr>
      </p:pic>
      <p:pic>
        <p:nvPicPr>
          <p:cNvPr id="12" name="Picture 11" descr="A close up of a person&#10;&#10;Description automatically generated">
            <a:extLst>
              <a:ext uri="{FF2B5EF4-FFF2-40B4-BE49-F238E27FC236}">
                <a16:creationId xmlns:a16="http://schemas.microsoft.com/office/drawing/2014/main" id="{4C279D2D-89F5-4F93-BBAE-0C438147D7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68464" y="5323802"/>
            <a:ext cx="563788" cy="845682"/>
          </a:xfrm>
          <a:prstGeom prst="rect">
            <a:avLst/>
          </a:prstGeom>
        </p:spPr>
      </p:pic>
      <p:pic>
        <p:nvPicPr>
          <p:cNvPr id="15" name="Picture 14" descr="A close up of a person&#10;&#10;Description automatically generated">
            <a:extLst>
              <a:ext uri="{FF2B5EF4-FFF2-40B4-BE49-F238E27FC236}">
                <a16:creationId xmlns:a16="http://schemas.microsoft.com/office/drawing/2014/main" id="{22852E27-DA68-4CD5-89E7-B6B188704D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31755" y="1158378"/>
            <a:ext cx="563788" cy="845682"/>
          </a:xfrm>
          <a:prstGeom prst="rect">
            <a:avLst/>
          </a:prstGeom>
        </p:spPr>
      </p:pic>
      <p:pic>
        <p:nvPicPr>
          <p:cNvPr id="17" name="Picture 16" descr="A person posing for the camera&#10;&#10;Description automatically generated">
            <a:extLst>
              <a:ext uri="{FF2B5EF4-FFF2-40B4-BE49-F238E27FC236}">
                <a16:creationId xmlns:a16="http://schemas.microsoft.com/office/drawing/2014/main" id="{053825EE-059E-4915-8CB7-1E40680B282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23316" y="1814681"/>
            <a:ext cx="563788" cy="845683"/>
          </a:xfrm>
          <a:prstGeom prst="rect">
            <a:avLst/>
          </a:prstGeom>
        </p:spPr>
      </p:pic>
      <p:pic>
        <p:nvPicPr>
          <p:cNvPr id="19" name="Picture 18" descr="A person smiling for the camera&#10;&#10;Description automatically generated">
            <a:extLst>
              <a:ext uri="{FF2B5EF4-FFF2-40B4-BE49-F238E27FC236}">
                <a16:creationId xmlns:a16="http://schemas.microsoft.com/office/drawing/2014/main" id="{C6226219-1F89-46A4-B5F1-D474800AEB7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22363" y="1146171"/>
            <a:ext cx="563788" cy="845682"/>
          </a:xfrm>
          <a:prstGeom prst="rect">
            <a:avLst/>
          </a:prstGeom>
        </p:spPr>
      </p:pic>
      <p:pic>
        <p:nvPicPr>
          <p:cNvPr id="21" name="Picture 20" descr="A person smiling for the camera&#10;&#10;Description automatically generated">
            <a:extLst>
              <a:ext uri="{FF2B5EF4-FFF2-40B4-BE49-F238E27FC236}">
                <a16:creationId xmlns:a16="http://schemas.microsoft.com/office/drawing/2014/main" id="{2FC1AED6-E983-4AAE-9936-0639C8E466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4938" y="4132081"/>
            <a:ext cx="563788" cy="845682"/>
          </a:xfrm>
          <a:prstGeom prst="rect">
            <a:avLst/>
          </a:prstGeom>
        </p:spPr>
      </p:pic>
      <p:pic>
        <p:nvPicPr>
          <p:cNvPr id="23" name="Picture 22" descr="A person posing for the camera&#10;&#10;Description automatically generated">
            <a:extLst>
              <a:ext uri="{FF2B5EF4-FFF2-40B4-BE49-F238E27FC236}">
                <a16:creationId xmlns:a16="http://schemas.microsoft.com/office/drawing/2014/main" id="{6F4984BD-4FC9-4883-B85C-575325DDDEA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331661" y="5336502"/>
            <a:ext cx="563787" cy="845682"/>
          </a:xfrm>
          <a:prstGeom prst="rect">
            <a:avLst/>
          </a:prstGeom>
        </p:spPr>
      </p:pic>
      <p:sp>
        <p:nvSpPr>
          <p:cNvPr id="3" name="TextBox 2">
            <a:extLst>
              <a:ext uri="{FF2B5EF4-FFF2-40B4-BE49-F238E27FC236}">
                <a16:creationId xmlns:a16="http://schemas.microsoft.com/office/drawing/2014/main" id="{853C7436-68D4-436E-B020-B9643428BCAD}"/>
              </a:ext>
            </a:extLst>
          </p:cNvPr>
          <p:cNvSpPr txBox="1"/>
          <p:nvPr/>
        </p:nvSpPr>
        <p:spPr>
          <a:xfrm>
            <a:off x="5361846" y="2579904"/>
            <a:ext cx="1018220" cy="461665"/>
          </a:xfrm>
          <a:prstGeom prst="rect">
            <a:avLst/>
          </a:prstGeom>
          <a:noFill/>
        </p:spPr>
        <p:txBody>
          <a:bodyPr wrap="square" rtlCol="0">
            <a:spAutoFit/>
          </a:bodyPr>
          <a:lstStyle/>
          <a:p>
            <a:r>
              <a:rPr lang="en-CA" sz="1200" dirty="0"/>
              <a:t>J. Harden</a:t>
            </a:r>
          </a:p>
          <a:p>
            <a:r>
              <a:rPr lang="en-CA" sz="1200" dirty="0"/>
              <a:t>Avg WS: 14.8 </a:t>
            </a:r>
          </a:p>
        </p:txBody>
      </p:sp>
      <p:sp>
        <p:nvSpPr>
          <p:cNvPr id="5" name="TextBox 4">
            <a:extLst>
              <a:ext uri="{FF2B5EF4-FFF2-40B4-BE49-F238E27FC236}">
                <a16:creationId xmlns:a16="http://schemas.microsoft.com/office/drawing/2014/main" id="{1397E6A9-43A8-49CA-8A41-2E034A62B050}"/>
              </a:ext>
            </a:extLst>
          </p:cNvPr>
          <p:cNvSpPr txBox="1"/>
          <p:nvPr/>
        </p:nvSpPr>
        <p:spPr>
          <a:xfrm>
            <a:off x="6288954" y="2592979"/>
            <a:ext cx="965715" cy="461665"/>
          </a:xfrm>
          <a:prstGeom prst="rect">
            <a:avLst/>
          </a:prstGeom>
          <a:noFill/>
        </p:spPr>
        <p:txBody>
          <a:bodyPr wrap="square" rtlCol="0">
            <a:spAutoFit/>
          </a:bodyPr>
          <a:lstStyle/>
          <a:p>
            <a:r>
              <a:rPr lang="en-CA" sz="1200" dirty="0"/>
              <a:t>F. VanVleet</a:t>
            </a:r>
          </a:p>
          <a:p>
            <a:r>
              <a:rPr lang="en-CA" sz="1200" dirty="0"/>
              <a:t>WS: 4.7</a:t>
            </a:r>
          </a:p>
        </p:txBody>
      </p:sp>
      <p:sp>
        <p:nvSpPr>
          <p:cNvPr id="9" name="TextBox 8">
            <a:extLst>
              <a:ext uri="{FF2B5EF4-FFF2-40B4-BE49-F238E27FC236}">
                <a16:creationId xmlns:a16="http://schemas.microsoft.com/office/drawing/2014/main" id="{5AC7F86B-B15E-4542-9BAD-890DD6D88695}"/>
              </a:ext>
            </a:extLst>
          </p:cNvPr>
          <p:cNvSpPr txBox="1"/>
          <p:nvPr/>
        </p:nvSpPr>
        <p:spPr>
          <a:xfrm>
            <a:off x="7620953" y="1982860"/>
            <a:ext cx="1126810" cy="461665"/>
          </a:xfrm>
          <a:prstGeom prst="rect">
            <a:avLst/>
          </a:prstGeom>
          <a:noFill/>
        </p:spPr>
        <p:txBody>
          <a:bodyPr wrap="square" rtlCol="0">
            <a:spAutoFit/>
          </a:bodyPr>
          <a:lstStyle/>
          <a:p>
            <a:r>
              <a:rPr lang="en-CA" sz="1200" dirty="0"/>
              <a:t>D. </a:t>
            </a:r>
            <a:r>
              <a:rPr lang="en-CA" sz="1200" dirty="0" err="1"/>
              <a:t>Lillard</a:t>
            </a:r>
            <a:endParaRPr lang="en-CA" sz="1200" dirty="0"/>
          </a:p>
          <a:p>
            <a:r>
              <a:rPr lang="en-CA" sz="1200" dirty="0"/>
              <a:t>Avg WS: 10.78 </a:t>
            </a:r>
          </a:p>
        </p:txBody>
      </p:sp>
      <p:sp>
        <p:nvSpPr>
          <p:cNvPr id="11" name="TextBox 10">
            <a:extLst>
              <a:ext uri="{FF2B5EF4-FFF2-40B4-BE49-F238E27FC236}">
                <a16:creationId xmlns:a16="http://schemas.microsoft.com/office/drawing/2014/main" id="{8B642307-1295-43EC-877A-3819ABD9ABE3}"/>
              </a:ext>
            </a:extLst>
          </p:cNvPr>
          <p:cNvSpPr txBox="1"/>
          <p:nvPr/>
        </p:nvSpPr>
        <p:spPr>
          <a:xfrm>
            <a:off x="8665766" y="1967518"/>
            <a:ext cx="925655" cy="461665"/>
          </a:xfrm>
          <a:prstGeom prst="rect">
            <a:avLst/>
          </a:prstGeom>
          <a:noFill/>
        </p:spPr>
        <p:txBody>
          <a:bodyPr wrap="square" rtlCol="0">
            <a:spAutoFit/>
          </a:bodyPr>
          <a:lstStyle/>
          <a:p>
            <a:r>
              <a:rPr lang="en-CA" sz="1200" dirty="0"/>
              <a:t>G. Hill</a:t>
            </a:r>
          </a:p>
          <a:p>
            <a:r>
              <a:rPr lang="en-CA" sz="1200" dirty="0"/>
              <a:t>Avg WS: 5.9</a:t>
            </a:r>
          </a:p>
        </p:txBody>
      </p:sp>
      <p:sp>
        <p:nvSpPr>
          <p:cNvPr id="14" name="TextBox 13">
            <a:extLst>
              <a:ext uri="{FF2B5EF4-FFF2-40B4-BE49-F238E27FC236}">
                <a16:creationId xmlns:a16="http://schemas.microsoft.com/office/drawing/2014/main" id="{3D4B826E-ADDB-4506-BFEE-268CBD91A4CB}"/>
              </a:ext>
            </a:extLst>
          </p:cNvPr>
          <p:cNvSpPr txBox="1"/>
          <p:nvPr/>
        </p:nvSpPr>
        <p:spPr>
          <a:xfrm>
            <a:off x="5684113" y="4968410"/>
            <a:ext cx="1490776" cy="469077"/>
          </a:xfrm>
          <a:prstGeom prst="rect">
            <a:avLst/>
          </a:prstGeom>
          <a:noFill/>
        </p:spPr>
        <p:txBody>
          <a:bodyPr wrap="square" rtlCol="0">
            <a:spAutoFit/>
          </a:bodyPr>
          <a:lstStyle/>
          <a:p>
            <a:r>
              <a:rPr lang="en-CA" sz="1200" dirty="0"/>
              <a:t>G. Antetokounmpo</a:t>
            </a:r>
          </a:p>
          <a:p>
            <a:r>
              <a:rPr lang="en-CA" sz="1200" dirty="0"/>
              <a:t>Avg WS: 11.24</a:t>
            </a:r>
          </a:p>
        </p:txBody>
      </p:sp>
      <p:sp>
        <p:nvSpPr>
          <p:cNvPr id="16" name="TextBox 15">
            <a:extLst>
              <a:ext uri="{FF2B5EF4-FFF2-40B4-BE49-F238E27FC236}">
                <a16:creationId xmlns:a16="http://schemas.microsoft.com/office/drawing/2014/main" id="{7DB71EA2-945C-475D-BC47-C1284F676A73}"/>
              </a:ext>
            </a:extLst>
          </p:cNvPr>
          <p:cNvSpPr txBox="1"/>
          <p:nvPr/>
        </p:nvSpPr>
        <p:spPr>
          <a:xfrm>
            <a:off x="7112010" y="4939850"/>
            <a:ext cx="1018220" cy="461665"/>
          </a:xfrm>
          <a:prstGeom prst="rect">
            <a:avLst/>
          </a:prstGeom>
          <a:noFill/>
        </p:spPr>
        <p:txBody>
          <a:bodyPr wrap="square" rtlCol="0">
            <a:spAutoFit/>
          </a:bodyPr>
          <a:lstStyle/>
          <a:p>
            <a:r>
              <a:rPr lang="en-CA" sz="1200" dirty="0"/>
              <a:t>K. Looney</a:t>
            </a:r>
          </a:p>
          <a:p>
            <a:r>
              <a:rPr lang="en-CA" sz="1200" dirty="0"/>
              <a:t>Avg WS: 6.0 </a:t>
            </a:r>
          </a:p>
        </p:txBody>
      </p:sp>
      <p:sp>
        <p:nvSpPr>
          <p:cNvPr id="18" name="TextBox 17">
            <a:extLst>
              <a:ext uri="{FF2B5EF4-FFF2-40B4-BE49-F238E27FC236}">
                <a16:creationId xmlns:a16="http://schemas.microsoft.com/office/drawing/2014/main" id="{18D48D5B-6D54-4428-8AD8-D6EE20607078}"/>
              </a:ext>
            </a:extLst>
          </p:cNvPr>
          <p:cNvSpPr txBox="1"/>
          <p:nvPr/>
        </p:nvSpPr>
        <p:spPr>
          <a:xfrm>
            <a:off x="9078302" y="3963989"/>
            <a:ext cx="1120042" cy="461665"/>
          </a:xfrm>
          <a:prstGeom prst="rect">
            <a:avLst/>
          </a:prstGeom>
          <a:noFill/>
        </p:spPr>
        <p:txBody>
          <a:bodyPr wrap="square" rtlCol="0">
            <a:spAutoFit/>
          </a:bodyPr>
          <a:lstStyle/>
          <a:p>
            <a:r>
              <a:rPr lang="en-CA" sz="1200" dirty="0"/>
              <a:t>K. Towns</a:t>
            </a:r>
          </a:p>
          <a:p>
            <a:r>
              <a:rPr lang="en-CA" sz="1200" dirty="0"/>
              <a:t>Avg WS: 10.10</a:t>
            </a:r>
          </a:p>
        </p:txBody>
      </p:sp>
      <p:sp>
        <p:nvSpPr>
          <p:cNvPr id="20" name="TextBox 19">
            <a:extLst>
              <a:ext uri="{FF2B5EF4-FFF2-40B4-BE49-F238E27FC236}">
                <a16:creationId xmlns:a16="http://schemas.microsoft.com/office/drawing/2014/main" id="{8E31E646-4330-487A-B871-45A6CB38B737}"/>
              </a:ext>
            </a:extLst>
          </p:cNvPr>
          <p:cNvSpPr txBox="1"/>
          <p:nvPr/>
        </p:nvSpPr>
        <p:spPr>
          <a:xfrm>
            <a:off x="10088880" y="3940592"/>
            <a:ext cx="1018220" cy="461665"/>
          </a:xfrm>
          <a:prstGeom prst="rect">
            <a:avLst/>
          </a:prstGeom>
          <a:noFill/>
        </p:spPr>
        <p:txBody>
          <a:bodyPr wrap="square" rtlCol="0">
            <a:spAutoFit/>
          </a:bodyPr>
          <a:lstStyle/>
          <a:p>
            <a:r>
              <a:rPr lang="en-CA" sz="1200" dirty="0"/>
              <a:t>M. Robinson</a:t>
            </a:r>
          </a:p>
          <a:p>
            <a:r>
              <a:rPr lang="en-CA" sz="1200" dirty="0"/>
              <a:t>Avg WS: 6.8</a:t>
            </a:r>
          </a:p>
        </p:txBody>
      </p:sp>
      <p:sp>
        <p:nvSpPr>
          <p:cNvPr id="22" name="TextBox 21">
            <a:extLst>
              <a:ext uri="{FF2B5EF4-FFF2-40B4-BE49-F238E27FC236}">
                <a16:creationId xmlns:a16="http://schemas.microsoft.com/office/drawing/2014/main" id="{E20F0290-F0B9-441B-859C-B0315637915C}"/>
              </a:ext>
            </a:extLst>
          </p:cNvPr>
          <p:cNvSpPr txBox="1"/>
          <p:nvPr/>
        </p:nvSpPr>
        <p:spPr>
          <a:xfrm>
            <a:off x="9391937" y="6110150"/>
            <a:ext cx="1120042" cy="485598"/>
          </a:xfrm>
          <a:prstGeom prst="rect">
            <a:avLst/>
          </a:prstGeom>
          <a:noFill/>
        </p:spPr>
        <p:txBody>
          <a:bodyPr wrap="square" rtlCol="0">
            <a:spAutoFit/>
          </a:bodyPr>
          <a:lstStyle/>
          <a:p>
            <a:r>
              <a:rPr lang="en-CA" sz="1200" dirty="0"/>
              <a:t>K. Durant</a:t>
            </a:r>
          </a:p>
          <a:p>
            <a:r>
              <a:rPr lang="en-CA" sz="1200" dirty="0"/>
              <a:t>Avg WS: 12.10</a:t>
            </a:r>
          </a:p>
        </p:txBody>
      </p:sp>
      <p:sp>
        <p:nvSpPr>
          <p:cNvPr id="24" name="TextBox 23">
            <a:extLst>
              <a:ext uri="{FF2B5EF4-FFF2-40B4-BE49-F238E27FC236}">
                <a16:creationId xmlns:a16="http://schemas.microsoft.com/office/drawing/2014/main" id="{9F1A2E54-95D3-4F39-8248-7C7CB1F333E1}"/>
              </a:ext>
            </a:extLst>
          </p:cNvPr>
          <p:cNvSpPr txBox="1"/>
          <p:nvPr/>
        </p:nvSpPr>
        <p:spPr>
          <a:xfrm>
            <a:off x="11245455" y="6139234"/>
            <a:ext cx="1018220" cy="461665"/>
          </a:xfrm>
          <a:prstGeom prst="rect">
            <a:avLst/>
          </a:prstGeom>
          <a:noFill/>
        </p:spPr>
        <p:txBody>
          <a:bodyPr wrap="square" rtlCol="0">
            <a:spAutoFit/>
          </a:bodyPr>
          <a:lstStyle/>
          <a:p>
            <a:r>
              <a:rPr lang="en-CA" sz="1200" dirty="0"/>
              <a:t>G. Hayward</a:t>
            </a:r>
          </a:p>
          <a:p>
            <a:r>
              <a:rPr lang="en-CA" sz="1200" dirty="0"/>
              <a:t>Avg WS: 5.0 </a:t>
            </a:r>
          </a:p>
        </p:txBody>
      </p:sp>
      <p:pic>
        <p:nvPicPr>
          <p:cNvPr id="7" name="Picture 6" descr="A person smiling for the camera&#10;&#10;Description automatically generated">
            <a:extLst>
              <a:ext uri="{FF2B5EF4-FFF2-40B4-BE49-F238E27FC236}">
                <a16:creationId xmlns:a16="http://schemas.microsoft.com/office/drawing/2014/main" id="{BB658DEE-95C4-4267-A73A-0A55F9F60C2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85975" y="3173307"/>
            <a:ext cx="563789" cy="845684"/>
          </a:xfrm>
          <a:prstGeom prst="rect">
            <a:avLst/>
          </a:prstGeom>
        </p:spPr>
      </p:pic>
    </p:spTree>
    <p:extLst>
      <p:ext uri="{BB962C8B-B14F-4D97-AF65-F5344CB8AC3E}">
        <p14:creationId xmlns:p14="http://schemas.microsoft.com/office/powerpoint/2010/main" val="230122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745553" y="635912"/>
            <a:ext cx="3236090" cy="1093751"/>
          </a:xfrm>
        </p:spPr>
        <p:txBody>
          <a:bodyPr>
            <a:normAutofit fontScale="90000"/>
          </a:bodyPr>
          <a:lstStyle/>
          <a:p>
            <a:r>
              <a:rPr lang="en-CA" sz="4000" dirty="0"/>
              <a:t>Defensive Power House</a:t>
            </a:r>
            <a:br>
              <a:rPr lang="en-CA" sz="4000" dirty="0"/>
            </a:br>
            <a:endParaRPr lang="en-CA" sz="4000" dirty="0"/>
          </a:p>
        </p:txBody>
      </p:sp>
      <p:pic>
        <p:nvPicPr>
          <p:cNvPr id="13" name="Content Placeholder 12" descr="A picture containing clock&#10;&#10;Description automatically generated">
            <a:extLst>
              <a:ext uri="{FF2B5EF4-FFF2-40B4-BE49-F238E27FC236}">
                <a16:creationId xmlns:a16="http://schemas.microsoft.com/office/drawing/2014/main" id="{80299FD7-47EE-489B-B4E6-B431C873A52A}"/>
              </a:ext>
            </a:extLst>
          </p:cNvPr>
          <p:cNvPicPr>
            <a:picLocks noChangeAspect="1"/>
          </p:cNvPicPr>
          <p:nvPr/>
        </p:nvPicPr>
        <p:blipFill rotWithShape="1">
          <a:blip r:embed="rId3">
            <a:extLst>
              <a:ext uri="{28A0092B-C50C-407E-A947-70E740481C1C}">
                <a14:useLocalDpi xmlns:a14="http://schemas.microsoft.com/office/drawing/2010/main" val="0"/>
              </a:ext>
            </a:extLst>
          </a:blip>
          <a:srcRect l="2420" r="3070" b="-1"/>
          <a:stretch/>
        </p:blipFill>
        <p:spPr>
          <a:xfrm>
            <a:off x="5010386" y="10"/>
            <a:ext cx="7181613" cy="6857990"/>
          </a:xfrm>
          <a:prstGeom prst="rect">
            <a:avLst/>
          </a:prstGeom>
          <a:effectLst/>
        </p:spPr>
      </p:pic>
      <p:sp>
        <p:nvSpPr>
          <p:cNvPr id="29" name="Title 1">
            <a:extLst>
              <a:ext uri="{FF2B5EF4-FFF2-40B4-BE49-F238E27FC236}">
                <a16:creationId xmlns:a16="http://schemas.microsoft.com/office/drawing/2014/main" id="{EE0D79AA-AD3E-40E1-85E3-F293DD0F7EE2}"/>
              </a:ext>
            </a:extLst>
          </p:cNvPr>
          <p:cNvSpPr txBox="1">
            <a:spLocks/>
          </p:cNvSpPr>
          <p:nvPr/>
        </p:nvSpPr>
        <p:spPr>
          <a:xfrm>
            <a:off x="745553" y="1756428"/>
            <a:ext cx="3236090" cy="46443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CA" sz="4000" dirty="0"/>
            </a:br>
            <a:endParaRPr lang="en-CA" sz="4000" dirty="0"/>
          </a:p>
        </p:txBody>
      </p:sp>
      <p:sp>
        <p:nvSpPr>
          <p:cNvPr id="27" name="TextBox 26">
            <a:extLst>
              <a:ext uri="{FF2B5EF4-FFF2-40B4-BE49-F238E27FC236}">
                <a16:creationId xmlns:a16="http://schemas.microsoft.com/office/drawing/2014/main" id="{EE02A156-B0F1-4A79-B302-1EBF680928FF}"/>
              </a:ext>
            </a:extLst>
          </p:cNvPr>
          <p:cNvSpPr txBox="1"/>
          <p:nvPr/>
        </p:nvSpPr>
        <p:spPr>
          <a:xfrm>
            <a:off x="5290346" y="1424849"/>
            <a:ext cx="1134904" cy="646331"/>
          </a:xfrm>
          <a:prstGeom prst="rect">
            <a:avLst/>
          </a:prstGeom>
          <a:noFill/>
        </p:spPr>
        <p:txBody>
          <a:bodyPr wrap="square" rtlCol="0">
            <a:spAutoFit/>
          </a:bodyPr>
          <a:lstStyle/>
          <a:p>
            <a:r>
              <a:rPr lang="en-CA" b="1" dirty="0"/>
              <a:t>STARTER</a:t>
            </a:r>
          </a:p>
          <a:p>
            <a:endParaRPr lang="en-CA" dirty="0"/>
          </a:p>
        </p:txBody>
      </p:sp>
      <p:sp>
        <p:nvSpPr>
          <p:cNvPr id="28" name="TextBox 27">
            <a:extLst>
              <a:ext uri="{FF2B5EF4-FFF2-40B4-BE49-F238E27FC236}">
                <a16:creationId xmlns:a16="http://schemas.microsoft.com/office/drawing/2014/main" id="{323EF6D7-950C-40AC-9BE5-FE1E5AB3FE65}"/>
              </a:ext>
            </a:extLst>
          </p:cNvPr>
          <p:cNvSpPr txBox="1"/>
          <p:nvPr/>
        </p:nvSpPr>
        <p:spPr>
          <a:xfrm>
            <a:off x="7565692" y="790036"/>
            <a:ext cx="1134904" cy="646331"/>
          </a:xfrm>
          <a:prstGeom prst="rect">
            <a:avLst/>
          </a:prstGeom>
          <a:noFill/>
        </p:spPr>
        <p:txBody>
          <a:bodyPr wrap="square" rtlCol="0">
            <a:spAutoFit/>
          </a:bodyPr>
          <a:lstStyle/>
          <a:p>
            <a:r>
              <a:rPr lang="en-CA" b="1" dirty="0"/>
              <a:t>STARTER</a:t>
            </a:r>
          </a:p>
          <a:p>
            <a:endParaRPr lang="en-CA" dirty="0"/>
          </a:p>
        </p:txBody>
      </p:sp>
      <p:sp>
        <p:nvSpPr>
          <p:cNvPr id="32" name="TextBox 31">
            <a:extLst>
              <a:ext uri="{FF2B5EF4-FFF2-40B4-BE49-F238E27FC236}">
                <a16:creationId xmlns:a16="http://schemas.microsoft.com/office/drawing/2014/main" id="{055C5278-5F84-4761-824D-9695EE8CB8E2}"/>
              </a:ext>
            </a:extLst>
          </p:cNvPr>
          <p:cNvSpPr txBox="1"/>
          <p:nvPr/>
        </p:nvSpPr>
        <p:spPr>
          <a:xfrm>
            <a:off x="6119765" y="3827598"/>
            <a:ext cx="1134904" cy="646331"/>
          </a:xfrm>
          <a:prstGeom prst="rect">
            <a:avLst/>
          </a:prstGeom>
          <a:noFill/>
        </p:spPr>
        <p:txBody>
          <a:bodyPr wrap="square" rtlCol="0">
            <a:spAutoFit/>
          </a:bodyPr>
          <a:lstStyle/>
          <a:p>
            <a:r>
              <a:rPr lang="en-CA" b="1" dirty="0"/>
              <a:t>STARTER</a:t>
            </a:r>
          </a:p>
          <a:p>
            <a:endParaRPr lang="en-CA" dirty="0"/>
          </a:p>
        </p:txBody>
      </p:sp>
      <p:sp>
        <p:nvSpPr>
          <p:cNvPr id="36" name="TextBox 35">
            <a:extLst>
              <a:ext uri="{FF2B5EF4-FFF2-40B4-BE49-F238E27FC236}">
                <a16:creationId xmlns:a16="http://schemas.microsoft.com/office/drawing/2014/main" id="{16AF7ADD-84E1-443C-8872-67BC7E17C235}"/>
              </a:ext>
            </a:extLst>
          </p:cNvPr>
          <p:cNvSpPr txBox="1"/>
          <p:nvPr/>
        </p:nvSpPr>
        <p:spPr>
          <a:xfrm>
            <a:off x="9091361" y="2838244"/>
            <a:ext cx="1134904" cy="646331"/>
          </a:xfrm>
          <a:prstGeom prst="rect">
            <a:avLst/>
          </a:prstGeom>
          <a:noFill/>
        </p:spPr>
        <p:txBody>
          <a:bodyPr wrap="square" rtlCol="0">
            <a:spAutoFit/>
          </a:bodyPr>
          <a:lstStyle/>
          <a:p>
            <a:r>
              <a:rPr lang="en-CA" b="1" dirty="0"/>
              <a:t>STARTER</a:t>
            </a:r>
          </a:p>
          <a:p>
            <a:endParaRPr lang="en-CA" dirty="0"/>
          </a:p>
        </p:txBody>
      </p:sp>
      <p:sp>
        <p:nvSpPr>
          <p:cNvPr id="38" name="TextBox 37">
            <a:extLst>
              <a:ext uri="{FF2B5EF4-FFF2-40B4-BE49-F238E27FC236}">
                <a16:creationId xmlns:a16="http://schemas.microsoft.com/office/drawing/2014/main" id="{492102AB-8A52-483C-A8BA-FDCF579320F4}"/>
              </a:ext>
            </a:extLst>
          </p:cNvPr>
          <p:cNvSpPr txBox="1"/>
          <p:nvPr/>
        </p:nvSpPr>
        <p:spPr>
          <a:xfrm>
            <a:off x="9391284" y="5028881"/>
            <a:ext cx="1134904" cy="646331"/>
          </a:xfrm>
          <a:prstGeom prst="rect">
            <a:avLst/>
          </a:prstGeom>
          <a:noFill/>
        </p:spPr>
        <p:txBody>
          <a:bodyPr wrap="square" rtlCol="0">
            <a:spAutoFit/>
          </a:bodyPr>
          <a:lstStyle/>
          <a:p>
            <a:r>
              <a:rPr lang="en-CA" b="1" dirty="0"/>
              <a:t>STARTER</a:t>
            </a:r>
          </a:p>
          <a:p>
            <a:endParaRPr lang="en-CA" dirty="0"/>
          </a:p>
        </p:txBody>
      </p:sp>
      <p:sp>
        <p:nvSpPr>
          <p:cNvPr id="39" name="TextBox 38">
            <a:extLst>
              <a:ext uri="{FF2B5EF4-FFF2-40B4-BE49-F238E27FC236}">
                <a16:creationId xmlns:a16="http://schemas.microsoft.com/office/drawing/2014/main" id="{C105431D-DBEF-43F4-A8DA-EB30BB472735}"/>
              </a:ext>
            </a:extLst>
          </p:cNvPr>
          <p:cNvSpPr txBox="1"/>
          <p:nvPr/>
        </p:nvSpPr>
        <p:spPr>
          <a:xfrm>
            <a:off x="6191099" y="1424849"/>
            <a:ext cx="1007067" cy="369332"/>
          </a:xfrm>
          <a:prstGeom prst="rect">
            <a:avLst/>
          </a:prstGeom>
          <a:noFill/>
        </p:spPr>
        <p:txBody>
          <a:bodyPr wrap="square" rtlCol="0">
            <a:spAutoFit/>
          </a:bodyPr>
          <a:lstStyle/>
          <a:p>
            <a:r>
              <a:rPr lang="en-CA" b="1" dirty="0"/>
              <a:t>BENCH</a:t>
            </a:r>
          </a:p>
        </p:txBody>
      </p:sp>
      <p:sp>
        <p:nvSpPr>
          <p:cNvPr id="41" name="TextBox 40">
            <a:extLst>
              <a:ext uri="{FF2B5EF4-FFF2-40B4-BE49-F238E27FC236}">
                <a16:creationId xmlns:a16="http://schemas.microsoft.com/office/drawing/2014/main" id="{48A0C9AC-9183-4179-B084-6ED300761EEB}"/>
              </a:ext>
            </a:extLst>
          </p:cNvPr>
          <p:cNvSpPr txBox="1"/>
          <p:nvPr/>
        </p:nvSpPr>
        <p:spPr>
          <a:xfrm>
            <a:off x="7094812" y="3837767"/>
            <a:ext cx="1007067" cy="369332"/>
          </a:xfrm>
          <a:prstGeom prst="rect">
            <a:avLst/>
          </a:prstGeom>
          <a:noFill/>
        </p:spPr>
        <p:txBody>
          <a:bodyPr wrap="square" rtlCol="0">
            <a:spAutoFit/>
          </a:bodyPr>
          <a:lstStyle/>
          <a:p>
            <a:r>
              <a:rPr lang="en-CA" b="1" dirty="0"/>
              <a:t>BENCH</a:t>
            </a:r>
          </a:p>
        </p:txBody>
      </p:sp>
      <p:sp>
        <p:nvSpPr>
          <p:cNvPr id="43" name="TextBox 42">
            <a:extLst>
              <a:ext uri="{FF2B5EF4-FFF2-40B4-BE49-F238E27FC236}">
                <a16:creationId xmlns:a16="http://schemas.microsoft.com/office/drawing/2014/main" id="{E374AEDC-0D7D-441A-BC53-2A7B96E6A7C7}"/>
              </a:ext>
            </a:extLst>
          </p:cNvPr>
          <p:cNvSpPr txBox="1"/>
          <p:nvPr/>
        </p:nvSpPr>
        <p:spPr>
          <a:xfrm>
            <a:off x="8547783" y="801746"/>
            <a:ext cx="1007067" cy="369332"/>
          </a:xfrm>
          <a:prstGeom prst="rect">
            <a:avLst/>
          </a:prstGeom>
          <a:noFill/>
        </p:spPr>
        <p:txBody>
          <a:bodyPr wrap="square" rtlCol="0">
            <a:spAutoFit/>
          </a:bodyPr>
          <a:lstStyle/>
          <a:p>
            <a:r>
              <a:rPr lang="en-CA" b="1" dirty="0"/>
              <a:t>BENCH</a:t>
            </a:r>
          </a:p>
        </p:txBody>
      </p:sp>
      <p:sp>
        <p:nvSpPr>
          <p:cNvPr id="45" name="TextBox 44">
            <a:extLst>
              <a:ext uri="{FF2B5EF4-FFF2-40B4-BE49-F238E27FC236}">
                <a16:creationId xmlns:a16="http://schemas.microsoft.com/office/drawing/2014/main" id="{D15CC7F7-A2AD-45C6-8EEA-9DCC55BBE61F}"/>
              </a:ext>
            </a:extLst>
          </p:cNvPr>
          <p:cNvSpPr txBox="1"/>
          <p:nvPr/>
        </p:nvSpPr>
        <p:spPr>
          <a:xfrm>
            <a:off x="10250328" y="2839853"/>
            <a:ext cx="1007067" cy="369332"/>
          </a:xfrm>
          <a:prstGeom prst="rect">
            <a:avLst/>
          </a:prstGeom>
          <a:noFill/>
        </p:spPr>
        <p:txBody>
          <a:bodyPr wrap="square" rtlCol="0">
            <a:spAutoFit/>
          </a:bodyPr>
          <a:lstStyle/>
          <a:p>
            <a:r>
              <a:rPr lang="en-CA" b="1" dirty="0"/>
              <a:t>BENCH</a:t>
            </a:r>
          </a:p>
        </p:txBody>
      </p:sp>
      <p:sp>
        <p:nvSpPr>
          <p:cNvPr id="47" name="TextBox 46">
            <a:extLst>
              <a:ext uri="{FF2B5EF4-FFF2-40B4-BE49-F238E27FC236}">
                <a16:creationId xmlns:a16="http://schemas.microsoft.com/office/drawing/2014/main" id="{F0869ABD-C209-45E5-AA80-BD66ED6CA099}"/>
              </a:ext>
            </a:extLst>
          </p:cNvPr>
          <p:cNvSpPr txBox="1"/>
          <p:nvPr/>
        </p:nvSpPr>
        <p:spPr>
          <a:xfrm>
            <a:off x="11180006" y="5028881"/>
            <a:ext cx="1007067" cy="369332"/>
          </a:xfrm>
          <a:prstGeom prst="rect">
            <a:avLst/>
          </a:prstGeom>
          <a:noFill/>
        </p:spPr>
        <p:txBody>
          <a:bodyPr wrap="square" rtlCol="0">
            <a:spAutoFit/>
          </a:bodyPr>
          <a:lstStyle/>
          <a:p>
            <a:r>
              <a:rPr lang="en-CA" b="1" dirty="0"/>
              <a:t>BENCH</a:t>
            </a:r>
          </a:p>
        </p:txBody>
      </p:sp>
      <p:pic>
        <p:nvPicPr>
          <p:cNvPr id="3" name="Picture 10" descr="Photo of Paul George">
            <a:extLst>
              <a:ext uri="{FF2B5EF4-FFF2-40B4-BE49-F238E27FC236}">
                <a16:creationId xmlns:a16="http://schemas.microsoft.com/office/drawing/2014/main" id="{03DB7DB3-5833-4968-9149-E5CA77BD12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975" y="1829241"/>
            <a:ext cx="563789" cy="8456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Photo of Wesley Matthews">
            <a:extLst>
              <a:ext uri="{FF2B5EF4-FFF2-40B4-BE49-F238E27FC236}">
                <a16:creationId xmlns:a16="http://schemas.microsoft.com/office/drawing/2014/main" id="{1647C522-A175-4E91-A462-76CB0A23CB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5393" y="1842454"/>
            <a:ext cx="563791" cy="8456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0" descr="Photo of Russell Westbrook">
            <a:extLst>
              <a:ext uri="{FF2B5EF4-FFF2-40B4-BE49-F238E27FC236}">
                <a16:creationId xmlns:a16="http://schemas.microsoft.com/office/drawing/2014/main" id="{85BFDA39-A578-495B-BB54-09E4DC0AB5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4310" y="1113201"/>
            <a:ext cx="563788" cy="8456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descr="Photo of Eric Bledsoe">
            <a:extLst>
              <a:ext uri="{FF2B5EF4-FFF2-40B4-BE49-F238E27FC236}">
                <a16:creationId xmlns:a16="http://schemas.microsoft.com/office/drawing/2014/main" id="{F5B8EE9E-DB36-48B8-80A2-408850668E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5899" y="1090335"/>
            <a:ext cx="563788" cy="84568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Photo of Andre Drummond">
            <a:extLst>
              <a:ext uri="{FF2B5EF4-FFF2-40B4-BE49-F238E27FC236}">
                <a16:creationId xmlns:a16="http://schemas.microsoft.com/office/drawing/2014/main" id="{AFAD82FC-D967-440E-B911-0B9DCAAC39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32544" y="3248054"/>
            <a:ext cx="563788" cy="84568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Photo of Steven Adams">
            <a:extLst>
              <a:ext uri="{FF2B5EF4-FFF2-40B4-BE49-F238E27FC236}">
                <a16:creationId xmlns:a16="http://schemas.microsoft.com/office/drawing/2014/main" id="{B06682A4-B223-458A-B9CA-25B42338C7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85105" y="3219905"/>
            <a:ext cx="563788" cy="84568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Photo of Kristaps Porziņģis">
            <a:extLst>
              <a:ext uri="{FF2B5EF4-FFF2-40B4-BE49-F238E27FC236}">
                <a16:creationId xmlns:a16="http://schemas.microsoft.com/office/drawing/2014/main" id="{48D5F7D6-29B8-4F95-A075-AB9D0E0CF7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0132" y="4150763"/>
            <a:ext cx="563788" cy="84568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4" descr="Photo of Kawhi Leonard">
            <a:extLst>
              <a:ext uri="{FF2B5EF4-FFF2-40B4-BE49-F238E27FC236}">
                <a16:creationId xmlns:a16="http://schemas.microsoft.com/office/drawing/2014/main" id="{C427BCC9-A7CA-4D12-B2A2-4CC4B6F7282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79476" y="5338878"/>
            <a:ext cx="563788" cy="84568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0" descr="Photo of Thabo Sefolosha">
            <a:extLst>
              <a:ext uri="{FF2B5EF4-FFF2-40B4-BE49-F238E27FC236}">
                <a16:creationId xmlns:a16="http://schemas.microsoft.com/office/drawing/2014/main" id="{CB65A7B4-5967-4CCF-AA0C-A29B9CF117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15108" y="5350358"/>
            <a:ext cx="563788" cy="845682"/>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311E3DEE-476A-412F-A810-9BA50D027DC6}"/>
              </a:ext>
            </a:extLst>
          </p:cNvPr>
          <p:cNvSpPr txBox="1"/>
          <p:nvPr/>
        </p:nvSpPr>
        <p:spPr>
          <a:xfrm>
            <a:off x="868101" y="1729663"/>
            <a:ext cx="2994807" cy="4801314"/>
          </a:xfrm>
          <a:prstGeom prst="rect">
            <a:avLst/>
          </a:prstGeom>
          <a:noFill/>
        </p:spPr>
        <p:txBody>
          <a:bodyPr wrap="square" rtlCol="0">
            <a:spAutoFit/>
          </a:bodyPr>
          <a:lstStyle/>
          <a:p>
            <a:r>
              <a:rPr lang="en-CA" sz="1800" dirty="0"/>
              <a:t>This team is the definition, defense wins championships. This team is built to stop offense and win games playing shut down basketball. This roster is built by selecting players with the highest average Defensive Win Shares (DWS) </a:t>
            </a:r>
            <a:r>
              <a:rPr lang="en-CA" dirty="0"/>
              <a:t>based off the last five season</a:t>
            </a:r>
            <a:r>
              <a:rPr lang="en-CA" sz="1800" dirty="0"/>
              <a:t>. </a:t>
            </a:r>
          </a:p>
          <a:p>
            <a:endParaRPr lang="en-CA" dirty="0"/>
          </a:p>
          <a:p>
            <a:r>
              <a:rPr lang="en-CA" sz="1800" dirty="0"/>
              <a:t>DWS measures the defensive contributions that player brings to their team as wins over the course of a regular season</a:t>
            </a:r>
            <a:r>
              <a:rPr lang="en-CA" sz="1800" dirty="0">
                <a:solidFill>
                  <a:schemeClr val="bg1"/>
                </a:solidFill>
              </a:rPr>
              <a:t>. </a:t>
            </a:r>
          </a:p>
          <a:p>
            <a:endParaRPr lang="en-CA" dirty="0"/>
          </a:p>
        </p:txBody>
      </p:sp>
      <p:sp>
        <p:nvSpPr>
          <p:cNvPr id="4" name="TextBox 3">
            <a:extLst>
              <a:ext uri="{FF2B5EF4-FFF2-40B4-BE49-F238E27FC236}">
                <a16:creationId xmlns:a16="http://schemas.microsoft.com/office/drawing/2014/main" id="{09D48EA4-372E-46F5-93BC-E1D3338423F7}"/>
              </a:ext>
            </a:extLst>
          </p:cNvPr>
          <p:cNvSpPr txBox="1"/>
          <p:nvPr/>
        </p:nvSpPr>
        <p:spPr>
          <a:xfrm>
            <a:off x="5795043" y="4953842"/>
            <a:ext cx="1490776" cy="469077"/>
          </a:xfrm>
          <a:prstGeom prst="rect">
            <a:avLst/>
          </a:prstGeom>
          <a:noFill/>
        </p:spPr>
        <p:txBody>
          <a:bodyPr wrap="square" rtlCol="0">
            <a:spAutoFit/>
          </a:bodyPr>
          <a:lstStyle/>
          <a:p>
            <a:r>
              <a:rPr lang="en-CA" sz="1200" dirty="0"/>
              <a:t>G. Antetokounmpo</a:t>
            </a:r>
          </a:p>
          <a:p>
            <a:r>
              <a:rPr lang="en-CA" sz="1200" dirty="0"/>
              <a:t>Avg WS: 11.24</a:t>
            </a:r>
          </a:p>
        </p:txBody>
      </p:sp>
      <p:pic>
        <p:nvPicPr>
          <p:cNvPr id="5" name="Picture 4" descr="A person smiling for the camera&#10;&#10;Description automatically generated">
            <a:extLst>
              <a:ext uri="{FF2B5EF4-FFF2-40B4-BE49-F238E27FC236}">
                <a16:creationId xmlns:a16="http://schemas.microsoft.com/office/drawing/2014/main" id="{0D57098F-0338-47B0-A978-02ACB555AF7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6647" y="4150763"/>
            <a:ext cx="563789" cy="845682"/>
          </a:xfrm>
          <a:prstGeom prst="rect">
            <a:avLst/>
          </a:prstGeom>
        </p:spPr>
      </p:pic>
      <p:sp>
        <p:nvSpPr>
          <p:cNvPr id="6" name="TextBox 5">
            <a:extLst>
              <a:ext uri="{FF2B5EF4-FFF2-40B4-BE49-F238E27FC236}">
                <a16:creationId xmlns:a16="http://schemas.microsoft.com/office/drawing/2014/main" id="{B365C880-AC13-4030-8F10-7862730CD785}"/>
              </a:ext>
            </a:extLst>
          </p:cNvPr>
          <p:cNvSpPr txBox="1"/>
          <p:nvPr/>
        </p:nvSpPr>
        <p:spPr>
          <a:xfrm>
            <a:off x="7053642" y="4952513"/>
            <a:ext cx="925656" cy="469077"/>
          </a:xfrm>
          <a:prstGeom prst="rect">
            <a:avLst/>
          </a:prstGeom>
          <a:noFill/>
        </p:spPr>
        <p:txBody>
          <a:bodyPr wrap="square" rtlCol="0">
            <a:spAutoFit/>
          </a:bodyPr>
          <a:lstStyle/>
          <a:p>
            <a:r>
              <a:rPr lang="en-CA" sz="1200" dirty="0"/>
              <a:t>K. Porzingis</a:t>
            </a:r>
          </a:p>
          <a:p>
            <a:r>
              <a:rPr lang="en-CA" sz="1200" dirty="0"/>
              <a:t>Avg WS: 4.3</a:t>
            </a:r>
          </a:p>
        </p:txBody>
      </p:sp>
      <p:sp>
        <p:nvSpPr>
          <p:cNvPr id="8" name="TextBox 7">
            <a:extLst>
              <a:ext uri="{FF2B5EF4-FFF2-40B4-BE49-F238E27FC236}">
                <a16:creationId xmlns:a16="http://schemas.microsoft.com/office/drawing/2014/main" id="{AE81832C-1E44-449D-AA50-1A5944F3FD3C}"/>
              </a:ext>
            </a:extLst>
          </p:cNvPr>
          <p:cNvSpPr txBox="1"/>
          <p:nvPr/>
        </p:nvSpPr>
        <p:spPr>
          <a:xfrm>
            <a:off x="5394970" y="2631976"/>
            <a:ext cx="925656" cy="469077"/>
          </a:xfrm>
          <a:prstGeom prst="rect">
            <a:avLst/>
          </a:prstGeom>
          <a:noFill/>
        </p:spPr>
        <p:txBody>
          <a:bodyPr wrap="square" rtlCol="0">
            <a:spAutoFit/>
          </a:bodyPr>
          <a:lstStyle/>
          <a:p>
            <a:r>
              <a:rPr lang="en-CA" sz="1200" dirty="0"/>
              <a:t>P. George</a:t>
            </a:r>
          </a:p>
          <a:p>
            <a:r>
              <a:rPr lang="en-CA" sz="1200" dirty="0"/>
              <a:t>Avg WS: 8.2</a:t>
            </a:r>
          </a:p>
        </p:txBody>
      </p:sp>
      <p:sp>
        <p:nvSpPr>
          <p:cNvPr id="10" name="TextBox 9">
            <a:extLst>
              <a:ext uri="{FF2B5EF4-FFF2-40B4-BE49-F238E27FC236}">
                <a16:creationId xmlns:a16="http://schemas.microsoft.com/office/drawing/2014/main" id="{11590029-A34C-4D86-998C-D62AD81C5A9D}"/>
              </a:ext>
            </a:extLst>
          </p:cNvPr>
          <p:cNvSpPr txBox="1"/>
          <p:nvPr/>
        </p:nvSpPr>
        <p:spPr>
          <a:xfrm>
            <a:off x="6287121" y="2631976"/>
            <a:ext cx="1018222" cy="646331"/>
          </a:xfrm>
          <a:prstGeom prst="rect">
            <a:avLst/>
          </a:prstGeom>
          <a:noFill/>
        </p:spPr>
        <p:txBody>
          <a:bodyPr wrap="square" rtlCol="0">
            <a:spAutoFit/>
          </a:bodyPr>
          <a:lstStyle/>
          <a:p>
            <a:r>
              <a:rPr lang="en-CA" sz="1200" dirty="0"/>
              <a:t>W. Matthews</a:t>
            </a:r>
          </a:p>
          <a:p>
            <a:r>
              <a:rPr lang="en-CA" sz="1200" dirty="0"/>
              <a:t>Avg WS: 8.2</a:t>
            </a:r>
          </a:p>
        </p:txBody>
      </p:sp>
      <p:sp>
        <p:nvSpPr>
          <p:cNvPr id="12" name="TextBox 11">
            <a:extLst>
              <a:ext uri="{FF2B5EF4-FFF2-40B4-BE49-F238E27FC236}">
                <a16:creationId xmlns:a16="http://schemas.microsoft.com/office/drawing/2014/main" id="{71ED4C4A-7B9B-466A-A093-610C2DF28C32}"/>
              </a:ext>
            </a:extLst>
          </p:cNvPr>
          <p:cNvSpPr txBox="1"/>
          <p:nvPr/>
        </p:nvSpPr>
        <p:spPr>
          <a:xfrm>
            <a:off x="7493048" y="1958882"/>
            <a:ext cx="1018222" cy="461665"/>
          </a:xfrm>
          <a:prstGeom prst="rect">
            <a:avLst/>
          </a:prstGeom>
          <a:noFill/>
        </p:spPr>
        <p:txBody>
          <a:bodyPr wrap="square" rtlCol="0">
            <a:spAutoFit/>
          </a:bodyPr>
          <a:lstStyle/>
          <a:p>
            <a:r>
              <a:rPr lang="en-CA" sz="1200" dirty="0"/>
              <a:t>R. Westbrook</a:t>
            </a:r>
          </a:p>
          <a:p>
            <a:r>
              <a:rPr lang="en-CA" sz="1200" dirty="0"/>
              <a:t>Avg WS: 9.66</a:t>
            </a:r>
          </a:p>
        </p:txBody>
      </p:sp>
      <p:sp>
        <p:nvSpPr>
          <p:cNvPr id="15" name="TextBox 14">
            <a:extLst>
              <a:ext uri="{FF2B5EF4-FFF2-40B4-BE49-F238E27FC236}">
                <a16:creationId xmlns:a16="http://schemas.microsoft.com/office/drawing/2014/main" id="{1A940966-CEC9-48D5-8355-807BEBB1DE9C}"/>
              </a:ext>
            </a:extLst>
          </p:cNvPr>
          <p:cNvSpPr txBox="1"/>
          <p:nvPr/>
        </p:nvSpPr>
        <p:spPr>
          <a:xfrm>
            <a:off x="8454113" y="1933790"/>
            <a:ext cx="1018222" cy="461665"/>
          </a:xfrm>
          <a:prstGeom prst="rect">
            <a:avLst/>
          </a:prstGeom>
          <a:noFill/>
        </p:spPr>
        <p:txBody>
          <a:bodyPr wrap="square" rtlCol="0">
            <a:spAutoFit/>
          </a:bodyPr>
          <a:lstStyle/>
          <a:p>
            <a:r>
              <a:rPr lang="en-CA" sz="1200" dirty="0"/>
              <a:t>E. Bledsoe</a:t>
            </a:r>
          </a:p>
          <a:p>
            <a:r>
              <a:rPr lang="en-CA" sz="1200" dirty="0"/>
              <a:t>Avg WS: 5.38</a:t>
            </a:r>
          </a:p>
        </p:txBody>
      </p:sp>
      <p:sp>
        <p:nvSpPr>
          <p:cNvPr id="17" name="TextBox 16">
            <a:extLst>
              <a:ext uri="{FF2B5EF4-FFF2-40B4-BE49-F238E27FC236}">
                <a16:creationId xmlns:a16="http://schemas.microsoft.com/office/drawing/2014/main" id="{0F4B59F6-8495-43BD-8446-E1D1A1231C50}"/>
              </a:ext>
            </a:extLst>
          </p:cNvPr>
          <p:cNvSpPr txBox="1"/>
          <p:nvPr/>
        </p:nvSpPr>
        <p:spPr>
          <a:xfrm>
            <a:off x="9204556" y="4062621"/>
            <a:ext cx="1120044" cy="461665"/>
          </a:xfrm>
          <a:prstGeom prst="rect">
            <a:avLst/>
          </a:prstGeom>
          <a:noFill/>
        </p:spPr>
        <p:txBody>
          <a:bodyPr wrap="square" rtlCol="0">
            <a:spAutoFit/>
          </a:bodyPr>
          <a:lstStyle/>
          <a:p>
            <a:r>
              <a:rPr lang="en-CA" sz="1200" dirty="0"/>
              <a:t>A. Drummond</a:t>
            </a:r>
          </a:p>
          <a:p>
            <a:r>
              <a:rPr lang="en-CA" sz="1200" dirty="0"/>
              <a:t>Avg WS: 7.74</a:t>
            </a:r>
          </a:p>
        </p:txBody>
      </p:sp>
      <p:sp>
        <p:nvSpPr>
          <p:cNvPr id="19" name="TextBox 18">
            <a:extLst>
              <a:ext uri="{FF2B5EF4-FFF2-40B4-BE49-F238E27FC236}">
                <a16:creationId xmlns:a16="http://schemas.microsoft.com/office/drawing/2014/main" id="{E998461D-60EC-4B9F-ACD8-13561736E5AA}"/>
              </a:ext>
            </a:extLst>
          </p:cNvPr>
          <p:cNvSpPr txBox="1"/>
          <p:nvPr/>
        </p:nvSpPr>
        <p:spPr>
          <a:xfrm>
            <a:off x="10305677" y="4052876"/>
            <a:ext cx="1018222" cy="461665"/>
          </a:xfrm>
          <a:prstGeom prst="rect">
            <a:avLst/>
          </a:prstGeom>
          <a:noFill/>
        </p:spPr>
        <p:txBody>
          <a:bodyPr wrap="square" rtlCol="0">
            <a:spAutoFit/>
          </a:bodyPr>
          <a:lstStyle/>
          <a:p>
            <a:r>
              <a:rPr lang="en-CA" sz="1200" dirty="0"/>
              <a:t>S. Adams</a:t>
            </a:r>
          </a:p>
          <a:p>
            <a:r>
              <a:rPr lang="en-CA" sz="1200" dirty="0"/>
              <a:t>Avg WS: 7.6</a:t>
            </a:r>
          </a:p>
        </p:txBody>
      </p:sp>
      <p:sp>
        <p:nvSpPr>
          <p:cNvPr id="22" name="TextBox 21">
            <a:extLst>
              <a:ext uri="{FF2B5EF4-FFF2-40B4-BE49-F238E27FC236}">
                <a16:creationId xmlns:a16="http://schemas.microsoft.com/office/drawing/2014/main" id="{52C7C099-DA07-48D8-AEC7-B7BF13948F11}"/>
              </a:ext>
            </a:extLst>
          </p:cNvPr>
          <p:cNvSpPr txBox="1"/>
          <p:nvPr/>
        </p:nvSpPr>
        <p:spPr>
          <a:xfrm>
            <a:off x="9472335" y="6170375"/>
            <a:ext cx="1120044" cy="461665"/>
          </a:xfrm>
          <a:prstGeom prst="rect">
            <a:avLst/>
          </a:prstGeom>
          <a:noFill/>
        </p:spPr>
        <p:txBody>
          <a:bodyPr wrap="square" rtlCol="0">
            <a:spAutoFit/>
          </a:bodyPr>
          <a:lstStyle/>
          <a:p>
            <a:r>
              <a:rPr lang="en-CA" sz="1200" dirty="0"/>
              <a:t>K. Leonard</a:t>
            </a:r>
          </a:p>
          <a:p>
            <a:r>
              <a:rPr lang="en-CA" sz="1200" dirty="0"/>
              <a:t>Avg WS: 9.06</a:t>
            </a:r>
          </a:p>
        </p:txBody>
      </p:sp>
      <p:sp>
        <p:nvSpPr>
          <p:cNvPr id="24" name="TextBox 23">
            <a:extLst>
              <a:ext uri="{FF2B5EF4-FFF2-40B4-BE49-F238E27FC236}">
                <a16:creationId xmlns:a16="http://schemas.microsoft.com/office/drawing/2014/main" id="{9018F27B-435E-49D8-AEDC-C4EB3217E340}"/>
              </a:ext>
            </a:extLst>
          </p:cNvPr>
          <p:cNvSpPr txBox="1"/>
          <p:nvPr/>
        </p:nvSpPr>
        <p:spPr>
          <a:xfrm>
            <a:off x="11114628" y="6169967"/>
            <a:ext cx="1284512" cy="461665"/>
          </a:xfrm>
          <a:prstGeom prst="rect">
            <a:avLst/>
          </a:prstGeom>
          <a:noFill/>
        </p:spPr>
        <p:txBody>
          <a:bodyPr wrap="square" rtlCol="0">
            <a:spAutoFit/>
          </a:bodyPr>
          <a:lstStyle/>
          <a:p>
            <a:r>
              <a:rPr lang="en-CA" sz="1200" dirty="0"/>
              <a:t>T. Sefolosha</a:t>
            </a:r>
          </a:p>
          <a:p>
            <a:r>
              <a:rPr lang="en-CA" sz="1200" dirty="0"/>
              <a:t>Avg WS: 2.52</a:t>
            </a:r>
          </a:p>
        </p:txBody>
      </p:sp>
    </p:spTree>
    <p:extLst>
      <p:ext uri="{BB962C8B-B14F-4D97-AF65-F5344CB8AC3E}">
        <p14:creationId xmlns:p14="http://schemas.microsoft.com/office/powerpoint/2010/main" val="1441190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745553" y="635912"/>
            <a:ext cx="3236090" cy="1093751"/>
          </a:xfrm>
        </p:spPr>
        <p:txBody>
          <a:bodyPr>
            <a:normAutofit fontScale="90000"/>
          </a:bodyPr>
          <a:lstStyle/>
          <a:p>
            <a:r>
              <a:rPr lang="en-CA" sz="5300" dirty="0"/>
              <a:t>Money Ball</a:t>
            </a:r>
            <a:br>
              <a:rPr lang="en-CA" sz="4000" dirty="0"/>
            </a:br>
            <a:endParaRPr lang="en-CA" sz="4000" dirty="0"/>
          </a:p>
        </p:txBody>
      </p:sp>
      <p:pic>
        <p:nvPicPr>
          <p:cNvPr id="13" name="Content Placeholder 12" descr="A picture containing clock&#10;&#10;Description automatically generated">
            <a:extLst>
              <a:ext uri="{FF2B5EF4-FFF2-40B4-BE49-F238E27FC236}">
                <a16:creationId xmlns:a16="http://schemas.microsoft.com/office/drawing/2014/main" id="{80299FD7-47EE-489B-B4E6-B431C873A52A}"/>
              </a:ext>
            </a:extLst>
          </p:cNvPr>
          <p:cNvPicPr>
            <a:picLocks noChangeAspect="1"/>
          </p:cNvPicPr>
          <p:nvPr/>
        </p:nvPicPr>
        <p:blipFill rotWithShape="1">
          <a:blip r:embed="rId3">
            <a:extLst>
              <a:ext uri="{28A0092B-C50C-407E-A947-70E740481C1C}">
                <a14:useLocalDpi xmlns:a14="http://schemas.microsoft.com/office/drawing/2010/main" val="0"/>
              </a:ext>
            </a:extLst>
          </a:blip>
          <a:srcRect l="2420" r="3070" b="-1"/>
          <a:stretch/>
        </p:blipFill>
        <p:spPr>
          <a:xfrm>
            <a:off x="5010386" y="10"/>
            <a:ext cx="7181613" cy="6857990"/>
          </a:xfrm>
          <a:prstGeom prst="rect">
            <a:avLst/>
          </a:prstGeom>
          <a:effectLst/>
        </p:spPr>
      </p:pic>
      <p:pic>
        <p:nvPicPr>
          <p:cNvPr id="4" name="Content Placeholder 3" descr="A person smiling for the camera&#10;&#10;Description automatically generated">
            <a:extLst>
              <a:ext uri="{FF2B5EF4-FFF2-40B4-BE49-F238E27FC236}">
                <a16:creationId xmlns:a16="http://schemas.microsoft.com/office/drawing/2014/main" id="{A940385E-10D2-43D5-B574-AA01DBAEAAC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387299" y="4207099"/>
            <a:ext cx="534362" cy="801544"/>
          </a:xfrm>
        </p:spPr>
      </p:pic>
      <p:pic>
        <p:nvPicPr>
          <p:cNvPr id="6" name="Picture 5" descr="A person posing for the camera&#10;&#10;Description automatically generated">
            <a:extLst>
              <a:ext uri="{FF2B5EF4-FFF2-40B4-BE49-F238E27FC236}">
                <a16:creationId xmlns:a16="http://schemas.microsoft.com/office/drawing/2014/main" id="{F49EE883-EE61-485A-BF30-39BA2358AC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4669" y="4206572"/>
            <a:ext cx="534362" cy="801544"/>
          </a:xfrm>
          <a:prstGeom prst="rect">
            <a:avLst/>
          </a:prstGeom>
        </p:spPr>
      </p:pic>
      <p:pic>
        <p:nvPicPr>
          <p:cNvPr id="8" name="Picture 7" descr="A person looking at the camera&#10;&#10;Description automatically generated">
            <a:extLst>
              <a:ext uri="{FF2B5EF4-FFF2-40B4-BE49-F238E27FC236}">
                <a16:creationId xmlns:a16="http://schemas.microsoft.com/office/drawing/2014/main" id="{93254B7D-9B45-477A-A717-616E574CA5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6868" y="5352046"/>
            <a:ext cx="534363" cy="801545"/>
          </a:xfrm>
          <a:prstGeom prst="rect">
            <a:avLst/>
          </a:prstGeom>
        </p:spPr>
      </p:pic>
      <p:pic>
        <p:nvPicPr>
          <p:cNvPr id="10" name="Picture 9" descr="A person posing for the camera&#10;&#10;Description automatically generated">
            <a:extLst>
              <a:ext uri="{FF2B5EF4-FFF2-40B4-BE49-F238E27FC236}">
                <a16:creationId xmlns:a16="http://schemas.microsoft.com/office/drawing/2014/main" id="{533488FF-DFDA-42A7-963B-EEE1C9A24C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8063" y="3209357"/>
            <a:ext cx="528351" cy="792527"/>
          </a:xfrm>
          <a:prstGeom prst="rect">
            <a:avLst/>
          </a:prstGeom>
        </p:spPr>
      </p:pic>
      <p:pic>
        <p:nvPicPr>
          <p:cNvPr id="12" name="Picture 11" descr="A person wearing a hat&#10;&#10;Description automatically generated">
            <a:extLst>
              <a:ext uri="{FF2B5EF4-FFF2-40B4-BE49-F238E27FC236}">
                <a16:creationId xmlns:a16="http://schemas.microsoft.com/office/drawing/2014/main" id="{E94DC958-6C6B-43A5-B6DA-FDB209F935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6145" y="3226217"/>
            <a:ext cx="527722" cy="791583"/>
          </a:xfrm>
          <a:prstGeom prst="rect">
            <a:avLst/>
          </a:prstGeom>
        </p:spPr>
      </p:pic>
      <p:pic>
        <p:nvPicPr>
          <p:cNvPr id="15" name="Picture 14" descr="A person smiling for the camera&#10;&#10;Description automatically generated">
            <a:extLst>
              <a:ext uri="{FF2B5EF4-FFF2-40B4-BE49-F238E27FC236}">
                <a16:creationId xmlns:a16="http://schemas.microsoft.com/office/drawing/2014/main" id="{C856312A-4C05-49D3-8B0B-31009EE0E1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6325" y="1756428"/>
            <a:ext cx="540667" cy="811001"/>
          </a:xfrm>
          <a:prstGeom prst="rect">
            <a:avLst/>
          </a:prstGeom>
        </p:spPr>
      </p:pic>
      <p:pic>
        <p:nvPicPr>
          <p:cNvPr id="17" name="Picture 16" descr="A person in a blue shirt&#10;&#10;Description automatically generated">
            <a:extLst>
              <a:ext uri="{FF2B5EF4-FFF2-40B4-BE49-F238E27FC236}">
                <a16:creationId xmlns:a16="http://schemas.microsoft.com/office/drawing/2014/main" id="{B5640AC1-439D-4F37-971B-72280EAA6B5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16261" y="1139871"/>
            <a:ext cx="534362" cy="801544"/>
          </a:xfrm>
          <a:prstGeom prst="rect">
            <a:avLst/>
          </a:prstGeom>
        </p:spPr>
      </p:pic>
      <p:pic>
        <p:nvPicPr>
          <p:cNvPr id="19" name="Picture 18" descr="A person smiling for the camera&#10;&#10;Description automatically generated">
            <a:extLst>
              <a:ext uri="{FF2B5EF4-FFF2-40B4-BE49-F238E27FC236}">
                <a16:creationId xmlns:a16="http://schemas.microsoft.com/office/drawing/2014/main" id="{1E2AEF8F-D088-4086-9926-84C77BA859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25505" y="5400580"/>
            <a:ext cx="527722" cy="791583"/>
          </a:xfrm>
          <a:prstGeom prst="rect">
            <a:avLst/>
          </a:prstGeom>
        </p:spPr>
      </p:pic>
      <p:pic>
        <p:nvPicPr>
          <p:cNvPr id="22" name="Picture 21" descr="A person posing for the camera&#10;&#10;Description automatically generated">
            <a:extLst>
              <a:ext uri="{FF2B5EF4-FFF2-40B4-BE49-F238E27FC236}">
                <a16:creationId xmlns:a16="http://schemas.microsoft.com/office/drawing/2014/main" id="{250955C3-353C-4C2C-AE14-50ACC37E7BF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80437" y="1756428"/>
            <a:ext cx="540667" cy="811001"/>
          </a:xfrm>
          <a:prstGeom prst="rect">
            <a:avLst/>
          </a:prstGeom>
        </p:spPr>
      </p:pic>
      <p:pic>
        <p:nvPicPr>
          <p:cNvPr id="24" name="Picture 23" descr="A person smiling for the camera&#10;&#10;Description automatically generated">
            <a:extLst>
              <a:ext uri="{FF2B5EF4-FFF2-40B4-BE49-F238E27FC236}">
                <a16:creationId xmlns:a16="http://schemas.microsoft.com/office/drawing/2014/main" id="{9C5A9398-32BA-424B-8E56-A8E3EA1A5A9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24849" y="1150407"/>
            <a:ext cx="534362" cy="801544"/>
          </a:xfrm>
          <a:prstGeom prst="rect">
            <a:avLst/>
          </a:prstGeom>
        </p:spPr>
      </p:pic>
      <p:sp>
        <p:nvSpPr>
          <p:cNvPr id="29" name="Title 1">
            <a:extLst>
              <a:ext uri="{FF2B5EF4-FFF2-40B4-BE49-F238E27FC236}">
                <a16:creationId xmlns:a16="http://schemas.microsoft.com/office/drawing/2014/main" id="{EE0D79AA-AD3E-40E1-85E3-F293DD0F7EE2}"/>
              </a:ext>
            </a:extLst>
          </p:cNvPr>
          <p:cNvSpPr txBox="1">
            <a:spLocks/>
          </p:cNvSpPr>
          <p:nvPr/>
        </p:nvSpPr>
        <p:spPr>
          <a:xfrm>
            <a:off x="610467" y="1756428"/>
            <a:ext cx="3622776" cy="46443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300" dirty="0">
                <a:latin typeface="+mn-lt"/>
              </a:rPr>
              <a:t>Built on the most team-friendly contract the league has to offer. This team is built by selecting the top players with the highest Win Shares/ ($) Million base on their 2020 salary.</a:t>
            </a:r>
          </a:p>
          <a:p>
            <a:endParaRPr lang="en-CA" sz="2300" dirty="0">
              <a:latin typeface="+mn-lt"/>
            </a:endParaRPr>
          </a:p>
          <a:p>
            <a:r>
              <a:rPr lang="en-CA" sz="2300" dirty="0">
                <a:latin typeface="+mn-lt"/>
              </a:rPr>
              <a:t>Win Shares/($) Million = (win share)/ Salary</a:t>
            </a:r>
          </a:p>
          <a:p>
            <a:br>
              <a:rPr lang="en-CA" sz="4000" dirty="0"/>
            </a:br>
            <a:endParaRPr lang="en-CA" sz="4000" dirty="0"/>
          </a:p>
        </p:txBody>
      </p:sp>
      <p:sp>
        <p:nvSpPr>
          <p:cNvPr id="27" name="TextBox 26">
            <a:extLst>
              <a:ext uri="{FF2B5EF4-FFF2-40B4-BE49-F238E27FC236}">
                <a16:creationId xmlns:a16="http://schemas.microsoft.com/office/drawing/2014/main" id="{EE02A156-B0F1-4A79-B302-1EBF680928FF}"/>
              </a:ext>
            </a:extLst>
          </p:cNvPr>
          <p:cNvSpPr txBox="1"/>
          <p:nvPr/>
        </p:nvSpPr>
        <p:spPr>
          <a:xfrm>
            <a:off x="5290346" y="1424849"/>
            <a:ext cx="1134904" cy="646331"/>
          </a:xfrm>
          <a:prstGeom prst="rect">
            <a:avLst/>
          </a:prstGeom>
          <a:noFill/>
        </p:spPr>
        <p:txBody>
          <a:bodyPr wrap="square" rtlCol="0">
            <a:spAutoFit/>
          </a:bodyPr>
          <a:lstStyle/>
          <a:p>
            <a:r>
              <a:rPr lang="en-CA" b="1" dirty="0"/>
              <a:t>STARTER</a:t>
            </a:r>
          </a:p>
          <a:p>
            <a:endParaRPr lang="en-CA" dirty="0"/>
          </a:p>
        </p:txBody>
      </p:sp>
      <p:sp>
        <p:nvSpPr>
          <p:cNvPr id="28" name="TextBox 27">
            <a:extLst>
              <a:ext uri="{FF2B5EF4-FFF2-40B4-BE49-F238E27FC236}">
                <a16:creationId xmlns:a16="http://schemas.microsoft.com/office/drawing/2014/main" id="{323EF6D7-950C-40AC-9BE5-FE1E5AB3FE65}"/>
              </a:ext>
            </a:extLst>
          </p:cNvPr>
          <p:cNvSpPr txBox="1"/>
          <p:nvPr/>
        </p:nvSpPr>
        <p:spPr>
          <a:xfrm>
            <a:off x="7565692" y="790036"/>
            <a:ext cx="1134904" cy="646331"/>
          </a:xfrm>
          <a:prstGeom prst="rect">
            <a:avLst/>
          </a:prstGeom>
          <a:noFill/>
        </p:spPr>
        <p:txBody>
          <a:bodyPr wrap="square" rtlCol="0">
            <a:spAutoFit/>
          </a:bodyPr>
          <a:lstStyle/>
          <a:p>
            <a:r>
              <a:rPr lang="en-CA" b="1" dirty="0"/>
              <a:t>STARTER</a:t>
            </a:r>
          </a:p>
          <a:p>
            <a:endParaRPr lang="en-CA" dirty="0"/>
          </a:p>
        </p:txBody>
      </p:sp>
      <p:sp>
        <p:nvSpPr>
          <p:cNvPr id="32" name="TextBox 31">
            <a:extLst>
              <a:ext uri="{FF2B5EF4-FFF2-40B4-BE49-F238E27FC236}">
                <a16:creationId xmlns:a16="http://schemas.microsoft.com/office/drawing/2014/main" id="{055C5278-5F84-4761-824D-9695EE8CB8E2}"/>
              </a:ext>
            </a:extLst>
          </p:cNvPr>
          <p:cNvSpPr txBox="1"/>
          <p:nvPr/>
        </p:nvSpPr>
        <p:spPr>
          <a:xfrm>
            <a:off x="6119765" y="3827598"/>
            <a:ext cx="1134904" cy="646331"/>
          </a:xfrm>
          <a:prstGeom prst="rect">
            <a:avLst/>
          </a:prstGeom>
          <a:noFill/>
        </p:spPr>
        <p:txBody>
          <a:bodyPr wrap="square" rtlCol="0">
            <a:spAutoFit/>
          </a:bodyPr>
          <a:lstStyle/>
          <a:p>
            <a:r>
              <a:rPr lang="en-CA" b="1" dirty="0"/>
              <a:t>STARTER</a:t>
            </a:r>
          </a:p>
          <a:p>
            <a:endParaRPr lang="en-CA" dirty="0"/>
          </a:p>
        </p:txBody>
      </p:sp>
      <p:sp>
        <p:nvSpPr>
          <p:cNvPr id="36" name="TextBox 35">
            <a:extLst>
              <a:ext uri="{FF2B5EF4-FFF2-40B4-BE49-F238E27FC236}">
                <a16:creationId xmlns:a16="http://schemas.microsoft.com/office/drawing/2014/main" id="{16AF7ADD-84E1-443C-8872-67BC7E17C235}"/>
              </a:ext>
            </a:extLst>
          </p:cNvPr>
          <p:cNvSpPr txBox="1"/>
          <p:nvPr/>
        </p:nvSpPr>
        <p:spPr>
          <a:xfrm>
            <a:off x="8977238" y="2866515"/>
            <a:ext cx="1134904" cy="646331"/>
          </a:xfrm>
          <a:prstGeom prst="rect">
            <a:avLst/>
          </a:prstGeom>
          <a:noFill/>
        </p:spPr>
        <p:txBody>
          <a:bodyPr wrap="square" rtlCol="0">
            <a:spAutoFit/>
          </a:bodyPr>
          <a:lstStyle/>
          <a:p>
            <a:r>
              <a:rPr lang="en-CA" b="1" dirty="0"/>
              <a:t>STARTER</a:t>
            </a:r>
          </a:p>
          <a:p>
            <a:endParaRPr lang="en-CA" dirty="0"/>
          </a:p>
        </p:txBody>
      </p:sp>
      <p:sp>
        <p:nvSpPr>
          <p:cNvPr id="38" name="TextBox 37">
            <a:extLst>
              <a:ext uri="{FF2B5EF4-FFF2-40B4-BE49-F238E27FC236}">
                <a16:creationId xmlns:a16="http://schemas.microsoft.com/office/drawing/2014/main" id="{492102AB-8A52-483C-A8BA-FDCF579320F4}"/>
              </a:ext>
            </a:extLst>
          </p:cNvPr>
          <p:cNvSpPr txBox="1"/>
          <p:nvPr/>
        </p:nvSpPr>
        <p:spPr>
          <a:xfrm>
            <a:off x="9391284" y="5028881"/>
            <a:ext cx="1134904" cy="646331"/>
          </a:xfrm>
          <a:prstGeom prst="rect">
            <a:avLst/>
          </a:prstGeom>
          <a:noFill/>
        </p:spPr>
        <p:txBody>
          <a:bodyPr wrap="square" rtlCol="0">
            <a:spAutoFit/>
          </a:bodyPr>
          <a:lstStyle/>
          <a:p>
            <a:r>
              <a:rPr lang="en-CA" b="1" dirty="0"/>
              <a:t>STARTER</a:t>
            </a:r>
          </a:p>
          <a:p>
            <a:endParaRPr lang="en-CA" dirty="0"/>
          </a:p>
        </p:txBody>
      </p:sp>
      <p:sp>
        <p:nvSpPr>
          <p:cNvPr id="39" name="TextBox 38">
            <a:extLst>
              <a:ext uri="{FF2B5EF4-FFF2-40B4-BE49-F238E27FC236}">
                <a16:creationId xmlns:a16="http://schemas.microsoft.com/office/drawing/2014/main" id="{C105431D-DBEF-43F4-A8DA-EB30BB472735}"/>
              </a:ext>
            </a:extLst>
          </p:cNvPr>
          <p:cNvSpPr txBox="1"/>
          <p:nvPr/>
        </p:nvSpPr>
        <p:spPr>
          <a:xfrm>
            <a:off x="6191099" y="1424849"/>
            <a:ext cx="1007067" cy="369332"/>
          </a:xfrm>
          <a:prstGeom prst="rect">
            <a:avLst/>
          </a:prstGeom>
          <a:noFill/>
        </p:spPr>
        <p:txBody>
          <a:bodyPr wrap="square" rtlCol="0">
            <a:spAutoFit/>
          </a:bodyPr>
          <a:lstStyle/>
          <a:p>
            <a:r>
              <a:rPr lang="en-CA" b="1" dirty="0"/>
              <a:t>BENCH</a:t>
            </a:r>
          </a:p>
        </p:txBody>
      </p:sp>
      <p:sp>
        <p:nvSpPr>
          <p:cNvPr id="41" name="TextBox 40">
            <a:extLst>
              <a:ext uri="{FF2B5EF4-FFF2-40B4-BE49-F238E27FC236}">
                <a16:creationId xmlns:a16="http://schemas.microsoft.com/office/drawing/2014/main" id="{48A0C9AC-9183-4179-B084-6ED300761EEB}"/>
              </a:ext>
            </a:extLst>
          </p:cNvPr>
          <p:cNvSpPr txBox="1"/>
          <p:nvPr/>
        </p:nvSpPr>
        <p:spPr>
          <a:xfrm>
            <a:off x="7094812" y="3837767"/>
            <a:ext cx="1007067" cy="369332"/>
          </a:xfrm>
          <a:prstGeom prst="rect">
            <a:avLst/>
          </a:prstGeom>
          <a:noFill/>
        </p:spPr>
        <p:txBody>
          <a:bodyPr wrap="square" rtlCol="0">
            <a:spAutoFit/>
          </a:bodyPr>
          <a:lstStyle/>
          <a:p>
            <a:r>
              <a:rPr lang="en-CA" b="1" dirty="0"/>
              <a:t>BENCH</a:t>
            </a:r>
          </a:p>
        </p:txBody>
      </p:sp>
      <p:sp>
        <p:nvSpPr>
          <p:cNvPr id="43" name="TextBox 42">
            <a:extLst>
              <a:ext uri="{FF2B5EF4-FFF2-40B4-BE49-F238E27FC236}">
                <a16:creationId xmlns:a16="http://schemas.microsoft.com/office/drawing/2014/main" id="{E374AEDC-0D7D-441A-BC53-2A7B96E6A7C7}"/>
              </a:ext>
            </a:extLst>
          </p:cNvPr>
          <p:cNvSpPr txBox="1"/>
          <p:nvPr/>
        </p:nvSpPr>
        <p:spPr>
          <a:xfrm>
            <a:off x="8547783" y="801746"/>
            <a:ext cx="1007067" cy="369332"/>
          </a:xfrm>
          <a:prstGeom prst="rect">
            <a:avLst/>
          </a:prstGeom>
          <a:noFill/>
        </p:spPr>
        <p:txBody>
          <a:bodyPr wrap="square" rtlCol="0">
            <a:spAutoFit/>
          </a:bodyPr>
          <a:lstStyle/>
          <a:p>
            <a:r>
              <a:rPr lang="en-CA" b="1" dirty="0"/>
              <a:t>BENCH</a:t>
            </a:r>
          </a:p>
        </p:txBody>
      </p:sp>
      <p:sp>
        <p:nvSpPr>
          <p:cNvPr id="45" name="TextBox 44">
            <a:extLst>
              <a:ext uri="{FF2B5EF4-FFF2-40B4-BE49-F238E27FC236}">
                <a16:creationId xmlns:a16="http://schemas.microsoft.com/office/drawing/2014/main" id="{D15CC7F7-A2AD-45C6-8EEA-9DCC55BBE61F}"/>
              </a:ext>
            </a:extLst>
          </p:cNvPr>
          <p:cNvSpPr txBox="1"/>
          <p:nvPr/>
        </p:nvSpPr>
        <p:spPr>
          <a:xfrm>
            <a:off x="9956241" y="2853540"/>
            <a:ext cx="1007067" cy="369332"/>
          </a:xfrm>
          <a:prstGeom prst="rect">
            <a:avLst/>
          </a:prstGeom>
          <a:noFill/>
        </p:spPr>
        <p:txBody>
          <a:bodyPr wrap="square" rtlCol="0">
            <a:spAutoFit/>
          </a:bodyPr>
          <a:lstStyle/>
          <a:p>
            <a:r>
              <a:rPr lang="en-CA" b="1" dirty="0"/>
              <a:t>BENCH</a:t>
            </a:r>
          </a:p>
        </p:txBody>
      </p:sp>
      <p:sp>
        <p:nvSpPr>
          <p:cNvPr id="47" name="TextBox 46">
            <a:extLst>
              <a:ext uri="{FF2B5EF4-FFF2-40B4-BE49-F238E27FC236}">
                <a16:creationId xmlns:a16="http://schemas.microsoft.com/office/drawing/2014/main" id="{F0869ABD-C209-45E5-AA80-BD66ED6CA099}"/>
              </a:ext>
            </a:extLst>
          </p:cNvPr>
          <p:cNvSpPr txBox="1"/>
          <p:nvPr/>
        </p:nvSpPr>
        <p:spPr>
          <a:xfrm>
            <a:off x="11180006" y="5028881"/>
            <a:ext cx="1007067" cy="369332"/>
          </a:xfrm>
          <a:prstGeom prst="rect">
            <a:avLst/>
          </a:prstGeom>
          <a:noFill/>
        </p:spPr>
        <p:txBody>
          <a:bodyPr wrap="square" rtlCol="0">
            <a:spAutoFit/>
          </a:bodyPr>
          <a:lstStyle/>
          <a:p>
            <a:r>
              <a:rPr lang="en-CA" b="1" dirty="0"/>
              <a:t>BENCH</a:t>
            </a:r>
          </a:p>
        </p:txBody>
      </p:sp>
      <p:sp>
        <p:nvSpPr>
          <p:cNvPr id="5" name="TextBox 4">
            <a:extLst>
              <a:ext uri="{FF2B5EF4-FFF2-40B4-BE49-F238E27FC236}">
                <a16:creationId xmlns:a16="http://schemas.microsoft.com/office/drawing/2014/main" id="{7D33F6A2-09A7-4276-B413-A7D2492A4003}"/>
              </a:ext>
            </a:extLst>
          </p:cNvPr>
          <p:cNvSpPr txBox="1"/>
          <p:nvPr/>
        </p:nvSpPr>
        <p:spPr>
          <a:xfrm>
            <a:off x="5256437" y="2553387"/>
            <a:ext cx="1018220" cy="461665"/>
          </a:xfrm>
          <a:prstGeom prst="rect">
            <a:avLst/>
          </a:prstGeom>
          <a:noFill/>
        </p:spPr>
        <p:txBody>
          <a:bodyPr wrap="square" rtlCol="0">
            <a:spAutoFit/>
          </a:bodyPr>
          <a:lstStyle/>
          <a:p>
            <a:r>
              <a:rPr lang="en-CA" sz="1200" dirty="0"/>
              <a:t>D. Robinson</a:t>
            </a:r>
          </a:p>
          <a:p>
            <a:r>
              <a:rPr lang="en-CA" sz="1200" dirty="0"/>
              <a:t>Avg WS: 4.7 </a:t>
            </a:r>
          </a:p>
        </p:txBody>
      </p:sp>
      <p:sp>
        <p:nvSpPr>
          <p:cNvPr id="7" name="TextBox 6">
            <a:extLst>
              <a:ext uri="{FF2B5EF4-FFF2-40B4-BE49-F238E27FC236}">
                <a16:creationId xmlns:a16="http://schemas.microsoft.com/office/drawing/2014/main" id="{7BE58F94-5690-43DC-9806-DC76B5B232C1}"/>
              </a:ext>
            </a:extLst>
          </p:cNvPr>
          <p:cNvSpPr txBox="1"/>
          <p:nvPr/>
        </p:nvSpPr>
        <p:spPr>
          <a:xfrm>
            <a:off x="6130778" y="2564381"/>
            <a:ext cx="1018220" cy="461665"/>
          </a:xfrm>
          <a:prstGeom prst="rect">
            <a:avLst/>
          </a:prstGeom>
          <a:noFill/>
        </p:spPr>
        <p:txBody>
          <a:bodyPr wrap="square" rtlCol="0">
            <a:spAutoFit/>
          </a:bodyPr>
          <a:lstStyle/>
          <a:p>
            <a:r>
              <a:rPr lang="en-CA" sz="1200" dirty="0" err="1"/>
              <a:t>D.Lee</a:t>
            </a:r>
            <a:endParaRPr lang="en-CA" sz="1200" dirty="0"/>
          </a:p>
          <a:p>
            <a:r>
              <a:rPr lang="en-CA" sz="1200" dirty="0"/>
              <a:t>Avg WS: 1.7 </a:t>
            </a:r>
          </a:p>
        </p:txBody>
      </p:sp>
      <p:sp>
        <p:nvSpPr>
          <p:cNvPr id="9" name="TextBox 8">
            <a:extLst>
              <a:ext uri="{FF2B5EF4-FFF2-40B4-BE49-F238E27FC236}">
                <a16:creationId xmlns:a16="http://schemas.microsoft.com/office/drawing/2014/main" id="{628691C1-DF83-437B-AA3E-2E4A3BF8455F}"/>
              </a:ext>
            </a:extLst>
          </p:cNvPr>
          <p:cNvSpPr txBox="1"/>
          <p:nvPr/>
        </p:nvSpPr>
        <p:spPr>
          <a:xfrm>
            <a:off x="7682376" y="1942382"/>
            <a:ext cx="1018220" cy="461665"/>
          </a:xfrm>
          <a:prstGeom prst="rect">
            <a:avLst/>
          </a:prstGeom>
          <a:noFill/>
        </p:spPr>
        <p:txBody>
          <a:bodyPr wrap="square" rtlCol="0">
            <a:spAutoFit/>
          </a:bodyPr>
          <a:lstStyle/>
          <a:p>
            <a:r>
              <a:rPr lang="en-CA" sz="1200" dirty="0"/>
              <a:t>D. Graham</a:t>
            </a:r>
          </a:p>
          <a:p>
            <a:r>
              <a:rPr lang="en-CA" sz="1200" dirty="0"/>
              <a:t>Avg WS: 3.4 </a:t>
            </a:r>
          </a:p>
        </p:txBody>
      </p:sp>
      <p:sp>
        <p:nvSpPr>
          <p:cNvPr id="11" name="TextBox 10">
            <a:extLst>
              <a:ext uri="{FF2B5EF4-FFF2-40B4-BE49-F238E27FC236}">
                <a16:creationId xmlns:a16="http://schemas.microsoft.com/office/drawing/2014/main" id="{F09F75FC-9ECB-4533-802F-E4DEA8BDAE09}"/>
              </a:ext>
            </a:extLst>
          </p:cNvPr>
          <p:cNvSpPr txBox="1"/>
          <p:nvPr/>
        </p:nvSpPr>
        <p:spPr>
          <a:xfrm>
            <a:off x="8556883" y="1951951"/>
            <a:ext cx="1018220" cy="461665"/>
          </a:xfrm>
          <a:prstGeom prst="rect">
            <a:avLst/>
          </a:prstGeom>
          <a:noFill/>
        </p:spPr>
        <p:txBody>
          <a:bodyPr wrap="square" rtlCol="0">
            <a:spAutoFit/>
          </a:bodyPr>
          <a:lstStyle/>
          <a:p>
            <a:r>
              <a:rPr lang="en-CA" sz="1200" dirty="0"/>
              <a:t>M. Morris</a:t>
            </a:r>
          </a:p>
          <a:p>
            <a:r>
              <a:rPr lang="en-CA" sz="1200" dirty="0"/>
              <a:t>Avg WS: 3.4 </a:t>
            </a:r>
          </a:p>
        </p:txBody>
      </p:sp>
      <p:sp>
        <p:nvSpPr>
          <p:cNvPr id="14" name="TextBox 13">
            <a:extLst>
              <a:ext uri="{FF2B5EF4-FFF2-40B4-BE49-F238E27FC236}">
                <a16:creationId xmlns:a16="http://schemas.microsoft.com/office/drawing/2014/main" id="{F40276DB-0213-4154-9AF4-A46FFE6C1375}"/>
              </a:ext>
            </a:extLst>
          </p:cNvPr>
          <p:cNvSpPr txBox="1"/>
          <p:nvPr/>
        </p:nvSpPr>
        <p:spPr>
          <a:xfrm>
            <a:off x="8990536" y="3997065"/>
            <a:ext cx="1018220" cy="461665"/>
          </a:xfrm>
          <a:prstGeom prst="rect">
            <a:avLst/>
          </a:prstGeom>
          <a:noFill/>
        </p:spPr>
        <p:txBody>
          <a:bodyPr wrap="square" rtlCol="0">
            <a:spAutoFit/>
          </a:bodyPr>
          <a:lstStyle/>
          <a:p>
            <a:r>
              <a:rPr lang="en-CA" sz="1200" dirty="0"/>
              <a:t>J. Allen</a:t>
            </a:r>
          </a:p>
          <a:p>
            <a:r>
              <a:rPr lang="en-CA" sz="1200" dirty="0"/>
              <a:t>Avg WS: 7.1 </a:t>
            </a:r>
          </a:p>
        </p:txBody>
      </p:sp>
      <p:sp>
        <p:nvSpPr>
          <p:cNvPr id="16" name="TextBox 15">
            <a:extLst>
              <a:ext uri="{FF2B5EF4-FFF2-40B4-BE49-F238E27FC236}">
                <a16:creationId xmlns:a16="http://schemas.microsoft.com/office/drawing/2014/main" id="{A696136E-04B0-4CEA-95C3-C13A31C7B28D}"/>
              </a:ext>
            </a:extLst>
          </p:cNvPr>
          <p:cNvSpPr txBox="1"/>
          <p:nvPr/>
        </p:nvSpPr>
        <p:spPr>
          <a:xfrm>
            <a:off x="9889366" y="4008816"/>
            <a:ext cx="1018220" cy="461665"/>
          </a:xfrm>
          <a:prstGeom prst="rect">
            <a:avLst/>
          </a:prstGeom>
          <a:noFill/>
        </p:spPr>
        <p:txBody>
          <a:bodyPr wrap="square" rtlCol="0">
            <a:spAutoFit/>
          </a:bodyPr>
          <a:lstStyle/>
          <a:p>
            <a:r>
              <a:rPr lang="en-CA" sz="1200" dirty="0"/>
              <a:t>M. Robinson</a:t>
            </a:r>
          </a:p>
          <a:p>
            <a:r>
              <a:rPr lang="en-CA" sz="1200" dirty="0"/>
              <a:t>Avg WS: 6.8 </a:t>
            </a:r>
          </a:p>
        </p:txBody>
      </p:sp>
      <p:sp>
        <p:nvSpPr>
          <p:cNvPr id="18" name="TextBox 17">
            <a:extLst>
              <a:ext uri="{FF2B5EF4-FFF2-40B4-BE49-F238E27FC236}">
                <a16:creationId xmlns:a16="http://schemas.microsoft.com/office/drawing/2014/main" id="{8F3D36EA-08CD-418D-9F39-05E600349874}"/>
              </a:ext>
            </a:extLst>
          </p:cNvPr>
          <p:cNvSpPr txBox="1"/>
          <p:nvPr/>
        </p:nvSpPr>
        <p:spPr>
          <a:xfrm>
            <a:off x="9441554" y="6167910"/>
            <a:ext cx="1018220" cy="461665"/>
          </a:xfrm>
          <a:prstGeom prst="rect">
            <a:avLst/>
          </a:prstGeom>
          <a:noFill/>
        </p:spPr>
        <p:txBody>
          <a:bodyPr wrap="square" rtlCol="0">
            <a:spAutoFit/>
          </a:bodyPr>
          <a:lstStyle/>
          <a:p>
            <a:r>
              <a:rPr lang="en-CA" sz="1200" dirty="0"/>
              <a:t>R. </a:t>
            </a:r>
            <a:r>
              <a:rPr lang="en-CA" sz="1200" dirty="0" err="1"/>
              <a:t>O`Neale</a:t>
            </a:r>
            <a:endParaRPr lang="en-CA" sz="1200" dirty="0"/>
          </a:p>
          <a:p>
            <a:r>
              <a:rPr lang="en-CA" sz="1200" dirty="0"/>
              <a:t>Avg. WS: 4.0</a:t>
            </a:r>
          </a:p>
        </p:txBody>
      </p:sp>
      <p:sp>
        <p:nvSpPr>
          <p:cNvPr id="20" name="TextBox 19">
            <a:extLst>
              <a:ext uri="{FF2B5EF4-FFF2-40B4-BE49-F238E27FC236}">
                <a16:creationId xmlns:a16="http://schemas.microsoft.com/office/drawing/2014/main" id="{264BD8E7-5BA7-4FAA-87A2-07AAEA74866A}"/>
              </a:ext>
            </a:extLst>
          </p:cNvPr>
          <p:cNvSpPr txBox="1"/>
          <p:nvPr/>
        </p:nvSpPr>
        <p:spPr>
          <a:xfrm>
            <a:off x="11168853" y="6143946"/>
            <a:ext cx="1018220" cy="461665"/>
          </a:xfrm>
          <a:prstGeom prst="rect">
            <a:avLst/>
          </a:prstGeom>
          <a:noFill/>
        </p:spPr>
        <p:txBody>
          <a:bodyPr wrap="square" rtlCol="0">
            <a:spAutoFit/>
          </a:bodyPr>
          <a:lstStyle/>
          <a:p>
            <a:r>
              <a:rPr lang="en-CA" sz="1200" dirty="0"/>
              <a:t>J. Hart</a:t>
            </a:r>
          </a:p>
          <a:p>
            <a:r>
              <a:rPr lang="en-CA" sz="1200" dirty="0"/>
              <a:t>Avg. WS: 2.7</a:t>
            </a:r>
          </a:p>
        </p:txBody>
      </p:sp>
      <p:sp>
        <p:nvSpPr>
          <p:cNvPr id="21" name="TextBox 20">
            <a:extLst>
              <a:ext uri="{FF2B5EF4-FFF2-40B4-BE49-F238E27FC236}">
                <a16:creationId xmlns:a16="http://schemas.microsoft.com/office/drawing/2014/main" id="{77596616-FD7E-41AD-B67D-7EE0258B20C8}"/>
              </a:ext>
            </a:extLst>
          </p:cNvPr>
          <p:cNvSpPr txBox="1"/>
          <p:nvPr/>
        </p:nvSpPr>
        <p:spPr>
          <a:xfrm>
            <a:off x="6191099" y="4965781"/>
            <a:ext cx="1018220" cy="461665"/>
          </a:xfrm>
          <a:prstGeom prst="rect">
            <a:avLst/>
          </a:prstGeom>
          <a:noFill/>
        </p:spPr>
        <p:txBody>
          <a:bodyPr wrap="square" rtlCol="0">
            <a:spAutoFit/>
          </a:bodyPr>
          <a:lstStyle/>
          <a:p>
            <a:r>
              <a:rPr lang="en-CA" sz="1200" dirty="0"/>
              <a:t>B. Adebayo</a:t>
            </a:r>
          </a:p>
          <a:p>
            <a:r>
              <a:rPr lang="en-CA" sz="1200" dirty="0"/>
              <a:t>Avg WS: 8.1</a:t>
            </a:r>
          </a:p>
        </p:txBody>
      </p:sp>
      <p:sp>
        <p:nvSpPr>
          <p:cNvPr id="23" name="TextBox 22">
            <a:extLst>
              <a:ext uri="{FF2B5EF4-FFF2-40B4-BE49-F238E27FC236}">
                <a16:creationId xmlns:a16="http://schemas.microsoft.com/office/drawing/2014/main" id="{FE4C4B8B-68B1-4811-9E4F-0D4A2C7563FE}"/>
              </a:ext>
            </a:extLst>
          </p:cNvPr>
          <p:cNvSpPr txBox="1"/>
          <p:nvPr/>
        </p:nvSpPr>
        <p:spPr>
          <a:xfrm>
            <a:off x="7120640" y="4939990"/>
            <a:ext cx="1120042" cy="646331"/>
          </a:xfrm>
          <a:prstGeom prst="rect">
            <a:avLst/>
          </a:prstGeom>
          <a:noFill/>
        </p:spPr>
        <p:txBody>
          <a:bodyPr wrap="square" rtlCol="0">
            <a:spAutoFit/>
          </a:bodyPr>
          <a:lstStyle/>
          <a:p>
            <a:r>
              <a:rPr lang="en-CA" sz="1200" dirty="0"/>
              <a:t>L. Markkanen</a:t>
            </a:r>
          </a:p>
          <a:p>
            <a:r>
              <a:rPr lang="en-CA" sz="1200" dirty="0"/>
              <a:t>Avg WS: 14.8 </a:t>
            </a:r>
          </a:p>
        </p:txBody>
      </p:sp>
    </p:spTree>
    <p:extLst>
      <p:ext uri="{BB962C8B-B14F-4D97-AF65-F5344CB8AC3E}">
        <p14:creationId xmlns:p14="http://schemas.microsoft.com/office/powerpoint/2010/main" val="8835937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C2DFFD"/>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1117</Words>
  <Application>Microsoft Office PowerPoint</Application>
  <PresentationFormat>Widescreen</PresentationFormat>
  <Paragraphs>251</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Calibri Light</vt:lpstr>
      <vt:lpstr>Office Theme</vt:lpstr>
      <vt:lpstr>Making a splash in the NBA</vt:lpstr>
      <vt:lpstr>Introduction</vt:lpstr>
      <vt:lpstr>Team Proposal</vt:lpstr>
      <vt:lpstr>Qualifying success</vt:lpstr>
      <vt:lpstr>22020 Win Share Regression</vt:lpstr>
      <vt:lpstr>Dream Team </vt:lpstr>
      <vt:lpstr>Offensive Power House </vt:lpstr>
      <vt:lpstr>Defensive Power House </vt:lpstr>
      <vt:lpstr>Money Ball </vt:lpstr>
      <vt:lpstr>Summary Analysis</vt:lpstr>
      <vt:lpstr>Recommendations</vt:lpstr>
      <vt:lpstr>Vancouver  Whales </vt:lpstr>
      <vt:lpstr>Summary Analysis  The total salary is $112.03 million and total win share is 69.36 </vt:lpstr>
      <vt:lpstr>Data Source and Cleansing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a splash in the NBA</dc:title>
  <dc:creator>Tom Nierodzik</dc:creator>
  <cp:lastModifiedBy>Tom Nierodzik</cp:lastModifiedBy>
  <cp:revision>4</cp:revision>
  <dcterms:created xsi:type="dcterms:W3CDTF">2020-07-22T23:08:18Z</dcterms:created>
  <dcterms:modified xsi:type="dcterms:W3CDTF">2020-07-22T23:44:18Z</dcterms:modified>
</cp:coreProperties>
</file>