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CA4DBD-2F3D-4ABB-65F5-BCD9FD97BD68}" v="400" dt="2020-08-17T04:46:48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Angel Echavarria Ocampo" userId="S::maechavaro@eafit.edu.co::29833358-88fa-4f4a-8973-2ecb59e65ae2" providerId="AD" clId="Web-{A7CA4DBD-2F3D-4ABB-65F5-BCD9FD97BD68}"/>
    <pc:docChg chg="modSld">
      <pc:chgData name="Miguel Angel Echavarria Ocampo" userId="S::maechavaro@eafit.edu.co::29833358-88fa-4f4a-8973-2ecb59e65ae2" providerId="AD" clId="Web-{A7CA4DBD-2F3D-4ABB-65F5-BCD9FD97BD68}" dt="2020-08-17T04:46:48.177" v="392"/>
      <pc:docMkLst>
        <pc:docMk/>
      </pc:docMkLst>
      <pc:sldChg chg="delSp modSp">
        <pc:chgData name="Miguel Angel Echavarria Ocampo" userId="S::maechavaro@eafit.edu.co::29833358-88fa-4f4a-8973-2ecb59e65ae2" providerId="AD" clId="Web-{A7CA4DBD-2F3D-4ABB-65F5-BCD9FD97BD68}" dt="2020-08-17T04:45:52.769" v="366"/>
        <pc:sldMkLst>
          <pc:docMk/>
          <pc:sldMk cId="0" sldId="256"/>
        </pc:sldMkLst>
        <pc:spChg chg="mod">
          <ac:chgData name="Miguel Angel Echavarria Ocampo" userId="S::maechavaro@eafit.edu.co::29833358-88fa-4f4a-8973-2ecb59e65ae2" providerId="AD" clId="Web-{A7CA4DBD-2F3D-4ABB-65F5-BCD9FD97BD68}" dt="2020-08-17T04:45:09.939" v="265" actId="20577"/>
          <ac:spMkLst>
            <pc:docMk/>
            <pc:sldMk cId="0" sldId="256"/>
            <ac:spMk id="77" creationId="{00000000-0000-0000-0000-000000000000}"/>
          </ac:spMkLst>
        </pc:spChg>
        <pc:spChg chg="del mod">
          <ac:chgData name="Miguel Angel Echavarria Ocampo" userId="S::maechavaro@eafit.edu.co::29833358-88fa-4f4a-8973-2ecb59e65ae2" providerId="AD" clId="Web-{A7CA4DBD-2F3D-4ABB-65F5-BCD9FD97BD68}" dt="2020-08-17T04:45:47.409" v="363"/>
          <ac:spMkLst>
            <pc:docMk/>
            <pc:sldMk cId="0" sldId="256"/>
            <ac:spMk id="78" creationId="{00000000-0000-0000-0000-000000000000}"/>
          </ac:spMkLst>
        </pc:spChg>
        <pc:spChg chg="del">
          <ac:chgData name="Miguel Angel Echavarria Ocampo" userId="S::maechavaro@eafit.edu.co::29833358-88fa-4f4a-8973-2ecb59e65ae2" providerId="AD" clId="Web-{A7CA4DBD-2F3D-4ABB-65F5-BCD9FD97BD68}" dt="2020-08-17T04:45:49.488" v="364"/>
          <ac:spMkLst>
            <pc:docMk/>
            <pc:sldMk cId="0" sldId="256"/>
            <ac:spMk id="79" creationId="{00000000-0000-0000-0000-000000000000}"/>
          </ac:spMkLst>
        </pc:spChg>
        <pc:spChg chg="del mod">
          <ac:chgData name="Miguel Angel Echavarria Ocampo" userId="S::maechavaro@eafit.edu.co::29833358-88fa-4f4a-8973-2ecb59e65ae2" providerId="AD" clId="Web-{A7CA4DBD-2F3D-4ABB-65F5-BCD9FD97BD68}" dt="2020-08-17T04:45:52.769" v="366"/>
          <ac:spMkLst>
            <pc:docMk/>
            <pc:sldMk cId="0" sldId="256"/>
            <ac:spMk id="80" creationId="{00000000-0000-0000-0000-000000000000}"/>
          </ac:spMkLst>
        </pc:spChg>
      </pc:sldChg>
      <pc:sldChg chg="delSp modSp">
        <pc:chgData name="Miguel Angel Echavarria Ocampo" userId="S::maechavaro@eafit.edu.co::29833358-88fa-4f4a-8973-2ecb59e65ae2" providerId="AD" clId="Web-{A7CA4DBD-2F3D-4ABB-65F5-BCD9FD97BD68}" dt="2020-08-17T04:46:41.552" v="391"/>
        <pc:sldMkLst>
          <pc:docMk/>
          <pc:sldMk cId="0" sldId="257"/>
        </pc:sldMkLst>
        <pc:spChg chg="del">
          <ac:chgData name="Miguel Angel Echavarria Ocampo" userId="S::maechavaro@eafit.edu.co::29833358-88fa-4f4a-8973-2ecb59e65ae2" providerId="AD" clId="Web-{A7CA4DBD-2F3D-4ABB-65F5-BCD9FD97BD68}" dt="2020-08-17T04:46:00.722" v="373"/>
          <ac:spMkLst>
            <pc:docMk/>
            <pc:sldMk cId="0" sldId="257"/>
            <ac:spMk id="83" creationId="{00000000-0000-0000-0000-000000000000}"/>
          </ac:spMkLst>
        </pc:spChg>
        <pc:spChg chg="del mod">
          <ac:chgData name="Miguel Angel Echavarria Ocampo" userId="S::maechavaro@eafit.edu.co::29833358-88fa-4f4a-8973-2ecb59e65ae2" providerId="AD" clId="Web-{A7CA4DBD-2F3D-4ABB-65F5-BCD9FD97BD68}" dt="2020-08-17T04:45:59.488" v="372"/>
          <ac:spMkLst>
            <pc:docMk/>
            <pc:sldMk cId="0" sldId="257"/>
            <ac:spMk id="84" creationId="{00000000-0000-0000-0000-000000000000}"/>
          </ac:spMkLst>
        </pc:spChg>
        <pc:spChg chg="mod">
          <ac:chgData name="Miguel Angel Echavarria Ocampo" userId="S::maechavaro@eafit.edu.co::29833358-88fa-4f4a-8973-2ecb59e65ae2" providerId="AD" clId="Web-{A7CA4DBD-2F3D-4ABB-65F5-BCD9FD97BD68}" dt="2020-08-17T04:45:35.503" v="355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Miguel Angel Echavarria Ocampo" userId="S::maechavaro@eafit.edu.co::29833358-88fa-4f4a-8973-2ecb59e65ae2" providerId="AD" clId="Web-{A7CA4DBD-2F3D-4ABB-65F5-BCD9FD97BD68}" dt="2020-08-17T04:45:27.377" v="317" actId="20577"/>
          <ac:spMkLst>
            <pc:docMk/>
            <pc:sldMk cId="0" sldId="257"/>
            <ac:spMk id="92" creationId="{00000000-0000-0000-0000-000000000000}"/>
          </ac:spMkLst>
        </pc:spChg>
        <pc:spChg chg="del">
          <ac:chgData name="Miguel Angel Echavarria Ocampo" userId="S::maechavaro@eafit.edu.co::29833358-88fa-4f4a-8973-2ecb59e65ae2" providerId="AD" clId="Web-{A7CA4DBD-2F3D-4ABB-65F5-BCD9FD97BD68}" dt="2020-08-17T04:46:12.489" v="382"/>
          <ac:spMkLst>
            <pc:docMk/>
            <pc:sldMk cId="0" sldId="257"/>
            <ac:spMk id="93" creationId="{00000000-0000-0000-0000-000000000000}"/>
          </ac:spMkLst>
        </pc:spChg>
        <pc:spChg chg="del">
          <ac:chgData name="Miguel Angel Echavarria Ocampo" userId="S::maechavaro@eafit.edu.co::29833358-88fa-4f4a-8973-2ecb59e65ae2" providerId="AD" clId="Web-{A7CA4DBD-2F3D-4ABB-65F5-BCD9FD97BD68}" dt="2020-08-17T04:46:08.676" v="381"/>
          <ac:spMkLst>
            <pc:docMk/>
            <pc:sldMk cId="0" sldId="257"/>
            <ac:spMk id="94" creationId="{00000000-0000-0000-0000-000000000000}"/>
          </ac:spMkLst>
        </pc:spChg>
        <pc:spChg chg="del">
          <ac:chgData name="Miguel Angel Echavarria Ocampo" userId="S::maechavaro@eafit.edu.co::29833358-88fa-4f4a-8973-2ecb59e65ae2" providerId="AD" clId="Web-{A7CA4DBD-2F3D-4ABB-65F5-BCD9FD97BD68}" dt="2020-08-17T04:46:14.348" v="383"/>
          <ac:spMkLst>
            <pc:docMk/>
            <pc:sldMk cId="0" sldId="257"/>
            <ac:spMk id="95" creationId="{00000000-0000-0000-0000-000000000000}"/>
          </ac:spMkLst>
        </pc:spChg>
        <pc:spChg chg="del">
          <ac:chgData name="Miguel Angel Echavarria Ocampo" userId="S::maechavaro@eafit.edu.co::29833358-88fa-4f4a-8973-2ecb59e65ae2" providerId="AD" clId="Web-{A7CA4DBD-2F3D-4ABB-65F5-BCD9FD97BD68}" dt="2020-08-17T04:46:07.316" v="380"/>
          <ac:spMkLst>
            <pc:docMk/>
            <pc:sldMk cId="0" sldId="257"/>
            <ac:spMk id="96" creationId="{00000000-0000-0000-0000-000000000000}"/>
          </ac:spMkLst>
        </pc:spChg>
        <pc:spChg chg="del mod">
          <ac:chgData name="Miguel Angel Echavarria Ocampo" userId="S::maechavaro@eafit.edu.co::29833358-88fa-4f4a-8973-2ecb59e65ae2" providerId="AD" clId="Web-{A7CA4DBD-2F3D-4ABB-65F5-BCD9FD97BD68}" dt="2020-08-17T04:46:06.020" v="379"/>
          <ac:spMkLst>
            <pc:docMk/>
            <pc:sldMk cId="0" sldId="257"/>
            <ac:spMk id="97" creationId="{00000000-0000-0000-0000-000000000000}"/>
          </ac:spMkLst>
        </pc:spChg>
        <pc:spChg chg="mod">
          <ac:chgData name="Miguel Angel Echavarria Ocampo" userId="S::maechavaro@eafit.edu.co::29833358-88fa-4f4a-8973-2ecb59e65ae2" providerId="AD" clId="Web-{A7CA4DBD-2F3D-4ABB-65F5-BCD9FD97BD68}" dt="2020-08-17T04:46:37.036" v="388" actId="20577"/>
          <ac:spMkLst>
            <pc:docMk/>
            <pc:sldMk cId="0" sldId="257"/>
            <ac:spMk id="102" creationId="{00000000-0000-0000-0000-000000000000}"/>
          </ac:spMkLst>
        </pc:spChg>
        <pc:spChg chg="del mod">
          <ac:chgData name="Miguel Angel Echavarria Ocampo" userId="S::maechavaro@eafit.edu.co::29833358-88fa-4f4a-8973-2ecb59e65ae2" providerId="AD" clId="Web-{A7CA4DBD-2F3D-4ABB-65F5-BCD9FD97BD68}" dt="2020-08-17T04:46:41.552" v="391"/>
          <ac:spMkLst>
            <pc:docMk/>
            <pc:sldMk cId="0" sldId="257"/>
            <ac:spMk id="103" creationId="{00000000-0000-0000-0000-000000000000}"/>
          </ac:spMkLst>
        </pc:spChg>
      </pc:sldChg>
      <pc:sldChg chg="delSp">
        <pc:chgData name="Miguel Angel Echavarria Ocampo" userId="S::maechavaro@eafit.edu.co::29833358-88fa-4f4a-8973-2ecb59e65ae2" providerId="AD" clId="Web-{A7CA4DBD-2F3D-4ABB-65F5-BCD9FD97BD68}" dt="2020-08-17T04:46:48.177" v="392"/>
        <pc:sldMkLst>
          <pc:docMk/>
          <pc:sldMk cId="0" sldId="258"/>
        </pc:sldMkLst>
        <pc:spChg chg="del">
          <ac:chgData name="Miguel Angel Echavarria Ocampo" userId="S::maechavaro@eafit.edu.co::29833358-88fa-4f4a-8973-2ecb59e65ae2" providerId="AD" clId="Web-{A7CA4DBD-2F3D-4ABB-65F5-BCD9FD97BD68}" dt="2020-08-17T04:46:48.177" v="392"/>
          <ac:spMkLst>
            <pc:docMk/>
            <pc:sldMk cId="0" sldId="258"/>
            <ac:spMk id="110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044588906946701"/>
          <c:y val="4.312686769899484E-2"/>
          <c:w val="0.87529760664527512"/>
          <c:h val="0.833837148996073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15000</c:v>
                </c:pt>
                <c:pt idx="1">
                  <c:v>45000</c:v>
                </c:pt>
                <c:pt idx="2">
                  <c:v>75000</c:v>
                </c:pt>
                <c:pt idx="3">
                  <c:v>105000</c:v>
                </c:pt>
                <c:pt idx="4">
                  <c:v>135000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0.22500000000000001</c:v>
                </c:pt>
                <c:pt idx="1">
                  <c:v>2.0249999999999999</c:v>
                </c:pt>
                <c:pt idx="2">
                  <c:v>5.625</c:v>
                </c:pt>
                <c:pt idx="3">
                  <c:v>11.025</c:v>
                </c:pt>
                <c:pt idx="4">
                  <c:v>18.225000000000001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DA-42C0-9C7A-5409A22830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57953607"/>
        <c:axId val="66681439"/>
        <c:axId val="1469790367"/>
      </c:bar3DChart>
      <c:catAx>
        <c:axId val="579536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Entrenamiento </a:t>
                </a:r>
                <a:r>
                  <a:rPr lang="es-ES" dirty="0" err="1"/>
                  <a:t>Dataset</a:t>
                </a:r>
                <a:r>
                  <a:rPr lang="es-ES" dirty="0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6681439"/>
        <c:crosses val="autoZero"/>
        <c:auto val="1"/>
        <c:lblAlgn val="ctr"/>
        <c:lblOffset val="100"/>
        <c:noMultiLvlLbl val="0"/>
      </c:catAx>
      <c:valAx>
        <c:axId val="66681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Tiempo Consumo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7953607"/>
        <c:crosses val="autoZero"/>
        <c:crossBetween val="between"/>
      </c:valAx>
      <c:serAx>
        <c:axId val="1469790367"/>
        <c:scaling>
          <c:orientation val="minMax"/>
        </c:scaling>
        <c:delete val="1"/>
        <c:axPos val="b"/>
        <c:majorTickMark val="none"/>
        <c:minorTickMark val="none"/>
        <c:tickLblPos val="nextTo"/>
        <c:crossAx val="66681439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1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15000</c:v>
                </c:pt>
                <c:pt idx="1">
                  <c:v>45000</c:v>
                </c:pt>
                <c:pt idx="2">
                  <c:v>75000</c:v>
                </c:pt>
                <c:pt idx="3">
                  <c:v>105000</c:v>
                </c:pt>
                <c:pt idx="4">
                  <c:v>135000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15</c:v>
                </c:pt>
                <c:pt idx="1">
                  <c:v>45</c:v>
                </c:pt>
                <c:pt idx="2">
                  <c:v>75</c:v>
                </c:pt>
                <c:pt idx="3">
                  <c:v>105</c:v>
                </c:pt>
                <c:pt idx="4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70-4F84-954B-86EBE5D0D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56863768"/>
        <c:axId val="81460992"/>
        <c:axId val="0"/>
      </c:bar3DChart>
      <c:catAx>
        <c:axId val="56863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Entrenamiento </a:t>
                </a:r>
                <a:r>
                  <a:rPr lang="es-ES" dirty="0" err="1"/>
                  <a:t>Dataset</a:t>
                </a:r>
                <a:r>
                  <a:rPr lang="es-ES" dirty="0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1460992"/>
        <c:crosses val="autoZero"/>
        <c:auto val="1"/>
        <c:lblAlgn val="ctr"/>
        <c:lblOffset val="100"/>
        <c:noMultiLvlLbl val="0"/>
      </c:catAx>
      <c:valAx>
        <c:axId val="8146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Memoria Consumo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6863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ithub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3"/>
          <p:cNvPicPr/>
          <p:nvPr/>
        </p:nvPicPr>
        <p:blipFill>
          <a:blip r:embed="rId3"/>
          <a:srcRect t="78334"/>
          <a:stretch/>
        </p:blipFill>
        <p:spPr>
          <a:xfrm>
            <a:off x="36000" y="5394960"/>
            <a:ext cx="12193560" cy="14839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0" y="0"/>
            <a:ext cx="4908176" cy="687888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800" spc="-1" dirty="0" err="1">
                <a:solidFill>
                  <a:srgbClr val="001E33"/>
                </a:solidFill>
                <a:latin typeface="Arial"/>
              </a:rPr>
              <a:t>Arboles</a:t>
            </a:r>
            <a:r>
              <a:rPr lang="en-US" sz="2800" spc="-1" dirty="0">
                <a:solidFill>
                  <a:srgbClr val="001E33"/>
                </a:solidFill>
                <a:latin typeface="Arial"/>
              </a:rPr>
              <a:t> de </a:t>
            </a:r>
            <a:r>
              <a:rPr lang="es-CO" sz="2800" spc="-1" dirty="0">
                <a:solidFill>
                  <a:srgbClr val="001E33"/>
                </a:solidFill>
                <a:latin typeface="Arial"/>
              </a:rPr>
              <a:t>decisión</a:t>
            </a:r>
            <a:r>
              <a:rPr lang="en-US" sz="2800" spc="-1" dirty="0">
                <a:solidFill>
                  <a:srgbClr val="001E33"/>
                </a:solidFill>
                <a:latin typeface="Arial"/>
              </a:rPr>
              <a:t> </a:t>
            </a:r>
          </a:p>
          <a:p>
            <a:pPr algn="ctr"/>
            <a:r>
              <a:rPr lang="en-US" sz="2800" spc="-1" dirty="0">
                <a:solidFill>
                  <a:srgbClr val="001E33"/>
                </a:solidFill>
                <a:latin typeface="Arial"/>
              </a:rPr>
              <a:t>para la </a:t>
            </a:r>
            <a:r>
              <a:rPr lang="es-ES" sz="2800" spc="-1" dirty="0">
                <a:solidFill>
                  <a:srgbClr val="001E33"/>
                </a:solidFill>
                <a:latin typeface="Arial"/>
              </a:rPr>
              <a:t>predicción </a:t>
            </a:r>
            <a:endParaRPr lang="en-US" sz="2800" spc="-1" dirty="0">
              <a:solidFill>
                <a:srgbClr val="001E33"/>
              </a:solidFill>
              <a:latin typeface="Arial"/>
            </a:endParaRPr>
          </a:p>
          <a:p>
            <a:pPr algn="ctr"/>
            <a:r>
              <a:rPr lang="en-US" sz="2800" spc="-1" dirty="0">
                <a:solidFill>
                  <a:srgbClr val="001E33"/>
                </a:solidFill>
                <a:latin typeface="Arial"/>
              </a:rPr>
              <a:t> </a:t>
            </a:r>
            <a:r>
              <a:rPr lang="en-US" sz="2800" spc="-1" dirty="0" err="1">
                <a:solidFill>
                  <a:srgbClr val="001E33"/>
                </a:solidFill>
                <a:latin typeface="Arial"/>
              </a:rPr>
              <a:t>examenes</a:t>
            </a:r>
            <a:r>
              <a:rPr lang="en-US" sz="2800" spc="-1" dirty="0">
                <a:solidFill>
                  <a:srgbClr val="001E33"/>
                </a:solidFill>
                <a:latin typeface="Arial"/>
              </a:rPr>
              <a:t> ICFES</a:t>
            </a:r>
            <a:endParaRPr lang="en-US" sz="2800" b="0" strike="noStrike" spc="-1" dirty="0">
              <a:solidFill>
                <a:srgbClr val="001E3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645920" y="4511520"/>
            <a:ext cx="8705160" cy="1588834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¡GRACIAS POR LA ATENCION!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65320" y="376920"/>
            <a:ext cx="3666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Presentación del Equipo</a:t>
            </a:r>
            <a:endParaRPr lang="en-US" sz="2200" b="0" strike="noStrike" spc="-1">
              <a:latin typeface="Arial"/>
            </a:endParaRPr>
          </a:p>
        </p:txBody>
      </p:sp>
      <p:grpSp>
        <p:nvGrpSpPr>
          <p:cNvPr id="85" name="Group 4"/>
          <p:cNvGrpSpPr/>
          <p:nvPr/>
        </p:nvGrpSpPr>
        <p:grpSpPr>
          <a:xfrm>
            <a:off x="9052560" y="1645920"/>
            <a:ext cx="2834640" cy="2743200"/>
            <a:chOff x="9052560" y="1645920"/>
            <a:chExt cx="2834640" cy="2743200"/>
          </a:xfrm>
        </p:grpSpPr>
        <p:pic>
          <p:nvPicPr>
            <p:cNvPr id="86" name="Imagen 85"/>
            <p:cNvPicPr/>
            <p:nvPr/>
          </p:nvPicPr>
          <p:blipFill>
            <a:blip r:embed="rId3"/>
            <a:stretch/>
          </p:blipFill>
          <p:spPr>
            <a:xfrm>
              <a:off x="9219240" y="1757160"/>
              <a:ext cx="2508480" cy="2487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5"/>
            <p:cNvSpPr/>
            <p:nvPr/>
          </p:nvSpPr>
          <p:spPr>
            <a:xfrm>
              <a:off x="9052560" y="1645920"/>
              <a:ext cx="2834640" cy="2743200"/>
            </a:xfrm>
            <a:custGeom>
              <a:avLst/>
              <a:gdLst/>
              <a:ahLst/>
              <a:cxnLst/>
              <a:rect l="l" t="t" r="r" b="b"/>
              <a:pathLst>
                <a:path w="7875" h="7621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" name="CustomShape 6"/>
          <p:cNvSpPr/>
          <p:nvPr/>
        </p:nvSpPr>
        <p:spPr>
          <a:xfrm>
            <a:off x="728640" y="1900800"/>
            <a:ext cx="2102760" cy="2194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3599280" y="1903680"/>
            <a:ext cx="2102760" cy="2194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8"/>
          <p:cNvSpPr/>
          <p:nvPr/>
        </p:nvSpPr>
        <p:spPr>
          <a:xfrm>
            <a:off x="9419040" y="4180680"/>
            <a:ext cx="2193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Mauricio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Toro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3551040" y="4180680"/>
            <a:ext cx="219348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en-US" sz="2200" spc="-1">
                <a:solidFill>
                  <a:srgbClr val="001E33"/>
                </a:solidFill>
                <a:latin typeface="Arial"/>
              </a:rPr>
              <a:t>Thomas Nieto</a:t>
            </a:r>
            <a:endParaRPr lang="en-US" sz="2200" b="0" strike="noStrike" spc="-1">
              <a:solidFill>
                <a:srgbClr val="001E33"/>
              </a:solidFill>
              <a:latin typeface="Arial"/>
            </a:endParaRPr>
          </a:p>
        </p:txBody>
      </p:sp>
      <p:sp>
        <p:nvSpPr>
          <p:cNvPr id="92" name="CustomShape 10"/>
          <p:cNvSpPr/>
          <p:nvPr/>
        </p:nvSpPr>
        <p:spPr>
          <a:xfrm>
            <a:off x="635040" y="4180680"/>
            <a:ext cx="2193480" cy="1106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en-US" sz="2200" spc="-1">
                <a:solidFill>
                  <a:srgbClr val="001E33"/>
                </a:solidFill>
                <a:latin typeface="Arial"/>
              </a:rPr>
              <a:t>Miguel Angel Echavarria Ocampo</a:t>
            </a:r>
            <a:endParaRPr lang="en-US" sz="2200" b="0" strike="noStrike" spc="-1">
              <a:solidFill>
                <a:srgbClr val="001E33"/>
              </a:solidFill>
              <a:latin typeface="Arial"/>
            </a:endParaRPr>
          </a:p>
        </p:txBody>
      </p:sp>
      <p:pic>
        <p:nvPicPr>
          <p:cNvPr id="98" name="Imagen 97"/>
          <p:cNvPicPr/>
          <p:nvPr/>
        </p:nvPicPr>
        <p:blipFill>
          <a:blip r:embed="rId4"/>
          <a:srcRect b="25722"/>
          <a:stretch/>
        </p:blipFill>
        <p:spPr>
          <a:xfrm>
            <a:off x="6018840" y="1828800"/>
            <a:ext cx="3200040" cy="2376720"/>
          </a:xfrm>
          <a:prstGeom prst="rect">
            <a:avLst/>
          </a:prstGeom>
          <a:ln>
            <a:noFill/>
          </a:ln>
        </p:spPr>
      </p:pic>
      <p:sp>
        <p:nvSpPr>
          <p:cNvPr id="99" name="CustomShape 16"/>
          <p:cNvSpPr/>
          <p:nvPr/>
        </p:nvSpPr>
        <p:spPr>
          <a:xfrm>
            <a:off x="6503040" y="4180680"/>
            <a:ext cx="2193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Miguel</a:t>
            </a:r>
            <a:br/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Correa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00" name="CustomShape 17"/>
          <p:cNvSpPr/>
          <p:nvPr/>
        </p:nvSpPr>
        <p:spPr>
          <a:xfrm>
            <a:off x="5924160" y="1645920"/>
            <a:ext cx="3383280" cy="2651760"/>
          </a:xfrm>
          <a:custGeom>
            <a:avLst/>
            <a:gdLst/>
            <a:ahLst/>
            <a:cxnLst/>
            <a:rect l="l" t="t" r="r" b="b"/>
            <a:pathLst>
              <a:path w="9399" h="7367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Imagen 100"/>
          <p:cNvPicPr/>
          <p:nvPr/>
        </p:nvPicPr>
        <p:blipFill>
          <a:blip r:embed="rId5"/>
          <a:stretch/>
        </p:blipFill>
        <p:spPr>
          <a:xfrm>
            <a:off x="182880" y="6089760"/>
            <a:ext cx="621360" cy="621360"/>
          </a:xfrm>
          <a:prstGeom prst="rect">
            <a:avLst/>
          </a:prstGeom>
          <a:ln>
            <a:noFill/>
          </a:ln>
        </p:spPr>
      </p:pic>
      <p:sp>
        <p:nvSpPr>
          <p:cNvPr id="102" name="CustomShape 18"/>
          <p:cNvSpPr/>
          <p:nvPr/>
        </p:nvSpPr>
        <p:spPr>
          <a:xfrm>
            <a:off x="815040" y="6160680"/>
            <a:ext cx="691560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  <a:hlinkClick r:id="rId6"/>
              </a:rPr>
              <a:t>http://github.com/</a:t>
            </a:r>
            <a:r>
              <a:rPr lang="en-US" sz="2200" spc="-1" dirty="0">
                <a:ea typeface="+mn-lt"/>
                <a:cs typeface="+mn-lt"/>
              </a:rPr>
              <a:t>tnietov/ST0245-002</a:t>
            </a:r>
            <a:r>
              <a:rPr lang="en-US" sz="2200" b="1" spc="-1" dirty="0">
                <a:solidFill>
                  <a:srgbClr val="001E33"/>
                </a:solidFill>
                <a:latin typeface="Arial"/>
                <a:ea typeface="DejaVu Sans"/>
              </a:rPr>
              <a:t> </a:t>
            </a: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</a:rPr>
              <a:t> /</a:t>
            </a:r>
            <a:r>
              <a:rPr lang="en-US" sz="2200" b="1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proyecto</a:t>
            </a: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</a:rPr>
              <a:t>/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3" name="Imagen 2" descr="Un joven sonriendo con una playera de color gris&#10;&#10;Descripción generada automáticamente">
            <a:extLst>
              <a:ext uri="{FF2B5EF4-FFF2-40B4-BE49-F238E27FC236}">
                <a16:creationId xmlns:a16="http://schemas.microsoft.com/office/drawing/2014/main" id="{1B7F6882-F612-4D9A-9EE3-8758D4A805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920" y="1900800"/>
            <a:ext cx="2139120" cy="2212177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Marcador de contenido 3"/>
          <p:cNvPicPr/>
          <p:nvPr/>
        </p:nvPicPr>
        <p:blipFill>
          <a:blip r:embed="rId2"/>
          <a:stretch/>
        </p:blipFill>
        <p:spPr>
          <a:xfrm>
            <a:off x="-116153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265320" y="376920"/>
            <a:ext cx="330048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Diseño del Algoritmo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0" y="4797797"/>
            <a:ext cx="6602956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Este </a:t>
            </a:r>
            <a:r>
              <a:rPr lang="es-CO" sz="1400" spc="-1" dirty="0">
                <a:solidFill>
                  <a:srgbClr val="001E33"/>
                </a:solidFill>
                <a:latin typeface="Arial"/>
                <a:ea typeface="DejaVu Sans"/>
              </a:rPr>
              <a:t>algoritmo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que se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eligió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se llama CART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. Este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predice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el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exito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de las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pruebas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saber por medio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varias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variable,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como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es el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puntaje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las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diferentes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materias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que se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han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evaluado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como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son: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Matemáticas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,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Fisica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, Ingles.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Apartir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del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resultado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obtenido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en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estas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, se toman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ciertas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decisions que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nos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dice la </a:t>
            </a:r>
            <a:r>
              <a:rPr lang="es-CO" sz="1400" spc="-1" dirty="0">
                <a:solidFill>
                  <a:srgbClr val="001E33"/>
                </a:solidFill>
                <a:latin typeface="Arial"/>
                <a:ea typeface="DejaVu Sans"/>
              </a:rPr>
              <a:t>probabilidad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de </a:t>
            </a:r>
            <a:r>
              <a:rPr lang="es-CO" sz="1400" spc="-1" dirty="0">
                <a:solidFill>
                  <a:srgbClr val="001E33"/>
                </a:solidFill>
                <a:latin typeface="Arial"/>
                <a:ea typeface="DejaVu Sans"/>
              </a:rPr>
              <a:t>éxito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s-ES" sz="1400" spc="-1" dirty="0">
                <a:solidFill>
                  <a:srgbClr val="001E33"/>
                </a:solidFill>
                <a:latin typeface="Arial"/>
                <a:ea typeface="DejaVu Sans"/>
              </a:rPr>
              <a:t>académico 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C71C54FC-6C01-4DEF-B405-F194D54DE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" y="926886"/>
            <a:ext cx="6021496" cy="3871626"/>
          </a:xfrm>
          <a:prstGeom prst="rect">
            <a:avLst/>
          </a:prstGeom>
        </p:spPr>
      </p:pic>
      <p:pic>
        <p:nvPicPr>
          <p:cNvPr id="1028" name="Picture 4" descr="Por qué serán más necesarios los ingenieros en sistemas computacionales">
            <a:extLst>
              <a:ext uri="{FF2B5EF4-FFF2-40B4-BE49-F238E27FC236}">
                <a16:creationId xmlns:a16="http://schemas.microsoft.com/office/drawing/2014/main" id="{78A1B58F-191D-454F-8759-A6DF46396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81" y="1561320"/>
            <a:ext cx="5064770" cy="326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65320" y="376920"/>
            <a:ext cx="30261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División de un nodo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3118944" y="3604184"/>
            <a:ext cx="1507320" cy="147456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10"/>
          <p:cNvSpPr/>
          <p:nvPr/>
        </p:nvSpPr>
        <p:spPr>
          <a:xfrm>
            <a:off x="968352" y="3513960"/>
            <a:ext cx="1507320" cy="147456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11"/>
          <p:cNvSpPr/>
          <p:nvPr/>
        </p:nvSpPr>
        <p:spPr>
          <a:xfrm>
            <a:off x="2085120" y="997200"/>
            <a:ext cx="1769400" cy="167580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Line 12"/>
          <p:cNvSpPr/>
          <p:nvPr/>
        </p:nvSpPr>
        <p:spPr>
          <a:xfrm flipH="1">
            <a:off x="2151000" y="2616120"/>
            <a:ext cx="498960" cy="938160"/>
          </a:xfrm>
          <a:prstGeom prst="line">
            <a:avLst/>
          </a:prstGeom>
          <a:ln>
            <a:solidFill>
              <a:srgbClr val="001E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Line 13"/>
          <p:cNvSpPr/>
          <p:nvPr/>
        </p:nvSpPr>
        <p:spPr>
          <a:xfrm>
            <a:off x="3339720" y="2561040"/>
            <a:ext cx="365760" cy="1060920"/>
          </a:xfrm>
          <a:prstGeom prst="line">
            <a:avLst/>
          </a:prstGeom>
          <a:ln>
            <a:solidFill>
              <a:srgbClr val="001E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4"/>
          <p:cNvSpPr/>
          <p:nvPr/>
        </p:nvSpPr>
        <p:spPr>
          <a:xfrm>
            <a:off x="1381268" y="4178906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15"/>
          <p:cNvSpPr/>
          <p:nvPr/>
        </p:nvSpPr>
        <p:spPr>
          <a:xfrm>
            <a:off x="1664394" y="3873586"/>
            <a:ext cx="173674" cy="172814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16"/>
          <p:cNvSpPr/>
          <p:nvPr/>
        </p:nvSpPr>
        <p:spPr>
          <a:xfrm>
            <a:off x="1896422" y="4300200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7"/>
          <p:cNvSpPr/>
          <p:nvPr/>
        </p:nvSpPr>
        <p:spPr>
          <a:xfrm>
            <a:off x="3754800" y="4350600"/>
            <a:ext cx="19584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18"/>
          <p:cNvSpPr/>
          <p:nvPr/>
        </p:nvSpPr>
        <p:spPr>
          <a:xfrm>
            <a:off x="4064760" y="4509000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9"/>
          <p:cNvSpPr/>
          <p:nvPr/>
        </p:nvSpPr>
        <p:spPr>
          <a:xfrm>
            <a:off x="2281680" y="1594800"/>
            <a:ext cx="195840" cy="13320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20"/>
          <p:cNvSpPr/>
          <p:nvPr/>
        </p:nvSpPr>
        <p:spPr>
          <a:xfrm>
            <a:off x="2281680" y="1859040"/>
            <a:ext cx="19584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1"/>
          <p:cNvSpPr/>
          <p:nvPr/>
        </p:nvSpPr>
        <p:spPr>
          <a:xfrm>
            <a:off x="2565720" y="1568520"/>
            <a:ext cx="195840" cy="13320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22"/>
          <p:cNvSpPr/>
          <p:nvPr/>
        </p:nvSpPr>
        <p:spPr>
          <a:xfrm>
            <a:off x="2333520" y="207036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23"/>
          <p:cNvSpPr/>
          <p:nvPr/>
        </p:nvSpPr>
        <p:spPr>
          <a:xfrm>
            <a:off x="2617560" y="1753560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4"/>
          <p:cNvSpPr/>
          <p:nvPr/>
        </p:nvSpPr>
        <p:spPr>
          <a:xfrm>
            <a:off x="2617560" y="2017440"/>
            <a:ext cx="195480" cy="133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5"/>
          <p:cNvSpPr/>
          <p:nvPr/>
        </p:nvSpPr>
        <p:spPr>
          <a:xfrm>
            <a:off x="3120480" y="197892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6"/>
          <p:cNvSpPr/>
          <p:nvPr/>
        </p:nvSpPr>
        <p:spPr>
          <a:xfrm>
            <a:off x="3430080" y="2137320"/>
            <a:ext cx="195840" cy="133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7"/>
          <p:cNvSpPr/>
          <p:nvPr/>
        </p:nvSpPr>
        <p:spPr>
          <a:xfrm>
            <a:off x="3745080" y="4116960"/>
            <a:ext cx="195480" cy="13320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28"/>
          <p:cNvSpPr/>
          <p:nvPr/>
        </p:nvSpPr>
        <p:spPr>
          <a:xfrm>
            <a:off x="4007520" y="425124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9"/>
          <p:cNvSpPr/>
          <p:nvPr/>
        </p:nvSpPr>
        <p:spPr>
          <a:xfrm>
            <a:off x="4007520" y="405000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30"/>
          <p:cNvSpPr/>
          <p:nvPr/>
        </p:nvSpPr>
        <p:spPr>
          <a:xfrm>
            <a:off x="9556560" y="3562920"/>
            <a:ext cx="1507320" cy="147456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31"/>
          <p:cNvSpPr/>
          <p:nvPr/>
        </p:nvSpPr>
        <p:spPr>
          <a:xfrm>
            <a:off x="7684560" y="3562920"/>
            <a:ext cx="1507320" cy="147456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32"/>
          <p:cNvSpPr/>
          <p:nvPr/>
        </p:nvSpPr>
        <p:spPr>
          <a:xfrm>
            <a:off x="8394480" y="1005840"/>
            <a:ext cx="1769400" cy="167580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Line 33"/>
          <p:cNvSpPr/>
          <p:nvPr/>
        </p:nvSpPr>
        <p:spPr>
          <a:xfrm flipH="1">
            <a:off x="8460360" y="2624760"/>
            <a:ext cx="498960" cy="938160"/>
          </a:xfrm>
          <a:prstGeom prst="line">
            <a:avLst/>
          </a:prstGeom>
          <a:ln>
            <a:solidFill>
              <a:srgbClr val="001E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Line 34"/>
          <p:cNvSpPr/>
          <p:nvPr/>
        </p:nvSpPr>
        <p:spPr>
          <a:xfrm>
            <a:off x="9649080" y="2569680"/>
            <a:ext cx="365760" cy="1060920"/>
          </a:xfrm>
          <a:prstGeom prst="line">
            <a:avLst/>
          </a:prstGeom>
          <a:ln>
            <a:solidFill>
              <a:srgbClr val="001E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35"/>
          <p:cNvSpPr/>
          <p:nvPr/>
        </p:nvSpPr>
        <p:spPr>
          <a:xfrm>
            <a:off x="8591040" y="1603440"/>
            <a:ext cx="195840" cy="13320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36"/>
          <p:cNvSpPr/>
          <p:nvPr/>
        </p:nvSpPr>
        <p:spPr>
          <a:xfrm>
            <a:off x="8591040" y="1867680"/>
            <a:ext cx="19584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37"/>
          <p:cNvSpPr/>
          <p:nvPr/>
        </p:nvSpPr>
        <p:spPr>
          <a:xfrm>
            <a:off x="8875080" y="1577160"/>
            <a:ext cx="195840" cy="13320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38"/>
          <p:cNvSpPr/>
          <p:nvPr/>
        </p:nvSpPr>
        <p:spPr>
          <a:xfrm>
            <a:off x="8642880" y="207900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39"/>
          <p:cNvSpPr/>
          <p:nvPr/>
        </p:nvSpPr>
        <p:spPr>
          <a:xfrm>
            <a:off x="8926920" y="1762200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40"/>
          <p:cNvSpPr/>
          <p:nvPr/>
        </p:nvSpPr>
        <p:spPr>
          <a:xfrm>
            <a:off x="8926920" y="2026080"/>
            <a:ext cx="195480" cy="133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41"/>
          <p:cNvSpPr/>
          <p:nvPr/>
        </p:nvSpPr>
        <p:spPr>
          <a:xfrm>
            <a:off x="9429840" y="198756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2"/>
          <p:cNvSpPr/>
          <p:nvPr/>
        </p:nvSpPr>
        <p:spPr>
          <a:xfrm>
            <a:off x="9739440" y="2145960"/>
            <a:ext cx="195840" cy="133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4"/>
          <p:cNvSpPr/>
          <p:nvPr/>
        </p:nvSpPr>
        <p:spPr>
          <a:xfrm>
            <a:off x="10041840" y="411156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45"/>
          <p:cNvSpPr/>
          <p:nvPr/>
        </p:nvSpPr>
        <p:spPr>
          <a:xfrm>
            <a:off x="10351440" y="4269960"/>
            <a:ext cx="195840" cy="133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46"/>
          <p:cNvSpPr/>
          <p:nvPr/>
        </p:nvSpPr>
        <p:spPr>
          <a:xfrm>
            <a:off x="8135640" y="3979800"/>
            <a:ext cx="195840" cy="13320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47"/>
          <p:cNvSpPr/>
          <p:nvPr/>
        </p:nvSpPr>
        <p:spPr>
          <a:xfrm>
            <a:off x="8135640" y="4244040"/>
            <a:ext cx="19584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48"/>
          <p:cNvSpPr/>
          <p:nvPr/>
        </p:nvSpPr>
        <p:spPr>
          <a:xfrm>
            <a:off x="8419680" y="3953520"/>
            <a:ext cx="195840" cy="13320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9"/>
          <p:cNvSpPr/>
          <p:nvPr/>
        </p:nvSpPr>
        <p:spPr>
          <a:xfrm>
            <a:off x="8187480" y="445536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50"/>
          <p:cNvSpPr/>
          <p:nvPr/>
        </p:nvSpPr>
        <p:spPr>
          <a:xfrm>
            <a:off x="8471520" y="4138560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51"/>
          <p:cNvSpPr/>
          <p:nvPr/>
        </p:nvSpPr>
        <p:spPr>
          <a:xfrm>
            <a:off x="8471520" y="4402440"/>
            <a:ext cx="195480" cy="133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54"/>
          <p:cNvSpPr/>
          <p:nvPr/>
        </p:nvSpPr>
        <p:spPr>
          <a:xfrm>
            <a:off x="8229600" y="124200"/>
            <a:ext cx="211500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EC51DB-60B8-44B4-A389-1ADD9DF7C2C0}"/>
              </a:ext>
            </a:extLst>
          </p:cNvPr>
          <p:cNvSpPr txBox="1"/>
          <p:nvPr/>
        </p:nvSpPr>
        <p:spPr>
          <a:xfrm>
            <a:off x="1578548" y="2860034"/>
            <a:ext cx="110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8DCFE3F-96C5-4406-A84B-F5E7F656FBCE}"/>
              </a:ext>
            </a:extLst>
          </p:cNvPr>
          <p:cNvSpPr txBox="1"/>
          <p:nvPr/>
        </p:nvSpPr>
        <p:spPr>
          <a:xfrm>
            <a:off x="3842820" y="2886891"/>
            <a:ext cx="139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E382C2-43D9-464F-9611-D4C9D84290E1}"/>
              </a:ext>
            </a:extLst>
          </p:cNvPr>
          <p:cNvSpPr txBox="1"/>
          <p:nvPr/>
        </p:nvSpPr>
        <p:spPr>
          <a:xfrm>
            <a:off x="7808545" y="2860034"/>
            <a:ext cx="90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9D6CBE1-DCFA-4B23-8B4F-EFEEAF58F8DE}"/>
              </a:ext>
            </a:extLst>
          </p:cNvPr>
          <p:cNvSpPr txBox="1"/>
          <p:nvPr/>
        </p:nvSpPr>
        <p:spPr>
          <a:xfrm>
            <a:off x="10213415" y="2860034"/>
            <a:ext cx="8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045FEF-89EC-402E-9388-6F13BBEDD2E1}"/>
              </a:ext>
            </a:extLst>
          </p:cNvPr>
          <p:cNvSpPr txBox="1"/>
          <p:nvPr/>
        </p:nvSpPr>
        <p:spPr>
          <a:xfrm>
            <a:off x="4000860" y="1027800"/>
            <a:ext cx="209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Puntaje en Matemáticas &gt;50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EC01460-3CA4-46CB-AA2B-B9E966007F52}"/>
              </a:ext>
            </a:extLst>
          </p:cNvPr>
          <p:cNvSpPr txBox="1"/>
          <p:nvPr/>
        </p:nvSpPr>
        <p:spPr>
          <a:xfrm>
            <a:off x="10237320" y="1005840"/>
            <a:ext cx="191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Puntaje en Fisica &gt;50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211AFB1-250F-473D-882C-EBF4F6307717}"/>
              </a:ext>
            </a:extLst>
          </p:cNvPr>
          <p:cNvSpPr txBox="1"/>
          <p:nvPr/>
        </p:nvSpPr>
        <p:spPr>
          <a:xfrm>
            <a:off x="3028217" y="5136749"/>
            <a:ext cx="65971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Utilizando la </a:t>
            </a:r>
            <a:r>
              <a:rPr lang="es-ES" sz="1400" dirty="0" err="1"/>
              <a:t>impuresa</a:t>
            </a:r>
            <a:r>
              <a:rPr lang="es-ES" sz="1400" dirty="0"/>
              <a:t> de Gini, se puede crear diferentes decisiones que nos retornara un nivel de </a:t>
            </a:r>
            <a:r>
              <a:rPr lang="es-ES" sz="1400" dirty="0" err="1"/>
              <a:t>impuresa</a:t>
            </a:r>
            <a:r>
              <a:rPr lang="es-ES" sz="1400" dirty="0"/>
              <a:t> dependiendo de cada condición como: nivel en matemáticas, nivel en fisica.</a:t>
            </a:r>
            <a:endParaRPr lang="es-CO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F99B564-8165-4AB6-B6DE-AC9935C3D313}"/>
              </a:ext>
            </a:extLst>
          </p:cNvPr>
          <p:cNvSpPr txBox="1"/>
          <p:nvPr/>
        </p:nvSpPr>
        <p:spPr>
          <a:xfrm>
            <a:off x="470262" y="4641840"/>
            <a:ext cx="65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0,12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F4A4BD2-4F3F-48CE-A95D-00A768AAC384}"/>
              </a:ext>
            </a:extLst>
          </p:cNvPr>
          <p:cNvSpPr txBox="1"/>
          <p:nvPr/>
        </p:nvSpPr>
        <p:spPr>
          <a:xfrm>
            <a:off x="4767943" y="4402440"/>
            <a:ext cx="64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0,3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3CE5D99-C51F-447D-82BB-D0FDEE03A4A2}"/>
              </a:ext>
            </a:extLst>
          </p:cNvPr>
          <p:cNvSpPr txBox="1"/>
          <p:nvPr/>
        </p:nvSpPr>
        <p:spPr>
          <a:xfrm>
            <a:off x="6966411" y="4444368"/>
            <a:ext cx="6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0,18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2FF49FE-04BC-497A-85CC-C6D87969833F}"/>
              </a:ext>
            </a:extLst>
          </p:cNvPr>
          <p:cNvSpPr txBox="1"/>
          <p:nvPr/>
        </p:nvSpPr>
        <p:spPr>
          <a:xfrm>
            <a:off x="11106334" y="4489957"/>
            <a:ext cx="65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0,35</a:t>
            </a:r>
            <a:endParaRPr lang="es-C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65320" y="376920"/>
            <a:ext cx="384912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Complejidad del Algoritmo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84640" y="4173120"/>
            <a:ext cx="502812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latin typeface="Arial"/>
              </a:rPr>
              <a:t>Las variables M y N son: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Arial"/>
              </a:rPr>
              <a:t>N= </a:t>
            </a:r>
            <a:r>
              <a:rPr lang="en-US" spc="-1" dirty="0" err="1">
                <a:latin typeface="Arial"/>
              </a:rPr>
              <a:t>Número</a:t>
            </a:r>
            <a:r>
              <a:rPr lang="en-US" spc="-1" dirty="0">
                <a:latin typeface="Arial"/>
              </a:rPr>
              <a:t> de </a:t>
            </a:r>
            <a:r>
              <a:rPr lang="en-US" spc="-1" dirty="0" err="1">
                <a:latin typeface="Arial"/>
              </a:rPr>
              <a:t>filas</a:t>
            </a: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latin typeface="Arial"/>
              </a:rPr>
              <a:t>M=</a:t>
            </a:r>
            <a:r>
              <a:rPr lang="en-US" spc="-1" dirty="0" err="1">
                <a:latin typeface="Arial"/>
              </a:rPr>
              <a:t>Número</a:t>
            </a:r>
            <a:r>
              <a:rPr lang="en-US" spc="-1" dirty="0">
                <a:latin typeface="Arial"/>
              </a:rPr>
              <a:t> de </a:t>
            </a:r>
            <a:r>
              <a:rPr lang="en-US" spc="-1" dirty="0" err="1">
                <a:latin typeface="Arial"/>
              </a:rPr>
              <a:t>columnas</a:t>
            </a:r>
            <a:r>
              <a:rPr lang="en-US" spc="-1" dirty="0">
                <a:latin typeface="Arial"/>
              </a:rPr>
              <a:t> de la </a:t>
            </a:r>
            <a:r>
              <a:rPr lang="en-US" spc="-1" dirty="0" err="1">
                <a:latin typeface="Arial"/>
              </a:rPr>
              <a:t>matriz</a:t>
            </a: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latin typeface="Arial"/>
              </a:rPr>
              <a:t>Referidos</a:t>
            </a:r>
            <a:r>
              <a:rPr lang="en-US" spc="-1" dirty="0">
                <a:latin typeface="Arial"/>
              </a:rPr>
              <a:t> a los </a:t>
            </a:r>
            <a:r>
              <a:rPr lang="en-US" spc="-1" dirty="0" err="1">
                <a:latin typeface="Arial"/>
              </a:rPr>
              <a:t>datos</a:t>
            </a:r>
            <a:r>
              <a:rPr lang="en-US" spc="-1" dirty="0">
                <a:latin typeface="Arial"/>
              </a:rPr>
              <a:t> </a:t>
            </a:r>
            <a:r>
              <a:rPr lang="en-US" spc="-1" dirty="0" err="1">
                <a:latin typeface="Arial"/>
              </a:rPr>
              <a:t>ingresados</a:t>
            </a:r>
            <a:r>
              <a:rPr lang="en-US" spc="-1" dirty="0">
                <a:latin typeface="Arial"/>
              </a:rPr>
              <a:t> </a:t>
            </a:r>
            <a:r>
              <a:rPr lang="en-US" spc="-1" dirty="0" err="1">
                <a:latin typeface="Arial"/>
              </a:rPr>
              <a:t>en</a:t>
            </a:r>
            <a:r>
              <a:rPr lang="en-US" spc="-1" dirty="0">
                <a:latin typeface="Arial"/>
              </a:rPr>
              <a:t> el dataset 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186" name="Table 11"/>
          <p:cNvGraphicFramePr/>
          <p:nvPr/>
        </p:nvGraphicFramePr>
        <p:xfrm>
          <a:off x="547920" y="1956240"/>
          <a:ext cx="5075640" cy="2159640"/>
        </p:xfrm>
        <a:graphic>
          <a:graphicData uri="http://schemas.openxmlformats.org/drawingml/2006/table">
            <a:tbl>
              <a:tblPr/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Complejidad en tiempo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Complejidad en memoria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Entrenamiento del modelo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*M*2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O(N*M*2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Validación del</a:t>
                      </a:r>
                      <a:br/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modelo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O(N*M)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O(1)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7" name="Imagen 186"/>
          <p:cNvPicPr/>
          <p:nvPr/>
        </p:nvPicPr>
        <p:blipFill>
          <a:blip r:embed="rId2"/>
          <a:srcRect t="17601"/>
          <a:stretch/>
        </p:blipFill>
        <p:spPr>
          <a:xfrm>
            <a:off x="6897960" y="1903680"/>
            <a:ext cx="4674960" cy="288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n 188"/>
          <p:cNvPicPr/>
          <p:nvPr/>
        </p:nvPicPr>
        <p:blipFill>
          <a:blip r:embed="rId2"/>
          <a:srcRect l="24321" r="17166"/>
          <a:stretch/>
        </p:blipFill>
        <p:spPr>
          <a:xfrm>
            <a:off x="1016640" y="1019520"/>
            <a:ext cx="3930840" cy="3779640"/>
          </a:xfrm>
          <a:prstGeom prst="rect">
            <a:avLst/>
          </a:prstGeom>
          <a:ln>
            <a:noFill/>
          </a:ln>
        </p:spPr>
      </p:pic>
      <p:pic>
        <p:nvPicPr>
          <p:cNvPr id="190" name="Marcador de contenido 3"/>
          <p:cNvPicPr/>
          <p:nvPr/>
        </p:nvPicPr>
        <p:blipFill>
          <a:blip r:embed="rId3"/>
          <a:stretch/>
        </p:blipFill>
        <p:spPr>
          <a:xfrm>
            <a:off x="0" y="-28185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265320" y="376920"/>
            <a:ext cx="448920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Modelo de Árbol de Decisión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84640" y="4857120"/>
            <a:ext cx="502812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201" name="CustomShape 11"/>
          <p:cNvSpPr/>
          <p:nvPr/>
        </p:nvSpPr>
        <p:spPr>
          <a:xfrm>
            <a:off x="7246080" y="1773360"/>
            <a:ext cx="43887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1E33"/>
                </a:solidFill>
                <a:latin typeface="Arial"/>
                <a:ea typeface="DejaVu Sans"/>
              </a:rPr>
              <a:t>Características Más Relevantes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02" name="CustomShape 12"/>
          <p:cNvSpPr/>
          <p:nvPr/>
        </p:nvSpPr>
        <p:spPr>
          <a:xfrm>
            <a:off x="8808480" y="2531520"/>
            <a:ext cx="2895480" cy="1783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spc="-1" dirty="0" err="1">
                <a:solidFill>
                  <a:srgbClr val="001E33"/>
                </a:solidFill>
                <a:latin typeface="Arial"/>
              </a:rPr>
              <a:t>Inglés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latin typeface="Arial"/>
              </a:rPr>
              <a:t>Ciencias</a:t>
            </a:r>
            <a:r>
              <a:rPr lang="en-US" sz="2200" b="0" strike="noStrike" spc="-1" dirty="0">
                <a:latin typeface="Arial"/>
              </a:rPr>
              <a:t> </a:t>
            </a:r>
            <a:r>
              <a:rPr lang="en-US" sz="2200" b="0" strike="noStrike" spc="-1" dirty="0" err="1">
                <a:latin typeface="Arial"/>
              </a:rPr>
              <a:t>Sociales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 err="1">
                <a:solidFill>
                  <a:srgbClr val="001E33"/>
                </a:solidFill>
                <a:latin typeface="Arial"/>
              </a:rPr>
              <a:t>Otros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03" name="Imagen 202"/>
          <p:cNvPicPr/>
          <p:nvPr/>
        </p:nvPicPr>
        <p:blipFill>
          <a:blip r:embed="rId4"/>
          <a:stretch/>
        </p:blipFill>
        <p:spPr>
          <a:xfrm>
            <a:off x="8070549" y="2371247"/>
            <a:ext cx="666360" cy="639000"/>
          </a:xfrm>
          <a:prstGeom prst="rect">
            <a:avLst/>
          </a:prstGeom>
          <a:ln>
            <a:noFill/>
          </a:ln>
        </p:spPr>
      </p:pic>
      <p:pic>
        <p:nvPicPr>
          <p:cNvPr id="205" name="Imagen 204"/>
          <p:cNvPicPr/>
          <p:nvPr/>
        </p:nvPicPr>
        <p:blipFill>
          <a:blip r:embed="rId5"/>
          <a:srcRect l="19596" t="5022" r="25004" b="33248"/>
          <a:stretch/>
        </p:blipFill>
        <p:spPr>
          <a:xfrm rot="20902382">
            <a:off x="8140756" y="3056858"/>
            <a:ext cx="532440" cy="686474"/>
          </a:xfrm>
          <a:prstGeom prst="rect">
            <a:avLst/>
          </a:prstGeom>
          <a:ln>
            <a:noFill/>
          </a:ln>
        </p:spPr>
      </p:pic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D5DA2087-0CF1-44F6-A32A-ED738242BD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97" y="1038542"/>
            <a:ext cx="6839905" cy="41249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Marcador de contenido 3"/>
          <p:cNvPicPr/>
          <p:nvPr/>
        </p:nvPicPr>
        <p:blipFill>
          <a:blip r:embed="rId2"/>
          <a:stretch/>
        </p:blipFill>
        <p:spPr>
          <a:xfrm>
            <a:off x="0" y="144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12" name="CustomShape 1"/>
          <p:cNvSpPr/>
          <p:nvPr/>
        </p:nvSpPr>
        <p:spPr>
          <a:xfrm>
            <a:off x="265320" y="376920"/>
            <a:ext cx="34833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Métricas de Evaluación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17" name="Imagen 216"/>
          <p:cNvPicPr/>
          <p:nvPr/>
        </p:nvPicPr>
        <p:blipFill>
          <a:blip r:embed="rId3"/>
          <a:srcRect b="32951"/>
          <a:stretch/>
        </p:blipFill>
        <p:spPr>
          <a:xfrm>
            <a:off x="-2881" y="981462"/>
            <a:ext cx="3621291" cy="4504937"/>
          </a:xfrm>
          <a:prstGeom prst="rect">
            <a:avLst/>
          </a:prstGeom>
          <a:ln>
            <a:noFill/>
          </a:ln>
        </p:spPr>
      </p:pic>
      <p:pic>
        <p:nvPicPr>
          <p:cNvPr id="218" name="Imagen 217"/>
          <p:cNvPicPr/>
          <p:nvPr/>
        </p:nvPicPr>
        <p:blipFill>
          <a:blip r:embed="rId3"/>
          <a:srcRect t="66389"/>
          <a:stretch/>
        </p:blipFill>
        <p:spPr>
          <a:xfrm>
            <a:off x="3997234" y="1224630"/>
            <a:ext cx="4355368" cy="2459096"/>
          </a:xfrm>
          <a:prstGeom prst="rect">
            <a:avLst/>
          </a:prstGeom>
          <a:ln>
            <a:noFill/>
          </a:ln>
        </p:spPr>
      </p:pic>
      <p:sp>
        <p:nvSpPr>
          <p:cNvPr id="219" name="CustomShape 6"/>
          <p:cNvSpPr/>
          <p:nvPr/>
        </p:nvSpPr>
        <p:spPr>
          <a:xfrm>
            <a:off x="3997234" y="3733527"/>
            <a:ext cx="6583679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err="1">
                <a:latin typeface="Arial"/>
              </a:rPr>
              <a:t>Sensibilidad</a:t>
            </a:r>
            <a:r>
              <a:rPr lang="en-US" spc="-1" dirty="0">
                <a:latin typeface="Arial"/>
              </a:rPr>
              <a:t>: </a:t>
            </a:r>
            <a:r>
              <a:rPr lang="en-US" spc="-1" dirty="0" err="1">
                <a:latin typeface="Arial"/>
              </a:rPr>
              <a:t>Proporcion</a:t>
            </a:r>
            <a:r>
              <a:rPr lang="en-US" spc="-1" dirty="0">
                <a:latin typeface="Arial"/>
              </a:rPr>
              <a:t> de </a:t>
            </a:r>
            <a:r>
              <a:rPr lang="en-US" spc="-1" dirty="0" err="1">
                <a:latin typeface="Arial"/>
              </a:rPr>
              <a:t>estudiantes</a:t>
            </a:r>
            <a:r>
              <a:rPr lang="en-US" spc="-1" dirty="0">
                <a:latin typeface="Arial"/>
              </a:rPr>
              <a:t> </a:t>
            </a:r>
            <a:r>
              <a:rPr lang="en-US" spc="-1" dirty="0" err="1">
                <a:latin typeface="Arial"/>
              </a:rPr>
              <a:t>identificados</a:t>
            </a:r>
            <a:r>
              <a:rPr lang="en-US" spc="-1" dirty="0">
                <a:latin typeface="Arial"/>
              </a:rPr>
              <a:t> </a:t>
            </a:r>
            <a:r>
              <a:rPr lang="en-US" spc="-1" dirty="0" err="1">
                <a:latin typeface="Arial"/>
              </a:rPr>
              <a:t>correctamente</a:t>
            </a:r>
            <a:r>
              <a:rPr lang="en-US" spc="-1" dirty="0">
                <a:latin typeface="Arial"/>
              </a:rPr>
              <a:t> por el </a:t>
            </a:r>
            <a:r>
              <a:rPr lang="en-US" spc="-1" dirty="0" err="1">
                <a:latin typeface="Arial"/>
              </a:rPr>
              <a:t>modelo</a:t>
            </a:r>
            <a:r>
              <a:rPr lang="en-US" spc="-1" dirty="0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pc="-1" dirty="0" err="1">
                <a:latin typeface="Arial"/>
              </a:rPr>
              <a:t>Precisión</a:t>
            </a:r>
            <a:r>
              <a:rPr lang="en-US" spc="-1" dirty="0">
                <a:latin typeface="Arial"/>
              </a:rPr>
              <a:t>: </a:t>
            </a:r>
            <a:r>
              <a:rPr lang="en-US" spc="-1" dirty="0" err="1">
                <a:latin typeface="Arial"/>
              </a:rPr>
              <a:t>Propoción</a:t>
            </a:r>
            <a:r>
              <a:rPr lang="en-US" spc="-1" dirty="0">
                <a:latin typeface="Arial"/>
              </a:rPr>
              <a:t> de </a:t>
            </a:r>
            <a:r>
              <a:rPr lang="en-US" spc="-1" dirty="0" err="1">
                <a:latin typeface="Arial"/>
              </a:rPr>
              <a:t>estudiantes</a:t>
            </a:r>
            <a:r>
              <a:rPr lang="en-US" spc="-1" dirty="0">
                <a:latin typeface="Arial"/>
              </a:rPr>
              <a:t> con </a:t>
            </a:r>
            <a:r>
              <a:rPr lang="en-US" spc="-1" dirty="0" err="1">
                <a:latin typeface="Arial"/>
              </a:rPr>
              <a:t>exito</a:t>
            </a:r>
            <a:r>
              <a:rPr lang="en-US" spc="-1" dirty="0">
                <a:latin typeface="Arial"/>
              </a:rPr>
              <a:t> o no </a:t>
            </a:r>
            <a:r>
              <a:rPr lang="en-US" spc="-1" dirty="0" err="1">
                <a:latin typeface="Arial"/>
              </a:rPr>
              <a:t>identificados</a:t>
            </a: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latin typeface="Arial"/>
              </a:rPr>
              <a:t>Exactitud</a:t>
            </a:r>
            <a:r>
              <a:rPr lang="en-US" spc="-1" dirty="0">
                <a:latin typeface="Arial"/>
              </a:rPr>
              <a:t>: </a:t>
            </a:r>
            <a:r>
              <a:rPr lang="en-US" spc="-1" dirty="0" err="1">
                <a:latin typeface="Arial"/>
              </a:rPr>
              <a:t>Relación</a:t>
            </a:r>
            <a:r>
              <a:rPr lang="en-US" spc="-1" dirty="0">
                <a:latin typeface="Arial"/>
              </a:rPr>
              <a:t> entre el </a:t>
            </a:r>
            <a:r>
              <a:rPr lang="en-US" spc="-1" dirty="0" err="1">
                <a:latin typeface="Arial"/>
              </a:rPr>
              <a:t>número</a:t>
            </a:r>
            <a:r>
              <a:rPr lang="en-US" spc="-1" dirty="0">
                <a:latin typeface="Arial"/>
              </a:rPr>
              <a:t> de entradas al </a:t>
            </a:r>
            <a:r>
              <a:rPr lang="en-US" spc="-1" dirty="0" err="1">
                <a:latin typeface="Arial"/>
              </a:rPr>
              <a:t>modelo</a:t>
            </a:r>
            <a:r>
              <a:rPr lang="en-US" spc="-1" dirty="0">
                <a:latin typeface="Arial"/>
              </a:rPr>
              <a:t> y las </a:t>
            </a:r>
            <a:r>
              <a:rPr lang="en-US" spc="-1" dirty="0" err="1">
                <a:latin typeface="Arial"/>
              </a:rPr>
              <a:t>predicciones</a:t>
            </a:r>
            <a:r>
              <a:rPr lang="en-US" spc="-1" dirty="0">
                <a:latin typeface="Arial"/>
              </a:rPr>
              <a:t> </a:t>
            </a:r>
            <a:r>
              <a:rPr lang="en-US" spc="-1" dirty="0" err="1">
                <a:latin typeface="Arial"/>
              </a:rPr>
              <a:t>exitosas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265320" y="376920"/>
            <a:ext cx="32997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Métricas de Evaluación</a:t>
            </a:r>
            <a:endParaRPr lang="en-US" sz="2200" b="0" strike="noStrike" spc="-1">
              <a:latin typeface="Arial"/>
            </a:endParaRPr>
          </a:p>
        </p:txBody>
      </p:sp>
      <p:graphicFrame>
        <p:nvGraphicFramePr>
          <p:cNvPr id="233" name="Table 8"/>
          <p:cNvGraphicFramePr/>
          <p:nvPr>
            <p:extLst>
              <p:ext uri="{D42A27DB-BD31-4B8C-83A1-F6EECF244321}">
                <p14:modId xmlns:p14="http://schemas.microsoft.com/office/powerpoint/2010/main" val="3658849568"/>
              </p:ext>
            </p:extLst>
          </p:nvPr>
        </p:nvGraphicFramePr>
        <p:xfrm>
          <a:off x="595440" y="1964520"/>
          <a:ext cx="5028120" cy="2871720"/>
        </p:xfrm>
        <a:graphic>
          <a:graphicData uri="http://schemas.openxmlformats.org/drawingml/2006/table">
            <a:tbl>
              <a:tblPr/>
              <a:tblGrid>
                <a:gridCol w="1523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757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Conjunto de entrenamiento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Conjunto de validación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Exactitud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0.7688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0.7489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2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Precisión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0.781833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0.7455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2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Sensibilidad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0.74950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0.7616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4" name="Imagen 233"/>
          <p:cNvPicPr/>
          <p:nvPr/>
        </p:nvPicPr>
        <p:blipFill>
          <a:blip r:embed="rId3"/>
          <a:srcRect l="20026"/>
          <a:stretch/>
        </p:blipFill>
        <p:spPr>
          <a:xfrm>
            <a:off x="7168320" y="2011680"/>
            <a:ext cx="4378680" cy="2674440"/>
          </a:xfrm>
          <a:prstGeom prst="rect">
            <a:avLst/>
          </a:prstGeom>
          <a:ln>
            <a:noFill/>
          </a:ln>
        </p:spPr>
      </p:pic>
      <p:sp>
        <p:nvSpPr>
          <p:cNvPr id="235" name="CustomShape 9"/>
          <p:cNvSpPr/>
          <p:nvPr/>
        </p:nvSpPr>
        <p:spPr>
          <a:xfrm>
            <a:off x="663480" y="4893480"/>
            <a:ext cx="5028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1E33"/>
                </a:solidFill>
                <a:latin typeface="Arial"/>
                <a:ea typeface="Noto Sans CJK SC Regular"/>
              </a:rPr>
              <a:t>Métricas de evaluación obtenidas con el conjunto de datos de entrenamiento de 135,000 estudiantes y el conjunto de datos de validación de 45,000 estudiantes.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265320" y="376920"/>
            <a:ext cx="54028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Consumo de tiempo y memoria</a:t>
            </a:r>
            <a:endParaRPr lang="en-US" sz="2200" b="0" strike="noStrike" spc="-1">
              <a:latin typeface="Arial"/>
            </a:endParaRPr>
          </a:p>
        </p:txBody>
      </p:sp>
      <p:graphicFrame>
        <p:nvGraphicFramePr>
          <p:cNvPr id="245" name="Gráfico 244"/>
          <p:cNvGraphicFramePr/>
          <p:nvPr>
            <p:extLst>
              <p:ext uri="{D42A27DB-BD31-4B8C-83A1-F6EECF244321}">
                <p14:modId xmlns:p14="http://schemas.microsoft.com/office/powerpoint/2010/main" val="439558763"/>
              </p:ext>
            </p:extLst>
          </p:nvPr>
        </p:nvGraphicFramePr>
        <p:xfrm>
          <a:off x="146880" y="1914120"/>
          <a:ext cx="5759280" cy="32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6" name="Gráfico 245"/>
          <p:cNvGraphicFramePr/>
          <p:nvPr>
            <p:extLst>
              <p:ext uri="{D42A27DB-BD31-4B8C-83A1-F6EECF244321}">
                <p14:modId xmlns:p14="http://schemas.microsoft.com/office/powerpoint/2010/main" val="3803338069"/>
              </p:ext>
            </p:extLst>
          </p:nvPr>
        </p:nvGraphicFramePr>
        <p:xfrm>
          <a:off x="6071040" y="1878120"/>
          <a:ext cx="5759280" cy="32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7" name="CustomShape 6"/>
          <p:cNvSpPr/>
          <p:nvPr/>
        </p:nvSpPr>
        <p:spPr>
          <a:xfrm>
            <a:off x="2249280" y="51177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Consumo de tiempo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8539920" y="51177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Consumo de memoria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49" name="Imagen 248"/>
          <p:cNvPicPr/>
          <p:nvPr/>
        </p:nvPicPr>
        <p:blipFill>
          <a:blip r:embed="rId5"/>
          <a:stretch/>
        </p:blipFill>
        <p:spPr>
          <a:xfrm>
            <a:off x="1648800" y="5105520"/>
            <a:ext cx="527400" cy="527400"/>
          </a:xfrm>
          <a:prstGeom prst="rect">
            <a:avLst/>
          </a:prstGeom>
          <a:ln>
            <a:noFill/>
          </a:ln>
        </p:spPr>
      </p:pic>
      <p:pic>
        <p:nvPicPr>
          <p:cNvPr id="250" name="Imagen 249"/>
          <p:cNvPicPr/>
          <p:nvPr/>
        </p:nvPicPr>
        <p:blipFill>
          <a:blip r:embed="rId6"/>
          <a:srcRect l="28235" t="24851" r="28737" b="25399"/>
          <a:stretch/>
        </p:blipFill>
        <p:spPr>
          <a:xfrm>
            <a:off x="7827120" y="5117760"/>
            <a:ext cx="712440" cy="547920"/>
          </a:xfrm>
          <a:prstGeom prst="rect">
            <a:avLst/>
          </a:prstGeom>
          <a:ln>
            <a:noFill/>
          </a:ln>
        </p:spPr>
      </p:pic>
      <p:sp>
        <p:nvSpPr>
          <p:cNvPr id="251" name="CustomShape 8"/>
          <p:cNvSpPr/>
          <p:nvPr/>
        </p:nvSpPr>
        <p:spPr>
          <a:xfrm flipH="1">
            <a:off x="10697760" y="757080"/>
            <a:ext cx="365400" cy="4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349</Words>
  <Application>Microsoft Office PowerPoint</Application>
  <PresentationFormat>Panorámica</PresentationFormat>
  <Paragraphs>69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Referee</dc:creator>
  <dc:description/>
  <cp:lastModifiedBy>Miguel Angel Echavarria Ocampo</cp:lastModifiedBy>
  <cp:revision>14</cp:revision>
  <dcterms:created xsi:type="dcterms:W3CDTF">2020-06-26T14:36:07Z</dcterms:created>
  <dcterms:modified xsi:type="dcterms:W3CDTF">2020-11-22T19:07:32Z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