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25"/>
  </p:notesMasterIdLst>
  <p:sldIdLst>
    <p:sldId id="256" r:id="rId2"/>
    <p:sldId id="288" r:id="rId3"/>
    <p:sldId id="269" r:id="rId4"/>
    <p:sldId id="273" r:id="rId5"/>
    <p:sldId id="298" r:id="rId6"/>
    <p:sldId id="299" r:id="rId7"/>
    <p:sldId id="300" r:id="rId8"/>
    <p:sldId id="301" r:id="rId9"/>
    <p:sldId id="314" r:id="rId10"/>
    <p:sldId id="313" r:id="rId11"/>
    <p:sldId id="315" r:id="rId12"/>
    <p:sldId id="312" r:id="rId13"/>
    <p:sldId id="302" r:id="rId14"/>
    <p:sldId id="303" r:id="rId15"/>
    <p:sldId id="304" r:id="rId16"/>
    <p:sldId id="305" r:id="rId17"/>
    <p:sldId id="306" r:id="rId18"/>
    <p:sldId id="307" r:id="rId19"/>
    <p:sldId id="308" r:id="rId20"/>
    <p:sldId id="311" r:id="rId21"/>
    <p:sldId id="310" r:id="rId22"/>
    <p:sldId id="293" r:id="rId23"/>
    <p:sldId id="28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bin wagle" initials="Pw" lastIdx="1" clrIdx="0">
    <p:extLst>
      <p:ext uri="{19B8F6BF-5375-455C-9EA6-DF929625EA0E}">
        <p15:presenceInfo xmlns:p15="http://schemas.microsoft.com/office/powerpoint/2012/main" userId="900838af48c77d25" providerId="Windows Live"/>
      </p:ext>
    </p:extLst>
  </p:cmAuthor>
  <p:cmAuthor id="2" name="Dr. Rojee Pradhananga" initials="DRP" lastIdx="10" clrIdx="1">
    <p:extLst>
      <p:ext uri="{19B8F6BF-5375-455C-9EA6-DF929625EA0E}">
        <p15:presenceInfo xmlns:p15="http://schemas.microsoft.com/office/powerpoint/2012/main" userId="Dr. Rojee Pradhanang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6" autoAdjust="0"/>
    <p:restoredTop sz="94660"/>
  </p:normalViewPr>
  <p:slideViewPr>
    <p:cSldViewPr snapToGrid="0">
      <p:cViewPr varScale="1">
        <p:scale>
          <a:sx n="86" d="100"/>
          <a:sy n="86" d="100"/>
        </p:scale>
        <p:origin x="33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D31135-7A8D-4593-BFC0-3F89A55A3F03}" type="datetimeFigureOut">
              <a:rPr lang="en-US" smtClean="0"/>
              <a:t>2/17/2021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7D352-6FBA-4BB3-9374-2FE96CC8D7A3}" type="slidenum">
              <a:rPr lang="en-US" smtClean="0"/>
              <a:t>‹#›</a:t>
            </a:fld>
            <a:endParaRPr lang="en-US"/>
          </a:p>
        </p:txBody>
      </p:sp>
    </p:spTree>
    <p:extLst>
      <p:ext uri="{BB962C8B-B14F-4D97-AF65-F5344CB8AC3E}">
        <p14:creationId xmlns:p14="http://schemas.microsoft.com/office/powerpoint/2010/main" val="47655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5198F-6233-420F-9FA8-B95AB28DCDDC}"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75921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86784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36274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53065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6606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5198F-6233-420F-9FA8-B95AB28DCDDC}"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3088881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95198F-6233-420F-9FA8-B95AB28DCDDC}"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171268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5198F-6233-420F-9FA8-B95AB28DCDDC}"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3924391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5198F-6233-420F-9FA8-B95AB28DCDDC}"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279725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5198F-6233-420F-9FA8-B95AB28DCDDC}"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598689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5198F-6233-420F-9FA8-B95AB28DCDDC}"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233225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52593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5198F-6233-420F-9FA8-B95AB28DCDDC}"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2491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5198F-6233-420F-9FA8-B95AB28DCDDC}"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3282313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5198F-6233-420F-9FA8-B95AB28DCDDC}"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33841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377191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5198F-6233-420F-9FA8-B95AB28DCDDC}"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E79A1-CF3F-4E65-B148-69A4A38F52FE}" type="slidenum">
              <a:rPr lang="en-US" smtClean="0"/>
              <a:t>‹#›</a:t>
            </a:fld>
            <a:endParaRPr lang="en-US"/>
          </a:p>
        </p:txBody>
      </p:sp>
    </p:spTree>
    <p:extLst>
      <p:ext uri="{BB962C8B-B14F-4D97-AF65-F5344CB8AC3E}">
        <p14:creationId xmlns:p14="http://schemas.microsoft.com/office/powerpoint/2010/main" val="155977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F95198F-6233-420F-9FA8-B95AB28DCDDC}" type="datetimeFigureOut">
              <a:rPr lang="en-US" smtClean="0"/>
              <a:t>2/17/2021</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BEE79A1-CF3F-4E65-B148-69A4A38F52FE}" type="slidenum">
              <a:rPr lang="en-US" smtClean="0"/>
              <a:t>‹#›</a:t>
            </a:fld>
            <a:endParaRPr lang="en-US"/>
          </a:p>
        </p:txBody>
      </p:sp>
    </p:spTree>
    <p:extLst>
      <p:ext uri="{BB962C8B-B14F-4D97-AF65-F5344CB8AC3E}">
        <p14:creationId xmlns:p14="http://schemas.microsoft.com/office/powerpoint/2010/main" val="352313607"/>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2933-0FBC-456B-B8DE-9CECAB478554}"/>
              </a:ext>
            </a:extLst>
          </p:cNvPr>
          <p:cNvSpPr>
            <a:spLocks noGrp="1"/>
          </p:cNvSpPr>
          <p:nvPr>
            <p:ph type="ctrTitle"/>
          </p:nvPr>
        </p:nvSpPr>
        <p:spPr>
          <a:xfrm>
            <a:off x="457200" y="629530"/>
            <a:ext cx="11125200" cy="2653998"/>
          </a:xfrm>
        </p:spPr>
        <p:txBody>
          <a:bodyPr>
            <a:normAutofit/>
          </a:bodyPr>
          <a:lstStyle/>
          <a:p>
            <a:r>
              <a:rPr lang="en-US" sz="4400" dirty="0">
                <a:solidFill>
                  <a:srgbClr val="FFFF00"/>
                </a:solidFill>
                <a:latin typeface="+mn-lt"/>
              </a:rPr>
              <a:t>Structural  optimization of truss using graphic statics and genetic algorithm </a:t>
            </a:r>
            <a:br>
              <a:rPr lang="en-US" sz="3100" dirty="0"/>
            </a:br>
            <a:endParaRPr lang="en-US" sz="3100" dirty="0"/>
          </a:p>
        </p:txBody>
      </p:sp>
      <p:sp>
        <p:nvSpPr>
          <p:cNvPr id="3" name="Subtitle 2">
            <a:extLst>
              <a:ext uri="{FF2B5EF4-FFF2-40B4-BE49-F238E27FC236}">
                <a16:creationId xmlns:a16="http://schemas.microsoft.com/office/drawing/2014/main" id="{697BEB1D-9DAD-4E04-BD00-846AC1EFB7E9}"/>
              </a:ext>
            </a:extLst>
          </p:cNvPr>
          <p:cNvSpPr>
            <a:spLocks noGrp="1"/>
          </p:cNvSpPr>
          <p:nvPr>
            <p:ph type="subTitle" idx="1"/>
          </p:nvPr>
        </p:nvSpPr>
        <p:spPr>
          <a:xfrm>
            <a:off x="6241774" y="3922643"/>
            <a:ext cx="4492487" cy="2822714"/>
          </a:xfrm>
        </p:spPr>
        <p:txBody>
          <a:bodyPr>
            <a:normAutofit/>
          </a:bodyPr>
          <a:lstStyle/>
          <a:p>
            <a:r>
              <a:rPr lang="en-US" dirty="0"/>
              <a:t>Presenters:</a:t>
            </a:r>
          </a:p>
          <a:p>
            <a:pPr algn="l"/>
            <a:r>
              <a:rPr lang="en-US" dirty="0"/>
              <a:t>Bijay Ban   075/</a:t>
            </a:r>
            <a:r>
              <a:rPr lang="en-US" dirty="0" err="1"/>
              <a:t>MSStE</a:t>
            </a:r>
            <a:r>
              <a:rPr lang="en-US" dirty="0"/>
              <a:t>/001</a:t>
            </a:r>
          </a:p>
          <a:p>
            <a:pPr algn="l"/>
            <a:r>
              <a:rPr lang="en-US" dirty="0"/>
              <a:t>Nabin Tandan 075/</a:t>
            </a:r>
            <a:r>
              <a:rPr lang="en-US" dirty="0" err="1"/>
              <a:t>MSStE</a:t>
            </a:r>
            <a:r>
              <a:rPr lang="en-US" dirty="0"/>
              <a:t>/006</a:t>
            </a:r>
          </a:p>
          <a:p>
            <a:pPr algn="l"/>
            <a:r>
              <a:rPr lang="en-US" dirty="0"/>
              <a:t>Nishan Thapa 075/</a:t>
            </a:r>
            <a:r>
              <a:rPr lang="en-US" dirty="0" err="1"/>
              <a:t>MSStE</a:t>
            </a:r>
            <a:r>
              <a:rPr lang="en-US" dirty="0"/>
              <a:t>/008</a:t>
            </a:r>
          </a:p>
          <a:p>
            <a:pPr algn="l"/>
            <a:r>
              <a:rPr lang="en-US" dirty="0"/>
              <a:t>Pramod Tiwari 075/</a:t>
            </a:r>
            <a:r>
              <a:rPr lang="en-US" dirty="0" err="1"/>
              <a:t>MSStE</a:t>
            </a:r>
            <a:r>
              <a:rPr lang="en-US" dirty="0"/>
              <a:t>/013</a:t>
            </a:r>
          </a:p>
        </p:txBody>
      </p:sp>
      <p:sp>
        <p:nvSpPr>
          <p:cNvPr id="5" name="TextBox 4">
            <a:extLst>
              <a:ext uri="{FF2B5EF4-FFF2-40B4-BE49-F238E27FC236}">
                <a16:creationId xmlns:a16="http://schemas.microsoft.com/office/drawing/2014/main" id="{A37E224A-338E-4445-BA17-D87F8F96529D}"/>
              </a:ext>
            </a:extLst>
          </p:cNvPr>
          <p:cNvSpPr txBox="1"/>
          <p:nvPr/>
        </p:nvSpPr>
        <p:spPr>
          <a:xfrm>
            <a:off x="457200" y="4699318"/>
            <a:ext cx="5181600" cy="1041375"/>
          </a:xfrm>
          <a:prstGeom prst="rect">
            <a:avLst/>
          </a:prstGeom>
          <a:noFill/>
        </p:spPr>
        <p:txBody>
          <a:bodyPr wrap="square" rtlCol="0">
            <a:spAutoFit/>
          </a:bodyPr>
          <a:lstStyle/>
          <a:p>
            <a:pPr>
              <a:lnSpc>
                <a:spcPct val="150000"/>
              </a:lnSpc>
            </a:pPr>
            <a:r>
              <a:rPr lang="en-US" sz="2000" dirty="0">
                <a:effectLst>
                  <a:outerShdw blurRad="38100" dist="38100" dir="2700000" algn="tl">
                    <a:srgbClr val="000000">
                      <a:alpha val="43137"/>
                    </a:srgbClr>
                  </a:outerShdw>
                </a:effectLst>
              </a:rPr>
              <a:t>ADVISOR:</a:t>
            </a:r>
          </a:p>
          <a:p>
            <a:pPr>
              <a:lnSpc>
                <a:spcPct val="150000"/>
              </a:lnSpc>
            </a:pPr>
            <a:r>
              <a:rPr lang="en-US" sz="2400" dirty="0" err="1">
                <a:effectLst>
                  <a:outerShdw blurRad="38100" dist="38100" dir="2700000" algn="tl">
                    <a:srgbClr val="000000">
                      <a:alpha val="43137"/>
                    </a:srgbClr>
                  </a:outerShdw>
                </a:effectLst>
              </a:rPr>
              <a:t>Asso</a:t>
            </a:r>
            <a:r>
              <a:rPr lang="en-US" sz="2400" dirty="0">
                <a:effectLst>
                  <a:outerShdw blurRad="38100" dist="38100" dir="2700000" algn="tl">
                    <a:srgbClr val="000000">
                      <a:alpha val="43137"/>
                    </a:srgbClr>
                  </a:outerShdw>
                </a:effectLst>
              </a:rPr>
              <a:t>. Prof. Dr. Bharat Mandal, PhD</a:t>
            </a:r>
          </a:p>
        </p:txBody>
      </p:sp>
    </p:spTree>
    <p:extLst>
      <p:ext uri="{BB962C8B-B14F-4D97-AF65-F5344CB8AC3E}">
        <p14:creationId xmlns:p14="http://schemas.microsoft.com/office/powerpoint/2010/main" val="344443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6AC89-C673-4108-8D01-990AA38298CF}"/>
              </a:ext>
            </a:extLst>
          </p:cNvPr>
          <p:cNvSpPr txBox="1"/>
          <p:nvPr/>
        </p:nvSpPr>
        <p:spPr>
          <a:xfrm>
            <a:off x="817840" y="631001"/>
            <a:ext cx="9985514" cy="461665"/>
          </a:xfrm>
          <a:prstGeom prst="rect">
            <a:avLst/>
          </a:prstGeom>
          <a:noFill/>
        </p:spPr>
        <p:txBody>
          <a:bodyPr wrap="square" rtlCol="0">
            <a:spAutoFit/>
          </a:bodyPr>
          <a:lstStyle/>
          <a:p>
            <a:r>
              <a:rPr lang="en-US" sz="2400" b="1" dirty="0">
                <a:solidFill>
                  <a:srgbClr val="FFFF00"/>
                </a:solidFill>
              </a:rPr>
              <a:t>FITNESS FUNCTION FOR MINIMIZATION </a:t>
            </a:r>
          </a:p>
        </p:txBody>
      </p:sp>
      <p:sp>
        <p:nvSpPr>
          <p:cNvPr id="6" name="Rectangle 4">
            <a:extLst>
              <a:ext uri="{FF2B5EF4-FFF2-40B4-BE49-F238E27FC236}">
                <a16:creationId xmlns:a16="http://schemas.microsoft.com/office/drawing/2014/main" id="{A1E06ADE-FA54-42F4-A4D9-BBE4074C7542}"/>
              </a:ext>
            </a:extLst>
          </p:cNvPr>
          <p:cNvSpPr>
            <a:spLocks noChangeArrowheads="1"/>
          </p:cNvSpPr>
          <p:nvPr/>
        </p:nvSpPr>
        <p:spPr bwMode="auto">
          <a:xfrm>
            <a:off x="592861" y="845718"/>
            <a:ext cx="10781299" cy="5381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Minimize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function  of volume (Fitness)</a:t>
            </a: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Minimize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where,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L_TD =		Length of line in FORM Diagram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L_FD =		Length of line in FORCE diagram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C_BIAS =	0.8	for Compressive Force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dirty="0">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	for Tensile Force			</a:t>
            </a: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J_BIAS =	0.04	Joint bias  4% of load on member</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AD58A16-93F8-4626-8CC0-1144A9EF4D9C}"/>
              </a:ext>
            </a:extLst>
          </p:cNvPr>
          <p:cNvPicPr>
            <a:picLocks noChangeAspect="1"/>
          </p:cNvPicPr>
          <p:nvPr/>
        </p:nvPicPr>
        <p:blipFill>
          <a:blip r:embed="rId2"/>
          <a:stretch>
            <a:fillRect/>
          </a:stretch>
        </p:blipFill>
        <p:spPr>
          <a:xfrm>
            <a:off x="1410701" y="2251499"/>
            <a:ext cx="10781299" cy="1177501"/>
          </a:xfrm>
          <a:prstGeom prst="rect">
            <a:avLst/>
          </a:prstGeom>
        </p:spPr>
      </p:pic>
    </p:spTree>
    <p:extLst>
      <p:ext uri="{BB962C8B-B14F-4D97-AF65-F5344CB8AC3E}">
        <p14:creationId xmlns:p14="http://schemas.microsoft.com/office/powerpoint/2010/main" val="121108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1446EC-9D29-4820-8A16-E327A16A5F4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31911" y="844715"/>
            <a:ext cx="6062872" cy="5224781"/>
          </a:xfrm>
          <a:prstGeom prst="rect">
            <a:avLst/>
          </a:prstGeom>
        </p:spPr>
      </p:pic>
      <p:sp>
        <p:nvSpPr>
          <p:cNvPr id="3" name="TextBox 2">
            <a:extLst>
              <a:ext uri="{FF2B5EF4-FFF2-40B4-BE49-F238E27FC236}">
                <a16:creationId xmlns:a16="http://schemas.microsoft.com/office/drawing/2014/main" id="{9C6673CB-14AA-4992-BC74-6D5746D2C089}"/>
              </a:ext>
            </a:extLst>
          </p:cNvPr>
          <p:cNvSpPr txBox="1"/>
          <p:nvPr/>
        </p:nvSpPr>
        <p:spPr>
          <a:xfrm>
            <a:off x="669233" y="345583"/>
            <a:ext cx="9985514" cy="369332"/>
          </a:xfrm>
          <a:prstGeom prst="rect">
            <a:avLst/>
          </a:prstGeom>
          <a:noFill/>
        </p:spPr>
        <p:txBody>
          <a:bodyPr wrap="square" rtlCol="0">
            <a:spAutoFit/>
          </a:bodyPr>
          <a:lstStyle/>
          <a:p>
            <a:r>
              <a:rPr lang="en-US" b="1" dirty="0">
                <a:solidFill>
                  <a:srgbClr val="FFFF00"/>
                </a:solidFill>
              </a:rPr>
              <a:t>GALAPAGOS –EDITOR</a:t>
            </a:r>
          </a:p>
        </p:txBody>
      </p:sp>
      <p:sp>
        <p:nvSpPr>
          <p:cNvPr id="5" name="TextBox 4">
            <a:extLst>
              <a:ext uri="{FF2B5EF4-FFF2-40B4-BE49-F238E27FC236}">
                <a16:creationId xmlns:a16="http://schemas.microsoft.com/office/drawing/2014/main" id="{3EC8D6BD-6589-4AF8-B175-59ECE85F954C}"/>
              </a:ext>
            </a:extLst>
          </p:cNvPr>
          <p:cNvSpPr txBox="1"/>
          <p:nvPr/>
        </p:nvSpPr>
        <p:spPr>
          <a:xfrm>
            <a:off x="6533322" y="1309911"/>
            <a:ext cx="5883966" cy="3371885"/>
          </a:xfrm>
          <a:prstGeom prst="rect">
            <a:avLst/>
          </a:prstGeom>
          <a:noFill/>
        </p:spPr>
        <p:txBody>
          <a:bodyPr wrap="square">
            <a:spAutoFit/>
          </a:bodyPr>
          <a:lstStyle/>
          <a:p>
            <a:pPr marL="0" marR="0">
              <a:lnSpc>
                <a:spcPct val="150000"/>
              </a:lnSpc>
              <a:spcBef>
                <a:spcPts val="0"/>
              </a:spcBef>
              <a:spcAft>
                <a:spcPts val="0"/>
              </a:spcAft>
            </a:pPr>
            <a:r>
              <a:rPr lang="en-US" sz="1800" u="sng" dirty="0">
                <a:effectLst/>
                <a:latin typeface="Times New Roman" panose="02020603050405020304" pitchFamily="18" charset="0"/>
                <a:ea typeface="Calibri" panose="020F0502020204030204" pitchFamily="34" charset="0"/>
                <a:cs typeface="Mangal" panose="02040503050203030202" pitchFamily="18" charset="0"/>
              </a:rPr>
              <a:t>Generic :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Fitness 	:	Minimize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Runtime Limit	:	30	minutes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US" sz="1800" u="sng" dirty="0">
                <a:effectLst/>
                <a:latin typeface="Times New Roman" panose="02020603050405020304" pitchFamily="18" charset="0"/>
                <a:ea typeface="Calibri" panose="020F0502020204030204" pitchFamily="34" charset="0"/>
                <a:cs typeface="Mangal" panose="02040503050203030202" pitchFamily="18" charset="0"/>
              </a:rPr>
              <a:t>Evolutionary Solver: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Population Size	:	20	per generation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Initial Boost		:	2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Maintain Population	:	10%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Inbreeding 		:	75%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797913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567557-227E-4F39-81F0-73E45A0B4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524" y="0"/>
            <a:ext cx="5823287" cy="2103908"/>
          </a:xfrm>
          <a:prstGeom prst="rect">
            <a:avLst/>
          </a:prstGeom>
        </p:spPr>
      </p:pic>
      <p:pic>
        <p:nvPicPr>
          <p:cNvPr id="5" name="Picture 4">
            <a:extLst>
              <a:ext uri="{FF2B5EF4-FFF2-40B4-BE49-F238E27FC236}">
                <a16:creationId xmlns:a16="http://schemas.microsoft.com/office/drawing/2014/main" id="{306B8CE5-E647-49EA-9422-BE30FCC9AB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524" y="2226364"/>
            <a:ext cx="5823287" cy="1981451"/>
          </a:xfrm>
          <a:prstGeom prst="rect">
            <a:avLst/>
          </a:prstGeom>
        </p:spPr>
      </p:pic>
      <p:pic>
        <p:nvPicPr>
          <p:cNvPr id="7" name="Picture 6">
            <a:extLst>
              <a:ext uri="{FF2B5EF4-FFF2-40B4-BE49-F238E27FC236}">
                <a16:creationId xmlns:a16="http://schemas.microsoft.com/office/drawing/2014/main" id="{4B69F0BD-F9E2-4295-9E0C-D55A30BAFD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4524" y="4330271"/>
            <a:ext cx="5823287" cy="2527729"/>
          </a:xfrm>
          <a:prstGeom prst="rect">
            <a:avLst/>
          </a:prstGeom>
        </p:spPr>
      </p:pic>
      <p:sp>
        <p:nvSpPr>
          <p:cNvPr id="8" name="TextBox 7">
            <a:extLst>
              <a:ext uri="{FF2B5EF4-FFF2-40B4-BE49-F238E27FC236}">
                <a16:creationId xmlns:a16="http://schemas.microsoft.com/office/drawing/2014/main" id="{946026B0-E160-42FA-A274-9F251553EF57}"/>
              </a:ext>
            </a:extLst>
          </p:cNvPr>
          <p:cNvSpPr txBox="1"/>
          <p:nvPr/>
        </p:nvSpPr>
        <p:spPr>
          <a:xfrm>
            <a:off x="1762539" y="1051954"/>
            <a:ext cx="3207026" cy="369332"/>
          </a:xfrm>
          <a:prstGeom prst="rect">
            <a:avLst/>
          </a:prstGeom>
          <a:noFill/>
        </p:spPr>
        <p:txBody>
          <a:bodyPr wrap="square" rtlCol="0">
            <a:spAutoFit/>
          </a:bodyPr>
          <a:lstStyle/>
          <a:p>
            <a:r>
              <a:rPr lang="en-US" dirty="0"/>
              <a:t>FIG. 1 PRATT TRUSS</a:t>
            </a:r>
          </a:p>
        </p:txBody>
      </p:sp>
      <p:sp>
        <p:nvSpPr>
          <p:cNvPr id="9" name="TextBox 8">
            <a:extLst>
              <a:ext uri="{FF2B5EF4-FFF2-40B4-BE49-F238E27FC236}">
                <a16:creationId xmlns:a16="http://schemas.microsoft.com/office/drawing/2014/main" id="{7CA6348E-65CF-4442-836F-F2E032E10310}"/>
              </a:ext>
            </a:extLst>
          </p:cNvPr>
          <p:cNvSpPr txBox="1"/>
          <p:nvPr/>
        </p:nvSpPr>
        <p:spPr>
          <a:xfrm>
            <a:off x="1762539" y="3244334"/>
            <a:ext cx="3207026" cy="369332"/>
          </a:xfrm>
          <a:prstGeom prst="rect">
            <a:avLst/>
          </a:prstGeom>
          <a:noFill/>
        </p:spPr>
        <p:txBody>
          <a:bodyPr wrap="square" rtlCol="0">
            <a:spAutoFit/>
          </a:bodyPr>
          <a:lstStyle/>
          <a:p>
            <a:r>
              <a:rPr lang="en-US" dirty="0"/>
              <a:t>FIG. 2 HOWE TRUSS</a:t>
            </a:r>
          </a:p>
        </p:txBody>
      </p:sp>
      <p:sp>
        <p:nvSpPr>
          <p:cNvPr id="10" name="TextBox 9">
            <a:extLst>
              <a:ext uri="{FF2B5EF4-FFF2-40B4-BE49-F238E27FC236}">
                <a16:creationId xmlns:a16="http://schemas.microsoft.com/office/drawing/2014/main" id="{AABB962B-BE9F-41C4-8FB8-F5C0F3A30B71}"/>
              </a:ext>
            </a:extLst>
          </p:cNvPr>
          <p:cNvSpPr txBox="1"/>
          <p:nvPr/>
        </p:nvSpPr>
        <p:spPr>
          <a:xfrm>
            <a:off x="1868555" y="5018657"/>
            <a:ext cx="3207026" cy="369332"/>
          </a:xfrm>
          <a:prstGeom prst="rect">
            <a:avLst/>
          </a:prstGeom>
          <a:noFill/>
        </p:spPr>
        <p:txBody>
          <a:bodyPr wrap="square" rtlCol="0">
            <a:spAutoFit/>
          </a:bodyPr>
          <a:lstStyle/>
          <a:p>
            <a:r>
              <a:rPr lang="en-US" dirty="0"/>
              <a:t>FIG. 3 WARREN TRUSS</a:t>
            </a:r>
          </a:p>
        </p:txBody>
      </p:sp>
      <p:sp>
        <p:nvSpPr>
          <p:cNvPr id="11" name="TextBox 10">
            <a:extLst>
              <a:ext uri="{FF2B5EF4-FFF2-40B4-BE49-F238E27FC236}">
                <a16:creationId xmlns:a16="http://schemas.microsoft.com/office/drawing/2014/main" id="{8DE14F05-D001-450A-B3AC-AFF746926718}"/>
              </a:ext>
            </a:extLst>
          </p:cNvPr>
          <p:cNvSpPr txBox="1"/>
          <p:nvPr/>
        </p:nvSpPr>
        <p:spPr>
          <a:xfrm>
            <a:off x="735495" y="356214"/>
            <a:ext cx="4234069" cy="369332"/>
          </a:xfrm>
          <a:prstGeom prst="rect">
            <a:avLst/>
          </a:prstGeom>
          <a:noFill/>
        </p:spPr>
        <p:txBody>
          <a:bodyPr wrap="square" rtlCol="0">
            <a:spAutoFit/>
          </a:bodyPr>
          <a:lstStyle/>
          <a:p>
            <a:r>
              <a:rPr lang="en-US" b="1" dirty="0">
                <a:solidFill>
                  <a:srgbClr val="FFFF00"/>
                </a:solidFill>
              </a:rPr>
              <a:t>TYPES OF TRUSSES CONSIDERED</a:t>
            </a:r>
          </a:p>
        </p:txBody>
      </p:sp>
    </p:spTree>
    <p:extLst>
      <p:ext uri="{BB962C8B-B14F-4D97-AF65-F5344CB8AC3E}">
        <p14:creationId xmlns:p14="http://schemas.microsoft.com/office/powerpoint/2010/main" val="290580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008D-29BE-43E5-A2F0-C70C39ACE949}"/>
              </a:ext>
            </a:extLst>
          </p:cNvPr>
          <p:cNvSpPr>
            <a:spLocks noGrp="1"/>
          </p:cNvSpPr>
          <p:nvPr>
            <p:ph type="title"/>
          </p:nvPr>
        </p:nvSpPr>
        <p:spPr/>
        <p:txBody>
          <a:bodyPr/>
          <a:lstStyle/>
          <a:p>
            <a:r>
              <a:rPr lang="en-US" dirty="0"/>
              <a:t>Analysis  &amp; result</a:t>
            </a:r>
          </a:p>
        </p:txBody>
      </p:sp>
      <p:pic>
        <p:nvPicPr>
          <p:cNvPr id="4" name="Content Placeholder 3">
            <a:extLst>
              <a:ext uri="{FF2B5EF4-FFF2-40B4-BE49-F238E27FC236}">
                <a16:creationId xmlns:a16="http://schemas.microsoft.com/office/drawing/2014/main" id="{1EED2A44-487B-414E-A74F-FC8809BD2D10}"/>
              </a:ext>
            </a:extLst>
          </p:cNvPr>
          <p:cNvPicPr>
            <a:picLocks noGrp="1" noChangeAspect="1"/>
          </p:cNvPicPr>
          <p:nvPr>
            <p:ph idx="1"/>
          </p:nvPr>
        </p:nvPicPr>
        <p:blipFill>
          <a:blip r:embed="rId2"/>
          <a:stretch>
            <a:fillRect/>
          </a:stretch>
        </p:blipFill>
        <p:spPr>
          <a:xfrm>
            <a:off x="1106603" y="1434798"/>
            <a:ext cx="9968144" cy="5273526"/>
          </a:xfrm>
          <a:prstGeom prst="rect">
            <a:avLst/>
          </a:prstGeom>
        </p:spPr>
      </p:pic>
    </p:spTree>
    <p:extLst>
      <p:ext uri="{BB962C8B-B14F-4D97-AF65-F5344CB8AC3E}">
        <p14:creationId xmlns:p14="http://schemas.microsoft.com/office/powerpoint/2010/main" val="415121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008D-29BE-43E5-A2F0-C70C39ACE949}"/>
              </a:ext>
            </a:extLst>
          </p:cNvPr>
          <p:cNvSpPr>
            <a:spLocks noGrp="1"/>
          </p:cNvSpPr>
          <p:nvPr>
            <p:ph type="title"/>
          </p:nvPr>
        </p:nvSpPr>
        <p:spPr/>
        <p:txBody>
          <a:bodyPr/>
          <a:lstStyle/>
          <a:p>
            <a:r>
              <a:rPr lang="en-US" dirty="0"/>
              <a:t>Analysis  &amp; result</a:t>
            </a:r>
          </a:p>
        </p:txBody>
      </p:sp>
      <p:pic>
        <p:nvPicPr>
          <p:cNvPr id="6" name="Content Placeholder 5">
            <a:extLst>
              <a:ext uri="{FF2B5EF4-FFF2-40B4-BE49-F238E27FC236}">
                <a16:creationId xmlns:a16="http://schemas.microsoft.com/office/drawing/2014/main" id="{63BE5C2D-B5DF-48E7-A35D-2F10F8335C39}"/>
              </a:ext>
            </a:extLst>
          </p:cNvPr>
          <p:cNvPicPr>
            <a:picLocks noGrp="1" noChangeAspect="1"/>
          </p:cNvPicPr>
          <p:nvPr>
            <p:ph idx="1"/>
          </p:nvPr>
        </p:nvPicPr>
        <p:blipFill>
          <a:blip r:embed="rId2"/>
          <a:stretch>
            <a:fillRect/>
          </a:stretch>
        </p:blipFill>
        <p:spPr>
          <a:xfrm>
            <a:off x="1992670" y="1523998"/>
            <a:ext cx="8216777" cy="4850297"/>
          </a:xfrm>
          <a:prstGeom prst="rect">
            <a:avLst/>
          </a:prstGeom>
        </p:spPr>
      </p:pic>
    </p:spTree>
    <p:extLst>
      <p:ext uri="{BB962C8B-B14F-4D97-AF65-F5344CB8AC3E}">
        <p14:creationId xmlns:p14="http://schemas.microsoft.com/office/powerpoint/2010/main" val="1214166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008D-29BE-43E5-A2F0-C70C39ACE949}"/>
              </a:ext>
            </a:extLst>
          </p:cNvPr>
          <p:cNvSpPr>
            <a:spLocks noGrp="1"/>
          </p:cNvSpPr>
          <p:nvPr>
            <p:ph type="title"/>
          </p:nvPr>
        </p:nvSpPr>
        <p:spPr/>
        <p:txBody>
          <a:bodyPr/>
          <a:lstStyle/>
          <a:p>
            <a:r>
              <a:rPr lang="en-US" dirty="0">
                <a:solidFill>
                  <a:srgbClr val="FFFF00"/>
                </a:solidFill>
              </a:rPr>
              <a:t>Analysis  &amp; result</a:t>
            </a:r>
          </a:p>
        </p:txBody>
      </p:sp>
      <p:pic>
        <p:nvPicPr>
          <p:cNvPr id="5" name="Content Placeholder 4">
            <a:extLst>
              <a:ext uri="{FF2B5EF4-FFF2-40B4-BE49-F238E27FC236}">
                <a16:creationId xmlns:a16="http://schemas.microsoft.com/office/drawing/2014/main" id="{7EEC3CDC-A4CE-4C9D-AD0C-7FEAB793D3DD}"/>
              </a:ext>
            </a:extLst>
          </p:cNvPr>
          <p:cNvPicPr>
            <a:picLocks noGrp="1" noChangeAspect="1"/>
          </p:cNvPicPr>
          <p:nvPr>
            <p:ph idx="1"/>
          </p:nvPr>
        </p:nvPicPr>
        <p:blipFill>
          <a:blip r:embed="rId2"/>
          <a:stretch>
            <a:fillRect/>
          </a:stretch>
        </p:blipFill>
        <p:spPr>
          <a:xfrm>
            <a:off x="0" y="1935920"/>
            <a:ext cx="11748111" cy="4312479"/>
          </a:xfrm>
          <a:prstGeom prst="rect">
            <a:avLst/>
          </a:prstGeom>
        </p:spPr>
      </p:pic>
    </p:spTree>
    <p:extLst>
      <p:ext uri="{BB962C8B-B14F-4D97-AF65-F5344CB8AC3E}">
        <p14:creationId xmlns:p14="http://schemas.microsoft.com/office/powerpoint/2010/main" val="2285446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DAC283-CB15-44CB-8371-03DE17803DEC}"/>
              </a:ext>
            </a:extLst>
          </p:cNvPr>
          <p:cNvPicPr>
            <a:picLocks noChangeAspect="1"/>
          </p:cNvPicPr>
          <p:nvPr/>
        </p:nvPicPr>
        <p:blipFill>
          <a:blip r:embed="rId2"/>
          <a:stretch>
            <a:fillRect/>
          </a:stretch>
        </p:blipFill>
        <p:spPr>
          <a:xfrm>
            <a:off x="3901989" y="1925183"/>
            <a:ext cx="4388021" cy="2569851"/>
          </a:xfrm>
          <a:prstGeom prst="rect">
            <a:avLst/>
          </a:prstGeom>
        </p:spPr>
      </p:pic>
      <p:pic>
        <p:nvPicPr>
          <p:cNvPr id="8" name="Content Placeholder 7">
            <a:extLst>
              <a:ext uri="{FF2B5EF4-FFF2-40B4-BE49-F238E27FC236}">
                <a16:creationId xmlns:a16="http://schemas.microsoft.com/office/drawing/2014/main" id="{230B9EDE-571C-4567-B7A2-6EA01D54B66F}"/>
              </a:ext>
            </a:extLst>
          </p:cNvPr>
          <p:cNvPicPr>
            <a:picLocks noGrp="1" noChangeAspect="1"/>
          </p:cNvPicPr>
          <p:nvPr>
            <p:ph idx="1"/>
          </p:nvPr>
        </p:nvPicPr>
        <p:blipFill>
          <a:blip r:embed="rId3"/>
          <a:stretch>
            <a:fillRect/>
          </a:stretch>
        </p:blipFill>
        <p:spPr>
          <a:xfrm>
            <a:off x="0" y="1925184"/>
            <a:ext cx="3851928" cy="2569851"/>
          </a:xfrm>
          <a:prstGeom prst="rect">
            <a:avLst/>
          </a:prstGeom>
        </p:spPr>
      </p:pic>
      <p:pic>
        <p:nvPicPr>
          <p:cNvPr id="9" name="Picture 8">
            <a:extLst>
              <a:ext uri="{FF2B5EF4-FFF2-40B4-BE49-F238E27FC236}">
                <a16:creationId xmlns:a16="http://schemas.microsoft.com/office/drawing/2014/main" id="{B0748563-BD0F-4AED-A0CF-1E8C469D4B3E}"/>
              </a:ext>
            </a:extLst>
          </p:cNvPr>
          <p:cNvPicPr>
            <a:picLocks noChangeAspect="1"/>
          </p:cNvPicPr>
          <p:nvPr/>
        </p:nvPicPr>
        <p:blipFill>
          <a:blip r:embed="rId4"/>
          <a:stretch>
            <a:fillRect/>
          </a:stretch>
        </p:blipFill>
        <p:spPr>
          <a:xfrm>
            <a:off x="8290010" y="1925183"/>
            <a:ext cx="4091154" cy="2569851"/>
          </a:xfrm>
          <a:prstGeom prst="rect">
            <a:avLst/>
          </a:prstGeom>
        </p:spPr>
      </p:pic>
      <p:sp>
        <p:nvSpPr>
          <p:cNvPr id="10" name="Title 1">
            <a:extLst>
              <a:ext uri="{FF2B5EF4-FFF2-40B4-BE49-F238E27FC236}">
                <a16:creationId xmlns:a16="http://schemas.microsoft.com/office/drawing/2014/main" id="{D543FAB4-4EC9-4A5E-8D07-ACD48BA33673}"/>
              </a:ext>
            </a:extLst>
          </p:cNvPr>
          <p:cNvSpPr>
            <a:spLocks noGrp="1"/>
          </p:cNvSpPr>
          <p:nvPr>
            <p:ph type="title"/>
          </p:nvPr>
        </p:nvSpPr>
        <p:spPr>
          <a:xfrm>
            <a:off x="1356742" y="450574"/>
            <a:ext cx="9478513" cy="1154043"/>
          </a:xfrm>
        </p:spPr>
        <p:txBody>
          <a:bodyPr/>
          <a:lstStyle/>
          <a:p>
            <a:r>
              <a:rPr lang="en-US" dirty="0">
                <a:solidFill>
                  <a:srgbClr val="FFFF00"/>
                </a:solidFill>
              </a:rPr>
              <a:t>Analysis result</a:t>
            </a:r>
          </a:p>
        </p:txBody>
      </p:sp>
    </p:spTree>
    <p:extLst>
      <p:ext uri="{BB962C8B-B14F-4D97-AF65-F5344CB8AC3E}">
        <p14:creationId xmlns:p14="http://schemas.microsoft.com/office/powerpoint/2010/main" val="69576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8C9F978-2203-4078-BE5B-194DF51015D3}"/>
              </a:ext>
            </a:extLst>
          </p:cNvPr>
          <p:cNvPicPr>
            <a:picLocks noGrp="1" noChangeAspect="1"/>
          </p:cNvPicPr>
          <p:nvPr>
            <p:ph idx="1"/>
          </p:nvPr>
        </p:nvPicPr>
        <p:blipFill rotWithShape="1">
          <a:blip r:embed="rId2"/>
          <a:srcRect b="9335"/>
          <a:stretch/>
        </p:blipFill>
        <p:spPr>
          <a:xfrm>
            <a:off x="1006470" y="1494731"/>
            <a:ext cx="8965220" cy="2689088"/>
          </a:xfrm>
          <a:prstGeom prst="rect">
            <a:avLst/>
          </a:prstGeom>
        </p:spPr>
      </p:pic>
      <p:pic>
        <p:nvPicPr>
          <p:cNvPr id="5" name="Picture 4">
            <a:extLst>
              <a:ext uri="{FF2B5EF4-FFF2-40B4-BE49-F238E27FC236}">
                <a16:creationId xmlns:a16="http://schemas.microsoft.com/office/drawing/2014/main" id="{FB5F4F1F-91F9-4D14-A445-1FCDEC868718}"/>
              </a:ext>
            </a:extLst>
          </p:cNvPr>
          <p:cNvPicPr>
            <a:picLocks noChangeAspect="1"/>
          </p:cNvPicPr>
          <p:nvPr/>
        </p:nvPicPr>
        <p:blipFill rotWithShape="1">
          <a:blip r:embed="rId3"/>
          <a:srcRect b="13271"/>
          <a:stretch/>
        </p:blipFill>
        <p:spPr>
          <a:xfrm>
            <a:off x="550230" y="4168912"/>
            <a:ext cx="9421460" cy="2689088"/>
          </a:xfrm>
          <a:prstGeom prst="rect">
            <a:avLst/>
          </a:prstGeom>
        </p:spPr>
      </p:pic>
      <p:sp>
        <p:nvSpPr>
          <p:cNvPr id="6" name="Title 1">
            <a:extLst>
              <a:ext uri="{FF2B5EF4-FFF2-40B4-BE49-F238E27FC236}">
                <a16:creationId xmlns:a16="http://schemas.microsoft.com/office/drawing/2014/main" id="{212D9DB5-8BE0-41CC-B409-1FD0EC22D2A3}"/>
              </a:ext>
            </a:extLst>
          </p:cNvPr>
          <p:cNvSpPr>
            <a:spLocks noGrp="1"/>
          </p:cNvSpPr>
          <p:nvPr>
            <p:ph type="title"/>
          </p:nvPr>
        </p:nvSpPr>
        <p:spPr>
          <a:xfrm>
            <a:off x="550230" y="378790"/>
            <a:ext cx="10353761" cy="1101034"/>
          </a:xfrm>
        </p:spPr>
        <p:txBody>
          <a:bodyPr/>
          <a:lstStyle/>
          <a:p>
            <a:r>
              <a:rPr lang="en-US" dirty="0">
                <a:solidFill>
                  <a:srgbClr val="FFFF00"/>
                </a:solidFill>
              </a:rPr>
              <a:t>ANALYSIS RESULTS</a:t>
            </a:r>
          </a:p>
        </p:txBody>
      </p:sp>
    </p:spTree>
    <p:extLst>
      <p:ext uri="{BB962C8B-B14F-4D97-AF65-F5344CB8AC3E}">
        <p14:creationId xmlns:p14="http://schemas.microsoft.com/office/powerpoint/2010/main" val="614895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31F2-98EC-41F0-91D2-3927097A8850}"/>
              </a:ext>
            </a:extLst>
          </p:cNvPr>
          <p:cNvSpPr>
            <a:spLocks noGrp="1"/>
          </p:cNvSpPr>
          <p:nvPr>
            <p:ph type="title"/>
          </p:nvPr>
        </p:nvSpPr>
        <p:spPr/>
        <p:txBody>
          <a:bodyPr/>
          <a:lstStyle/>
          <a:p>
            <a:r>
              <a:rPr lang="en-US" dirty="0">
                <a:solidFill>
                  <a:srgbClr val="FFFF00"/>
                </a:solidFill>
              </a:rPr>
              <a:t>Conclusion</a:t>
            </a:r>
          </a:p>
        </p:txBody>
      </p:sp>
      <p:sp>
        <p:nvSpPr>
          <p:cNvPr id="3" name="Content Placeholder 2">
            <a:extLst>
              <a:ext uri="{FF2B5EF4-FFF2-40B4-BE49-F238E27FC236}">
                <a16:creationId xmlns:a16="http://schemas.microsoft.com/office/drawing/2014/main" id="{064F0032-B95F-4EFA-9321-8B2B65511C04}"/>
              </a:ext>
            </a:extLst>
          </p:cNvPr>
          <p:cNvSpPr>
            <a:spLocks noGrp="1"/>
          </p:cNvSpPr>
          <p:nvPr>
            <p:ph idx="1"/>
          </p:nvPr>
        </p:nvSpPr>
        <p:spPr>
          <a:xfrm>
            <a:off x="913795" y="1828800"/>
            <a:ext cx="10353762" cy="3962400"/>
          </a:xfrm>
        </p:spPr>
        <p:txBody>
          <a:bodyPr>
            <a:normAutofit lnSpcReduction="10000"/>
          </a:bodyPr>
          <a:lstStyle/>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Weight of a truss for given no. of spans decrease as we increase the height until a certain point from which it decreases, same is case for fixed height where weight of truss decrease as we increase no. of divisions until a point after which it increases again.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Compared to straight profile upper chord, parabolic shape of the top chord in trusses reduces the overall weight for same topology in case of  UDL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Mangal" panose="02040503050203030202" pitchFamily="18" charset="0"/>
              </a:rPr>
              <a:t>Combination of Graphic Statics for structural analysis and Genetic Algorithm for optimization can be used with computational ease, to determine the optimum shape of common bridge and roof trusses. The project presents a system that allows users to generate truss shapes and topologies that are efficient for dominant load cases of UDL.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2957125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DB33-560B-487F-B428-912F13290432}"/>
              </a:ext>
            </a:extLst>
          </p:cNvPr>
          <p:cNvSpPr>
            <a:spLocks noGrp="1"/>
          </p:cNvSpPr>
          <p:nvPr>
            <p:ph type="title"/>
          </p:nvPr>
        </p:nvSpPr>
        <p:spPr/>
        <p:txBody>
          <a:bodyPr/>
          <a:lstStyle/>
          <a:p>
            <a:r>
              <a:rPr lang="en-US" dirty="0"/>
              <a:t>FORM FORCE DIAGRAM OF 80M truss with </a:t>
            </a:r>
            <a:r>
              <a:rPr lang="en-US" dirty="0" err="1"/>
              <a:t>udl</a:t>
            </a:r>
            <a:endParaRPr lang="en-US" dirty="0"/>
          </a:p>
        </p:txBody>
      </p:sp>
      <p:pic>
        <p:nvPicPr>
          <p:cNvPr id="5" name="Picture 4">
            <a:extLst>
              <a:ext uri="{FF2B5EF4-FFF2-40B4-BE49-F238E27FC236}">
                <a16:creationId xmlns:a16="http://schemas.microsoft.com/office/drawing/2014/main" id="{E2DACC3C-D0A2-46CD-83DB-54E344B5D55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657105" y="1935921"/>
            <a:ext cx="8904878" cy="4213088"/>
          </a:xfrm>
          <a:prstGeom prst="rect">
            <a:avLst/>
          </a:prstGeom>
        </p:spPr>
      </p:pic>
    </p:spTree>
    <p:extLst>
      <p:ext uri="{BB962C8B-B14F-4D97-AF65-F5344CB8AC3E}">
        <p14:creationId xmlns:p14="http://schemas.microsoft.com/office/powerpoint/2010/main" val="180913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0299D-3BF3-4EA9-87C3-ABB4B866CE1D}"/>
              </a:ext>
            </a:extLst>
          </p:cNvPr>
          <p:cNvSpPr>
            <a:spLocks noGrp="1"/>
          </p:cNvSpPr>
          <p:nvPr>
            <p:ph type="title"/>
          </p:nvPr>
        </p:nvSpPr>
        <p:spPr/>
        <p:txBody>
          <a:bodyPr/>
          <a:lstStyle/>
          <a:p>
            <a:r>
              <a:rPr lang="en-US" dirty="0">
                <a:solidFill>
                  <a:srgbClr val="FFFF00"/>
                </a:solidFill>
              </a:rPr>
              <a:t>NEED OF STUDY - motivation</a:t>
            </a:r>
          </a:p>
        </p:txBody>
      </p:sp>
      <p:sp>
        <p:nvSpPr>
          <p:cNvPr id="3" name="Content Placeholder 2">
            <a:extLst>
              <a:ext uri="{FF2B5EF4-FFF2-40B4-BE49-F238E27FC236}">
                <a16:creationId xmlns:a16="http://schemas.microsoft.com/office/drawing/2014/main" id="{F871C2E1-8D30-462A-9564-42030435A720}"/>
              </a:ext>
            </a:extLst>
          </p:cNvPr>
          <p:cNvSpPr>
            <a:spLocks noGrp="1"/>
          </p:cNvSpPr>
          <p:nvPr>
            <p:ph idx="1"/>
          </p:nvPr>
        </p:nvSpPr>
        <p:spPr/>
        <p:txBody>
          <a:bodyPr>
            <a:normAutofit/>
          </a:bodyPr>
          <a:lstStyle/>
          <a:p>
            <a:r>
              <a:rPr lang="en-US" sz="2400" dirty="0"/>
              <a:t>To get a optimum structure for given boundary constraints in a truss,  each, among, topology, shape and size optimization should be done.</a:t>
            </a:r>
          </a:p>
          <a:p>
            <a:r>
              <a:rPr lang="en-US" sz="2400" dirty="0"/>
              <a:t>Creation of a computational system that suggests optimum shape during earlier design stage would help to minimize efforts for cost reductions in later stage.</a:t>
            </a:r>
          </a:p>
          <a:p>
            <a:r>
              <a:rPr lang="en-US" sz="2400" dirty="0"/>
              <a:t>.With availability of high computational power, different algorithms for optimized structures are to be explored and refined.</a:t>
            </a:r>
          </a:p>
          <a:p>
            <a:endParaRPr lang="en-US" sz="2400" dirty="0"/>
          </a:p>
          <a:p>
            <a:endParaRPr lang="en-US" sz="2400" dirty="0"/>
          </a:p>
          <a:p>
            <a:pPr marL="0" indent="0">
              <a:buNone/>
            </a:pPr>
            <a:endParaRPr lang="en-US" dirty="0"/>
          </a:p>
          <a:p>
            <a:endParaRPr lang="en-US" dirty="0"/>
          </a:p>
        </p:txBody>
      </p:sp>
    </p:spTree>
    <p:extLst>
      <p:ext uri="{BB962C8B-B14F-4D97-AF65-F5344CB8AC3E}">
        <p14:creationId xmlns:p14="http://schemas.microsoft.com/office/powerpoint/2010/main" val="1588201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B022F5D-EA29-4F83-9B0B-8E769198CBA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16765" y="1298713"/>
            <a:ext cx="8163339" cy="4651513"/>
          </a:xfrm>
          <a:prstGeom prst="rect">
            <a:avLst/>
          </a:prstGeom>
        </p:spPr>
      </p:pic>
    </p:spTree>
    <p:extLst>
      <p:ext uri="{BB962C8B-B14F-4D97-AF65-F5344CB8AC3E}">
        <p14:creationId xmlns:p14="http://schemas.microsoft.com/office/powerpoint/2010/main" val="396809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608B04-FA59-487E-9EDC-94D9A684542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0992" y="887895"/>
            <a:ext cx="9183756" cy="5579165"/>
          </a:xfrm>
          <a:prstGeom prst="rect">
            <a:avLst/>
          </a:prstGeom>
        </p:spPr>
      </p:pic>
    </p:spTree>
    <p:extLst>
      <p:ext uri="{BB962C8B-B14F-4D97-AF65-F5344CB8AC3E}">
        <p14:creationId xmlns:p14="http://schemas.microsoft.com/office/powerpoint/2010/main" val="3542159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2C40B-1257-4141-BE41-5B3FA36D9568}"/>
              </a:ext>
            </a:extLst>
          </p:cNvPr>
          <p:cNvSpPr>
            <a:spLocks noGrp="1"/>
          </p:cNvSpPr>
          <p:nvPr>
            <p:ph type="title"/>
          </p:nvPr>
        </p:nvSpPr>
        <p:spPr/>
        <p:txBody>
          <a:bodyPr/>
          <a:lstStyle/>
          <a:p>
            <a:r>
              <a:rPr lang="en-US" dirty="0">
                <a:solidFill>
                  <a:srgbClr val="FFFF00"/>
                </a:solidFill>
              </a:rPr>
              <a:t>Limitations of study</a:t>
            </a:r>
          </a:p>
        </p:txBody>
      </p:sp>
      <p:sp>
        <p:nvSpPr>
          <p:cNvPr id="3" name="Content Placeholder 2">
            <a:extLst>
              <a:ext uri="{FF2B5EF4-FFF2-40B4-BE49-F238E27FC236}">
                <a16:creationId xmlns:a16="http://schemas.microsoft.com/office/drawing/2014/main" id="{5CAE067E-D575-4931-80D1-4807F0E55759}"/>
              </a:ext>
            </a:extLst>
          </p:cNvPr>
          <p:cNvSpPr>
            <a:spLocks noGrp="1"/>
          </p:cNvSpPr>
          <p:nvPr>
            <p:ph idx="1"/>
          </p:nvPr>
        </p:nvSpPr>
        <p:spPr>
          <a:xfrm>
            <a:off x="913795" y="2096064"/>
            <a:ext cx="10353762" cy="4761936"/>
          </a:xfrm>
        </p:spPr>
        <p:txBody>
          <a:bodyPr>
            <a:normAutofit/>
          </a:bodyPr>
          <a:lstStyle/>
          <a:p>
            <a:pPr marL="742950" marR="0" lvl="1" indent="-285750" algn="just">
              <a:lnSpc>
                <a:spcPct val="150000"/>
              </a:lnSpc>
              <a:spcBef>
                <a:spcPts val="0"/>
              </a:spcBef>
              <a:spcAft>
                <a:spcPts val="600"/>
              </a:spcAft>
              <a:buFont typeface="Symbol" panose="05050102010706020507" pitchFamily="18" charset="2"/>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Consideration of dominant load case  - UDL at bottom chord only; multiple load combinations not included.</a:t>
            </a:r>
            <a:endParaRPr lang="en-US" sz="2800" b="1" dirty="0">
              <a:effectLst/>
              <a:latin typeface="Times New Roman" panose="02020603050405020304" pitchFamily="18" charset="0"/>
              <a:ea typeface="Times New Roman" panose="02020603050405020304" pitchFamily="18" charset="0"/>
              <a:cs typeface="Mangal" panose="02040503050203030202" pitchFamily="18" charset="0"/>
            </a:endParaRPr>
          </a:p>
          <a:p>
            <a:pPr marL="742950" marR="0" lvl="1" indent="-285750" algn="just">
              <a:lnSpc>
                <a:spcPct val="150000"/>
              </a:lnSpc>
              <a:spcBef>
                <a:spcPts val="0"/>
              </a:spcBef>
              <a:spcAft>
                <a:spcPts val="600"/>
              </a:spcAft>
              <a:buFont typeface="Symbol" panose="05050102010706020507" pitchFamily="18" charset="2"/>
              <a:buChar char=""/>
            </a:pPr>
            <a:r>
              <a:rPr lang="en-US" sz="2800" dirty="0">
                <a:effectLst/>
                <a:latin typeface="Times New Roman" panose="02020603050405020304" pitchFamily="18" charset="0"/>
                <a:cs typeface="Mangal" panose="02040503050203030202" pitchFamily="18" charset="0"/>
              </a:rPr>
              <a:t>Joint costs and buckling idealized through bias factor.</a:t>
            </a:r>
          </a:p>
          <a:p>
            <a:pPr marL="742950" marR="0" lvl="1" indent="-285750" algn="just">
              <a:lnSpc>
                <a:spcPct val="150000"/>
              </a:lnSpc>
              <a:spcBef>
                <a:spcPts val="0"/>
              </a:spcBef>
              <a:spcAft>
                <a:spcPts val="6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Mangal" panose="02040503050203030202" pitchFamily="18" charset="0"/>
              </a:rPr>
              <a:t>Exact estimation of costs including erection, labor charges, etc. has not been considered.</a:t>
            </a:r>
          </a:p>
          <a:p>
            <a:pPr marL="742950" lvl="1" indent="-285750" algn="just">
              <a:lnSpc>
                <a:spcPct val="150000"/>
              </a:lnSpc>
              <a:spcBef>
                <a:spcPts val="0"/>
              </a:spcBef>
              <a:spcAft>
                <a:spcPts val="600"/>
              </a:spcAft>
              <a:buFont typeface="Symbol" panose="05050102010706020507" pitchFamily="18" charset="2"/>
              <a:buChar char=""/>
            </a:pPr>
            <a:r>
              <a:rPr lang="en-US" sz="2800" dirty="0">
                <a:effectLst/>
                <a:latin typeface="Times New Roman" panose="02020603050405020304" pitchFamily="18" charset="0"/>
                <a:cs typeface="Mangal" panose="02040503050203030202" pitchFamily="18" charset="0"/>
              </a:rPr>
              <a:t>Extension of 2d analysis to 3d. </a:t>
            </a:r>
          </a:p>
          <a:p>
            <a:pPr marL="457200" marR="0" lvl="1" indent="0" algn="just">
              <a:lnSpc>
                <a:spcPct val="150000"/>
              </a:lnSpc>
              <a:spcBef>
                <a:spcPts val="0"/>
              </a:spcBef>
              <a:spcAft>
                <a:spcPts val="600"/>
              </a:spcAft>
              <a:buNone/>
            </a:pPr>
            <a:endParaRPr lang="en-US" sz="2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2536080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7089-258E-4558-9AB3-D75354692B17}"/>
              </a:ext>
            </a:extLst>
          </p:cNvPr>
          <p:cNvSpPr>
            <a:spLocks noGrp="1"/>
          </p:cNvSpPr>
          <p:nvPr>
            <p:ph type="title"/>
          </p:nvPr>
        </p:nvSpPr>
        <p:spPr>
          <a:xfrm>
            <a:off x="2254928" y="740304"/>
            <a:ext cx="6709758" cy="1207363"/>
          </a:xfrm>
        </p:spPr>
        <p:txBody>
          <a:bodyPr>
            <a:normAutofit/>
          </a:bodyPr>
          <a:lstStyle/>
          <a:p>
            <a:r>
              <a:rPr lang="en-US" sz="2800" dirty="0">
                <a:solidFill>
                  <a:srgbClr val="FFFF00"/>
                </a:solidFill>
              </a:rPr>
              <a:t>End of presentation</a:t>
            </a:r>
          </a:p>
        </p:txBody>
      </p:sp>
      <p:sp>
        <p:nvSpPr>
          <p:cNvPr id="3" name="Content Placeholder 2">
            <a:extLst>
              <a:ext uri="{FF2B5EF4-FFF2-40B4-BE49-F238E27FC236}">
                <a16:creationId xmlns:a16="http://schemas.microsoft.com/office/drawing/2014/main" id="{7E507CBD-869C-41BF-AB09-FF901A666884}"/>
              </a:ext>
            </a:extLst>
          </p:cNvPr>
          <p:cNvSpPr>
            <a:spLocks noGrp="1"/>
          </p:cNvSpPr>
          <p:nvPr>
            <p:ph idx="1"/>
          </p:nvPr>
        </p:nvSpPr>
        <p:spPr>
          <a:xfrm>
            <a:off x="2405990" y="3045041"/>
            <a:ext cx="6194570" cy="1207363"/>
          </a:xfrm>
        </p:spPr>
        <p:txBody>
          <a:bodyPr>
            <a:normAutofit/>
          </a:bodyPr>
          <a:lstStyle/>
          <a:p>
            <a:pPr marL="0" indent="0" algn="ctr">
              <a:buNone/>
            </a:pPr>
            <a:r>
              <a:rPr lang="en-US" sz="4000" dirty="0"/>
              <a:t>THANK  YOU</a:t>
            </a:r>
          </a:p>
        </p:txBody>
      </p:sp>
    </p:spTree>
    <p:extLst>
      <p:ext uri="{BB962C8B-B14F-4D97-AF65-F5344CB8AC3E}">
        <p14:creationId xmlns:p14="http://schemas.microsoft.com/office/powerpoint/2010/main" val="104644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F632F-720A-49CD-9C50-94E6EE7CD29A}"/>
              </a:ext>
            </a:extLst>
          </p:cNvPr>
          <p:cNvSpPr>
            <a:spLocks noGrp="1"/>
          </p:cNvSpPr>
          <p:nvPr>
            <p:ph type="title"/>
          </p:nvPr>
        </p:nvSpPr>
        <p:spPr>
          <a:xfrm>
            <a:off x="2755509" y="452718"/>
            <a:ext cx="5642146" cy="743036"/>
          </a:xfrm>
        </p:spPr>
        <p:txBody>
          <a:bodyPr/>
          <a:lstStyle/>
          <a:p>
            <a:r>
              <a:rPr lang="en-US" sz="3600" dirty="0">
                <a:solidFill>
                  <a:srgbClr val="FFFF00"/>
                </a:solidFill>
                <a:latin typeface="Calibri" panose="020F0502020204030204" pitchFamily="34" charset="0"/>
                <a:cs typeface="Calibri" panose="020F0502020204030204" pitchFamily="34" charset="0"/>
              </a:rPr>
              <a:t>Objective</a:t>
            </a:r>
            <a:r>
              <a:rPr lang="en-US" dirty="0">
                <a:solidFill>
                  <a:srgbClr val="FFFF00"/>
                </a:solidFill>
              </a:rPr>
              <a:t> </a:t>
            </a:r>
            <a:r>
              <a:rPr lang="en-US" sz="3600" dirty="0">
                <a:solidFill>
                  <a:srgbClr val="FFFF00"/>
                </a:solidFill>
                <a:latin typeface="Calibri" panose="020F0502020204030204" pitchFamily="34" charset="0"/>
                <a:cs typeface="Calibri" panose="020F0502020204030204" pitchFamily="34" charset="0"/>
              </a:rPr>
              <a:t>of the study</a:t>
            </a:r>
          </a:p>
        </p:txBody>
      </p:sp>
      <p:sp>
        <p:nvSpPr>
          <p:cNvPr id="3" name="Content Placeholder 2">
            <a:extLst>
              <a:ext uri="{FF2B5EF4-FFF2-40B4-BE49-F238E27FC236}">
                <a16:creationId xmlns:a16="http://schemas.microsoft.com/office/drawing/2014/main" id="{0FC3135E-4B51-401B-B0DD-27174069F43F}"/>
              </a:ext>
            </a:extLst>
          </p:cNvPr>
          <p:cNvSpPr>
            <a:spLocks noGrp="1"/>
          </p:cNvSpPr>
          <p:nvPr>
            <p:ph idx="1"/>
          </p:nvPr>
        </p:nvSpPr>
        <p:spPr>
          <a:xfrm>
            <a:off x="1063555" y="1090166"/>
            <a:ext cx="8946541" cy="5767834"/>
          </a:xfrm>
        </p:spPr>
        <p:txBody>
          <a:bodyPr>
            <a:normAutofit/>
          </a:bodyPr>
          <a:lstStyle/>
          <a:p>
            <a:pPr marL="0" indent="0">
              <a:buNone/>
            </a:pPr>
            <a:r>
              <a:rPr lang="en-US" sz="2400" b="1" dirty="0"/>
              <a:t>General objective:</a:t>
            </a:r>
          </a:p>
          <a:p>
            <a:r>
              <a:rPr lang="en-US" sz="2400" dirty="0"/>
              <a:t>To explore topology, shape and size optimization of  trusses.</a:t>
            </a:r>
          </a:p>
          <a:p>
            <a:pPr marL="0" indent="0">
              <a:buNone/>
            </a:pPr>
            <a:endParaRPr lang="en-US" sz="2400" dirty="0"/>
          </a:p>
          <a:p>
            <a:pPr marL="0" indent="0">
              <a:buNone/>
            </a:pPr>
            <a:r>
              <a:rPr lang="en-US" sz="2400" b="1" dirty="0"/>
              <a:t>Specific objectives:</a:t>
            </a:r>
          </a:p>
          <a:p>
            <a:pPr lvl="0"/>
            <a:r>
              <a:rPr lang="en-US" sz="2400" dirty="0">
                <a:effectLst/>
              </a:rPr>
              <a:t>To suggest the optimized topology and shape  for various spans of trusses.  </a:t>
            </a:r>
          </a:p>
          <a:p>
            <a:pPr lvl="0"/>
            <a:r>
              <a:rPr lang="en-US" sz="2400" dirty="0">
                <a:effectLst/>
              </a:rPr>
              <a:t>To introduce and explore Graphic Statics as a method of truss optimization and create a system in Rhino Grasshopper environment  that creates optimum structure with ease. </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357016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CD6F-7EBA-438A-9C60-BE7A481470EC}"/>
              </a:ext>
            </a:extLst>
          </p:cNvPr>
          <p:cNvSpPr>
            <a:spLocks noGrp="1"/>
          </p:cNvSpPr>
          <p:nvPr>
            <p:ph type="title"/>
          </p:nvPr>
        </p:nvSpPr>
        <p:spPr>
          <a:xfrm>
            <a:off x="913795" y="187568"/>
            <a:ext cx="9568675" cy="867508"/>
          </a:xfrm>
        </p:spPr>
        <p:txBody>
          <a:bodyPr>
            <a:normAutofit/>
          </a:bodyPr>
          <a:lstStyle/>
          <a:p>
            <a:r>
              <a:rPr lang="en-US" sz="4400" dirty="0">
                <a:solidFill>
                  <a:srgbClr val="FFFF00"/>
                </a:solidFill>
                <a:latin typeface="Calibri" panose="020F0502020204030204" pitchFamily="34" charset="0"/>
                <a:cs typeface="Calibri" panose="020F0502020204030204" pitchFamily="34" charset="0"/>
              </a:rPr>
              <a:t>METHODOLOGY</a:t>
            </a:r>
            <a:endParaRPr lang="en-US" sz="2000" dirty="0">
              <a:solidFill>
                <a:srgbClr val="FFFF00"/>
              </a:solidFill>
              <a:latin typeface="Calibri" panose="020F0502020204030204" pitchFamily="34" charset="0"/>
              <a:cs typeface="Calibri" panose="020F0502020204030204" pitchFamily="34" charset="0"/>
            </a:endParaRPr>
          </a:p>
        </p:txBody>
      </p:sp>
      <p:pic>
        <p:nvPicPr>
          <p:cNvPr id="68" name="Content Placeholder 67">
            <a:extLst>
              <a:ext uri="{FF2B5EF4-FFF2-40B4-BE49-F238E27FC236}">
                <a16:creationId xmlns:a16="http://schemas.microsoft.com/office/drawing/2014/main" id="{3C596260-4486-40AB-8267-7D05CE8D1956}"/>
              </a:ext>
            </a:extLst>
          </p:cNvPr>
          <p:cNvPicPr>
            <a:picLocks noGrp="1" noChangeAspect="1"/>
          </p:cNvPicPr>
          <p:nvPr>
            <p:ph idx="1"/>
          </p:nvPr>
        </p:nvPicPr>
        <p:blipFill rotWithShape="1">
          <a:blip r:embed="rId2"/>
          <a:srcRect t="5420"/>
          <a:stretch/>
        </p:blipFill>
        <p:spPr>
          <a:xfrm>
            <a:off x="3185871" y="840834"/>
            <a:ext cx="4089572" cy="5947708"/>
          </a:xfrm>
          <a:prstGeom prst="rect">
            <a:avLst/>
          </a:prstGeom>
        </p:spPr>
      </p:pic>
    </p:spTree>
    <p:extLst>
      <p:ext uri="{BB962C8B-B14F-4D97-AF65-F5344CB8AC3E}">
        <p14:creationId xmlns:p14="http://schemas.microsoft.com/office/powerpoint/2010/main" val="89186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59EADC-47A2-4002-897A-E2E763559DE6}"/>
              </a:ext>
            </a:extLst>
          </p:cNvPr>
          <p:cNvPicPr/>
          <p:nvPr/>
        </p:nvPicPr>
        <p:blipFill>
          <a:blip r:embed="rId2">
            <a:extLst>
              <a:ext uri="{28A0092B-C50C-407E-A947-70E740481C1C}">
                <a14:useLocalDpi xmlns:a14="http://schemas.microsoft.com/office/drawing/2010/main" val="0"/>
              </a:ext>
            </a:extLst>
          </a:blip>
          <a:stretch>
            <a:fillRect/>
          </a:stretch>
        </p:blipFill>
        <p:spPr>
          <a:xfrm>
            <a:off x="3760065" y="1027537"/>
            <a:ext cx="1714950" cy="3328343"/>
          </a:xfrm>
          <a:prstGeom prst="rect">
            <a:avLst/>
          </a:prstGeom>
        </p:spPr>
      </p:pic>
      <p:pic>
        <p:nvPicPr>
          <p:cNvPr id="5" name="Picture 4">
            <a:extLst>
              <a:ext uri="{FF2B5EF4-FFF2-40B4-BE49-F238E27FC236}">
                <a16:creationId xmlns:a16="http://schemas.microsoft.com/office/drawing/2014/main" id="{F7A2C6E0-DF92-4055-A14F-5BB40ED38306}"/>
              </a:ext>
            </a:extLst>
          </p:cNvPr>
          <p:cNvPicPr/>
          <p:nvPr/>
        </p:nvPicPr>
        <p:blipFill>
          <a:blip r:embed="rId3">
            <a:extLst>
              <a:ext uri="{28A0092B-C50C-407E-A947-70E740481C1C}">
                <a14:useLocalDpi xmlns:a14="http://schemas.microsoft.com/office/drawing/2010/main" val="0"/>
              </a:ext>
            </a:extLst>
          </a:blip>
          <a:stretch>
            <a:fillRect/>
          </a:stretch>
        </p:blipFill>
        <p:spPr>
          <a:xfrm>
            <a:off x="5904317" y="1027537"/>
            <a:ext cx="1536700" cy="3328343"/>
          </a:xfrm>
          <a:prstGeom prst="rect">
            <a:avLst/>
          </a:prstGeom>
        </p:spPr>
      </p:pic>
      <p:pic>
        <p:nvPicPr>
          <p:cNvPr id="6" name="Picture 5">
            <a:extLst>
              <a:ext uri="{FF2B5EF4-FFF2-40B4-BE49-F238E27FC236}">
                <a16:creationId xmlns:a16="http://schemas.microsoft.com/office/drawing/2014/main" id="{FF1A3FFF-7DBC-4993-99DB-D9F1F9660931}"/>
              </a:ext>
            </a:extLst>
          </p:cNvPr>
          <p:cNvPicPr/>
          <p:nvPr/>
        </p:nvPicPr>
        <p:blipFill>
          <a:blip r:embed="rId4">
            <a:extLst>
              <a:ext uri="{28A0092B-C50C-407E-A947-70E740481C1C}">
                <a14:useLocalDpi xmlns:a14="http://schemas.microsoft.com/office/drawing/2010/main" val="0"/>
              </a:ext>
            </a:extLst>
          </a:blip>
          <a:stretch>
            <a:fillRect/>
          </a:stretch>
        </p:blipFill>
        <p:spPr>
          <a:xfrm>
            <a:off x="7870319" y="1027537"/>
            <a:ext cx="1416340" cy="3328343"/>
          </a:xfrm>
          <a:prstGeom prst="rect">
            <a:avLst/>
          </a:prstGeom>
        </p:spPr>
      </p:pic>
      <p:pic>
        <p:nvPicPr>
          <p:cNvPr id="7" name="Picture 6">
            <a:extLst>
              <a:ext uri="{FF2B5EF4-FFF2-40B4-BE49-F238E27FC236}">
                <a16:creationId xmlns:a16="http://schemas.microsoft.com/office/drawing/2014/main" id="{1F36BE13-9C18-4748-B45A-FD572756A9F5}"/>
              </a:ext>
            </a:extLst>
          </p:cNvPr>
          <p:cNvPicPr/>
          <p:nvPr/>
        </p:nvPicPr>
        <p:blipFill>
          <a:blip r:embed="rId5">
            <a:extLst>
              <a:ext uri="{28A0092B-C50C-407E-A947-70E740481C1C}">
                <a14:useLocalDpi xmlns:a14="http://schemas.microsoft.com/office/drawing/2010/main" val="0"/>
              </a:ext>
            </a:extLst>
          </a:blip>
          <a:stretch>
            <a:fillRect/>
          </a:stretch>
        </p:blipFill>
        <p:spPr>
          <a:xfrm>
            <a:off x="9836322" y="1027537"/>
            <a:ext cx="1416340" cy="3328343"/>
          </a:xfrm>
          <a:prstGeom prst="rect">
            <a:avLst/>
          </a:prstGeom>
        </p:spPr>
      </p:pic>
      <p:sp>
        <p:nvSpPr>
          <p:cNvPr id="8" name="Title 1">
            <a:extLst>
              <a:ext uri="{FF2B5EF4-FFF2-40B4-BE49-F238E27FC236}">
                <a16:creationId xmlns:a16="http://schemas.microsoft.com/office/drawing/2014/main" id="{AA4F88D3-E90A-433F-A8B6-AB13EBF6B5AC}"/>
              </a:ext>
            </a:extLst>
          </p:cNvPr>
          <p:cNvSpPr txBox="1">
            <a:spLocks/>
          </p:cNvSpPr>
          <p:nvPr/>
        </p:nvSpPr>
        <p:spPr>
          <a:xfrm>
            <a:off x="913795" y="609600"/>
            <a:ext cx="10353761" cy="1326321"/>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800" dirty="0">
                <a:solidFill>
                  <a:srgbClr val="FFFF00"/>
                </a:solidFill>
              </a:rPr>
              <a:t>Graphic Statics - steps</a:t>
            </a:r>
          </a:p>
        </p:txBody>
      </p:sp>
      <p:sp>
        <p:nvSpPr>
          <p:cNvPr id="9" name="Title 1">
            <a:extLst>
              <a:ext uri="{FF2B5EF4-FFF2-40B4-BE49-F238E27FC236}">
                <a16:creationId xmlns:a16="http://schemas.microsoft.com/office/drawing/2014/main" id="{BD9D5121-B129-4C39-B68D-85C49C0D82F1}"/>
              </a:ext>
            </a:extLst>
          </p:cNvPr>
          <p:cNvSpPr txBox="1">
            <a:spLocks/>
          </p:cNvSpPr>
          <p:nvPr/>
        </p:nvSpPr>
        <p:spPr>
          <a:xfrm>
            <a:off x="3494116" y="4579729"/>
            <a:ext cx="2246848" cy="53690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step1</a:t>
            </a:r>
            <a:endParaRPr lang="en-US" sz="2800" dirty="0">
              <a:solidFill>
                <a:srgbClr val="FFFF00"/>
              </a:solidFill>
            </a:endParaRPr>
          </a:p>
        </p:txBody>
      </p:sp>
      <p:sp>
        <p:nvSpPr>
          <p:cNvPr id="10" name="Title 1">
            <a:extLst>
              <a:ext uri="{FF2B5EF4-FFF2-40B4-BE49-F238E27FC236}">
                <a16:creationId xmlns:a16="http://schemas.microsoft.com/office/drawing/2014/main" id="{7C9E240E-449E-4005-9A47-A668845C4638}"/>
              </a:ext>
            </a:extLst>
          </p:cNvPr>
          <p:cNvSpPr txBox="1">
            <a:spLocks/>
          </p:cNvSpPr>
          <p:nvPr/>
        </p:nvSpPr>
        <p:spPr>
          <a:xfrm>
            <a:off x="5623471" y="4593460"/>
            <a:ext cx="2246848" cy="53690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step2</a:t>
            </a:r>
            <a:endParaRPr lang="en-US" sz="2800" dirty="0">
              <a:solidFill>
                <a:srgbClr val="FFFF00"/>
              </a:solidFill>
            </a:endParaRPr>
          </a:p>
        </p:txBody>
      </p:sp>
      <p:sp>
        <p:nvSpPr>
          <p:cNvPr id="11" name="Title 1">
            <a:extLst>
              <a:ext uri="{FF2B5EF4-FFF2-40B4-BE49-F238E27FC236}">
                <a16:creationId xmlns:a16="http://schemas.microsoft.com/office/drawing/2014/main" id="{ABBC4AE8-1A47-4B59-85EF-E7F22E37371B}"/>
              </a:ext>
            </a:extLst>
          </p:cNvPr>
          <p:cNvSpPr txBox="1">
            <a:spLocks/>
          </p:cNvSpPr>
          <p:nvPr/>
        </p:nvSpPr>
        <p:spPr>
          <a:xfrm>
            <a:off x="7455065" y="4579730"/>
            <a:ext cx="2246848" cy="53690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Step 3</a:t>
            </a:r>
            <a:endParaRPr lang="en-US" sz="2800" dirty="0">
              <a:solidFill>
                <a:srgbClr val="FFFF00"/>
              </a:solidFill>
            </a:endParaRPr>
          </a:p>
        </p:txBody>
      </p:sp>
      <p:sp>
        <p:nvSpPr>
          <p:cNvPr id="12" name="Title 1">
            <a:extLst>
              <a:ext uri="{FF2B5EF4-FFF2-40B4-BE49-F238E27FC236}">
                <a16:creationId xmlns:a16="http://schemas.microsoft.com/office/drawing/2014/main" id="{0B86C3E7-51F2-496C-B81C-0E6BB2D7B37D}"/>
              </a:ext>
            </a:extLst>
          </p:cNvPr>
          <p:cNvSpPr txBox="1">
            <a:spLocks/>
          </p:cNvSpPr>
          <p:nvPr/>
        </p:nvSpPr>
        <p:spPr>
          <a:xfrm>
            <a:off x="9421068" y="4653626"/>
            <a:ext cx="2246848" cy="536907"/>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Step 4</a:t>
            </a:r>
            <a:endParaRPr lang="en-US" sz="2800" dirty="0">
              <a:solidFill>
                <a:srgbClr val="FFFF00"/>
              </a:solidFill>
            </a:endParaRPr>
          </a:p>
        </p:txBody>
      </p:sp>
      <p:pic>
        <p:nvPicPr>
          <p:cNvPr id="13" name="Content Placeholder 3">
            <a:extLst>
              <a:ext uri="{FF2B5EF4-FFF2-40B4-BE49-F238E27FC236}">
                <a16:creationId xmlns:a16="http://schemas.microsoft.com/office/drawing/2014/main" id="{76F5786D-A90B-46BF-8AC4-DA094E030F2A}"/>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91403" y="1327124"/>
            <a:ext cx="3302874" cy="2973606"/>
          </a:xfrm>
          <a:prstGeom prst="rect">
            <a:avLst/>
          </a:prstGeom>
        </p:spPr>
      </p:pic>
      <p:sp>
        <p:nvSpPr>
          <p:cNvPr id="14" name="Title 1">
            <a:extLst>
              <a:ext uri="{FF2B5EF4-FFF2-40B4-BE49-F238E27FC236}">
                <a16:creationId xmlns:a16="http://schemas.microsoft.com/office/drawing/2014/main" id="{C67D4086-C09F-4B0B-8E9A-002683A553C9}"/>
              </a:ext>
            </a:extLst>
          </p:cNvPr>
          <p:cNvSpPr txBox="1">
            <a:spLocks/>
          </p:cNvSpPr>
          <p:nvPr/>
        </p:nvSpPr>
        <p:spPr>
          <a:xfrm>
            <a:off x="-184638" y="4579729"/>
            <a:ext cx="3976515" cy="979200"/>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GIVEN FORM DIAGRAM</a:t>
            </a:r>
            <a:endParaRPr lang="en-US" sz="2800" dirty="0">
              <a:solidFill>
                <a:srgbClr val="FFFF00"/>
              </a:solidFill>
            </a:endParaRPr>
          </a:p>
        </p:txBody>
      </p:sp>
    </p:spTree>
    <p:extLst>
      <p:ext uri="{BB962C8B-B14F-4D97-AF65-F5344CB8AC3E}">
        <p14:creationId xmlns:p14="http://schemas.microsoft.com/office/powerpoint/2010/main" val="3979175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4E1968-D62A-491F-B03F-79F4D0FB7A1E}"/>
              </a:ext>
            </a:extLst>
          </p:cNvPr>
          <p:cNvPicPr/>
          <p:nvPr/>
        </p:nvPicPr>
        <p:blipFill>
          <a:blip r:embed="rId2">
            <a:extLst>
              <a:ext uri="{28A0092B-C50C-407E-A947-70E740481C1C}">
                <a14:useLocalDpi xmlns:a14="http://schemas.microsoft.com/office/drawing/2010/main" val="0"/>
              </a:ext>
            </a:extLst>
          </a:blip>
          <a:stretch>
            <a:fillRect/>
          </a:stretch>
        </p:blipFill>
        <p:spPr>
          <a:xfrm>
            <a:off x="843457" y="1139687"/>
            <a:ext cx="2406098" cy="3343667"/>
          </a:xfrm>
          <a:prstGeom prst="rect">
            <a:avLst/>
          </a:prstGeom>
        </p:spPr>
      </p:pic>
      <p:pic>
        <p:nvPicPr>
          <p:cNvPr id="3" name="Picture 2">
            <a:extLst>
              <a:ext uri="{FF2B5EF4-FFF2-40B4-BE49-F238E27FC236}">
                <a16:creationId xmlns:a16="http://schemas.microsoft.com/office/drawing/2014/main" id="{06C34964-E17D-4A12-873E-7A5C76483BC8}"/>
              </a:ext>
            </a:extLst>
          </p:cNvPr>
          <p:cNvPicPr/>
          <p:nvPr/>
        </p:nvPicPr>
        <p:blipFill>
          <a:blip r:embed="rId3">
            <a:extLst>
              <a:ext uri="{28A0092B-C50C-407E-A947-70E740481C1C}">
                <a14:useLocalDpi xmlns:a14="http://schemas.microsoft.com/office/drawing/2010/main" val="0"/>
              </a:ext>
            </a:extLst>
          </a:blip>
          <a:stretch>
            <a:fillRect/>
          </a:stretch>
        </p:blipFill>
        <p:spPr>
          <a:xfrm>
            <a:off x="3872764" y="1139687"/>
            <a:ext cx="2859339" cy="3343667"/>
          </a:xfrm>
          <a:prstGeom prst="rect">
            <a:avLst/>
          </a:prstGeom>
        </p:spPr>
      </p:pic>
      <p:pic>
        <p:nvPicPr>
          <p:cNvPr id="4" name="Picture 3">
            <a:extLst>
              <a:ext uri="{FF2B5EF4-FFF2-40B4-BE49-F238E27FC236}">
                <a16:creationId xmlns:a16="http://schemas.microsoft.com/office/drawing/2014/main" id="{DF199279-3B1E-4EB1-A2B6-056EB35A3E63}"/>
              </a:ext>
            </a:extLst>
          </p:cNvPr>
          <p:cNvPicPr/>
          <p:nvPr/>
        </p:nvPicPr>
        <p:blipFill>
          <a:blip r:embed="rId4">
            <a:extLst>
              <a:ext uri="{28A0092B-C50C-407E-A947-70E740481C1C}">
                <a14:useLocalDpi xmlns:a14="http://schemas.microsoft.com/office/drawing/2010/main" val="0"/>
              </a:ext>
            </a:extLst>
          </a:blip>
          <a:stretch>
            <a:fillRect/>
          </a:stretch>
        </p:blipFill>
        <p:spPr>
          <a:xfrm>
            <a:off x="7355312" y="1139686"/>
            <a:ext cx="4502723" cy="3343667"/>
          </a:xfrm>
          <a:prstGeom prst="rect">
            <a:avLst/>
          </a:prstGeom>
        </p:spPr>
      </p:pic>
      <p:sp>
        <p:nvSpPr>
          <p:cNvPr id="5" name="Title 1">
            <a:extLst>
              <a:ext uri="{FF2B5EF4-FFF2-40B4-BE49-F238E27FC236}">
                <a16:creationId xmlns:a16="http://schemas.microsoft.com/office/drawing/2014/main" id="{04C97DE6-3FBA-4BE7-A522-C038E8FDC370}"/>
              </a:ext>
            </a:extLst>
          </p:cNvPr>
          <p:cNvSpPr txBox="1">
            <a:spLocks/>
          </p:cNvSpPr>
          <p:nvPr/>
        </p:nvSpPr>
        <p:spPr>
          <a:xfrm>
            <a:off x="8278149" y="4738755"/>
            <a:ext cx="3370511" cy="8536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OBTAINED MEMBER FORCES</a:t>
            </a:r>
            <a:endParaRPr lang="en-US" sz="2800" dirty="0">
              <a:solidFill>
                <a:srgbClr val="FFFF00"/>
              </a:solidFill>
            </a:endParaRPr>
          </a:p>
        </p:txBody>
      </p:sp>
      <p:sp>
        <p:nvSpPr>
          <p:cNvPr id="6" name="Title 1">
            <a:extLst>
              <a:ext uri="{FF2B5EF4-FFF2-40B4-BE49-F238E27FC236}">
                <a16:creationId xmlns:a16="http://schemas.microsoft.com/office/drawing/2014/main" id="{F26B1DA4-C1D8-4995-831D-68B323DFEFA6}"/>
              </a:ext>
            </a:extLst>
          </p:cNvPr>
          <p:cNvSpPr txBox="1">
            <a:spLocks/>
          </p:cNvSpPr>
          <p:nvPr/>
        </p:nvSpPr>
        <p:spPr>
          <a:xfrm>
            <a:off x="3913852" y="4738754"/>
            <a:ext cx="3370511" cy="8536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FORCE DIAGRAM LENGTH – SCALED TO FORCE UNIT</a:t>
            </a:r>
            <a:endParaRPr lang="en-US" sz="2800" dirty="0">
              <a:solidFill>
                <a:srgbClr val="FFFF00"/>
              </a:solidFill>
            </a:endParaRPr>
          </a:p>
        </p:txBody>
      </p:sp>
      <p:sp>
        <p:nvSpPr>
          <p:cNvPr id="7" name="Title 1">
            <a:extLst>
              <a:ext uri="{FF2B5EF4-FFF2-40B4-BE49-F238E27FC236}">
                <a16:creationId xmlns:a16="http://schemas.microsoft.com/office/drawing/2014/main" id="{A1DF8E7E-2DC4-415D-93EF-B1B10A961E59}"/>
              </a:ext>
            </a:extLst>
          </p:cNvPr>
          <p:cNvSpPr txBox="1">
            <a:spLocks/>
          </p:cNvSpPr>
          <p:nvPr/>
        </p:nvSpPr>
        <p:spPr>
          <a:xfrm>
            <a:off x="361250" y="4738753"/>
            <a:ext cx="3370511" cy="853663"/>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2000" dirty="0">
                <a:solidFill>
                  <a:srgbClr val="FFFF00"/>
                </a:solidFill>
              </a:rPr>
              <a:t>FORCE DIAGRAM ON DEFAULT UNIT</a:t>
            </a:r>
            <a:endParaRPr lang="en-US" sz="2800" dirty="0">
              <a:solidFill>
                <a:srgbClr val="FFFF00"/>
              </a:solidFill>
            </a:endParaRPr>
          </a:p>
        </p:txBody>
      </p:sp>
    </p:spTree>
    <p:extLst>
      <p:ext uri="{BB962C8B-B14F-4D97-AF65-F5344CB8AC3E}">
        <p14:creationId xmlns:p14="http://schemas.microsoft.com/office/powerpoint/2010/main" val="182540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47B49-FD19-4CFC-8470-55A63B185A04}"/>
              </a:ext>
            </a:extLst>
          </p:cNvPr>
          <p:cNvSpPr>
            <a:spLocks noGrp="1"/>
          </p:cNvSpPr>
          <p:nvPr>
            <p:ph type="title"/>
          </p:nvPr>
        </p:nvSpPr>
        <p:spPr/>
        <p:txBody>
          <a:bodyPr/>
          <a:lstStyle/>
          <a:p>
            <a:r>
              <a:rPr lang="en-US" dirty="0"/>
              <a:t>Validation of Graphic Statics from </a:t>
            </a:r>
            <a:r>
              <a:rPr lang="en-US" dirty="0" err="1"/>
              <a:t>Etabs</a:t>
            </a:r>
            <a:r>
              <a:rPr lang="en-US" dirty="0"/>
              <a:t> Software</a:t>
            </a:r>
          </a:p>
        </p:txBody>
      </p:sp>
      <p:pic>
        <p:nvPicPr>
          <p:cNvPr id="4" name="Content Placeholder 3">
            <a:extLst>
              <a:ext uri="{FF2B5EF4-FFF2-40B4-BE49-F238E27FC236}">
                <a16:creationId xmlns:a16="http://schemas.microsoft.com/office/drawing/2014/main" id="{F7CD6987-B84B-4F33-8BDD-68EB61C0AAB3}"/>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8" y="1935920"/>
            <a:ext cx="6910128" cy="4312479"/>
          </a:xfrm>
          <a:prstGeom prst="rect">
            <a:avLst/>
          </a:prstGeom>
        </p:spPr>
      </p:pic>
      <p:pic>
        <p:nvPicPr>
          <p:cNvPr id="5" name="Picture 4">
            <a:extLst>
              <a:ext uri="{FF2B5EF4-FFF2-40B4-BE49-F238E27FC236}">
                <a16:creationId xmlns:a16="http://schemas.microsoft.com/office/drawing/2014/main" id="{55FCFED2-7FF1-4FC0-8EAC-464D0926D0A8}"/>
              </a:ext>
            </a:extLst>
          </p:cNvPr>
          <p:cNvPicPr/>
          <p:nvPr/>
        </p:nvPicPr>
        <p:blipFill>
          <a:blip r:embed="rId3">
            <a:extLst>
              <a:ext uri="{28A0092B-C50C-407E-A947-70E740481C1C}">
                <a14:useLocalDpi xmlns:a14="http://schemas.microsoft.com/office/drawing/2010/main" val="0"/>
              </a:ext>
            </a:extLst>
          </a:blip>
          <a:stretch>
            <a:fillRect/>
          </a:stretch>
        </p:blipFill>
        <p:spPr>
          <a:xfrm>
            <a:off x="7421217" y="1935921"/>
            <a:ext cx="4664766" cy="4312480"/>
          </a:xfrm>
          <a:prstGeom prst="rect">
            <a:avLst/>
          </a:prstGeom>
        </p:spPr>
      </p:pic>
    </p:spTree>
    <p:extLst>
      <p:ext uri="{BB962C8B-B14F-4D97-AF65-F5344CB8AC3E}">
        <p14:creationId xmlns:p14="http://schemas.microsoft.com/office/powerpoint/2010/main" val="81742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D2E9E8-FEB6-40D3-BAAB-6243C858FCDA}"/>
              </a:ext>
            </a:extLst>
          </p:cNvPr>
          <p:cNvPicPr/>
          <p:nvPr/>
        </p:nvPicPr>
        <p:blipFill>
          <a:blip r:embed="rId2">
            <a:extLst>
              <a:ext uri="{28A0092B-C50C-407E-A947-70E740481C1C}">
                <a14:useLocalDpi xmlns:a14="http://schemas.microsoft.com/office/drawing/2010/main" val="0"/>
              </a:ext>
            </a:extLst>
          </a:blip>
          <a:stretch>
            <a:fillRect/>
          </a:stretch>
        </p:blipFill>
        <p:spPr>
          <a:xfrm>
            <a:off x="1404730" y="907663"/>
            <a:ext cx="7494532" cy="2781450"/>
          </a:xfrm>
          <a:prstGeom prst="rect">
            <a:avLst/>
          </a:prstGeom>
        </p:spPr>
      </p:pic>
      <p:pic>
        <p:nvPicPr>
          <p:cNvPr id="6" name="Picture 5">
            <a:extLst>
              <a:ext uri="{FF2B5EF4-FFF2-40B4-BE49-F238E27FC236}">
                <a16:creationId xmlns:a16="http://schemas.microsoft.com/office/drawing/2014/main" id="{E25913A7-5F0A-40E0-A387-ED3730C289D0}"/>
              </a:ext>
            </a:extLst>
          </p:cNvPr>
          <p:cNvPicPr/>
          <p:nvPr/>
        </p:nvPicPr>
        <p:blipFill>
          <a:blip r:embed="rId3">
            <a:extLst>
              <a:ext uri="{28A0092B-C50C-407E-A947-70E740481C1C}">
                <a14:useLocalDpi xmlns:a14="http://schemas.microsoft.com/office/drawing/2010/main" val="0"/>
              </a:ext>
            </a:extLst>
          </a:blip>
          <a:stretch>
            <a:fillRect/>
          </a:stretch>
        </p:blipFill>
        <p:spPr>
          <a:xfrm>
            <a:off x="1404730" y="3843131"/>
            <a:ext cx="7494531" cy="2685372"/>
          </a:xfrm>
          <a:prstGeom prst="rect">
            <a:avLst/>
          </a:prstGeom>
        </p:spPr>
      </p:pic>
      <p:sp>
        <p:nvSpPr>
          <p:cNvPr id="7" name="TextBox 6">
            <a:extLst>
              <a:ext uri="{FF2B5EF4-FFF2-40B4-BE49-F238E27FC236}">
                <a16:creationId xmlns:a16="http://schemas.microsoft.com/office/drawing/2014/main" id="{67F48E90-0943-4F7D-BABE-123097854795}"/>
              </a:ext>
            </a:extLst>
          </p:cNvPr>
          <p:cNvSpPr txBox="1"/>
          <p:nvPr/>
        </p:nvSpPr>
        <p:spPr>
          <a:xfrm>
            <a:off x="1404730" y="384313"/>
            <a:ext cx="9177557" cy="369332"/>
          </a:xfrm>
          <a:prstGeom prst="rect">
            <a:avLst/>
          </a:prstGeom>
          <a:noFill/>
        </p:spPr>
        <p:txBody>
          <a:bodyPr wrap="square" rtlCol="0">
            <a:spAutoFit/>
          </a:bodyPr>
          <a:lstStyle/>
          <a:p>
            <a:r>
              <a:rPr lang="en-US" b="1" dirty="0">
                <a:solidFill>
                  <a:srgbClr val="FFFF00"/>
                </a:solidFill>
              </a:rPr>
              <a:t>COMPARISION OF FORCES OBTAINED FROM GRAPHIC STATICS AND ETABS</a:t>
            </a:r>
          </a:p>
        </p:txBody>
      </p:sp>
      <p:sp>
        <p:nvSpPr>
          <p:cNvPr id="8" name="TextBox 7">
            <a:extLst>
              <a:ext uri="{FF2B5EF4-FFF2-40B4-BE49-F238E27FC236}">
                <a16:creationId xmlns:a16="http://schemas.microsoft.com/office/drawing/2014/main" id="{2EDBAC45-EA1F-4535-90F5-49A2C1033817}"/>
              </a:ext>
            </a:extLst>
          </p:cNvPr>
          <p:cNvSpPr txBox="1"/>
          <p:nvPr/>
        </p:nvSpPr>
        <p:spPr>
          <a:xfrm>
            <a:off x="8978774" y="2298388"/>
            <a:ext cx="3207026" cy="646331"/>
          </a:xfrm>
          <a:prstGeom prst="rect">
            <a:avLst/>
          </a:prstGeom>
          <a:noFill/>
        </p:spPr>
        <p:txBody>
          <a:bodyPr wrap="square" rtlCol="0">
            <a:spAutoFit/>
          </a:bodyPr>
          <a:lstStyle/>
          <a:p>
            <a:r>
              <a:rPr lang="en-US" dirty="0"/>
              <a:t>MEMBER FORCES FROM GRAPHIC STATICS</a:t>
            </a:r>
          </a:p>
        </p:txBody>
      </p:sp>
      <p:sp>
        <p:nvSpPr>
          <p:cNvPr id="9" name="TextBox 8">
            <a:extLst>
              <a:ext uri="{FF2B5EF4-FFF2-40B4-BE49-F238E27FC236}">
                <a16:creationId xmlns:a16="http://schemas.microsoft.com/office/drawing/2014/main" id="{DDB07CF5-9DD1-4E26-AF78-0858B40DA3E1}"/>
              </a:ext>
            </a:extLst>
          </p:cNvPr>
          <p:cNvSpPr txBox="1"/>
          <p:nvPr/>
        </p:nvSpPr>
        <p:spPr>
          <a:xfrm>
            <a:off x="8984974" y="4743414"/>
            <a:ext cx="3207026" cy="646331"/>
          </a:xfrm>
          <a:prstGeom prst="rect">
            <a:avLst/>
          </a:prstGeom>
          <a:noFill/>
        </p:spPr>
        <p:txBody>
          <a:bodyPr wrap="square" rtlCol="0">
            <a:spAutoFit/>
          </a:bodyPr>
          <a:lstStyle/>
          <a:p>
            <a:r>
              <a:rPr lang="en-US" dirty="0"/>
              <a:t>MEMBER FORCES FROM ETABS ANALYSIS</a:t>
            </a:r>
          </a:p>
        </p:txBody>
      </p:sp>
    </p:spTree>
    <p:extLst>
      <p:ext uri="{BB962C8B-B14F-4D97-AF65-F5344CB8AC3E}">
        <p14:creationId xmlns:p14="http://schemas.microsoft.com/office/powerpoint/2010/main" val="398933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2126BD-2C83-4ADF-898C-880777AABA00}"/>
              </a:ext>
            </a:extLst>
          </p:cNvPr>
          <p:cNvPicPr/>
          <p:nvPr/>
        </p:nvPicPr>
        <p:blipFill>
          <a:blip r:embed="rId2">
            <a:extLst>
              <a:ext uri="{28A0092B-C50C-407E-A947-70E740481C1C}">
                <a14:useLocalDpi xmlns:a14="http://schemas.microsoft.com/office/drawing/2010/main" val="0"/>
              </a:ext>
            </a:extLst>
          </a:blip>
          <a:stretch>
            <a:fillRect/>
          </a:stretch>
        </p:blipFill>
        <p:spPr>
          <a:xfrm>
            <a:off x="251791" y="1535181"/>
            <a:ext cx="4863548" cy="3456757"/>
          </a:xfrm>
          <a:prstGeom prst="rect">
            <a:avLst/>
          </a:prstGeom>
        </p:spPr>
      </p:pic>
      <p:sp>
        <p:nvSpPr>
          <p:cNvPr id="4" name="TextBox 3">
            <a:extLst>
              <a:ext uri="{FF2B5EF4-FFF2-40B4-BE49-F238E27FC236}">
                <a16:creationId xmlns:a16="http://schemas.microsoft.com/office/drawing/2014/main" id="{FF1DFE2B-F014-420B-BC90-EC443BA0F4E6}"/>
              </a:ext>
            </a:extLst>
          </p:cNvPr>
          <p:cNvSpPr txBox="1"/>
          <p:nvPr/>
        </p:nvSpPr>
        <p:spPr>
          <a:xfrm>
            <a:off x="788503" y="862418"/>
            <a:ext cx="9985514" cy="369332"/>
          </a:xfrm>
          <a:prstGeom prst="rect">
            <a:avLst/>
          </a:prstGeom>
          <a:noFill/>
        </p:spPr>
        <p:txBody>
          <a:bodyPr wrap="square" rtlCol="0">
            <a:spAutoFit/>
          </a:bodyPr>
          <a:lstStyle/>
          <a:p>
            <a:r>
              <a:rPr lang="en-US" b="1" dirty="0">
                <a:solidFill>
                  <a:srgbClr val="FFFF00"/>
                </a:solidFill>
              </a:rPr>
              <a:t>F GALAPAGOS – EVOLUTIONARY SOLVER – GENETIC ALGORITHM</a:t>
            </a:r>
          </a:p>
        </p:txBody>
      </p:sp>
      <p:sp>
        <p:nvSpPr>
          <p:cNvPr id="5" name="Text Box 16">
            <a:extLst>
              <a:ext uri="{FF2B5EF4-FFF2-40B4-BE49-F238E27FC236}">
                <a16:creationId xmlns:a16="http://schemas.microsoft.com/office/drawing/2014/main" id="{79072474-7DE7-43BE-8BD0-31C6805A7C49}"/>
              </a:ext>
            </a:extLst>
          </p:cNvPr>
          <p:cNvSpPr txBox="1"/>
          <p:nvPr/>
        </p:nvSpPr>
        <p:spPr>
          <a:xfrm>
            <a:off x="430695" y="5168930"/>
            <a:ext cx="3902767" cy="615553"/>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spcBef>
                <a:spcPts val="0"/>
              </a:spcBef>
              <a:spcAft>
                <a:spcPts val="1000"/>
              </a:spcAft>
            </a:pPr>
            <a:r>
              <a:rPr lang="en-US" sz="2000" i="1" dirty="0">
                <a:solidFill>
                  <a:srgbClr val="44546A"/>
                </a:solidFill>
                <a:effectLst/>
                <a:latin typeface="Times New Roman" panose="02020603050405020304" pitchFamily="18" charset="0"/>
                <a:ea typeface="Calibri" panose="020F0502020204030204" pitchFamily="34" charset="0"/>
                <a:cs typeface="Mangal" panose="02040503050203030202" pitchFamily="18" charset="0"/>
              </a:rPr>
              <a:t>Fig. General overview of Evolutionary solver mechanism</a:t>
            </a:r>
            <a:endParaRPr lang="en-US" sz="1000" i="1" dirty="0">
              <a:solidFill>
                <a:srgbClr val="44546A"/>
              </a:solidFill>
              <a:effectLst/>
              <a:latin typeface="Times New Roman" panose="02020603050405020304" pitchFamily="18"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B1AF2317-2615-4BFA-A78E-1E34F10902B4}"/>
              </a:ext>
            </a:extLst>
          </p:cNvPr>
          <p:cNvPicPr/>
          <p:nvPr/>
        </p:nvPicPr>
        <p:blipFill>
          <a:blip r:embed="rId3">
            <a:extLst>
              <a:ext uri="{28A0092B-C50C-407E-A947-70E740481C1C}">
                <a14:useLocalDpi xmlns:a14="http://schemas.microsoft.com/office/drawing/2010/main" val="0"/>
              </a:ext>
            </a:extLst>
          </a:blip>
          <a:stretch>
            <a:fillRect/>
          </a:stretch>
        </p:blipFill>
        <p:spPr>
          <a:xfrm>
            <a:off x="5265198" y="1535181"/>
            <a:ext cx="6250941" cy="3456757"/>
          </a:xfrm>
          <a:prstGeom prst="rect">
            <a:avLst/>
          </a:prstGeom>
        </p:spPr>
      </p:pic>
      <p:sp>
        <p:nvSpPr>
          <p:cNvPr id="7" name="Text Box 18">
            <a:extLst>
              <a:ext uri="{FF2B5EF4-FFF2-40B4-BE49-F238E27FC236}">
                <a16:creationId xmlns:a16="http://schemas.microsoft.com/office/drawing/2014/main" id="{36EC0B5E-3B3F-4640-B637-92A10E0DB71F}"/>
              </a:ext>
            </a:extLst>
          </p:cNvPr>
          <p:cNvSpPr txBox="1"/>
          <p:nvPr/>
        </p:nvSpPr>
        <p:spPr>
          <a:xfrm>
            <a:off x="5676017" y="5295369"/>
            <a:ext cx="5098000" cy="30777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1000"/>
              </a:spcAft>
            </a:pPr>
            <a:r>
              <a:rPr lang="en-US" sz="2000" i="1" dirty="0">
                <a:solidFill>
                  <a:srgbClr val="44546A"/>
                </a:solidFill>
                <a:effectLst/>
                <a:latin typeface="Times New Roman" panose="02020603050405020304" pitchFamily="18" charset="0"/>
                <a:ea typeface="Calibri" panose="020F0502020204030204" pitchFamily="34" charset="0"/>
                <a:cs typeface="Mangal" panose="02040503050203030202" pitchFamily="18" charset="0"/>
              </a:rPr>
              <a:t>Fig. Galapagos Genome and Fitness connection</a:t>
            </a:r>
          </a:p>
        </p:txBody>
      </p:sp>
    </p:spTree>
    <p:extLst>
      <p:ext uri="{BB962C8B-B14F-4D97-AF65-F5344CB8AC3E}">
        <p14:creationId xmlns:p14="http://schemas.microsoft.com/office/powerpoint/2010/main" val="1858459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5504</TotalTime>
  <Words>697</Words>
  <Application>Microsoft Office PowerPoint</Application>
  <PresentationFormat>Widescreen</PresentationFormat>
  <Paragraphs>81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Bookman Old Style</vt:lpstr>
      <vt:lpstr>Calibri</vt:lpstr>
      <vt:lpstr>Rockwell</vt:lpstr>
      <vt:lpstr>Symbol</vt:lpstr>
      <vt:lpstr>Times New Roman</vt:lpstr>
      <vt:lpstr>Damask</vt:lpstr>
      <vt:lpstr>Structural  optimization of truss using graphic statics and genetic algorithm  </vt:lpstr>
      <vt:lpstr>NEED OF STUDY - motivation</vt:lpstr>
      <vt:lpstr>Objective of the study</vt:lpstr>
      <vt:lpstr>METHODOLOGY</vt:lpstr>
      <vt:lpstr>PowerPoint Presentation</vt:lpstr>
      <vt:lpstr>PowerPoint Presentation</vt:lpstr>
      <vt:lpstr>Validation of Graphic Statics from Etabs Software</vt:lpstr>
      <vt:lpstr>PowerPoint Presentation</vt:lpstr>
      <vt:lpstr>PowerPoint Presentation</vt:lpstr>
      <vt:lpstr>PowerPoint Presentation</vt:lpstr>
      <vt:lpstr>PowerPoint Presentation</vt:lpstr>
      <vt:lpstr>PowerPoint Presentation</vt:lpstr>
      <vt:lpstr>Analysis  &amp; result</vt:lpstr>
      <vt:lpstr>Analysis  &amp; result</vt:lpstr>
      <vt:lpstr>Analysis  &amp; result</vt:lpstr>
      <vt:lpstr>Analysis result</vt:lpstr>
      <vt:lpstr>ANALYSIS RESULTS</vt:lpstr>
      <vt:lpstr>Conclusion</vt:lpstr>
      <vt:lpstr>FORM FORCE DIAGRAM OF 80M truss with udl</vt:lpstr>
      <vt:lpstr>PowerPoint Presentation</vt:lpstr>
      <vt:lpstr>PowerPoint Presentation</vt:lpstr>
      <vt:lpstr>Limitations of study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  Fatigue life estimation of RCC bridge considering the effects of corrosion and overloading</dc:title>
  <dc:creator>Prabin wagle</dc:creator>
  <cp:lastModifiedBy>Nishan Thapa</cp:lastModifiedBy>
  <cp:revision>168</cp:revision>
  <dcterms:created xsi:type="dcterms:W3CDTF">2020-06-27T06:32:37Z</dcterms:created>
  <dcterms:modified xsi:type="dcterms:W3CDTF">2021-02-17T07:45:44Z</dcterms:modified>
</cp:coreProperties>
</file>