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31"/>
  </p:notesMasterIdLst>
  <p:handoutMasterIdLst>
    <p:handoutMasterId r:id="rId32"/>
  </p:handoutMasterIdLst>
  <p:sldIdLst>
    <p:sldId id="389" r:id="rId2"/>
    <p:sldId id="365" r:id="rId3"/>
    <p:sldId id="366" r:id="rId4"/>
    <p:sldId id="368" r:id="rId5"/>
    <p:sldId id="372" r:id="rId6"/>
    <p:sldId id="373" r:id="rId7"/>
    <p:sldId id="374" r:id="rId8"/>
    <p:sldId id="375" r:id="rId9"/>
    <p:sldId id="259" r:id="rId10"/>
    <p:sldId id="260" r:id="rId11"/>
    <p:sldId id="261" r:id="rId12"/>
    <p:sldId id="262" r:id="rId13"/>
    <p:sldId id="354" r:id="rId14"/>
    <p:sldId id="355" r:id="rId15"/>
    <p:sldId id="326" r:id="rId16"/>
    <p:sldId id="376" r:id="rId17"/>
    <p:sldId id="364" r:id="rId18"/>
    <p:sldId id="377" r:id="rId19"/>
    <p:sldId id="378" r:id="rId20"/>
    <p:sldId id="363" r:id="rId21"/>
    <p:sldId id="379" r:id="rId22"/>
    <p:sldId id="380" r:id="rId23"/>
    <p:sldId id="381" r:id="rId24"/>
    <p:sldId id="382" r:id="rId25"/>
    <p:sldId id="386" r:id="rId26"/>
    <p:sldId id="383" r:id="rId27"/>
    <p:sldId id="387" r:id="rId28"/>
    <p:sldId id="388" r:id="rId29"/>
    <p:sldId id="353"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52" userDrawn="1">
          <p15:clr>
            <a:srgbClr val="A4A3A4"/>
          </p15:clr>
        </p15:guide>
        <p15:guide id="5" pos="748" userDrawn="1">
          <p15:clr>
            <a:srgbClr val="A4A3A4"/>
          </p15:clr>
        </p15:guide>
        <p15:guide id="6" pos="930" userDrawn="1">
          <p15:clr>
            <a:srgbClr val="A4A3A4"/>
          </p15:clr>
        </p15:guide>
        <p15:guide id="7" orient="horz" pos="709" userDrawn="1">
          <p15:clr>
            <a:srgbClr val="A4A3A4"/>
          </p15:clr>
        </p15:guide>
        <p15:guide id="8" orient="horz" pos="1113" userDrawn="1">
          <p15:clr>
            <a:srgbClr val="A4A3A4"/>
          </p15:clr>
        </p15:guide>
        <p15:guide id="9" pos="1383" userDrawn="1">
          <p15:clr>
            <a:srgbClr val="A4A3A4"/>
          </p15:clr>
        </p15:guide>
        <p15:guide id="10" pos="37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9" autoAdjust="0"/>
    <p:restoredTop sz="93600" autoAdjust="0"/>
  </p:normalViewPr>
  <p:slideViewPr>
    <p:cSldViewPr>
      <p:cViewPr varScale="1">
        <p:scale>
          <a:sx n="67" d="100"/>
          <a:sy n="67" d="100"/>
        </p:scale>
        <p:origin x="1482" y="78"/>
      </p:cViewPr>
      <p:guideLst>
        <p:guide orient="horz" pos="2160"/>
        <p:guide pos="2880"/>
        <p:guide pos="340"/>
        <p:guide pos="552"/>
        <p:guide pos="748"/>
        <p:guide pos="930"/>
        <p:guide orient="horz" pos="709"/>
        <p:guide orient="horz" pos="1113"/>
        <p:guide pos="1383"/>
        <p:guide pos="3764"/>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10.xml"/><Relationship Id="rId1" Type="http://schemas.openxmlformats.org/officeDocument/2006/relationships/slide" Target="slides/slide9.xml"/><Relationship Id="rId5" Type="http://schemas.openxmlformats.org/officeDocument/2006/relationships/slide" Target="slides/slide29.xml"/><Relationship Id="rId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xfrm>
          <a:off x="1562" y="315813"/>
          <a:ext cx="1796057" cy="898028"/>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Sequential access</a:t>
          </a:r>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a:xfrm>
          <a:off x="360774" y="1438349"/>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Memory is organized into units of data called records</a:t>
          </a:r>
        </a:p>
      </dgm:t>
    </dgm:pt>
    <dgm:pt modelId="{D7B695A4-8C81-7145-A1F9-297813E20ADC}" type="parTrans" cxnId="{CACBB24F-BA96-6E47-B781-6175DC476ECF}">
      <dgm:prSet/>
      <dgm:spPr>
        <a:xfrm>
          <a:off x="181168" y="1213842"/>
          <a:ext cx="179605" cy="673521"/>
        </a:xfrm>
        <a:custGeom>
          <a:avLst/>
          <a:gdLst/>
          <a:ahLst/>
          <a:cxnLst/>
          <a:rect l="0" t="0" r="0" b="0"/>
          <a:pathLst>
            <a:path>
              <a:moveTo>
                <a:pt x="0" y="0"/>
              </a:moveTo>
              <a:lnTo>
                <a:pt x="0" y="673521"/>
              </a:lnTo>
              <a:lnTo>
                <a:pt x="179605" y="673521"/>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a:xfrm>
          <a:off x="360774" y="2560885"/>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Access must be made in a specific linear sequence</a:t>
          </a:r>
        </a:p>
      </dgm:t>
    </dgm:pt>
    <dgm:pt modelId="{CB0A248A-E086-8F4B-A63C-250EFB5A7DBB}" type="parTrans" cxnId="{CBECFDA5-18C8-9943-8859-DD62EBDF7B7F}">
      <dgm:prSet/>
      <dgm:spPr>
        <a:xfrm>
          <a:off x="181168"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a:xfrm>
          <a:off x="360774" y="3683421"/>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Access time is variable</a:t>
          </a:r>
        </a:p>
      </dgm:t>
    </dgm:pt>
    <dgm:pt modelId="{7F091602-B494-2A49-A04D-FD0AC9D0086B}" type="parTrans" cxnId="{2B175F00-84E5-4D45-981D-B4AE67E1E7F4}">
      <dgm:prSet/>
      <dgm:spPr>
        <a:xfrm>
          <a:off x="181168"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xfrm>
          <a:off x="2246634" y="315813"/>
          <a:ext cx="1796057" cy="898028"/>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Direct access</a:t>
          </a:r>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a:xfrm>
          <a:off x="2605846" y="1438349"/>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Involves a shared read-write mechanism</a:t>
          </a:r>
        </a:p>
      </dgm:t>
    </dgm:pt>
    <dgm:pt modelId="{5ADB2149-FAF2-FD41-9564-36A9AA224EBD}" type="parTrans" cxnId="{794FA295-6434-C24B-89F9-681DD87A4FB7}">
      <dgm:prSet/>
      <dgm:spPr>
        <a:xfrm>
          <a:off x="2426240" y="1213842"/>
          <a:ext cx="179605" cy="673521"/>
        </a:xfrm>
        <a:custGeom>
          <a:avLst/>
          <a:gdLst/>
          <a:ahLst/>
          <a:cxnLst/>
          <a:rect l="0" t="0" r="0" b="0"/>
          <a:pathLst>
            <a:path>
              <a:moveTo>
                <a:pt x="0" y="0"/>
              </a:moveTo>
              <a:lnTo>
                <a:pt x="0" y="673521"/>
              </a:lnTo>
              <a:lnTo>
                <a:pt x="179605" y="673521"/>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a:xfrm>
          <a:off x="2605846" y="2560885"/>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Individual blocks or records have a unique address based on physical location</a:t>
          </a:r>
        </a:p>
      </dgm:t>
    </dgm:pt>
    <dgm:pt modelId="{0B65D78F-D56C-BD40-A9B0-59F402830A7C}" type="parTrans" cxnId="{28F4AB10-5324-3C4A-9297-8947DEB91F3C}">
      <dgm:prSet/>
      <dgm:spPr>
        <a:xfrm>
          <a:off x="2426240"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a:xfrm>
          <a:off x="2605846" y="3683421"/>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Access time is variable</a:t>
          </a:r>
        </a:p>
      </dgm:t>
    </dgm:pt>
    <dgm:pt modelId="{2C6FA2B9-6188-7041-8EEB-DFFE828A61C2}" type="parTrans" cxnId="{16B95E9E-B55C-6649-A4FA-D7DDFC3CA278}">
      <dgm:prSet/>
      <dgm:spPr>
        <a:xfrm>
          <a:off x="2426240"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xfrm>
          <a:off x="4491707" y="315813"/>
          <a:ext cx="1796057" cy="898028"/>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Random access</a:t>
          </a:r>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a:xfrm>
          <a:off x="4850918" y="1438349"/>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Each addressable location in memory has a unique, physically wired-in addressing mechanism</a:t>
          </a:r>
        </a:p>
      </dgm:t>
    </dgm:pt>
    <dgm:pt modelId="{9FA2F442-938D-5944-9371-4C6772DEDC8B}" type="parTrans" cxnId="{87D43DF5-D96F-3747-BA2E-B0C77F59B3E0}">
      <dgm:prSet/>
      <dgm:spPr>
        <a:xfrm>
          <a:off x="4671313" y="1213842"/>
          <a:ext cx="179605" cy="673521"/>
        </a:xfrm>
        <a:custGeom>
          <a:avLst/>
          <a:gdLst/>
          <a:ahLst/>
          <a:cxnLst/>
          <a:rect l="0" t="0" r="0" b="0"/>
          <a:pathLst>
            <a:path>
              <a:moveTo>
                <a:pt x="0" y="0"/>
              </a:moveTo>
              <a:lnTo>
                <a:pt x="0" y="673521"/>
              </a:lnTo>
              <a:lnTo>
                <a:pt x="179605" y="673521"/>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a:xfrm>
          <a:off x="4850918" y="2560885"/>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The time to access a given location is independent of the sequence of prior accesses and is constant</a:t>
          </a:r>
        </a:p>
      </dgm:t>
    </dgm:pt>
    <dgm:pt modelId="{2548E3A4-CB27-114A-89EA-C80B13E8BB9F}" type="parTrans" cxnId="{C8607F48-060A-764F-84DA-45D6F1C538F9}">
      <dgm:prSet/>
      <dgm:spPr>
        <a:xfrm>
          <a:off x="4671313"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a:xfrm>
          <a:off x="4850918" y="3683421"/>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Any location can be selected at random and directly addressed and accessed</a:t>
          </a:r>
        </a:p>
      </dgm:t>
    </dgm:pt>
    <dgm:pt modelId="{E592A506-7658-4B4C-8FED-E3A5A6E38753}" type="parTrans" cxnId="{4D2632F8-6FE0-8F46-9CF9-B331BF5CDB6D}">
      <dgm:prSet/>
      <dgm:spPr>
        <a:xfrm>
          <a:off x="4671313"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a:xfrm>
          <a:off x="4850918" y="4805957"/>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Main memory and some cache systems are random access</a:t>
          </a:r>
        </a:p>
      </dgm:t>
    </dgm:pt>
    <dgm:pt modelId="{4F65C890-6967-5D41-856B-1BAADEDB4B58}" type="parTrans" cxnId="{2DA9E234-B320-204F-B637-507BB9161C22}">
      <dgm:prSet/>
      <dgm:spPr>
        <a:xfrm>
          <a:off x="4671313" y="1213842"/>
          <a:ext cx="179605" cy="4041130"/>
        </a:xfrm>
        <a:custGeom>
          <a:avLst/>
          <a:gdLst/>
          <a:ahLst/>
          <a:cxnLst/>
          <a:rect l="0" t="0" r="0" b="0"/>
          <a:pathLst>
            <a:path>
              <a:moveTo>
                <a:pt x="0" y="0"/>
              </a:moveTo>
              <a:lnTo>
                <a:pt x="0" y="4041130"/>
              </a:lnTo>
              <a:lnTo>
                <a:pt x="179605" y="4041130"/>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xfrm>
          <a:off x="6736779" y="315813"/>
          <a:ext cx="1796057" cy="898028"/>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GB" dirty="0">
              <a:solidFill>
                <a:sysClr val="window" lastClr="FFFFFF"/>
              </a:solidFill>
              <a:latin typeface="Rockwell"/>
              <a:ea typeface="+mn-ea"/>
              <a:cs typeface="+mn-cs"/>
            </a:rPr>
            <a:t>Associative</a:t>
          </a:r>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a:xfrm>
          <a:off x="7095991" y="1438349"/>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 word is retrieved based on a portion of its contents rather than its address</a:t>
          </a:r>
        </a:p>
      </dgm:t>
    </dgm:pt>
    <dgm:pt modelId="{F9FEA76A-0448-B543-A07D-BFF42E9992EB}" type="parTrans" cxnId="{B03E3F1A-CB33-DD40-8573-6D80E8765A71}">
      <dgm:prSet/>
      <dgm:spPr>
        <a:xfrm>
          <a:off x="6916385" y="1213842"/>
          <a:ext cx="179605" cy="673521"/>
        </a:xfrm>
        <a:custGeom>
          <a:avLst/>
          <a:gdLst/>
          <a:ahLst/>
          <a:cxnLst/>
          <a:rect l="0" t="0" r="0" b="0"/>
          <a:pathLst>
            <a:path>
              <a:moveTo>
                <a:pt x="0" y="0"/>
              </a:moveTo>
              <a:lnTo>
                <a:pt x="0" y="673521"/>
              </a:lnTo>
              <a:lnTo>
                <a:pt x="179605" y="673521"/>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a:xfrm>
          <a:off x="7095991" y="2560885"/>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Each location has its own addressing mechanism and retrieval time is constant independent of location or prior access patterns</a:t>
          </a:r>
        </a:p>
      </dgm:t>
    </dgm:pt>
    <dgm:pt modelId="{DC0B03C6-28CF-5A4D-B3F8-BB2309151689}" type="parTrans" cxnId="{6B703F2C-3A56-074B-9030-D139F7046D96}">
      <dgm:prSet/>
      <dgm:spPr>
        <a:xfrm>
          <a:off x="6916385"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a:xfrm>
          <a:off x="7095991" y="3683421"/>
          <a:ext cx="1436846" cy="89802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Cache memories may employ associative access</a:t>
          </a:r>
        </a:p>
      </dgm:t>
    </dgm:pt>
    <dgm:pt modelId="{AE02444B-5E83-5F41-9956-4BF44137F418}" type="parTrans" cxnId="{4C3CBE3D-0571-354C-B481-A34B1862DBC3}">
      <dgm:prSet/>
      <dgm:spPr>
        <a:xfrm>
          <a:off x="6916385"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pt>
    <dgm:pt modelId="{E831056C-9A48-964E-B68D-5061B30A0B2E}" type="pres">
      <dgm:prSet presAssocID="{8A5A9FAA-F984-444B-8BA7-6F42E18237DE}" presName="rootConnector" presStyleLbl="node1" presStyleIdx="0" presStyleCnt="4"/>
      <dgm:spPr/>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pt>
    <dgm:pt modelId="{195F2E14-05C7-644B-B6BE-707563606306}" type="pres">
      <dgm:prSet presAssocID="{249E975A-6248-F040-B0EC-0D217BA5812D}" presName="childText" presStyleLbl="bgAcc1" presStyleIdx="0" presStyleCnt="13">
        <dgm:presLayoutVars>
          <dgm:bulletEnabled val="1"/>
        </dgm:presLayoutVars>
      </dgm:prSet>
      <dgm:spPr/>
    </dgm:pt>
    <dgm:pt modelId="{0E6FC7EB-80AA-AC4F-92E0-0E78041CDE6D}" type="pres">
      <dgm:prSet presAssocID="{CB0A248A-E086-8F4B-A63C-250EFB5A7DBB}" presName="Name13" presStyleLbl="parChTrans1D2" presStyleIdx="1" presStyleCnt="13"/>
      <dgm:spPr/>
    </dgm:pt>
    <dgm:pt modelId="{5F4B137F-2E04-C242-AEBD-63382F5DADFC}" type="pres">
      <dgm:prSet presAssocID="{D8989F21-0B24-DD47-AF8B-351C1027F72B}" presName="childText" presStyleLbl="bgAcc1" presStyleIdx="1" presStyleCnt="13">
        <dgm:presLayoutVars>
          <dgm:bulletEnabled val="1"/>
        </dgm:presLayoutVars>
      </dgm:prSet>
      <dgm:spPr/>
    </dgm:pt>
    <dgm:pt modelId="{790BEB0E-6B5B-BE40-A3A9-EE69F83027B8}" type="pres">
      <dgm:prSet presAssocID="{7F091602-B494-2A49-A04D-FD0AC9D0086B}" presName="Name13" presStyleLbl="parChTrans1D2" presStyleIdx="2" presStyleCnt="13"/>
      <dgm:spPr/>
    </dgm:pt>
    <dgm:pt modelId="{3D110699-3DBB-5146-A1DC-9DF4CC366F5C}" type="pres">
      <dgm:prSet presAssocID="{730A44F1-D164-9041-B049-621F523080BF}" presName="childText" presStyleLbl="bgAcc1" presStyleIdx="2" presStyleCnt="13">
        <dgm:presLayoutVars>
          <dgm:bulletEnabled val="1"/>
        </dgm:presLayoutVars>
      </dgm:prSet>
      <dgm:spPr/>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pt>
    <dgm:pt modelId="{A22B84D8-03AB-CA45-90C5-01047C820E69}" type="pres">
      <dgm:prSet presAssocID="{262243F6-C188-F24D-AB99-C967D9D9E10A}" presName="rootConnector" presStyleLbl="node1" presStyleIdx="1" presStyleCnt="4"/>
      <dgm:spPr/>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pt>
    <dgm:pt modelId="{EB5CB965-FFE0-B148-AF27-9EABE58F81E7}" type="pres">
      <dgm:prSet presAssocID="{AD977A24-11DC-C742-9D49-A6C33F1F91B6}" presName="childText" presStyleLbl="bgAcc1" presStyleIdx="3" presStyleCnt="13">
        <dgm:presLayoutVars>
          <dgm:bulletEnabled val="1"/>
        </dgm:presLayoutVars>
      </dgm:prSet>
      <dgm:spPr/>
    </dgm:pt>
    <dgm:pt modelId="{8AF6E76E-68BB-264D-826E-AEBB39267524}" type="pres">
      <dgm:prSet presAssocID="{0B65D78F-D56C-BD40-A9B0-59F402830A7C}" presName="Name13" presStyleLbl="parChTrans1D2" presStyleIdx="4" presStyleCnt="13"/>
      <dgm:spPr/>
    </dgm:pt>
    <dgm:pt modelId="{11F567F9-0295-3F48-9CFB-A29A07F8ED60}" type="pres">
      <dgm:prSet presAssocID="{DE8EFFD2-9C3E-E142-B5BE-3003F9ECCF56}" presName="childText" presStyleLbl="bgAcc1" presStyleIdx="4" presStyleCnt="13">
        <dgm:presLayoutVars>
          <dgm:bulletEnabled val="1"/>
        </dgm:presLayoutVars>
      </dgm:prSet>
      <dgm:spPr/>
    </dgm:pt>
    <dgm:pt modelId="{29C59D61-C26A-AA40-8EA4-D9F10DB3FA4C}" type="pres">
      <dgm:prSet presAssocID="{2C6FA2B9-6188-7041-8EEB-DFFE828A61C2}" presName="Name13" presStyleLbl="parChTrans1D2" presStyleIdx="5" presStyleCnt="13"/>
      <dgm:spPr/>
    </dgm:pt>
    <dgm:pt modelId="{B9A2AEBA-8DB5-A741-9AFA-831FB972D460}" type="pres">
      <dgm:prSet presAssocID="{4EE020A8-A35E-F943-8D39-B335825AE9FF}" presName="childText" presStyleLbl="bgAcc1" presStyleIdx="5" presStyleCnt="13">
        <dgm:presLayoutVars>
          <dgm:bulletEnabled val="1"/>
        </dgm:presLayoutVars>
      </dgm:prSet>
      <dgm:spPr/>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pt>
    <dgm:pt modelId="{97A63C3D-DF05-2E49-ADF2-60951A1D1420}" type="pres">
      <dgm:prSet presAssocID="{C820C997-5775-1D4D-B615-942335D8F154}" presName="rootConnector" presStyleLbl="node1" presStyleIdx="2" presStyleCnt="4"/>
      <dgm:spPr/>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pt>
    <dgm:pt modelId="{CDF79683-4896-AE46-8C7E-1E26F3144B7F}" type="pres">
      <dgm:prSet presAssocID="{FAEA5CBB-AE04-B549-AC53-D0181C8E8A08}" presName="childText" presStyleLbl="bgAcc1" presStyleIdx="6" presStyleCnt="13">
        <dgm:presLayoutVars>
          <dgm:bulletEnabled val="1"/>
        </dgm:presLayoutVars>
      </dgm:prSet>
      <dgm:spPr/>
    </dgm:pt>
    <dgm:pt modelId="{22BDA43B-DDAC-6B48-B529-9D41B158BFE5}" type="pres">
      <dgm:prSet presAssocID="{2548E3A4-CB27-114A-89EA-C80B13E8BB9F}" presName="Name13" presStyleLbl="parChTrans1D2" presStyleIdx="7" presStyleCnt="13"/>
      <dgm:spPr/>
    </dgm:pt>
    <dgm:pt modelId="{86D2BFCF-6137-6040-B4D7-654F73B11185}" type="pres">
      <dgm:prSet presAssocID="{84F3437F-B600-A644-99F4-6E1DF8387B12}" presName="childText" presStyleLbl="bgAcc1" presStyleIdx="7" presStyleCnt="13">
        <dgm:presLayoutVars>
          <dgm:bulletEnabled val="1"/>
        </dgm:presLayoutVars>
      </dgm:prSet>
      <dgm:spPr/>
    </dgm:pt>
    <dgm:pt modelId="{FECE01BA-866C-8B4C-8971-A9BDF35383BD}" type="pres">
      <dgm:prSet presAssocID="{E592A506-7658-4B4C-8FED-E3A5A6E38753}" presName="Name13" presStyleLbl="parChTrans1D2" presStyleIdx="8" presStyleCnt="13"/>
      <dgm:spPr/>
    </dgm:pt>
    <dgm:pt modelId="{69BFFA3F-0AD9-9441-82BC-335A44ED0150}" type="pres">
      <dgm:prSet presAssocID="{2DC69FB4-FE3C-AD43-B145-23EB77E89B08}" presName="childText" presStyleLbl="bgAcc1" presStyleIdx="8" presStyleCnt="13">
        <dgm:presLayoutVars>
          <dgm:bulletEnabled val="1"/>
        </dgm:presLayoutVars>
      </dgm:prSet>
      <dgm:spPr/>
    </dgm:pt>
    <dgm:pt modelId="{1B2A1DD4-116B-C64D-AB7C-4E334146ACC9}" type="pres">
      <dgm:prSet presAssocID="{4F65C890-6967-5D41-856B-1BAADEDB4B58}" presName="Name13" presStyleLbl="parChTrans1D2" presStyleIdx="9" presStyleCnt="13"/>
      <dgm:spPr/>
    </dgm:pt>
    <dgm:pt modelId="{F0161445-FBCA-154C-A578-ACEB2B139284}" type="pres">
      <dgm:prSet presAssocID="{29337C8D-4C22-5949-A112-C600430A6B55}" presName="childText" presStyleLbl="bgAcc1" presStyleIdx="9" presStyleCnt="13">
        <dgm:presLayoutVars>
          <dgm:bulletEnabled val="1"/>
        </dgm:presLayoutVars>
      </dgm:prSet>
      <dgm:spPr/>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pt>
    <dgm:pt modelId="{C6E62521-4D12-004A-A502-A60826E7EBAA}" type="pres">
      <dgm:prSet presAssocID="{FA6A981E-3070-A34F-947A-EB7ABA68EE11}" presName="rootConnector" presStyleLbl="node1" presStyleIdx="3" presStyleCnt="4"/>
      <dgm:spPr/>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pt>
    <dgm:pt modelId="{DCB2FCDB-E6D6-904E-A580-4ADB3BF065A6}" type="pres">
      <dgm:prSet presAssocID="{51FEB92C-5C00-4148-B4CE-600BD1896178}" presName="childText" presStyleLbl="bgAcc1" presStyleIdx="10" presStyleCnt="13">
        <dgm:presLayoutVars>
          <dgm:bulletEnabled val="1"/>
        </dgm:presLayoutVars>
      </dgm:prSet>
      <dgm:spPr/>
    </dgm:pt>
    <dgm:pt modelId="{83B0DAF1-60E4-9045-B9E4-B96C5D869AFD}" type="pres">
      <dgm:prSet presAssocID="{DC0B03C6-28CF-5A4D-B3F8-BB2309151689}" presName="Name13" presStyleLbl="parChTrans1D2" presStyleIdx="11" presStyleCnt="13"/>
      <dgm:spPr/>
    </dgm:pt>
    <dgm:pt modelId="{366DBA70-8BB4-F34F-8B9B-A2766771CED6}" type="pres">
      <dgm:prSet presAssocID="{9BD8975B-F43D-194D-9595-9DCB15FE0012}" presName="childText" presStyleLbl="bgAcc1" presStyleIdx="11" presStyleCnt="13">
        <dgm:presLayoutVars>
          <dgm:bulletEnabled val="1"/>
        </dgm:presLayoutVars>
      </dgm:prSet>
      <dgm:spPr/>
    </dgm:pt>
    <dgm:pt modelId="{46F7C217-EAF9-1940-A3AC-6B582F32A3FA}" type="pres">
      <dgm:prSet presAssocID="{AE02444B-5E83-5F41-9956-4BF44137F418}" presName="Name13" presStyleLbl="parChTrans1D2" presStyleIdx="12" presStyleCnt="13"/>
      <dgm:spPr/>
    </dgm:pt>
    <dgm:pt modelId="{5AF0E7B9-E263-D64F-82B7-2123FE05D917}" type="pres">
      <dgm:prSet presAssocID="{49C10939-F231-2D4D-AC73-F6AEA469EE20}" presName="childText" presStyleLbl="bgAcc1" presStyleIdx="12" presStyleCnt="13">
        <dgm:presLayoutVars>
          <dgm:bulletEnabled val="1"/>
        </dgm:presLayoutVars>
      </dgm:prSet>
      <dgm:spPr/>
    </dgm:pt>
  </dgm:ptLst>
  <dgm:cxnLst>
    <dgm:cxn modelId="{2B175F00-84E5-4D45-981D-B4AE67E1E7F4}" srcId="{8A5A9FAA-F984-444B-8BA7-6F42E18237DE}" destId="{730A44F1-D164-9041-B049-621F523080BF}" srcOrd="2" destOrd="0" parTransId="{7F091602-B494-2A49-A04D-FD0AC9D0086B}" sibTransId="{D9080A72-DA8D-1F4A-9B0A-737131935B49}"/>
    <dgm:cxn modelId="{B40E5301-9BA8-FF47-AD4D-AD1404AD6B9D}" type="presOf" srcId="{2C6FA2B9-6188-7041-8EEB-DFFE828A61C2}" destId="{29C59D61-C26A-AA40-8EA4-D9F10DB3FA4C}" srcOrd="0" destOrd="0" presId="urn:microsoft.com/office/officeart/2005/8/layout/hierarchy3"/>
    <dgm:cxn modelId="{E3004402-9654-2C48-85C9-9172CECE1A8A}" type="presOf" srcId="{51FEB92C-5C00-4148-B4CE-600BD1896178}" destId="{DCB2FCDB-E6D6-904E-A580-4ADB3BF065A6}" srcOrd="0" destOrd="0" presId="urn:microsoft.com/office/officeart/2005/8/layout/hierarchy3"/>
    <dgm:cxn modelId="{D093AF0F-B3C7-3341-840E-9F4C0D0DAE1D}" type="presOf" srcId="{0B65D78F-D56C-BD40-A9B0-59F402830A7C}" destId="{8AF6E76E-68BB-264D-826E-AEBB39267524}" srcOrd="0" destOrd="0" presId="urn:microsoft.com/office/officeart/2005/8/layout/hierarchy3"/>
    <dgm:cxn modelId="{28F4AB10-5324-3C4A-9297-8947DEB91F3C}" srcId="{262243F6-C188-F24D-AB99-C967D9D9E10A}" destId="{DE8EFFD2-9C3E-E142-B5BE-3003F9ECCF56}" srcOrd="1" destOrd="0" parTransId="{0B65D78F-D56C-BD40-A9B0-59F402830A7C}" sibTransId="{32C610E4-C72E-124F-B694-8DE0CE7D00DE}"/>
    <dgm:cxn modelId="{88BEBD12-1940-2144-9F28-DE35917B5CD7}" type="presOf" srcId="{84F3437F-B600-A644-99F4-6E1DF8387B12}" destId="{86D2BFCF-6137-6040-B4D7-654F73B11185}" srcOrd="0" destOrd="0" presId="urn:microsoft.com/office/officeart/2005/8/layout/hierarchy3"/>
    <dgm:cxn modelId="{B03E3F1A-CB33-DD40-8573-6D80E8765A71}" srcId="{FA6A981E-3070-A34F-947A-EB7ABA68EE11}" destId="{51FEB92C-5C00-4148-B4CE-600BD1896178}" srcOrd="0" destOrd="0" parTransId="{F9FEA76A-0448-B543-A07D-BFF42E9992EB}" sibTransId="{FFF0B65F-CD9A-6648-BBD9-4405952DABF1}"/>
    <dgm:cxn modelId="{CDA58620-49BE-0D4D-AF1D-9C657B392456}" type="presOf" srcId="{E592A506-7658-4B4C-8FED-E3A5A6E38753}" destId="{FECE01BA-866C-8B4C-8971-A9BDF35383BD}" srcOrd="0" destOrd="0" presId="urn:microsoft.com/office/officeart/2005/8/layout/hierarchy3"/>
    <dgm:cxn modelId="{07CC2A24-EE94-0B44-9D25-AEB149A7C34D}" type="presOf" srcId="{C820C997-5775-1D4D-B615-942335D8F154}" destId="{97A63C3D-DF05-2E49-ADF2-60951A1D1420}" srcOrd="1" destOrd="0" presId="urn:microsoft.com/office/officeart/2005/8/layout/hierarchy3"/>
    <dgm:cxn modelId="{23130026-2F15-BE43-98CD-CC30D4600946}" type="presOf" srcId="{A01E109A-38E4-4D41-9D2B-DA90F9DF2D9D}" destId="{1311F7BE-D404-D349-BB42-D06F815CB3A0}"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6B703F2C-3A56-074B-9030-D139F7046D96}" srcId="{FA6A981E-3070-A34F-947A-EB7ABA68EE11}" destId="{9BD8975B-F43D-194D-9595-9DCB15FE0012}" srcOrd="1" destOrd="0" parTransId="{DC0B03C6-28CF-5A4D-B3F8-BB2309151689}" sibTransId="{4044DD32-0884-5642-A684-DDBF3DACF352}"/>
    <dgm:cxn modelId="{E4B6982D-E2DD-1C47-9835-705BF5BD40AB}" type="presOf" srcId="{249E975A-6248-F040-B0EC-0D217BA5812D}" destId="{195F2E14-05C7-644B-B6BE-707563606306}" srcOrd="0" destOrd="0" presId="urn:microsoft.com/office/officeart/2005/8/layout/hierarchy3"/>
    <dgm:cxn modelId="{297B302E-6F9F-EB4F-9A92-0AA9EBEB1ABC}" srcId="{A01E109A-38E4-4D41-9D2B-DA90F9DF2D9D}" destId="{262243F6-C188-F24D-AB99-C967D9D9E10A}" srcOrd="1" destOrd="0" parTransId="{ED03BC8E-07B6-6543-B0D2-36E92AC82D5A}" sibTransId="{F118ACA0-1276-4741-A2FD-9E27BEFCD4DB}"/>
    <dgm:cxn modelId="{2DA9E234-B320-204F-B637-507BB9161C22}" srcId="{C820C997-5775-1D4D-B615-942335D8F154}" destId="{29337C8D-4C22-5949-A112-C600430A6B55}" srcOrd="3" destOrd="0" parTransId="{4F65C890-6967-5D41-856B-1BAADEDB4B58}" sibTransId="{DB232A88-B0FC-5B4D-9FFC-B80C06AA875C}"/>
    <dgm:cxn modelId="{4C3CBE3D-0571-354C-B481-A34B1862DBC3}" srcId="{FA6A981E-3070-A34F-947A-EB7ABA68EE11}" destId="{49C10939-F231-2D4D-AC73-F6AEA469EE20}" srcOrd="2" destOrd="0" parTransId="{AE02444B-5E83-5F41-9956-4BF44137F418}" sibTransId="{4A25220D-608E-804F-BC8A-1E008ED485B3}"/>
    <dgm:cxn modelId="{5335185B-5ECA-3146-86FD-D91FB578345B}" type="presOf" srcId="{730A44F1-D164-9041-B049-621F523080BF}" destId="{3D110699-3DBB-5146-A1DC-9DF4CC366F5C}" srcOrd="0" destOrd="0" presId="urn:microsoft.com/office/officeart/2005/8/layout/hierarchy3"/>
    <dgm:cxn modelId="{5A88B560-DB4E-5246-AF8C-01DB0C83F26B}" type="presOf" srcId="{262243F6-C188-F24D-AB99-C967D9D9E10A}" destId="{9797C1B8-553B-7B41-931F-7E110BE99EAA}"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66CD094A-B89D-044A-96E7-BEEAD96544CE}" srcId="{A01E109A-38E4-4D41-9D2B-DA90F9DF2D9D}" destId="{FA6A981E-3070-A34F-947A-EB7ABA68EE11}" srcOrd="3" destOrd="0" parTransId="{5F7AF8B1-9982-594E-8029-EC2EEDBC8594}" sibTransId="{7E71C80E-E9E3-F749-9498-B99251E355D5}"/>
    <dgm:cxn modelId="{CACBB24F-BA96-6E47-B781-6175DC476ECF}" srcId="{8A5A9FAA-F984-444B-8BA7-6F42E18237DE}" destId="{249E975A-6248-F040-B0EC-0D217BA5812D}" srcOrd="0" destOrd="0" parTransId="{D7B695A4-8C81-7145-A1F9-297813E20ADC}" sibTransId="{B21CA502-2196-FC49-B024-49C7EF69C567}"/>
    <dgm:cxn modelId="{22071553-C3A1-FE4E-B419-13C85BB0DEC0}" type="presOf" srcId="{29337C8D-4C22-5949-A112-C600430A6B55}" destId="{F0161445-FBCA-154C-A578-ACEB2B139284}"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E9A4B155-1DD3-B046-BA8F-27FA9ECD306F}" srcId="{A01E109A-38E4-4D41-9D2B-DA90F9DF2D9D}" destId="{8A5A9FAA-F984-444B-8BA7-6F42E18237DE}" srcOrd="0" destOrd="0" parTransId="{701CB208-7D27-BF42-8900-EF0CB3D9F6A6}" sibTransId="{9EC8D73D-6532-3D4F-8298-19218992382F}"/>
    <dgm:cxn modelId="{7F2C4258-B909-FE4E-AEA3-C27C912FAA46}" type="presOf" srcId="{FA6A981E-3070-A34F-947A-EB7ABA68EE11}" destId="{2331A22A-7C8D-C642-BBF8-C12A6CD27989}" srcOrd="0" destOrd="0" presId="urn:microsoft.com/office/officeart/2005/8/layout/hierarchy3"/>
    <dgm:cxn modelId="{786B7B78-C154-1442-8D88-039D335632A4}" type="presOf" srcId="{8A5A9FAA-F984-444B-8BA7-6F42E18237DE}" destId="{E831056C-9A48-964E-B68D-5061B30A0B2E}" srcOrd="1" destOrd="0" presId="urn:microsoft.com/office/officeart/2005/8/layout/hierarchy3"/>
    <dgm:cxn modelId="{1D028558-4F65-C748-BD53-11A49DC135E9}" type="presOf" srcId="{DE8EFFD2-9C3E-E142-B5BE-3003F9ECCF56}" destId="{11F567F9-0295-3F48-9CFB-A29A07F8ED60}" srcOrd="0" destOrd="0" presId="urn:microsoft.com/office/officeart/2005/8/layout/hierarchy3"/>
    <dgm:cxn modelId="{ED72D179-00B3-DC43-845E-CEF7562AF714}" type="presOf" srcId="{FA6A981E-3070-A34F-947A-EB7ABA68EE11}" destId="{C6E62521-4D12-004A-A502-A60826E7EBAA}" srcOrd="1" destOrd="0" presId="urn:microsoft.com/office/officeart/2005/8/layout/hierarchy3"/>
    <dgm:cxn modelId="{59EFDA7D-2793-1F4C-8888-439DB55D01B5}" type="presOf" srcId="{2548E3A4-CB27-114A-89EA-C80B13E8BB9F}" destId="{22BDA43B-DDAC-6B48-B529-9D41B158BFE5}" srcOrd="0" destOrd="0" presId="urn:microsoft.com/office/officeart/2005/8/layout/hierarchy3"/>
    <dgm:cxn modelId="{55F4957E-74FE-EA43-AB54-BA206FCF0C1B}" type="presOf" srcId="{FAEA5CBB-AE04-B549-AC53-D0181C8E8A08}" destId="{CDF79683-4896-AE46-8C7E-1E26F3144B7F}"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7350C190-74A2-144C-B9A6-D5E10387C400}" type="presOf" srcId="{4EE020A8-A35E-F943-8D39-B335825AE9FF}" destId="{B9A2AEBA-8DB5-A741-9AFA-831FB972D460}" srcOrd="0" destOrd="0" presId="urn:microsoft.com/office/officeart/2005/8/layout/hierarchy3"/>
    <dgm:cxn modelId="{627BDE90-E896-184A-8E74-1050505247DC}" type="presOf" srcId="{DC0B03C6-28CF-5A4D-B3F8-BB2309151689}" destId="{83B0DAF1-60E4-9045-B9E4-B96C5D869AFD}" srcOrd="0" destOrd="0" presId="urn:microsoft.com/office/officeart/2005/8/layout/hierarchy3"/>
    <dgm:cxn modelId="{794FA295-6434-C24B-89F9-681DD87A4FB7}" srcId="{262243F6-C188-F24D-AB99-C967D9D9E10A}" destId="{AD977A24-11DC-C742-9D49-A6C33F1F91B6}" srcOrd="0" destOrd="0" parTransId="{5ADB2149-FAF2-FD41-9564-36A9AA224EBD}" sibTransId="{75DCBC6C-838A-A242-AF2C-FFA40016B3C6}"/>
    <dgm:cxn modelId="{C6509B97-1744-8B45-80BA-74097A215472}" type="presOf" srcId="{AE02444B-5E83-5F41-9956-4BF44137F418}" destId="{46F7C217-EAF9-1940-A3AC-6B582F32A3FA}" srcOrd="0" destOrd="0" presId="urn:microsoft.com/office/officeart/2005/8/layout/hierarchy3"/>
    <dgm:cxn modelId="{16B95E9E-B55C-6649-A4FA-D7DDFC3CA278}" srcId="{262243F6-C188-F24D-AB99-C967D9D9E10A}" destId="{4EE020A8-A35E-F943-8D39-B335825AE9FF}" srcOrd="2" destOrd="0" parTransId="{2C6FA2B9-6188-7041-8EEB-DFFE828A61C2}" sibTransId="{5A49EC81-E953-1442-9FED-4A0A4FA31D72}"/>
    <dgm:cxn modelId="{70EFB3A1-1BB5-6C4B-8AB4-20E379A1653E}" type="presOf" srcId="{8A5A9FAA-F984-444B-8BA7-6F42E18237DE}" destId="{A31D7AAC-FC8E-004F-B865-F0253AEE1155}" srcOrd="0" destOrd="0" presId="urn:microsoft.com/office/officeart/2005/8/layout/hierarchy3"/>
    <dgm:cxn modelId="{052E6DA5-E4C5-7841-94F6-8437BB3D697C}" type="presOf" srcId="{4F65C890-6967-5D41-856B-1BAADEDB4B58}" destId="{1B2A1DD4-116B-C64D-AB7C-4E334146ACC9}" srcOrd="0" destOrd="0" presId="urn:microsoft.com/office/officeart/2005/8/layout/hierarchy3"/>
    <dgm:cxn modelId="{CBECFDA5-18C8-9943-8859-DD62EBDF7B7F}" srcId="{8A5A9FAA-F984-444B-8BA7-6F42E18237DE}" destId="{D8989F21-0B24-DD47-AF8B-351C1027F72B}" srcOrd="1" destOrd="0" parTransId="{CB0A248A-E086-8F4B-A63C-250EFB5A7DBB}" sibTransId="{FE09924D-9CFE-CA42-B634-EB596A8838BE}"/>
    <dgm:cxn modelId="{57BF55B1-F63D-2043-82B7-915B75760267}" type="presOf" srcId="{2DC69FB4-FE3C-AD43-B145-23EB77E89B08}" destId="{69BFFA3F-0AD9-9441-82BC-335A44ED0150}" srcOrd="0"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496CF2C5-FFEA-C646-B06D-A62E4CE8B4B8}" type="presOf" srcId="{CB0A248A-E086-8F4B-A63C-250EFB5A7DBB}" destId="{0E6FC7EB-80AA-AC4F-92E0-0E78041CDE6D}"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E4BC89E1-E7F4-374D-B94C-68F2BD26FFAD}" type="presOf" srcId="{9FA2F442-938D-5944-9371-4C6772DEDC8B}" destId="{F1386D75-35EA-5D42-9968-3F87FE7AA2CE}" srcOrd="0" destOrd="0" presId="urn:microsoft.com/office/officeart/2005/8/layout/hierarchy3"/>
    <dgm:cxn modelId="{09F36EE2-F466-2542-8DCA-3ADD5E166BE9}" type="presOf" srcId="{5ADB2149-FAF2-FD41-9564-36A9AA224EBD}" destId="{A69E1617-86CE-4B49-A4F8-B02490186F30}"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87D43DF5-D96F-3747-BA2E-B0C77F59B3E0}" srcId="{C820C997-5775-1D4D-B615-942335D8F154}" destId="{FAEA5CBB-AE04-B549-AC53-D0181C8E8A08}" srcOrd="0" destOrd="0" parTransId="{9FA2F442-938D-5944-9371-4C6772DEDC8B}" sibTransId="{CEC13FC5-968C-3B44-8BA2-0F6AFB7FD97B}"/>
    <dgm:cxn modelId="{4D2632F8-6FE0-8F46-9CF9-B331BF5CDB6D}" srcId="{C820C997-5775-1D4D-B615-942335D8F154}" destId="{2DC69FB4-FE3C-AD43-B145-23EB77E89B08}" srcOrd="2" destOrd="0" parTransId="{E592A506-7658-4B4C-8FED-E3A5A6E38753}" sibTransId="{F8BBE253-0172-B84A-83BB-383ED67C14CE}"/>
    <dgm:cxn modelId="{8F40FCFC-C2AD-2941-A184-2841F64D5B69}" type="presOf" srcId="{D7B695A4-8C81-7145-A1F9-297813E20ADC}" destId="{D506F360-FBE7-A546-AC58-035A01472293}" srcOrd="0" destOrd="0" presId="urn:microsoft.com/office/officeart/2005/8/layout/hierarchy3"/>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xfrm>
          <a:off x="0" y="0"/>
          <a:ext cx="8686800" cy="5486400"/>
        </a:xfrm>
        <a:prstGeom prst="roundRect">
          <a:avLst>
            <a:gd name="adj" fmla="val 85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The two most important characteristics of memory</a:t>
          </a:r>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a:xfrm>
          <a:off x="217170" y="1371600"/>
          <a:ext cx="8252460" cy="3840480"/>
        </a:xfrm>
        <a:prstGeom prst="roundRect">
          <a:avLst>
            <a:gd name="adj" fmla="val 105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endParaRPr lang="en-US" sz="2000" dirty="0">
            <a:solidFill>
              <a:sysClr val="window" lastClr="FFFFFF"/>
            </a:solidFill>
            <a:latin typeface="Rockwell"/>
            <a:ea typeface="+mn-ea"/>
            <a:cs typeface="+mn-cs"/>
          </a:endParaRPr>
        </a:p>
        <a:p>
          <a:pPr rtl="0"/>
          <a:r>
            <a:rPr lang="en-US" sz="3000" dirty="0">
              <a:solidFill>
                <a:sysClr val="window" lastClr="FFFFFF"/>
              </a:solidFill>
              <a:latin typeface="Rockwell"/>
              <a:ea typeface="+mn-ea"/>
              <a:cs typeface="+mn-cs"/>
            </a:rPr>
            <a:t>Three performance parameters are used:</a:t>
          </a:r>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a:xfrm>
          <a:off x="423481" y="3099816"/>
          <a:ext cx="2583930" cy="1728216"/>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GB" dirty="0">
              <a:solidFill>
                <a:sysClr val="windowText" lastClr="000000">
                  <a:hueOff val="0"/>
                  <a:satOff val="0"/>
                  <a:lumOff val="0"/>
                  <a:alphaOff val="0"/>
                </a:sysClr>
              </a:solidFill>
              <a:latin typeface="Rockwell"/>
              <a:ea typeface="+mn-ea"/>
              <a:cs typeface="+mn-cs"/>
            </a:rPr>
            <a:t>Access time (latency)</a:t>
          </a:r>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a:xfrm>
          <a:off x="423481" y="3099816"/>
          <a:ext cx="2583930" cy="1728216"/>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For random-access memory it is the time it takes to perform a read or write operation</a:t>
          </a:r>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a:xfrm>
          <a:off x="423481" y="3099816"/>
          <a:ext cx="2583930" cy="1728216"/>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For non-random-access memory it is the time it takes to position the read-write mechanism at the desired location</a:t>
          </a:r>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a:xfrm>
          <a:off x="3050358" y="2971798"/>
          <a:ext cx="2583930" cy="1984251"/>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sz="1400" dirty="0">
              <a:solidFill>
                <a:sysClr val="windowText" lastClr="000000">
                  <a:hueOff val="0"/>
                  <a:satOff val="0"/>
                  <a:lumOff val="0"/>
                  <a:alphaOff val="0"/>
                </a:sysClr>
              </a:solidFill>
              <a:latin typeface="Rockwell"/>
              <a:ea typeface="+mn-ea"/>
              <a:cs typeface="+mn-cs"/>
            </a:rPr>
            <a:t>Memory cycle time</a:t>
          </a:r>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a:xfrm>
          <a:off x="3050358" y="2971798"/>
          <a:ext cx="2583930" cy="1984251"/>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sz="1100" dirty="0">
              <a:solidFill>
                <a:sysClr val="windowText" lastClr="000000">
                  <a:hueOff val="0"/>
                  <a:satOff val="0"/>
                  <a:lumOff val="0"/>
                  <a:alphaOff val="0"/>
                </a:sysClr>
              </a:solidFill>
              <a:latin typeface="Rockwell"/>
              <a:ea typeface="+mn-ea"/>
              <a:cs typeface="+mn-cs"/>
            </a:rPr>
            <a:t>Access time plus any additional time required before second access can commence</a:t>
          </a:r>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a:xfrm>
          <a:off x="3050358" y="2971798"/>
          <a:ext cx="2583930" cy="1984251"/>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sz="1100" dirty="0">
              <a:solidFill>
                <a:sysClr val="windowText" lastClr="000000">
                  <a:hueOff val="0"/>
                  <a:satOff val="0"/>
                  <a:lumOff val="0"/>
                  <a:alphaOff val="0"/>
                </a:sysClr>
              </a:solidFill>
              <a:latin typeface="Rockwell"/>
              <a:ea typeface="+mn-ea"/>
              <a:cs typeface="+mn-cs"/>
            </a:rPr>
            <a:t>Additional time may be required for transients to die out on signal lines or to regenerate data if they are read destructively</a:t>
          </a:r>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a:xfrm>
          <a:off x="3050358" y="2971798"/>
          <a:ext cx="2583930" cy="1984251"/>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sz="1100" dirty="0">
              <a:solidFill>
                <a:sysClr val="windowText" lastClr="000000">
                  <a:hueOff val="0"/>
                  <a:satOff val="0"/>
                  <a:lumOff val="0"/>
                  <a:alphaOff val="0"/>
                </a:sysClr>
              </a:solidFill>
              <a:latin typeface="Rockwell"/>
              <a:ea typeface="+mn-ea"/>
              <a:cs typeface="+mn-cs"/>
            </a:rPr>
            <a:t>Concerned with the system bus, not the processor</a:t>
          </a:r>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a:xfrm>
          <a:off x="5677235" y="3099816"/>
          <a:ext cx="2583930" cy="1728216"/>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Transfer rate</a:t>
          </a:r>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a:xfrm>
          <a:off x="5677235" y="3099816"/>
          <a:ext cx="2583930" cy="1728216"/>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The rate at which data can be transferred into or out of a memory unit</a:t>
          </a:r>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a:xfrm>
          <a:off x="5677235" y="3099816"/>
          <a:ext cx="2583930" cy="1728216"/>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For random-access memory it is equal to 1/(cycle time)</a:t>
          </a:r>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pt>
  </dgm:ptLst>
  <dgm:cxnLst>
    <dgm:cxn modelId="{FE0AF508-0746-304A-8066-DA7DB54E7139}" type="presOf" srcId="{D60B39AF-5EB9-C047-98BC-FC39BA3364E4}" destId="{DCA2CBFE-8F07-BB4E-8414-CF97B200D168}" srcOrd="0" destOrd="1" presId="urn:microsoft.com/office/officeart/2005/8/layout/target2"/>
    <dgm:cxn modelId="{FA106109-1866-874D-92B2-8C2DD984F321}" type="presOf" srcId="{6F299D02-4724-A74A-AA67-D410C5ECB300}" destId="{8D7CAF80-BCAD-AF40-83EC-CA9E025213FC}" srcOrd="0" destOrd="0" presId="urn:microsoft.com/office/officeart/2005/8/layout/target2"/>
    <dgm:cxn modelId="{DF701110-9429-9E48-9431-75C18C99FFCF}" type="presOf" srcId="{4BB96DB0-F8CB-0D43-B5F2-EE804536328D}" destId="{DCA2CBFE-8F07-BB4E-8414-CF97B200D168}" srcOrd="0" destOrd="0" presId="urn:microsoft.com/office/officeart/2005/8/layout/target2"/>
    <dgm:cxn modelId="{E624E411-7403-6F4A-8733-5F67BF7E579E}" srcId="{CF384916-2EBE-C047-B176-DAD9E34690A4}" destId="{317CB85F-1C30-8E43-8C90-8E62399E8176}" srcOrd="0" destOrd="0" parTransId="{EE8EDB02-BC91-964C-A351-6CEF0F3A0FB9}" sibTransId="{7841D5F3-1D0E-3249-9335-D18CCF73B93D}"/>
    <dgm:cxn modelId="{C0830C1F-53BF-0342-82F9-6DF09C874BF1}" srcId="{CF384916-2EBE-C047-B176-DAD9E34690A4}" destId="{7408E672-E96F-5941-8BBA-E8B5E346BAA1}" srcOrd="1" destOrd="0" parTransId="{B89F4393-BF34-0040-A33A-9871583F5B3F}" sibTransId="{A797B638-1219-7E40-B797-3853F4F7CF99}"/>
    <dgm:cxn modelId="{47B6ED1F-66E1-E54C-93D5-141A1C5D63B3}" type="presOf" srcId="{317CB85F-1C30-8E43-8C90-8E62399E8176}" destId="{4DC5D986-59BC-1740-AC0E-735CF97CB45C}" srcOrd="0" destOrd="1" presId="urn:microsoft.com/office/officeart/2005/8/layout/target2"/>
    <dgm:cxn modelId="{BFB0EA41-0C58-0343-BF85-B827F232F3DF}" type="presOf" srcId="{63345D47-8D5E-EF4F-9ED8-936890EC94B5}" destId="{8DC7E3E3-3F49-9048-9468-3382299E881D}" srcOrd="0" destOrd="0" presId="urn:microsoft.com/office/officeart/2005/8/layout/target2"/>
    <dgm:cxn modelId="{EFE69842-B030-B54C-A174-D400E1F6B7B1}" srcId="{63345D47-8D5E-EF4F-9ED8-936890EC94B5}" destId="{86657987-5D7D-9145-9B7A-F752208AD897}" srcOrd="1" destOrd="0" parTransId="{602B3695-5FF0-9C4A-B946-F15B2FB28D16}" sibTransId="{5ED105F6-1A94-EE4F-911E-E0F216E124A5}"/>
    <dgm:cxn modelId="{CD6B9E43-2142-4448-A638-A4EC90323A3B}" type="presOf" srcId="{86657987-5D7D-9145-9B7A-F752208AD897}" destId="{8A95A152-734B-A745-AAE7-3D32D8C60BCF}" srcOrd="0" destOrd="0" presId="urn:microsoft.com/office/officeart/2005/8/layout/target2"/>
    <dgm:cxn modelId="{67D9566B-B9BA-8649-AB7A-40E6060CBA2C}" srcId="{63345D47-8D5E-EF4F-9ED8-936890EC94B5}" destId="{A41D35A3-B306-0247-9C90-FE2FD338F566}" srcOrd="0" destOrd="0" parTransId="{D1BE60B8-0963-4F46-B025-69563C2B04F0}" sibTransId="{4D21CA9D-B342-C145-9903-36C13BD31C9E}"/>
    <dgm:cxn modelId="{844D594B-3BC1-214C-AB42-1A0306C17EB8}" type="presOf" srcId="{A6F1DB38-E56A-BA4B-B780-FA6EDBD930C8}" destId="{8D7CAF80-BCAD-AF40-83EC-CA9E025213FC}" srcOrd="0" destOrd="2" presId="urn:microsoft.com/office/officeart/2005/8/layout/target2"/>
    <dgm:cxn modelId="{0190996B-7D1A-0642-9595-9C104F6DAD68}" srcId="{86657987-5D7D-9145-9B7A-F752208AD897}" destId="{6F299D02-4724-A74A-AA67-D410C5ECB300}" srcOrd="2" destOrd="0" parTransId="{126EB937-125C-3645-A822-00222F561300}" sibTransId="{0CB6D00F-8917-7D41-93CF-8AB361ABE8CC}"/>
    <dgm:cxn modelId="{1EFD4954-79F2-5A41-ABFB-49CAF963DDCF}" srcId="{86657987-5D7D-9145-9B7A-F752208AD897}" destId="{CF384916-2EBE-C047-B176-DAD9E34690A4}" srcOrd="0" destOrd="0" parTransId="{4691FD66-CC92-AF49-9FA8-89E7ADDE426E}" sibTransId="{6C69B0F2-86D0-BE49-B377-295A6A39A971}"/>
    <dgm:cxn modelId="{B26D4589-7F37-3648-A3E1-183DF5637DB3}" srcId="{6F299D02-4724-A74A-AA67-D410C5ECB300}" destId="{A6F1DB38-E56A-BA4B-B780-FA6EDBD930C8}" srcOrd="1" destOrd="0" parTransId="{B09454DD-B16C-EA4E-98F7-131AA262A6FB}" sibTransId="{C04873EF-9610-C44F-BC9D-6C3FAB7D6212}"/>
    <dgm:cxn modelId="{DB86298D-11E2-CC4B-AA34-86BEC492E8CA}" type="presOf" srcId="{17DFE561-8622-9F49-AD32-92661BDD5157}" destId="{DCA2CBFE-8F07-BB4E-8414-CF97B200D168}" srcOrd="0" destOrd="3" presId="urn:microsoft.com/office/officeart/2005/8/layout/target2"/>
    <dgm:cxn modelId="{CB4EC598-FE95-CE49-A7B0-06DA26786786}" type="presOf" srcId="{CF384916-2EBE-C047-B176-DAD9E34690A4}" destId="{4DC5D986-59BC-1740-AC0E-735CF97CB45C}" srcOrd="0" destOrd="0" presId="urn:microsoft.com/office/officeart/2005/8/layout/target2"/>
    <dgm:cxn modelId="{90BAB2A2-87A0-CB41-BD6A-D3A4F8845299}" type="presOf" srcId="{E762937F-2561-A44B-8C95-94BA8C9C4617}" destId="{8D7CAF80-BCAD-AF40-83EC-CA9E025213FC}" srcOrd="0" destOrd="1" presId="urn:microsoft.com/office/officeart/2005/8/layout/target2"/>
    <dgm:cxn modelId="{26A531A5-09AB-9248-BBF6-9A7E62D3909F}" type="presOf" srcId="{7408E672-E96F-5941-8BBA-E8B5E346BAA1}" destId="{4DC5D986-59BC-1740-AC0E-735CF97CB45C}" srcOrd="0" destOrd="2" presId="urn:microsoft.com/office/officeart/2005/8/layout/target2"/>
    <dgm:cxn modelId="{19FBFDAF-CE6E-0E4D-A368-CE236325F355}" srcId="{4BB96DB0-F8CB-0D43-B5F2-EE804536328D}" destId="{17DFE561-8622-9F49-AD32-92661BDD5157}" srcOrd="2" destOrd="0" parTransId="{2917BF63-F96B-4646-A238-694B5CE16ADB}" sibTransId="{00068B92-6255-9847-84BD-929767462738}"/>
    <dgm:cxn modelId="{024C89BA-7E9F-174A-BBC7-3186A108E4E6}" srcId="{4BB96DB0-F8CB-0D43-B5F2-EE804536328D}" destId="{D60B39AF-5EB9-C047-98BC-FC39BA3364E4}" srcOrd="0" destOrd="0" parTransId="{5E97EA38-D1A0-1B43-8B27-53638AEBE5C5}" sibTransId="{3E176711-D759-2242-93D1-C0B062B3A17C}"/>
    <dgm:cxn modelId="{F7FB9BBA-CCBB-DF45-9564-D777DFD59F03}" srcId="{86657987-5D7D-9145-9B7A-F752208AD897}" destId="{4BB96DB0-F8CB-0D43-B5F2-EE804536328D}" srcOrd="1" destOrd="0" parTransId="{DA145010-1BC5-4A47-8C0F-5A2A26315F5D}" sibTransId="{A6CFE9F4-7A7B-2C44-8271-BE68A2567E01}"/>
    <dgm:cxn modelId="{6A0FBFC1-D4D1-6940-B898-859096250CF0}" type="presOf" srcId="{9498714A-5D09-AE4D-81B2-F8F2997E0A84}" destId="{DCA2CBFE-8F07-BB4E-8414-CF97B200D168}" srcOrd="0" destOrd="2" presId="urn:microsoft.com/office/officeart/2005/8/layout/target2"/>
    <dgm:cxn modelId="{005208CC-7AE0-FF40-8E69-0FF12B49EF88}" type="presOf" srcId="{A41D35A3-B306-0247-9C90-FE2FD338F566}" destId="{13077C67-B24F-6A49-8EF8-E21AE295BA78}" srcOrd="0" destOrd="0" presId="urn:microsoft.com/office/officeart/2005/8/layout/target2"/>
    <dgm:cxn modelId="{249E08D8-A514-CD4F-B569-5825518BE2CA}" srcId="{6F299D02-4724-A74A-AA67-D410C5ECB300}" destId="{E762937F-2561-A44B-8C95-94BA8C9C4617}" srcOrd="0" destOrd="0" parTransId="{341C858B-B1A1-9C4F-A648-D1C7100925DC}" sibTransId="{89B4B04F-DAD4-9747-908B-925408933E39}"/>
    <dgm:cxn modelId="{582BB5E4-E826-2E4C-8F7E-3AF94691565F}" srcId="{4BB96DB0-F8CB-0D43-B5F2-EE804536328D}" destId="{9498714A-5D09-AE4D-81B2-F8F2997E0A84}" srcOrd="1" destOrd="0" parTransId="{51AEF564-2A4F-774E-A6BF-9C5BB7C7BA51}" sibTransId="{647066E6-D48E-7540-80CC-0AC22D7E35BC}"/>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D99B5A-FDD1-5043-836E-4B75CB21A6D7}"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7E79FC9C-7FFD-4442-93D1-3CF170396F9E}">
      <dgm:prSet/>
      <dgm:spPr>
        <a:xfrm>
          <a:off x="498988" y="1555"/>
          <a:ext cx="3300402" cy="1320160"/>
        </a:xfrm>
        <a:prstGeom prst="chevron">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Locality</a:t>
          </a:r>
        </a:p>
      </dgm:t>
    </dgm:pt>
    <dgm:pt modelId="{A489CAE4-CD40-4845-8F34-96F318580CCD}" type="parTrans" cxnId="{ACD19094-980C-BE49-9C03-1752B17F378D}">
      <dgm:prSet/>
      <dgm:spPr/>
      <dgm:t>
        <a:bodyPr/>
        <a:lstStyle/>
        <a:p>
          <a:endParaRPr lang="en-US"/>
        </a:p>
      </dgm:t>
    </dgm:pt>
    <dgm:pt modelId="{FECCA8DB-4089-CB40-A806-D5BDFF2045F3}" type="sibTrans" cxnId="{ACD19094-980C-BE49-9C03-1752B17F378D}">
      <dgm:prSet/>
      <dgm:spPr/>
      <dgm:t>
        <a:bodyPr/>
        <a:lstStyle/>
        <a:p>
          <a:endParaRPr lang="en-US"/>
        </a:p>
      </dgm:t>
    </dgm:pt>
    <dgm:pt modelId="{B0F74F4C-FFC5-864A-974E-EBB67BAE0901}">
      <dgm:prSet/>
      <dgm:spPr>
        <a:xfrm>
          <a:off x="3370338" y="113768"/>
          <a:ext cx="2739333" cy="1095733"/>
        </a:xfrm>
        <a:prstGeom prst="chevron">
          <a:avLst/>
        </a:prstGeom>
        <a:solidFill>
          <a:srgbClr val="663366">
            <a:alpha val="90000"/>
            <a:tint val="40000"/>
            <a:hueOff val="0"/>
            <a:satOff val="0"/>
            <a:lumOff val="0"/>
            <a:alphaOff val="0"/>
          </a:srgbClr>
        </a:solidFill>
        <a:ln w="12700" cap="flat" cmpd="sng" algn="ctr">
          <a:solidFill>
            <a:srgbClr val="666699">
              <a:lumMod val="50000"/>
              <a:alpha val="9000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The principle that makes effective use of a memory hierarchy possible</a:t>
          </a:r>
        </a:p>
      </dgm:t>
    </dgm:pt>
    <dgm:pt modelId="{D7C8BE5A-35E7-7A4D-BA00-5B682498230E}" type="parTrans" cxnId="{2B2506D2-3A0A-8445-8D45-B4F8504C18A3}">
      <dgm:prSet/>
      <dgm:spPr/>
      <dgm:t>
        <a:bodyPr/>
        <a:lstStyle/>
        <a:p>
          <a:endParaRPr lang="en-US"/>
        </a:p>
      </dgm:t>
    </dgm:pt>
    <dgm:pt modelId="{BD51A3F1-C27F-624C-875E-00F884ACBA75}" type="sibTrans" cxnId="{2B2506D2-3A0A-8445-8D45-B4F8504C18A3}">
      <dgm:prSet/>
      <dgm:spPr/>
      <dgm:t>
        <a:bodyPr/>
        <a:lstStyle/>
        <a:p>
          <a:endParaRPr lang="en-US"/>
        </a:p>
      </dgm:t>
    </dgm:pt>
    <dgm:pt modelId="{BD2771A4-5E78-9646-A97E-275B62A43E3C}">
      <dgm:prSet/>
      <dgm:spPr>
        <a:xfrm>
          <a:off x="498988" y="1506538"/>
          <a:ext cx="3300402" cy="1320160"/>
        </a:xfrm>
        <a:prstGeom prst="chevron">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Inclusion</a:t>
          </a:r>
        </a:p>
      </dgm:t>
    </dgm:pt>
    <dgm:pt modelId="{FE6C808E-9B2D-424B-AD93-6B7E438398D0}" type="parTrans" cxnId="{7D903476-02F8-714A-8C6C-02447E073E05}">
      <dgm:prSet/>
      <dgm:spPr/>
      <dgm:t>
        <a:bodyPr/>
        <a:lstStyle/>
        <a:p>
          <a:endParaRPr lang="en-US"/>
        </a:p>
      </dgm:t>
    </dgm:pt>
    <dgm:pt modelId="{A1CE0120-D55B-4246-BE96-9F1CB5F4722B}" type="sibTrans" cxnId="{7D903476-02F8-714A-8C6C-02447E073E05}">
      <dgm:prSet/>
      <dgm:spPr/>
      <dgm:t>
        <a:bodyPr/>
        <a:lstStyle/>
        <a:p>
          <a:endParaRPr lang="en-US"/>
        </a:p>
      </dgm:t>
    </dgm:pt>
    <dgm:pt modelId="{4FA8FD7D-7A69-1842-AE53-ADFAA1F262A7}">
      <dgm:prSet/>
      <dgm:spPr>
        <a:xfrm>
          <a:off x="3370338" y="1618752"/>
          <a:ext cx="2739333" cy="1095733"/>
        </a:xfrm>
        <a:prstGeom prst="chevron">
          <a:avLst/>
        </a:prstGeom>
        <a:solidFill>
          <a:srgbClr val="663366">
            <a:alpha val="90000"/>
            <a:tint val="40000"/>
            <a:hueOff val="0"/>
            <a:satOff val="0"/>
            <a:lumOff val="0"/>
            <a:alphaOff val="0"/>
          </a:srgbClr>
        </a:solidFill>
        <a:ln w="12700" cap="flat" cmpd="sng" algn="ctr">
          <a:solidFill>
            <a:srgbClr val="666699">
              <a:lumMod val="50000"/>
              <a:alpha val="9000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This principle dictates that all information items are originally stored in level </a:t>
          </a:r>
          <a:r>
            <a:rPr lang="en-US" i="1">
              <a:solidFill>
                <a:sysClr val="windowText" lastClr="000000">
                  <a:hueOff val="0"/>
                  <a:satOff val="0"/>
                  <a:lumOff val="0"/>
                  <a:alphaOff val="0"/>
                </a:sysClr>
              </a:solidFill>
              <a:latin typeface="Rockwell"/>
              <a:ea typeface="+mn-ea"/>
              <a:cs typeface="+mn-cs"/>
            </a:rPr>
            <a:t>M</a:t>
          </a:r>
          <a:r>
            <a:rPr lang="en-US" i="1" baseline="-25000">
              <a:solidFill>
                <a:sysClr val="windowText" lastClr="000000">
                  <a:hueOff val="0"/>
                  <a:satOff val="0"/>
                  <a:lumOff val="0"/>
                  <a:alphaOff val="0"/>
                </a:sysClr>
              </a:solidFill>
              <a:latin typeface="Rockwell"/>
              <a:ea typeface="+mn-ea"/>
              <a:cs typeface="+mn-cs"/>
            </a:rPr>
            <a:t>n</a:t>
          </a:r>
          <a:r>
            <a:rPr lang="en-US">
              <a:solidFill>
                <a:sysClr val="windowText" lastClr="000000">
                  <a:hueOff val="0"/>
                  <a:satOff val="0"/>
                  <a:lumOff val="0"/>
                  <a:alphaOff val="0"/>
                </a:sysClr>
              </a:solidFill>
              <a:latin typeface="Rockwell"/>
              <a:ea typeface="+mn-ea"/>
              <a:cs typeface="+mn-cs"/>
            </a:rPr>
            <a:t> where </a:t>
          </a:r>
          <a:r>
            <a:rPr lang="en-US" i="1">
              <a:solidFill>
                <a:sysClr val="windowText" lastClr="000000">
                  <a:hueOff val="0"/>
                  <a:satOff val="0"/>
                  <a:lumOff val="0"/>
                  <a:alphaOff val="0"/>
                </a:sysClr>
              </a:solidFill>
              <a:latin typeface="Rockwell"/>
              <a:ea typeface="+mn-ea"/>
              <a:cs typeface="+mn-cs"/>
            </a:rPr>
            <a:t>n </a:t>
          </a:r>
          <a:r>
            <a:rPr lang="en-US">
              <a:solidFill>
                <a:sysClr val="windowText" lastClr="000000">
                  <a:hueOff val="0"/>
                  <a:satOff val="0"/>
                  <a:lumOff val="0"/>
                  <a:alphaOff val="0"/>
                </a:sysClr>
              </a:solidFill>
              <a:latin typeface="Rockwell"/>
              <a:ea typeface="+mn-ea"/>
              <a:cs typeface="+mn-cs"/>
            </a:rPr>
            <a:t>is the level most remote from the processor</a:t>
          </a:r>
        </a:p>
      </dgm:t>
    </dgm:pt>
    <dgm:pt modelId="{19BD5CEF-2968-BA4F-B94D-4C5B65614A3F}" type="parTrans" cxnId="{CC3236CB-5C37-6A49-9D19-50561B851AFB}">
      <dgm:prSet/>
      <dgm:spPr/>
      <dgm:t>
        <a:bodyPr/>
        <a:lstStyle/>
        <a:p>
          <a:endParaRPr lang="en-US"/>
        </a:p>
      </dgm:t>
    </dgm:pt>
    <dgm:pt modelId="{8D17E366-D130-B14E-9368-27E64D50A420}" type="sibTrans" cxnId="{CC3236CB-5C37-6A49-9D19-50561B851AFB}">
      <dgm:prSet/>
      <dgm:spPr/>
      <dgm:t>
        <a:bodyPr/>
        <a:lstStyle/>
        <a:p>
          <a:endParaRPr lang="en-US"/>
        </a:p>
      </dgm:t>
    </dgm:pt>
    <dgm:pt modelId="{25CF9460-7001-0546-A541-AF7450C27DBF}">
      <dgm:prSet/>
      <dgm:spPr>
        <a:xfrm>
          <a:off x="498988" y="3011521"/>
          <a:ext cx="3300402" cy="1320160"/>
        </a:xfrm>
        <a:prstGeom prst="chevron">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Coherence </a:t>
          </a:r>
        </a:p>
      </dgm:t>
    </dgm:pt>
    <dgm:pt modelId="{4D7BC217-AE70-DD4D-AD81-C4C8997D5119}" type="parTrans" cxnId="{02E63108-2B46-8145-9F66-D3B13BF8705F}">
      <dgm:prSet/>
      <dgm:spPr/>
      <dgm:t>
        <a:bodyPr/>
        <a:lstStyle/>
        <a:p>
          <a:endParaRPr lang="en-US"/>
        </a:p>
      </dgm:t>
    </dgm:pt>
    <dgm:pt modelId="{08A48FB9-22A4-8D49-B72C-CE27A809CC1A}" type="sibTrans" cxnId="{02E63108-2B46-8145-9F66-D3B13BF8705F}">
      <dgm:prSet/>
      <dgm:spPr/>
      <dgm:t>
        <a:bodyPr/>
        <a:lstStyle/>
        <a:p>
          <a:endParaRPr lang="en-US"/>
        </a:p>
      </dgm:t>
    </dgm:pt>
    <dgm:pt modelId="{FC1AFD47-A579-3141-BFB6-04FC5C5FCD2E}">
      <dgm:prSet/>
      <dgm:spPr>
        <a:xfrm>
          <a:off x="3370338" y="3123735"/>
          <a:ext cx="2739333" cy="1095733"/>
        </a:xfrm>
        <a:prstGeom prst="chevron">
          <a:avLst/>
        </a:prstGeom>
        <a:solidFill>
          <a:srgbClr val="663366">
            <a:alpha val="90000"/>
            <a:tint val="40000"/>
            <a:hueOff val="0"/>
            <a:satOff val="0"/>
            <a:lumOff val="0"/>
            <a:alphaOff val="0"/>
          </a:srgbClr>
        </a:solidFill>
        <a:ln w="12700" cap="flat" cmpd="sng" algn="ctr">
          <a:solidFill>
            <a:srgbClr val="666699">
              <a:lumMod val="50000"/>
              <a:alpha val="9000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Copies of the same data unit in adjacent memory levels must be consistent</a:t>
          </a:r>
        </a:p>
      </dgm:t>
    </dgm:pt>
    <dgm:pt modelId="{852265C6-3523-5C42-BF48-24C2847DE175}" type="parTrans" cxnId="{5A07B9EE-CFA6-C743-9BBA-FA215E0F56F1}">
      <dgm:prSet/>
      <dgm:spPr/>
      <dgm:t>
        <a:bodyPr/>
        <a:lstStyle/>
        <a:p>
          <a:endParaRPr lang="en-US"/>
        </a:p>
      </dgm:t>
    </dgm:pt>
    <dgm:pt modelId="{8BC51F7D-F7DA-6E41-924C-9702590DC854}" type="sibTrans" cxnId="{5A07B9EE-CFA6-C743-9BBA-FA215E0F56F1}">
      <dgm:prSet/>
      <dgm:spPr/>
      <dgm:t>
        <a:bodyPr/>
        <a:lstStyle/>
        <a:p>
          <a:endParaRPr lang="en-US"/>
        </a:p>
      </dgm:t>
    </dgm:pt>
    <dgm:pt modelId="{1DC3BC07-3644-8C4B-B54E-9FFDF23CF084}">
      <dgm:prSet/>
      <dgm:spPr>
        <a:xfrm>
          <a:off x="5726165" y="3123735"/>
          <a:ext cx="2739333" cy="1095733"/>
        </a:xfrm>
        <a:prstGeom prst="chevron">
          <a:avLst/>
        </a:prstGeom>
        <a:solidFill>
          <a:srgbClr val="663366">
            <a:alpha val="90000"/>
            <a:tint val="40000"/>
            <a:hueOff val="0"/>
            <a:satOff val="0"/>
            <a:lumOff val="0"/>
            <a:alphaOff val="0"/>
          </a:srgbClr>
        </a:solidFill>
        <a:ln w="12700" cap="flat" cmpd="sng" algn="ctr">
          <a:solidFill>
            <a:srgbClr val="666699">
              <a:lumMod val="50000"/>
              <a:alpha val="9000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If a word is modified in the cache, copies of that word must be updated immediately or eventually at all higher levels</a:t>
          </a:r>
        </a:p>
      </dgm:t>
    </dgm:pt>
    <dgm:pt modelId="{4BC577CB-7D4E-344D-A6AB-49E64EEAD6C2}" type="parTrans" cxnId="{0CECE2D5-B841-C946-868C-6205F7F41263}">
      <dgm:prSet/>
      <dgm:spPr/>
      <dgm:t>
        <a:bodyPr/>
        <a:lstStyle/>
        <a:p>
          <a:endParaRPr lang="en-US"/>
        </a:p>
      </dgm:t>
    </dgm:pt>
    <dgm:pt modelId="{29C4EF45-51C4-2E44-BB1F-6B8907C42BFF}" type="sibTrans" cxnId="{0CECE2D5-B841-C946-868C-6205F7F41263}">
      <dgm:prSet/>
      <dgm:spPr/>
      <dgm:t>
        <a:bodyPr/>
        <a:lstStyle/>
        <a:p>
          <a:endParaRPr lang="en-US"/>
        </a:p>
      </dgm:t>
    </dgm:pt>
    <dgm:pt modelId="{FB6E9D32-03BB-A84D-BEC9-76CB01A64674}" type="pres">
      <dgm:prSet presAssocID="{3DD99B5A-FDD1-5043-836E-4B75CB21A6D7}" presName="Name0" presStyleCnt="0">
        <dgm:presLayoutVars>
          <dgm:chPref val="3"/>
          <dgm:dir/>
          <dgm:animLvl val="lvl"/>
          <dgm:resizeHandles/>
        </dgm:presLayoutVars>
      </dgm:prSet>
      <dgm:spPr/>
    </dgm:pt>
    <dgm:pt modelId="{85C8F0FC-43E5-CE4C-9BD0-46FDE5E5C4BF}" type="pres">
      <dgm:prSet presAssocID="{7E79FC9C-7FFD-4442-93D1-3CF170396F9E}" presName="horFlow" presStyleCnt="0"/>
      <dgm:spPr/>
    </dgm:pt>
    <dgm:pt modelId="{AE00A137-79BE-1F49-9D56-C2C56A59E626}" type="pres">
      <dgm:prSet presAssocID="{7E79FC9C-7FFD-4442-93D1-3CF170396F9E}" presName="bigChev" presStyleLbl="node1" presStyleIdx="0" presStyleCnt="3"/>
      <dgm:spPr/>
    </dgm:pt>
    <dgm:pt modelId="{94EF3DFD-402B-A742-9756-1DE564FF7383}" type="pres">
      <dgm:prSet presAssocID="{D7C8BE5A-35E7-7A4D-BA00-5B682498230E}" presName="parTrans" presStyleCnt="0"/>
      <dgm:spPr/>
    </dgm:pt>
    <dgm:pt modelId="{89345346-56FB-924B-BE59-878838BA47BA}" type="pres">
      <dgm:prSet presAssocID="{B0F74F4C-FFC5-864A-974E-EBB67BAE0901}" presName="node" presStyleLbl="alignAccFollowNode1" presStyleIdx="0" presStyleCnt="4">
        <dgm:presLayoutVars>
          <dgm:bulletEnabled val="1"/>
        </dgm:presLayoutVars>
      </dgm:prSet>
      <dgm:spPr/>
    </dgm:pt>
    <dgm:pt modelId="{420DC095-15B1-D74C-BB92-1B5C0CEF8FB7}" type="pres">
      <dgm:prSet presAssocID="{7E79FC9C-7FFD-4442-93D1-3CF170396F9E}" presName="vSp" presStyleCnt="0"/>
      <dgm:spPr/>
    </dgm:pt>
    <dgm:pt modelId="{4DC4EB14-BB14-1F45-97B0-CDB3064B98BB}" type="pres">
      <dgm:prSet presAssocID="{BD2771A4-5E78-9646-A97E-275B62A43E3C}" presName="horFlow" presStyleCnt="0"/>
      <dgm:spPr/>
    </dgm:pt>
    <dgm:pt modelId="{7B0F8EDF-A84D-B34C-8766-396880CBD994}" type="pres">
      <dgm:prSet presAssocID="{BD2771A4-5E78-9646-A97E-275B62A43E3C}" presName="bigChev" presStyleLbl="node1" presStyleIdx="1" presStyleCnt="3"/>
      <dgm:spPr/>
    </dgm:pt>
    <dgm:pt modelId="{70AFE185-F6CC-A94F-9A54-EE9E841EFFB6}" type="pres">
      <dgm:prSet presAssocID="{19BD5CEF-2968-BA4F-B94D-4C5B65614A3F}" presName="parTrans" presStyleCnt="0"/>
      <dgm:spPr/>
    </dgm:pt>
    <dgm:pt modelId="{23C40107-C826-9E47-8487-54E7B563C338}" type="pres">
      <dgm:prSet presAssocID="{4FA8FD7D-7A69-1842-AE53-ADFAA1F262A7}" presName="node" presStyleLbl="alignAccFollowNode1" presStyleIdx="1" presStyleCnt="4">
        <dgm:presLayoutVars>
          <dgm:bulletEnabled val="1"/>
        </dgm:presLayoutVars>
      </dgm:prSet>
      <dgm:spPr/>
    </dgm:pt>
    <dgm:pt modelId="{4F81E757-7C47-A44A-8999-30981E8128C9}" type="pres">
      <dgm:prSet presAssocID="{BD2771A4-5E78-9646-A97E-275B62A43E3C}" presName="vSp" presStyleCnt="0"/>
      <dgm:spPr/>
    </dgm:pt>
    <dgm:pt modelId="{59A0D0ED-DB75-C24F-8496-16D1CF90D3CF}" type="pres">
      <dgm:prSet presAssocID="{25CF9460-7001-0546-A541-AF7450C27DBF}" presName="horFlow" presStyleCnt="0"/>
      <dgm:spPr/>
    </dgm:pt>
    <dgm:pt modelId="{4E7B01AC-26EF-494F-858E-3043FDFF99F9}" type="pres">
      <dgm:prSet presAssocID="{25CF9460-7001-0546-A541-AF7450C27DBF}" presName="bigChev" presStyleLbl="node1" presStyleIdx="2" presStyleCnt="3"/>
      <dgm:spPr/>
    </dgm:pt>
    <dgm:pt modelId="{685D54EA-EEA9-D848-A681-682CDCBE0B9F}" type="pres">
      <dgm:prSet presAssocID="{852265C6-3523-5C42-BF48-24C2847DE175}" presName="parTrans" presStyleCnt="0"/>
      <dgm:spPr/>
    </dgm:pt>
    <dgm:pt modelId="{0D71B6A1-0B09-3846-8739-32262C0F9FF3}" type="pres">
      <dgm:prSet presAssocID="{FC1AFD47-A579-3141-BFB6-04FC5C5FCD2E}" presName="node" presStyleLbl="alignAccFollowNode1" presStyleIdx="2" presStyleCnt="4">
        <dgm:presLayoutVars>
          <dgm:bulletEnabled val="1"/>
        </dgm:presLayoutVars>
      </dgm:prSet>
      <dgm:spPr/>
    </dgm:pt>
    <dgm:pt modelId="{0AC2FBD7-8517-3B4A-8368-8150EF84873F}" type="pres">
      <dgm:prSet presAssocID="{8BC51F7D-F7DA-6E41-924C-9702590DC854}" presName="sibTrans" presStyleCnt="0"/>
      <dgm:spPr/>
    </dgm:pt>
    <dgm:pt modelId="{7D3DA6A2-8E2F-574A-A957-809CA2F2854A}" type="pres">
      <dgm:prSet presAssocID="{1DC3BC07-3644-8C4B-B54E-9FFDF23CF084}" presName="node" presStyleLbl="alignAccFollowNode1" presStyleIdx="3" presStyleCnt="4">
        <dgm:presLayoutVars>
          <dgm:bulletEnabled val="1"/>
        </dgm:presLayoutVars>
      </dgm:prSet>
      <dgm:spPr/>
    </dgm:pt>
  </dgm:ptLst>
  <dgm:cxnLst>
    <dgm:cxn modelId="{02E63108-2B46-8145-9F66-D3B13BF8705F}" srcId="{3DD99B5A-FDD1-5043-836E-4B75CB21A6D7}" destId="{25CF9460-7001-0546-A541-AF7450C27DBF}" srcOrd="2" destOrd="0" parTransId="{4D7BC217-AE70-DD4D-AD81-C4C8997D5119}" sibTransId="{08A48FB9-22A4-8D49-B72C-CE27A809CC1A}"/>
    <dgm:cxn modelId="{7772761F-AA48-0449-B00E-FC8CDD777887}" type="presOf" srcId="{FC1AFD47-A579-3141-BFB6-04FC5C5FCD2E}" destId="{0D71B6A1-0B09-3846-8739-32262C0F9FF3}" srcOrd="0" destOrd="0" presId="urn:microsoft.com/office/officeart/2005/8/layout/lProcess3"/>
    <dgm:cxn modelId="{3983E024-C5DA-2144-B33E-9F006C207397}" type="presOf" srcId="{BD2771A4-5E78-9646-A97E-275B62A43E3C}" destId="{7B0F8EDF-A84D-B34C-8766-396880CBD994}" srcOrd="0" destOrd="0" presId="urn:microsoft.com/office/officeart/2005/8/layout/lProcess3"/>
    <dgm:cxn modelId="{06A75B31-C2C4-844B-8407-5AC13D0D4DB9}" type="presOf" srcId="{3DD99B5A-FDD1-5043-836E-4B75CB21A6D7}" destId="{FB6E9D32-03BB-A84D-BEC9-76CB01A64674}" srcOrd="0" destOrd="0" presId="urn:microsoft.com/office/officeart/2005/8/layout/lProcess3"/>
    <dgm:cxn modelId="{66E51C44-4281-694B-AC79-EEDEA3051EF7}" type="presOf" srcId="{1DC3BC07-3644-8C4B-B54E-9FFDF23CF084}" destId="{7D3DA6A2-8E2F-574A-A957-809CA2F2854A}" srcOrd="0" destOrd="0" presId="urn:microsoft.com/office/officeart/2005/8/layout/lProcess3"/>
    <dgm:cxn modelId="{05B99353-C8DE-4240-9868-F592D666502B}" type="presOf" srcId="{7E79FC9C-7FFD-4442-93D1-3CF170396F9E}" destId="{AE00A137-79BE-1F49-9D56-C2C56A59E626}" srcOrd="0" destOrd="0" presId="urn:microsoft.com/office/officeart/2005/8/layout/lProcess3"/>
    <dgm:cxn modelId="{7D903476-02F8-714A-8C6C-02447E073E05}" srcId="{3DD99B5A-FDD1-5043-836E-4B75CB21A6D7}" destId="{BD2771A4-5E78-9646-A97E-275B62A43E3C}" srcOrd="1" destOrd="0" parTransId="{FE6C808E-9B2D-424B-AD93-6B7E438398D0}" sibTransId="{A1CE0120-D55B-4246-BE96-9F1CB5F4722B}"/>
    <dgm:cxn modelId="{ACD19094-980C-BE49-9C03-1752B17F378D}" srcId="{3DD99B5A-FDD1-5043-836E-4B75CB21A6D7}" destId="{7E79FC9C-7FFD-4442-93D1-3CF170396F9E}" srcOrd="0" destOrd="0" parTransId="{A489CAE4-CD40-4845-8F34-96F318580CCD}" sibTransId="{FECCA8DB-4089-CB40-A806-D5BDFF2045F3}"/>
    <dgm:cxn modelId="{21DBE4A2-45B3-954E-8EFF-476194A5EB90}" type="presOf" srcId="{B0F74F4C-FFC5-864A-974E-EBB67BAE0901}" destId="{89345346-56FB-924B-BE59-878838BA47BA}" srcOrd="0" destOrd="0" presId="urn:microsoft.com/office/officeart/2005/8/layout/lProcess3"/>
    <dgm:cxn modelId="{132ABABC-D3B3-7F45-B41F-22924A0F4F17}" type="presOf" srcId="{25CF9460-7001-0546-A541-AF7450C27DBF}" destId="{4E7B01AC-26EF-494F-858E-3043FDFF99F9}" srcOrd="0" destOrd="0" presId="urn:microsoft.com/office/officeart/2005/8/layout/lProcess3"/>
    <dgm:cxn modelId="{CC3236CB-5C37-6A49-9D19-50561B851AFB}" srcId="{BD2771A4-5E78-9646-A97E-275B62A43E3C}" destId="{4FA8FD7D-7A69-1842-AE53-ADFAA1F262A7}" srcOrd="0" destOrd="0" parTransId="{19BD5CEF-2968-BA4F-B94D-4C5B65614A3F}" sibTransId="{8D17E366-D130-B14E-9368-27E64D50A420}"/>
    <dgm:cxn modelId="{2B2506D2-3A0A-8445-8D45-B4F8504C18A3}" srcId="{7E79FC9C-7FFD-4442-93D1-3CF170396F9E}" destId="{B0F74F4C-FFC5-864A-974E-EBB67BAE0901}" srcOrd="0" destOrd="0" parTransId="{D7C8BE5A-35E7-7A4D-BA00-5B682498230E}" sibTransId="{BD51A3F1-C27F-624C-875E-00F884ACBA75}"/>
    <dgm:cxn modelId="{0CECE2D5-B841-C946-868C-6205F7F41263}" srcId="{25CF9460-7001-0546-A541-AF7450C27DBF}" destId="{1DC3BC07-3644-8C4B-B54E-9FFDF23CF084}" srcOrd="1" destOrd="0" parTransId="{4BC577CB-7D4E-344D-A6AB-49E64EEAD6C2}" sibTransId="{29C4EF45-51C4-2E44-BB1F-6B8907C42BFF}"/>
    <dgm:cxn modelId="{5A07B9EE-CFA6-C743-9BBA-FA215E0F56F1}" srcId="{25CF9460-7001-0546-A541-AF7450C27DBF}" destId="{FC1AFD47-A579-3141-BFB6-04FC5C5FCD2E}" srcOrd="0" destOrd="0" parTransId="{852265C6-3523-5C42-BF48-24C2847DE175}" sibTransId="{8BC51F7D-F7DA-6E41-924C-9702590DC854}"/>
    <dgm:cxn modelId="{0FBF5CFE-B97C-BE45-964C-C11CCA318F51}" type="presOf" srcId="{4FA8FD7D-7A69-1842-AE53-ADFAA1F262A7}" destId="{23C40107-C826-9E47-8487-54E7B563C338}" srcOrd="0" destOrd="0" presId="urn:microsoft.com/office/officeart/2005/8/layout/lProcess3"/>
    <dgm:cxn modelId="{F1CDFB1C-31CD-1542-AC7D-EEC3C9EFE630}" type="presParOf" srcId="{FB6E9D32-03BB-A84D-BEC9-76CB01A64674}" destId="{85C8F0FC-43E5-CE4C-9BD0-46FDE5E5C4BF}" srcOrd="0" destOrd="0" presId="urn:microsoft.com/office/officeart/2005/8/layout/lProcess3"/>
    <dgm:cxn modelId="{35E2A0E9-5AD7-7C4D-A024-7CC19E21D925}" type="presParOf" srcId="{85C8F0FC-43E5-CE4C-9BD0-46FDE5E5C4BF}" destId="{AE00A137-79BE-1F49-9D56-C2C56A59E626}" srcOrd="0" destOrd="0" presId="urn:microsoft.com/office/officeart/2005/8/layout/lProcess3"/>
    <dgm:cxn modelId="{67BD73F4-A36B-8D46-86BD-24874AA3F6F0}" type="presParOf" srcId="{85C8F0FC-43E5-CE4C-9BD0-46FDE5E5C4BF}" destId="{94EF3DFD-402B-A742-9756-1DE564FF7383}" srcOrd="1" destOrd="0" presId="urn:microsoft.com/office/officeart/2005/8/layout/lProcess3"/>
    <dgm:cxn modelId="{4A5A97DE-2CBB-A84F-BD81-48512081BC49}" type="presParOf" srcId="{85C8F0FC-43E5-CE4C-9BD0-46FDE5E5C4BF}" destId="{89345346-56FB-924B-BE59-878838BA47BA}" srcOrd="2" destOrd="0" presId="urn:microsoft.com/office/officeart/2005/8/layout/lProcess3"/>
    <dgm:cxn modelId="{BF56EE10-049C-0848-8FDD-7E93BCD5F799}" type="presParOf" srcId="{FB6E9D32-03BB-A84D-BEC9-76CB01A64674}" destId="{420DC095-15B1-D74C-BB92-1B5C0CEF8FB7}" srcOrd="1" destOrd="0" presId="urn:microsoft.com/office/officeart/2005/8/layout/lProcess3"/>
    <dgm:cxn modelId="{810DE64B-5F09-FE4D-A807-D1F662EB06D4}" type="presParOf" srcId="{FB6E9D32-03BB-A84D-BEC9-76CB01A64674}" destId="{4DC4EB14-BB14-1F45-97B0-CDB3064B98BB}" srcOrd="2" destOrd="0" presId="urn:microsoft.com/office/officeart/2005/8/layout/lProcess3"/>
    <dgm:cxn modelId="{47EDE045-B19F-5146-8F9A-9280EE8DFC2D}" type="presParOf" srcId="{4DC4EB14-BB14-1F45-97B0-CDB3064B98BB}" destId="{7B0F8EDF-A84D-B34C-8766-396880CBD994}" srcOrd="0" destOrd="0" presId="urn:microsoft.com/office/officeart/2005/8/layout/lProcess3"/>
    <dgm:cxn modelId="{48AF43CB-B18A-2D44-8C63-B72E962069F0}" type="presParOf" srcId="{4DC4EB14-BB14-1F45-97B0-CDB3064B98BB}" destId="{70AFE185-F6CC-A94F-9A54-EE9E841EFFB6}" srcOrd="1" destOrd="0" presId="urn:microsoft.com/office/officeart/2005/8/layout/lProcess3"/>
    <dgm:cxn modelId="{AF9F5E34-60AD-674E-A3EF-570F74B2F3C7}" type="presParOf" srcId="{4DC4EB14-BB14-1F45-97B0-CDB3064B98BB}" destId="{23C40107-C826-9E47-8487-54E7B563C338}" srcOrd="2" destOrd="0" presId="urn:microsoft.com/office/officeart/2005/8/layout/lProcess3"/>
    <dgm:cxn modelId="{3F7C1347-2F06-5849-AF05-AAFD19F7427B}" type="presParOf" srcId="{FB6E9D32-03BB-A84D-BEC9-76CB01A64674}" destId="{4F81E757-7C47-A44A-8999-30981E8128C9}" srcOrd="3" destOrd="0" presId="urn:microsoft.com/office/officeart/2005/8/layout/lProcess3"/>
    <dgm:cxn modelId="{6A5F4176-1157-CE42-9723-AD2A49D7E22D}" type="presParOf" srcId="{FB6E9D32-03BB-A84D-BEC9-76CB01A64674}" destId="{59A0D0ED-DB75-C24F-8496-16D1CF90D3CF}" srcOrd="4" destOrd="0" presId="urn:microsoft.com/office/officeart/2005/8/layout/lProcess3"/>
    <dgm:cxn modelId="{23D6596C-3111-AA45-B481-DF0C9765BC00}" type="presParOf" srcId="{59A0D0ED-DB75-C24F-8496-16D1CF90D3CF}" destId="{4E7B01AC-26EF-494F-858E-3043FDFF99F9}" srcOrd="0" destOrd="0" presId="urn:microsoft.com/office/officeart/2005/8/layout/lProcess3"/>
    <dgm:cxn modelId="{68CD9DCE-D776-1C42-8C18-0AC60C1DD701}" type="presParOf" srcId="{59A0D0ED-DB75-C24F-8496-16D1CF90D3CF}" destId="{685D54EA-EEA9-D848-A681-682CDCBE0B9F}" srcOrd="1" destOrd="0" presId="urn:microsoft.com/office/officeart/2005/8/layout/lProcess3"/>
    <dgm:cxn modelId="{B15EE7C9-6B94-8042-9F0D-E3DB8D719C14}" type="presParOf" srcId="{59A0D0ED-DB75-C24F-8496-16D1CF90D3CF}" destId="{0D71B6A1-0B09-3846-8739-32262C0F9FF3}" srcOrd="2" destOrd="0" presId="urn:microsoft.com/office/officeart/2005/8/layout/lProcess3"/>
    <dgm:cxn modelId="{72758A0B-37B2-6E4E-BD74-C836E833DB95}" type="presParOf" srcId="{59A0D0ED-DB75-C24F-8496-16D1CF90D3CF}" destId="{0AC2FBD7-8517-3B4A-8368-8150EF84873F}" srcOrd="3" destOrd="0" presId="urn:microsoft.com/office/officeart/2005/8/layout/lProcess3"/>
    <dgm:cxn modelId="{8F69B233-23C9-C249-8D9B-D523162787A4}" type="presParOf" srcId="{59A0D0ED-DB75-C24F-8496-16D1CF90D3CF}" destId="{7D3DA6A2-8E2F-574A-A957-809CA2F2854A}"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D7AAC-FC8E-004F-B865-F0253AEE1155}">
      <dsp:nvSpPr>
        <dsp:cNvPr id="0" name=""/>
        <dsp:cNvSpPr/>
      </dsp:nvSpPr>
      <dsp:spPr>
        <a:xfrm>
          <a:off x="1476" y="298424"/>
          <a:ext cx="1697167" cy="848583"/>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n-US" sz="2300" kern="1200" dirty="0">
              <a:solidFill>
                <a:sysClr val="window" lastClr="FFFFFF"/>
              </a:solidFill>
              <a:latin typeface="Rockwell"/>
              <a:ea typeface="+mn-ea"/>
              <a:cs typeface="+mn-cs"/>
            </a:rPr>
            <a:t>Sequential access</a:t>
          </a:r>
        </a:p>
      </dsp:txBody>
      <dsp:txXfrm>
        <a:off x="26330" y="323278"/>
        <a:ext cx="1647459" cy="798875"/>
      </dsp:txXfrm>
    </dsp:sp>
    <dsp:sp modelId="{D506F360-FBE7-A546-AC58-035A01472293}">
      <dsp:nvSpPr>
        <dsp:cNvPr id="0" name=""/>
        <dsp:cNvSpPr/>
      </dsp:nvSpPr>
      <dsp:spPr>
        <a:xfrm>
          <a:off x="171193" y="1147008"/>
          <a:ext cx="169716" cy="636437"/>
        </a:xfrm>
        <a:custGeom>
          <a:avLst/>
          <a:gdLst/>
          <a:ahLst/>
          <a:cxnLst/>
          <a:rect l="0" t="0" r="0" b="0"/>
          <a:pathLst>
            <a:path>
              <a:moveTo>
                <a:pt x="0" y="0"/>
              </a:moveTo>
              <a:lnTo>
                <a:pt x="0" y="673521"/>
              </a:lnTo>
              <a:lnTo>
                <a:pt x="179605" y="673521"/>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195F2E14-05C7-644B-B6BE-707563606306}">
      <dsp:nvSpPr>
        <dsp:cNvPr id="0" name=""/>
        <dsp:cNvSpPr/>
      </dsp:nvSpPr>
      <dsp:spPr>
        <a:xfrm>
          <a:off x="340910" y="1359154"/>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Memory is organized into units of data called records</a:t>
          </a:r>
        </a:p>
      </dsp:txBody>
      <dsp:txXfrm>
        <a:off x="365764" y="1384008"/>
        <a:ext cx="1308026" cy="798875"/>
      </dsp:txXfrm>
    </dsp:sp>
    <dsp:sp modelId="{0E6FC7EB-80AA-AC4F-92E0-0E78041CDE6D}">
      <dsp:nvSpPr>
        <dsp:cNvPr id="0" name=""/>
        <dsp:cNvSpPr/>
      </dsp:nvSpPr>
      <dsp:spPr>
        <a:xfrm>
          <a:off x="171193" y="1147008"/>
          <a:ext cx="169716" cy="1697167"/>
        </a:xfrm>
        <a:custGeom>
          <a:avLst/>
          <a:gdLst/>
          <a:ahLst/>
          <a:cxnLst/>
          <a:rect l="0" t="0" r="0" b="0"/>
          <a:pathLst>
            <a:path>
              <a:moveTo>
                <a:pt x="0" y="0"/>
              </a:moveTo>
              <a:lnTo>
                <a:pt x="0" y="1796057"/>
              </a:lnTo>
              <a:lnTo>
                <a:pt x="179605" y="1796057"/>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5F4B137F-2E04-C242-AEBD-63382F5DADFC}">
      <dsp:nvSpPr>
        <dsp:cNvPr id="0" name=""/>
        <dsp:cNvSpPr/>
      </dsp:nvSpPr>
      <dsp:spPr>
        <a:xfrm>
          <a:off x="340910" y="2419884"/>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Access must be made in a specific linear sequence</a:t>
          </a:r>
        </a:p>
      </dsp:txBody>
      <dsp:txXfrm>
        <a:off x="365764" y="2444738"/>
        <a:ext cx="1308026" cy="798875"/>
      </dsp:txXfrm>
    </dsp:sp>
    <dsp:sp modelId="{790BEB0E-6B5B-BE40-A3A9-EE69F83027B8}">
      <dsp:nvSpPr>
        <dsp:cNvPr id="0" name=""/>
        <dsp:cNvSpPr/>
      </dsp:nvSpPr>
      <dsp:spPr>
        <a:xfrm>
          <a:off x="171193" y="1147008"/>
          <a:ext cx="169716" cy="2757897"/>
        </a:xfrm>
        <a:custGeom>
          <a:avLst/>
          <a:gdLst/>
          <a:ahLst/>
          <a:cxnLst/>
          <a:rect l="0" t="0" r="0" b="0"/>
          <a:pathLst>
            <a:path>
              <a:moveTo>
                <a:pt x="0" y="0"/>
              </a:moveTo>
              <a:lnTo>
                <a:pt x="0" y="2918593"/>
              </a:lnTo>
              <a:lnTo>
                <a:pt x="179605" y="2918593"/>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3D110699-3DBB-5146-A1DC-9DF4CC366F5C}">
      <dsp:nvSpPr>
        <dsp:cNvPr id="0" name=""/>
        <dsp:cNvSpPr/>
      </dsp:nvSpPr>
      <dsp:spPr>
        <a:xfrm>
          <a:off x="340910" y="3480613"/>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Access time is variable</a:t>
          </a:r>
        </a:p>
      </dsp:txBody>
      <dsp:txXfrm>
        <a:off x="365764" y="3505467"/>
        <a:ext cx="1308026" cy="798875"/>
      </dsp:txXfrm>
    </dsp:sp>
    <dsp:sp modelId="{9797C1B8-553B-7B41-931F-7E110BE99EAA}">
      <dsp:nvSpPr>
        <dsp:cNvPr id="0" name=""/>
        <dsp:cNvSpPr/>
      </dsp:nvSpPr>
      <dsp:spPr>
        <a:xfrm>
          <a:off x="2122936" y="298424"/>
          <a:ext cx="1697167" cy="848583"/>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n-US" sz="2300" kern="1200" dirty="0">
              <a:solidFill>
                <a:sysClr val="window" lastClr="FFFFFF"/>
              </a:solidFill>
              <a:latin typeface="Rockwell"/>
              <a:ea typeface="+mn-ea"/>
              <a:cs typeface="+mn-cs"/>
            </a:rPr>
            <a:t>Direct access</a:t>
          </a:r>
        </a:p>
      </dsp:txBody>
      <dsp:txXfrm>
        <a:off x="2147790" y="323278"/>
        <a:ext cx="1647459" cy="798875"/>
      </dsp:txXfrm>
    </dsp:sp>
    <dsp:sp modelId="{A69E1617-86CE-4B49-A4F8-B02490186F30}">
      <dsp:nvSpPr>
        <dsp:cNvPr id="0" name=""/>
        <dsp:cNvSpPr/>
      </dsp:nvSpPr>
      <dsp:spPr>
        <a:xfrm>
          <a:off x="2292653" y="1147008"/>
          <a:ext cx="169716" cy="636437"/>
        </a:xfrm>
        <a:custGeom>
          <a:avLst/>
          <a:gdLst/>
          <a:ahLst/>
          <a:cxnLst/>
          <a:rect l="0" t="0" r="0" b="0"/>
          <a:pathLst>
            <a:path>
              <a:moveTo>
                <a:pt x="0" y="0"/>
              </a:moveTo>
              <a:lnTo>
                <a:pt x="0" y="673521"/>
              </a:lnTo>
              <a:lnTo>
                <a:pt x="179605" y="673521"/>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EB5CB965-FFE0-B148-AF27-9EABE58F81E7}">
      <dsp:nvSpPr>
        <dsp:cNvPr id="0" name=""/>
        <dsp:cNvSpPr/>
      </dsp:nvSpPr>
      <dsp:spPr>
        <a:xfrm>
          <a:off x="2462369" y="1359154"/>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Involves a shared read-write mechanism</a:t>
          </a:r>
        </a:p>
      </dsp:txBody>
      <dsp:txXfrm>
        <a:off x="2487223" y="1384008"/>
        <a:ext cx="1308026" cy="798875"/>
      </dsp:txXfrm>
    </dsp:sp>
    <dsp:sp modelId="{8AF6E76E-68BB-264D-826E-AEBB39267524}">
      <dsp:nvSpPr>
        <dsp:cNvPr id="0" name=""/>
        <dsp:cNvSpPr/>
      </dsp:nvSpPr>
      <dsp:spPr>
        <a:xfrm>
          <a:off x="2292653" y="1147008"/>
          <a:ext cx="169716" cy="1697167"/>
        </a:xfrm>
        <a:custGeom>
          <a:avLst/>
          <a:gdLst/>
          <a:ahLst/>
          <a:cxnLst/>
          <a:rect l="0" t="0" r="0" b="0"/>
          <a:pathLst>
            <a:path>
              <a:moveTo>
                <a:pt x="0" y="0"/>
              </a:moveTo>
              <a:lnTo>
                <a:pt x="0" y="1796057"/>
              </a:lnTo>
              <a:lnTo>
                <a:pt x="179605" y="1796057"/>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11F567F9-0295-3F48-9CFB-A29A07F8ED60}">
      <dsp:nvSpPr>
        <dsp:cNvPr id="0" name=""/>
        <dsp:cNvSpPr/>
      </dsp:nvSpPr>
      <dsp:spPr>
        <a:xfrm>
          <a:off x="2462369" y="2419884"/>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Individual blocks or records have a unique address based on physical location</a:t>
          </a:r>
        </a:p>
      </dsp:txBody>
      <dsp:txXfrm>
        <a:off x="2487223" y="2444738"/>
        <a:ext cx="1308026" cy="798875"/>
      </dsp:txXfrm>
    </dsp:sp>
    <dsp:sp modelId="{29C59D61-C26A-AA40-8EA4-D9F10DB3FA4C}">
      <dsp:nvSpPr>
        <dsp:cNvPr id="0" name=""/>
        <dsp:cNvSpPr/>
      </dsp:nvSpPr>
      <dsp:spPr>
        <a:xfrm>
          <a:off x="2292653" y="1147008"/>
          <a:ext cx="169716" cy="2757897"/>
        </a:xfrm>
        <a:custGeom>
          <a:avLst/>
          <a:gdLst/>
          <a:ahLst/>
          <a:cxnLst/>
          <a:rect l="0" t="0" r="0" b="0"/>
          <a:pathLst>
            <a:path>
              <a:moveTo>
                <a:pt x="0" y="0"/>
              </a:moveTo>
              <a:lnTo>
                <a:pt x="0" y="2918593"/>
              </a:lnTo>
              <a:lnTo>
                <a:pt x="179605" y="2918593"/>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B9A2AEBA-8DB5-A741-9AFA-831FB972D460}">
      <dsp:nvSpPr>
        <dsp:cNvPr id="0" name=""/>
        <dsp:cNvSpPr/>
      </dsp:nvSpPr>
      <dsp:spPr>
        <a:xfrm>
          <a:off x="2462369" y="3480613"/>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Access time is variable</a:t>
          </a:r>
        </a:p>
      </dsp:txBody>
      <dsp:txXfrm>
        <a:off x="2487223" y="3505467"/>
        <a:ext cx="1308026" cy="798875"/>
      </dsp:txXfrm>
    </dsp:sp>
    <dsp:sp modelId="{6FDB1C52-66B8-EF4F-9FB7-A5C8D3D6C37F}">
      <dsp:nvSpPr>
        <dsp:cNvPr id="0" name=""/>
        <dsp:cNvSpPr/>
      </dsp:nvSpPr>
      <dsp:spPr>
        <a:xfrm>
          <a:off x="4244395" y="298424"/>
          <a:ext cx="1697167" cy="848583"/>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n-US" sz="2300" kern="1200" dirty="0">
              <a:solidFill>
                <a:sysClr val="window" lastClr="FFFFFF"/>
              </a:solidFill>
              <a:latin typeface="Rockwell"/>
              <a:ea typeface="+mn-ea"/>
              <a:cs typeface="+mn-cs"/>
            </a:rPr>
            <a:t>Random access</a:t>
          </a:r>
        </a:p>
      </dsp:txBody>
      <dsp:txXfrm>
        <a:off x="4269249" y="323278"/>
        <a:ext cx="1647459" cy="798875"/>
      </dsp:txXfrm>
    </dsp:sp>
    <dsp:sp modelId="{F1386D75-35EA-5D42-9968-3F87FE7AA2CE}">
      <dsp:nvSpPr>
        <dsp:cNvPr id="0" name=""/>
        <dsp:cNvSpPr/>
      </dsp:nvSpPr>
      <dsp:spPr>
        <a:xfrm>
          <a:off x="4414112" y="1147008"/>
          <a:ext cx="169716" cy="636437"/>
        </a:xfrm>
        <a:custGeom>
          <a:avLst/>
          <a:gdLst/>
          <a:ahLst/>
          <a:cxnLst/>
          <a:rect l="0" t="0" r="0" b="0"/>
          <a:pathLst>
            <a:path>
              <a:moveTo>
                <a:pt x="0" y="0"/>
              </a:moveTo>
              <a:lnTo>
                <a:pt x="0" y="673521"/>
              </a:lnTo>
              <a:lnTo>
                <a:pt x="179605" y="673521"/>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CDF79683-4896-AE46-8C7E-1E26F3144B7F}">
      <dsp:nvSpPr>
        <dsp:cNvPr id="0" name=""/>
        <dsp:cNvSpPr/>
      </dsp:nvSpPr>
      <dsp:spPr>
        <a:xfrm>
          <a:off x="4583829" y="1359154"/>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Each addressable location in memory has a unique, physically wired-in addressing mechanism</a:t>
          </a:r>
        </a:p>
      </dsp:txBody>
      <dsp:txXfrm>
        <a:off x="4608683" y="1384008"/>
        <a:ext cx="1308026" cy="798875"/>
      </dsp:txXfrm>
    </dsp:sp>
    <dsp:sp modelId="{22BDA43B-DDAC-6B48-B529-9D41B158BFE5}">
      <dsp:nvSpPr>
        <dsp:cNvPr id="0" name=""/>
        <dsp:cNvSpPr/>
      </dsp:nvSpPr>
      <dsp:spPr>
        <a:xfrm>
          <a:off x="4414112" y="1147008"/>
          <a:ext cx="169716" cy="1697167"/>
        </a:xfrm>
        <a:custGeom>
          <a:avLst/>
          <a:gdLst/>
          <a:ahLst/>
          <a:cxnLst/>
          <a:rect l="0" t="0" r="0" b="0"/>
          <a:pathLst>
            <a:path>
              <a:moveTo>
                <a:pt x="0" y="0"/>
              </a:moveTo>
              <a:lnTo>
                <a:pt x="0" y="1796057"/>
              </a:lnTo>
              <a:lnTo>
                <a:pt x="179605" y="1796057"/>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86D2BFCF-6137-6040-B4D7-654F73B11185}">
      <dsp:nvSpPr>
        <dsp:cNvPr id="0" name=""/>
        <dsp:cNvSpPr/>
      </dsp:nvSpPr>
      <dsp:spPr>
        <a:xfrm>
          <a:off x="4583829" y="2419884"/>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The time to access a given location is independent of the sequence of prior accesses and is constant</a:t>
          </a:r>
        </a:p>
      </dsp:txBody>
      <dsp:txXfrm>
        <a:off x="4608683" y="2444738"/>
        <a:ext cx="1308026" cy="798875"/>
      </dsp:txXfrm>
    </dsp:sp>
    <dsp:sp modelId="{FECE01BA-866C-8B4C-8971-A9BDF35383BD}">
      <dsp:nvSpPr>
        <dsp:cNvPr id="0" name=""/>
        <dsp:cNvSpPr/>
      </dsp:nvSpPr>
      <dsp:spPr>
        <a:xfrm>
          <a:off x="4414112" y="1147008"/>
          <a:ext cx="169716" cy="2757897"/>
        </a:xfrm>
        <a:custGeom>
          <a:avLst/>
          <a:gdLst/>
          <a:ahLst/>
          <a:cxnLst/>
          <a:rect l="0" t="0" r="0" b="0"/>
          <a:pathLst>
            <a:path>
              <a:moveTo>
                <a:pt x="0" y="0"/>
              </a:moveTo>
              <a:lnTo>
                <a:pt x="0" y="2918593"/>
              </a:lnTo>
              <a:lnTo>
                <a:pt x="179605" y="2918593"/>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69BFFA3F-0AD9-9441-82BC-335A44ED0150}">
      <dsp:nvSpPr>
        <dsp:cNvPr id="0" name=""/>
        <dsp:cNvSpPr/>
      </dsp:nvSpPr>
      <dsp:spPr>
        <a:xfrm>
          <a:off x="4583829" y="3480613"/>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Any location can be selected at random and directly addressed and accessed</a:t>
          </a:r>
        </a:p>
      </dsp:txBody>
      <dsp:txXfrm>
        <a:off x="4608683" y="3505467"/>
        <a:ext cx="1308026" cy="798875"/>
      </dsp:txXfrm>
    </dsp:sp>
    <dsp:sp modelId="{1B2A1DD4-116B-C64D-AB7C-4E334146ACC9}">
      <dsp:nvSpPr>
        <dsp:cNvPr id="0" name=""/>
        <dsp:cNvSpPr/>
      </dsp:nvSpPr>
      <dsp:spPr>
        <a:xfrm>
          <a:off x="4414112" y="1147008"/>
          <a:ext cx="169716" cy="3818627"/>
        </a:xfrm>
        <a:custGeom>
          <a:avLst/>
          <a:gdLst/>
          <a:ahLst/>
          <a:cxnLst/>
          <a:rect l="0" t="0" r="0" b="0"/>
          <a:pathLst>
            <a:path>
              <a:moveTo>
                <a:pt x="0" y="0"/>
              </a:moveTo>
              <a:lnTo>
                <a:pt x="0" y="4041130"/>
              </a:lnTo>
              <a:lnTo>
                <a:pt x="179605" y="4041130"/>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F0161445-FBCA-154C-A578-ACEB2B139284}">
      <dsp:nvSpPr>
        <dsp:cNvPr id="0" name=""/>
        <dsp:cNvSpPr/>
      </dsp:nvSpPr>
      <dsp:spPr>
        <a:xfrm>
          <a:off x="4583829" y="4541343"/>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Main memory and some cache systems are random access</a:t>
          </a:r>
        </a:p>
      </dsp:txBody>
      <dsp:txXfrm>
        <a:off x="4608683" y="4566197"/>
        <a:ext cx="1308026" cy="798875"/>
      </dsp:txXfrm>
    </dsp:sp>
    <dsp:sp modelId="{2331A22A-7C8D-C642-BBF8-C12A6CD27989}">
      <dsp:nvSpPr>
        <dsp:cNvPr id="0" name=""/>
        <dsp:cNvSpPr/>
      </dsp:nvSpPr>
      <dsp:spPr>
        <a:xfrm>
          <a:off x="6365855" y="298424"/>
          <a:ext cx="1697167" cy="848583"/>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n-GB" sz="2300" kern="1200" dirty="0">
              <a:solidFill>
                <a:sysClr val="window" lastClr="FFFFFF"/>
              </a:solidFill>
              <a:latin typeface="Rockwell"/>
              <a:ea typeface="+mn-ea"/>
              <a:cs typeface="+mn-cs"/>
            </a:rPr>
            <a:t>Associative</a:t>
          </a:r>
        </a:p>
      </dsp:txBody>
      <dsp:txXfrm>
        <a:off x="6390709" y="323278"/>
        <a:ext cx="1647459" cy="798875"/>
      </dsp:txXfrm>
    </dsp:sp>
    <dsp:sp modelId="{1AC9A5BA-BC67-294C-AC33-A22F6DB38F56}">
      <dsp:nvSpPr>
        <dsp:cNvPr id="0" name=""/>
        <dsp:cNvSpPr/>
      </dsp:nvSpPr>
      <dsp:spPr>
        <a:xfrm>
          <a:off x="6535572" y="1147008"/>
          <a:ext cx="169716" cy="636437"/>
        </a:xfrm>
        <a:custGeom>
          <a:avLst/>
          <a:gdLst/>
          <a:ahLst/>
          <a:cxnLst/>
          <a:rect l="0" t="0" r="0" b="0"/>
          <a:pathLst>
            <a:path>
              <a:moveTo>
                <a:pt x="0" y="0"/>
              </a:moveTo>
              <a:lnTo>
                <a:pt x="0" y="673521"/>
              </a:lnTo>
              <a:lnTo>
                <a:pt x="179605" y="673521"/>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DCB2FCDB-E6D6-904E-A580-4ADB3BF065A6}">
      <dsp:nvSpPr>
        <dsp:cNvPr id="0" name=""/>
        <dsp:cNvSpPr/>
      </dsp:nvSpPr>
      <dsp:spPr>
        <a:xfrm>
          <a:off x="6705289" y="1359154"/>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A word is retrieved based on a portion of its contents rather than its address</a:t>
          </a:r>
        </a:p>
      </dsp:txBody>
      <dsp:txXfrm>
        <a:off x="6730143" y="1384008"/>
        <a:ext cx="1308026" cy="798875"/>
      </dsp:txXfrm>
    </dsp:sp>
    <dsp:sp modelId="{83B0DAF1-60E4-9045-B9E4-B96C5D869AFD}">
      <dsp:nvSpPr>
        <dsp:cNvPr id="0" name=""/>
        <dsp:cNvSpPr/>
      </dsp:nvSpPr>
      <dsp:spPr>
        <a:xfrm>
          <a:off x="6535572" y="1147008"/>
          <a:ext cx="169716" cy="1697167"/>
        </a:xfrm>
        <a:custGeom>
          <a:avLst/>
          <a:gdLst/>
          <a:ahLst/>
          <a:cxnLst/>
          <a:rect l="0" t="0" r="0" b="0"/>
          <a:pathLst>
            <a:path>
              <a:moveTo>
                <a:pt x="0" y="0"/>
              </a:moveTo>
              <a:lnTo>
                <a:pt x="0" y="1796057"/>
              </a:lnTo>
              <a:lnTo>
                <a:pt x="179605" y="1796057"/>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366DBA70-8BB4-F34F-8B9B-A2766771CED6}">
      <dsp:nvSpPr>
        <dsp:cNvPr id="0" name=""/>
        <dsp:cNvSpPr/>
      </dsp:nvSpPr>
      <dsp:spPr>
        <a:xfrm>
          <a:off x="6705289" y="2419884"/>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Each location has its own addressing mechanism and retrieval time is constant independent of location or prior access patterns</a:t>
          </a:r>
        </a:p>
      </dsp:txBody>
      <dsp:txXfrm>
        <a:off x="6730143" y="2444738"/>
        <a:ext cx="1308026" cy="798875"/>
      </dsp:txXfrm>
    </dsp:sp>
    <dsp:sp modelId="{46F7C217-EAF9-1940-A3AC-6B582F32A3FA}">
      <dsp:nvSpPr>
        <dsp:cNvPr id="0" name=""/>
        <dsp:cNvSpPr/>
      </dsp:nvSpPr>
      <dsp:spPr>
        <a:xfrm>
          <a:off x="6535572" y="1147008"/>
          <a:ext cx="169716" cy="2757897"/>
        </a:xfrm>
        <a:custGeom>
          <a:avLst/>
          <a:gdLst/>
          <a:ahLst/>
          <a:cxnLst/>
          <a:rect l="0" t="0" r="0" b="0"/>
          <a:pathLst>
            <a:path>
              <a:moveTo>
                <a:pt x="0" y="0"/>
              </a:moveTo>
              <a:lnTo>
                <a:pt x="0" y="2918593"/>
              </a:lnTo>
              <a:lnTo>
                <a:pt x="179605" y="2918593"/>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5AF0E7B9-E263-D64F-82B7-2123FE05D917}">
      <dsp:nvSpPr>
        <dsp:cNvPr id="0" name=""/>
        <dsp:cNvSpPr/>
      </dsp:nvSpPr>
      <dsp:spPr>
        <a:xfrm>
          <a:off x="6705289" y="3480613"/>
          <a:ext cx="1357734" cy="84858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rtl="0">
            <a:lnSpc>
              <a:spcPct val="90000"/>
            </a:lnSpc>
            <a:spcBef>
              <a:spcPct val="0"/>
            </a:spcBef>
            <a:spcAft>
              <a:spcPct val="35000"/>
            </a:spcAft>
            <a:buNone/>
          </a:pPr>
          <a:r>
            <a:rPr lang="en-US" sz="800" kern="1200" dirty="0">
              <a:solidFill>
                <a:sysClr val="windowText" lastClr="000000">
                  <a:hueOff val="0"/>
                  <a:satOff val="0"/>
                  <a:lumOff val="0"/>
                  <a:alphaOff val="0"/>
                </a:sysClr>
              </a:solidFill>
              <a:latin typeface="Rockwell"/>
              <a:ea typeface="+mn-ea"/>
              <a:cs typeface="+mn-cs"/>
            </a:rPr>
            <a:t>Cache memories may employ associative access</a:t>
          </a:r>
        </a:p>
      </dsp:txBody>
      <dsp:txXfrm>
        <a:off x="6730143" y="3505467"/>
        <a:ext cx="1308026" cy="798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7C67-B24F-6A49-8EF8-E21AE295BA78}">
      <dsp:nvSpPr>
        <dsp:cNvPr id="0" name=""/>
        <dsp:cNvSpPr/>
      </dsp:nvSpPr>
      <dsp:spPr>
        <a:xfrm>
          <a:off x="0" y="0"/>
          <a:ext cx="8115650" cy="5125674"/>
        </a:xfrm>
        <a:prstGeom prst="roundRect">
          <a:avLst>
            <a:gd name="adj" fmla="val 85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3978093" numCol="1" spcCol="1270" anchor="t" anchorCtr="0">
          <a:noAutofit/>
        </a:bodyPr>
        <a:lstStyle/>
        <a:p>
          <a:pPr marL="0" lvl="0" indent="0" algn="l" defTabSz="1289050" rtl="0">
            <a:lnSpc>
              <a:spcPct val="90000"/>
            </a:lnSpc>
            <a:spcBef>
              <a:spcPct val="0"/>
            </a:spcBef>
            <a:spcAft>
              <a:spcPct val="35000"/>
            </a:spcAft>
            <a:buNone/>
          </a:pPr>
          <a:r>
            <a:rPr lang="en-US" sz="2900" kern="1200" dirty="0">
              <a:solidFill>
                <a:sysClr val="window" lastClr="FFFFFF"/>
              </a:solidFill>
              <a:latin typeface="Rockwell"/>
              <a:ea typeface="+mn-ea"/>
              <a:cs typeface="+mn-cs"/>
            </a:rPr>
            <a:t>The two most important characteristics of memory</a:t>
          </a:r>
        </a:p>
      </dsp:txBody>
      <dsp:txXfrm>
        <a:off x="127607" y="127607"/>
        <a:ext cx="7860436" cy="4870460"/>
      </dsp:txXfrm>
    </dsp:sp>
    <dsp:sp modelId="{8A95A152-734B-A745-AAE7-3D32D8C60BCF}">
      <dsp:nvSpPr>
        <dsp:cNvPr id="0" name=""/>
        <dsp:cNvSpPr/>
      </dsp:nvSpPr>
      <dsp:spPr>
        <a:xfrm>
          <a:off x="202891" y="1281418"/>
          <a:ext cx="7709867" cy="3587971"/>
        </a:xfrm>
        <a:prstGeom prst="roundRect">
          <a:avLst>
            <a:gd name="adj" fmla="val 105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278362" numCol="1" spcCol="1270" anchor="t" anchorCtr="0">
          <a:noAutofit/>
        </a:bodyPr>
        <a:lstStyle/>
        <a:p>
          <a:pPr marL="0" lvl="0" indent="0" algn="l" defTabSz="889000" rtl="0">
            <a:lnSpc>
              <a:spcPct val="90000"/>
            </a:lnSpc>
            <a:spcBef>
              <a:spcPct val="0"/>
            </a:spcBef>
            <a:spcAft>
              <a:spcPct val="35000"/>
            </a:spcAft>
            <a:buNone/>
          </a:pPr>
          <a:endParaRPr lang="en-US" sz="2000" kern="1200" dirty="0">
            <a:solidFill>
              <a:sysClr val="window" lastClr="FFFFFF"/>
            </a:solidFill>
            <a:latin typeface="Rockwell"/>
            <a:ea typeface="+mn-ea"/>
            <a:cs typeface="+mn-cs"/>
          </a:endParaRPr>
        </a:p>
        <a:p>
          <a:pPr marL="0" lvl="0" indent="0" algn="l" defTabSz="889000" rtl="0">
            <a:lnSpc>
              <a:spcPct val="90000"/>
            </a:lnSpc>
            <a:spcBef>
              <a:spcPct val="0"/>
            </a:spcBef>
            <a:spcAft>
              <a:spcPct val="35000"/>
            </a:spcAft>
            <a:buNone/>
          </a:pPr>
          <a:r>
            <a:rPr lang="en-US" sz="3000" kern="1200" dirty="0">
              <a:solidFill>
                <a:sysClr val="window" lastClr="FFFFFF"/>
              </a:solidFill>
              <a:latin typeface="Rockwell"/>
              <a:ea typeface="+mn-ea"/>
              <a:cs typeface="+mn-cs"/>
            </a:rPr>
            <a:t>Three performance parameters are used:</a:t>
          </a:r>
        </a:p>
      </dsp:txBody>
      <dsp:txXfrm>
        <a:off x="313233" y="1391760"/>
        <a:ext cx="7489183" cy="3367287"/>
      </dsp:txXfrm>
    </dsp:sp>
    <dsp:sp modelId="{4DC5D986-59BC-1740-AC0E-735CF97CB45C}">
      <dsp:nvSpPr>
        <dsp:cNvPr id="0" name=""/>
        <dsp:cNvSpPr/>
      </dsp:nvSpPr>
      <dsp:spPr>
        <a:xfrm>
          <a:off x="395637" y="2896005"/>
          <a:ext cx="2414039" cy="1614587"/>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solidFill>
                <a:sysClr val="windowText" lastClr="000000">
                  <a:hueOff val="0"/>
                  <a:satOff val="0"/>
                  <a:lumOff val="0"/>
                  <a:alphaOff val="0"/>
                </a:sysClr>
              </a:solidFill>
              <a:latin typeface="Rockwell"/>
              <a:ea typeface="+mn-ea"/>
              <a:cs typeface="+mn-cs"/>
            </a:rPr>
            <a:t>Access time (latency)</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For random-access memory it is the time it takes to perform a read or write operation</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For non-random-access memory it is the time it takes to position the read-write mechanism at the desired location</a:t>
          </a:r>
        </a:p>
      </dsp:txBody>
      <dsp:txXfrm>
        <a:off x="445291" y="2945659"/>
        <a:ext cx="2314731" cy="1515279"/>
      </dsp:txXfrm>
    </dsp:sp>
    <dsp:sp modelId="{DCA2CBFE-8F07-BB4E-8414-CF97B200D168}">
      <dsp:nvSpPr>
        <dsp:cNvPr id="0" name=""/>
        <dsp:cNvSpPr/>
      </dsp:nvSpPr>
      <dsp:spPr>
        <a:xfrm>
          <a:off x="2849799" y="2776405"/>
          <a:ext cx="2414039" cy="1853788"/>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Memory cycle time</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Access time plus any additional time required before second access can commence</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Additional time may be required for transients to die out on signal lines or to regenerate data if they are read destructively</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Concerned with the system bus, not the processor</a:t>
          </a:r>
        </a:p>
      </dsp:txBody>
      <dsp:txXfrm>
        <a:off x="2906809" y="2833415"/>
        <a:ext cx="2300019" cy="1739768"/>
      </dsp:txXfrm>
    </dsp:sp>
    <dsp:sp modelId="{8D7CAF80-BCAD-AF40-83EC-CA9E025213FC}">
      <dsp:nvSpPr>
        <dsp:cNvPr id="0" name=""/>
        <dsp:cNvSpPr/>
      </dsp:nvSpPr>
      <dsp:spPr>
        <a:xfrm>
          <a:off x="5303961" y="2896005"/>
          <a:ext cx="2414039" cy="1614587"/>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Transfer rate</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The rate at which data can be transferred into or out of a memory unit</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For random-access memory it is equal to 1/(cycle time)</a:t>
          </a:r>
        </a:p>
      </dsp:txBody>
      <dsp:txXfrm>
        <a:off x="5353615" y="2945659"/>
        <a:ext cx="2314731" cy="1515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0A137-79BE-1F49-9D56-C2C56A59E626}">
      <dsp:nvSpPr>
        <dsp:cNvPr id="0" name=""/>
        <dsp:cNvSpPr/>
      </dsp:nvSpPr>
      <dsp:spPr>
        <a:xfrm>
          <a:off x="486907" y="1517"/>
          <a:ext cx="3220495" cy="1288198"/>
        </a:xfrm>
        <a:prstGeom prst="chevron">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rtl="0">
            <a:lnSpc>
              <a:spcPct val="90000"/>
            </a:lnSpc>
            <a:spcBef>
              <a:spcPct val="0"/>
            </a:spcBef>
            <a:spcAft>
              <a:spcPct val="35000"/>
            </a:spcAft>
            <a:buNone/>
          </a:pPr>
          <a:r>
            <a:rPr lang="en-US" sz="2900" kern="1200">
              <a:solidFill>
                <a:sysClr val="window" lastClr="FFFFFF"/>
              </a:solidFill>
              <a:latin typeface="Rockwell"/>
              <a:ea typeface="+mn-ea"/>
              <a:cs typeface="+mn-cs"/>
            </a:rPr>
            <a:t>Locality</a:t>
          </a:r>
        </a:p>
      </dsp:txBody>
      <dsp:txXfrm>
        <a:off x="1131006" y="1517"/>
        <a:ext cx="1932297" cy="1288198"/>
      </dsp:txXfrm>
    </dsp:sp>
    <dsp:sp modelId="{89345346-56FB-924B-BE59-878838BA47BA}">
      <dsp:nvSpPr>
        <dsp:cNvPr id="0" name=""/>
        <dsp:cNvSpPr/>
      </dsp:nvSpPr>
      <dsp:spPr>
        <a:xfrm>
          <a:off x="3288738" y="111014"/>
          <a:ext cx="2673011" cy="1069204"/>
        </a:xfrm>
        <a:prstGeom prst="chevron">
          <a:avLst/>
        </a:prstGeom>
        <a:solidFill>
          <a:srgbClr val="663366">
            <a:alpha val="90000"/>
            <a:tint val="40000"/>
            <a:hueOff val="0"/>
            <a:satOff val="0"/>
            <a:lumOff val="0"/>
            <a:alphaOff val="0"/>
          </a:srgbClr>
        </a:solidFill>
        <a:ln w="12700" cap="flat" cmpd="sng" algn="ctr">
          <a:solidFill>
            <a:srgbClr val="666699">
              <a:lumMod val="50000"/>
              <a:alpha val="9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a:solidFill>
                <a:sysClr val="windowText" lastClr="000000">
                  <a:hueOff val="0"/>
                  <a:satOff val="0"/>
                  <a:lumOff val="0"/>
                  <a:alphaOff val="0"/>
                </a:sysClr>
              </a:solidFill>
              <a:latin typeface="Rockwell"/>
              <a:ea typeface="+mn-ea"/>
              <a:cs typeface="+mn-cs"/>
            </a:rPr>
            <a:t>The principle that makes effective use of a memory hierarchy possible</a:t>
          </a:r>
        </a:p>
      </dsp:txBody>
      <dsp:txXfrm>
        <a:off x="3823340" y="111014"/>
        <a:ext cx="1603807" cy="1069204"/>
      </dsp:txXfrm>
    </dsp:sp>
    <dsp:sp modelId="{7B0F8EDF-A84D-B34C-8766-396880CBD994}">
      <dsp:nvSpPr>
        <dsp:cNvPr id="0" name=""/>
        <dsp:cNvSpPr/>
      </dsp:nvSpPr>
      <dsp:spPr>
        <a:xfrm>
          <a:off x="486907" y="1470063"/>
          <a:ext cx="3220495" cy="1288198"/>
        </a:xfrm>
        <a:prstGeom prst="chevron">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rtl="0">
            <a:lnSpc>
              <a:spcPct val="90000"/>
            </a:lnSpc>
            <a:spcBef>
              <a:spcPct val="0"/>
            </a:spcBef>
            <a:spcAft>
              <a:spcPct val="35000"/>
            </a:spcAft>
            <a:buNone/>
          </a:pPr>
          <a:r>
            <a:rPr lang="en-US" sz="2900" kern="1200">
              <a:solidFill>
                <a:sysClr val="window" lastClr="FFFFFF"/>
              </a:solidFill>
              <a:latin typeface="Rockwell"/>
              <a:ea typeface="+mn-ea"/>
              <a:cs typeface="+mn-cs"/>
            </a:rPr>
            <a:t>Inclusion</a:t>
          </a:r>
        </a:p>
      </dsp:txBody>
      <dsp:txXfrm>
        <a:off x="1131006" y="1470063"/>
        <a:ext cx="1932297" cy="1288198"/>
      </dsp:txXfrm>
    </dsp:sp>
    <dsp:sp modelId="{23C40107-C826-9E47-8487-54E7B563C338}">
      <dsp:nvSpPr>
        <dsp:cNvPr id="0" name=""/>
        <dsp:cNvSpPr/>
      </dsp:nvSpPr>
      <dsp:spPr>
        <a:xfrm>
          <a:off x="3288738" y="1579560"/>
          <a:ext cx="2673011" cy="1069204"/>
        </a:xfrm>
        <a:prstGeom prst="chevron">
          <a:avLst/>
        </a:prstGeom>
        <a:solidFill>
          <a:srgbClr val="663366">
            <a:alpha val="90000"/>
            <a:tint val="40000"/>
            <a:hueOff val="0"/>
            <a:satOff val="0"/>
            <a:lumOff val="0"/>
            <a:alphaOff val="0"/>
          </a:srgbClr>
        </a:solidFill>
        <a:ln w="12700" cap="flat" cmpd="sng" algn="ctr">
          <a:solidFill>
            <a:srgbClr val="666699">
              <a:lumMod val="50000"/>
              <a:alpha val="9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a:solidFill>
                <a:sysClr val="windowText" lastClr="000000">
                  <a:hueOff val="0"/>
                  <a:satOff val="0"/>
                  <a:lumOff val="0"/>
                  <a:alphaOff val="0"/>
                </a:sysClr>
              </a:solidFill>
              <a:latin typeface="Rockwell"/>
              <a:ea typeface="+mn-ea"/>
              <a:cs typeface="+mn-cs"/>
            </a:rPr>
            <a:t>This principle dictates that all information items are originally stored in level </a:t>
          </a:r>
          <a:r>
            <a:rPr lang="en-US" sz="1100" i="1" kern="1200">
              <a:solidFill>
                <a:sysClr val="windowText" lastClr="000000">
                  <a:hueOff val="0"/>
                  <a:satOff val="0"/>
                  <a:lumOff val="0"/>
                  <a:alphaOff val="0"/>
                </a:sysClr>
              </a:solidFill>
              <a:latin typeface="Rockwell"/>
              <a:ea typeface="+mn-ea"/>
              <a:cs typeface="+mn-cs"/>
            </a:rPr>
            <a:t>M</a:t>
          </a:r>
          <a:r>
            <a:rPr lang="en-US" sz="1100" i="1" kern="1200" baseline="-25000">
              <a:solidFill>
                <a:sysClr val="windowText" lastClr="000000">
                  <a:hueOff val="0"/>
                  <a:satOff val="0"/>
                  <a:lumOff val="0"/>
                  <a:alphaOff val="0"/>
                </a:sysClr>
              </a:solidFill>
              <a:latin typeface="Rockwell"/>
              <a:ea typeface="+mn-ea"/>
              <a:cs typeface="+mn-cs"/>
            </a:rPr>
            <a:t>n</a:t>
          </a:r>
          <a:r>
            <a:rPr lang="en-US" sz="1100" kern="1200">
              <a:solidFill>
                <a:sysClr val="windowText" lastClr="000000">
                  <a:hueOff val="0"/>
                  <a:satOff val="0"/>
                  <a:lumOff val="0"/>
                  <a:alphaOff val="0"/>
                </a:sysClr>
              </a:solidFill>
              <a:latin typeface="Rockwell"/>
              <a:ea typeface="+mn-ea"/>
              <a:cs typeface="+mn-cs"/>
            </a:rPr>
            <a:t> where </a:t>
          </a:r>
          <a:r>
            <a:rPr lang="en-US" sz="1100" i="1" kern="1200">
              <a:solidFill>
                <a:sysClr val="windowText" lastClr="000000">
                  <a:hueOff val="0"/>
                  <a:satOff val="0"/>
                  <a:lumOff val="0"/>
                  <a:alphaOff val="0"/>
                </a:sysClr>
              </a:solidFill>
              <a:latin typeface="Rockwell"/>
              <a:ea typeface="+mn-ea"/>
              <a:cs typeface="+mn-cs"/>
            </a:rPr>
            <a:t>n </a:t>
          </a:r>
          <a:r>
            <a:rPr lang="en-US" sz="1100" kern="1200">
              <a:solidFill>
                <a:sysClr val="windowText" lastClr="000000">
                  <a:hueOff val="0"/>
                  <a:satOff val="0"/>
                  <a:lumOff val="0"/>
                  <a:alphaOff val="0"/>
                </a:sysClr>
              </a:solidFill>
              <a:latin typeface="Rockwell"/>
              <a:ea typeface="+mn-ea"/>
              <a:cs typeface="+mn-cs"/>
            </a:rPr>
            <a:t>is the level most remote from the processor</a:t>
          </a:r>
        </a:p>
      </dsp:txBody>
      <dsp:txXfrm>
        <a:off x="3823340" y="1579560"/>
        <a:ext cx="1603807" cy="1069204"/>
      </dsp:txXfrm>
    </dsp:sp>
    <dsp:sp modelId="{4E7B01AC-26EF-494F-858E-3043FDFF99F9}">
      <dsp:nvSpPr>
        <dsp:cNvPr id="0" name=""/>
        <dsp:cNvSpPr/>
      </dsp:nvSpPr>
      <dsp:spPr>
        <a:xfrm>
          <a:off x="486907" y="2938609"/>
          <a:ext cx="3220495" cy="1288198"/>
        </a:xfrm>
        <a:prstGeom prst="chevron">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rtl="0">
            <a:lnSpc>
              <a:spcPct val="90000"/>
            </a:lnSpc>
            <a:spcBef>
              <a:spcPct val="0"/>
            </a:spcBef>
            <a:spcAft>
              <a:spcPct val="35000"/>
            </a:spcAft>
            <a:buNone/>
          </a:pPr>
          <a:r>
            <a:rPr lang="en-US" sz="2900" kern="1200">
              <a:solidFill>
                <a:sysClr val="window" lastClr="FFFFFF"/>
              </a:solidFill>
              <a:latin typeface="Rockwell"/>
              <a:ea typeface="+mn-ea"/>
              <a:cs typeface="+mn-cs"/>
            </a:rPr>
            <a:t>Coherence </a:t>
          </a:r>
        </a:p>
      </dsp:txBody>
      <dsp:txXfrm>
        <a:off x="1131006" y="2938609"/>
        <a:ext cx="1932297" cy="1288198"/>
      </dsp:txXfrm>
    </dsp:sp>
    <dsp:sp modelId="{0D71B6A1-0B09-3846-8739-32262C0F9FF3}">
      <dsp:nvSpPr>
        <dsp:cNvPr id="0" name=""/>
        <dsp:cNvSpPr/>
      </dsp:nvSpPr>
      <dsp:spPr>
        <a:xfrm>
          <a:off x="3288738" y="3048106"/>
          <a:ext cx="2673011" cy="1069204"/>
        </a:xfrm>
        <a:prstGeom prst="chevron">
          <a:avLst/>
        </a:prstGeom>
        <a:solidFill>
          <a:srgbClr val="663366">
            <a:alpha val="90000"/>
            <a:tint val="40000"/>
            <a:hueOff val="0"/>
            <a:satOff val="0"/>
            <a:lumOff val="0"/>
            <a:alphaOff val="0"/>
          </a:srgbClr>
        </a:solidFill>
        <a:ln w="12700" cap="flat" cmpd="sng" algn="ctr">
          <a:solidFill>
            <a:srgbClr val="666699">
              <a:lumMod val="50000"/>
              <a:alpha val="9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a:solidFill>
                <a:sysClr val="windowText" lastClr="000000">
                  <a:hueOff val="0"/>
                  <a:satOff val="0"/>
                  <a:lumOff val="0"/>
                  <a:alphaOff val="0"/>
                </a:sysClr>
              </a:solidFill>
              <a:latin typeface="Rockwell"/>
              <a:ea typeface="+mn-ea"/>
              <a:cs typeface="+mn-cs"/>
            </a:rPr>
            <a:t>Copies of the same data unit in adjacent memory levels must be consistent</a:t>
          </a:r>
        </a:p>
      </dsp:txBody>
      <dsp:txXfrm>
        <a:off x="3823340" y="3048106"/>
        <a:ext cx="1603807" cy="1069204"/>
      </dsp:txXfrm>
    </dsp:sp>
    <dsp:sp modelId="{7D3DA6A2-8E2F-574A-A957-809CA2F2854A}">
      <dsp:nvSpPr>
        <dsp:cNvPr id="0" name=""/>
        <dsp:cNvSpPr/>
      </dsp:nvSpPr>
      <dsp:spPr>
        <a:xfrm>
          <a:off x="5587528" y="3048106"/>
          <a:ext cx="2673011" cy="1069204"/>
        </a:xfrm>
        <a:prstGeom prst="chevron">
          <a:avLst/>
        </a:prstGeom>
        <a:solidFill>
          <a:srgbClr val="663366">
            <a:alpha val="90000"/>
            <a:tint val="40000"/>
            <a:hueOff val="0"/>
            <a:satOff val="0"/>
            <a:lumOff val="0"/>
            <a:alphaOff val="0"/>
          </a:srgbClr>
        </a:solidFill>
        <a:ln w="12700" cap="flat" cmpd="sng" algn="ctr">
          <a:solidFill>
            <a:srgbClr val="666699">
              <a:lumMod val="50000"/>
              <a:alpha val="9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a:solidFill>
                <a:sysClr val="windowText" lastClr="000000">
                  <a:hueOff val="0"/>
                  <a:satOff val="0"/>
                  <a:lumOff val="0"/>
                  <a:alphaOff val="0"/>
                </a:sysClr>
              </a:solidFill>
              <a:latin typeface="Rockwell"/>
              <a:ea typeface="+mn-ea"/>
              <a:cs typeface="+mn-cs"/>
            </a:rPr>
            <a:t>If a word is modified in the cache, copies of that word must be updated immediately or eventually at all higher levels</a:t>
          </a:r>
        </a:p>
      </dsp:txBody>
      <dsp:txXfrm>
        <a:off x="6122130" y="3048106"/>
        <a:ext cx="1603807" cy="10692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extLst>
      <p:ext uri="{BB962C8B-B14F-4D97-AF65-F5344CB8AC3E}">
        <p14:creationId xmlns:p14="http://schemas.microsoft.com/office/powerpoint/2010/main" val="25581098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extLst>
      <p:ext uri="{BB962C8B-B14F-4D97-AF65-F5344CB8AC3E}">
        <p14:creationId xmlns:p14="http://schemas.microsoft.com/office/powerpoint/2010/main" val="182328855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14995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10</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30000" dirty="0">
                <a:solidFill>
                  <a:schemeClr val="tx1"/>
                </a:solidFill>
                <a:latin typeface="Times New Roman" pitchFamily="33" charset="0"/>
                <a:ea typeface="+mn-ea"/>
                <a:cs typeface="+mn-cs"/>
              </a:rPr>
              <a:t>A</a:t>
            </a:r>
            <a:r>
              <a:rPr kumimoji="1" lang="en-US" sz="1200" i="1" kern="1200" baseline="0" dirty="0">
                <a:solidFill>
                  <a:schemeClr val="tx1"/>
                </a:solidFill>
                <a:latin typeface="Times New Roman" pitchFamily="33" charset="0"/>
                <a:ea typeface="+mn-ea"/>
                <a:cs typeface="+mn-cs"/>
              </a:rPr>
              <a:t>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11</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Another distinction among memory types is the </a:t>
            </a:r>
            <a:r>
              <a:rPr kumimoji="1" lang="en-US" sz="1200" b="1" kern="1200" baseline="0" dirty="0">
                <a:solidFill>
                  <a:schemeClr val="tx1"/>
                </a:solidFill>
                <a:latin typeface="Times New Roman" pitchFamily="33" charset="0"/>
                <a:ea typeface="+mn-ea"/>
                <a:cs typeface="+mn-cs"/>
              </a:rPr>
              <a:t>method of accessing </a:t>
            </a:r>
            <a:r>
              <a:rPr kumimoji="1" lang="en-US" sz="1200" b="0" kern="1200" baseline="0" dirty="0">
                <a:solidFill>
                  <a:schemeClr val="tx1"/>
                </a:solidFill>
                <a:latin typeface="Times New Roman" pitchFamily="33" charset="0"/>
                <a:ea typeface="+mn-ea"/>
                <a:cs typeface="+mn-cs"/>
              </a:rPr>
              <a:t>units of</a:t>
            </a:r>
          </a:p>
          <a:p>
            <a:r>
              <a:rPr kumimoji="1" lang="en-US" sz="1200" kern="1200" baseline="0" dirty="0">
                <a:solidFill>
                  <a:schemeClr val="tx1"/>
                </a:solidFill>
                <a:latin typeface="Times New Roman" pitchFamily="33" charset="0"/>
                <a:ea typeface="+mn-ea"/>
                <a:cs typeface="+mn-cs"/>
              </a:rPr>
              <a:t>data. These include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Sequential access</a:t>
            </a:r>
            <a:r>
              <a:rPr kumimoji="1" lang="en-US" sz="1200" b="0" kern="1200" baseline="0" dirty="0">
                <a:solidFill>
                  <a:schemeClr val="tx1"/>
                </a:solidFill>
                <a:latin typeface="Times New Roman" pitchFamily="33" charset="0"/>
                <a:ea typeface="+mn-ea"/>
                <a:cs typeface="+mn-cs"/>
              </a:rPr>
              <a:t>:  Memory is organized into units of data, called records.</a:t>
            </a:r>
          </a:p>
          <a:p>
            <a:r>
              <a:rPr kumimoji="1" lang="en-US" sz="1200" kern="1200" baseline="0" dirty="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a:solidFill>
                  <a:schemeClr val="tx1"/>
                </a:solidFill>
                <a:latin typeface="Times New Roman" pitchFamily="33" charset="0"/>
                <a:ea typeface="+mn-ea"/>
                <a:cs typeface="+mn-cs"/>
              </a:rPr>
              <a:t>to the desired location, passing and rejecting each intermediate record.</a:t>
            </a:r>
          </a:p>
          <a:p>
            <a:r>
              <a:rPr kumimoji="1" lang="en-US" sz="1200" kern="1200" baseline="0" dirty="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a:solidFill>
                  <a:schemeClr val="tx1"/>
                </a:solidFill>
                <a:latin typeface="Times New Roman" pitchFamily="33" charset="0"/>
                <a:ea typeface="+mn-ea"/>
                <a:cs typeface="+mn-cs"/>
              </a:rPr>
              <a:t>in Chapter 7, are sequential access.</a:t>
            </a:r>
          </a:p>
          <a:p>
            <a:endParaRPr kumimoji="1" lang="en-US" sz="1200"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Direct access: </a:t>
            </a:r>
            <a:r>
              <a:rPr kumimoji="1" lang="en-US" sz="1200" b="0" kern="1200" baseline="0" dirty="0">
                <a:solidFill>
                  <a:schemeClr val="tx1"/>
                </a:solidFill>
                <a:latin typeface="Times New Roman" pitchFamily="33" charset="0"/>
                <a:ea typeface="+mn-ea"/>
                <a:cs typeface="+mn-cs"/>
              </a:rPr>
              <a:t>As with sequential access, direct access involves a shared</a:t>
            </a:r>
          </a:p>
          <a:p>
            <a:r>
              <a:rPr kumimoji="1" lang="en-US" sz="1200" kern="1200" baseline="0" dirty="0">
                <a:solidFill>
                  <a:schemeClr val="tx1"/>
                </a:solidFill>
                <a:latin typeface="Times New Roman" pitchFamily="33" charset="0"/>
                <a:ea typeface="+mn-ea"/>
                <a:cs typeface="+mn-cs"/>
              </a:rPr>
              <a:t>read–write mechanism. However, individual blocks or records have a unique</a:t>
            </a:r>
          </a:p>
          <a:p>
            <a:r>
              <a:rPr kumimoji="1" lang="en-US" sz="1200" kern="1200" baseline="0" dirty="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a:solidFill>
                  <a:schemeClr val="tx1"/>
                </a:solidFill>
                <a:latin typeface="Times New Roman" pitchFamily="33" charset="0"/>
                <a:ea typeface="+mn-ea"/>
                <a:cs typeface="+mn-cs"/>
              </a:rPr>
              <a:t>Chapter 6, are direct access.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Random access: </a:t>
            </a:r>
            <a:r>
              <a:rPr kumimoji="1" lang="en-US" sz="1200" b="0" kern="1200" baseline="0" dirty="0">
                <a:solidFill>
                  <a:schemeClr val="tx1"/>
                </a:solidFill>
                <a:latin typeface="Times New Roman" pitchFamily="33" charset="0"/>
                <a:ea typeface="+mn-ea"/>
                <a:cs typeface="+mn-cs"/>
              </a:rPr>
              <a:t>Each addressable location in memory has a unique, physically</a:t>
            </a:r>
          </a:p>
          <a:p>
            <a:r>
              <a:rPr kumimoji="1" lang="en-US" sz="1200" kern="1200" baseline="0" dirty="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a:solidFill>
                  <a:schemeClr val="tx1"/>
                </a:solidFill>
                <a:latin typeface="Times New Roman" pitchFamily="33" charset="0"/>
                <a:ea typeface="+mn-ea"/>
                <a:cs typeface="+mn-cs"/>
              </a:rPr>
              <a:t>of the sequence of prior accesses and is constant. Thus, any location</a:t>
            </a:r>
          </a:p>
          <a:p>
            <a:r>
              <a:rPr kumimoji="1" lang="en-US" sz="1200" kern="1200" baseline="0" dirty="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a:solidFill>
                  <a:schemeClr val="tx1"/>
                </a:solidFill>
                <a:latin typeface="Times New Roman" pitchFamily="33" charset="0"/>
                <a:ea typeface="+mn-ea"/>
                <a:cs typeface="+mn-cs"/>
              </a:rPr>
              <a:t>and some cache systems are random access.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Associative: </a:t>
            </a:r>
            <a:r>
              <a:rPr kumimoji="1" lang="en-US" sz="1200" b="0" kern="1200" baseline="0" dirty="0">
                <a:solidFill>
                  <a:schemeClr val="tx1"/>
                </a:solidFill>
                <a:latin typeface="Times New Roman" pitchFamily="33" charset="0"/>
                <a:ea typeface="+mn-ea"/>
                <a:cs typeface="+mn-cs"/>
              </a:rPr>
              <a:t>This is a random access type of memory that enables one to make</a:t>
            </a:r>
          </a:p>
          <a:p>
            <a:r>
              <a:rPr kumimoji="1" lang="en-US" sz="1200" kern="1200" baseline="0" dirty="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a:solidFill>
                  <a:schemeClr val="tx1"/>
                </a:solidFill>
                <a:latin typeface="Times New Roman" pitchFamily="33" charset="0"/>
                <a:ea typeface="+mn-ea"/>
                <a:cs typeface="+mn-cs"/>
              </a:rPr>
              <a:t>may employ associative access.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12</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a:solidFill>
                  <a:schemeClr val="tx1"/>
                </a:solidFill>
                <a:latin typeface="Times New Roman" pitchFamily="33" charset="0"/>
                <a:ea typeface="+mn-ea"/>
                <a:cs typeface="+mn-cs"/>
              </a:rPr>
              <a:t>are capacity and </a:t>
            </a:r>
            <a:r>
              <a:rPr kumimoji="1" lang="en-US" sz="1200" b="1" kern="1200" baseline="0" dirty="0">
                <a:solidFill>
                  <a:schemeClr val="tx1"/>
                </a:solidFill>
                <a:latin typeface="Times New Roman" pitchFamily="33" charset="0"/>
                <a:ea typeface="+mn-ea"/>
                <a:cs typeface="+mn-cs"/>
              </a:rPr>
              <a:t>performance. </a:t>
            </a:r>
            <a:r>
              <a:rPr kumimoji="1" lang="en-US" sz="1200" b="0" kern="1200" baseline="0" dirty="0">
                <a:solidFill>
                  <a:schemeClr val="tx1"/>
                </a:solidFill>
                <a:latin typeface="Times New Roman" pitchFamily="33" charset="0"/>
                <a:ea typeface="+mn-ea"/>
                <a:cs typeface="+mn-cs"/>
              </a:rPr>
              <a:t>Three performance parameters are used: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Access time (latency): </a:t>
            </a:r>
            <a:r>
              <a:rPr kumimoji="1" lang="en-US" sz="1200" b="0" kern="1200" baseline="0" dirty="0">
                <a:solidFill>
                  <a:schemeClr val="tx1"/>
                </a:solidFill>
                <a:latin typeface="Times New Roman" pitchFamily="33" charset="0"/>
                <a:ea typeface="+mn-ea"/>
                <a:cs typeface="+mn-cs"/>
              </a:rPr>
              <a:t>For random-access memory, this is the time it takes to</a:t>
            </a:r>
          </a:p>
          <a:p>
            <a:r>
              <a:rPr kumimoji="1" lang="en-US" sz="1200" kern="1200" baseline="0" dirty="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Memory cycle time: </a:t>
            </a:r>
            <a:r>
              <a:rPr kumimoji="1" lang="en-US" sz="1200" b="0" kern="1200" baseline="0" dirty="0">
                <a:solidFill>
                  <a:schemeClr val="tx1"/>
                </a:solidFill>
                <a:latin typeface="Times New Roman" pitchFamily="33" charset="0"/>
                <a:ea typeface="+mn-ea"/>
                <a:cs typeface="+mn-cs"/>
              </a:rPr>
              <a:t>This concept is primarily applied to random-access memory</a:t>
            </a:r>
          </a:p>
          <a:p>
            <a:r>
              <a:rPr kumimoji="1" lang="en-US" sz="1200" kern="1200" baseline="0" dirty="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a:solidFill>
                  <a:schemeClr val="tx1"/>
                </a:solidFill>
                <a:latin typeface="Times New Roman" pitchFamily="33" charset="0"/>
                <a:ea typeface="+mn-ea"/>
                <a:cs typeface="+mn-cs"/>
              </a:rPr>
              <a:t>memory cycle time is concerned with the system bus, not the 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Transfer rate: </a:t>
            </a:r>
            <a:r>
              <a:rPr kumimoji="1" lang="en-US" sz="1200" b="0" kern="1200" baseline="0" dirty="0">
                <a:solidFill>
                  <a:schemeClr val="tx1"/>
                </a:solidFill>
                <a:latin typeface="Times New Roman" pitchFamily="33" charset="0"/>
                <a:ea typeface="+mn-ea"/>
                <a:cs typeface="+mn-cs"/>
              </a:rPr>
              <a:t>This is the rate at which data can be transferred into or out of a</a:t>
            </a:r>
          </a:p>
          <a:p>
            <a:r>
              <a:rPr kumimoji="1" lang="en-US" sz="1200" kern="1200" baseline="0" dirty="0">
                <a:solidFill>
                  <a:schemeClr val="tx1"/>
                </a:solidFill>
                <a:latin typeface="Times New Roman" pitchFamily="33" charset="0"/>
                <a:ea typeface="+mn-ea"/>
                <a:cs typeface="+mn-cs"/>
              </a:rPr>
              <a:t>memory unit. For random-access memory, it is equal to 1/(cycle time).</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A variety of </a:t>
            </a:r>
            <a:r>
              <a:rPr kumimoji="1" lang="en-US" sz="1200" b="1" kern="1200" baseline="0" dirty="0">
                <a:solidFill>
                  <a:schemeClr val="tx1"/>
                </a:solidFill>
                <a:latin typeface="Times New Roman" pitchFamily="33" charset="0"/>
                <a:ea typeface="+mn-ea"/>
                <a:cs typeface="+mn-cs"/>
              </a:rPr>
              <a:t>physical types </a:t>
            </a:r>
            <a:r>
              <a:rPr kumimoji="1" lang="en-US" sz="1200" b="0" kern="1200" baseline="0" dirty="0">
                <a:solidFill>
                  <a:schemeClr val="tx1"/>
                </a:solidFill>
                <a:latin typeface="Times New Roman" pitchFamily="33" charset="0"/>
                <a:ea typeface="+mn-ea"/>
                <a:cs typeface="+mn-cs"/>
              </a:rPr>
              <a:t>of memory have been employed. The most common</a:t>
            </a:r>
          </a:p>
          <a:p>
            <a:r>
              <a:rPr kumimoji="1" lang="en-US" sz="1200" kern="1200" baseline="0" dirty="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a:solidFill>
                  <a:schemeClr val="tx1"/>
                </a:solidFill>
                <a:latin typeface="Times New Roman" pitchFamily="33" charset="0"/>
                <a:ea typeface="+mn-ea"/>
                <a:cs typeface="+mn-cs"/>
              </a:rPr>
              <a:t>tape, and optical and magneto-optical.</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Several </a:t>
            </a:r>
            <a:r>
              <a:rPr kumimoji="1" lang="en-US" sz="1200" b="1" kern="1200" baseline="0" dirty="0">
                <a:solidFill>
                  <a:schemeClr val="tx1"/>
                </a:solidFill>
                <a:latin typeface="Times New Roman" pitchFamily="33" charset="0"/>
                <a:ea typeface="+mn-ea"/>
                <a:cs typeface="+mn-cs"/>
              </a:rPr>
              <a:t>physical characteristics </a:t>
            </a:r>
            <a:r>
              <a:rPr kumimoji="1" lang="en-US" sz="1200" b="0" kern="1200" baseline="0" dirty="0">
                <a:solidFill>
                  <a:schemeClr val="tx1"/>
                </a:solidFill>
                <a:latin typeface="Times New Roman" pitchFamily="33" charset="0"/>
                <a:ea typeface="+mn-ea"/>
                <a:cs typeface="+mn-cs"/>
              </a:rPr>
              <a:t>of data storage are important. In a volatile</a:t>
            </a:r>
          </a:p>
          <a:p>
            <a:r>
              <a:rPr kumimoji="1" lang="en-US" sz="1200" kern="1200" baseline="0" dirty="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a:solidFill>
                  <a:schemeClr val="tx1"/>
                </a:solidFill>
                <a:latin typeface="Times New Roman" pitchFamily="33" charset="0"/>
                <a:ea typeface="+mn-ea"/>
                <a:cs typeface="+mn-cs"/>
              </a:rPr>
              <a:t>Magnetic-surface memories are nonvolatile. Semiconductor memory (memory</a:t>
            </a:r>
          </a:p>
          <a:p>
            <a:r>
              <a:rPr kumimoji="1" lang="en-US" sz="1200" kern="1200" baseline="0" dirty="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a:solidFill>
                  <a:schemeClr val="tx1"/>
                </a:solidFill>
                <a:latin typeface="Times New Roman" pitchFamily="33" charset="0"/>
                <a:ea typeface="+mn-ea"/>
                <a:cs typeface="+mn-cs"/>
              </a:rPr>
              <a:t>this type is known as </a:t>
            </a:r>
            <a:r>
              <a:rPr kumimoji="1" lang="en-US" sz="1200" i="1" kern="1200" baseline="0" dirty="0">
                <a:solidFill>
                  <a:schemeClr val="tx1"/>
                </a:solidFill>
                <a:latin typeface="Times New Roman" pitchFamily="33" charset="0"/>
                <a:ea typeface="+mn-ea"/>
                <a:cs typeface="+mn-cs"/>
              </a:rPr>
              <a:t>read-only memory (ROM). </a:t>
            </a:r>
            <a:r>
              <a:rPr kumimoji="1" lang="en-US" sz="1200" i="0" kern="1200" baseline="0" dirty="0">
                <a:solidFill>
                  <a:schemeClr val="tx1"/>
                </a:solidFill>
                <a:latin typeface="Times New Roman" pitchFamily="33" charset="0"/>
                <a:ea typeface="+mn-ea"/>
                <a:cs typeface="+mn-cs"/>
              </a:rPr>
              <a:t>Of necessity, a practical nonerasable</a:t>
            </a:r>
          </a:p>
          <a:p>
            <a:r>
              <a:rPr kumimoji="1" lang="en-US" sz="1200" kern="1200" baseline="0" dirty="0">
                <a:solidFill>
                  <a:schemeClr val="tx1"/>
                </a:solidFill>
                <a:latin typeface="Times New Roman" pitchFamily="33" charset="0"/>
                <a:ea typeface="+mn-ea"/>
                <a:cs typeface="+mn-cs"/>
              </a:rPr>
              <a:t>memory must also be nonvolatile.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random-access memory, the </a:t>
            </a:r>
            <a:r>
              <a:rPr kumimoji="1" lang="en-US" sz="1200" b="1" kern="1200" baseline="0" dirty="0">
                <a:solidFill>
                  <a:schemeClr val="tx1"/>
                </a:solidFill>
                <a:latin typeface="Times New Roman" pitchFamily="33" charset="0"/>
                <a:ea typeface="+mn-ea"/>
                <a:cs typeface="+mn-cs"/>
              </a:rPr>
              <a:t>organization </a:t>
            </a:r>
            <a:r>
              <a:rPr kumimoji="1" lang="en-US" sz="1200" b="0" kern="1200" baseline="0" dirty="0">
                <a:solidFill>
                  <a:schemeClr val="tx1"/>
                </a:solidFill>
                <a:latin typeface="Times New Roman" pitchFamily="33" charset="0"/>
                <a:ea typeface="+mn-ea"/>
                <a:cs typeface="+mn-cs"/>
              </a:rPr>
              <a:t>is a key design issue. In this context,</a:t>
            </a:r>
          </a:p>
          <a:p>
            <a:r>
              <a:rPr kumimoji="1" lang="en-US" sz="1200" b="0" i="1" kern="1200" baseline="0" dirty="0">
                <a:solidFill>
                  <a:schemeClr val="tx1"/>
                </a:solidFill>
                <a:latin typeface="Times New Roman" pitchFamily="33" charset="0"/>
                <a:ea typeface="+mn-ea"/>
                <a:cs typeface="+mn-cs"/>
              </a:rPr>
              <a:t>organization </a:t>
            </a:r>
            <a:r>
              <a:rPr kumimoji="1" lang="en-US" sz="1200" b="0" i="0" kern="1200" baseline="0" dirty="0">
                <a:solidFill>
                  <a:schemeClr val="tx1"/>
                </a:solidFill>
                <a:latin typeface="Times New Roman" pitchFamily="33" charset="0"/>
                <a:ea typeface="+mn-ea"/>
                <a:cs typeface="+mn-cs"/>
              </a:rPr>
              <a:t>refers to the physical arrangement of bits to form words. The</a:t>
            </a:r>
          </a:p>
          <a:p>
            <a:r>
              <a:rPr kumimoji="1" lang="en-US" sz="1200" kern="1200" baseline="0" dirty="0">
                <a:solidFill>
                  <a:schemeClr val="tx1"/>
                </a:solidFill>
                <a:latin typeface="Times New Roman" pitchFamily="33" charset="0"/>
                <a:ea typeface="+mn-ea"/>
                <a:cs typeface="+mn-cs"/>
              </a:rPr>
              <a:t>obvious arrangement is not always used, as is explained in Chapter 6.</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a:solidFill>
                  <a:schemeClr val="tx1"/>
                </a:solidFill>
                <a:latin typeface="Times New Roman" pitchFamily="33" charset="0"/>
                <a:ea typeface="+mn-ea"/>
                <a:cs typeface="+mn-cs"/>
              </a:rPr>
              <a:t>How much? How fast? How expensive?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a:solidFill>
                  <a:schemeClr val="tx1"/>
                </a:solidFill>
                <a:latin typeface="Times New Roman" pitchFamily="33" charset="0"/>
                <a:ea typeface="+mn-ea"/>
                <a:cs typeface="+mn-cs"/>
              </a:rPr>
              <a:t>be reasonable in relationship to other components.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a:solidFill>
                  <a:schemeClr val="tx1"/>
                </a:solidFill>
                <a:latin typeface="Times New Roman" pitchFamily="33" charset="0"/>
                <a:ea typeface="+mn-ea"/>
                <a:cs typeface="+mn-cs"/>
              </a:rPr>
              <a:t>relationships hold: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Faster access time, greater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smaller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slower access 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a:solidFill>
                  <a:schemeClr val="tx1"/>
                </a:solidFill>
                <a:latin typeface="Times New Roman" pitchFamily="33" charset="0"/>
                <a:ea typeface="+mn-ea"/>
                <a:cs typeface="+mn-cs"/>
              </a:rPr>
              <a:t>with short access times.</a:t>
            </a:r>
          </a:p>
          <a:p>
            <a:endParaRPr kumimoji="1" lang="en-US" sz="1200" kern="1200" baseline="0" dirty="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33" charset="0"/>
                <a:ea typeface="+mn-ea"/>
                <a:cs typeface="+mn-cs"/>
              </a:rPr>
              <a:t> The way out of this dilemma is not to rely on a single memory component or technology,</a:t>
            </a:r>
          </a:p>
          <a:p>
            <a:r>
              <a:rPr kumimoji="1" lang="en-US" sz="1200" kern="1200" dirty="0">
                <a:solidFill>
                  <a:schemeClr val="tx1"/>
                </a:solidFill>
                <a:effectLst/>
                <a:latin typeface="Times New Roman" pitchFamily="33" charset="0"/>
                <a:ea typeface="+mn-ea"/>
                <a:cs typeface="+mn-cs"/>
              </a:rPr>
              <a:t>but to employ a </a:t>
            </a:r>
            <a:r>
              <a:rPr kumimoji="1" lang="en-US" sz="1200" b="1" kern="1200" dirty="0">
                <a:solidFill>
                  <a:schemeClr val="tx1"/>
                </a:solidFill>
                <a:effectLst/>
                <a:latin typeface="Times New Roman" pitchFamily="33" charset="0"/>
                <a:ea typeface="+mn-ea"/>
                <a:cs typeface="+mn-cs"/>
              </a:rPr>
              <a:t>memory hierarchy </a:t>
            </a:r>
            <a:r>
              <a:rPr kumimoji="1" lang="en-US" sz="1200" kern="1200" dirty="0">
                <a:solidFill>
                  <a:schemeClr val="tx1"/>
                </a:solidFill>
                <a:effectLst/>
                <a:latin typeface="Times New Roman" pitchFamily="33" charset="0"/>
                <a:ea typeface="+mn-ea"/>
                <a:cs typeface="+mn-cs"/>
              </a:rPr>
              <a:t>.</a:t>
            </a:r>
            <a:r>
              <a:rPr kumimoji="1" lang="en-US" sz="1200" kern="1200" baseline="0" dirty="0">
                <a:solidFill>
                  <a:schemeClr val="tx1"/>
                </a:solidFill>
                <a:effectLst/>
                <a:latin typeface="Times New Roman" pitchFamily="33" charset="0"/>
                <a:ea typeface="+mn-ea"/>
                <a:cs typeface="+mn-cs"/>
              </a:rPr>
              <a:t> </a:t>
            </a:r>
            <a:r>
              <a:rPr kumimoji="1" lang="en-US" sz="1200" kern="1200" baseline="0" dirty="0">
                <a:solidFill>
                  <a:schemeClr val="tx1"/>
                </a:solidFill>
                <a:latin typeface="Times New Roman" pitchFamily="33" charset="0"/>
                <a:ea typeface="+mn-ea"/>
                <a:cs typeface="+mn-cs"/>
              </a:rPr>
              <a:t>A typical hierarchy is illustrated in</a:t>
            </a:r>
          </a:p>
          <a:p>
            <a:r>
              <a:rPr kumimoji="1" lang="en-US" sz="1200" kern="1200" baseline="0" dirty="0">
                <a:solidFill>
                  <a:schemeClr val="tx1"/>
                </a:solidFill>
                <a:latin typeface="Times New Roman" pitchFamily="33" charset="0"/>
                <a:ea typeface="+mn-ea"/>
                <a:cs typeface="+mn-cs"/>
              </a:rPr>
              <a:t>Figure 4.6. As one goes down the hierarchy, the following occur:</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a. Decreasing cost per bit</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b. Increasing capacity</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c. Increasing access time</a:t>
            </a:r>
          </a:p>
          <a:p>
            <a:endParaRPr kumimoji="1" lang="en-US" sz="1200" b="1"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d. Decreasing frequency of access of the memory by the processor</a:t>
            </a:r>
          </a:p>
          <a:p>
            <a:endParaRPr kumimoji="1" lang="en-US"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4.7 (in a general way and not to scale) illustrates these relationships</a:t>
            </a:r>
          </a:p>
          <a:p>
            <a:r>
              <a:rPr kumimoji="1" lang="en-US" sz="1200" kern="1200" dirty="0">
                <a:solidFill>
                  <a:schemeClr val="tx1"/>
                </a:solidFill>
                <a:effectLst/>
                <a:latin typeface="Times New Roman" pitchFamily="33" charset="0"/>
                <a:ea typeface="+mn-ea"/>
                <a:cs typeface="+mn-cs"/>
              </a:rPr>
              <a:t>across the memory hierarchy.</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Thus, smaller, more expensive, faster memories are supplemented by larger,</a:t>
            </a:r>
          </a:p>
          <a:p>
            <a:r>
              <a:rPr kumimoji="1" lang="en-US" sz="1200" kern="1200" dirty="0">
                <a:solidFill>
                  <a:schemeClr val="tx1"/>
                </a:solidFill>
                <a:effectLst/>
                <a:latin typeface="Times New Roman" pitchFamily="33" charset="0"/>
                <a:ea typeface="+mn-ea"/>
                <a:cs typeface="+mn-cs"/>
              </a:rPr>
              <a:t>cheaper, slower memories. The key to the success of this organization is item (d):</a:t>
            </a:r>
          </a:p>
          <a:p>
            <a:r>
              <a:rPr kumimoji="1" lang="en-US" sz="1200" kern="1200" dirty="0">
                <a:solidFill>
                  <a:schemeClr val="tx1"/>
                </a:solidFill>
                <a:effectLst/>
                <a:latin typeface="Times New Roman" pitchFamily="33" charset="0"/>
                <a:ea typeface="+mn-ea"/>
                <a:cs typeface="+mn-cs"/>
              </a:rPr>
              <a:t>decreasing frequency of access, which can be achieved by exploiting the principle</a:t>
            </a:r>
          </a:p>
          <a:p>
            <a:r>
              <a:rPr kumimoji="1" lang="en-US" sz="1200" kern="1200" dirty="0">
                <a:solidFill>
                  <a:schemeClr val="tx1"/>
                </a:solidFill>
                <a:effectLst/>
                <a:latin typeface="Times New Roman" pitchFamily="33" charset="0"/>
                <a:ea typeface="+mn-ea"/>
                <a:cs typeface="+mn-cs"/>
              </a:rPr>
              <a:t>of locality, described in Section 4.1. We discuss techniques for exploiting locality in</a:t>
            </a:r>
          </a:p>
          <a:p>
            <a:r>
              <a:rPr kumimoji="1" lang="en-US" sz="1200" kern="1200" dirty="0">
                <a:solidFill>
                  <a:schemeClr val="tx1"/>
                </a:solidFill>
                <a:effectLst/>
                <a:latin typeface="Times New Roman" pitchFamily="33" charset="0"/>
                <a:ea typeface="+mn-ea"/>
                <a:cs typeface="+mn-cs"/>
              </a:rPr>
              <a:t>the treatment of cache, in Chapter 5, and virtual memory, in Chapter 9. A general</a:t>
            </a:r>
          </a:p>
          <a:p>
            <a:r>
              <a:rPr kumimoji="1" lang="en-US" sz="1200" kern="1200" dirty="0">
                <a:solidFill>
                  <a:schemeClr val="tx1"/>
                </a:solidFill>
                <a:effectLst/>
                <a:latin typeface="Times New Roman" pitchFamily="33" charset="0"/>
                <a:ea typeface="+mn-ea"/>
                <a:cs typeface="+mn-cs"/>
              </a:rPr>
              <a:t>discussion is provided at this point.</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It is possible to organize data across the hierarchy such that the percentage of</a:t>
            </a:r>
          </a:p>
          <a:p>
            <a:r>
              <a:rPr kumimoji="1" lang="en-US" sz="1200" kern="1200" dirty="0">
                <a:solidFill>
                  <a:schemeClr val="tx1"/>
                </a:solidFill>
                <a:effectLst/>
                <a:latin typeface="Times New Roman" pitchFamily="33" charset="0"/>
                <a:ea typeface="+mn-ea"/>
                <a:cs typeface="+mn-cs"/>
              </a:rPr>
              <a:t>accesses to each successively lower level is substantially less than that of the level</a:t>
            </a:r>
          </a:p>
          <a:p>
            <a:r>
              <a:rPr kumimoji="1" lang="en-US" sz="1200" kern="1200" dirty="0">
                <a:solidFill>
                  <a:schemeClr val="tx1"/>
                </a:solidFill>
                <a:effectLst/>
                <a:latin typeface="Times New Roman" pitchFamily="33" charset="0"/>
                <a:ea typeface="+mn-ea"/>
                <a:cs typeface="+mn-cs"/>
              </a:rPr>
              <a:t>above.</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16</a:t>
            </a:fld>
            <a:endParaRPr lang="en-US" dirty="0"/>
          </a:p>
        </p:txBody>
      </p:sp>
    </p:spTree>
    <p:extLst>
      <p:ext uri="{BB962C8B-B14F-4D97-AF65-F5344CB8AC3E}">
        <p14:creationId xmlns:p14="http://schemas.microsoft.com/office/powerpoint/2010/main" val="1646265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2000" b="0" i="0" u="none" strike="noStrike" kern="1200" baseline="0" dirty="0">
                <a:solidFill>
                  <a:schemeClr val="tx1"/>
                </a:solidFill>
                <a:latin typeface="Times New Roman" pitchFamily="33" charset="0"/>
                <a:ea typeface="+mn-ea"/>
                <a:cs typeface="+mn-cs"/>
              </a:rPr>
              <a:t>Suppose that the processor has access to two levels of memory. Level</a:t>
            </a:r>
          </a:p>
          <a:p>
            <a:r>
              <a:rPr kumimoji="1" lang="en-US" sz="2000" b="0" i="0" u="none" strike="noStrike" kern="1200" baseline="0" dirty="0">
                <a:solidFill>
                  <a:schemeClr val="tx1"/>
                </a:solidFill>
                <a:latin typeface="Times New Roman" pitchFamily="33" charset="0"/>
                <a:ea typeface="+mn-ea"/>
                <a:cs typeface="+mn-cs"/>
              </a:rPr>
              <a:t>1 contains </a:t>
            </a:r>
            <a:r>
              <a:rPr kumimoji="1" lang="en-US" sz="2000" b="0" i="1" u="none" strike="noStrike" kern="1200" baseline="0" dirty="0">
                <a:solidFill>
                  <a:schemeClr val="tx1"/>
                </a:solidFill>
                <a:latin typeface="Times New Roman" pitchFamily="33" charset="0"/>
                <a:ea typeface="+mn-ea"/>
                <a:cs typeface="+mn-cs"/>
              </a:rPr>
              <a:t>X</a:t>
            </a:r>
            <a:r>
              <a:rPr kumimoji="1" lang="en-US" sz="2000" b="0" i="0" u="none" strike="noStrike" kern="1200" baseline="0" dirty="0">
                <a:solidFill>
                  <a:schemeClr val="tx1"/>
                </a:solidFill>
                <a:latin typeface="Times New Roman" pitchFamily="33" charset="0"/>
                <a:ea typeface="+mn-ea"/>
                <a:cs typeface="+mn-cs"/>
              </a:rPr>
              <a:t> words and has an access time of 0.01 </a:t>
            </a:r>
            <a:r>
              <a:rPr kumimoji="1" lang="en-US" sz="2000" b="0" i="0" u="none" strike="noStrike" kern="1200" baseline="0" dirty="0" err="1">
                <a:solidFill>
                  <a:schemeClr val="tx1"/>
                </a:solidFill>
                <a:latin typeface="Lucida Grande"/>
                <a:ea typeface="Lucida Grande"/>
                <a:cs typeface="Lucida Grande"/>
              </a:rPr>
              <a:t>μ</a:t>
            </a:r>
            <a:r>
              <a:rPr kumimoji="1" lang="en-US" sz="2000" b="0" i="0" u="none" strike="noStrike" kern="1200" baseline="0" dirty="0" err="1">
                <a:solidFill>
                  <a:schemeClr val="tx1"/>
                </a:solidFill>
                <a:latin typeface="Wingdings"/>
                <a:ea typeface="+mn-ea"/>
                <a:cs typeface="+mn-cs"/>
              </a:rPr>
              <a:t>s</a:t>
            </a:r>
            <a:r>
              <a:rPr kumimoji="1" lang="en-US" sz="2000" b="0" i="0" u="none" strike="noStrike" kern="1200" baseline="0" dirty="0">
                <a:solidFill>
                  <a:schemeClr val="tx1"/>
                </a:solidFill>
                <a:latin typeface="Times New Roman" pitchFamily="33" charset="0"/>
                <a:ea typeface="+mn-ea"/>
                <a:cs typeface="+mn-cs"/>
              </a:rPr>
              <a:t>; level 2 contains 1000 x </a:t>
            </a:r>
            <a:r>
              <a:rPr kumimoji="1" lang="en-US" sz="2000" b="0" i="1" u="none" strike="noStrike" kern="1200" baseline="0" dirty="0">
                <a:solidFill>
                  <a:schemeClr val="tx1"/>
                </a:solidFill>
                <a:latin typeface="Times New Roman" pitchFamily="33" charset="0"/>
                <a:ea typeface="+mn-ea"/>
                <a:cs typeface="+mn-cs"/>
              </a:rPr>
              <a:t>X </a:t>
            </a:r>
            <a:r>
              <a:rPr kumimoji="1" lang="en-US" sz="2000" b="0" i="0" u="none" strike="noStrike" kern="1200" baseline="0" dirty="0">
                <a:solidFill>
                  <a:schemeClr val="tx1"/>
                </a:solidFill>
                <a:latin typeface="Times New Roman" pitchFamily="33" charset="0"/>
                <a:ea typeface="+mn-ea"/>
                <a:cs typeface="+mn-cs"/>
              </a:rPr>
              <a:t>words</a:t>
            </a:r>
          </a:p>
          <a:p>
            <a:r>
              <a:rPr kumimoji="1" lang="en-US" sz="2000" b="0" i="0" u="none" strike="noStrike" kern="1200" baseline="0" dirty="0">
                <a:solidFill>
                  <a:schemeClr val="tx1"/>
                </a:solidFill>
                <a:latin typeface="Times New Roman" pitchFamily="33" charset="0"/>
                <a:ea typeface="+mn-ea"/>
                <a:cs typeface="+mn-cs"/>
              </a:rPr>
              <a:t>and has an access time of 0.1 </a:t>
            </a:r>
            <a:r>
              <a:rPr kumimoji="1" lang="en-US" sz="2000" b="0" i="0" u="none" strike="noStrike" kern="1200" baseline="0" dirty="0" err="1">
                <a:solidFill>
                  <a:schemeClr val="tx1"/>
                </a:solidFill>
                <a:latin typeface="Lucida Grande"/>
                <a:ea typeface="Lucida Grande"/>
                <a:cs typeface="Lucida Grande"/>
              </a:rPr>
              <a:t>μ</a:t>
            </a:r>
            <a:r>
              <a:rPr kumimoji="1" lang="en-US" sz="2000" b="0" i="0" u="none" strike="noStrike" kern="1200" baseline="0" dirty="0" err="1">
                <a:solidFill>
                  <a:schemeClr val="tx1"/>
                </a:solidFill>
                <a:latin typeface="Wingdings"/>
                <a:ea typeface="+mn-ea"/>
                <a:cs typeface="+mn-cs"/>
              </a:rPr>
              <a:t>s</a:t>
            </a:r>
            <a:r>
              <a:rPr kumimoji="1" lang="en-US" sz="2000" b="0" i="0" u="none" strike="noStrike" kern="1200" baseline="0" dirty="0">
                <a:solidFill>
                  <a:schemeClr val="tx1"/>
                </a:solidFill>
                <a:latin typeface="Times New Roman" pitchFamily="33" charset="0"/>
                <a:ea typeface="+mn-ea"/>
                <a:cs typeface="+mn-cs"/>
              </a:rPr>
              <a:t>. Assume that if a word to be accessed is in level 1, then the</a:t>
            </a:r>
          </a:p>
          <a:p>
            <a:r>
              <a:rPr kumimoji="1" lang="en-US" sz="2000" b="0" i="0" u="none" strike="noStrike" kern="1200" baseline="0" dirty="0">
                <a:solidFill>
                  <a:schemeClr val="tx1"/>
                </a:solidFill>
                <a:latin typeface="Times New Roman" pitchFamily="33" charset="0"/>
                <a:ea typeface="+mn-ea"/>
                <a:cs typeface="+mn-cs"/>
              </a:rPr>
              <a:t>processor accesses it directly. If it is in level 2, then the word is first transferred to level 1</a:t>
            </a:r>
          </a:p>
          <a:p>
            <a:r>
              <a:rPr kumimoji="1" lang="en-US" sz="2000" b="0" i="0" u="none" strike="noStrike" kern="1200" baseline="0" dirty="0">
                <a:solidFill>
                  <a:schemeClr val="tx1"/>
                </a:solidFill>
                <a:latin typeface="Times New Roman" pitchFamily="33" charset="0"/>
                <a:ea typeface="+mn-ea"/>
                <a:cs typeface="+mn-cs"/>
              </a:rPr>
              <a:t>and then accessed by the processor. For simplicity, we ignore the time required for the processor</a:t>
            </a:r>
          </a:p>
          <a:p>
            <a:r>
              <a:rPr kumimoji="1" lang="en-US" sz="2000" b="0" i="0" u="none" strike="noStrike" kern="1200" baseline="0" dirty="0">
                <a:solidFill>
                  <a:schemeClr val="tx1"/>
                </a:solidFill>
                <a:latin typeface="Times New Roman" pitchFamily="33" charset="0"/>
                <a:ea typeface="+mn-ea"/>
                <a:cs typeface="+mn-cs"/>
              </a:rPr>
              <a:t>to determine whether the word is in level 1 or level 2. Figure 4.8 shows the general</a:t>
            </a:r>
          </a:p>
          <a:p>
            <a:r>
              <a:rPr kumimoji="1" lang="en-US" sz="2000" b="0" i="0" u="none" strike="noStrike" kern="1200" baseline="0" dirty="0">
                <a:solidFill>
                  <a:schemeClr val="tx1"/>
                </a:solidFill>
                <a:latin typeface="Times New Roman" pitchFamily="33" charset="0"/>
                <a:ea typeface="+mn-ea"/>
                <a:cs typeface="+mn-cs"/>
              </a:rPr>
              <a:t>shape of the curve that covers this situation. The figure shows the average access time to</a:t>
            </a:r>
          </a:p>
          <a:p>
            <a:r>
              <a:rPr kumimoji="1" lang="en-US" sz="2000" b="0" i="0" u="none" strike="noStrike" kern="1200" baseline="0" dirty="0">
                <a:solidFill>
                  <a:schemeClr val="tx1"/>
                </a:solidFill>
                <a:latin typeface="Times New Roman" pitchFamily="33" charset="0"/>
                <a:ea typeface="+mn-ea"/>
                <a:cs typeface="+mn-cs"/>
              </a:rPr>
              <a:t>a two-level memory as a function of the hit ratio </a:t>
            </a:r>
            <a:r>
              <a:rPr kumimoji="1" lang="en-US" sz="2000" b="1" i="0" u="none" strike="noStrike" kern="1200" baseline="0" dirty="0">
                <a:solidFill>
                  <a:schemeClr val="tx1"/>
                </a:solidFill>
                <a:latin typeface="Times New Roman" pitchFamily="33" charset="0"/>
                <a:ea typeface="+mn-ea"/>
                <a:cs typeface="+mn-cs"/>
              </a:rPr>
              <a:t>H</a:t>
            </a:r>
            <a:r>
              <a:rPr kumimoji="1" lang="en-US" sz="2000" b="0" i="0" u="none" strike="noStrike" kern="1200" baseline="0" dirty="0">
                <a:solidFill>
                  <a:schemeClr val="tx1"/>
                </a:solidFill>
                <a:latin typeface="Times New Roman" pitchFamily="33" charset="0"/>
                <a:ea typeface="+mn-ea"/>
                <a:cs typeface="+mn-cs"/>
              </a:rPr>
              <a:t>, where </a:t>
            </a:r>
            <a:r>
              <a:rPr kumimoji="1" lang="en-US" sz="2000" b="1" i="0" u="none" strike="noStrike" kern="1200" baseline="0" dirty="0">
                <a:solidFill>
                  <a:schemeClr val="tx1"/>
                </a:solidFill>
                <a:latin typeface="Times New Roman" pitchFamily="33" charset="0"/>
                <a:ea typeface="+mn-ea"/>
                <a:cs typeface="+mn-cs"/>
              </a:rPr>
              <a:t>H </a:t>
            </a:r>
            <a:r>
              <a:rPr kumimoji="1" lang="en-US" sz="2000" b="0" i="0" u="none" strike="noStrike" kern="1200" baseline="0" dirty="0">
                <a:solidFill>
                  <a:schemeClr val="tx1"/>
                </a:solidFill>
                <a:latin typeface="Times New Roman" pitchFamily="33" charset="0"/>
                <a:ea typeface="+mn-ea"/>
                <a:cs typeface="+mn-cs"/>
              </a:rPr>
              <a:t>is defined as the fraction of</a:t>
            </a:r>
          </a:p>
          <a:p>
            <a:r>
              <a:rPr kumimoji="1" lang="en-US" sz="2000" b="0" i="0" u="none" strike="noStrike" kern="1200" baseline="0" dirty="0">
                <a:solidFill>
                  <a:schemeClr val="tx1"/>
                </a:solidFill>
                <a:latin typeface="Times New Roman" pitchFamily="33" charset="0"/>
                <a:ea typeface="+mn-ea"/>
                <a:cs typeface="+mn-cs"/>
              </a:rPr>
              <a:t>all memory accesses that are found in the faster memory (e.g., the cache), </a:t>
            </a:r>
            <a:r>
              <a:rPr kumimoji="1" lang="en-US" sz="2000" b="1" i="0" u="none" strike="noStrike" kern="1200" baseline="0" dirty="0">
                <a:solidFill>
                  <a:schemeClr val="tx1"/>
                </a:solidFill>
                <a:latin typeface="Times New Roman" pitchFamily="33" charset="0"/>
                <a:ea typeface="+mn-ea"/>
                <a:cs typeface="+mn-cs"/>
              </a:rPr>
              <a:t>T</a:t>
            </a:r>
            <a:r>
              <a:rPr kumimoji="1" lang="en-US" sz="2000" b="0" i="0" u="none" strike="noStrike" kern="1200" baseline="-25000" dirty="0">
                <a:solidFill>
                  <a:schemeClr val="tx1"/>
                </a:solidFill>
                <a:latin typeface="Times New Roman" pitchFamily="33" charset="0"/>
                <a:ea typeface="+mn-ea"/>
                <a:cs typeface="+mn-cs"/>
              </a:rPr>
              <a:t>1</a:t>
            </a:r>
            <a:r>
              <a:rPr kumimoji="1" lang="en-US" sz="2000" b="0" i="0" u="none" strike="noStrike" kern="1200" baseline="0" dirty="0">
                <a:solidFill>
                  <a:schemeClr val="tx1"/>
                </a:solidFill>
                <a:latin typeface="Times New Roman" pitchFamily="33" charset="0"/>
                <a:ea typeface="+mn-ea"/>
                <a:cs typeface="+mn-cs"/>
              </a:rPr>
              <a:t> is the access</a:t>
            </a:r>
          </a:p>
          <a:p>
            <a:r>
              <a:rPr kumimoji="1" lang="en-US" sz="2000" b="0" i="0" u="none" strike="noStrike" kern="1200" baseline="0" dirty="0">
                <a:solidFill>
                  <a:schemeClr val="tx1"/>
                </a:solidFill>
                <a:latin typeface="Times New Roman" pitchFamily="33" charset="0"/>
                <a:ea typeface="+mn-ea"/>
                <a:cs typeface="+mn-cs"/>
              </a:rPr>
              <a:t>time to level 1, and </a:t>
            </a:r>
            <a:r>
              <a:rPr kumimoji="1" lang="en-US" sz="2000" b="1" i="0" u="none" strike="noStrike" kern="1200" baseline="0" dirty="0">
                <a:solidFill>
                  <a:schemeClr val="tx1"/>
                </a:solidFill>
                <a:latin typeface="Times New Roman" pitchFamily="33" charset="0"/>
                <a:ea typeface="+mn-ea"/>
                <a:cs typeface="+mn-cs"/>
              </a:rPr>
              <a:t>T</a:t>
            </a:r>
            <a:r>
              <a:rPr kumimoji="1" lang="en-US" sz="2000" b="0" i="0" u="none" strike="noStrike" kern="1200" baseline="-25000" dirty="0">
                <a:solidFill>
                  <a:schemeClr val="tx1"/>
                </a:solidFill>
                <a:latin typeface="Times New Roman" pitchFamily="33" charset="0"/>
                <a:ea typeface="+mn-ea"/>
                <a:cs typeface="+mn-cs"/>
              </a:rPr>
              <a:t>2</a:t>
            </a:r>
            <a:r>
              <a:rPr kumimoji="1" lang="en-US" sz="2000" b="0" i="0" u="none" strike="noStrike" kern="1200" baseline="0" dirty="0">
                <a:solidFill>
                  <a:schemeClr val="tx1"/>
                </a:solidFill>
                <a:latin typeface="Times New Roman" pitchFamily="33" charset="0"/>
                <a:ea typeface="+mn-ea"/>
                <a:cs typeface="+mn-cs"/>
              </a:rPr>
              <a:t> is the access time to level 2. As can be seen, for high percentages</a:t>
            </a:r>
          </a:p>
          <a:p>
            <a:r>
              <a:rPr kumimoji="1" lang="en-US" sz="2000" b="0" i="0" u="none" strike="noStrike" kern="1200" baseline="0" dirty="0">
                <a:solidFill>
                  <a:schemeClr val="tx1"/>
                </a:solidFill>
                <a:latin typeface="Times New Roman" pitchFamily="33" charset="0"/>
                <a:ea typeface="+mn-ea"/>
                <a:cs typeface="+mn-cs"/>
              </a:rPr>
              <a:t>of level 1 access, the average total access time is much closer to that of level 1 than that</a:t>
            </a:r>
          </a:p>
          <a:p>
            <a:r>
              <a:rPr kumimoji="1" lang="en-US" sz="2000" b="0" i="0" u="none" strike="noStrike" kern="1200" baseline="0" dirty="0">
                <a:solidFill>
                  <a:schemeClr val="tx1"/>
                </a:solidFill>
                <a:latin typeface="Times New Roman" pitchFamily="33" charset="0"/>
                <a:ea typeface="+mn-ea"/>
                <a:cs typeface="+mn-cs"/>
              </a:rPr>
              <a:t>of level 2.</a:t>
            </a:r>
          </a:p>
          <a:p>
            <a:endParaRPr kumimoji="1" lang="en-US" sz="2000" b="0" i="0" u="none" strike="noStrike" kern="1200" baseline="0" dirty="0">
              <a:solidFill>
                <a:schemeClr val="tx1"/>
              </a:solidFill>
              <a:latin typeface="Times New Roman" pitchFamily="33" charset="0"/>
              <a:ea typeface="+mn-ea"/>
              <a:cs typeface="+mn-cs"/>
            </a:endParaRPr>
          </a:p>
          <a:p>
            <a:r>
              <a:rPr kumimoji="1" lang="en-US" sz="2000" b="0" i="0" u="none" strike="noStrike" kern="1200" baseline="0" dirty="0">
                <a:solidFill>
                  <a:schemeClr val="tx1"/>
                </a:solidFill>
                <a:latin typeface="Times New Roman" pitchFamily="33" charset="0"/>
                <a:ea typeface="+mn-ea"/>
                <a:cs typeface="+mn-cs"/>
              </a:rPr>
              <a:t>In our example, suppose 95% of the memory accesses are found in level 1. Then the</a:t>
            </a:r>
          </a:p>
          <a:p>
            <a:r>
              <a:rPr kumimoji="1" lang="en-US" sz="2000" b="0" i="0" u="none" strike="noStrike" kern="1200" baseline="0" dirty="0">
                <a:solidFill>
                  <a:schemeClr val="tx1"/>
                </a:solidFill>
                <a:latin typeface="Times New Roman" pitchFamily="33" charset="0"/>
                <a:ea typeface="+mn-ea"/>
                <a:cs typeface="+mn-cs"/>
              </a:rPr>
              <a:t>average time to access a word can be expressed as</a:t>
            </a:r>
          </a:p>
          <a:p>
            <a:endParaRPr kumimoji="1" lang="en-US" sz="2000" b="0" i="0" u="none" strike="noStrike" kern="1200" baseline="0" dirty="0">
              <a:solidFill>
                <a:schemeClr val="tx1"/>
              </a:solidFill>
              <a:latin typeface="Times New Roman" pitchFamily="33" charset="0"/>
              <a:ea typeface="+mn-ea"/>
              <a:cs typeface="+mn-cs"/>
            </a:endParaRPr>
          </a:p>
          <a:p>
            <a:r>
              <a:rPr kumimoji="1" lang="en-US" sz="2000" b="0" i="0" u="none" strike="noStrike" kern="1200" baseline="0" dirty="0">
                <a:solidFill>
                  <a:schemeClr val="tx1"/>
                </a:solidFill>
                <a:latin typeface="Times New Roman" pitchFamily="33" charset="0"/>
                <a:ea typeface="+mn-ea"/>
                <a:cs typeface="+mn-cs"/>
              </a:rPr>
              <a:t>(0.95)(0.01 </a:t>
            </a:r>
            <a:r>
              <a:rPr kumimoji="1" lang="en-US" sz="2000" b="0" i="0" u="none" strike="noStrike" kern="1200" baseline="0" dirty="0" err="1">
                <a:solidFill>
                  <a:schemeClr val="tx1"/>
                </a:solidFill>
                <a:latin typeface="Lucida Grande"/>
                <a:ea typeface="Lucida Grande"/>
                <a:cs typeface="Lucida Grande"/>
              </a:rPr>
              <a:t>μ</a:t>
            </a:r>
            <a:r>
              <a:rPr kumimoji="1" lang="en-US" sz="2000" b="0" i="0" u="none" strike="noStrike" kern="1200" baseline="0" dirty="0" err="1">
                <a:solidFill>
                  <a:schemeClr val="tx1"/>
                </a:solidFill>
                <a:latin typeface="Wingdings"/>
                <a:ea typeface="+mn-ea"/>
                <a:cs typeface="+mn-cs"/>
              </a:rPr>
              <a:t>s</a:t>
            </a:r>
            <a:r>
              <a:rPr kumimoji="1" lang="en-US" sz="2000" b="0" i="0" u="none" strike="noStrike" kern="1200" baseline="0" dirty="0">
                <a:solidFill>
                  <a:schemeClr val="tx1"/>
                </a:solidFill>
                <a:latin typeface="Times New Roman" pitchFamily="33" charset="0"/>
                <a:ea typeface="+mn-ea"/>
                <a:cs typeface="+mn-cs"/>
              </a:rPr>
              <a:t>) + (0.05)(0.01 </a:t>
            </a:r>
            <a:r>
              <a:rPr kumimoji="1" lang="en-US" sz="2000" b="0" i="0" u="none" strike="noStrike" kern="1200" baseline="0" dirty="0" err="1">
                <a:solidFill>
                  <a:schemeClr val="tx1"/>
                </a:solidFill>
                <a:latin typeface="Lucida Grande"/>
                <a:ea typeface="Lucida Grande"/>
                <a:cs typeface="Lucida Grande"/>
              </a:rPr>
              <a:t>μ</a:t>
            </a:r>
            <a:r>
              <a:rPr kumimoji="1" lang="en-US" sz="2000" b="0" i="0" u="none" strike="noStrike" kern="1200" baseline="0" dirty="0" err="1">
                <a:solidFill>
                  <a:schemeClr val="tx1"/>
                </a:solidFill>
                <a:latin typeface="Wingdings"/>
                <a:ea typeface="+mn-ea"/>
                <a:cs typeface="+mn-cs"/>
              </a:rPr>
              <a:t>s</a:t>
            </a:r>
            <a:r>
              <a:rPr kumimoji="1" lang="en-US" sz="2000" b="1" i="0" u="none" strike="noStrike" kern="1200" baseline="0" dirty="0">
                <a:solidFill>
                  <a:schemeClr val="tx1"/>
                </a:solidFill>
                <a:latin typeface="Times New Roman" pitchFamily="33" charset="0"/>
                <a:ea typeface="+mn-ea"/>
                <a:cs typeface="+mn-cs"/>
              </a:rPr>
              <a:t> </a:t>
            </a:r>
            <a:r>
              <a:rPr kumimoji="1" lang="en-US" sz="2000" b="0" i="0" u="none" strike="noStrike" kern="1200" baseline="0" dirty="0">
                <a:solidFill>
                  <a:schemeClr val="tx1"/>
                </a:solidFill>
                <a:latin typeface="Times New Roman" pitchFamily="33" charset="0"/>
                <a:ea typeface="+mn-ea"/>
                <a:cs typeface="+mn-cs"/>
              </a:rPr>
              <a:t>+ 0.1 </a:t>
            </a:r>
            <a:r>
              <a:rPr kumimoji="1" lang="en-US" sz="2000" b="0" i="0" u="none" strike="noStrike" kern="1200" baseline="0" dirty="0" err="1">
                <a:solidFill>
                  <a:schemeClr val="tx1"/>
                </a:solidFill>
                <a:latin typeface="Lucida Grande"/>
                <a:ea typeface="Lucida Grande"/>
                <a:cs typeface="Lucida Grande"/>
              </a:rPr>
              <a:t>μ</a:t>
            </a:r>
            <a:r>
              <a:rPr kumimoji="1" lang="en-US" sz="2000" b="0" i="0" u="none" strike="noStrike" kern="1200" baseline="0" dirty="0" err="1">
                <a:solidFill>
                  <a:schemeClr val="tx1"/>
                </a:solidFill>
                <a:latin typeface="Wingdings"/>
                <a:ea typeface="+mn-ea"/>
                <a:cs typeface="+mn-cs"/>
              </a:rPr>
              <a:t>s</a:t>
            </a:r>
            <a:r>
              <a:rPr kumimoji="1" lang="en-US" sz="2000" b="0" i="0" u="none" strike="noStrike" kern="1200" baseline="0" dirty="0">
                <a:solidFill>
                  <a:schemeClr val="tx1"/>
                </a:solidFill>
                <a:latin typeface="Times New Roman" pitchFamily="33" charset="0"/>
                <a:ea typeface="+mn-ea"/>
                <a:cs typeface="+mn-cs"/>
              </a:rPr>
              <a:t>) = 0.0095 + 0.0055 = 0.015 </a:t>
            </a:r>
            <a:r>
              <a:rPr kumimoji="1" lang="en-US" sz="2000" b="0" i="0" u="none" strike="noStrike" kern="1200" baseline="0" dirty="0" err="1">
                <a:solidFill>
                  <a:schemeClr val="tx1"/>
                </a:solidFill>
                <a:latin typeface="Lucida Grande"/>
                <a:ea typeface="Lucida Grande"/>
                <a:cs typeface="Lucida Grande"/>
              </a:rPr>
              <a:t>μ</a:t>
            </a:r>
            <a:r>
              <a:rPr kumimoji="1" lang="en-US" sz="2000" b="0" i="0" u="none" strike="noStrike" kern="1200" baseline="0" dirty="0" err="1">
                <a:solidFill>
                  <a:schemeClr val="tx1"/>
                </a:solidFill>
                <a:latin typeface="Wingdings"/>
                <a:ea typeface="+mn-ea"/>
                <a:cs typeface="+mn-cs"/>
              </a:rPr>
              <a:t>s</a:t>
            </a:r>
            <a:endParaRPr kumimoji="1" lang="en-US" sz="2000" b="0" i="0" u="none" strike="noStrike" kern="1200" baseline="0" dirty="0">
              <a:solidFill>
                <a:schemeClr val="tx1"/>
              </a:solidFill>
              <a:latin typeface="Wingdings"/>
              <a:ea typeface="+mn-ea"/>
              <a:cs typeface="+mn-cs"/>
            </a:endParaRPr>
          </a:p>
          <a:p>
            <a:endParaRPr kumimoji="1" lang="en-US" sz="2000" b="0" i="0" u="none" strike="noStrike" kern="1200" baseline="0" dirty="0">
              <a:solidFill>
                <a:schemeClr val="tx1"/>
              </a:solidFill>
              <a:latin typeface="Times New Roman" pitchFamily="33" charset="0"/>
              <a:ea typeface="+mn-ea"/>
              <a:cs typeface="+mn-cs"/>
            </a:endParaRPr>
          </a:p>
          <a:p>
            <a:r>
              <a:rPr kumimoji="1" lang="en-US" sz="2000" b="0" i="0" u="none" strike="noStrike" kern="1200" baseline="0" dirty="0">
                <a:solidFill>
                  <a:schemeClr val="tx1"/>
                </a:solidFill>
                <a:latin typeface="Times New Roman" pitchFamily="33" charset="0"/>
                <a:ea typeface="+mn-ea"/>
                <a:cs typeface="+mn-cs"/>
              </a:rPr>
              <a:t>The average access time is much closer to 0.01 </a:t>
            </a:r>
            <a:r>
              <a:rPr kumimoji="1" lang="en-US" sz="2000" b="0" i="0" u="none" strike="noStrike" kern="1200" baseline="0" dirty="0" err="1">
                <a:solidFill>
                  <a:schemeClr val="tx1"/>
                </a:solidFill>
                <a:latin typeface="Lucida Grande"/>
                <a:ea typeface="Lucida Grande"/>
                <a:cs typeface="Lucida Grande"/>
              </a:rPr>
              <a:t>μ</a:t>
            </a:r>
            <a:r>
              <a:rPr kumimoji="1" lang="en-US" sz="2000" b="0" i="0" u="none" strike="noStrike" kern="1200" baseline="0" dirty="0" err="1">
                <a:solidFill>
                  <a:schemeClr val="tx1"/>
                </a:solidFill>
                <a:latin typeface="Wingdings"/>
                <a:ea typeface="+mn-ea"/>
                <a:cs typeface="+mn-cs"/>
              </a:rPr>
              <a:t>s</a:t>
            </a:r>
            <a:r>
              <a:rPr kumimoji="1" lang="en-US" sz="2000" b="1" i="0" u="none" strike="noStrike" kern="1200" baseline="0" dirty="0">
                <a:solidFill>
                  <a:schemeClr val="tx1"/>
                </a:solidFill>
                <a:latin typeface="Times New Roman" pitchFamily="33" charset="0"/>
                <a:ea typeface="+mn-ea"/>
                <a:cs typeface="+mn-cs"/>
              </a:rPr>
              <a:t> </a:t>
            </a:r>
            <a:r>
              <a:rPr kumimoji="1" lang="en-US" sz="2000" b="0" i="0" u="none" strike="noStrike" kern="1200" baseline="0" dirty="0">
                <a:solidFill>
                  <a:schemeClr val="tx1"/>
                </a:solidFill>
                <a:latin typeface="Times New Roman" pitchFamily="33" charset="0"/>
                <a:ea typeface="+mn-ea"/>
                <a:cs typeface="+mn-cs"/>
              </a:rPr>
              <a:t>than to 0.1 </a:t>
            </a:r>
            <a:r>
              <a:rPr kumimoji="1" lang="en-US" sz="2000" b="0" i="0" u="none" strike="noStrike" kern="1200" baseline="0" dirty="0" err="1">
                <a:solidFill>
                  <a:schemeClr val="tx1"/>
                </a:solidFill>
                <a:latin typeface="Lucida Grande"/>
                <a:ea typeface="Lucida Grande"/>
                <a:cs typeface="Lucida Grande"/>
              </a:rPr>
              <a:t>μ</a:t>
            </a:r>
            <a:r>
              <a:rPr kumimoji="1" lang="en-US" sz="2000" b="0" i="0" u="none" strike="noStrike" kern="1200" baseline="0" dirty="0" err="1">
                <a:solidFill>
                  <a:schemeClr val="tx1"/>
                </a:solidFill>
                <a:latin typeface="Wingdings"/>
                <a:ea typeface="+mn-ea"/>
                <a:cs typeface="+mn-cs"/>
              </a:rPr>
              <a:t>s</a:t>
            </a:r>
            <a:r>
              <a:rPr kumimoji="1" lang="en-US" sz="2000" b="0" i="0" u="none" strike="noStrike" kern="1200" baseline="0" dirty="0">
                <a:solidFill>
                  <a:schemeClr val="tx1"/>
                </a:solidFill>
                <a:latin typeface="Times New Roman" pitchFamily="33" charset="0"/>
                <a:ea typeface="+mn-ea"/>
                <a:cs typeface="+mn-cs"/>
              </a:rPr>
              <a:t>, as desired.</a:t>
            </a:r>
          </a:p>
          <a:p>
            <a:endParaRPr kumimoji="1" lang="en-US" sz="2000" b="0" i="0" u="none" strike="noStrike" kern="1200" baseline="0" dirty="0">
              <a:solidFill>
                <a:schemeClr val="tx1"/>
              </a:solidFill>
              <a:latin typeface="Times New Roman" pitchFamily="33" charset="0"/>
              <a:ea typeface="+mn-ea"/>
              <a:cs typeface="+mn-cs"/>
            </a:endParaRPr>
          </a:p>
          <a:p>
            <a:r>
              <a:rPr kumimoji="1" lang="en-US" sz="2000" kern="1200" baseline="0" dirty="0">
                <a:solidFill>
                  <a:schemeClr val="tx1"/>
                </a:solidFill>
                <a:latin typeface="Times New Roman" pitchFamily="33" charset="0"/>
                <a:ea typeface="+mn-ea"/>
                <a:cs typeface="+mn-cs"/>
              </a:rPr>
              <a:t>Let level 2 memory contains all program instructions and data. The current clusters can be</a:t>
            </a:r>
          </a:p>
          <a:p>
            <a:r>
              <a:rPr kumimoji="1" lang="en-US" sz="2000" kern="1200" baseline="0" dirty="0">
                <a:solidFill>
                  <a:schemeClr val="tx1"/>
                </a:solidFill>
                <a:latin typeface="Times New Roman" pitchFamily="33" charset="0"/>
                <a:ea typeface="+mn-ea"/>
                <a:cs typeface="+mn-cs"/>
              </a:rPr>
              <a:t>temporarily placed in level 1. From time to time, one of the clusters in level 1 will</a:t>
            </a:r>
          </a:p>
          <a:p>
            <a:r>
              <a:rPr kumimoji="1" lang="en-US" sz="2000" kern="1200" baseline="0" dirty="0">
                <a:solidFill>
                  <a:schemeClr val="tx1"/>
                </a:solidFill>
                <a:latin typeface="Times New Roman" pitchFamily="33" charset="0"/>
                <a:ea typeface="+mn-ea"/>
                <a:cs typeface="+mn-cs"/>
              </a:rPr>
              <a:t>have to be swapped back to level 2 to make room for a new cluster coming in to</a:t>
            </a:r>
          </a:p>
          <a:p>
            <a:r>
              <a:rPr kumimoji="1" lang="en-US" sz="2000" kern="1200" baseline="0" dirty="0">
                <a:solidFill>
                  <a:schemeClr val="tx1"/>
                </a:solidFill>
                <a:latin typeface="Times New Roman" pitchFamily="33" charset="0"/>
                <a:ea typeface="+mn-ea"/>
                <a:cs typeface="+mn-cs"/>
              </a:rPr>
              <a:t>level 1. On average, however, most references will be to instructions and data contained</a:t>
            </a:r>
          </a:p>
          <a:p>
            <a:r>
              <a:rPr kumimoji="1" lang="en-US" sz="2000" kern="1200" baseline="0" dirty="0">
                <a:solidFill>
                  <a:schemeClr val="tx1"/>
                </a:solidFill>
                <a:latin typeface="Times New Roman" pitchFamily="33" charset="0"/>
                <a:ea typeface="+mn-ea"/>
                <a:cs typeface="+mn-cs"/>
              </a:rPr>
              <a:t>in level 1.</a:t>
            </a:r>
          </a:p>
          <a:p>
            <a:endParaRPr kumimoji="1" lang="en-US" sz="2000" kern="1200" baseline="0" dirty="0">
              <a:solidFill>
                <a:schemeClr val="tx1"/>
              </a:solidFill>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The use of two levels of memory to reduce average access time works in principle,</a:t>
            </a:r>
          </a:p>
          <a:p>
            <a:r>
              <a:rPr kumimoji="1" lang="en-US" sz="1200" kern="1200" dirty="0">
                <a:solidFill>
                  <a:schemeClr val="tx1"/>
                </a:solidFill>
                <a:effectLst/>
                <a:latin typeface="Times New Roman" pitchFamily="33" charset="0"/>
                <a:ea typeface="+mn-ea"/>
                <a:cs typeface="+mn-cs"/>
              </a:rPr>
              <a:t>but only if conditions (a) through (d) apply. By employing a variety of technologies,</a:t>
            </a:r>
          </a:p>
          <a:p>
            <a:r>
              <a:rPr kumimoji="1" lang="en-US" sz="1200" kern="1200" dirty="0">
                <a:solidFill>
                  <a:schemeClr val="tx1"/>
                </a:solidFill>
                <a:effectLst/>
                <a:latin typeface="Times New Roman" pitchFamily="33" charset="0"/>
                <a:ea typeface="+mn-ea"/>
                <a:cs typeface="+mn-cs"/>
              </a:rPr>
              <a:t>a spectrum of memory systems exists that satisfies conditions (a) through</a:t>
            </a:r>
          </a:p>
          <a:p>
            <a:r>
              <a:rPr kumimoji="1" lang="en-US" sz="1200" kern="1200" dirty="0">
                <a:solidFill>
                  <a:schemeClr val="tx1"/>
                </a:solidFill>
                <a:effectLst/>
                <a:latin typeface="Times New Roman" pitchFamily="33" charset="0"/>
                <a:ea typeface="+mn-ea"/>
                <a:cs typeface="+mn-cs"/>
              </a:rPr>
              <a:t>(c). Fortunately, condition (d) is also generally valid due to the principle of locality.</a:t>
            </a:r>
          </a:p>
          <a:p>
            <a:endParaRPr kumimoji="1" lang="en-US" sz="2000" kern="1200" baseline="0" dirty="0">
              <a:solidFill>
                <a:schemeClr val="tx1"/>
              </a:solidFill>
              <a:latin typeface="Times New Roman" pitchFamily="33" charset="0"/>
              <a:ea typeface="+mn-ea"/>
              <a:cs typeface="+mn-cs"/>
            </a:endParaRPr>
          </a:p>
          <a:p>
            <a:endParaRPr kumimoji="1" lang="en-US" sz="2000" kern="1200" baseline="0" dirty="0">
              <a:solidFill>
                <a:schemeClr val="tx1"/>
              </a:solidFill>
              <a:latin typeface="Times New Roman" pitchFamily="33" charset="0"/>
              <a:ea typeface="+mn-ea"/>
              <a:cs typeface="+mn-cs"/>
            </a:endParaRPr>
          </a:p>
          <a:p>
            <a:endParaRPr kumimoji="1" lang="en-US" sz="2000" kern="1200" baseline="0" dirty="0">
              <a:solidFill>
                <a:schemeClr val="tx1"/>
              </a:solidFill>
              <a:latin typeface="Times New Roman" pitchFamily="33" charset="0"/>
              <a:ea typeface="+mn-ea"/>
              <a:cs typeface="+mn-cs"/>
            </a:endParaRPr>
          </a:p>
          <a:p>
            <a:endParaRPr kumimoji="1" lang="en-US" sz="2000" b="0" i="0" u="none" strike="noStrike" kern="1200" baseline="0" dirty="0">
              <a:solidFill>
                <a:schemeClr val="tx1"/>
              </a:solidFill>
              <a:latin typeface="Wingdings" charset="2"/>
              <a:ea typeface="+mn-ea"/>
              <a:cs typeface="Wingdings" charset="2"/>
            </a:endParaRPr>
          </a:p>
          <a:p>
            <a:endParaRPr kumimoji="1" lang="en-US" sz="2000" b="0" i="0" u="none" strike="noStrike" kern="1200" baseline="0" dirty="0">
              <a:solidFill>
                <a:schemeClr val="tx1"/>
              </a:solidFill>
              <a:latin typeface="Times New Roman" pitchFamily="33" charset="0"/>
              <a:ea typeface="+mn-ea"/>
              <a:cs typeface="+mn-cs"/>
            </a:endParaRPr>
          </a:p>
          <a:p>
            <a:endParaRPr lang="en-US" sz="2000"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563357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This principle can be applied across more than two levels of memory, as suggested</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by the hierarchy shown in Figure 4.6. </a:t>
            </a:r>
            <a:r>
              <a:rPr kumimoji="1" lang="en-US" sz="900" kern="1200" dirty="0">
                <a:solidFill>
                  <a:schemeClr val="tx1"/>
                </a:solidFill>
                <a:effectLst/>
                <a:latin typeface="Times New Roman" pitchFamily="33" charset="0"/>
                <a:ea typeface="+mn-ea"/>
                <a:cs typeface="+mn-cs"/>
              </a:rPr>
              <a:t> In practice, the dynamic movement of</a:t>
            </a:r>
          </a:p>
          <a:p>
            <a:r>
              <a:rPr kumimoji="1" lang="en-US" sz="1200" kern="1200" dirty="0">
                <a:solidFill>
                  <a:schemeClr val="tx1"/>
                </a:solidFill>
                <a:effectLst/>
                <a:latin typeface="Times New Roman" pitchFamily="33" charset="0"/>
                <a:ea typeface="+mn-ea"/>
                <a:cs typeface="+mn-cs"/>
              </a:rPr>
              <a:t> chunks of data between levels during program execution involves registers, one</a:t>
            </a:r>
          </a:p>
          <a:p>
            <a:r>
              <a:rPr kumimoji="1" lang="en-US" sz="1200" kern="1200" dirty="0">
                <a:solidFill>
                  <a:schemeClr val="tx1"/>
                </a:solidFill>
                <a:effectLst/>
                <a:latin typeface="Times New Roman" pitchFamily="33" charset="0"/>
                <a:ea typeface="+mn-ea"/>
                <a:cs typeface="+mn-cs"/>
              </a:rPr>
              <a:t>or more levels of cache, main memory, and virtual memory stored on disk. This is</a:t>
            </a:r>
          </a:p>
          <a:p>
            <a:r>
              <a:rPr kumimoji="1" lang="en-US" sz="1200" kern="1200" dirty="0">
                <a:solidFill>
                  <a:schemeClr val="tx1"/>
                </a:solidFill>
                <a:effectLst/>
                <a:latin typeface="Times New Roman" pitchFamily="33" charset="0"/>
                <a:ea typeface="+mn-ea"/>
                <a:cs typeface="+mn-cs"/>
              </a:rPr>
              <a:t>shown in Figure 4.9, with an indication of the size of the chunks of data exchanged</a:t>
            </a:r>
          </a:p>
          <a:p>
            <a:r>
              <a:rPr kumimoji="1" lang="en-US" sz="1200" kern="1200" dirty="0">
                <a:solidFill>
                  <a:schemeClr val="tx1"/>
                </a:solidFill>
                <a:effectLst/>
                <a:latin typeface="Times New Roman" pitchFamily="33" charset="0"/>
                <a:ea typeface="+mn-ea"/>
                <a:cs typeface="+mn-cs"/>
              </a:rPr>
              <a:t>between levels.</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18</a:t>
            </a:fld>
            <a:endParaRPr lang="en-US" dirty="0"/>
          </a:p>
        </p:txBody>
      </p:sp>
    </p:spTree>
    <p:extLst>
      <p:ext uri="{BB962C8B-B14F-4D97-AF65-F5344CB8AC3E}">
        <p14:creationId xmlns:p14="http://schemas.microsoft.com/office/powerpoint/2010/main" val="1491048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Table 4.2 lists some characteristics of key elements of the memory hierarchy. The</a:t>
            </a:r>
          </a:p>
          <a:p>
            <a:r>
              <a:rPr kumimoji="1" lang="en-US" sz="1200" kern="1200" dirty="0">
                <a:solidFill>
                  <a:schemeClr val="tx1"/>
                </a:solidFill>
                <a:effectLst/>
                <a:latin typeface="Times New Roman" pitchFamily="33" charset="0"/>
                <a:ea typeface="+mn-ea"/>
                <a:cs typeface="+mn-cs"/>
              </a:rPr>
              <a:t>fastest, smallest, and most expensive type of memory consists of the registers internal</a:t>
            </a:r>
          </a:p>
          <a:p>
            <a:r>
              <a:rPr kumimoji="1" lang="en-US" sz="1200" kern="1200" dirty="0">
                <a:solidFill>
                  <a:schemeClr val="tx1"/>
                </a:solidFill>
                <a:effectLst/>
                <a:latin typeface="Times New Roman" pitchFamily="33" charset="0"/>
                <a:ea typeface="+mn-ea"/>
                <a:cs typeface="+mn-cs"/>
              </a:rPr>
              <a:t>to the processor. Typically, a processor will contain a few dozen such registers,</a:t>
            </a:r>
          </a:p>
          <a:p>
            <a:r>
              <a:rPr kumimoji="1" lang="en-US" sz="1200" kern="1200" dirty="0">
                <a:solidFill>
                  <a:schemeClr val="tx1"/>
                </a:solidFill>
                <a:effectLst/>
                <a:latin typeface="Times New Roman" pitchFamily="33" charset="0"/>
                <a:ea typeface="+mn-ea"/>
                <a:cs typeface="+mn-cs"/>
              </a:rPr>
              <a:t>although some machines contain hundreds of registers. Next will be typically multiple</a:t>
            </a:r>
          </a:p>
          <a:p>
            <a:r>
              <a:rPr kumimoji="1" lang="en-US" sz="1200" kern="1200" dirty="0">
                <a:solidFill>
                  <a:schemeClr val="tx1"/>
                </a:solidFill>
                <a:effectLst/>
                <a:latin typeface="Times New Roman" pitchFamily="33" charset="0"/>
                <a:ea typeface="+mn-ea"/>
                <a:cs typeface="+mn-cs"/>
              </a:rPr>
              <a:t>layers of cache. Level 1 cache (L1 cache), closest to the processor registers, is</a:t>
            </a:r>
          </a:p>
          <a:p>
            <a:r>
              <a:rPr kumimoji="1" lang="en-US" sz="1200" kern="1200" dirty="0">
                <a:solidFill>
                  <a:schemeClr val="tx1"/>
                </a:solidFill>
                <a:effectLst/>
                <a:latin typeface="Times New Roman" pitchFamily="33" charset="0"/>
                <a:ea typeface="+mn-ea"/>
                <a:cs typeface="+mn-cs"/>
              </a:rPr>
              <a:t>almost always divided into an instruction cache and a data cache. This split is also</a:t>
            </a:r>
          </a:p>
          <a:p>
            <a:r>
              <a:rPr kumimoji="1" lang="en-US" sz="1200" kern="1200" dirty="0">
                <a:solidFill>
                  <a:schemeClr val="tx1"/>
                </a:solidFill>
                <a:effectLst/>
                <a:latin typeface="Times New Roman" pitchFamily="33" charset="0"/>
                <a:ea typeface="+mn-ea"/>
                <a:cs typeface="+mn-cs"/>
              </a:rPr>
              <a:t>common for L2 caches. Most contemporary machines also have an L3 cache and</a:t>
            </a:r>
          </a:p>
          <a:p>
            <a:r>
              <a:rPr kumimoji="1" lang="en-US" sz="1200" kern="1200" dirty="0">
                <a:solidFill>
                  <a:schemeClr val="tx1"/>
                </a:solidFill>
                <a:effectLst/>
                <a:latin typeface="Times New Roman" pitchFamily="33" charset="0"/>
                <a:ea typeface="+mn-ea"/>
                <a:cs typeface="+mn-cs"/>
              </a:rPr>
              <a:t>some have an L4 cache; these two caches generally are not split between instruction</a:t>
            </a:r>
          </a:p>
          <a:p>
            <a:r>
              <a:rPr kumimoji="1" lang="en-US" sz="1200" kern="1200" dirty="0">
                <a:solidFill>
                  <a:schemeClr val="tx1"/>
                </a:solidFill>
                <a:effectLst/>
                <a:latin typeface="Times New Roman" pitchFamily="33" charset="0"/>
                <a:ea typeface="+mn-ea"/>
                <a:cs typeface="+mn-cs"/>
              </a:rPr>
              <a:t>and data and may be shared by multiple processors. Traditionally, cache memory has</a:t>
            </a:r>
          </a:p>
          <a:p>
            <a:r>
              <a:rPr kumimoji="1" lang="en-US" sz="1200" kern="1200" dirty="0">
                <a:solidFill>
                  <a:schemeClr val="tx1"/>
                </a:solidFill>
                <a:effectLst/>
                <a:latin typeface="Times New Roman" pitchFamily="33" charset="0"/>
                <a:ea typeface="+mn-ea"/>
                <a:cs typeface="+mn-cs"/>
              </a:rPr>
              <a:t>been constructed using a technology called static random access memory (SRAM).</a:t>
            </a:r>
          </a:p>
          <a:p>
            <a:r>
              <a:rPr kumimoji="1" lang="en-US" sz="1200" kern="1200" dirty="0">
                <a:solidFill>
                  <a:schemeClr val="tx1"/>
                </a:solidFill>
                <a:effectLst/>
                <a:latin typeface="Times New Roman" pitchFamily="33" charset="0"/>
                <a:ea typeface="+mn-ea"/>
                <a:cs typeface="+mn-cs"/>
              </a:rPr>
              <a:t>More recently, higher levels of cache on many systems have been implemented using</a:t>
            </a:r>
          </a:p>
          <a:p>
            <a:r>
              <a:rPr kumimoji="1" lang="en-US" sz="1200" kern="1200" dirty="0">
                <a:solidFill>
                  <a:schemeClr val="tx1"/>
                </a:solidFill>
                <a:effectLst/>
                <a:latin typeface="Times New Roman" pitchFamily="33" charset="0"/>
                <a:ea typeface="+mn-ea"/>
                <a:cs typeface="+mn-cs"/>
              </a:rPr>
              <a:t>embedded dynamic RAM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which is slower than SRAM but faster than</a:t>
            </a:r>
          </a:p>
          <a:p>
            <a:r>
              <a:rPr kumimoji="1" lang="en-US" sz="1200" kern="1200" dirty="0">
                <a:solidFill>
                  <a:schemeClr val="tx1"/>
                </a:solidFill>
                <a:effectLst/>
                <a:latin typeface="Times New Roman" pitchFamily="33" charset="0"/>
                <a:ea typeface="+mn-ea"/>
                <a:cs typeface="+mn-cs"/>
              </a:rPr>
              <a:t>the DRAM used to implement the main memory of the computer.</a:t>
            </a:r>
          </a:p>
          <a:p>
            <a:endParaRPr lang="en-US" dirty="0"/>
          </a:p>
          <a:p>
            <a:r>
              <a:rPr kumimoji="1" lang="en-US" sz="1200" kern="1200" dirty="0">
                <a:solidFill>
                  <a:schemeClr val="tx1"/>
                </a:solidFill>
                <a:effectLst/>
                <a:latin typeface="Times New Roman" pitchFamily="33" charset="0"/>
                <a:ea typeface="+mn-ea"/>
                <a:cs typeface="+mn-cs"/>
              </a:rPr>
              <a:t> Main memory is the principal internal memory system of the computer. Each</a:t>
            </a:r>
          </a:p>
          <a:p>
            <a:r>
              <a:rPr kumimoji="1" lang="en-US" sz="1200" kern="1200" dirty="0">
                <a:solidFill>
                  <a:schemeClr val="tx1"/>
                </a:solidFill>
                <a:effectLst/>
                <a:latin typeface="Times New Roman" pitchFamily="33" charset="0"/>
                <a:ea typeface="+mn-ea"/>
                <a:cs typeface="+mn-cs"/>
              </a:rPr>
              <a:t>location in main memory has a unique address. Main memory is visible to the programmer,</a:t>
            </a:r>
          </a:p>
          <a:p>
            <a:r>
              <a:rPr kumimoji="1" lang="en-US" sz="1200" kern="1200" dirty="0">
                <a:solidFill>
                  <a:schemeClr val="tx1"/>
                </a:solidFill>
                <a:effectLst/>
                <a:latin typeface="Times New Roman" pitchFamily="33" charset="0"/>
                <a:ea typeface="+mn-ea"/>
                <a:cs typeface="+mn-cs"/>
              </a:rPr>
              <a:t>whereas cache memory is not. The various levels of cache are controlled</a:t>
            </a:r>
          </a:p>
          <a:p>
            <a:r>
              <a:rPr kumimoji="1" lang="en-US" sz="1200" kern="1200" dirty="0">
                <a:solidFill>
                  <a:schemeClr val="tx1"/>
                </a:solidFill>
                <a:effectLst/>
                <a:latin typeface="Times New Roman" pitchFamily="33" charset="0"/>
                <a:ea typeface="+mn-ea"/>
                <a:cs typeface="+mn-cs"/>
              </a:rPr>
              <a:t>by hardware and are used for staging the movement of data between main memory</a:t>
            </a:r>
          </a:p>
          <a:p>
            <a:r>
              <a:rPr kumimoji="1" lang="en-US" sz="1200" kern="1200" dirty="0">
                <a:solidFill>
                  <a:schemeClr val="tx1"/>
                </a:solidFill>
                <a:effectLst/>
                <a:latin typeface="Times New Roman" pitchFamily="33" charset="0"/>
                <a:ea typeface="+mn-ea"/>
                <a:cs typeface="+mn-cs"/>
              </a:rPr>
              <a:t>and processor registers to improve performance.</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19</a:t>
            </a:fld>
            <a:endParaRPr lang="en-US" dirty="0"/>
          </a:p>
        </p:txBody>
      </p:sp>
    </p:spTree>
    <p:extLst>
      <p:ext uri="{BB962C8B-B14F-4D97-AF65-F5344CB8AC3E}">
        <p14:creationId xmlns:p14="http://schemas.microsoft.com/office/powerpoint/2010/main" val="296818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One of the most important concepts related to computer systems is principle of</a:t>
            </a:r>
          </a:p>
          <a:p>
            <a:r>
              <a:rPr kumimoji="1" lang="en-US" sz="1200" kern="1200" dirty="0">
                <a:solidFill>
                  <a:schemeClr val="tx1"/>
                </a:solidFill>
                <a:effectLst/>
                <a:latin typeface="Times New Roman" pitchFamily="33" charset="0"/>
                <a:ea typeface="+mn-ea"/>
                <a:cs typeface="+mn-cs"/>
              </a:rPr>
              <a:t>locality  [DENN05], also referred to as the locality of reference . The principle reflects</a:t>
            </a:r>
          </a:p>
          <a:p>
            <a:r>
              <a:rPr kumimoji="1" lang="en-US" sz="1200" kern="1200" dirty="0">
                <a:solidFill>
                  <a:schemeClr val="tx1"/>
                </a:solidFill>
                <a:effectLst/>
                <a:latin typeface="Times New Roman" pitchFamily="33" charset="0"/>
                <a:ea typeface="+mn-ea"/>
                <a:cs typeface="+mn-cs"/>
              </a:rPr>
              <a:t>the observation that during the course of execution of a program, memory references</a:t>
            </a:r>
          </a:p>
          <a:p>
            <a:r>
              <a:rPr kumimoji="1" lang="en-US" sz="1200" kern="1200" dirty="0">
                <a:solidFill>
                  <a:schemeClr val="tx1"/>
                </a:solidFill>
                <a:effectLst/>
                <a:latin typeface="Times New Roman" pitchFamily="33" charset="0"/>
                <a:ea typeface="+mn-ea"/>
                <a:cs typeface="+mn-cs"/>
              </a:rPr>
              <a:t>by the processor, for both instructions and data, tend to cluster. Programs typically</a:t>
            </a:r>
          </a:p>
          <a:p>
            <a:r>
              <a:rPr kumimoji="1" lang="en-US" sz="1200" kern="1200" dirty="0">
                <a:solidFill>
                  <a:schemeClr val="tx1"/>
                </a:solidFill>
                <a:effectLst/>
                <a:latin typeface="Times New Roman" pitchFamily="33" charset="0"/>
                <a:ea typeface="+mn-ea"/>
                <a:cs typeface="+mn-cs"/>
              </a:rPr>
              <a:t>contain a number of iterative loops and subroutines. Once a loop or subroutine</a:t>
            </a:r>
          </a:p>
          <a:p>
            <a:r>
              <a:rPr kumimoji="1" lang="en-US" sz="1200" kern="1200" dirty="0">
                <a:solidFill>
                  <a:schemeClr val="tx1"/>
                </a:solidFill>
                <a:effectLst/>
                <a:latin typeface="Times New Roman" pitchFamily="33" charset="0"/>
                <a:ea typeface="+mn-ea"/>
                <a:cs typeface="+mn-cs"/>
              </a:rPr>
              <a:t>is entered, there are repeated references to a small set of instructions. Similarly, operations</a:t>
            </a:r>
          </a:p>
          <a:p>
            <a:r>
              <a:rPr kumimoji="1" lang="en-US" sz="1200" kern="1200" dirty="0">
                <a:solidFill>
                  <a:schemeClr val="tx1"/>
                </a:solidFill>
                <a:effectLst/>
                <a:latin typeface="Times New Roman" pitchFamily="33" charset="0"/>
                <a:ea typeface="+mn-ea"/>
                <a:cs typeface="+mn-cs"/>
              </a:rPr>
              <a:t>on tables and arrays involve access to a clustered set of data words. Over a</a:t>
            </a:r>
          </a:p>
          <a:p>
            <a:r>
              <a:rPr kumimoji="1" lang="en-US" sz="1200" kern="1200" dirty="0">
                <a:solidFill>
                  <a:schemeClr val="tx1"/>
                </a:solidFill>
                <a:effectLst/>
                <a:latin typeface="Times New Roman" pitchFamily="33" charset="0"/>
                <a:ea typeface="+mn-ea"/>
                <a:cs typeface="+mn-cs"/>
              </a:rPr>
              <a:t>long period of time, the clusters in use change, but over a short period of time, the</a:t>
            </a:r>
          </a:p>
          <a:p>
            <a:r>
              <a:rPr kumimoji="1" lang="en-US" sz="1200" kern="1200" dirty="0">
                <a:solidFill>
                  <a:schemeClr val="tx1"/>
                </a:solidFill>
                <a:effectLst/>
                <a:latin typeface="Times New Roman" pitchFamily="33" charset="0"/>
                <a:ea typeface="+mn-ea"/>
                <a:cs typeface="+mn-cs"/>
              </a:rPr>
              <a:t>processor is primarily working with fixed clusters of memory references.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We can put these observations more specifically. As we discuss in Section 4.3,</a:t>
            </a:r>
          </a:p>
          <a:p>
            <a:r>
              <a:rPr kumimoji="1" lang="en-US" sz="1200" kern="1200" dirty="0">
                <a:solidFill>
                  <a:schemeClr val="tx1"/>
                </a:solidFill>
                <a:effectLst/>
                <a:latin typeface="Times New Roman" pitchFamily="33" charset="0"/>
                <a:ea typeface="+mn-ea"/>
                <a:cs typeface="+mn-cs"/>
              </a:rPr>
              <a:t>for different types of memory, memory is accessed and retrieved in units of different</a:t>
            </a:r>
          </a:p>
          <a:p>
            <a:r>
              <a:rPr kumimoji="1" lang="en-US" sz="1200" kern="1200" dirty="0">
                <a:solidFill>
                  <a:schemeClr val="tx1"/>
                </a:solidFill>
                <a:effectLst/>
                <a:latin typeface="Times New Roman" pitchFamily="33" charset="0"/>
                <a:ea typeface="+mn-ea"/>
                <a:cs typeface="+mn-cs"/>
              </a:rPr>
              <a:t>sizes, ranging from individual words to large blocks of cache memory to much</a:t>
            </a:r>
          </a:p>
          <a:p>
            <a:r>
              <a:rPr kumimoji="1" lang="en-US" sz="1200" kern="1200" dirty="0">
                <a:solidFill>
                  <a:schemeClr val="tx1"/>
                </a:solidFill>
                <a:effectLst/>
                <a:latin typeface="Times New Roman" pitchFamily="33" charset="0"/>
                <a:ea typeface="+mn-ea"/>
                <a:cs typeface="+mn-cs"/>
              </a:rPr>
              <a:t> larger segments of disk memory. Denning observed that locality is based on three</a:t>
            </a:r>
          </a:p>
          <a:p>
            <a:r>
              <a:rPr kumimoji="1" lang="en-US" sz="1200" kern="1200" dirty="0">
                <a:solidFill>
                  <a:schemeClr val="tx1"/>
                </a:solidFill>
                <a:effectLst/>
                <a:latin typeface="Times New Roman" pitchFamily="33" charset="0"/>
                <a:ea typeface="+mn-ea"/>
                <a:cs typeface="+mn-cs"/>
              </a:rPr>
              <a:t>assertions [DENN72]:</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1.  During any interval of time, a program references memory locations</a:t>
            </a:r>
          </a:p>
          <a:p>
            <a:r>
              <a:rPr kumimoji="1" lang="en-US" sz="1200" kern="1200" dirty="0">
                <a:solidFill>
                  <a:schemeClr val="tx1"/>
                </a:solidFill>
                <a:effectLst/>
                <a:latin typeface="Times New Roman" pitchFamily="33" charset="0"/>
                <a:ea typeface="+mn-ea"/>
                <a:cs typeface="+mn-cs"/>
              </a:rPr>
              <a:t>non-uniformly. That is, some units of memory are more likely to be accessed</a:t>
            </a:r>
          </a:p>
          <a:p>
            <a:r>
              <a:rPr kumimoji="1" lang="en-US" sz="1200" kern="1200" dirty="0">
                <a:solidFill>
                  <a:schemeClr val="tx1"/>
                </a:solidFill>
                <a:effectLst/>
                <a:latin typeface="Times New Roman" pitchFamily="33" charset="0"/>
                <a:ea typeface="+mn-ea"/>
                <a:cs typeface="+mn-cs"/>
              </a:rPr>
              <a:t>than others.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2.  As a function of time, the probability that a given unit of memory is referenced</a:t>
            </a:r>
          </a:p>
          <a:p>
            <a:r>
              <a:rPr kumimoji="1" lang="en-US" sz="1200" kern="1200" dirty="0">
                <a:solidFill>
                  <a:schemeClr val="tx1"/>
                </a:solidFill>
                <a:effectLst/>
                <a:latin typeface="Times New Roman" pitchFamily="33" charset="0"/>
                <a:ea typeface="+mn-ea"/>
                <a:cs typeface="+mn-cs"/>
              </a:rPr>
              <a:t>tends to change slowly. Put another way, the probability distribution</a:t>
            </a:r>
          </a:p>
          <a:p>
            <a:r>
              <a:rPr kumimoji="1" lang="en-US" sz="1200" kern="1200" dirty="0">
                <a:solidFill>
                  <a:schemeClr val="tx1"/>
                </a:solidFill>
                <a:effectLst/>
                <a:latin typeface="Times New Roman" pitchFamily="33" charset="0"/>
                <a:ea typeface="+mn-ea"/>
                <a:cs typeface="+mn-cs"/>
              </a:rPr>
              <a:t>of memory references across the entire memory space tends to change slowly</a:t>
            </a:r>
          </a:p>
          <a:p>
            <a:r>
              <a:rPr kumimoji="1" lang="en-US" sz="1200" kern="1200" dirty="0">
                <a:solidFill>
                  <a:schemeClr val="tx1"/>
                </a:solidFill>
                <a:effectLst/>
                <a:latin typeface="Times New Roman" pitchFamily="33" charset="0"/>
                <a:ea typeface="+mn-ea"/>
                <a:cs typeface="+mn-cs"/>
              </a:rPr>
              <a:t>over time.</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3.  The correlation between immediate past and immediate future memory reference</a:t>
            </a:r>
          </a:p>
          <a:p>
            <a:r>
              <a:rPr kumimoji="1" lang="en-US" sz="1200" kern="1200" dirty="0">
                <a:solidFill>
                  <a:schemeClr val="tx1"/>
                </a:solidFill>
                <a:effectLst/>
                <a:latin typeface="Times New Roman" pitchFamily="33" charset="0"/>
                <a:ea typeface="+mn-ea"/>
                <a:cs typeface="+mn-cs"/>
              </a:rPr>
              <a:t>patterns is high, and tapers off as the time interval increases.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Intuitively, the principle of locality makes sense. Consider the following line</a:t>
            </a:r>
          </a:p>
          <a:p>
            <a:r>
              <a:rPr kumimoji="1" lang="en-US" sz="1200" kern="1200" dirty="0">
                <a:solidFill>
                  <a:schemeClr val="tx1"/>
                </a:solidFill>
                <a:effectLst/>
                <a:latin typeface="Times New Roman" pitchFamily="33" charset="0"/>
                <a:ea typeface="+mn-ea"/>
                <a:cs typeface="+mn-cs"/>
              </a:rPr>
              <a:t>of reasoning:</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1.  Except for branch and call instructions, which constitute only a small fraction</a:t>
            </a:r>
          </a:p>
          <a:p>
            <a:r>
              <a:rPr kumimoji="1" lang="en-US" sz="1200" kern="1200" dirty="0">
                <a:solidFill>
                  <a:schemeClr val="tx1"/>
                </a:solidFill>
                <a:effectLst/>
                <a:latin typeface="Times New Roman" pitchFamily="33" charset="0"/>
                <a:ea typeface="+mn-ea"/>
                <a:cs typeface="+mn-cs"/>
              </a:rPr>
              <a:t>of all program instructions, program execution is sequential. Hence, in most</a:t>
            </a:r>
          </a:p>
          <a:p>
            <a:r>
              <a:rPr kumimoji="1" lang="en-US" sz="1200" kern="1200" dirty="0">
                <a:solidFill>
                  <a:schemeClr val="tx1"/>
                </a:solidFill>
                <a:effectLst/>
                <a:latin typeface="Times New Roman" pitchFamily="33" charset="0"/>
                <a:ea typeface="+mn-ea"/>
                <a:cs typeface="+mn-cs"/>
              </a:rPr>
              <a:t>cases, the next instruction to be fetched immediately follows the last instruction</a:t>
            </a:r>
          </a:p>
          <a:p>
            <a:r>
              <a:rPr kumimoji="1" lang="en-US" sz="1200" kern="1200" dirty="0">
                <a:solidFill>
                  <a:schemeClr val="tx1"/>
                </a:solidFill>
                <a:effectLst/>
                <a:latin typeface="Times New Roman" pitchFamily="33" charset="0"/>
                <a:ea typeface="+mn-ea"/>
                <a:cs typeface="+mn-cs"/>
              </a:rPr>
              <a:t>fetched.</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2.  It is rare to have a long uninterrupted sequence of procedure calls followed</a:t>
            </a:r>
          </a:p>
          <a:p>
            <a:r>
              <a:rPr kumimoji="1" lang="en-US" sz="1200" kern="1200" dirty="0">
                <a:solidFill>
                  <a:schemeClr val="tx1"/>
                </a:solidFill>
                <a:effectLst/>
                <a:latin typeface="Times New Roman" pitchFamily="33" charset="0"/>
                <a:ea typeface="+mn-ea"/>
                <a:cs typeface="+mn-cs"/>
              </a:rPr>
              <a:t>by the corresponding sequence of returns. Rather, a program remains confined</a:t>
            </a:r>
          </a:p>
          <a:p>
            <a:r>
              <a:rPr kumimoji="1" lang="en-US" sz="1200" kern="1200" dirty="0">
                <a:solidFill>
                  <a:schemeClr val="tx1"/>
                </a:solidFill>
                <a:effectLst/>
                <a:latin typeface="Times New Roman" pitchFamily="33" charset="0"/>
                <a:ea typeface="+mn-ea"/>
                <a:cs typeface="+mn-cs"/>
              </a:rPr>
              <a:t>to a rather narrow window of procedure-invocation depth. Thus, over</a:t>
            </a:r>
          </a:p>
          <a:p>
            <a:r>
              <a:rPr kumimoji="1" lang="en-US" sz="1200" kern="1200" dirty="0">
                <a:solidFill>
                  <a:schemeClr val="tx1"/>
                </a:solidFill>
                <a:effectLst/>
                <a:latin typeface="Times New Roman" pitchFamily="33" charset="0"/>
                <a:ea typeface="+mn-ea"/>
                <a:cs typeface="+mn-cs"/>
              </a:rPr>
              <a:t>a short period of time, references to instructions tend to be localized to a few</a:t>
            </a:r>
          </a:p>
          <a:p>
            <a:r>
              <a:rPr kumimoji="1" lang="en-US" sz="1200" kern="1200" dirty="0">
                <a:solidFill>
                  <a:schemeClr val="tx1"/>
                </a:solidFill>
                <a:effectLst/>
                <a:latin typeface="Times New Roman" pitchFamily="33" charset="0"/>
                <a:ea typeface="+mn-ea"/>
                <a:cs typeface="+mn-cs"/>
              </a:rPr>
              <a:t>procedures.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3.  Most iterative constructs consist of a relatively small number of instructions</a:t>
            </a:r>
          </a:p>
          <a:p>
            <a:r>
              <a:rPr kumimoji="1" lang="en-US" sz="1200" kern="1200" dirty="0">
                <a:solidFill>
                  <a:schemeClr val="tx1"/>
                </a:solidFill>
                <a:effectLst/>
                <a:latin typeface="Times New Roman" pitchFamily="33" charset="0"/>
                <a:ea typeface="+mn-ea"/>
                <a:cs typeface="+mn-cs"/>
              </a:rPr>
              <a:t>repeated many times. For the duration of the iteration, computation is therefore</a:t>
            </a:r>
          </a:p>
          <a:p>
            <a:r>
              <a:rPr kumimoji="1" lang="en-US" sz="1200" kern="1200" dirty="0">
                <a:solidFill>
                  <a:schemeClr val="tx1"/>
                </a:solidFill>
                <a:effectLst/>
                <a:latin typeface="Times New Roman" pitchFamily="33" charset="0"/>
                <a:ea typeface="+mn-ea"/>
                <a:cs typeface="+mn-cs"/>
              </a:rPr>
              <a:t>confined to a small contiguous portion of a program.</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4.  In many programs, much of the computation involves processing data structures,</a:t>
            </a:r>
          </a:p>
          <a:p>
            <a:r>
              <a:rPr kumimoji="1" lang="en-US" sz="1200" kern="1200" dirty="0">
                <a:solidFill>
                  <a:schemeClr val="tx1"/>
                </a:solidFill>
                <a:effectLst/>
                <a:latin typeface="Times New Roman" pitchFamily="33" charset="0"/>
                <a:ea typeface="+mn-ea"/>
                <a:cs typeface="+mn-cs"/>
              </a:rPr>
              <a:t>such as arrays or sequences of records. In many cases, successive references</a:t>
            </a:r>
          </a:p>
          <a:p>
            <a:r>
              <a:rPr kumimoji="1" lang="en-US" sz="1200" kern="1200" dirty="0">
                <a:solidFill>
                  <a:schemeClr val="tx1"/>
                </a:solidFill>
                <a:effectLst/>
                <a:latin typeface="Times New Roman" pitchFamily="33" charset="0"/>
                <a:ea typeface="+mn-ea"/>
                <a:cs typeface="+mn-cs"/>
              </a:rPr>
              <a:t>to these data structures will be to closely located data items.</a:t>
            </a:r>
          </a:p>
          <a:p>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a:t>
            </a:fld>
            <a:endParaRPr lang="en-US" dirty="0"/>
          </a:p>
        </p:txBody>
      </p:sp>
    </p:spTree>
    <p:extLst>
      <p:ext uri="{BB962C8B-B14F-4D97-AF65-F5344CB8AC3E}">
        <p14:creationId xmlns:p14="http://schemas.microsoft.com/office/powerpoint/2010/main" val="1879990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The three forms of memory just described are, typically, volatile and employ</a:t>
            </a:r>
          </a:p>
          <a:p>
            <a:r>
              <a:rPr kumimoji="1" lang="en-US" sz="1200" b="0" i="0" u="none" strike="noStrike" kern="1200" baseline="0" dirty="0">
                <a:solidFill>
                  <a:schemeClr val="tx1"/>
                </a:solidFill>
                <a:latin typeface="Times New Roman" pitchFamily="33" charset="0"/>
                <a:ea typeface="+mn-ea"/>
                <a:cs typeface="+mn-cs"/>
              </a:rPr>
              <a:t>semiconductor technology. The use of three levels exploits the fact that semiconductor</a:t>
            </a:r>
          </a:p>
          <a:p>
            <a:r>
              <a:rPr kumimoji="1" lang="en-US" sz="1200" b="0" i="0" u="none" strike="noStrike" kern="1200" baseline="0" dirty="0">
                <a:solidFill>
                  <a:schemeClr val="tx1"/>
                </a:solidFill>
                <a:latin typeface="Times New Roman" pitchFamily="33" charset="0"/>
                <a:ea typeface="+mn-ea"/>
                <a:cs typeface="+mn-cs"/>
              </a:rPr>
              <a:t>memory comes in a variety of types, which differ in speed and cost. Data are</a:t>
            </a:r>
          </a:p>
          <a:p>
            <a:r>
              <a:rPr kumimoji="1" lang="en-US" sz="1200" b="0" i="0" u="none" strike="noStrike" kern="1200" baseline="0" dirty="0">
                <a:solidFill>
                  <a:schemeClr val="tx1"/>
                </a:solidFill>
                <a:latin typeface="Times New Roman" pitchFamily="33" charset="0"/>
                <a:ea typeface="+mn-ea"/>
                <a:cs typeface="+mn-cs"/>
              </a:rPr>
              <a:t>stored more permanently on external mass storage devices, of which the most common</a:t>
            </a:r>
          </a:p>
          <a:p>
            <a:r>
              <a:rPr kumimoji="1" lang="en-US" sz="1200" b="0" i="0" u="none" strike="noStrike" kern="1200" baseline="0" dirty="0">
                <a:solidFill>
                  <a:schemeClr val="tx1"/>
                </a:solidFill>
                <a:latin typeface="Times New Roman" pitchFamily="33" charset="0"/>
                <a:ea typeface="+mn-ea"/>
                <a:cs typeface="+mn-cs"/>
              </a:rPr>
              <a:t>are hard disk and removable media, such as removable magnetic disk, tape,</a:t>
            </a:r>
          </a:p>
          <a:p>
            <a:r>
              <a:rPr kumimoji="1" lang="en-US" sz="1200" b="0" i="0" u="none" strike="noStrike" kern="1200" baseline="0" dirty="0">
                <a:solidFill>
                  <a:schemeClr val="tx1"/>
                </a:solidFill>
                <a:latin typeface="Times New Roman" pitchFamily="33" charset="0"/>
                <a:ea typeface="+mn-ea"/>
                <a:cs typeface="+mn-cs"/>
              </a:rPr>
              <a:t>and optical storage. External, nonvolatile memory is also referred to as </a:t>
            </a:r>
            <a:r>
              <a:rPr kumimoji="1" lang="en-US" sz="1200" b="1" i="0" u="none" strike="noStrike" kern="1200" baseline="0" dirty="0">
                <a:solidFill>
                  <a:schemeClr val="tx1"/>
                </a:solidFill>
                <a:latin typeface="Times New Roman" pitchFamily="33" charset="0"/>
                <a:ea typeface="+mn-ea"/>
                <a:cs typeface="+mn-cs"/>
              </a:rPr>
              <a:t>secondary</a:t>
            </a:r>
          </a:p>
          <a:p>
            <a:r>
              <a:rPr kumimoji="1" lang="en-US" sz="1200" b="1" i="0" u="none" strike="noStrike" kern="1200" baseline="0" dirty="0">
                <a:solidFill>
                  <a:schemeClr val="tx1"/>
                </a:solidFill>
                <a:latin typeface="Times New Roman" pitchFamily="33" charset="0"/>
                <a:ea typeface="+mn-ea"/>
                <a:cs typeface="+mn-cs"/>
              </a:rPr>
              <a:t>memory</a:t>
            </a:r>
            <a:r>
              <a:rPr kumimoji="1" lang="en-US" sz="1200" b="0" i="0" u="none" strike="noStrike" kern="1200" baseline="0" dirty="0">
                <a:solidFill>
                  <a:schemeClr val="tx1"/>
                </a:solidFill>
                <a:latin typeface="Times New Roman" pitchFamily="33" charset="0"/>
                <a:ea typeface="+mn-ea"/>
                <a:cs typeface="+mn-cs"/>
              </a:rPr>
              <a:t>  or </a:t>
            </a:r>
            <a:r>
              <a:rPr kumimoji="1" lang="en-US" sz="1200" b="1" i="0" u="none" strike="noStrike" kern="1200" baseline="0" dirty="0">
                <a:solidFill>
                  <a:schemeClr val="tx1"/>
                </a:solidFill>
                <a:latin typeface="Times New Roman" pitchFamily="33" charset="0"/>
                <a:ea typeface="+mn-ea"/>
                <a:cs typeface="+mn-cs"/>
              </a:rPr>
              <a:t>auxiliary</a:t>
            </a:r>
            <a:r>
              <a:rPr kumimoji="1" lang="en-US" sz="1200" b="0" i="0" u="none" strike="noStrike" kern="1200" baseline="0" dirty="0">
                <a:solidFill>
                  <a:schemeClr val="tx1"/>
                </a:solidFill>
                <a:latin typeface="Times New Roman" pitchFamily="33" charset="0"/>
                <a:ea typeface="+mn-ea"/>
                <a:cs typeface="+mn-cs"/>
              </a:rPr>
              <a:t> </a:t>
            </a:r>
            <a:r>
              <a:rPr kumimoji="1" lang="en-US" sz="1200" b="1" i="0" u="none" strike="noStrike" kern="1200" baseline="0" dirty="0">
                <a:solidFill>
                  <a:schemeClr val="tx1"/>
                </a:solidFill>
                <a:latin typeface="Times New Roman" pitchFamily="33" charset="0"/>
                <a:ea typeface="+mn-ea"/>
                <a:cs typeface="+mn-cs"/>
              </a:rPr>
              <a:t>memory</a:t>
            </a:r>
            <a:r>
              <a:rPr kumimoji="1" lang="en-US" sz="1200" b="0" i="0" u="none" strike="noStrike" kern="1200" baseline="0" dirty="0">
                <a:solidFill>
                  <a:schemeClr val="tx1"/>
                </a:solidFill>
                <a:latin typeface="Times New Roman" pitchFamily="33" charset="0"/>
                <a:ea typeface="+mn-ea"/>
                <a:cs typeface="+mn-cs"/>
              </a:rPr>
              <a:t> . These are used to store program and data files and</a:t>
            </a:r>
          </a:p>
          <a:p>
            <a:r>
              <a:rPr kumimoji="1" lang="en-US" sz="1200" b="0" i="0" u="none" strike="noStrike" kern="1200" baseline="0" dirty="0">
                <a:solidFill>
                  <a:schemeClr val="tx1"/>
                </a:solidFill>
                <a:latin typeface="Times New Roman" pitchFamily="33" charset="0"/>
                <a:ea typeface="+mn-ea"/>
                <a:cs typeface="+mn-cs"/>
              </a:rPr>
              <a:t>are usually visible to the programmer only in terms of files and records, as opposed</a:t>
            </a:r>
          </a:p>
          <a:p>
            <a:r>
              <a:rPr kumimoji="1" lang="en-US" sz="1200" b="0" i="0" u="none" strike="noStrike" kern="1200" baseline="0" dirty="0">
                <a:solidFill>
                  <a:schemeClr val="tx1"/>
                </a:solidFill>
                <a:latin typeface="Times New Roman" pitchFamily="33" charset="0"/>
                <a:ea typeface="+mn-ea"/>
                <a:cs typeface="+mn-cs"/>
              </a:rPr>
              <a:t>to individual bytes or words. Disk is also used to provide an extension to main memory</a:t>
            </a:r>
          </a:p>
          <a:p>
            <a:r>
              <a:rPr kumimoji="1" lang="en-US" sz="1200" b="0" i="0" u="none" strike="noStrike" kern="1200" baseline="0" dirty="0">
                <a:solidFill>
                  <a:schemeClr val="tx1"/>
                </a:solidFill>
                <a:latin typeface="Times New Roman" pitchFamily="33" charset="0"/>
                <a:ea typeface="+mn-ea"/>
                <a:cs typeface="+mn-cs"/>
              </a:rPr>
              <a:t>known as virtual memory, which is discussed in Chapter 9. </a:t>
            </a:r>
            <a:r>
              <a:rPr kumimoji="1" lang="en-US" sz="1200" kern="1200" dirty="0">
                <a:solidFill>
                  <a:schemeClr val="tx1"/>
                </a:solidFill>
                <a:effectLst/>
                <a:latin typeface="Times New Roman" pitchFamily="33" charset="0"/>
                <a:ea typeface="+mn-ea"/>
                <a:cs typeface="+mn-cs"/>
              </a:rPr>
              <a:t> Other forms of</a:t>
            </a:r>
          </a:p>
          <a:p>
            <a:r>
              <a:rPr kumimoji="1" lang="en-US" sz="1200" kern="1200" dirty="0">
                <a:solidFill>
                  <a:schemeClr val="tx1"/>
                </a:solidFill>
                <a:effectLst/>
                <a:latin typeface="Times New Roman" pitchFamily="33" charset="0"/>
                <a:ea typeface="+mn-ea"/>
                <a:cs typeface="+mn-cs"/>
              </a:rPr>
              <a:t>secondary</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memory include optical disks and flash memory.</a:t>
            </a:r>
          </a:p>
          <a:p>
            <a:endParaRPr kumimoji="1" lang="en-US" sz="1200" b="0" i="0" u="none" strike="noStrike" kern="1200" baseline="0" dirty="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385453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4.10 illustrates the memory hierarchy for the IBM z13 mainframe computer</a:t>
            </a:r>
          </a:p>
          <a:p>
            <a:r>
              <a:rPr kumimoji="1" lang="en-US" sz="1200" kern="1200" dirty="0">
                <a:solidFill>
                  <a:schemeClr val="tx1"/>
                </a:solidFill>
                <a:effectLst/>
                <a:latin typeface="Times New Roman" pitchFamily="33" charset="0"/>
                <a:ea typeface="+mn-ea"/>
                <a:cs typeface="+mn-cs"/>
              </a:rPr>
              <a:t>[LASC16]. It consists of the following levels:</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L1 and L2 caches use SRAM, and are private for each core (Figure 1.5).</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L3 cache uses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and is shared by all eight cores within the PU chip</a:t>
            </a:r>
          </a:p>
          <a:p>
            <a:r>
              <a:rPr kumimoji="1" lang="en-US" sz="1200" kern="1200" dirty="0">
                <a:solidFill>
                  <a:schemeClr val="tx1"/>
                </a:solidFill>
                <a:effectLst/>
                <a:latin typeface="Times New Roman" pitchFamily="33" charset="0"/>
                <a:ea typeface="+mn-ea"/>
                <a:cs typeface="+mn-cs"/>
              </a:rPr>
              <a:t>(Figure 1.4). Each CPC drawer has six L3 caches. A four-CPC drawer system</a:t>
            </a:r>
          </a:p>
          <a:p>
            <a:r>
              <a:rPr kumimoji="1" lang="en-US" sz="1200" kern="1200" dirty="0">
                <a:solidFill>
                  <a:schemeClr val="tx1"/>
                </a:solidFill>
                <a:effectLst/>
                <a:latin typeface="Times New Roman" pitchFamily="33" charset="0"/>
                <a:ea typeface="+mn-ea"/>
                <a:cs typeface="+mn-cs"/>
              </a:rPr>
              <a:t>therefore has 24 of them, resulting in 1536 MB (24 *  64 MB) of this shared</a:t>
            </a:r>
          </a:p>
          <a:p>
            <a:r>
              <a:rPr kumimoji="1" lang="en-US" sz="1200" kern="1200" dirty="0">
                <a:solidFill>
                  <a:schemeClr val="tx1"/>
                </a:solidFill>
                <a:effectLst/>
                <a:latin typeface="Times New Roman" pitchFamily="33" charset="0"/>
                <a:ea typeface="+mn-ea"/>
                <a:cs typeface="+mn-cs"/>
              </a:rPr>
              <a:t>PU chip-level cache.</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L4 cache also uses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and is shared by all PU chips on the node of a</a:t>
            </a:r>
          </a:p>
          <a:p>
            <a:r>
              <a:rPr kumimoji="1" lang="en-US" sz="1200" kern="1200" dirty="0">
                <a:solidFill>
                  <a:schemeClr val="tx1"/>
                </a:solidFill>
                <a:effectLst/>
                <a:latin typeface="Times New Roman" pitchFamily="33" charset="0"/>
                <a:ea typeface="+mn-ea"/>
                <a:cs typeface="+mn-cs"/>
              </a:rPr>
              <a:t>CPC drawer. Each L4 cache has 480 MB for previously owned and some least</a:t>
            </a:r>
          </a:p>
          <a:p>
            <a:r>
              <a:rPr kumimoji="1" lang="en-US" sz="1200" kern="1200" dirty="0">
                <a:solidFill>
                  <a:schemeClr val="tx1"/>
                </a:solidFill>
                <a:effectLst/>
                <a:latin typeface="Times New Roman" pitchFamily="33" charset="0"/>
                <a:ea typeface="+mn-ea"/>
                <a:cs typeface="+mn-cs"/>
              </a:rPr>
              <a:t>recently used (LRU) L3-owned lines and 224 MB for a non-data inclusive coherent</a:t>
            </a:r>
          </a:p>
          <a:p>
            <a:r>
              <a:rPr kumimoji="1" lang="en-US" sz="1200" kern="1200" dirty="0">
                <a:solidFill>
                  <a:schemeClr val="tx1"/>
                </a:solidFill>
                <a:effectLst/>
                <a:latin typeface="Times New Roman" pitchFamily="33" charset="0"/>
                <a:ea typeface="+mn-ea"/>
                <a:cs typeface="+mn-cs"/>
              </a:rPr>
              <a:t>(NIC) directory that points to L3 owned lines that have not been included</a:t>
            </a:r>
          </a:p>
          <a:p>
            <a:r>
              <a:rPr kumimoji="1" lang="en-US" sz="1200" kern="1200" dirty="0">
                <a:solidFill>
                  <a:schemeClr val="tx1"/>
                </a:solidFill>
                <a:effectLst/>
                <a:latin typeface="Times New Roman" pitchFamily="33" charset="0"/>
                <a:ea typeface="+mn-ea"/>
                <a:cs typeface="+mn-cs"/>
              </a:rPr>
              <a:t>in L4 cache. A four-CPC drawer system has 3840 MB (4 *  2 *  384 MB) of</a:t>
            </a:r>
          </a:p>
          <a:p>
            <a:r>
              <a:rPr kumimoji="1" lang="en-US" sz="1200" kern="1200" dirty="0">
                <a:solidFill>
                  <a:schemeClr val="tx1"/>
                </a:solidFill>
                <a:effectLst/>
                <a:latin typeface="Times New Roman" pitchFamily="33" charset="0"/>
                <a:ea typeface="+mn-ea"/>
                <a:cs typeface="+mn-cs"/>
              </a:rPr>
              <a:t>shared L4 cache and 1792 MB (4 *  2 *  224 MB) of NIC directory.</a:t>
            </a:r>
          </a:p>
          <a:p>
            <a:endParaRPr lang="en-US" dirty="0"/>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Main storage has up to 2.5 TB addressable memory per CPC drawer, using</a:t>
            </a:r>
          </a:p>
          <a:p>
            <a:r>
              <a:rPr kumimoji="1" lang="en-US" sz="1200" kern="1200" dirty="0">
                <a:solidFill>
                  <a:schemeClr val="tx1"/>
                </a:solidFill>
                <a:effectLst/>
                <a:latin typeface="Times New Roman" pitchFamily="33" charset="0"/>
                <a:ea typeface="+mn-ea"/>
                <a:cs typeface="+mn-cs"/>
              </a:rPr>
              <a:t>DRAM. A four-CPC drawer system can have up to 10 TB of main storage.</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Secondary memory holds virtual memory and is stored in disks accessed by</a:t>
            </a:r>
          </a:p>
          <a:p>
            <a:r>
              <a:rPr kumimoji="1" lang="en-US" sz="1200" kern="1200" dirty="0">
                <a:solidFill>
                  <a:schemeClr val="tx1"/>
                </a:solidFill>
                <a:effectLst/>
                <a:latin typeface="Times New Roman" pitchFamily="33" charset="0"/>
                <a:ea typeface="+mn-ea"/>
                <a:cs typeface="+mn-cs"/>
              </a:rPr>
              <a:t>various I/O technologies.</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21</a:t>
            </a:fld>
            <a:endParaRPr lang="en-US" dirty="0"/>
          </a:p>
        </p:txBody>
      </p:sp>
    </p:spTree>
    <p:extLst>
      <p:ext uri="{BB962C8B-B14F-4D97-AF65-F5344CB8AC3E}">
        <p14:creationId xmlns:p14="http://schemas.microsoft.com/office/powerpoint/2010/main" val="1510019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Three principles guide the design of a memory hierarchy and the supporting memory</a:t>
            </a:r>
          </a:p>
          <a:p>
            <a:r>
              <a:rPr kumimoji="1" lang="en-US" sz="1200" kern="1200" dirty="0">
                <a:solidFill>
                  <a:schemeClr val="tx1"/>
                </a:solidFill>
                <a:effectLst/>
                <a:latin typeface="Times New Roman" pitchFamily="33" charset="0"/>
                <a:ea typeface="+mn-ea"/>
                <a:cs typeface="+mn-cs"/>
              </a:rPr>
              <a:t>management hardware and software:</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1. Locality : Locality is the principle that makes effective use of a memory hierarchy</a:t>
            </a:r>
          </a:p>
          <a:p>
            <a:r>
              <a:rPr kumimoji="1" lang="en-US" sz="1200" kern="1200" dirty="0">
                <a:solidFill>
                  <a:schemeClr val="tx1"/>
                </a:solidFill>
                <a:effectLst/>
                <a:latin typeface="Times New Roman" pitchFamily="33" charset="0"/>
                <a:ea typeface="+mn-ea"/>
                <a:cs typeface="+mn-cs"/>
              </a:rPr>
              <a:t>possible.</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2. Inclusion : This principle dictates that all information items are originally stored</a:t>
            </a:r>
          </a:p>
          <a:p>
            <a:r>
              <a:rPr kumimoji="1" lang="en-US" sz="1200" kern="1200" dirty="0">
                <a:solidFill>
                  <a:schemeClr val="tx1"/>
                </a:solidFill>
                <a:effectLst/>
                <a:latin typeface="Times New Roman" pitchFamily="33" charset="0"/>
                <a:ea typeface="+mn-ea"/>
                <a:cs typeface="+mn-cs"/>
              </a:rPr>
              <a:t>in level </a:t>
            </a:r>
            <a:r>
              <a:rPr kumimoji="1" lang="en-US" sz="1200" b="0" kern="1200" dirty="0" err="1">
                <a:solidFill>
                  <a:schemeClr val="tx1"/>
                </a:solidFill>
                <a:effectLst/>
                <a:latin typeface="Times New Roman" pitchFamily="33" charset="0"/>
                <a:ea typeface="+mn-ea"/>
                <a:cs typeface="+mn-cs"/>
              </a:rPr>
              <a:t>M</a:t>
            </a:r>
            <a:r>
              <a:rPr kumimoji="1" lang="en-US" sz="1200" b="1" kern="1200" baseline="-25000" dirty="0" err="1">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 , where </a:t>
            </a:r>
            <a:r>
              <a:rPr kumimoji="1" lang="en-US" sz="1200" b="0" i="1" kern="1200" dirty="0">
                <a:solidFill>
                  <a:schemeClr val="tx1"/>
                </a:solidFill>
                <a:effectLst/>
                <a:latin typeface="Times New Roman" pitchFamily="33" charset="0"/>
                <a:ea typeface="+mn-ea"/>
                <a:cs typeface="+mn-cs"/>
              </a:rPr>
              <a:t>n </a:t>
            </a:r>
            <a:r>
              <a:rPr kumimoji="1" lang="en-US" sz="1200" kern="1200" dirty="0">
                <a:solidFill>
                  <a:schemeClr val="tx1"/>
                </a:solidFill>
                <a:effectLst/>
                <a:latin typeface="Times New Roman" pitchFamily="33" charset="0"/>
                <a:ea typeface="+mn-ea"/>
                <a:cs typeface="+mn-cs"/>
              </a:rPr>
              <a:t> is the level most remote from the processor. During the</a:t>
            </a:r>
          </a:p>
          <a:p>
            <a:r>
              <a:rPr kumimoji="1" lang="en-US" sz="1200" kern="1200" dirty="0">
                <a:solidFill>
                  <a:schemeClr val="tx1"/>
                </a:solidFill>
                <a:effectLst/>
                <a:latin typeface="Times New Roman" pitchFamily="33" charset="0"/>
                <a:ea typeface="+mn-ea"/>
                <a:cs typeface="+mn-cs"/>
              </a:rPr>
              <a:t>processing, subsets of </a:t>
            </a:r>
            <a:r>
              <a:rPr kumimoji="1" lang="en-US" sz="1200" b="0" kern="1200" dirty="0" err="1">
                <a:solidFill>
                  <a:schemeClr val="tx1"/>
                </a:solidFill>
                <a:effectLst/>
                <a:latin typeface="Times New Roman" pitchFamily="33" charset="0"/>
                <a:ea typeface="+mn-ea"/>
                <a:cs typeface="+mn-cs"/>
              </a:rPr>
              <a:t>M</a:t>
            </a:r>
            <a:r>
              <a:rPr kumimoji="1" lang="en-US" sz="1200" b="1" kern="1200" baseline="-25000" dirty="0" err="1">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  are copied into </a:t>
            </a:r>
            <a:r>
              <a:rPr kumimoji="1" lang="en-US" sz="1200" b="0" kern="1200" dirty="0">
                <a:solidFill>
                  <a:schemeClr val="tx1"/>
                </a:solidFill>
                <a:effectLst/>
                <a:latin typeface="Times New Roman" pitchFamily="33" charset="0"/>
                <a:ea typeface="+mn-ea"/>
                <a:cs typeface="+mn-cs"/>
              </a:rPr>
              <a:t>M</a:t>
            </a:r>
            <a:r>
              <a:rPr kumimoji="1" lang="en-US" sz="1200" b="1" kern="1200" baseline="-25000" dirty="0">
                <a:solidFill>
                  <a:schemeClr val="tx1"/>
                </a:solidFill>
                <a:effectLst/>
                <a:latin typeface="Times New Roman" pitchFamily="33" charset="0"/>
                <a:ea typeface="+mn-ea"/>
                <a:cs typeface="+mn-cs"/>
              </a:rPr>
              <a:t>n</a:t>
            </a:r>
            <a:r>
              <a:rPr kumimoji="1" lang="en-US" sz="1200" b="0" kern="1200" baseline="0" dirty="0">
                <a:solidFill>
                  <a:schemeClr val="tx1"/>
                </a:solidFill>
                <a:effectLst/>
                <a:latin typeface="Times New Roman" pitchFamily="33" charset="0"/>
                <a:ea typeface="+mn-ea"/>
                <a:cs typeface="+mn-cs"/>
              </a:rPr>
              <a:t>-</a:t>
            </a:r>
            <a:r>
              <a:rPr kumimoji="1" lang="en-US" sz="1200" b="0" kern="1200" baseline="-25000" dirty="0">
                <a:solidFill>
                  <a:schemeClr val="tx1"/>
                </a:solidFill>
                <a:effectLst/>
                <a:latin typeface="Times New Roman" pitchFamily="33" charset="0"/>
                <a:ea typeface="+mn-ea"/>
                <a:cs typeface="+mn-cs"/>
              </a:rPr>
              <a:t>1</a:t>
            </a:r>
            <a:r>
              <a:rPr kumimoji="1" lang="en-US" sz="1200" kern="1200" dirty="0">
                <a:solidFill>
                  <a:schemeClr val="tx1"/>
                </a:solidFill>
                <a:effectLst/>
                <a:latin typeface="Times New Roman" pitchFamily="33" charset="0"/>
                <a:ea typeface="+mn-ea"/>
                <a:cs typeface="+mn-cs"/>
              </a:rPr>
              <a:t> . similarity, subsets of </a:t>
            </a:r>
            <a:r>
              <a:rPr kumimoji="1" lang="en-US" sz="1200" b="0" kern="1200" dirty="0">
                <a:solidFill>
                  <a:schemeClr val="tx1"/>
                </a:solidFill>
                <a:effectLst/>
                <a:latin typeface="Times New Roman" pitchFamily="33" charset="0"/>
                <a:ea typeface="+mn-ea"/>
                <a:cs typeface="+mn-cs"/>
              </a:rPr>
              <a:t>M</a:t>
            </a:r>
            <a:r>
              <a:rPr kumimoji="1" lang="en-US" sz="1200" b="1" kern="1200" baseline="-25000" dirty="0">
                <a:solidFill>
                  <a:schemeClr val="tx1"/>
                </a:solidFill>
                <a:effectLst/>
                <a:latin typeface="Times New Roman" pitchFamily="33" charset="0"/>
                <a:ea typeface="+mn-ea"/>
                <a:cs typeface="+mn-cs"/>
              </a:rPr>
              <a:t>n</a:t>
            </a:r>
            <a:r>
              <a:rPr kumimoji="1" lang="en-US" sz="1200" b="0" kern="1200" baseline="0" dirty="0">
                <a:solidFill>
                  <a:schemeClr val="tx1"/>
                </a:solidFill>
                <a:effectLst/>
                <a:latin typeface="Times New Roman" pitchFamily="33" charset="0"/>
                <a:ea typeface="+mn-ea"/>
                <a:cs typeface="+mn-cs"/>
              </a:rPr>
              <a:t>-</a:t>
            </a:r>
            <a:r>
              <a:rPr kumimoji="1" lang="en-US" sz="1200" b="0" kern="1200" baseline="-25000" dirty="0">
                <a:solidFill>
                  <a:schemeClr val="tx1"/>
                </a:solidFill>
                <a:effectLst/>
                <a:latin typeface="Times New Roman" pitchFamily="33" charset="0"/>
                <a:ea typeface="+mn-ea"/>
                <a:cs typeface="+mn-cs"/>
              </a:rPr>
              <a:t>1</a:t>
            </a:r>
            <a:r>
              <a:rPr kumimoji="1" lang="en-US" sz="1200" kern="1200" dirty="0">
                <a:solidFill>
                  <a:schemeClr val="tx1"/>
                </a:solidFill>
                <a:effectLst/>
                <a:latin typeface="Times New Roman" pitchFamily="33" charset="0"/>
                <a:ea typeface="+mn-ea"/>
                <a:cs typeface="+mn-cs"/>
              </a:rPr>
              <a:t>   are</a:t>
            </a:r>
          </a:p>
          <a:p>
            <a:r>
              <a:rPr kumimoji="1" lang="en-US" sz="1200" kern="1200" dirty="0">
                <a:solidFill>
                  <a:schemeClr val="tx1"/>
                </a:solidFill>
                <a:effectLst/>
                <a:latin typeface="Times New Roman" pitchFamily="33" charset="0"/>
                <a:ea typeface="+mn-ea"/>
                <a:cs typeface="+mn-cs"/>
              </a:rPr>
              <a:t>copied into </a:t>
            </a:r>
            <a:r>
              <a:rPr kumimoji="1" lang="en-US" sz="1200" b="0" kern="1200" dirty="0">
                <a:solidFill>
                  <a:schemeClr val="tx1"/>
                </a:solidFill>
                <a:effectLst/>
                <a:latin typeface="Times New Roman" pitchFamily="33" charset="0"/>
                <a:ea typeface="+mn-ea"/>
                <a:cs typeface="+mn-cs"/>
              </a:rPr>
              <a:t>M</a:t>
            </a:r>
            <a:r>
              <a:rPr kumimoji="1" lang="en-US" sz="1200" b="1" kern="1200" baseline="-25000" dirty="0">
                <a:solidFill>
                  <a:schemeClr val="tx1"/>
                </a:solidFill>
                <a:effectLst/>
                <a:latin typeface="Times New Roman" pitchFamily="33" charset="0"/>
                <a:ea typeface="+mn-ea"/>
                <a:cs typeface="+mn-cs"/>
              </a:rPr>
              <a:t>n</a:t>
            </a:r>
            <a:r>
              <a:rPr kumimoji="1" lang="en-US" sz="1200" b="0" kern="1200" baseline="0" dirty="0">
                <a:solidFill>
                  <a:schemeClr val="tx1"/>
                </a:solidFill>
                <a:effectLst/>
                <a:latin typeface="Times New Roman" pitchFamily="33" charset="0"/>
                <a:ea typeface="+mn-ea"/>
                <a:cs typeface="+mn-cs"/>
              </a:rPr>
              <a:t>-</a:t>
            </a:r>
            <a:r>
              <a:rPr kumimoji="1" lang="en-US" sz="1200" b="0" kern="1200" baseline="-25000" dirty="0">
                <a:solidFill>
                  <a:schemeClr val="tx1"/>
                </a:solidFill>
                <a:effectLst/>
                <a:latin typeface="Times New Roman" pitchFamily="33" charset="0"/>
                <a:ea typeface="+mn-ea"/>
                <a:cs typeface="+mn-cs"/>
              </a:rPr>
              <a:t>2</a:t>
            </a:r>
            <a:r>
              <a:rPr kumimoji="1" lang="en-US" sz="1200" kern="1200" dirty="0">
                <a:solidFill>
                  <a:schemeClr val="tx1"/>
                </a:solidFill>
                <a:effectLst/>
                <a:latin typeface="Times New Roman" pitchFamily="33" charset="0"/>
                <a:ea typeface="+mn-ea"/>
                <a:cs typeface="+mn-cs"/>
              </a:rPr>
              <a:t> , and so on. </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3. Coherence: Copies of the same data unit in adjacent memory levels must be</a:t>
            </a:r>
          </a:p>
          <a:p>
            <a:r>
              <a:rPr kumimoji="1" lang="en-US" sz="1200" kern="1200" dirty="0">
                <a:solidFill>
                  <a:schemeClr val="tx1"/>
                </a:solidFill>
                <a:effectLst/>
                <a:latin typeface="Times New Roman" pitchFamily="33" charset="0"/>
                <a:ea typeface="+mn-ea"/>
                <a:cs typeface="+mn-cs"/>
              </a:rPr>
              <a:t>consistent. If a word is modified in the cache, copies of that word must be</a:t>
            </a:r>
          </a:p>
          <a:p>
            <a:r>
              <a:rPr kumimoji="1" lang="en-US" sz="1200" kern="1200" dirty="0">
                <a:solidFill>
                  <a:schemeClr val="tx1"/>
                </a:solidFill>
                <a:effectLst/>
                <a:latin typeface="Times New Roman" pitchFamily="33" charset="0"/>
                <a:ea typeface="+mn-ea"/>
                <a:cs typeface="+mn-cs"/>
              </a:rPr>
              <a:t>updated immediately or eventually at all higher levels.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Coherence has both vertical and horizontal implications, and is required because</a:t>
            </a:r>
          </a:p>
          <a:p>
            <a:r>
              <a:rPr kumimoji="1" lang="en-US" sz="1200" kern="1200" dirty="0">
                <a:solidFill>
                  <a:schemeClr val="tx1"/>
                </a:solidFill>
                <a:effectLst/>
                <a:latin typeface="Times New Roman" pitchFamily="33" charset="0"/>
                <a:ea typeface="+mn-ea"/>
                <a:cs typeface="+mn-cs"/>
              </a:rPr>
              <a:t>multiple memories at one level may share the same memory at the next higher (greater</a:t>
            </a:r>
          </a:p>
          <a:p>
            <a:r>
              <a:rPr kumimoji="1" lang="en-US" sz="1200" kern="1200" dirty="0">
                <a:solidFill>
                  <a:schemeClr val="tx1"/>
                </a:solidFill>
                <a:effectLst/>
                <a:latin typeface="Times New Roman" pitchFamily="33" charset="0"/>
                <a:ea typeface="+mn-ea"/>
                <a:cs typeface="+mn-cs"/>
              </a:rPr>
              <a:t>value of </a:t>
            </a:r>
            <a:r>
              <a:rPr kumimoji="1" lang="en-US" sz="1200" b="1" kern="1200" dirty="0" err="1">
                <a:solidFill>
                  <a:schemeClr val="tx1"/>
                </a:solidFill>
                <a:effectLst/>
                <a:latin typeface="Times New Roman" pitchFamily="33" charset="0"/>
                <a:ea typeface="+mn-ea"/>
                <a:cs typeface="+mn-cs"/>
              </a:rPr>
              <a:t>i</a:t>
            </a:r>
            <a:r>
              <a:rPr kumimoji="1" lang="en-US" sz="1200" kern="1200" dirty="0">
                <a:solidFill>
                  <a:schemeClr val="tx1"/>
                </a:solidFill>
                <a:effectLst/>
                <a:latin typeface="Times New Roman" pitchFamily="33" charset="0"/>
                <a:ea typeface="+mn-ea"/>
                <a:cs typeface="+mn-cs"/>
              </a:rPr>
              <a:t> ) level. For example, for the IBMz13, eight L2 caches share the same L3</a:t>
            </a:r>
          </a:p>
          <a:p>
            <a:r>
              <a:rPr kumimoji="1" lang="en-US" sz="1200" kern="1200" dirty="0">
                <a:solidFill>
                  <a:schemeClr val="tx1"/>
                </a:solidFill>
                <a:effectLst/>
                <a:latin typeface="Times New Roman" pitchFamily="33" charset="0"/>
                <a:ea typeface="+mn-ea"/>
                <a:cs typeface="+mn-cs"/>
              </a:rPr>
              <a:t>cache, and three L3 caches share the same L4 cache. This leads to two requirements:</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Vertical coherence:  If one core makes a change to a cache block of data at L2,</a:t>
            </a:r>
          </a:p>
          <a:p>
            <a:r>
              <a:rPr kumimoji="1" lang="en-US" sz="1200" kern="1200" dirty="0">
                <a:solidFill>
                  <a:schemeClr val="tx1"/>
                </a:solidFill>
                <a:effectLst/>
                <a:latin typeface="Times New Roman" pitchFamily="33" charset="0"/>
                <a:ea typeface="+mn-ea"/>
                <a:cs typeface="+mn-cs"/>
              </a:rPr>
              <a:t>that update must be returned to L3 before another L2 retrieves that block.</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Horizontal coherence:  If two L2 caches that share the same L3 cache have</a:t>
            </a:r>
          </a:p>
          <a:p>
            <a:r>
              <a:rPr kumimoji="1" lang="en-US" sz="1200" kern="1200" dirty="0">
                <a:solidFill>
                  <a:schemeClr val="tx1"/>
                </a:solidFill>
                <a:effectLst/>
                <a:latin typeface="Times New Roman" pitchFamily="33" charset="0"/>
                <a:ea typeface="+mn-ea"/>
                <a:cs typeface="+mn-cs"/>
              </a:rPr>
              <a:t>copies of the same block of data, then if the block in one L2 cache is updated,</a:t>
            </a:r>
          </a:p>
          <a:p>
            <a:r>
              <a:rPr kumimoji="1" lang="en-US" sz="1200" kern="1200" dirty="0">
                <a:solidFill>
                  <a:schemeClr val="tx1"/>
                </a:solidFill>
                <a:effectLst/>
                <a:latin typeface="Times New Roman" pitchFamily="33" charset="0"/>
                <a:ea typeface="+mn-ea"/>
                <a:cs typeface="+mn-cs"/>
              </a:rPr>
              <a:t>the other L2 cache must be alerted that its copy is obsolete. The topic of coherence</a:t>
            </a:r>
          </a:p>
          <a:p>
            <a:r>
              <a:rPr kumimoji="1" lang="en-US" sz="1200" kern="1200" dirty="0">
                <a:solidFill>
                  <a:schemeClr val="tx1"/>
                </a:solidFill>
                <a:effectLst/>
                <a:latin typeface="Times New Roman" pitchFamily="33" charset="0"/>
                <a:ea typeface="+mn-ea"/>
                <a:cs typeface="+mn-cs"/>
              </a:rPr>
              <a:t>is discussed in future chapters.</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22</a:t>
            </a:fld>
            <a:endParaRPr lang="en-US" dirty="0"/>
          </a:p>
        </p:txBody>
      </p:sp>
    </p:spTree>
    <p:extLst>
      <p:ext uri="{BB962C8B-B14F-4D97-AF65-F5344CB8AC3E}">
        <p14:creationId xmlns:p14="http://schemas.microsoft.com/office/powerpoint/2010/main" val="911111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In this chapter, reference is made to a cache that acts as a buffer between main</a:t>
            </a:r>
          </a:p>
          <a:p>
            <a:r>
              <a:rPr kumimoji="1" lang="en-US" sz="1200" kern="1200" dirty="0">
                <a:solidFill>
                  <a:schemeClr val="tx1"/>
                </a:solidFill>
                <a:effectLst/>
                <a:latin typeface="Times New Roman" pitchFamily="33" charset="0"/>
                <a:ea typeface="+mn-ea"/>
                <a:cs typeface="+mn-cs"/>
              </a:rPr>
              <a:t>memory and processor, creating a two-level internal memory. In the simplest case,</a:t>
            </a:r>
          </a:p>
          <a:p>
            <a:r>
              <a:rPr kumimoji="1" lang="en-US" sz="1200" kern="1200" dirty="0">
                <a:solidFill>
                  <a:schemeClr val="tx1"/>
                </a:solidFill>
                <a:effectLst/>
                <a:latin typeface="Times New Roman" pitchFamily="33" charset="0"/>
                <a:ea typeface="+mn-ea"/>
                <a:cs typeface="+mn-cs"/>
              </a:rPr>
              <a:t>rarely implemented in modern systems, there is a single level of cache to interact</a:t>
            </a:r>
          </a:p>
          <a:p>
            <a:r>
              <a:rPr kumimoji="1" lang="en-US" sz="1200" kern="1200" dirty="0">
                <a:solidFill>
                  <a:schemeClr val="tx1"/>
                </a:solidFill>
                <a:effectLst/>
                <a:latin typeface="Times New Roman" pitchFamily="33" charset="0"/>
                <a:ea typeface="+mn-ea"/>
                <a:cs typeface="+mn-cs"/>
              </a:rPr>
              <a:t>with main memory. This two-level architecture exploits locality to provide improved</a:t>
            </a:r>
          </a:p>
          <a:p>
            <a:r>
              <a:rPr kumimoji="1" lang="en-US" sz="1200" kern="1200" dirty="0">
                <a:solidFill>
                  <a:schemeClr val="tx1"/>
                </a:solidFill>
                <a:effectLst/>
                <a:latin typeface="Times New Roman" pitchFamily="33" charset="0"/>
                <a:ea typeface="+mn-ea"/>
                <a:cs typeface="+mn-cs"/>
              </a:rPr>
              <a:t>performance over a comparable one-level memory.</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The main memory cache mechanism is part of the computer architecture,</a:t>
            </a:r>
          </a:p>
          <a:p>
            <a:r>
              <a:rPr kumimoji="1" lang="en-US" sz="1200" kern="1200" dirty="0">
                <a:solidFill>
                  <a:schemeClr val="tx1"/>
                </a:solidFill>
                <a:effectLst/>
                <a:latin typeface="Times New Roman" pitchFamily="33" charset="0"/>
                <a:ea typeface="+mn-ea"/>
                <a:cs typeface="+mn-cs"/>
              </a:rPr>
              <a:t>implemented in hardware and typically invisible to the operating system. There are</a:t>
            </a:r>
          </a:p>
          <a:p>
            <a:r>
              <a:rPr kumimoji="1" lang="en-US" sz="1200" kern="1200" dirty="0">
                <a:solidFill>
                  <a:schemeClr val="tx1"/>
                </a:solidFill>
                <a:effectLst/>
                <a:latin typeface="Times New Roman" pitchFamily="33" charset="0"/>
                <a:ea typeface="+mn-ea"/>
                <a:cs typeface="+mn-cs"/>
              </a:rPr>
              <a:t>two other instances of a two-level memory approach that also exploit locality and</a:t>
            </a:r>
          </a:p>
          <a:p>
            <a:r>
              <a:rPr kumimoji="1" lang="en-US" sz="1200" kern="1200" dirty="0">
                <a:solidFill>
                  <a:schemeClr val="tx1"/>
                </a:solidFill>
                <a:effectLst/>
                <a:latin typeface="Times New Roman" pitchFamily="33" charset="0"/>
                <a:ea typeface="+mn-ea"/>
                <a:cs typeface="+mn-cs"/>
              </a:rPr>
              <a:t>that are, at least partially, implemented in the operating system: virtual memory</a:t>
            </a:r>
          </a:p>
          <a:p>
            <a:r>
              <a:rPr kumimoji="1" lang="en-US" sz="1200" kern="1200" dirty="0">
                <a:solidFill>
                  <a:schemeClr val="tx1"/>
                </a:solidFill>
                <a:effectLst/>
                <a:latin typeface="Times New Roman" pitchFamily="33" charset="0"/>
                <a:ea typeface="+mn-ea"/>
                <a:cs typeface="+mn-cs"/>
              </a:rPr>
              <a:t>and the disk cache. Virtual memory is explored in Chapter 9; disk cache is beyond</a:t>
            </a:r>
          </a:p>
          <a:p>
            <a:r>
              <a:rPr kumimoji="1" lang="en-US" sz="1200" kern="1200" dirty="0">
                <a:solidFill>
                  <a:schemeClr val="tx1"/>
                </a:solidFill>
                <a:effectLst/>
                <a:latin typeface="Times New Roman" pitchFamily="33" charset="0"/>
                <a:ea typeface="+mn-ea"/>
                <a:cs typeface="+mn-cs"/>
              </a:rPr>
              <a:t>the scope of this book but is examined in [STAL18]. In this subsection, we look at</a:t>
            </a:r>
          </a:p>
          <a:p>
            <a:r>
              <a:rPr kumimoji="1" lang="en-US" sz="1200" kern="1200" dirty="0">
                <a:solidFill>
                  <a:schemeClr val="tx1"/>
                </a:solidFill>
                <a:effectLst/>
                <a:latin typeface="Times New Roman" pitchFamily="33" charset="0"/>
                <a:ea typeface="+mn-ea"/>
                <a:cs typeface="+mn-cs"/>
              </a:rPr>
              <a:t>some of the performance characteristics of two-level memories that are common to</a:t>
            </a:r>
          </a:p>
          <a:p>
            <a:r>
              <a:rPr kumimoji="1" lang="en-US" sz="1200" kern="1200" dirty="0">
                <a:solidFill>
                  <a:schemeClr val="tx1"/>
                </a:solidFill>
                <a:effectLst/>
                <a:latin typeface="Times New Roman" pitchFamily="33" charset="0"/>
                <a:ea typeface="+mn-ea"/>
                <a:cs typeface="+mn-cs"/>
              </a:rPr>
              <a:t>all three approaches.</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23</a:t>
            </a:fld>
            <a:endParaRPr lang="en-US" dirty="0"/>
          </a:p>
        </p:txBody>
      </p:sp>
    </p:spTree>
    <p:extLst>
      <p:ext uri="{BB962C8B-B14F-4D97-AF65-F5344CB8AC3E}">
        <p14:creationId xmlns:p14="http://schemas.microsoft.com/office/powerpoint/2010/main" val="1995251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The locality property can be exploited</a:t>
            </a:r>
          </a:p>
          <a:p>
            <a:r>
              <a:rPr kumimoji="1" lang="en-US" sz="1200" kern="1200" dirty="0">
                <a:solidFill>
                  <a:schemeClr val="tx1"/>
                </a:solidFill>
                <a:effectLst/>
                <a:latin typeface="Times New Roman" pitchFamily="33" charset="0"/>
                <a:ea typeface="+mn-ea"/>
                <a:cs typeface="+mn-cs"/>
              </a:rPr>
              <a:t>in the formation of a two-level memory. The upper-level memory (M1) is smaller,</a:t>
            </a:r>
          </a:p>
          <a:p>
            <a:r>
              <a:rPr kumimoji="1" lang="en-US" sz="1200" kern="1200" dirty="0">
                <a:solidFill>
                  <a:schemeClr val="tx1"/>
                </a:solidFill>
                <a:effectLst/>
                <a:latin typeface="Times New Roman" pitchFamily="33" charset="0"/>
                <a:ea typeface="+mn-ea"/>
                <a:cs typeface="+mn-cs"/>
              </a:rPr>
              <a:t>faster, and more expensive (per bit) than the lower-level memory (M2). M1 is used</a:t>
            </a:r>
          </a:p>
          <a:p>
            <a:r>
              <a:rPr kumimoji="1" lang="en-US" sz="1200" kern="1200" dirty="0">
                <a:solidFill>
                  <a:schemeClr val="tx1"/>
                </a:solidFill>
                <a:effectLst/>
                <a:latin typeface="Times New Roman" pitchFamily="33" charset="0"/>
                <a:ea typeface="+mn-ea"/>
                <a:cs typeface="+mn-cs"/>
              </a:rPr>
              <a:t>as a temporary store for part of the contents of the larger M2. When a memory</a:t>
            </a:r>
          </a:p>
          <a:p>
            <a:r>
              <a:rPr kumimoji="1" lang="en-US" sz="1200" kern="1200" dirty="0">
                <a:solidFill>
                  <a:schemeClr val="tx1"/>
                </a:solidFill>
                <a:effectLst/>
                <a:latin typeface="Times New Roman" pitchFamily="33" charset="0"/>
                <a:ea typeface="+mn-ea"/>
                <a:cs typeface="+mn-cs"/>
              </a:rPr>
              <a:t> reference is made, an attempt is made to access the item in M1. If this succeeds,</a:t>
            </a:r>
          </a:p>
          <a:p>
            <a:r>
              <a:rPr kumimoji="1" lang="en-US" sz="1200" kern="1200" dirty="0">
                <a:solidFill>
                  <a:schemeClr val="tx1"/>
                </a:solidFill>
                <a:effectLst/>
                <a:latin typeface="Times New Roman" pitchFamily="33" charset="0"/>
                <a:ea typeface="+mn-ea"/>
                <a:cs typeface="+mn-cs"/>
              </a:rPr>
              <a:t>then a quick access is made. If not, then a block of memory locations is copied from</a:t>
            </a:r>
          </a:p>
          <a:p>
            <a:r>
              <a:rPr kumimoji="1" lang="en-US" sz="1200" kern="1200" dirty="0">
                <a:solidFill>
                  <a:schemeClr val="tx1"/>
                </a:solidFill>
                <a:effectLst/>
                <a:latin typeface="Times New Roman" pitchFamily="33" charset="0"/>
                <a:ea typeface="+mn-ea"/>
                <a:cs typeface="+mn-cs"/>
              </a:rPr>
              <a:t>M2 to M1 and the access then takes place via M1. Because of locality, once a block</a:t>
            </a:r>
          </a:p>
          <a:p>
            <a:r>
              <a:rPr kumimoji="1" lang="en-US" sz="1200" kern="1200" dirty="0">
                <a:solidFill>
                  <a:schemeClr val="tx1"/>
                </a:solidFill>
                <a:effectLst/>
                <a:latin typeface="Times New Roman" pitchFamily="33" charset="0"/>
                <a:ea typeface="+mn-ea"/>
                <a:cs typeface="+mn-cs"/>
              </a:rPr>
              <a:t>is brought into M1, there should be a number of accesses to locations in that block,</a:t>
            </a:r>
          </a:p>
          <a:p>
            <a:r>
              <a:rPr kumimoji="1" lang="en-US" sz="1200" kern="1200" dirty="0">
                <a:solidFill>
                  <a:schemeClr val="tx1"/>
                </a:solidFill>
                <a:effectLst/>
                <a:latin typeface="Times New Roman" pitchFamily="33" charset="0"/>
                <a:ea typeface="+mn-ea"/>
                <a:cs typeface="+mn-cs"/>
              </a:rPr>
              <a:t>resulting in fast overall service.</a:t>
            </a:r>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24</a:t>
            </a:fld>
            <a:endParaRPr lang="en-US" dirty="0"/>
          </a:p>
        </p:txBody>
      </p:sp>
    </p:spTree>
    <p:extLst>
      <p:ext uri="{BB962C8B-B14F-4D97-AF65-F5344CB8AC3E}">
        <p14:creationId xmlns:p14="http://schemas.microsoft.com/office/powerpoint/2010/main" val="1935898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Relationship of Average Memory Cost to Relative Memory Size for a Two-Level</a:t>
            </a:r>
          </a:p>
          <a:p>
            <a:r>
              <a:rPr kumimoji="1" lang="en-US" sz="1200" kern="1200" dirty="0">
                <a:solidFill>
                  <a:schemeClr val="tx1"/>
                </a:solidFill>
                <a:effectLst/>
                <a:latin typeface="Times New Roman" pitchFamily="33" charset="0"/>
                <a:ea typeface="+mn-ea"/>
                <a:cs typeface="+mn-cs"/>
              </a:rPr>
              <a:t>Memory.</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25</a:t>
            </a:fld>
            <a:endParaRPr lang="en-US" dirty="0"/>
          </a:p>
        </p:txBody>
      </p:sp>
    </p:spTree>
    <p:extLst>
      <p:ext uri="{BB962C8B-B14F-4D97-AF65-F5344CB8AC3E}">
        <p14:creationId xmlns:p14="http://schemas.microsoft.com/office/powerpoint/2010/main" val="1356760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33" charset="0"/>
                <a:ea typeface="+mn-ea"/>
                <a:cs typeface="+mn-cs"/>
              </a:rPr>
              <a:t>Access Efficiency as a Function of Hit Ratio (</a:t>
            </a:r>
            <a:r>
              <a:rPr kumimoji="1" lang="en-US" sz="1200" i="1" kern="1200" dirty="0">
                <a:solidFill>
                  <a:schemeClr val="tx1"/>
                </a:solidFill>
                <a:effectLst/>
                <a:latin typeface="Times New Roman" pitchFamily="33" charset="0"/>
                <a:ea typeface="+mn-ea"/>
                <a:cs typeface="+mn-cs"/>
              </a:rPr>
              <a:t>r = T</a:t>
            </a:r>
            <a:r>
              <a:rPr kumimoji="1" lang="en-US" sz="1200" i="1" kern="1200" baseline="-25000" dirty="0">
                <a:solidFill>
                  <a:schemeClr val="tx1"/>
                </a:solidFill>
                <a:effectLst/>
                <a:latin typeface="Times New Roman" pitchFamily="33" charset="0"/>
                <a:ea typeface="+mn-ea"/>
                <a:cs typeface="+mn-cs"/>
              </a:rPr>
              <a:t>2</a:t>
            </a:r>
            <a:r>
              <a:rPr kumimoji="1" lang="en-US" sz="1200" i="1" kern="1200" baseline="0" dirty="0">
                <a:solidFill>
                  <a:schemeClr val="tx1"/>
                </a:solidFill>
                <a:effectLst/>
                <a:latin typeface="Times New Roman" pitchFamily="33" charset="0"/>
                <a:ea typeface="+mn-ea"/>
                <a:cs typeface="+mn-cs"/>
              </a:rPr>
              <a:t>/T</a:t>
            </a:r>
            <a:r>
              <a:rPr kumimoji="1" lang="en-US" sz="1200" i="1" kern="1200" baseline="-25000" dirty="0">
                <a:solidFill>
                  <a:schemeClr val="tx1"/>
                </a:solidFill>
                <a:effectLst/>
                <a:latin typeface="Times New Roman" pitchFamily="33" charset="0"/>
                <a:ea typeface="+mn-ea"/>
                <a:cs typeface="+mn-cs"/>
              </a:rPr>
              <a:t>1</a:t>
            </a:r>
            <a:r>
              <a:rPr kumimoji="1" lang="en-US" sz="1200" i="1" kern="1200" baseline="0" dirty="0">
                <a:solidFill>
                  <a:schemeClr val="tx1"/>
                </a:solidFill>
                <a:effectLst/>
                <a:latin typeface="Times New Roman" pitchFamily="33" charset="0"/>
                <a:ea typeface="+mn-ea"/>
                <a:cs typeface="+mn-cs"/>
              </a:rPr>
              <a:t>)</a:t>
            </a:r>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26</a:t>
            </a:fld>
            <a:endParaRPr lang="en-US" dirty="0"/>
          </a:p>
        </p:txBody>
      </p:sp>
    </p:spTree>
    <p:extLst>
      <p:ext uri="{BB962C8B-B14F-4D97-AF65-F5344CB8AC3E}">
        <p14:creationId xmlns:p14="http://schemas.microsoft.com/office/powerpoint/2010/main" val="2050353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33" charset="0"/>
                <a:ea typeface="+mn-ea"/>
                <a:cs typeface="+mn-cs"/>
              </a:rPr>
              <a:t> Figure 4.13 suggests the effect that locality has on the hit ratio.</a:t>
            </a:r>
          </a:p>
          <a:p>
            <a:endParaRPr lang="en-US" dirty="0"/>
          </a:p>
          <a:p>
            <a:r>
              <a:rPr kumimoji="1" lang="en-US" sz="1200" kern="1200" dirty="0">
                <a:solidFill>
                  <a:schemeClr val="tx1"/>
                </a:solidFill>
                <a:effectLst/>
                <a:latin typeface="Times New Roman" pitchFamily="33" charset="0"/>
                <a:ea typeface="+mn-ea"/>
                <a:cs typeface="+mn-cs"/>
              </a:rPr>
              <a:t> Does the relative size of the</a:t>
            </a:r>
          </a:p>
          <a:p>
            <a:r>
              <a:rPr kumimoji="1" lang="en-US" sz="1200" kern="1200" dirty="0">
                <a:solidFill>
                  <a:schemeClr val="tx1"/>
                </a:solidFill>
                <a:effectLst/>
                <a:latin typeface="Times New Roman" pitchFamily="33" charset="0"/>
                <a:ea typeface="+mn-ea"/>
                <a:cs typeface="+mn-cs"/>
              </a:rPr>
              <a:t>two memories satisfy the cost requirement? The answer is clearly yes. If we need</a:t>
            </a:r>
          </a:p>
          <a:p>
            <a:r>
              <a:rPr kumimoji="1" lang="en-US" sz="1200" kern="1200" dirty="0">
                <a:solidFill>
                  <a:schemeClr val="tx1"/>
                </a:solidFill>
                <a:effectLst/>
                <a:latin typeface="Times New Roman" pitchFamily="33" charset="0"/>
                <a:ea typeface="+mn-ea"/>
                <a:cs typeface="+mn-cs"/>
              </a:rPr>
              <a:t>only a relatively small upper-level memory to achieve good performance, then the</a:t>
            </a:r>
          </a:p>
          <a:p>
            <a:r>
              <a:rPr kumimoji="1" lang="en-US" sz="1200" kern="1200" dirty="0">
                <a:solidFill>
                  <a:schemeClr val="tx1"/>
                </a:solidFill>
                <a:effectLst/>
                <a:latin typeface="Times New Roman" pitchFamily="33" charset="0"/>
                <a:ea typeface="+mn-ea"/>
                <a:cs typeface="+mn-cs"/>
              </a:rPr>
              <a:t> average cost per bit of the two levels of memory will approach that of the cheaper</a:t>
            </a:r>
          </a:p>
          <a:p>
            <a:r>
              <a:rPr kumimoji="1" lang="en-US" sz="1200" kern="1200" dirty="0">
                <a:solidFill>
                  <a:schemeClr val="tx1"/>
                </a:solidFill>
                <a:effectLst/>
                <a:latin typeface="Times New Roman" pitchFamily="33" charset="0"/>
                <a:ea typeface="+mn-ea"/>
                <a:cs typeface="+mn-cs"/>
              </a:rPr>
              <a:t>lower-level memory.</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27</a:t>
            </a:fld>
            <a:endParaRPr lang="en-US" dirty="0"/>
          </a:p>
        </p:txBody>
      </p:sp>
    </p:spTree>
    <p:extLst>
      <p:ext uri="{BB962C8B-B14F-4D97-AF65-F5344CB8AC3E}">
        <p14:creationId xmlns:p14="http://schemas.microsoft.com/office/powerpoint/2010/main" val="574363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Figure 4.14 is a flowchart that provides a simplified memory access model for</a:t>
            </a:r>
          </a:p>
          <a:p>
            <a:r>
              <a:rPr kumimoji="1" lang="en-US" sz="1200" kern="1200" dirty="0">
                <a:solidFill>
                  <a:schemeClr val="tx1"/>
                </a:solidFill>
                <a:effectLst/>
                <a:latin typeface="Times New Roman" pitchFamily="33" charset="0"/>
                <a:ea typeface="+mn-ea"/>
                <a:cs typeface="+mn-cs"/>
              </a:rPr>
              <a:t>a memory hierarchy, which we can use to develop a formula for the average access</a:t>
            </a:r>
          </a:p>
          <a:p>
            <a:r>
              <a:rPr kumimoji="1" lang="en-US" sz="1200" kern="1200" dirty="0">
                <a:solidFill>
                  <a:schemeClr val="tx1"/>
                </a:solidFill>
                <a:effectLst/>
                <a:latin typeface="Times New Roman" pitchFamily="33" charset="0"/>
                <a:ea typeface="+mn-ea"/>
                <a:cs typeface="+mn-cs"/>
              </a:rPr>
              <a:t>time. It can be described as follows: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1.  The processor generates a memory address request. The first step is to determine</a:t>
            </a:r>
          </a:p>
          <a:p>
            <a:r>
              <a:rPr kumimoji="1" lang="en-US" sz="1200" kern="1200" dirty="0">
                <a:solidFill>
                  <a:schemeClr val="tx1"/>
                </a:solidFill>
                <a:effectLst/>
                <a:latin typeface="Times New Roman" pitchFamily="33" charset="0"/>
                <a:ea typeface="+mn-ea"/>
                <a:cs typeface="+mn-cs"/>
              </a:rPr>
              <a:t>if the cache block containing that address resides in the L1 cache (memory</a:t>
            </a:r>
          </a:p>
          <a:p>
            <a:r>
              <a:rPr kumimoji="1" lang="en-US" sz="1200" kern="1200" dirty="0">
                <a:solidFill>
                  <a:schemeClr val="tx1"/>
                </a:solidFill>
                <a:effectLst/>
                <a:latin typeface="Times New Roman" pitchFamily="33" charset="0"/>
                <a:ea typeface="+mn-ea"/>
                <a:cs typeface="+mn-cs"/>
              </a:rPr>
              <a:t>level </a:t>
            </a:r>
            <a:r>
              <a:rPr kumimoji="1" lang="en-US" sz="1200" b="0" i="1" kern="1200" dirty="0">
                <a:solidFill>
                  <a:schemeClr val="tx1"/>
                </a:solidFill>
                <a:effectLst/>
                <a:latin typeface="Times New Roman" pitchFamily="33" charset="0"/>
                <a:ea typeface="+mn-ea"/>
                <a:cs typeface="+mn-cs"/>
              </a:rPr>
              <a:t>M</a:t>
            </a:r>
            <a:r>
              <a:rPr kumimoji="1" lang="en-US" sz="1200" b="0" i="1" kern="1200" baseline="-25000" dirty="0">
                <a:solidFill>
                  <a:schemeClr val="tx1"/>
                </a:solidFill>
                <a:effectLst/>
                <a:latin typeface="Times New Roman" pitchFamily="33" charset="0"/>
                <a:ea typeface="+mn-ea"/>
                <a:cs typeface="+mn-cs"/>
              </a:rPr>
              <a:t>1</a:t>
            </a:r>
            <a:r>
              <a:rPr kumimoji="1" lang="en-US" sz="1200" b="0" i="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The probability of that is </a:t>
            </a:r>
            <a:r>
              <a:rPr kumimoji="1" lang="en-US" sz="1200" b="0" i="1" kern="1200" dirty="0">
                <a:solidFill>
                  <a:schemeClr val="tx1"/>
                </a:solidFill>
                <a:effectLst/>
                <a:latin typeface="Times New Roman" pitchFamily="33" charset="0"/>
                <a:ea typeface="+mn-ea"/>
                <a:cs typeface="+mn-cs"/>
              </a:rPr>
              <a:t>h</a:t>
            </a:r>
            <a:r>
              <a:rPr kumimoji="1" lang="en-US" sz="1200" b="0" i="1" kern="1200" baseline="-25000" dirty="0">
                <a:solidFill>
                  <a:schemeClr val="tx1"/>
                </a:solidFill>
                <a:effectLst/>
                <a:latin typeface="Times New Roman" pitchFamily="33" charset="0"/>
                <a:ea typeface="+mn-ea"/>
                <a:cs typeface="+mn-cs"/>
              </a:rPr>
              <a:t>1</a:t>
            </a:r>
            <a:r>
              <a:rPr kumimoji="1" lang="en-US" sz="1200" b="0" i="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If the desired word is present in the</a:t>
            </a:r>
          </a:p>
          <a:p>
            <a:r>
              <a:rPr kumimoji="1" lang="en-US" sz="1200" kern="1200" dirty="0">
                <a:solidFill>
                  <a:schemeClr val="tx1"/>
                </a:solidFill>
                <a:effectLst/>
                <a:latin typeface="Times New Roman" pitchFamily="33" charset="0"/>
                <a:ea typeface="+mn-ea"/>
                <a:cs typeface="+mn-cs"/>
              </a:rPr>
              <a:t>cache, that word is delivered to the processor. The average time required for</a:t>
            </a:r>
          </a:p>
          <a:p>
            <a:r>
              <a:rPr kumimoji="1" lang="en-US" sz="1200" kern="1200" dirty="0">
                <a:solidFill>
                  <a:schemeClr val="tx1"/>
                </a:solidFill>
                <a:effectLst/>
                <a:latin typeface="Times New Roman" pitchFamily="33" charset="0"/>
                <a:ea typeface="+mn-ea"/>
                <a:cs typeface="+mn-cs"/>
              </a:rPr>
              <a:t>this operation is </a:t>
            </a:r>
            <a:r>
              <a:rPr kumimoji="1" lang="en-US" sz="1200" b="0" i="1" kern="1200" dirty="0">
                <a:solidFill>
                  <a:schemeClr val="tx1"/>
                </a:solidFill>
                <a:effectLst/>
                <a:latin typeface="Times New Roman" pitchFamily="33" charset="0"/>
                <a:ea typeface="+mn-ea"/>
                <a:cs typeface="+mn-cs"/>
              </a:rPr>
              <a:t>t</a:t>
            </a:r>
            <a:r>
              <a:rPr kumimoji="1" lang="en-US" sz="1200" b="0" i="1" kern="1200" baseline="-25000" dirty="0">
                <a:solidFill>
                  <a:schemeClr val="tx1"/>
                </a:solidFill>
                <a:effectLst/>
                <a:latin typeface="Times New Roman" pitchFamily="33" charset="0"/>
                <a:ea typeface="+mn-ea"/>
                <a:cs typeface="+mn-cs"/>
              </a:rPr>
              <a:t>1</a:t>
            </a:r>
            <a:r>
              <a:rPr kumimoji="1" lang="en-US" sz="1200" b="0" i="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2.  For subsequent levels </a:t>
            </a:r>
            <a:r>
              <a:rPr kumimoji="1" lang="en-US" sz="1200" b="0" i="1" kern="1200" dirty="0" err="1">
                <a:solidFill>
                  <a:schemeClr val="tx1"/>
                </a:solidFill>
                <a:effectLst/>
                <a:latin typeface="Times New Roman" pitchFamily="33" charset="0"/>
                <a:ea typeface="+mn-ea"/>
                <a:cs typeface="+mn-cs"/>
              </a:rPr>
              <a:t>i</a:t>
            </a:r>
            <a:r>
              <a:rPr kumimoji="1" lang="en-US" sz="1200" kern="1200" dirty="0">
                <a:solidFill>
                  <a:schemeClr val="tx1"/>
                </a:solidFill>
                <a:effectLst/>
                <a:latin typeface="Times New Roman" pitchFamily="33" charset="0"/>
                <a:ea typeface="+mn-ea"/>
                <a:cs typeface="+mn-cs"/>
              </a:rPr>
              <a:t> , 2 ≤ </a:t>
            </a:r>
            <a:r>
              <a:rPr kumimoji="1" lang="en-US" sz="1200" b="0" i="1" kern="1200" dirty="0" err="1">
                <a:solidFill>
                  <a:schemeClr val="tx1"/>
                </a:solidFill>
                <a:effectLst/>
                <a:latin typeface="Times New Roman" pitchFamily="33" charset="0"/>
                <a:ea typeface="+mn-ea"/>
                <a:cs typeface="+mn-cs"/>
              </a:rPr>
              <a:t>i</a:t>
            </a:r>
            <a:r>
              <a:rPr kumimoji="1" lang="en-US" sz="1200" b="1" kern="1200" dirty="0">
                <a:solidFill>
                  <a:schemeClr val="tx1"/>
                </a:solidFill>
                <a:effectLst/>
                <a:latin typeface="Times New Roman" pitchFamily="33" charset="0"/>
                <a:ea typeface="+mn-ea"/>
                <a:cs typeface="+mn-cs"/>
              </a:rPr>
              <a:t> </a:t>
            </a:r>
            <a:r>
              <a:rPr kumimoji="1" lang="en-US" sz="1200" b="0" kern="1200" dirty="0">
                <a:solidFill>
                  <a:schemeClr val="tx1"/>
                </a:solidFill>
                <a:effectLst/>
                <a:latin typeface="Times New Roman" pitchFamily="33" charset="0"/>
                <a:ea typeface="+mn-ea"/>
                <a:cs typeface="+mn-cs"/>
              </a:rPr>
              <a:t>﹤</a:t>
            </a:r>
            <a:r>
              <a:rPr kumimoji="1" lang="en-US" sz="1200" kern="1200" dirty="0">
                <a:solidFill>
                  <a:schemeClr val="tx1"/>
                </a:solidFill>
                <a:effectLst/>
                <a:latin typeface="Times New Roman" pitchFamily="33" charset="0"/>
                <a:ea typeface="+mn-ea"/>
                <a:cs typeface="+mn-cs"/>
              </a:rPr>
              <a:t> </a:t>
            </a:r>
            <a:r>
              <a:rPr kumimoji="1" lang="en-US" sz="1200" b="0" i="1" kern="1200" dirty="0">
                <a:solidFill>
                  <a:schemeClr val="tx1"/>
                </a:solidFill>
                <a:effectLst/>
                <a:latin typeface="Times New Roman" pitchFamily="33" charset="0"/>
                <a:ea typeface="+mn-ea"/>
                <a:cs typeface="+mn-cs"/>
              </a:rPr>
              <a:t>n </a:t>
            </a:r>
            <a:r>
              <a:rPr kumimoji="1" lang="en-US" sz="1200" kern="1200" dirty="0">
                <a:solidFill>
                  <a:schemeClr val="tx1"/>
                </a:solidFill>
                <a:effectLst/>
                <a:latin typeface="Times New Roman" pitchFamily="33" charset="0"/>
                <a:ea typeface="+mn-ea"/>
                <a:cs typeface="+mn-cs"/>
              </a:rPr>
              <a:t>, if the addressed word is not found in</a:t>
            </a:r>
          </a:p>
          <a:p>
            <a:r>
              <a:rPr kumimoji="1" lang="en-US" sz="1200" b="0" i="1" kern="1200" dirty="0">
                <a:solidFill>
                  <a:schemeClr val="tx1"/>
                </a:solidFill>
                <a:effectLst/>
                <a:latin typeface="Times New Roman" pitchFamily="33" charset="0"/>
                <a:ea typeface="+mn-ea"/>
                <a:cs typeface="+mn-cs"/>
              </a:rPr>
              <a:t>M</a:t>
            </a:r>
            <a:r>
              <a:rPr kumimoji="1" lang="en-US" sz="1200" b="0" i="1" kern="1200" baseline="-25000" dirty="0">
                <a:solidFill>
                  <a:schemeClr val="tx1"/>
                </a:solidFill>
                <a:effectLst/>
                <a:latin typeface="Times New Roman" pitchFamily="33" charset="0"/>
                <a:ea typeface="+mn-ea"/>
                <a:cs typeface="+mn-cs"/>
              </a:rPr>
              <a:t>i-1</a:t>
            </a:r>
            <a:r>
              <a:rPr kumimoji="1" lang="en-US" sz="1200" kern="1200" dirty="0">
                <a:solidFill>
                  <a:schemeClr val="tx1"/>
                </a:solidFill>
                <a:effectLst/>
                <a:latin typeface="Times New Roman" pitchFamily="33" charset="0"/>
                <a:ea typeface="+mn-ea"/>
                <a:cs typeface="+mn-cs"/>
              </a:rPr>
              <a:t> , then the memory management hardware checks to determine if it is</a:t>
            </a:r>
          </a:p>
          <a:p>
            <a:r>
              <a:rPr kumimoji="1" lang="en-US" sz="1200" kern="1200" dirty="0">
                <a:solidFill>
                  <a:schemeClr val="tx1"/>
                </a:solidFill>
                <a:effectLst/>
                <a:latin typeface="Times New Roman" pitchFamily="33" charset="0"/>
                <a:ea typeface="+mn-ea"/>
                <a:cs typeface="+mn-cs"/>
              </a:rPr>
              <a:t>in </a:t>
            </a:r>
            <a:r>
              <a:rPr kumimoji="1" lang="en-US" sz="1200" b="0" i="1" kern="1200" dirty="0">
                <a:solidFill>
                  <a:schemeClr val="tx1"/>
                </a:solidFill>
                <a:effectLst/>
                <a:latin typeface="Times New Roman" pitchFamily="33" charset="0"/>
                <a:ea typeface="+mn-ea"/>
                <a:cs typeface="+mn-cs"/>
              </a:rPr>
              <a:t>M</a:t>
            </a:r>
            <a:r>
              <a:rPr kumimoji="1" lang="en-US" sz="1200" b="0" i="1" kern="1200" baseline="-25000" dirty="0">
                <a:solidFill>
                  <a:schemeClr val="tx1"/>
                </a:solidFill>
                <a:effectLst/>
                <a:latin typeface="Times New Roman" pitchFamily="33" charset="0"/>
                <a:ea typeface="+mn-ea"/>
                <a:cs typeface="+mn-cs"/>
              </a:rPr>
              <a:t>i-1</a:t>
            </a:r>
            <a:r>
              <a:rPr kumimoji="1" lang="en-US" sz="1200" kern="1200" dirty="0">
                <a:solidFill>
                  <a:schemeClr val="tx1"/>
                </a:solidFill>
                <a:effectLst/>
                <a:latin typeface="Times New Roman" pitchFamily="33" charset="0"/>
                <a:ea typeface="+mn-ea"/>
                <a:cs typeface="+mn-cs"/>
              </a:rPr>
              <a:t>, which occurs with a probability of </a:t>
            </a:r>
            <a:r>
              <a:rPr kumimoji="1" lang="en-US" sz="1200" b="0" i="1" kern="1200" dirty="0">
                <a:solidFill>
                  <a:schemeClr val="tx1"/>
                </a:solidFill>
                <a:effectLst/>
                <a:latin typeface="Times New Roman" pitchFamily="33" charset="0"/>
                <a:ea typeface="+mn-ea"/>
                <a:cs typeface="+mn-cs"/>
              </a:rPr>
              <a:t>h</a:t>
            </a:r>
            <a:r>
              <a:rPr kumimoji="1" lang="en-US" sz="1200" b="0" i="1" kern="1200" baseline="-25000" dirty="0">
                <a:solidFill>
                  <a:schemeClr val="tx1"/>
                </a:solidFill>
                <a:effectLst/>
                <a:latin typeface="Times New Roman" pitchFamily="33" charset="0"/>
                <a:ea typeface="+mn-ea"/>
                <a:cs typeface="+mn-cs"/>
              </a:rPr>
              <a:t>i</a:t>
            </a:r>
            <a:r>
              <a:rPr kumimoji="1" lang="en-US" sz="1200" kern="1200" dirty="0">
                <a:solidFill>
                  <a:schemeClr val="tx1"/>
                </a:solidFill>
                <a:effectLst/>
                <a:latin typeface="Times New Roman" pitchFamily="33" charset="0"/>
                <a:ea typeface="+mn-ea"/>
                <a:cs typeface="+mn-cs"/>
              </a:rPr>
              <a:t>. If the desired word is present</a:t>
            </a:r>
          </a:p>
          <a:p>
            <a:r>
              <a:rPr kumimoji="1" lang="en-US" sz="1200" kern="1200" dirty="0">
                <a:solidFill>
                  <a:schemeClr val="tx1"/>
                </a:solidFill>
                <a:effectLst/>
                <a:latin typeface="Times New Roman" pitchFamily="33" charset="0"/>
                <a:ea typeface="+mn-ea"/>
                <a:cs typeface="+mn-cs"/>
              </a:rPr>
              <a:t> in </a:t>
            </a:r>
            <a:r>
              <a:rPr kumimoji="1" lang="en-US" sz="1200" b="0" i="1" kern="1200" dirty="0" err="1">
                <a:solidFill>
                  <a:schemeClr val="tx1"/>
                </a:solidFill>
                <a:effectLst/>
                <a:latin typeface="Times New Roman" pitchFamily="33" charset="0"/>
                <a:ea typeface="+mn-ea"/>
                <a:cs typeface="+mn-cs"/>
              </a:rPr>
              <a:t>M</a:t>
            </a:r>
            <a:r>
              <a:rPr kumimoji="1" lang="en-US" sz="1200" b="0" i="1" kern="1200" baseline="-25000" dirty="0" err="1">
                <a:solidFill>
                  <a:schemeClr val="tx1"/>
                </a:solidFill>
                <a:effectLst/>
                <a:latin typeface="Times New Roman" pitchFamily="33" charset="0"/>
                <a:ea typeface="+mn-ea"/>
                <a:cs typeface="+mn-cs"/>
              </a:rPr>
              <a:t>i</a:t>
            </a:r>
            <a:r>
              <a:rPr kumimoji="1" lang="en-US" sz="1200" kern="1200" dirty="0">
                <a:solidFill>
                  <a:schemeClr val="tx1"/>
                </a:solidFill>
                <a:effectLst/>
                <a:latin typeface="Times New Roman" pitchFamily="33" charset="0"/>
                <a:ea typeface="+mn-ea"/>
                <a:cs typeface="+mn-cs"/>
              </a:rPr>
              <a:t>, the word is delivered from </a:t>
            </a:r>
            <a:r>
              <a:rPr kumimoji="1" lang="en-US" sz="1200" i="1" kern="1200" baseline="0" dirty="0" err="1">
                <a:solidFill>
                  <a:schemeClr val="tx1"/>
                </a:solidFill>
                <a:effectLst/>
                <a:latin typeface="Times New Roman" pitchFamily="33" charset="0"/>
                <a:ea typeface="+mn-ea"/>
                <a:cs typeface="+mn-cs"/>
              </a:rPr>
              <a:t>M</a:t>
            </a:r>
            <a:r>
              <a:rPr kumimoji="1" lang="en-US" sz="1200" i="1" kern="1200" baseline="-25000" dirty="0" err="1">
                <a:solidFill>
                  <a:schemeClr val="tx1"/>
                </a:solidFill>
                <a:effectLst/>
                <a:latin typeface="Times New Roman" pitchFamily="33" charset="0"/>
                <a:ea typeface="+mn-ea"/>
                <a:cs typeface="+mn-cs"/>
              </a:rPr>
              <a:t>i</a:t>
            </a:r>
            <a:r>
              <a:rPr kumimoji="1" lang="en-US" sz="1200" i="1" kern="1200" baseline="0" dirty="0">
                <a:solidFill>
                  <a:schemeClr val="tx1"/>
                </a:solidFill>
                <a:effectLst/>
                <a:latin typeface="Times New Roman" pitchFamily="33" charset="0"/>
                <a:ea typeface="+mn-ea"/>
                <a:cs typeface="+mn-cs"/>
              </a:rPr>
              <a:t> </a:t>
            </a:r>
            <a:r>
              <a:rPr kumimoji="1" lang="en-US" sz="1200" kern="1200" baseline="0" dirty="0">
                <a:solidFill>
                  <a:schemeClr val="tx1"/>
                </a:solidFill>
                <a:effectLst/>
                <a:latin typeface="Times New Roman" pitchFamily="33" charset="0"/>
                <a:ea typeface="+mn-ea"/>
                <a:cs typeface="+mn-cs"/>
              </a:rPr>
              <a:t>to</a:t>
            </a:r>
            <a:r>
              <a:rPr kumimoji="1" lang="en-US" sz="1200" kern="1200" dirty="0">
                <a:solidFill>
                  <a:schemeClr val="tx1"/>
                </a:solidFill>
                <a:effectLst/>
                <a:latin typeface="Times New Roman" pitchFamily="33" charset="0"/>
                <a:ea typeface="+mn-ea"/>
                <a:cs typeface="+mn-cs"/>
              </a:rPr>
              <a:t> the processor, and the appropriate</a:t>
            </a:r>
          </a:p>
          <a:p>
            <a:r>
              <a:rPr kumimoji="1" lang="en-US" sz="1200" kern="1200" dirty="0">
                <a:solidFill>
                  <a:schemeClr val="tx1"/>
                </a:solidFill>
                <a:effectLst/>
                <a:latin typeface="Times New Roman" pitchFamily="33" charset="0"/>
                <a:ea typeface="+mn-ea"/>
                <a:cs typeface="+mn-cs"/>
              </a:rPr>
              <a:t>size block containing the word is copied to </a:t>
            </a:r>
            <a:r>
              <a:rPr kumimoji="1" lang="en-US" sz="1200" b="0" i="1" kern="1200" dirty="0">
                <a:solidFill>
                  <a:schemeClr val="tx1"/>
                </a:solidFill>
                <a:effectLst/>
                <a:latin typeface="Times New Roman" pitchFamily="33" charset="0"/>
                <a:ea typeface="+mn-ea"/>
                <a:cs typeface="+mn-cs"/>
              </a:rPr>
              <a:t>M</a:t>
            </a:r>
            <a:r>
              <a:rPr kumimoji="1" lang="en-US" sz="1200" b="0" i="1" kern="1200" baseline="-25000" dirty="0">
                <a:solidFill>
                  <a:schemeClr val="tx1"/>
                </a:solidFill>
                <a:effectLst/>
                <a:latin typeface="Times New Roman" pitchFamily="33" charset="0"/>
                <a:ea typeface="+mn-ea"/>
                <a:cs typeface="+mn-cs"/>
              </a:rPr>
              <a:t>i-1</a:t>
            </a:r>
            <a:r>
              <a:rPr kumimoji="1" lang="en-US" sz="1200" kern="1200" dirty="0">
                <a:solidFill>
                  <a:schemeClr val="tx1"/>
                </a:solidFill>
                <a:effectLst/>
                <a:latin typeface="Times New Roman" pitchFamily="33" charset="0"/>
                <a:ea typeface="+mn-ea"/>
                <a:cs typeface="+mn-cs"/>
              </a:rPr>
              <a:t>. The average time for this</a:t>
            </a:r>
          </a:p>
          <a:p>
            <a:r>
              <a:rPr kumimoji="1" lang="en-US" sz="1200" kern="1200" dirty="0">
                <a:solidFill>
                  <a:schemeClr val="tx1"/>
                </a:solidFill>
                <a:effectLst/>
                <a:latin typeface="Times New Roman" pitchFamily="33" charset="0"/>
                <a:ea typeface="+mn-ea"/>
                <a:cs typeface="+mn-cs"/>
              </a:rPr>
              <a:t>operation is </a:t>
            </a:r>
            <a:r>
              <a:rPr kumimoji="1" lang="en-US" sz="1200" i="1" kern="1200" dirty="0">
                <a:solidFill>
                  <a:schemeClr val="tx1"/>
                </a:solidFill>
                <a:effectLst/>
                <a:latin typeface="Times New Roman" pitchFamily="33" charset="0"/>
                <a:ea typeface="+mn-ea"/>
                <a:cs typeface="+mn-cs"/>
              </a:rPr>
              <a:t>t</a:t>
            </a:r>
            <a:r>
              <a:rPr kumimoji="1" lang="en-US" sz="1200" i="1" kern="1200" baseline="-25000" dirty="0">
                <a:solidFill>
                  <a:schemeClr val="tx1"/>
                </a:solidFill>
                <a:effectLst/>
                <a:latin typeface="Times New Roman" pitchFamily="33" charset="0"/>
                <a:ea typeface="+mn-ea"/>
                <a:cs typeface="+mn-cs"/>
              </a:rPr>
              <a:t>i-1</a:t>
            </a:r>
            <a:r>
              <a:rPr kumimoji="1" lang="en-US" sz="1200" kern="1200" dirty="0">
                <a:solidFill>
                  <a:schemeClr val="tx1"/>
                </a:solidFill>
                <a:effectLst/>
                <a:latin typeface="Times New Roman" pitchFamily="33" charset="0"/>
                <a:ea typeface="+mn-ea"/>
                <a:cs typeface="+mn-cs"/>
              </a:rPr>
              <a:t>.</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3.  In the typical memory hierarchy, </a:t>
            </a:r>
            <a:r>
              <a:rPr kumimoji="1" lang="en-US" sz="1200" b="0" i="1" kern="1200" dirty="0" err="1">
                <a:solidFill>
                  <a:schemeClr val="tx1"/>
                </a:solidFill>
                <a:effectLst/>
                <a:latin typeface="Times New Roman" pitchFamily="33" charset="0"/>
                <a:ea typeface="+mn-ea"/>
                <a:cs typeface="+mn-cs"/>
              </a:rPr>
              <a:t>M</a:t>
            </a:r>
            <a:r>
              <a:rPr kumimoji="1" lang="en-US" sz="1200" b="0" i="1" kern="1200" baseline="-25000" dirty="0" err="1">
                <a:solidFill>
                  <a:schemeClr val="tx1"/>
                </a:solidFill>
                <a:effectLst/>
                <a:latin typeface="Times New Roman" pitchFamily="33" charset="0"/>
                <a:ea typeface="+mn-ea"/>
                <a:cs typeface="+mn-cs"/>
              </a:rPr>
              <a:t>n</a:t>
            </a:r>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is a disk used in a virtual memory scheme.</a:t>
            </a:r>
          </a:p>
          <a:p>
            <a:r>
              <a:rPr kumimoji="1" lang="en-US" sz="1200" kern="1200" dirty="0">
                <a:solidFill>
                  <a:schemeClr val="tx1"/>
                </a:solidFill>
                <a:effectLst/>
                <a:latin typeface="Times New Roman" pitchFamily="33" charset="0"/>
                <a:ea typeface="+mn-ea"/>
                <a:cs typeface="+mn-cs"/>
              </a:rPr>
              <a:t>In this case, if the word is not found in any of the preceding levels and is found</a:t>
            </a:r>
          </a:p>
          <a:p>
            <a:r>
              <a:rPr kumimoji="1" lang="en-US" sz="1200" kern="1200" dirty="0">
                <a:solidFill>
                  <a:schemeClr val="tx1"/>
                </a:solidFill>
                <a:effectLst/>
                <a:latin typeface="Times New Roman" pitchFamily="33" charset="0"/>
                <a:ea typeface="+mn-ea"/>
                <a:cs typeface="+mn-cs"/>
              </a:rPr>
              <a:t>in </a:t>
            </a:r>
            <a:r>
              <a:rPr kumimoji="1" lang="en-US" sz="1200" b="0" i="1" kern="1200" dirty="0" err="1">
                <a:solidFill>
                  <a:schemeClr val="tx1"/>
                </a:solidFill>
                <a:effectLst/>
                <a:latin typeface="Times New Roman" pitchFamily="33" charset="0"/>
                <a:ea typeface="+mn-ea"/>
                <a:cs typeface="+mn-cs"/>
              </a:rPr>
              <a:t>M</a:t>
            </a:r>
            <a:r>
              <a:rPr kumimoji="1" lang="en-US" sz="1200" b="0" i="1" kern="1200" baseline="-25000" dirty="0" err="1">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 then the word must be first moved as part of a page into main memory</a:t>
            </a:r>
          </a:p>
          <a:p>
            <a:r>
              <a:rPr kumimoji="1" lang="en-US" sz="1200" b="0" i="1" kern="1200" dirty="0">
                <a:solidFill>
                  <a:schemeClr val="tx1"/>
                </a:solidFill>
                <a:effectLst/>
                <a:latin typeface="Times New Roman" pitchFamily="33" charset="0"/>
                <a:ea typeface="+mn-ea"/>
                <a:cs typeface="+mn-cs"/>
              </a:rPr>
              <a:t>(M</a:t>
            </a:r>
            <a:r>
              <a:rPr kumimoji="1" lang="en-US" sz="1200" b="0" i="1" kern="1200" baseline="-25000" dirty="0">
                <a:solidFill>
                  <a:schemeClr val="tx1"/>
                </a:solidFill>
                <a:effectLst/>
                <a:latin typeface="Times New Roman" pitchFamily="33" charset="0"/>
                <a:ea typeface="+mn-ea"/>
                <a:cs typeface="+mn-cs"/>
              </a:rPr>
              <a:t>n-1</a:t>
            </a:r>
            <a:r>
              <a:rPr kumimoji="1" lang="en-US" sz="1200" b="0" i="1" kern="1200" baseline="0" dirty="0">
                <a:solidFill>
                  <a:schemeClr val="tx1"/>
                </a:solidFill>
                <a:effectLst/>
                <a:latin typeface="Times New Roman" pitchFamily="33" charset="0"/>
                <a:ea typeface="+mn-ea"/>
                <a:cs typeface="+mn-cs"/>
              </a:rPr>
              <a:t>)</a:t>
            </a:r>
            <a:r>
              <a:rPr kumimoji="1" lang="en-US" sz="1200" b="0" i="1" kern="1200" dirty="0">
                <a:solidFill>
                  <a:schemeClr val="tx1"/>
                </a:solidFill>
                <a:effectLst/>
                <a:latin typeface="Times New Roman" pitchFamily="33" charset="0"/>
                <a:ea typeface="+mn-ea"/>
                <a:cs typeface="+mn-cs"/>
              </a:rPr>
              <a:t>,</a:t>
            </a:r>
            <a:r>
              <a:rPr kumimoji="1" lang="en-US" sz="1200" kern="1200" dirty="0">
                <a:solidFill>
                  <a:schemeClr val="tx1"/>
                </a:solidFill>
                <a:effectLst/>
                <a:latin typeface="Times New Roman" pitchFamily="33" charset="0"/>
                <a:ea typeface="+mn-ea"/>
                <a:cs typeface="+mn-cs"/>
              </a:rPr>
              <a:t> from where it can be transferred to the processor. We designate the</a:t>
            </a:r>
          </a:p>
          <a:p>
            <a:r>
              <a:rPr kumimoji="1" lang="en-US" sz="1200" kern="1200" dirty="0">
                <a:solidFill>
                  <a:schemeClr val="tx1"/>
                </a:solidFill>
                <a:effectLst/>
                <a:latin typeface="Times New Roman" pitchFamily="33" charset="0"/>
                <a:ea typeface="+mn-ea"/>
                <a:cs typeface="+mn-cs"/>
              </a:rPr>
              <a:t>total time for this operation as </a:t>
            </a:r>
            <a:r>
              <a:rPr kumimoji="1" lang="en-US" sz="1200" i="1" kern="1200" dirty="0" err="1">
                <a:solidFill>
                  <a:schemeClr val="tx1"/>
                </a:solidFill>
                <a:effectLst/>
                <a:latin typeface="Times New Roman" pitchFamily="33" charset="0"/>
                <a:ea typeface="+mn-ea"/>
                <a:cs typeface="+mn-cs"/>
              </a:rPr>
              <a:t>t</a:t>
            </a:r>
            <a:r>
              <a:rPr kumimoji="1" lang="en-US" sz="1200" i="1" kern="1200" baseline="-25000" dirty="0" err="1">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 .</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Looking at Figure 4.14, there are a number of different paths from start to</a:t>
            </a:r>
          </a:p>
          <a:p>
            <a:r>
              <a:rPr kumimoji="1" lang="en-US" sz="1200" kern="1200" dirty="0">
                <a:solidFill>
                  <a:schemeClr val="tx1"/>
                </a:solidFill>
                <a:effectLst/>
                <a:latin typeface="Times New Roman" pitchFamily="33" charset="0"/>
                <a:ea typeface="+mn-ea"/>
                <a:cs typeface="+mn-cs"/>
              </a:rPr>
              <a:t>finish.</a:t>
            </a:r>
          </a:p>
          <a:p>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28</a:t>
            </a:fld>
            <a:endParaRPr lang="en-US" dirty="0"/>
          </a:p>
        </p:txBody>
      </p:sp>
    </p:spTree>
    <p:extLst>
      <p:ext uri="{BB962C8B-B14F-4D97-AF65-F5344CB8AC3E}">
        <p14:creationId xmlns:p14="http://schemas.microsoft.com/office/powerpoint/2010/main" val="1444173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4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Numerous studies, stretching back to the early 1970s, confirm these observations.</a:t>
            </a:r>
          </a:p>
          <a:p>
            <a:r>
              <a:rPr kumimoji="1" lang="en-US" sz="1200" kern="1200" dirty="0">
                <a:solidFill>
                  <a:schemeClr val="tx1"/>
                </a:solidFill>
                <a:effectLst/>
                <a:latin typeface="Times New Roman" pitchFamily="33" charset="0"/>
                <a:ea typeface="+mn-ea"/>
                <a:cs typeface="+mn-cs"/>
              </a:rPr>
              <a:t>[FEIT15] provides a summary of many of these studies.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A distinction is made in the literature between two forms of locality:</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1. Temporal locality : Refers to the tendency of a program to reference in the</a:t>
            </a:r>
          </a:p>
          <a:p>
            <a:r>
              <a:rPr kumimoji="1" lang="en-US" sz="1200" kern="1200" dirty="0">
                <a:solidFill>
                  <a:schemeClr val="tx1"/>
                </a:solidFill>
                <a:effectLst/>
                <a:latin typeface="Times New Roman" pitchFamily="33" charset="0"/>
                <a:ea typeface="+mn-ea"/>
                <a:cs typeface="+mn-cs"/>
              </a:rPr>
              <a:t>near future those units of memory referenced in the recent past. For example,</a:t>
            </a:r>
          </a:p>
          <a:p>
            <a:r>
              <a:rPr kumimoji="1" lang="en-US" sz="1200" kern="1200" dirty="0">
                <a:solidFill>
                  <a:schemeClr val="tx1"/>
                </a:solidFill>
                <a:effectLst/>
                <a:latin typeface="Times New Roman" pitchFamily="33" charset="0"/>
                <a:ea typeface="+mn-ea"/>
                <a:cs typeface="+mn-cs"/>
              </a:rPr>
              <a:t>when an iteration loop is executed, the processor executes the same set</a:t>
            </a:r>
          </a:p>
          <a:p>
            <a:r>
              <a:rPr kumimoji="1" lang="en-US" sz="1200" kern="1200" dirty="0">
                <a:solidFill>
                  <a:schemeClr val="tx1"/>
                </a:solidFill>
                <a:effectLst/>
                <a:latin typeface="Times New Roman" pitchFamily="33" charset="0"/>
                <a:ea typeface="+mn-ea"/>
                <a:cs typeface="+mn-cs"/>
              </a:rPr>
              <a:t>of instructions repeatedly. Constants, temporary variables, and working stacks</a:t>
            </a:r>
          </a:p>
          <a:p>
            <a:r>
              <a:rPr kumimoji="1" lang="en-US" sz="1200" kern="1200" dirty="0">
                <a:solidFill>
                  <a:schemeClr val="tx1"/>
                </a:solidFill>
                <a:effectLst/>
                <a:latin typeface="Times New Roman" pitchFamily="33" charset="0"/>
                <a:ea typeface="+mn-ea"/>
                <a:cs typeface="+mn-cs"/>
              </a:rPr>
              <a:t>are also constructs that lead to this principle.</a:t>
            </a:r>
          </a:p>
          <a:p>
            <a:endParaRPr lang="en-US" dirty="0"/>
          </a:p>
          <a:p>
            <a:r>
              <a:rPr kumimoji="1" lang="en-US" sz="1200" kern="1200" dirty="0">
                <a:solidFill>
                  <a:schemeClr val="tx1"/>
                </a:solidFill>
                <a:effectLst/>
                <a:latin typeface="Times New Roman" pitchFamily="33" charset="0"/>
                <a:ea typeface="+mn-ea"/>
                <a:cs typeface="+mn-cs"/>
              </a:rPr>
              <a:t> 2. Spatial locality: Refers to the tendency of a program to reference units of</a:t>
            </a:r>
          </a:p>
          <a:p>
            <a:r>
              <a:rPr kumimoji="1" lang="en-US" sz="1200" kern="1200" dirty="0">
                <a:solidFill>
                  <a:schemeClr val="tx1"/>
                </a:solidFill>
                <a:effectLst/>
                <a:latin typeface="Times New Roman" pitchFamily="33" charset="0"/>
                <a:ea typeface="+mn-ea"/>
                <a:cs typeface="+mn-cs"/>
              </a:rPr>
              <a:t>memory whose addresses are near one another. That is, if a unit of memory </a:t>
            </a:r>
            <a:r>
              <a:rPr kumimoji="1" lang="en-US" sz="1200" i="1" kern="1200" dirty="0">
                <a:solidFill>
                  <a:schemeClr val="tx1"/>
                </a:solidFill>
                <a:effectLst/>
                <a:latin typeface="Times New Roman" pitchFamily="33" charset="0"/>
                <a:ea typeface="+mn-ea"/>
                <a:cs typeface="+mn-cs"/>
              </a:rPr>
              <a:t>x</a:t>
            </a:r>
          </a:p>
          <a:p>
            <a:r>
              <a:rPr kumimoji="1" lang="en-US" sz="1200" kern="1200" dirty="0">
                <a:solidFill>
                  <a:schemeClr val="tx1"/>
                </a:solidFill>
                <a:effectLst/>
                <a:latin typeface="Times New Roman" pitchFamily="33" charset="0"/>
                <a:ea typeface="+mn-ea"/>
                <a:cs typeface="+mn-cs"/>
              </a:rPr>
              <a:t>is referenced at time </a:t>
            </a:r>
            <a:r>
              <a:rPr kumimoji="1" lang="en-US" sz="1200" i="1" kern="1200" dirty="0">
                <a:solidFill>
                  <a:schemeClr val="tx1"/>
                </a:solidFill>
                <a:effectLst/>
                <a:latin typeface="Times New Roman" pitchFamily="33" charset="0"/>
                <a:ea typeface="+mn-ea"/>
                <a:cs typeface="+mn-cs"/>
              </a:rPr>
              <a:t>t</a:t>
            </a:r>
            <a:r>
              <a:rPr kumimoji="1" lang="en-US" sz="1200" kern="1200" dirty="0">
                <a:solidFill>
                  <a:schemeClr val="tx1"/>
                </a:solidFill>
                <a:effectLst/>
                <a:latin typeface="Times New Roman" pitchFamily="33" charset="0"/>
                <a:ea typeface="+mn-ea"/>
                <a:cs typeface="+mn-cs"/>
              </a:rPr>
              <a:t>, it is likely that units in the range </a:t>
            </a:r>
            <a:r>
              <a:rPr kumimoji="1" lang="en-US" sz="1200" i="1" kern="1200" dirty="0">
                <a:solidFill>
                  <a:schemeClr val="tx1"/>
                </a:solidFill>
                <a:effectLst/>
                <a:latin typeface="Times New Roman" pitchFamily="33" charset="0"/>
                <a:ea typeface="+mn-ea"/>
                <a:cs typeface="+mn-cs"/>
              </a:rPr>
              <a:t>x - k </a:t>
            </a:r>
            <a:r>
              <a:rPr kumimoji="1" lang="en-US" sz="1200" kern="1200" dirty="0">
                <a:solidFill>
                  <a:schemeClr val="tx1"/>
                </a:solidFill>
                <a:effectLst/>
                <a:latin typeface="Times New Roman" pitchFamily="33" charset="0"/>
                <a:ea typeface="+mn-ea"/>
                <a:cs typeface="+mn-cs"/>
              </a:rPr>
              <a:t>through </a:t>
            </a:r>
            <a:r>
              <a:rPr kumimoji="1" lang="en-US" sz="1200" i="1" kern="1200" dirty="0">
                <a:solidFill>
                  <a:schemeClr val="tx1"/>
                </a:solidFill>
                <a:effectLst/>
                <a:latin typeface="Times New Roman" pitchFamily="33" charset="0"/>
                <a:ea typeface="+mn-ea"/>
                <a:cs typeface="+mn-cs"/>
              </a:rPr>
              <a:t>x + k</a:t>
            </a:r>
          </a:p>
          <a:p>
            <a:r>
              <a:rPr kumimoji="1" lang="en-US" sz="1200" kern="1200" dirty="0">
                <a:solidFill>
                  <a:schemeClr val="tx1"/>
                </a:solidFill>
                <a:effectLst/>
                <a:latin typeface="Times New Roman" pitchFamily="33" charset="0"/>
                <a:ea typeface="+mn-ea"/>
                <a:cs typeface="+mn-cs"/>
              </a:rPr>
              <a:t>will be referenced in the near future, for a relatively small value of k. This</a:t>
            </a:r>
          </a:p>
          <a:p>
            <a:r>
              <a:rPr kumimoji="1" lang="en-US" sz="1200" kern="1200" dirty="0">
                <a:solidFill>
                  <a:schemeClr val="tx1"/>
                </a:solidFill>
                <a:effectLst/>
                <a:latin typeface="Times New Roman" pitchFamily="33" charset="0"/>
                <a:ea typeface="+mn-ea"/>
                <a:cs typeface="+mn-cs"/>
              </a:rPr>
              <a:t>reflects the tendency of a processor to access instructions sequentially. Spatial</a:t>
            </a:r>
          </a:p>
          <a:p>
            <a:r>
              <a:rPr kumimoji="1" lang="en-US" sz="1200" kern="1200" dirty="0">
                <a:solidFill>
                  <a:schemeClr val="tx1"/>
                </a:solidFill>
                <a:effectLst/>
                <a:latin typeface="Times New Roman" pitchFamily="33" charset="0"/>
                <a:ea typeface="+mn-ea"/>
                <a:cs typeface="+mn-cs"/>
              </a:rPr>
              <a:t>location also reflects the tendency of a program to access data locations</a:t>
            </a:r>
          </a:p>
          <a:p>
            <a:r>
              <a:rPr kumimoji="1" lang="en-US" sz="1200" kern="1200" dirty="0">
                <a:solidFill>
                  <a:schemeClr val="tx1"/>
                </a:solidFill>
                <a:effectLst/>
                <a:latin typeface="Times New Roman" pitchFamily="33" charset="0"/>
                <a:ea typeface="+mn-ea"/>
                <a:cs typeface="+mn-cs"/>
              </a:rPr>
              <a:t>sequentially, such as when processing a table of data.</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a:t>
            </a:fld>
            <a:endParaRPr lang="en-US" dirty="0"/>
          </a:p>
        </p:txBody>
      </p:sp>
    </p:spTree>
    <p:extLst>
      <p:ext uri="{BB962C8B-B14F-4D97-AF65-F5344CB8AC3E}">
        <p14:creationId xmlns:p14="http://schemas.microsoft.com/office/powerpoint/2010/main" val="114329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A crude analogy may help illuminate the distinction between these two concepts</a:t>
            </a:r>
          </a:p>
          <a:p>
            <a:r>
              <a:rPr kumimoji="1" lang="en-US" sz="1200" kern="1200" dirty="0">
                <a:solidFill>
                  <a:schemeClr val="tx1"/>
                </a:solidFill>
                <a:effectLst/>
                <a:latin typeface="Times New Roman" pitchFamily="33" charset="0"/>
                <a:ea typeface="+mn-ea"/>
                <a:cs typeface="+mn-cs"/>
              </a:rPr>
              <a:t>(Figure 4.1). Suppose that Bob is working in an office and spends much of his</a:t>
            </a:r>
          </a:p>
          <a:p>
            <a:r>
              <a:rPr kumimoji="1" lang="en-US" sz="1200" kern="1200" dirty="0">
                <a:solidFill>
                  <a:schemeClr val="tx1"/>
                </a:solidFill>
                <a:effectLst/>
                <a:latin typeface="Times New Roman" pitchFamily="33" charset="0"/>
                <a:ea typeface="+mn-ea"/>
                <a:cs typeface="+mn-cs"/>
              </a:rPr>
              <a:t>time dealing with documents in file folders. Thousand of folders are stored in file</a:t>
            </a:r>
          </a:p>
          <a:p>
            <a:r>
              <a:rPr kumimoji="1" lang="en-US" sz="1200" kern="1200" dirty="0">
                <a:solidFill>
                  <a:schemeClr val="tx1"/>
                </a:solidFill>
                <a:effectLst/>
                <a:latin typeface="Times New Roman" pitchFamily="33" charset="0"/>
                <a:ea typeface="+mn-ea"/>
                <a:cs typeface="+mn-cs"/>
              </a:rPr>
              <a:t>cabinets in the next room, and for convenience Bob has a file organizer on his desk</a:t>
            </a:r>
          </a:p>
          <a:p>
            <a:r>
              <a:rPr kumimoji="1" lang="en-US" sz="1200" kern="1200" dirty="0">
                <a:solidFill>
                  <a:schemeClr val="tx1"/>
                </a:solidFill>
                <a:effectLst/>
                <a:latin typeface="Times New Roman" pitchFamily="33" charset="0"/>
                <a:ea typeface="+mn-ea"/>
                <a:cs typeface="+mn-cs"/>
              </a:rPr>
              <a:t>that can hold a few dozen files. When Bob is working on a file and temporarily is</a:t>
            </a:r>
          </a:p>
          <a:p>
            <a:r>
              <a:rPr kumimoji="1" lang="en-US" sz="1200" kern="1200" dirty="0">
                <a:solidFill>
                  <a:schemeClr val="tx1"/>
                </a:solidFill>
                <a:effectLst/>
                <a:latin typeface="Times New Roman" pitchFamily="33" charset="0"/>
                <a:ea typeface="+mn-ea"/>
                <a:cs typeface="+mn-cs"/>
              </a:rPr>
              <a:t>finished, it may be likely that he will need to read or write one of the documents in</a:t>
            </a:r>
          </a:p>
          <a:p>
            <a:r>
              <a:rPr kumimoji="1" lang="en-US" sz="1200" kern="1200" dirty="0">
                <a:solidFill>
                  <a:schemeClr val="tx1"/>
                </a:solidFill>
                <a:effectLst/>
                <a:latin typeface="Times New Roman" pitchFamily="33" charset="0"/>
                <a:ea typeface="+mn-ea"/>
                <a:cs typeface="+mn-cs"/>
              </a:rPr>
              <a:t>that file in the near future, so he keeps it in his desk organizer. This is an example</a:t>
            </a:r>
          </a:p>
          <a:p>
            <a:r>
              <a:rPr kumimoji="1" lang="en-US" sz="1200" kern="1200" dirty="0">
                <a:solidFill>
                  <a:schemeClr val="tx1"/>
                </a:solidFill>
                <a:effectLst/>
                <a:latin typeface="Times New Roman" pitchFamily="33" charset="0"/>
                <a:ea typeface="+mn-ea"/>
                <a:cs typeface="+mn-cs"/>
              </a:rPr>
              <a:t>of exploiting temporal locality. Bob also observes that when he retrieves a folder</a:t>
            </a:r>
          </a:p>
          <a:p>
            <a:r>
              <a:rPr kumimoji="1" lang="en-US" sz="1200" kern="1200" dirty="0">
                <a:solidFill>
                  <a:schemeClr val="tx1"/>
                </a:solidFill>
                <a:effectLst/>
                <a:latin typeface="Times New Roman" pitchFamily="33" charset="0"/>
                <a:ea typeface="+mn-ea"/>
                <a:cs typeface="+mn-cs"/>
              </a:rPr>
              <a:t>from the filing cabinets, it is likely that in the near future he will need access to some</a:t>
            </a:r>
          </a:p>
          <a:p>
            <a:r>
              <a:rPr kumimoji="1" lang="en-US" sz="1200" kern="1200" dirty="0">
                <a:solidFill>
                  <a:schemeClr val="tx1"/>
                </a:solidFill>
                <a:effectLst/>
                <a:latin typeface="Times New Roman" pitchFamily="33" charset="0"/>
                <a:ea typeface="+mn-ea"/>
                <a:cs typeface="+mn-cs"/>
              </a:rPr>
              <a:t>of the nearby folders as well, so he retrieves the folder he needs plus a few folders</a:t>
            </a:r>
          </a:p>
          <a:p>
            <a:r>
              <a:rPr kumimoji="1" lang="en-US" sz="1200" kern="1200" dirty="0">
                <a:solidFill>
                  <a:schemeClr val="tx1"/>
                </a:solidFill>
                <a:effectLst/>
                <a:latin typeface="Times New Roman" pitchFamily="33" charset="0"/>
                <a:ea typeface="+mn-ea"/>
                <a:cs typeface="+mn-cs"/>
              </a:rPr>
              <a:t>on either side at the same time. This is an example of exploiting spatial locality. Of</a:t>
            </a:r>
          </a:p>
          <a:p>
            <a:r>
              <a:rPr kumimoji="1" lang="en-US" sz="1200" kern="1200" dirty="0">
                <a:solidFill>
                  <a:schemeClr val="tx1"/>
                </a:solidFill>
                <a:effectLst/>
                <a:latin typeface="Times New Roman" pitchFamily="33" charset="0"/>
                <a:ea typeface="+mn-ea"/>
                <a:cs typeface="+mn-cs"/>
              </a:rPr>
              <a:t>course, Bob's desktop file organizer soon fills up, so that when he goes to retrieve</a:t>
            </a:r>
          </a:p>
          <a:p>
            <a:r>
              <a:rPr kumimoji="1" lang="en-US" sz="1200" kern="1200" dirty="0">
                <a:solidFill>
                  <a:schemeClr val="tx1"/>
                </a:solidFill>
                <a:effectLst/>
                <a:latin typeface="Times New Roman" pitchFamily="33" charset="0"/>
                <a:ea typeface="+mn-ea"/>
                <a:cs typeface="+mn-cs"/>
              </a:rPr>
              <a:t>a folder from the file cabinets, he needs to return folders from his desk. Bob needs</a:t>
            </a:r>
          </a:p>
          <a:p>
            <a:r>
              <a:rPr kumimoji="1" lang="en-US" sz="1200" kern="1200" dirty="0">
                <a:solidFill>
                  <a:schemeClr val="tx1"/>
                </a:solidFill>
                <a:effectLst/>
                <a:latin typeface="Times New Roman" pitchFamily="33" charset="0"/>
                <a:ea typeface="+mn-ea"/>
                <a:cs typeface="+mn-cs"/>
              </a:rPr>
              <a:t>some policy for replacing folders. If he focuses on temporal locality, Bob could</a:t>
            </a:r>
          </a:p>
          <a:p>
            <a:r>
              <a:rPr kumimoji="1" lang="en-US" sz="1200" kern="1200" dirty="0">
                <a:solidFill>
                  <a:schemeClr val="tx1"/>
                </a:solidFill>
                <a:effectLst/>
                <a:latin typeface="Times New Roman" pitchFamily="33" charset="0"/>
                <a:ea typeface="+mn-ea"/>
                <a:cs typeface="+mn-cs"/>
              </a:rPr>
              <a:t>choose to replace only one folder at a time, on the reasoning that he might need</a:t>
            </a:r>
          </a:p>
          <a:p>
            <a:r>
              <a:rPr kumimoji="1" lang="en-US" sz="1200" kern="1200" dirty="0">
                <a:solidFill>
                  <a:schemeClr val="tx1"/>
                </a:solidFill>
                <a:effectLst/>
                <a:latin typeface="Times New Roman" pitchFamily="33" charset="0"/>
                <a:ea typeface="+mn-ea"/>
                <a:cs typeface="+mn-cs"/>
              </a:rPr>
              <a:t>any of the folders currently on his desk in the near future. So Bob could replace</a:t>
            </a:r>
          </a:p>
          <a:p>
            <a:r>
              <a:rPr kumimoji="1" lang="en-US" sz="1200" kern="1200" dirty="0">
                <a:solidFill>
                  <a:schemeClr val="tx1"/>
                </a:solidFill>
                <a:effectLst/>
                <a:latin typeface="Times New Roman" pitchFamily="33" charset="0"/>
                <a:ea typeface="+mn-ea"/>
                <a:cs typeface="+mn-cs"/>
              </a:rPr>
              <a:t>perhaps the folder that had been on the desk the longest or the one that had be the</a:t>
            </a:r>
          </a:p>
          <a:p>
            <a:r>
              <a:rPr kumimoji="1" lang="en-US" sz="1200" kern="1200" dirty="0">
                <a:solidFill>
                  <a:schemeClr val="tx1"/>
                </a:solidFill>
                <a:effectLst/>
                <a:latin typeface="Times New Roman" pitchFamily="33" charset="0"/>
                <a:ea typeface="+mn-ea"/>
                <a:cs typeface="+mn-cs"/>
              </a:rPr>
              <a:t>least recently used. If Bob focuses on spatial locality, when he needs a folder not on</a:t>
            </a:r>
          </a:p>
          <a:p>
            <a:r>
              <a:rPr kumimoji="1" lang="en-US" sz="1200" kern="1200" dirty="0">
                <a:solidFill>
                  <a:schemeClr val="tx1"/>
                </a:solidFill>
                <a:effectLst/>
                <a:latin typeface="Times New Roman" pitchFamily="33" charset="0"/>
                <a:ea typeface="+mn-ea"/>
                <a:cs typeface="+mn-cs"/>
              </a:rPr>
              <a:t>his desk, he could return and refile all the folders on his desk and retrieve a batch</a:t>
            </a:r>
          </a:p>
          <a:p>
            <a:r>
              <a:rPr kumimoji="1" lang="en-US" sz="1200" kern="1200" dirty="0">
                <a:solidFill>
                  <a:schemeClr val="tx1"/>
                </a:solidFill>
                <a:effectLst/>
                <a:latin typeface="Times New Roman" pitchFamily="33" charset="0"/>
                <a:ea typeface="+mn-ea"/>
                <a:cs typeface="+mn-cs"/>
              </a:rPr>
              <a:t>of contiguous folders that includes the one he needs plus other nearby folders sufficient</a:t>
            </a:r>
          </a:p>
          <a:p>
            <a:r>
              <a:rPr kumimoji="1" lang="en-US" sz="1200" kern="1200" dirty="0">
                <a:solidFill>
                  <a:schemeClr val="tx1"/>
                </a:solidFill>
                <a:effectLst/>
                <a:latin typeface="Times New Roman" pitchFamily="33" charset="0"/>
                <a:ea typeface="+mn-ea"/>
                <a:cs typeface="+mn-cs"/>
              </a:rPr>
              <a:t>to fill up his desktop organizer. It is likely that neither policy is optimal. In the</a:t>
            </a:r>
          </a:p>
          <a:p>
            <a:r>
              <a:rPr kumimoji="1" lang="en-US" sz="1200" kern="1200" dirty="0">
                <a:solidFill>
                  <a:schemeClr val="tx1"/>
                </a:solidFill>
                <a:effectLst/>
                <a:latin typeface="Times New Roman" pitchFamily="33" charset="0"/>
                <a:ea typeface="+mn-ea"/>
                <a:cs typeface="+mn-cs"/>
              </a:rPr>
              <a:t>first case, he might have to make frequent trips to the next room to get one folder he</a:t>
            </a:r>
          </a:p>
          <a:p>
            <a:r>
              <a:rPr kumimoji="1" lang="en-US" sz="1200" kern="1200" dirty="0">
                <a:solidFill>
                  <a:schemeClr val="tx1"/>
                </a:solidFill>
                <a:effectLst/>
                <a:latin typeface="Times New Roman" pitchFamily="33" charset="0"/>
                <a:ea typeface="+mn-ea"/>
                <a:cs typeface="+mn-cs"/>
              </a:rPr>
              <a:t>doesn’t have but which is near one he does have. In the second case, he might have</a:t>
            </a:r>
          </a:p>
          <a:p>
            <a:r>
              <a:rPr kumimoji="1" lang="en-US" sz="1200" kern="1200" dirty="0">
                <a:solidFill>
                  <a:schemeClr val="tx1"/>
                </a:solidFill>
                <a:effectLst/>
                <a:latin typeface="Times New Roman" pitchFamily="33" charset="0"/>
                <a:ea typeface="+mn-ea"/>
                <a:cs typeface="+mn-cs"/>
              </a:rPr>
              <a:t>to make frequent trips to the next room to get a folder that he had just recently put</a:t>
            </a:r>
          </a:p>
          <a:p>
            <a:r>
              <a:rPr kumimoji="1" lang="en-US" sz="1200" kern="1200" dirty="0">
                <a:solidFill>
                  <a:schemeClr val="tx1"/>
                </a:solidFill>
                <a:effectLst/>
                <a:latin typeface="Times New Roman" pitchFamily="33" charset="0"/>
                <a:ea typeface="+mn-ea"/>
                <a:cs typeface="+mn-cs"/>
              </a:rPr>
              <a:t>away. So perhaps a policy of returning and retrieving in batches equal to 10% or</a:t>
            </a:r>
          </a:p>
          <a:p>
            <a:r>
              <a:rPr kumimoji="1" lang="en-US" sz="1200" kern="1200" dirty="0">
                <a:solidFill>
                  <a:schemeClr val="tx1"/>
                </a:solidFill>
                <a:effectLst/>
                <a:latin typeface="Times New Roman" pitchFamily="33" charset="0"/>
                <a:ea typeface="+mn-ea"/>
                <a:cs typeface="+mn-cs"/>
              </a:rPr>
              <a:t>20% of his desktop capacity would be closer to optimal.</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For</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cache memory, temporal locality is traditionally exploited by keeping recently</a:t>
            </a:r>
          </a:p>
          <a:p>
            <a:r>
              <a:rPr kumimoji="1" lang="en-US" sz="1200" kern="1200" dirty="0">
                <a:solidFill>
                  <a:schemeClr val="tx1"/>
                </a:solidFill>
                <a:effectLst/>
                <a:latin typeface="Times New Roman" pitchFamily="33" charset="0"/>
                <a:ea typeface="+mn-ea"/>
                <a:cs typeface="+mn-cs"/>
              </a:rPr>
              <a:t>used instruction and data values in cache memory and by exploiting a cache hierarchy.</a:t>
            </a:r>
          </a:p>
          <a:p>
            <a:r>
              <a:rPr kumimoji="1" lang="en-US" sz="1200" kern="1200" dirty="0">
                <a:solidFill>
                  <a:schemeClr val="tx1"/>
                </a:solidFill>
                <a:effectLst/>
                <a:latin typeface="Times New Roman" pitchFamily="33" charset="0"/>
                <a:ea typeface="+mn-ea"/>
                <a:cs typeface="+mn-cs"/>
              </a:rPr>
              <a:t>Spatial locality is generally exploited by using larger cache blocks and by incorporating</a:t>
            </a:r>
          </a:p>
          <a:p>
            <a:r>
              <a:rPr kumimoji="1" lang="en-US" sz="1200" kern="1200" dirty="0">
                <a:solidFill>
                  <a:schemeClr val="tx1"/>
                </a:solidFill>
                <a:effectLst/>
                <a:latin typeface="Times New Roman" pitchFamily="33" charset="0"/>
                <a:ea typeface="+mn-ea"/>
                <a:cs typeface="+mn-cs"/>
              </a:rPr>
              <a:t>prefetching mechanisms (fetching items of anticipated use) into the cache control logic.</a:t>
            </a:r>
          </a:p>
          <a:p>
            <a:r>
              <a:rPr kumimoji="1" lang="en-US" sz="1200" kern="1200" dirty="0">
                <a:solidFill>
                  <a:schemeClr val="tx1"/>
                </a:solidFill>
                <a:effectLst/>
                <a:latin typeface="Times New Roman" pitchFamily="33" charset="0"/>
                <a:ea typeface="+mn-ea"/>
                <a:cs typeface="+mn-cs"/>
              </a:rPr>
              <a:t>Over the years, there has been considerable research on refining these techniques to</a:t>
            </a:r>
          </a:p>
          <a:p>
            <a:r>
              <a:rPr kumimoji="1" lang="en-US" sz="1200" kern="1200" dirty="0">
                <a:solidFill>
                  <a:schemeClr val="tx1"/>
                </a:solidFill>
                <a:effectLst/>
                <a:latin typeface="Times New Roman" pitchFamily="33" charset="0"/>
                <a:ea typeface="+mn-ea"/>
                <a:cs typeface="+mn-cs"/>
              </a:rPr>
              <a:t>achieve greater performance, but the basic strategies remain the same.</a:t>
            </a:r>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4</a:t>
            </a:fld>
            <a:endParaRPr lang="en-US" dirty="0"/>
          </a:p>
        </p:txBody>
      </p:sp>
    </p:spTree>
    <p:extLst>
      <p:ext uri="{BB962C8B-B14F-4D97-AF65-F5344CB8AC3E}">
        <p14:creationId xmlns:p14="http://schemas.microsoft.com/office/powerpoint/2010/main" val="54972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4.2 provides a rough depiction of the behavior of programs that exhibit</a:t>
            </a:r>
          </a:p>
          <a:p>
            <a:r>
              <a:rPr kumimoji="1" lang="en-US" sz="1200" kern="1200" dirty="0">
                <a:solidFill>
                  <a:schemeClr val="tx1"/>
                </a:solidFill>
                <a:effectLst/>
                <a:latin typeface="Times New Roman" pitchFamily="33" charset="0"/>
                <a:ea typeface="+mn-ea"/>
                <a:cs typeface="+mn-cs"/>
              </a:rPr>
              <a:t>temporal locality. For a unit of memory accessed at time </a:t>
            </a:r>
            <a:r>
              <a:rPr kumimoji="1" lang="en-US" sz="1200" b="1" i="1" kern="1200" dirty="0">
                <a:solidFill>
                  <a:schemeClr val="tx1"/>
                </a:solidFill>
                <a:effectLst/>
                <a:latin typeface="Times New Roman" pitchFamily="33" charset="0"/>
                <a:ea typeface="+mn-ea"/>
                <a:cs typeface="+mn-cs"/>
              </a:rPr>
              <a:t>t</a:t>
            </a:r>
            <a:r>
              <a:rPr kumimoji="1" lang="en-US" sz="1200" i="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the figure shows the distribution</a:t>
            </a:r>
          </a:p>
          <a:p>
            <a:r>
              <a:rPr kumimoji="1" lang="en-US" sz="1200" kern="1200" dirty="0">
                <a:solidFill>
                  <a:schemeClr val="tx1"/>
                </a:solidFill>
                <a:effectLst/>
                <a:latin typeface="Times New Roman" pitchFamily="33" charset="0"/>
                <a:ea typeface="+mn-ea"/>
                <a:cs typeface="+mn-cs"/>
              </a:rPr>
              <a:t>of probability of the time of the next access to the same memory unit.</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5</a:t>
            </a:fld>
            <a:endParaRPr lang="en-US" dirty="0"/>
          </a:p>
        </p:txBody>
      </p:sp>
    </p:spTree>
    <p:extLst>
      <p:ext uri="{BB962C8B-B14F-4D97-AF65-F5344CB8AC3E}">
        <p14:creationId xmlns:p14="http://schemas.microsoft.com/office/powerpoint/2010/main" val="1456690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Similarly,</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Figure 4.3 provides a rough depiction of the behavior of programs that exhibit</a:t>
            </a:r>
          </a:p>
          <a:p>
            <a:r>
              <a:rPr kumimoji="1" lang="en-US" sz="1200" kern="1200" dirty="0">
                <a:solidFill>
                  <a:schemeClr val="tx1"/>
                </a:solidFill>
                <a:effectLst/>
                <a:latin typeface="Times New Roman" pitchFamily="33" charset="0"/>
                <a:ea typeface="+mn-ea"/>
                <a:cs typeface="+mn-cs"/>
              </a:rPr>
              <a:t>spatial locality. For spatial locality, the probability distribution curve is symmetrical</a:t>
            </a:r>
          </a:p>
          <a:p>
            <a:r>
              <a:rPr kumimoji="1" lang="en-US" sz="1200" kern="1200" dirty="0">
                <a:solidFill>
                  <a:schemeClr val="tx1"/>
                </a:solidFill>
                <a:effectLst/>
                <a:latin typeface="Times New Roman" pitchFamily="33" charset="0"/>
                <a:ea typeface="+mn-ea"/>
                <a:cs typeface="+mn-cs"/>
              </a:rPr>
              <a:t>around the location of the most recent memory access address.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Many programs exhibit both temporal and spatial locality for both instruction</a:t>
            </a:r>
          </a:p>
          <a:p>
            <a:r>
              <a:rPr kumimoji="1" lang="en-US" sz="1200" kern="1200" dirty="0">
                <a:solidFill>
                  <a:schemeClr val="tx1"/>
                </a:solidFill>
                <a:effectLst/>
                <a:latin typeface="Times New Roman" pitchFamily="33" charset="0"/>
                <a:ea typeface="+mn-ea"/>
                <a:cs typeface="+mn-cs"/>
              </a:rPr>
              <a:t>and data access. It has been found that data access patterns generally show a greater</a:t>
            </a:r>
          </a:p>
          <a:p>
            <a:r>
              <a:rPr kumimoji="1" lang="en-US" sz="1200" kern="1200" dirty="0">
                <a:solidFill>
                  <a:schemeClr val="tx1"/>
                </a:solidFill>
                <a:effectLst/>
                <a:latin typeface="Times New Roman" pitchFamily="33" charset="0"/>
                <a:ea typeface="+mn-ea"/>
                <a:cs typeface="+mn-cs"/>
              </a:rPr>
              <a:t>variance than instruction access patterns [AHO07]. Figure 4.3 suggests this distinction</a:t>
            </a:r>
          </a:p>
          <a:p>
            <a:r>
              <a:rPr kumimoji="1" lang="en-US" sz="1200" kern="1200" dirty="0">
                <a:solidFill>
                  <a:schemeClr val="tx1"/>
                </a:solidFill>
                <a:effectLst/>
                <a:latin typeface="Times New Roman" pitchFamily="33" charset="0"/>
                <a:ea typeface="+mn-ea"/>
                <a:cs typeface="+mn-cs"/>
              </a:rPr>
              <a:t>between the distribution of data location accesses (read or write) and instruction</a:t>
            </a:r>
          </a:p>
          <a:p>
            <a:r>
              <a:rPr kumimoji="1" lang="en-US" sz="1200" kern="1200" dirty="0">
                <a:solidFill>
                  <a:schemeClr val="tx1"/>
                </a:solidFill>
                <a:effectLst/>
                <a:latin typeface="Times New Roman" pitchFamily="33" charset="0"/>
                <a:ea typeface="+mn-ea"/>
                <a:cs typeface="+mn-cs"/>
              </a:rPr>
              <a:t>fetch addresses. Typically, each instruction execution involves fetching the instruction</a:t>
            </a:r>
          </a:p>
          <a:p>
            <a:r>
              <a:rPr kumimoji="1" lang="en-US" sz="1200" kern="1200" dirty="0">
                <a:solidFill>
                  <a:schemeClr val="tx1"/>
                </a:solidFill>
                <a:effectLst/>
                <a:latin typeface="Times New Roman" pitchFamily="33" charset="0"/>
                <a:ea typeface="+mn-ea"/>
                <a:cs typeface="+mn-cs"/>
              </a:rPr>
              <a:t>from memory and, during execution, accessing one or more data operands from</a:t>
            </a:r>
          </a:p>
          <a:p>
            <a:r>
              <a:rPr kumimoji="1" lang="en-US" sz="1200" kern="1200" dirty="0">
                <a:solidFill>
                  <a:schemeClr val="tx1"/>
                </a:solidFill>
                <a:effectLst/>
                <a:latin typeface="Times New Roman" pitchFamily="33" charset="0"/>
                <a:ea typeface="+mn-ea"/>
                <a:cs typeface="+mn-cs"/>
              </a:rPr>
              <a:t>one or more regions of memory. Thus, there is a dual locality of </a:t>
            </a:r>
            <a:r>
              <a:rPr kumimoji="1" lang="en-US" sz="1200" b="1" kern="1200" dirty="0">
                <a:solidFill>
                  <a:schemeClr val="tx1"/>
                </a:solidFill>
                <a:effectLst/>
                <a:latin typeface="Times New Roman" pitchFamily="33" charset="0"/>
                <a:ea typeface="+mn-ea"/>
                <a:cs typeface="+mn-cs"/>
              </a:rPr>
              <a:t>data spatial</a:t>
            </a:r>
          </a:p>
          <a:p>
            <a:r>
              <a:rPr kumimoji="1" lang="en-US" sz="1200" b="1" kern="1200" dirty="0">
                <a:solidFill>
                  <a:schemeClr val="tx1"/>
                </a:solidFill>
                <a:effectLst/>
                <a:latin typeface="Times New Roman" pitchFamily="33" charset="0"/>
                <a:ea typeface="+mn-ea"/>
                <a:cs typeface="+mn-cs"/>
              </a:rPr>
              <a:t>Locality </a:t>
            </a:r>
            <a:r>
              <a:rPr kumimoji="1" lang="en-US" sz="1200" kern="1200" dirty="0">
                <a:solidFill>
                  <a:schemeClr val="tx1"/>
                </a:solidFill>
                <a:effectLst/>
                <a:latin typeface="Times New Roman" pitchFamily="33" charset="0"/>
                <a:ea typeface="+mn-ea"/>
                <a:cs typeface="+mn-cs"/>
              </a:rPr>
              <a:t> and </a:t>
            </a:r>
            <a:r>
              <a:rPr kumimoji="1" lang="en-US" sz="1200" b="1" kern="1200" dirty="0">
                <a:solidFill>
                  <a:schemeClr val="tx1"/>
                </a:solidFill>
                <a:effectLst/>
                <a:latin typeface="Times New Roman" pitchFamily="33" charset="0"/>
                <a:ea typeface="+mn-ea"/>
                <a:cs typeface="+mn-cs"/>
              </a:rPr>
              <a:t>instruction spatial locality </a:t>
            </a:r>
            <a:r>
              <a:rPr kumimoji="1" lang="en-US" sz="1200" kern="1200" dirty="0">
                <a:solidFill>
                  <a:schemeClr val="tx1"/>
                </a:solidFill>
                <a:effectLst/>
                <a:latin typeface="Times New Roman" pitchFamily="33" charset="0"/>
                <a:ea typeface="+mn-ea"/>
                <a:cs typeface="+mn-cs"/>
              </a:rPr>
              <a:t>. And, of course, temporal locality exhibits this same</a:t>
            </a:r>
          </a:p>
          <a:p>
            <a:r>
              <a:rPr kumimoji="1" lang="en-US" sz="1200" kern="1200" dirty="0">
                <a:solidFill>
                  <a:schemeClr val="tx1"/>
                </a:solidFill>
                <a:effectLst/>
                <a:latin typeface="Times New Roman" pitchFamily="33" charset="0"/>
                <a:ea typeface="+mn-ea"/>
                <a:cs typeface="+mn-cs"/>
              </a:rPr>
              <a:t>dual behavior: </a:t>
            </a:r>
            <a:r>
              <a:rPr kumimoji="1" lang="en-US" sz="1200" b="1" kern="1200" dirty="0">
                <a:solidFill>
                  <a:schemeClr val="tx1"/>
                </a:solidFill>
                <a:effectLst/>
                <a:latin typeface="Times New Roman" pitchFamily="33" charset="0"/>
                <a:ea typeface="+mn-ea"/>
                <a:cs typeface="+mn-cs"/>
              </a:rPr>
              <a:t>data temporal locality</a:t>
            </a:r>
            <a:r>
              <a:rPr kumimoji="1" lang="en-US" sz="1200" kern="1200" dirty="0">
                <a:solidFill>
                  <a:schemeClr val="tx1"/>
                </a:solidFill>
                <a:effectLst/>
                <a:latin typeface="Times New Roman" pitchFamily="33" charset="0"/>
                <a:ea typeface="+mn-ea"/>
                <a:cs typeface="+mn-cs"/>
              </a:rPr>
              <a:t>  and </a:t>
            </a:r>
            <a:r>
              <a:rPr kumimoji="1" lang="en-US" sz="1200" b="1" kern="1200" dirty="0">
                <a:solidFill>
                  <a:schemeClr val="tx1"/>
                </a:solidFill>
                <a:effectLst/>
                <a:latin typeface="Times New Roman" pitchFamily="33" charset="0"/>
                <a:ea typeface="+mn-ea"/>
                <a:cs typeface="+mn-cs"/>
              </a:rPr>
              <a:t>instruction temporal locality </a:t>
            </a:r>
            <a:r>
              <a:rPr kumimoji="1" lang="en-US" sz="1200" kern="1200" dirty="0">
                <a:solidFill>
                  <a:schemeClr val="tx1"/>
                </a:solidFill>
                <a:effectLst/>
                <a:latin typeface="Times New Roman" pitchFamily="33" charset="0"/>
                <a:ea typeface="+mn-ea"/>
                <a:cs typeface="+mn-cs"/>
              </a:rPr>
              <a:t>. That is, when</a:t>
            </a:r>
          </a:p>
          <a:p>
            <a:r>
              <a:rPr kumimoji="1" lang="en-US" sz="1200" kern="1200" dirty="0">
                <a:solidFill>
                  <a:schemeClr val="tx1"/>
                </a:solidFill>
                <a:effectLst/>
                <a:latin typeface="Times New Roman" pitchFamily="33" charset="0"/>
                <a:ea typeface="+mn-ea"/>
                <a:cs typeface="+mn-cs"/>
              </a:rPr>
              <a:t>an instruction is fetched from a unit of memory, it is likely that in the near future,</a:t>
            </a:r>
          </a:p>
          <a:p>
            <a:r>
              <a:rPr kumimoji="1" lang="en-US" sz="1200" kern="1200" dirty="0">
                <a:solidFill>
                  <a:schemeClr val="tx1"/>
                </a:solidFill>
                <a:effectLst/>
                <a:latin typeface="Times New Roman" pitchFamily="33" charset="0"/>
                <a:ea typeface="+mn-ea"/>
                <a:cs typeface="+mn-cs"/>
              </a:rPr>
              <a:t>additional instructions will be fetched from that same memory unit; and when a data</a:t>
            </a:r>
          </a:p>
          <a:p>
            <a:r>
              <a:rPr kumimoji="1" lang="en-US" sz="1200" kern="1200" dirty="0">
                <a:solidFill>
                  <a:schemeClr val="tx1"/>
                </a:solidFill>
                <a:effectLst/>
                <a:latin typeface="Times New Roman" pitchFamily="33" charset="0"/>
                <a:ea typeface="+mn-ea"/>
                <a:cs typeface="+mn-cs"/>
              </a:rPr>
              <a:t>location is accessed, it is likely that in the near future, additional instructions will be</a:t>
            </a:r>
          </a:p>
          <a:p>
            <a:r>
              <a:rPr kumimoji="1" lang="en-US" sz="1200" kern="1200" dirty="0">
                <a:solidFill>
                  <a:schemeClr val="tx1"/>
                </a:solidFill>
                <a:effectLst/>
                <a:latin typeface="Times New Roman" pitchFamily="33" charset="0"/>
                <a:ea typeface="+mn-ea"/>
                <a:cs typeface="+mn-cs"/>
              </a:rPr>
              <a:t>fetched from that same memory unit.</a:t>
            </a:r>
          </a:p>
          <a:p>
            <a:endParaRPr kumimoji="1" lang="en-US" sz="1200" b="1"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6</a:t>
            </a:fld>
            <a:endParaRPr lang="en-US" dirty="0"/>
          </a:p>
        </p:txBody>
      </p:sp>
    </p:spTree>
    <p:extLst>
      <p:ext uri="{BB962C8B-B14F-4D97-AF65-F5344CB8AC3E}">
        <p14:creationId xmlns:p14="http://schemas.microsoft.com/office/powerpoint/2010/main" val="21570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An example of data locality is illustrated in Figure 4.4 [BAEN97]. This shows</a:t>
            </a:r>
          </a:p>
          <a:p>
            <a:r>
              <a:rPr kumimoji="1" lang="en-US" sz="1200" kern="1200" dirty="0">
                <a:solidFill>
                  <a:schemeClr val="tx1"/>
                </a:solidFill>
                <a:effectLst/>
                <a:latin typeface="Times New Roman" pitchFamily="33" charset="0"/>
                <a:ea typeface="+mn-ea"/>
                <a:cs typeface="+mn-cs"/>
              </a:rPr>
              <a:t>the results of a study of Web-based document access patterns, where the documents</a:t>
            </a:r>
          </a:p>
          <a:p>
            <a:r>
              <a:rPr kumimoji="1" lang="en-US" sz="1200" kern="1200" dirty="0">
                <a:solidFill>
                  <a:schemeClr val="tx1"/>
                </a:solidFill>
                <a:effectLst/>
                <a:latin typeface="Times New Roman" pitchFamily="33" charset="0"/>
                <a:ea typeface="+mn-ea"/>
                <a:cs typeface="+mn-cs"/>
              </a:rPr>
              <a:t>are distributed among a number of servers. In this case, the unit of access is a single</a:t>
            </a:r>
          </a:p>
          <a:p>
            <a:r>
              <a:rPr kumimoji="1" lang="en-US" sz="1200" kern="1200" dirty="0">
                <a:solidFill>
                  <a:schemeClr val="tx1"/>
                </a:solidFill>
                <a:effectLst/>
                <a:latin typeface="Times New Roman" pitchFamily="33" charset="0"/>
                <a:ea typeface="+mn-ea"/>
                <a:cs typeface="+mn-cs"/>
              </a:rPr>
              <a:t>document and temporal locality is measured. The access scheme makes use of a document</a:t>
            </a:r>
          </a:p>
          <a:p>
            <a:r>
              <a:rPr kumimoji="1" lang="en-US" sz="1200" kern="1200" dirty="0">
                <a:solidFill>
                  <a:schemeClr val="tx1"/>
                </a:solidFill>
                <a:effectLst/>
                <a:latin typeface="Times New Roman" pitchFamily="33" charset="0"/>
                <a:ea typeface="+mn-ea"/>
                <a:cs typeface="+mn-cs"/>
              </a:rPr>
              <a:t>cache at the browser that can temporarily retain a small number of documents</a:t>
            </a:r>
          </a:p>
          <a:p>
            <a:r>
              <a:rPr kumimoji="1" lang="en-US" sz="1200" kern="1200" dirty="0">
                <a:solidFill>
                  <a:schemeClr val="tx1"/>
                </a:solidFill>
                <a:effectLst/>
                <a:latin typeface="Times New Roman" pitchFamily="33" charset="0"/>
                <a:ea typeface="+mn-ea"/>
                <a:cs typeface="+mn-cs"/>
              </a:rPr>
              <a:t>to facilitate reuse. The study covered 220,000 documents distributed over 11,000</a:t>
            </a:r>
          </a:p>
          <a:p>
            <a:r>
              <a:rPr kumimoji="1" lang="en-US" sz="1200" kern="1200" dirty="0">
                <a:solidFill>
                  <a:schemeClr val="tx1"/>
                </a:solidFill>
                <a:effectLst/>
                <a:latin typeface="Times New Roman" pitchFamily="33" charset="0"/>
                <a:ea typeface="+mn-ea"/>
                <a:cs typeface="+mn-cs"/>
              </a:rPr>
              <a:t>servers. As shown in Figure 4.4, only a very small subset of pages incorporates a high</a:t>
            </a:r>
          </a:p>
          <a:p>
            <a:r>
              <a:rPr kumimoji="1" lang="en-US" sz="1200" kern="1200" dirty="0">
                <a:solidFill>
                  <a:schemeClr val="tx1"/>
                </a:solidFill>
                <a:effectLst/>
                <a:latin typeface="Times New Roman" pitchFamily="33" charset="0"/>
                <a:ea typeface="+mn-ea"/>
                <a:cs typeface="+mn-cs"/>
              </a:rPr>
              <a:t>number of references while most documents are accessed relatively infrequently.</a:t>
            </a:r>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7</a:t>
            </a:fld>
            <a:endParaRPr lang="en-US" dirty="0"/>
          </a:p>
        </p:txBody>
      </p:sp>
    </p:spTree>
    <p:extLst>
      <p:ext uri="{BB962C8B-B14F-4D97-AF65-F5344CB8AC3E}">
        <p14:creationId xmlns:p14="http://schemas.microsoft.com/office/powerpoint/2010/main" val="53344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4.5 shows an example of instruction locality based on executing the integer</a:t>
            </a:r>
          </a:p>
          <a:p>
            <a:r>
              <a:rPr kumimoji="1" lang="en-US" sz="1200" kern="1200" dirty="0">
                <a:solidFill>
                  <a:schemeClr val="tx1"/>
                </a:solidFill>
                <a:effectLst/>
                <a:latin typeface="Times New Roman" pitchFamily="33" charset="0"/>
                <a:ea typeface="+mn-ea"/>
                <a:cs typeface="+mn-cs"/>
              </a:rPr>
              <a:t>benchmark programs in the SPEC CPU2006 benchmark suite; similar results were</a:t>
            </a:r>
          </a:p>
          <a:p>
            <a:r>
              <a:rPr kumimoji="1" lang="en-US" sz="1200" kern="1200" dirty="0">
                <a:solidFill>
                  <a:schemeClr val="tx1"/>
                </a:solidFill>
                <a:effectLst/>
                <a:latin typeface="Times New Roman" pitchFamily="33" charset="0"/>
                <a:ea typeface="+mn-ea"/>
                <a:cs typeface="+mn-cs"/>
              </a:rPr>
              <a:t>obtained for the floating-point programs. The following terms are used in the plot:</a:t>
            </a:r>
          </a:p>
          <a:p>
            <a:endParaRPr kumimoji="1" lang="en-US" sz="1200"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1. Static instruction </a:t>
            </a:r>
            <a:r>
              <a:rPr kumimoji="1" lang="en-US" sz="1200" kern="1200" dirty="0">
                <a:solidFill>
                  <a:schemeClr val="tx1"/>
                </a:solidFill>
                <a:effectLst/>
                <a:latin typeface="Times New Roman" pitchFamily="33" charset="0"/>
                <a:ea typeface="+mn-ea"/>
                <a:cs typeface="+mn-cs"/>
              </a:rPr>
              <a:t>: An instruction that exists in the code to be executed.</a:t>
            </a:r>
          </a:p>
          <a:p>
            <a:endParaRPr kumimoji="1" lang="en-US" sz="1200"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2. Dynamic instruction </a:t>
            </a:r>
            <a:r>
              <a:rPr kumimoji="1" lang="en-US" sz="1200" kern="1200" dirty="0">
                <a:solidFill>
                  <a:schemeClr val="tx1"/>
                </a:solidFill>
                <a:effectLst/>
                <a:latin typeface="Times New Roman" pitchFamily="33" charset="0"/>
                <a:ea typeface="+mn-ea"/>
                <a:cs typeface="+mn-cs"/>
              </a:rPr>
              <a:t>: Instructions that appear in the execution trace of a</a:t>
            </a:r>
          </a:p>
          <a:p>
            <a:r>
              <a:rPr kumimoji="1" lang="en-US" sz="1200" kern="1200" dirty="0">
                <a:solidFill>
                  <a:schemeClr val="tx1"/>
                </a:solidFill>
                <a:effectLst/>
                <a:latin typeface="Times New Roman" pitchFamily="33" charset="0"/>
                <a:ea typeface="+mn-ea"/>
                <a:cs typeface="+mn-cs"/>
              </a:rPr>
              <a:t>program.</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Thus, each static instruction is represented by zero or more instances of</a:t>
            </a:r>
          </a:p>
          <a:p>
            <a:r>
              <a:rPr kumimoji="1" lang="en-US" sz="1200" kern="1200" dirty="0">
                <a:solidFill>
                  <a:schemeClr val="tx1"/>
                </a:solidFill>
                <a:effectLst/>
                <a:latin typeface="Times New Roman" pitchFamily="33" charset="0"/>
                <a:ea typeface="+mn-ea"/>
                <a:cs typeface="+mn-cs"/>
              </a:rPr>
              <a:t>dynamic instructions when the program is executed. Each line in the graph represents</a:t>
            </a:r>
          </a:p>
          <a:p>
            <a:r>
              <a:rPr kumimoji="1" lang="en-US" sz="1200" kern="1200" dirty="0">
                <a:solidFill>
                  <a:schemeClr val="tx1"/>
                </a:solidFill>
                <a:effectLst/>
                <a:latin typeface="Times New Roman" pitchFamily="33" charset="0"/>
                <a:ea typeface="+mn-ea"/>
                <a:cs typeface="+mn-cs"/>
              </a:rPr>
              <a:t>a separate benchmark program. In the figure, the cumulative percentage of dynamic</a:t>
            </a:r>
          </a:p>
          <a:p>
            <a:r>
              <a:rPr kumimoji="1" lang="en-US" sz="1200" kern="1200" dirty="0">
                <a:solidFill>
                  <a:schemeClr val="tx1"/>
                </a:solidFill>
                <a:effectLst/>
                <a:latin typeface="Times New Roman" pitchFamily="33" charset="0"/>
                <a:ea typeface="+mn-ea"/>
                <a:cs typeface="+mn-cs"/>
              </a:rPr>
              <a:t>instructions executed by a program is shown on the </a:t>
            </a:r>
            <a:r>
              <a:rPr kumimoji="1" lang="en-US" sz="1200" b="1" kern="1200" dirty="0">
                <a:solidFill>
                  <a:schemeClr val="tx1"/>
                </a:solidFill>
                <a:effectLst/>
                <a:latin typeface="Times New Roman" pitchFamily="33" charset="0"/>
                <a:ea typeface="+mn-ea"/>
                <a:cs typeface="+mn-cs"/>
              </a:rPr>
              <a:t>y</a:t>
            </a:r>
            <a:r>
              <a:rPr kumimoji="1" lang="en-US" sz="1200" kern="1200" dirty="0">
                <a:solidFill>
                  <a:schemeClr val="tx1"/>
                </a:solidFill>
                <a:effectLst/>
                <a:latin typeface="Times New Roman" pitchFamily="33" charset="0"/>
                <a:ea typeface="+mn-ea"/>
                <a:cs typeface="+mn-cs"/>
              </a:rPr>
              <a:t> -axis and the cumulative count</a:t>
            </a:r>
          </a:p>
          <a:p>
            <a:r>
              <a:rPr kumimoji="1" lang="en-US" sz="1200" kern="1200" dirty="0">
                <a:solidFill>
                  <a:schemeClr val="tx1"/>
                </a:solidFill>
                <a:effectLst/>
                <a:latin typeface="Times New Roman" pitchFamily="33" charset="0"/>
                <a:ea typeface="+mn-ea"/>
                <a:cs typeface="+mn-cs"/>
              </a:rPr>
              <a:t> of static instructions is shown on the </a:t>
            </a:r>
            <a:r>
              <a:rPr kumimoji="1" lang="en-US" sz="1200" b="1" kern="1200" dirty="0">
                <a:solidFill>
                  <a:schemeClr val="tx1"/>
                </a:solidFill>
                <a:effectLst/>
                <a:latin typeface="Times New Roman" pitchFamily="33" charset="0"/>
                <a:ea typeface="+mn-ea"/>
                <a:cs typeface="+mn-cs"/>
              </a:rPr>
              <a:t>x</a:t>
            </a:r>
            <a:r>
              <a:rPr kumimoji="1" lang="en-US" sz="1200" kern="1200" dirty="0">
                <a:solidFill>
                  <a:schemeClr val="tx1"/>
                </a:solidFill>
                <a:effectLst/>
                <a:latin typeface="Times New Roman" pitchFamily="33" charset="0"/>
                <a:ea typeface="+mn-ea"/>
                <a:cs typeface="+mn-cs"/>
              </a:rPr>
              <a:t> -axis. The first point in the line plot for each</a:t>
            </a:r>
          </a:p>
          <a:p>
            <a:r>
              <a:rPr kumimoji="1" lang="en-US" sz="1200" kern="1200" dirty="0">
                <a:solidFill>
                  <a:schemeClr val="tx1"/>
                </a:solidFill>
                <a:effectLst/>
                <a:latin typeface="Times New Roman" pitchFamily="33" charset="0"/>
                <a:ea typeface="+mn-ea"/>
                <a:cs typeface="+mn-cs"/>
              </a:rPr>
              <a:t>benchmark represents the most frequently called subroutine, with the </a:t>
            </a:r>
            <a:r>
              <a:rPr kumimoji="1" lang="en-US" sz="1200" b="1" kern="1200" dirty="0">
                <a:solidFill>
                  <a:schemeClr val="tx1"/>
                </a:solidFill>
                <a:effectLst/>
                <a:latin typeface="Times New Roman" pitchFamily="33" charset="0"/>
                <a:ea typeface="+mn-ea"/>
                <a:cs typeface="+mn-cs"/>
              </a:rPr>
              <a:t>x </a:t>
            </a:r>
            <a:r>
              <a:rPr kumimoji="1" lang="en-US" sz="1200" kern="1200" dirty="0">
                <a:solidFill>
                  <a:schemeClr val="tx1"/>
                </a:solidFill>
                <a:effectLst/>
                <a:latin typeface="Times New Roman" pitchFamily="33" charset="0"/>
                <a:ea typeface="+mn-ea"/>
                <a:cs typeface="+mn-cs"/>
              </a:rPr>
              <a:t> coordinate</a:t>
            </a:r>
          </a:p>
          <a:p>
            <a:r>
              <a:rPr kumimoji="1" lang="en-US" sz="1200" kern="1200" dirty="0">
                <a:solidFill>
                  <a:schemeClr val="tx1"/>
                </a:solidFill>
                <a:effectLst/>
                <a:latin typeface="Times New Roman" pitchFamily="33" charset="0"/>
                <a:ea typeface="+mn-ea"/>
                <a:cs typeface="+mn-cs"/>
              </a:rPr>
              <a:t>showing the number of static instructions in the routine and </a:t>
            </a:r>
            <a:r>
              <a:rPr kumimoji="1" lang="en-US" sz="1200" b="1" kern="1200" dirty="0">
                <a:solidFill>
                  <a:schemeClr val="tx1"/>
                </a:solidFill>
                <a:effectLst/>
                <a:latin typeface="Times New Roman" pitchFamily="33" charset="0"/>
                <a:ea typeface="+mn-ea"/>
                <a:cs typeface="+mn-cs"/>
              </a:rPr>
              <a:t>y </a:t>
            </a:r>
            <a:r>
              <a:rPr kumimoji="1" lang="en-US" sz="1200" kern="1200" dirty="0">
                <a:solidFill>
                  <a:schemeClr val="tx1"/>
                </a:solidFill>
                <a:effectLst/>
                <a:latin typeface="Times New Roman" pitchFamily="33" charset="0"/>
                <a:ea typeface="+mn-ea"/>
                <a:cs typeface="+mn-cs"/>
              </a:rPr>
              <a:t> coordinate showing</a:t>
            </a:r>
          </a:p>
          <a:p>
            <a:r>
              <a:rPr kumimoji="1" lang="en-US" sz="1200" kern="1200" dirty="0">
                <a:solidFill>
                  <a:schemeClr val="tx1"/>
                </a:solidFill>
                <a:effectLst/>
                <a:latin typeface="Times New Roman" pitchFamily="33" charset="0"/>
                <a:ea typeface="+mn-ea"/>
                <a:cs typeface="+mn-cs"/>
              </a:rPr>
              <a:t>the percentage of dynamic instructions that it represents. The second,</a:t>
            </a:r>
          </a:p>
          <a:p>
            <a:r>
              <a:rPr kumimoji="1" lang="en-US" sz="1200" kern="1200" dirty="0">
                <a:solidFill>
                  <a:schemeClr val="tx1"/>
                </a:solidFill>
                <a:effectLst/>
                <a:latin typeface="Times New Roman" pitchFamily="33" charset="0"/>
                <a:ea typeface="+mn-ea"/>
                <a:cs typeface="+mn-cs"/>
              </a:rPr>
              <a:t>third, fourth,</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and fifth points respectively represent the top 5, 10, 15, and 20 most frequently called</a:t>
            </a:r>
          </a:p>
          <a:p>
            <a:r>
              <a:rPr kumimoji="1" lang="en-US" sz="1200" kern="1200" dirty="0">
                <a:solidFill>
                  <a:schemeClr val="tx1"/>
                </a:solidFill>
                <a:effectLst/>
                <a:latin typeface="Times New Roman" pitchFamily="33" charset="0"/>
                <a:ea typeface="+mn-ea"/>
                <a:cs typeface="+mn-cs"/>
              </a:rPr>
              <a:t>subroutines. Many programs initially show a steep upward climb as the static instruction</a:t>
            </a:r>
          </a:p>
          <a:p>
            <a:r>
              <a:rPr kumimoji="1" lang="en-US" sz="1200" kern="1200" dirty="0">
                <a:solidFill>
                  <a:schemeClr val="tx1"/>
                </a:solidFill>
                <a:effectLst/>
                <a:latin typeface="Times New Roman" pitchFamily="33" charset="0"/>
                <a:ea typeface="+mn-ea"/>
                <a:cs typeface="+mn-cs"/>
              </a:rPr>
              <a:t>count increases, which suggests very good instruction locality.</a:t>
            </a:r>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8</a:t>
            </a:fld>
            <a:endParaRPr lang="en-US" dirty="0"/>
          </a:p>
        </p:txBody>
      </p:sp>
    </p:spTree>
    <p:extLst>
      <p:ext uri="{BB962C8B-B14F-4D97-AF65-F5344CB8AC3E}">
        <p14:creationId xmlns:p14="http://schemas.microsoft.com/office/powerpoint/2010/main" val="1354898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9</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a:solidFill>
                  <a:schemeClr val="tx1"/>
                </a:solidFill>
                <a:latin typeface="Times New Roman" pitchFamily="33" charset="0"/>
                <a:ea typeface="+mn-ea"/>
                <a:cs typeface="+mn-cs"/>
              </a:rPr>
              <a:t>are listed in Table 4.1.</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75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4555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5778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92875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8916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5770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28164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70401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654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2672175629"/>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899"/>
            <a:ext cx="8229600" cy="1224973"/>
          </a:xfrm>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5"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sp>
        <p:nvSpPr>
          <p:cNvPr id="13316" name="Text Placeholder 3"/>
          <p:cNvSpPr txBox="1">
            <a:spLocks noGrp="1"/>
          </p:cNvSpPr>
          <p:nvPr>
            <p:ph type="body" idx="2"/>
          </p:nvPr>
        </p:nvSpPr>
        <p:spPr>
          <a:xfrm>
            <a:off x="5029200" y="1600200"/>
            <a:ext cx="3657600" cy="1600200"/>
          </a:xfrm>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4</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Memory Hierarchy:  Locality and Performance</a:t>
            </a:r>
          </a:p>
        </p:txBody>
      </p:sp>
      <p:pic>
        <p:nvPicPr>
          <p:cNvPr id="8" name="Picture 7" descr="Diagram&#10;&#10;Description automatically generated">
            <a:extLst>
              <a:ext uri="{FF2B5EF4-FFF2-40B4-BE49-F238E27FC236}">
                <a16:creationId xmlns:a16="http://schemas.microsoft.com/office/drawing/2014/main" id="{D68FDF1D-E8B9-4399-A187-CB7E3AD50886}"/>
              </a:ext>
            </a:extLst>
          </p:cNvPr>
          <p:cNvPicPr>
            <a:picLocks noChangeAspect="1"/>
          </p:cNvPicPr>
          <p:nvPr/>
        </p:nvPicPr>
        <p:blipFill>
          <a:blip r:embed="rId3"/>
          <a:stretch>
            <a:fillRect/>
          </a:stretch>
        </p:blipFill>
        <p:spPr>
          <a:xfrm>
            <a:off x="591090" y="1727537"/>
            <a:ext cx="3524827" cy="4402049"/>
          </a:xfrm>
          <a:prstGeom prst="rect">
            <a:avLst/>
          </a:prstGeom>
        </p:spPr>
      </p:pic>
    </p:spTree>
    <p:extLst>
      <p:ext uri="{BB962C8B-B14F-4D97-AF65-F5344CB8AC3E}">
        <p14:creationId xmlns:p14="http://schemas.microsoft.com/office/powerpoint/2010/main" val="377669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t>Characteristics of Memory Systems</a:t>
            </a:r>
          </a:p>
        </p:txBody>
      </p:sp>
      <p:sp>
        <p:nvSpPr>
          <p:cNvPr id="8195" name="Rectangle 3"/>
          <p:cNvSpPr>
            <a:spLocks noGrp="1" noChangeArrowheads="1"/>
          </p:cNvSpPr>
          <p:nvPr>
            <p:ph type="body" idx="1"/>
          </p:nvPr>
        </p:nvSpPr>
        <p:spPr>
          <a:xfrm>
            <a:off x="457200" y="1600200"/>
            <a:ext cx="8229600" cy="4853136"/>
          </a:xfrm>
        </p:spPr>
        <p:txBody>
          <a:bodyPr>
            <a:normAutofit/>
          </a:bodyPr>
          <a:lstStyle/>
          <a:p>
            <a:pPr marL="317500" indent="-317500"/>
            <a:r>
              <a:rPr lang="en-GB" dirty="0"/>
              <a:t>Location</a:t>
            </a:r>
          </a:p>
          <a:p>
            <a:pPr marL="635000" lvl="1" indent="-317500"/>
            <a:r>
              <a:rPr lang="en-GB" sz="1800" dirty="0"/>
              <a:t>Refers to whether memory is internal and external to the computer</a:t>
            </a:r>
          </a:p>
          <a:p>
            <a:pPr marL="635000" lvl="1" indent="-317500"/>
            <a:r>
              <a:rPr lang="en-GB" sz="1800" dirty="0"/>
              <a:t>Internal memory is often equated with main memory</a:t>
            </a:r>
          </a:p>
          <a:p>
            <a:pPr marL="635000" lvl="1" indent="-317500"/>
            <a:r>
              <a:rPr lang="en-GB" sz="1800" dirty="0"/>
              <a:t>Processor requires its own local memory, in the form of registers</a:t>
            </a:r>
          </a:p>
          <a:p>
            <a:pPr marL="635000" lvl="1" indent="-317500"/>
            <a:r>
              <a:rPr lang="en-GB" sz="1800" dirty="0"/>
              <a:t>Cache is another form of internal memory</a:t>
            </a:r>
          </a:p>
          <a:p>
            <a:pPr marL="635000" lvl="1" indent="-317500"/>
            <a:r>
              <a:rPr lang="en-GB" sz="1800" dirty="0"/>
              <a:t>External memory consists of peripheral storage devices that are accessible to the processor via I/O controllers</a:t>
            </a:r>
          </a:p>
          <a:p>
            <a:pPr marL="317500" indent="-317500"/>
            <a:r>
              <a:rPr lang="en-GB" dirty="0"/>
              <a:t>Capacity</a:t>
            </a:r>
          </a:p>
          <a:p>
            <a:pPr marL="635000" lvl="1" indent="-317500"/>
            <a:r>
              <a:rPr lang="en-GB" sz="1800" dirty="0"/>
              <a:t>Memory is typically expressed in terms of bytes</a:t>
            </a:r>
          </a:p>
          <a:p>
            <a:pPr marL="317500" indent="-317500"/>
            <a:r>
              <a:rPr lang="en-GB" dirty="0"/>
              <a:t>Unit of transfer</a:t>
            </a:r>
          </a:p>
          <a:p>
            <a:pPr marL="635000" lvl="1" indent="-317500"/>
            <a:r>
              <a:rPr lang="en-GB" sz="1800" dirty="0"/>
              <a:t>For internal memory the unit of transfer is equal to the number of electrical lines into and out of the memory module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692696"/>
            <a:ext cx="8229600" cy="619385"/>
          </a:xfrm>
        </p:spPr>
        <p:txBody>
          <a:bodyPr/>
          <a:lstStyle/>
          <a:p>
            <a:r>
              <a:rPr lang="en-GB" dirty="0"/>
              <a:t>Method of Accessing Units of Data</a:t>
            </a:r>
          </a:p>
        </p:txBody>
      </p:sp>
      <p:graphicFrame>
        <p:nvGraphicFramePr>
          <p:cNvPr id="9" name="Content Placeholder 7"/>
          <p:cNvGraphicFramePr>
            <a:graphicFrameLocks/>
          </p:cNvGraphicFramePr>
          <p:nvPr>
            <p:extLst>
              <p:ext uri="{D42A27DB-BD31-4B8C-83A1-F6EECF244321}">
                <p14:modId xmlns:p14="http://schemas.microsoft.com/office/powerpoint/2010/main" val="1116308602"/>
              </p:ext>
            </p:extLst>
          </p:nvPr>
        </p:nvGraphicFramePr>
        <p:xfrm>
          <a:off x="539750" y="1003924"/>
          <a:ext cx="8064500" cy="568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57200" y="687475"/>
            <a:ext cx="8229600" cy="619385"/>
          </a:xfrm>
        </p:spPr>
        <p:txBody>
          <a:bodyPr/>
          <a:lstStyle/>
          <a:p>
            <a:r>
              <a:rPr lang="en-GB" dirty="0"/>
              <a:t>Capacity and Performance:</a:t>
            </a:r>
          </a:p>
        </p:txBody>
      </p:sp>
      <p:graphicFrame>
        <p:nvGraphicFramePr>
          <p:cNvPr id="8" name="Content Placeholder 41"/>
          <p:cNvGraphicFramePr>
            <a:graphicFrameLocks/>
          </p:cNvGraphicFramePr>
          <p:nvPr>
            <p:extLst>
              <p:ext uri="{D42A27DB-BD31-4B8C-83A1-F6EECF244321}">
                <p14:modId xmlns:p14="http://schemas.microsoft.com/office/powerpoint/2010/main" val="4123129325"/>
              </p:ext>
            </p:extLst>
          </p:nvPr>
        </p:nvGraphicFramePr>
        <p:xfrm>
          <a:off x="514175" y="1268760"/>
          <a:ext cx="8115650" cy="5125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a:t>
            </a:r>
          </a:p>
        </p:txBody>
      </p:sp>
      <p:sp>
        <p:nvSpPr>
          <p:cNvPr id="3" name="Content Placeholder 2"/>
          <p:cNvSpPr>
            <a:spLocks noGrp="1"/>
          </p:cNvSpPr>
          <p:nvPr>
            <p:ph type="body" idx="1"/>
          </p:nvPr>
        </p:nvSpPr>
        <p:spPr>
          <a:xfrm>
            <a:off x="457200" y="1197783"/>
            <a:ext cx="8229600" cy="5315751"/>
          </a:xfrm>
        </p:spPr>
        <p:txBody>
          <a:bodyPr>
            <a:noAutofit/>
          </a:bodyPr>
          <a:lstStyle/>
          <a:p>
            <a:pPr marL="327025" lvl="1" indent="-327025">
              <a:spcBef>
                <a:spcPts val="400"/>
              </a:spcBef>
              <a:buFont typeface="Arial" panose="020B0604020202020204" pitchFamily="34" charset="0"/>
              <a:buChar char="•"/>
            </a:pPr>
            <a:r>
              <a:rPr lang="en-US" dirty="0"/>
              <a:t>The most common forms are: </a:t>
            </a:r>
          </a:p>
          <a:p>
            <a:pPr marL="639763" lvl="1" indent="-304800">
              <a:spcBef>
                <a:spcPts val="400"/>
              </a:spcBef>
            </a:pPr>
            <a:r>
              <a:rPr lang="en-US" sz="1400" dirty="0"/>
              <a:t>Semiconductor memory</a:t>
            </a:r>
          </a:p>
          <a:p>
            <a:pPr marL="639763" lvl="1" indent="-304800">
              <a:spcBef>
                <a:spcPts val="400"/>
              </a:spcBef>
            </a:pPr>
            <a:r>
              <a:rPr lang="en-US" sz="1400" dirty="0"/>
              <a:t>Magnetic surface memory </a:t>
            </a:r>
          </a:p>
          <a:p>
            <a:pPr marL="639763" lvl="1" indent="-304800">
              <a:spcBef>
                <a:spcPts val="400"/>
              </a:spcBef>
            </a:pPr>
            <a:r>
              <a:rPr lang="en-US" sz="1400" dirty="0"/>
              <a:t>Optical</a:t>
            </a:r>
          </a:p>
          <a:p>
            <a:pPr marL="639763" lvl="1" indent="-304800">
              <a:spcBef>
                <a:spcPts val="400"/>
              </a:spcBef>
            </a:pPr>
            <a:r>
              <a:rPr lang="en-US" sz="1400" dirty="0"/>
              <a:t>Magneto-optical</a:t>
            </a:r>
          </a:p>
          <a:p>
            <a:pPr marL="327025" lvl="1" indent="-327025">
              <a:spcBef>
                <a:spcPts val="400"/>
              </a:spcBef>
              <a:buFont typeface="Arial" panose="020B0604020202020204" pitchFamily="34" charset="0"/>
              <a:buChar char="•"/>
            </a:pPr>
            <a:r>
              <a:rPr lang="en-US" dirty="0"/>
              <a:t>Several physical characteristics of data storage are important:</a:t>
            </a:r>
          </a:p>
          <a:p>
            <a:pPr marL="639763" lvl="1" indent="-304800">
              <a:spcBef>
                <a:spcPts val="400"/>
              </a:spcBef>
            </a:pPr>
            <a:r>
              <a:rPr lang="en-US" sz="1400" dirty="0"/>
              <a:t>Volatile memory </a:t>
            </a:r>
          </a:p>
          <a:p>
            <a:pPr marL="922338" lvl="2" indent="-282575">
              <a:spcBef>
                <a:spcPts val="400"/>
              </a:spcBef>
            </a:pPr>
            <a:r>
              <a:rPr lang="en-US" sz="1200" dirty="0"/>
              <a:t>Information decays naturally or is lost when electrical power is switched off</a:t>
            </a:r>
          </a:p>
          <a:p>
            <a:pPr marL="639763" lvl="1" indent="-304800">
              <a:spcBef>
                <a:spcPts val="400"/>
              </a:spcBef>
            </a:pPr>
            <a:r>
              <a:rPr lang="en-US" sz="1400" dirty="0"/>
              <a:t>Nonvolatile memory </a:t>
            </a:r>
          </a:p>
          <a:p>
            <a:pPr marL="922338" lvl="2" indent="-282575">
              <a:spcBef>
                <a:spcPts val="400"/>
              </a:spcBef>
            </a:pPr>
            <a:r>
              <a:rPr lang="en-US" sz="1200" dirty="0"/>
              <a:t>Once recorded, information remains without deterioration until deliberately changed</a:t>
            </a:r>
          </a:p>
          <a:p>
            <a:pPr marL="922338" lvl="2" indent="-282575">
              <a:spcBef>
                <a:spcPts val="400"/>
              </a:spcBef>
            </a:pPr>
            <a:r>
              <a:rPr lang="en-US" sz="1200" dirty="0"/>
              <a:t>No electrical power is needed to retain information</a:t>
            </a:r>
          </a:p>
          <a:p>
            <a:pPr marL="639763" lvl="1" indent="-304800">
              <a:spcBef>
                <a:spcPts val="400"/>
              </a:spcBef>
            </a:pPr>
            <a:r>
              <a:rPr lang="en-US" sz="1400" dirty="0"/>
              <a:t>Magnetic-surface memories </a:t>
            </a:r>
          </a:p>
          <a:p>
            <a:pPr marL="922338" lvl="2" indent="-282575">
              <a:spcBef>
                <a:spcPts val="400"/>
              </a:spcBef>
            </a:pPr>
            <a:r>
              <a:rPr lang="en-US" sz="1200" dirty="0"/>
              <a:t>Are nonvolatile</a:t>
            </a:r>
          </a:p>
          <a:p>
            <a:pPr marL="639763" lvl="1" indent="-304800">
              <a:spcBef>
                <a:spcPts val="400"/>
              </a:spcBef>
            </a:pPr>
            <a:r>
              <a:rPr lang="en-US" sz="1400" dirty="0"/>
              <a:t>Semiconductor memory </a:t>
            </a:r>
          </a:p>
          <a:p>
            <a:pPr marL="922338" lvl="2" indent="-282575">
              <a:spcBef>
                <a:spcPts val="400"/>
              </a:spcBef>
            </a:pPr>
            <a:r>
              <a:rPr lang="en-US" sz="1200" dirty="0"/>
              <a:t>May be either volatile or nonvolatile</a:t>
            </a:r>
          </a:p>
          <a:p>
            <a:pPr marL="639763" lvl="1" indent="-304800">
              <a:spcBef>
                <a:spcPts val="400"/>
              </a:spcBef>
            </a:pPr>
            <a:r>
              <a:rPr lang="en-US" sz="1400" dirty="0"/>
              <a:t>Nonerasable memory</a:t>
            </a:r>
          </a:p>
          <a:p>
            <a:pPr marL="922338" lvl="2" indent="-282575">
              <a:spcBef>
                <a:spcPts val="400"/>
              </a:spcBef>
            </a:pPr>
            <a:r>
              <a:rPr lang="en-US" sz="1200" dirty="0"/>
              <a:t>Cannot be altered, except by destroying the storage unit</a:t>
            </a:r>
          </a:p>
          <a:p>
            <a:pPr marL="922338" lvl="2" indent="-282575">
              <a:spcBef>
                <a:spcPts val="400"/>
              </a:spcBef>
            </a:pPr>
            <a:r>
              <a:rPr lang="en-US" sz="1200" dirty="0"/>
              <a:t>Semiconductor memory of this type is known as read-only memory (ROM</a:t>
            </a:r>
            <a:r>
              <a:rPr lang="en-US" sz="1100" dirty="0"/>
              <a:t>)</a:t>
            </a:r>
          </a:p>
          <a:p>
            <a:pPr marL="387350" lvl="1" indent="-342900">
              <a:spcBef>
                <a:spcPts val="400"/>
              </a:spcBef>
              <a:buClr>
                <a:schemeClr val="accent1"/>
              </a:buClr>
              <a:buFont typeface="Arial" panose="020B0604020202020204" pitchFamily="34" charset="0"/>
              <a:buChar char="•"/>
            </a:pPr>
            <a:r>
              <a:rPr lang="en-US" dirty="0"/>
              <a:t>For random-access memory the organization is a key design issue</a:t>
            </a:r>
          </a:p>
          <a:p>
            <a:pPr marL="639763" lvl="1" indent="-304800">
              <a:spcBef>
                <a:spcPts val="400"/>
              </a:spcBef>
            </a:pPr>
            <a:r>
              <a:rPr lang="en-US" sz="1400" dirty="0"/>
              <a:t>Organization refers to the physical arrangement of bits to form words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Hierarchy</a:t>
            </a:r>
          </a:p>
        </p:txBody>
      </p:sp>
      <p:sp>
        <p:nvSpPr>
          <p:cNvPr id="3" name="Content Placeholder 2"/>
          <p:cNvSpPr>
            <a:spLocks noGrp="1"/>
          </p:cNvSpPr>
          <p:nvPr>
            <p:ph type="body" idx="1"/>
          </p:nvPr>
        </p:nvSpPr>
        <p:spPr/>
        <p:txBody>
          <a:bodyPr>
            <a:normAutofit/>
          </a:bodyPr>
          <a:lstStyle/>
          <a:p>
            <a:pPr marL="325438" indent="-325438"/>
            <a:r>
              <a:rPr lang="en-US" dirty="0"/>
              <a:t>Design constraints on a computer’s memory can be summed up by three questions:</a:t>
            </a:r>
          </a:p>
          <a:p>
            <a:pPr marL="638175" lvl="1" indent="-312738"/>
            <a:r>
              <a:rPr lang="en-US" sz="2000" dirty="0"/>
              <a:t>How much, how fast, how expensive</a:t>
            </a:r>
          </a:p>
          <a:p>
            <a:pPr marL="325438" indent="-325438"/>
            <a:r>
              <a:rPr lang="en-US" dirty="0"/>
              <a:t>There is a trade-off among capacity, access time, and cost</a:t>
            </a:r>
          </a:p>
          <a:p>
            <a:pPr marL="638175" lvl="1" indent="-312738"/>
            <a:r>
              <a:rPr lang="en-US" sz="2000" dirty="0"/>
              <a:t>Faster access time, greater cost per bit</a:t>
            </a:r>
          </a:p>
          <a:p>
            <a:pPr marL="638175" lvl="1" indent="-312738"/>
            <a:r>
              <a:rPr lang="en-US" sz="2000" dirty="0"/>
              <a:t>Greater capacity, smaller cost per bit</a:t>
            </a:r>
          </a:p>
          <a:p>
            <a:pPr marL="638175" lvl="1" indent="-312738"/>
            <a:r>
              <a:rPr lang="en-US" sz="2000" dirty="0"/>
              <a:t>Greater capacity, slower access time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hierarchy triangle contains a set of 5 memory levels, listed here from bottom to top. The bottom level is comprised of a magnetic tape of offline bulk memory, which is used for offline storage. The next segment is virtual memory and file or database memory containing a magnetic disk, followed by solid state memory, which contains flash memory, as in the case of an S S D or flash drive, which are labeled as outboard storage. The next segment is main memory, which contains D R A M, S D R A M, D D R dash S D R A M, and so on, which are used for inboard storage. The top two segments are, cache containing multiple cache levels, such as S R A M and e D R A M, and C P U containing registers, which are used for on-chip storage." title="A diagram illustrates a hierarchy for memory."/>
          <p:cNvPicPr>
            <a:picLocks noChangeAspect="1"/>
          </p:cNvPicPr>
          <p:nvPr/>
        </p:nvPicPr>
        <p:blipFill rotWithShape="1">
          <a:blip r:embed="rId3">
            <a:extLst>
              <a:ext uri="{28A0092B-C50C-407E-A947-70E740481C1C}">
                <a14:useLocalDpi xmlns:a14="http://schemas.microsoft.com/office/drawing/2010/main" val="0"/>
              </a:ext>
            </a:extLst>
          </a:blip>
          <a:srcRect b="30050"/>
          <a:stretch/>
        </p:blipFill>
        <p:spPr>
          <a:xfrm>
            <a:off x="1115616" y="-147777"/>
            <a:ext cx="7335860" cy="6640652"/>
          </a:xfrm>
          <a:prstGeom prst="rect">
            <a:avLst/>
          </a:prstGeom>
        </p:spPr>
      </p:pic>
      <p:sp>
        <p:nvSpPr>
          <p:cNvPr id="2" name="Title 1">
            <a:extLst>
              <a:ext uri="{FF2B5EF4-FFF2-40B4-BE49-F238E27FC236}">
                <a16:creationId xmlns:a16="http://schemas.microsoft.com/office/drawing/2014/main" id="{5DB2502E-2D00-4965-B45D-259E58134457}"/>
              </a:ext>
            </a:extLst>
          </p:cNvPr>
          <p:cNvSpPr>
            <a:spLocks noGrp="1"/>
          </p:cNvSpPr>
          <p:nvPr>
            <p:ph type="title"/>
          </p:nvPr>
        </p:nvSpPr>
        <p:spPr/>
        <p:txBody>
          <a:bodyPr/>
          <a:lstStyle/>
          <a:p>
            <a:r>
              <a:rPr lang="en-US" dirty="0"/>
              <a:t>Figure 4.6</a:t>
            </a:r>
          </a:p>
        </p:txBody>
      </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ng Description: [DO NOT DELETE THIS LINE]&#10;The increasing access time in seconds and increasing size, b, on the x axis is compared with increasing transfer rate in bytes per second and increasing cost per bit on the y axis. The graph is a curve that decreases linearly from the top toward the base of the x axis. It starts with registers and is followed by on-chip cache, off-chip cache, and main memory before it bends linearly toward the x axis with flash memory and disk, and it ends with offline storage tape.&#10;" title="A graph depicts relative cost size and speed characteristics across a memory hierarchy."/>
          <p:cNvPicPr>
            <a:picLocks noChangeAspect="1"/>
          </p:cNvPicPr>
          <p:nvPr/>
        </p:nvPicPr>
        <p:blipFill rotWithShape="1">
          <a:blip r:embed="rId3">
            <a:extLst>
              <a:ext uri="{28A0092B-C50C-407E-A947-70E740481C1C}">
                <a14:useLocalDpi xmlns:a14="http://schemas.microsoft.com/office/drawing/2010/main" val="0"/>
              </a:ext>
            </a:extLst>
          </a:blip>
          <a:srcRect t="4851" b="14300"/>
          <a:stretch/>
        </p:blipFill>
        <p:spPr>
          <a:xfrm>
            <a:off x="2844652" y="0"/>
            <a:ext cx="6264696" cy="6554624"/>
          </a:xfrm>
          <a:prstGeom prst="rect">
            <a:avLst/>
          </a:prstGeom>
        </p:spPr>
      </p:pic>
      <p:sp>
        <p:nvSpPr>
          <p:cNvPr id="5" name="Title 4">
            <a:extLst>
              <a:ext uri="{FF2B5EF4-FFF2-40B4-BE49-F238E27FC236}">
                <a16:creationId xmlns:a16="http://schemas.microsoft.com/office/drawing/2014/main" id="{C29D63A0-D2E2-4E65-B272-B10D8AA4BDE3}"/>
              </a:ext>
            </a:extLst>
          </p:cNvPr>
          <p:cNvSpPr>
            <a:spLocks noGrp="1"/>
          </p:cNvSpPr>
          <p:nvPr>
            <p:ph type="title"/>
          </p:nvPr>
        </p:nvSpPr>
        <p:spPr/>
        <p:txBody>
          <a:bodyPr/>
          <a:lstStyle/>
          <a:p>
            <a:r>
              <a:rPr lang="en-US" dirty="0"/>
              <a:t>Figure 4.7</a:t>
            </a:r>
          </a:p>
        </p:txBody>
      </p:sp>
    </p:spTree>
    <p:extLst>
      <p:ext uri="{BB962C8B-B14F-4D97-AF65-F5344CB8AC3E}">
        <p14:creationId xmlns:p14="http://schemas.microsoft.com/office/powerpoint/2010/main" val="49368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fraction of accesses involving only level 1 on the x axis is compared with average access time on the y axis. The X axis values range from 0 to 1 and the y axis values range from 0 to T sub 1 and T sub 2. The graph shows a linear decrease starting from the point (0, T sub 1 + T sub 2) and ending with the point (1, t sub 1)." title="A graph depicts fraction of accesses with only level 1, the hit ratio, involved."/>
          <p:cNvPicPr>
            <a:picLocks noChangeAspect="1"/>
          </p:cNvPicPr>
          <p:nvPr/>
        </p:nvPicPr>
        <p:blipFill rotWithShape="1">
          <a:blip r:embed="rId3">
            <a:extLst>
              <a:ext uri="{28A0092B-C50C-407E-A947-70E740481C1C}">
                <a14:useLocalDpi xmlns:a14="http://schemas.microsoft.com/office/drawing/2010/main" val="0"/>
              </a:ext>
            </a:extLst>
          </a:blip>
          <a:srcRect t="16401" b="29000"/>
          <a:stretch/>
        </p:blipFill>
        <p:spPr>
          <a:xfrm>
            <a:off x="1547664" y="404664"/>
            <a:ext cx="8653051" cy="6114059"/>
          </a:xfrm>
          <a:prstGeom prst="rect">
            <a:avLst/>
          </a:prstGeom>
        </p:spPr>
      </p:pic>
      <p:sp>
        <p:nvSpPr>
          <p:cNvPr id="2" name="Title 1">
            <a:extLst>
              <a:ext uri="{FF2B5EF4-FFF2-40B4-BE49-F238E27FC236}">
                <a16:creationId xmlns:a16="http://schemas.microsoft.com/office/drawing/2014/main" id="{26B0CB8E-2830-427D-8394-E3AC8E609487}"/>
              </a:ext>
            </a:extLst>
          </p:cNvPr>
          <p:cNvSpPr>
            <a:spLocks noGrp="1"/>
          </p:cNvSpPr>
          <p:nvPr>
            <p:ph type="title"/>
          </p:nvPr>
        </p:nvSpPr>
        <p:spPr/>
        <p:txBody>
          <a:bodyPr/>
          <a:lstStyle/>
          <a:p>
            <a:r>
              <a:rPr lang="en-US" dirty="0"/>
              <a:t>Figure 4.8</a:t>
            </a:r>
          </a:p>
        </p:txBody>
      </p:sp>
    </p:spTree>
    <p:extLst>
      <p:ext uri="{BB962C8B-B14F-4D97-AF65-F5344CB8AC3E}">
        <p14:creationId xmlns:p14="http://schemas.microsoft.com/office/powerpoint/2010/main" val="93524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hierarchical triangle contains a set of 5 segments from top to bottom. The registers are connected bidirectionally to the L 1 cache through words of 32 bits, which then connects to the L n cache through cache blocks of 32 bytes. Cache L n is connected to main memory through a cache block of 32 bytes, which then connects to virtual memory through virtual memory pages of 1 kilobyte." title="A diagram illustrates the process of exploiting locality in the memory hierarchy in terms of transfer size."/>
          <p:cNvPicPr>
            <a:picLocks noChangeAspect="1"/>
          </p:cNvPicPr>
          <p:nvPr/>
        </p:nvPicPr>
        <p:blipFill rotWithShape="1">
          <a:blip r:embed="rId3">
            <a:extLst>
              <a:ext uri="{28A0092B-C50C-407E-A947-70E740481C1C}">
                <a14:useLocalDpi xmlns:a14="http://schemas.microsoft.com/office/drawing/2010/main" val="0"/>
              </a:ext>
            </a:extLst>
          </a:blip>
          <a:srcRect t="6950" b="24800"/>
          <a:stretch/>
        </p:blipFill>
        <p:spPr>
          <a:xfrm>
            <a:off x="1475656" y="332656"/>
            <a:ext cx="6677512" cy="5897732"/>
          </a:xfrm>
          <a:prstGeom prst="rect">
            <a:avLst/>
          </a:prstGeom>
          <a:solidFill>
            <a:schemeClr val="bg1"/>
          </a:solidFill>
        </p:spPr>
      </p:pic>
      <p:sp>
        <p:nvSpPr>
          <p:cNvPr id="2" name="Title 1">
            <a:extLst>
              <a:ext uri="{FF2B5EF4-FFF2-40B4-BE49-F238E27FC236}">
                <a16:creationId xmlns:a16="http://schemas.microsoft.com/office/drawing/2014/main" id="{C9EF2BDD-D7F4-41E9-B38A-9421D9CF2961}"/>
              </a:ext>
            </a:extLst>
          </p:cNvPr>
          <p:cNvSpPr>
            <a:spLocks noGrp="1"/>
          </p:cNvSpPr>
          <p:nvPr>
            <p:ph type="title"/>
          </p:nvPr>
        </p:nvSpPr>
        <p:spPr/>
        <p:txBody>
          <a:bodyPr/>
          <a:lstStyle/>
          <a:p>
            <a:r>
              <a:rPr lang="en-US" dirty="0"/>
              <a:t>Figure 4.9</a:t>
            </a:r>
          </a:p>
        </p:txBody>
      </p:sp>
    </p:spTree>
    <p:extLst>
      <p:ext uri="{BB962C8B-B14F-4D97-AF65-F5344CB8AC3E}">
        <p14:creationId xmlns:p14="http://schemas.microsoft.com/office/powerpoint/2010/main" val="1114015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descr="The table has 4 columns labeled, memory level, typical technology, unit of transfer with next larger level according to typical size, and managed by. The rows read as follows. Row 1.  Registers. C  M O S. Word, 32 bits. Compiler. Row 2. Cache. Static R A M, or S R A M, embedded dynamic R A M, or e D R A M. Cache block of 32 bytes. Processor hardware. Row 3. Main memory. Row 4. Secondary memory. Magnetic disk. Disk sector of 512 bytes. O S slash user. Row 5. Offline bulk memory. Magnetic tape. Blank. O S slash user." title="A table with the title, characteristics of memory devices in a memory architecture."/>
          <p:cNvGraphicFramePr>
            <a:graphicFrameLocks noGrp="1"/>
          </p:cNvGraphicFramePr>
          <p:nvPr>
            <p:extLst>
              <p:ext uri="{D42A27DB-BD31-4B8C-83A1-F6EECF244321}">
                <p14:modId xmlns:p14="http://schemas.microsoft.com/office/powerpoint/2010/main" val="3126768547"/>
              </p:ext>
            </p:extLst>
          </p:nvPr>
        </p:nvGraphicFramePr>
        <p:xfrm>
          <a:off x="400020" y="1631810"/>
          <a:ext cx="8359902" cy="3381366"/>
        </p:xfrm>
        <a:graphic>
          <a:graphicData uri="http://schemas.openxmlformats.org/drawingml/2006/table">
            <a:tbl>
              <a:tblPr firstRow="1" bandRow="1">
                <a:tableStyleId>{5C22544A-7EE6-4342-B048-85BDC9FD1C3A}</a:tableStyleId>
              </a:tblPr>
              <a:tblGrid>
                <a:gridCol w="1916097">
                  <a:extLst>
                    <a:ext uri="{9D8B030D-6E8A-4147-A177-3AD203B41FA5}">
                      <a16:colId xmlns:a16="http://schemas.microsoft.com/office/drawing/2014/main" val="340325420"/>
                    </a:ext>
                  </a:extLst>
                </a:gridCol>
                <a:gridCol w="2147935">
                  <a:extLst>
                    <a:ext uri="{9D8B030D-6E8A-4147-A177-3AD203B41FA5}">
                      <a16:colId xmlns:a16="http://schemas.microsoft.com/office/drawing/2014/main" val="1585267652"/>
                    </a:ext>
                  </a:extLst>
                </a:gridCol>
                <a:gridCol w="2147935">
                  <a:extLst>
                    <a:ext uri="{9D8B030D-6E8A-4147-A177-3AD203B41FA5}">
                      <a16:colId xmlns:a16="http://schemas.microsoft.com/office/drawing/2014/main" val="2637749151"/>
                    </a:ext>
                  </a:extLst>
                </a:gridCol>
                <a:gridCol w="2147935">
                  <a:extLst>
                    <a:ext uri="{9D8B030D-6E8A-4147-A177-3AD203B41FA5}">
                      <a16:colId xmlns:a16="http://schemas.microsoft.com/office/drawing/2014/main" val="708195715"/>
                    </a:ext>
                  </a:extLst>
                </a:gridCol>
              </a:tblGrid>
              <a:tr h="636332">
                <a:tc>
                  <a:txBody>
                    <a:bodyPr/>
                    <a:lstStyle/>
                    <a:p>
                      <a:r>
                        <a:rPr lang="en-IN" sz="1400" dirty="0">
                          <a:solidFill>
                            <a:schemeClr val="tx1"/>
                          </a:solidFill>
                        </a:rPr>
                        <a:t>Memory level</a:t>
                      </a: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solidFill>
                            <a:schemeClr val="tx1"/>
                          </a:solidFill>
                        </a:rPr>
                        <a:t>Typical technology</a:t>
                      </a: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dirty="0">
                          <a:solidFill>
                            <a:schemeClr val="tx1"/>
                          </a:solidFill>
                        </a:rPr>
                        <a:t>Unit of transfer with</a:t>
                      </a:r>
                    </a:p>
                    <a:p>
                      <a:r>
                        <a:rPr lang="en-US" sz="1400" dirty="0">
                          <a:solidFill>
                            <a:schemeClr val="tx1"/>
                          </a:solidFill>
                        </a:rPr>
                        <a:t>next larger level</a:t>
                      </a:r>
                    </a:p>
                    <a:p>
                      <a:r>
                        <a:rPr lang="en-US" sz="1400" dirty="0">
                          <a:solidFill>
                            <a:schemeClr val="tx1"/>
                          </a:solidFill>
                        </a:rPr>
                        <a:t>(typical size)</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solidFill>
                            <a:schemeClr val="tx1"/>
                          </a:solidFill>
                        </a:rPr>
                        <a:t>Managed by</a:t>
                      </a: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93832">
                <a:tc>
                  <a:txBody>
                    <a:bodyPr/>
                    <a:lstStyle/>
                    <a:p>
                      <a:r>
                        <a:rPr lang="en-IN" sz="1400" dirty="0">
                          <a:solidFill>
                            <a:schemeClr val="tx1"/>
                          </a:solidFill>
                        </a:rPr>
                        <a:t>Registers</a:t>
                      </a: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solidFill>
                            <a:schemeClr val="tx1"/>
                          </a:solidFill>
                        </a:rPr>
                        <a:t>CMOS</a:t>
                      </a: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solidFill>
                            <a:schemeClr val="tx1"/>
                          </a:solidFill>
                        </a:rPr>
                        <a:t>Word (32 bits)</a:t>
                      </a: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solidFill>
                            <a:schemeClr val="tx1"/>
                          </a:solidFill>
                        </a:rPr>
                        <a:t>Compiler</a:t>
                      </a: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51667298"/>
                  </a:ext>
                </a:extLst>
              </a:tr>
              <a:tr h="636332">
                <a:tc>
                  <a:txBody>
                    <a:bodyPr/>
                    <a:lstStyle/>
                    <a:p>
                      <a:r>
                        <a:rPr lang="en-IN" sz="1400" b="0" i="0" u="none" strike="noStrike" cap="none" baseline="0" dirty="0">
                          <a:solidFill>
                            <a:schemeClr val="dk1"/>
                          </a:solidFill>
                          <a:latin typeface="+mn-lt"/>
                          <a:ea typeface="+mn-ea"/>
                          <a:cs typeface="+mn-cs"/>
                          <a:sym typeface="Arial"/>
                        </a:rPr>
                        <a:t>Cache</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dirty="0">
                          <a:solidFill>
                            <a:schemeClr val="tx1"/>
                          </a:solidFill>
                        </a:rPr>
                        <a:t>Static RAM (SRAM);</a:t>
                      </a:r>
                    </a:p>
                    <a:p>
                      <a:r>
                        <a:rPr lang="en-US" sz="1400" dirty="0">
                          <a:solidFill>
                            <a:schemeClr val="tx1"/>
                          </a:solidFill>
                        </a:rPr>
                        <a:t>Embedded dynamic</a:t>
                      </a:r>
                    </a:p>
                    <a:p>
                      <a:r>
                        <a:rPr lang="en-US" sz="1400" dirty="0">
                          <a:solidFill>
                            <a:schemeClr val="tx1"/>
                          </a:solidFill>
                        </a:rPr>
                        <a:t>RAM (</a:t>
                      </a:r>
                      <a:r>
                        <a:rPr lang="en-US" sz="1400" dirty="0" err="1">
                          <a:solidFill>
                            <a:schemeClr val="tx1"/>
                          </a:solidFill>
                        </a:rPr>
                        <a:t>eDRAM</a:t>
                      </a:r>
                      <a:r>
                        <a:rPr lang="en-US" sz="1400" dirty="0">
                          <a:solidFill>
                            <a:schemeClr val="tx1"/>
                          </a:solidFill>
                        </a:rPr>
                        <a:t>)</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Cache block (32 bytes)</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Processor hardware</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39936333"/>
                  </a:ext>
                </a:extLst>
              </a:tr>
              <a:tr h="465082">
                <a:tc>
                  <a:txBody>
                    <a:bodyPr/>
                    <a:lstStyle/>
                    <a:p>
                      <a:r>
                        <a:rPr lang="en-IN" sz="1400" b="0" i="0" u="none" strike="noStrike" cap="none" baseline="0" dirty="0">
                          <a:solidFill>
                            <a:schemeClr val="dk1"/>
                          </a:solidFill>
                          <a:latin typeface="+mn-lt"/>
                          <a:ea typeface="+mn-ea"/>
                          <a:cs typeface="+mn-cs"/>
                          <a:sym typeface="Arial"/>
                        </a:rPr>
                        <a:t>Main memory</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DRAM</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Virtual memory page</a:t>
                      </a:r>
                    </a:p>
                    <a:p>
                      <a:r>
                        <a:rPr lang="en-IN" sz="1400" b="0" i="0" u="none" strike="noStrike" cap="none" baseline="0" dirty="0">
                          <a:solidFill>
                            <a:schemeClr val="dk1"/>
                          </a:solidFill>
                          <a:latin typeface="+mn-lt"/>
                          <a:ea typeface="+mn-ea"/>
                          <a:cs typeface="+mn-cs"/>
                          <a:sym typeface="Arial"/>
                        </a:rPr>
                        <a:t>(1 kB)</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Operating system (OS)</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78948161"/>
                  </a:ext>
                </a:extLst>
              </a:tr>
              <a:tr h="425115">
                <a:tc>
                  <a:txBody>
                    <a:bodyPr/>
                    <a:lstStyle/>
                    <a:p>
                      <a:r>
                        <a:rPr lang="en-IN" sz="1400" b="0" i="0" u="none" strike="noStrike" cap="none" baseline="0" dirty="0">
                          <a:solidFill>
                            <a:schemeClr val="dk1"/>
                          </a:solidFill>
                          <a:latin typeface="+mn-lt"/>
                          <a:ea typeface="+mn-ea"/>
                          <a:cs typeface="+mn-cs"/>
                          <a:sym typeface="Arial"/>
                        </a:rPr>
                        <a:t>Secondary memory</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Magnetic disk</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Disk sector (512 bytes)</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OS/user</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90325656"/>
                  </a:ext>
                </a:extLst>
              </a:tr>
              <a:tr h="425115">
                <a:tc>
                  <a:txBody>
                    <a:bodyPr/>
                    <a:lstStyle/>
                    <a:p>
                      <a:r>
                        <a:rPr lang="en-IN" sz="1400" b="0" i="0" u="none" strike="noStrike" cap="none" baseline="0" dirty="0">
                          <a:solidFill>
                            <a:schemeClr val="dk1"/>
                          </a:solidFill>
                          <a:latin typeface="+mn-lt"/>
                          <a:ea typeface="+mn-ea"/>
                          <a:cs typeface="+mn-cs"/>
                          <a:sym typeface="Arial"/>
                        </a:rPr>
                        <a:t>Offline bulk memory</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Magnetic tape</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OS/User</a:t>
                      </a:r>
                      <a:endParaRPr lang="en-IN" sz="1400" dirty="0">
                        <a:solidFill>
                          <a:schemeClr val="tx1"/>
                        </a:solidFill>
                      </a:endParaRPr>
                    </a:p>
                  </a:txBody>
                  <a:tcPr marL="152725" marR="152725" marT="76362" marB="7636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45110464"/>
                  </a:ext>
                </a:extLst>
              </a:tr>
            </a:tbl>
          </a:graphicData>
        </a:graphic>
      </p:graphicFrame>
      <p:sp>
        <p:nvSpPr>
          <p:cNvPr id="2" name="TextBox 1"/>
          <p:cNvSpPr txBox="1"/>
          <p:nvPr/>
        </p:nvSpPr>
        <p:spPr>
          <a:xfrm>
            <a:off x="899491" y="5661248"/>
            <a:ext cx="7879016" cy="369332"/>
          </a:xfrm>
          <a:prstGeom prst="rect">
            <a:avLst/>
          </a:prstGeom>
          <a:noFill/>
        </p:spPr>
        <p:txBody>
          <a:bodyPr wrap="none" rtlCol="0">
            <a:spAutoFit/>
          </a:bodyPr>
          <a:lstStyle/>
          <a:p>
            <a:r>
              <a:rPr lang="en-US" sz="1800" b="1" dirty="0">
                <a:latin typeface="+mj-lt"/>
              </a:rPr>
              <a:t>Table 4.2 Characteristics of Memory Devices in a Memory Architecture</a:t>
            </a:r>
            <a:endParaRPr lang="en-IN" sz="1800" b="1" dirty="0">
              <a:latin typeface="+mj-lt"/>
            </a:endParaRPr>
          </a:p>
        </p:txBody>
      </p:sp>
      <p:sp>
        <p:nvSpPr>
          <p:cNvPr id="4" name="Title 3">
            <a:extLst>
              <a:ext uri="{FF2B5EF4-FFF2-40B4-BE49-F238E27FC236}">
                <a16:creationId xmlns:a16="http://schemas.microsoft.com/office/drawing/2014/main" id="{B8ED3ABD-FC2E-47F9-99EE-DDD401228F3D}"/>
              </a:ext>
            </a:extLst>
          </p:cNvPr>
          <p:cNvSpPr>
            <a:spLocks noGrp="1"/>
          </p:cNvSpPr>
          <p:nvPr>
            <p:ph type="title"/>
          </p:nvPr>
        </p:nvSpPr>
        <p:spPr>
          <a:xfrm>
            <a:off x="27878" y="116631"/>
            <a:ext cx="9116122" cy="1368153"/>
          </a:xfrm>
        </p:spPr>
        <p:txBody>
          <a:bodyPr/>
          <a:lstStyle/>
          <a:p>
            <a:r>
              <a:rPr lang="en-US" sz="2800" dirty="0"/>
              <a:t>Table 4.2</a:t>
            </a:r>
            <a:br>
              <a:rPr lang="en-US" sz="2800" dirty="0"/>
            </a:br>
            <a:r>
              <a:rPr lang="en-US" sz="2800" dirty="0"/>
              <a:t>Characteristics of Memory Devices in a Memory Architecture</a:t>
            </a:r>
          </a:p>
        </p:txBody>
      </p:sp>
    </p:spTree>
    <p:extLst>
      <p:ext uri="{BB962C8B-B14F-4D97-AF65-F5344CB8AC3E}">
        <p14:creationId xmlns:p14="http://schemas.microsoft.com/office/powerpoint/2010/main" val="47903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Locality (1 of 2)</a:t>
            </a:r>
          </a:p>
        </p:txBody>
      </p:sp>
      <p:sp>
        <p:nvSpPr>
          <p:cNvPr id="3" name="Content Placeholder 2"/>
          <p:cNvSpPr>
            <a:spLocks noGrp="1"/>
          </p:cNvSpPr>
          <p:nvPr>
            <p:ph type="body" idx="1"/>
          </p:nvPr>
        </p:nvSpPr>
        <p:spPr>
          <a:xfrm>
            <a:off x="457200" y="1600200"/>
            <a:ext cx="8229600" cy="4925144"/>
          </a:xfrm>
        </p:spPr>
        <p:txBody>
          <a:bodyPr>
            <a:normAutofit/>
          </a:bodyPr>
          <a:lstStyle/>
          <a:p>
            <a:pPr marL="319088" indent="-319088"/>
            <a:r>
              <a:rPr lang="en-US" dirty="0"/>
              <a:t>Also referred to as the </a:t>
            </a:r>
            <a:r>
              <a:rPr lang="en-US" i="1" dirty="0"/>
              <a:t>locality of reference</a:t>
            </a:r>
            <a:endParaRPr lang="en-US" dirty="0"/>
          </a:p>
          <a:p>
            <a:pPr marL="319088" indent="-319088"/>
            <a:r>
              <a:rPr lang="en-US" dirty="0"/>
              <a:t>Reflects the observation that during the course of execution of a program, memory references by the processor tend to cluster</a:t>
            </a:r>
          </a:p>
          <a:p>
            <a:pPr marL="319088" indent="-319088"/>
            <a:r>
              <a:rPr lang="en-US" dirty="0"/>
              <a:t>Locality is based on three assertions:</a:t>
            </a:r>
          </a:p>
          <a:p>
            <a:pPr marL="652463" lvl="2" indent="-319088">
              <a:buFont typeface="Arial" panose="020B0604020202020204" pitchFamily="34" charset="0"/>
              <a:buChar char="–"/>
            </a:pPr>
            <a:r>
              <a:rPr lang="en-US" sz="2000" dirty="0"/>
              <a:t>During any interval of time, a program references memory location non-uniformly</a:t>
            </a:r>
          </a:p>
          <a:p>
            <a:pPr marL="652463" lvl="2" indent="-319088">
              <a:buFont typeface="Arial" panose="020B0604020202020204" pitchFamily="34" charset="0"/>
              <a:buChar char="–"/>
            </a:pPr>
            <a:r>
              <a:rPr lang="en-US" sz="2000" dirty="0"/>
              <a:t>As a function of time, the probability that a given unit of memory is referenced tends to change slowly</a:t>
            </a:r>
          </a:p>
          <a:p>
            <a:pPr marL="652463" lvl="2" indent="-319088">
              <a:buFont typeface="Arial" panose="020B0604020202020204" pitchFamily="34" charset="0"/>
              <a:buChar char="–"/>
            </a:pPr>
            <a:r>
              <a:rPr lang="en-US" sz="2000" dirty="0"/>
              <a:t>The correlation between immediate past and immediate future memory reference patterns is high and tapers off as the time interval increases</a:t>
            </a:r>
          </a:p>
        </p:txBody>
      </p:sp>
    </p:spTree>
    <p:extLst>
      <p:ext uri="{BB962C8B-B14F-4D97-AF65-F5344CB8AC3E}">
        <p14:creationId xmlns:p14="http://schemas.microsoft.com/office/powerpoint/2010/main" val="1884307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t>
            </a:r>
          </a:p>
        </p:txBody>
      </p:sp>
      <p:sp>
        <p:nvSpPr>
          <p:cNvPr id="3" name="Content Placeholder 2"/>
          <p:cNvSpPr>
            <a:spLocks noGrp="1"/>
          </p:cNvSpPr>
          <p:nvPr>
            <p:ph type="body" idx="1"/>
          </p:nvPr>
        </p:nvSpPr>
        <p:spPr/>
        <p:txBody>
          <a:bodyPr>
            <a:normAutofit/>
          </a:bodyPr>
          <a:lstStyle/>
          <a:p>
            <a:pPr marL="338138" indent="-338138"/>
            <a:r>
              <a:rPr lang="en-US" sz="2200" dirty="0"/>
              <a:t>The use of three levels exploits the fact that semiconductor memory comes in a variety of types which differ in speed and cost</a:t>
            </a:r>
          </a:p>
          <a:p>
            <a:pPr marL="338138" indent="-338138"/>
            <a:r>
              <a:rPr lang="en-US" sz="2200" dirty="0"/>
              <a:t>Data are stored more permanently on external mass storage devices</a:t>
            </a:r>
          </a:p>
          <a:p>
            <a:pPr marL="338138" indent="-338138"/>
            <a:r>
              <a:rPr lang="en-US" sz="2200" dirty="0"/>
              <a:t>External, nonvolatile memory is also referred to as </a:t>
            </a:r>
            <a:r>
              <a:rPr lang="en-US" sz="2200" b="1" dirty="0"/>
              <a:t>secondary </a:t>
            </a:r>
            <a:r>
              <a:rPr lang="en-US" sz="2200" dirty="0"/>
              <a:t>memory</a:t>
            </a:r>
            <a:r>
              <a:rPr lang="en-US" sz="2200" b="1" dirty="0"/>
              <a:t> </a:t>
            </a:r>
            <a:r>
              <a:rPr lang="en-US" sz="2200" dirty="0"/>
              <a:t>or </a:t>
            </a:r>
            <a:r>
              <a:rPr lang="en-US" sz="2200" b="1" dirty="0"/>
              <a:t>auxiliary </a:t>
            </a:r>
            <a:r>
              <a:rPr lang="en-US" sz="2200" dirty="0"/>
              <a:t>memory</a:t>
            </a:r>
          </a:p>
        </p:txBody>
      </p:sp>
    </p:spTree>
    <p:extLst>
      <p:ext uri="{BB962C8B-B14F-4D97-AF65-F5344CB8AC3E}">
        <p14:creationId xmlns:p14="http://schemas.microsoft.com/office/powerpoint/2010/main" val="3416115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e hierarchy contains a set of four block segments from top to bottom. The topmost block is a P U chip with a core and the cache block, L 3 cache. The core block contains a set of 8 cores, which contains single duplicates of the following modules. I dash L 1, D dash L 1, I dash L 2, and D dash L 2. The description near the P U chip block reads, L1 I cache is 96 Kilobyte S R A M, the L 1 D cache is 128 Kilobyte S R A M, the L 2 I cache is 2 Megabyte S R A M, the L 2 D cache is 2 Megabyte S R a M. Each core contains 1 of each of these, and 8 are contained in a single P U chip. The L 3 cache is 64 Megabytes of e D R A M per 1 P U chip. The P U chip block is followed by an S C chip, which is comprised of an L 4 cache and 480 M B of e D RA M. It further connects to the main or physical memory block of 2,5 Terabytes of D R A M per drawer and 10 Terabytes per C P C. The bottom block is a secondary or virtual memory on disk array on a storage network. The text near the L C chip reads, 1 L 4 cache per node. 1 node contains 3 P U chips. 2 nodes per drawer. Up to 8 nodes equal 4 drawers in the central processing complex, or C P C." title="A diagram illustrates the memory hierarchy for an I B M z 13. "/>
          <p:cNvPicPr>
            <a:picLocks noChangeAspect="1"/>
          </p:cNvPicPr>
          <p:nvPr/>
        </p:nvPicPr>
        <p:blipFill rotWithShape="1">
          <a:blip r:embed="rId3">
            <a:extLst>
              <a:ext uri="{28A0092B-C50C-407E-A947-70E740481C1C}">
                <a14:useLocalDpi xmlns:a14="http://schemas.microsoft.com/office/drawing/2010/main" val="0"/>
              </a:ext>
            </a:extLst>
          </a:blip>
          <a:srcRect t="1701" b="13250"/>
          <a:stretch/>
        </p:blipFill>
        <p:spPr>
          <a:xfrm>
            <a:off x="1619672" y="0"/>
            <a:ext cx="5976664" cy="6578106"/>
          </a:xfrm>
          <a:prstGeom prst="rect">
            <a:avLst/>
          </a:prstGeom>
        </p:spPr>
      </p:pic>
      <p:sp>
        <p:nvSpPr>
          <p:cNvPr id="2" name="Title 1">
            <a:extLst>
              <a:ext uri="{FF2B5EF4-FFF2-40B4-BE49-F238E27FC236}">
                <a16:creationId xmlns:a16="http://schemas.microsoft.com/office/drawing/2014/main" id="{3738333E-CE50-47EE-8C26-33531CB9D352}"/>
              </a:ext>
            </a:extLst>
          </p:cNvPr>
          <p:cNvSpPr>
            <a:spLocks noGrp="1"/>
          </p:cNvSpPr>
          <p:nvPr>
            <p:ph type="title"/>
          </p:nvPr>
        </p:nvSpPr>
        <p:spPr/>
        <p:txBody>
          <a:bodyPr/>
          <a:lstStyle/>
          <a:p>
            <a:r>
              <a:rPr lang="en-US" dirty="0"/>
              <a:t>Figure</a:t>
            </a:r>
            <a:br>
              <a:rPr lang="en-US" dirty="0"/>
            </a:br>
            <a:r>
              <a:rPr lang="en-US" dirty="0"/>
              <a:t>4.10</a:t>
            </a:r>
          </a:p>
        </p:txBody>
      </p:sp>
    </p:spTree>
    <p:extLst>
      <p:ext uri="{BB962C8B-B14F-4D97-AF65-F5344CB8AC3E}">
        <p14:creationId xmlns:p14="http://schemas.microsoft.com/office/powerpoint/2010/main" val="159324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for a Memory Hierarchy</a:t>
            </a:r>
          </a:p>
        </p:txBody>
      </p:sp>
      <p:graphicFrame>
        <p:nvGraphicFramePr>
          <p:cNvPr id="9" name="Content Placeholder 4"/>
          <p:cNvGraphicFramePr>
            <a:graphicFrameLocks/>
          </p:cNvGraphicFramePr>
          <p:nvPr>
            <p:extLst>
              <p:ext uri="{D42A27DB-BD31-4B8C-83A1-F6EECF244321}">
                <p14:modId xmlns:p14="http://schemas.microsoft.com/office/powerpoint/2010/main" val="153118449"/>
              </p:ext>
            </p:extLst>
          </p:nvPr>
        </p:nvGraphicFramePr>
        <p:xfrm>
          <a:off x="198276" y="1897729"/>
          <a:ext cx="8747448" cy="422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9390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Two-Level Memory Access</a:t>
            </a:r>
          </a:p>
        </p:txBody>
      </p:sp>
      <p:sp>
        <p:nvSpPr>
          <p:cNvPr id="3" name="Content Placeholder 2"/>
          <p:cNvSpPr>
            <a:spLocks noGrp="1"/>
          </p:cNvSpPr>
          <p:nvPr>
            <p:ph type="body" idx="1"/>
          </p:nvPr>
        </p:nvSpPr>
        <p:spPr>
          <a:xfrm>
            <a:off x="457200" y="1650304"/>
            <a:ext cx="8229600" cy="4525963"/>
          </a:xfrm>
        </p:spPr>
        <p:txBody>
          <a:bodyPr>
            <a:normAutofit lnSpcReduction="10000"/>
          </a:bodyPr>
          <a:lstStyle/>
          <a:p>
            <a:pPr marL="325438" indent="-325438"/>
            <a:r>
              <a:rPr lang="en-US" dirty="0"/>
              <a:t>A cache acts as a buffer between main memory and processor, creating a two-level internal memory</a:t>
            </a:r>
          </a:p>
          <a:p>
            <a:pPr marL="325438" indent="-325438"/>
            <a:r>
              <a:rPr lang="en-US" dirty="0"/>
              <a:t>Exploits locality to provide improved performance over a comparable one-level memory</a:t>
            </a:r>
          </a:p>
          <a:p>
            <a:pPr marL="325438" indent="-325438"/>
            <a:r>
              <a:rPr lang="en-US" dirty="0"/>
              <a:t>The main memory cache mechanism is part of the computer architecture, implemented in hardware and typically invisible to the operating system</a:t>
            </a:r>
          </a:p>
          <a:p>
            <a:pPr marL="325438" indent="-325438"/>
            <a:r>
              <a:rPr lang="en-US" dirty="0"/>
              <a:t>Two other instances of a two-level memory approach that also exploit locality and that are, at least partially, implemented in the operating system are virtual memory and the disk cache</a:t>
            </a:r>
          </a:p>
        </p:txBody>
      </p:sp>
    </p:spTree>
    <p:extLst>
      <p:ext uri="{BB962C8B-B14F-4D97-AF65-F5344CB8AC3E}">
        <p14:creationId xmlns:p14="http://schemas.microsoft.com/office/powerpoint/2010/main" val="2073592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of Two-Level Memory</a:t>
            </a:r>
          </a:p>
        </p:txBody>
      </p:sp>
      <p:sp>
        <p:nvSpPr>
          <p:cNvPr id="3" name="Content Placeholder 2"/>
          <p:cNvSpPr>
            <a:spLocks noGrp="1"/>
          </p:cNvSpPr>
          <p:nvPr>
            <p:ph type="body" idx="1"/>
          </p:nvPr>
        </p:nvSpPr>
        <p:spPr>
          <a:xfrm>
            <a:off x="457200" y="1700408"/>
            <a:ext cx="8229600" cy="4525963"/>
          </a:xfrm>
        </p:spPr>
        <p:txBody>
          <a:bodyPr>
            <a:normAutofit fontScale="85000" lnSpcReduction="20000"/>
          </a:bodyPr>
          <a:lstStyle/>
          <a:p>
            <a:pPr marL="325438" indent="-325438"/>
            <a:r>
              <a:rPr lang="en-US" dirty="0"/>
              <a:t>The locality property can be exploited in the formation of a two-level memory</a:t>
            </a:r>
          </a:p>
          <a:p>
            <a:pPr marL="325438" indent="-325438"/>
            <a:r>
              <a:rPr lang="en-US" dirty="0"/>
              <a:t>The upper-level memory (M1) is smaller, faster, and more expensive (per bit) than the lower-level memory (M2)</a:t>
            </a:r>
          </a:p>
          <a:p>
            <a:pPr marL="325438" indent="-325438"/>
            <a:r>
              <a:rPr lang="en-US" dirty="0"/>
              <a:t>M1 is used as temporary store for part of the contents of the larger M2</a:t>
            </a:r>
          </a:p>
          <a:p>
            <a:pPr marL="325438" indent="-325438"/>
            <a:r>
              <a:rPr lang="en-US" dirty="0"/>
              <a:t>When a memory reference is made, an attempt is made to access the item in M1</a:t>
            </a:r>
          </a:p>
          <a:p>
            <a:pPr marL="638175" lvl="2" indent="-314325">
              <a:buFont typeface="Arial" panose="020B0604020202020204" pitchFamily="34" charset="0"/>
              <a:buChar char="–"/>
            </a:pPr>
            <a:r>
              <a:rPr lang="en-US" sz="2100" dirty="0"/>
              <a:t>If this succeeds, then a quick access is made</a:t>
            </a:r>
          </a:p>
          <a:p>
            <a:pPr marL="638175" lvl="2" indent="-314325">
              <a:buFont typeface="Arial" panose="020B0604020202020204" pitchFamily="34" charset="0"/>
              <a:buChar char="–"/>
            </a:pPr>
            <a:r>
              <a:rPr lang="en-US" sz="2100" dirty="0"/>
              <a:t>If not, then a block of memory locations is copied from M2 to M1 and the access then takes place via M1</a:t>
            </a:r>
          </a:p>
          <a:p>
            <a:pPr marL="325438" indent="-325438"/>
            <a:r>
              <a:rPr lang="en-US" dirty="0"/>
              <a:t>Because of locality, once a block is brought into M1, there should be a number of accesses to locations in that block, resulting in fast overall service</a:t>
            </a:r>
          </a:p>
        </p:txBody>
      </p:sp>
    </p:spTree>
    <p:extLst>
      <p:ext uri="{BB962C8B-B14F-4D97-AF65-F5344CB8AC3E}">
        <p14:creationId xmlns:p14="http://schemas.microsoft.com/office/powerpoint/2010/main" val="1054222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relative size of two levels, s sub 2 slash s sub 1, is plotted against relative combined cost, c sub s over c sub 2. Three sets of downward sloping lines along with a curve corresponding to the relationship are displayed. The point where the first sloping line from the top breaks into curve is represented as, C 1 slash c 2 equals 1000, for the line with the coordinates (8, 200). The point where the second sloping line from the top breaks into a curve is represented as C 1 slash C 2 equals 100, for the line with the coordinate (8, 20). The point where the third sloping line from the top breaks into a curve is represented as, C 1 slash C 2 equals 10, for the line with the coordinates 8, 2." title="A graph explains the relationship between average memory cost and relative memory size for a two-level memory modu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28" y="0"/>
            <a:ext cx="8875059" cy="6858000"/>
          </a:xfrm>
          <a:prstGeom prst="rect">
            <a:avLst/>
          </a:prstGeom>
        </p:spPr>
      </p:pic>
      <p:sp>
        <p:nvSpPr>
          <p:cNvPr id="2" name="Title 1">
            <a:extLst>
              <a:ext uri="{FF2B5EF4-FFF2-40B4-BE49-F238E27FC236}">
                <a16:creationId xmlns:a16="http://schemas.microsoft.com/office/drawing/2014/main" id="{E56ADD30-3F0E-46D8-956F-91B5809E6516}"/>
              </a:ext>
            </a:extLst>
          </p:cNvPr>
          <p:cNvSpPr>
            <a:spLocks noGrp="1"/>
          </p:cNvSpPr>
          <p:nvPr>
            <p:ph type="title"/>
          </p:nvPr>
        </p:nvSpPr>
        <p:spPr>
          <a:xfrm>
            <a:off x="323528" y="0"/>
            <a:ext cx="8229600" cy="619954"/>
          </a:xfrm>
        </p:spPr>
        <p:txBody>
          <a:bodyPr/>
          <a:lstStyle/>
          <a:p>
            <a:r>
              <a:rPr lang="en-US" dirty="0"/>
              <a:t>Figure 4.11</a:t>
            </a:r>
          </a:p>
        </p:txBody>
      </p:sp>
    </p:spTree>
    <p:extLst>
      <p:ext uri="{BB962C8B-B14F-4D97-AF65-F5344CB8AC3E}">
        <p14:creationId xmlns:p14="http://schemas.microsoft.com/office/powerpoint/2010/main" val="714971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it ratio, H is plotted against access efficiency, T sub 1 slash T sub s. The graph contains three upward-facing curves and an upward-sloping linear line. The line and the curves meet at with a vertex at (1, 1). The linear line is labeled as r equals 1, and the coordinates of the origin are (0, 0 point 5). The coordinates of the origin of the upward-facing curve r equals 10 are, (0, 0 point 1). The coordinates for the origin of the upward facing curve r equals 100 are (0, 0 point 0 1). The coordinates for the origin of the upward-facing curve r equals 1000 are (0, 0 point 0 0 1)." title="A graph plots access efficiency as a function of the hit ratio 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0"/>
            <a:ext cx="8875059" cy="6858000"/>
          </a:xfrm>
          <a:prstGeom prst="rect">
            <a:avLst/>
          </a:prstGeom>
        </p:spPr>
      </p:pic>
      <p:sp>
        <p:nvSpPr>
          <p:cNvPr id="2" name="Title 1">
            <a:extLst>
              <a:ext uri="{FF2B5EF4-FFF2-40B4-BE49-F238E27FC236}">
                <a16:creationId xmlns:a16="http://schemas.microsoft.com/office/drawing/2014/main" id="{1AC13014-5942-4D23-B851-E7763244910E}"/>
              </a:ext>
            </a:extLst>
          </p:cNvPr>
          <p:cNvSpPr>
            <a:spLocks noGrp="1"/>
          </p:cNvSpPr>
          <p:nvPr>
            <p:ph type="title"/>
          </p:nvPr>
        </p:nvSpPr>
        <p:spPr>
          <a:xfrm>
            <a:off x="148084" y="252154"/>
            <a:ext cx="8229600" cy="547946"/>
          </a:xfrm>
        </p:spPr>
        <p:txBody>
          <a:bodyPr/>
          <a:lstStyle/>
          <a:p>
            <a:r>
              <a:rPr lang="en-US" dirty="0"/>
              <a:t>Figure 4.12</a:t>
            </a:r>
          </a:p>
        </p:txBody>
      </p:sp>
    </p:spTree>
    <p:extLst>
      <p:ext uri="{BB962C8B-B14F-4D97-AF65-F5344CB8AC3E}">
        <p14:creationId xmlns:p14="http://schemas.microsoft.com/office/powerpoint/2010/main" val="1584259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lative memory size, S sub 1 slash S sub 2, is plotted against the hit ratio. The graph contains a downward sloping line and two downward facing curves. The three correspond to, no locality, moderate locality, and strong locality respectively. The line and the curves meet at vertex (1, 1). The point of origin for the line and the curves is (0, 0), with the highest hit ratio for strong locality falling above 0 point 8, and for moderate above 0 point 6." title="A graph plots hit ratio as a function of relative memory size."/>
          <p:cNvPicPr>
            <a:picLocks noChangeAspect="1"/>
          </p:cNvPicPr>
          <p:nvPr/>
        </p:nvPicPr>
        <p:blipFill rotWithShape="1">
          <a:blip r:embed="rId3">
            <a:extLst>
              <a:ext uri="{28A0092B-C50C-407E-A947-70E740481C1C}">
                <a14:useLocalDpi xmlns:a14="http://schemas.microsoft.com/office/drawing/2010/main" val="0"/>
              </a:ext>
            </a:extLst>
          </a:blip>
          <a:srcRect t="16401" b="13251"/>
          <a:stretch/>
        </p:blipFill>
        <p:spPr>
          <a:xfrm>
            <a:off x="1259632" y="-32540"/>
            <a:ext cx="7488832" cy="6817826"/>
          </a:xfrm>
          <a:prstGeom prst="rect">
            <a:avLst/>
          </a:prstGeom>
        </p:spPr>
      </p:pic>
      <p:sp>
        <p:nvSpPr>
          <p:cNvPr id="2" name="Title 1">
            <a:extLst>
              <a:ext uri="{FF2B5EF4-FFF2-40B4-BE49-F238E27FC236}">
                <a16:creationId xmlns:a16="http://schemas.microsoft.com/office/drawing/2014/main" id="{71C60DD6-BF40-4631-A5D7-DA7651D2C34C}"/>
              </a:ext>
            </a:extLst>
          </p:cNvPr>
          <p:cNvSpPr>
            <a:spLocks noGrp="1"/>
          </p:cNvSpPr>
          <p:nvPr>
            <p:ph type="title"/>
          </p:nvPr>
        </p:nvSpPr>
        <p:spPr>
          <a:xfrm>
            <a:off x="107504" y="23788"/>
            <a:ext cx="8229600" cy="691962"/>
          </a:xfrm>
        </p:spPr>
        <p:txBody>
          <a:bodyPr/>
          <a:lstStyle/>
          <a:p>
            <a:r>
              <a:rPr lang="en-US" dirty="0"/>
              <a:t>Figure 4.13</a:t>
            </a:r>
          </a:p>
        </p:txBody>
      </p:sp>
    </p:spTree>
    <p:extLst>
      <p:ext uri="{BB962C8B-B14F-4D97-AF65-F5344CB8AC3E}">
        <p14:creationId xmlns:p14="http://schemas.microsoft.com/office/powerpoint/2010/main" val="1013914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flowchart starts with an address from the C P U and then proceeds to the question, block in M sub 1 question mark? Which is a decision box with separate paths corresponding to two conditions. If the condition is yes, a hit of h sub 1, then the memory, M 1, is accessed and data is sent to the C P U at time t sub 1. If the condition is a no, a miss of 1 minus h sub 1, then the chart proceeds to a decision box with the question, block in memory M sub 2? Which has two conditions. If yes, a hit of h sub 2, then the memory, M sub 2, is accessed, and then the data is moved to M sub 2 and sent to the C P U at time t sub 2. If the condition is no, miss of 1 minus h sub 2, it proceeds to 2 decision boxes. The question, Block in M sub n minus 1? has two conditions. If yes. A hit of h sub n minus 1, the memory M sub n minus 1 is accessed and moved to M sub n minus 2, and the data is moved to the C P U at time t sub minus 1. If no, a miss of 1 minus h sub n minus 1, then the chart proceeds to a decision box with the question, block M sub n? which has two conditions. If the condition is yes, a hit of h sub n, it can access memory, M sub n, and moves to M sub n minus 1 and sends the data to the C P U at time t sub n." title="A flowchart illustrates a performance model for multilevel memory acces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17636"/>
            <a:ext cx="5299364" cy="6858000"/>
          </a:xfrm>
          <a:prstGeom prst="rect">
            <a:avLst/>
          </a:prstGeom>
        </p:spPr>
      </p:pic>
      <p:sp>
        <p:nvSpPr>
          <p:cNvPr id="2" name="Title 1">
            <a:extLst>
              <a:ext uri="{FF2B5EF4-FFF2-40B4-BE49-F238E27FC236}">
                <a16:creationId xmlns:a16="http://schemas.microsoft.com/office/drawing/2014/main" id="{1EB8218B-242E-41A1-A4B3-089BF845A122}"/>
              </a:ext>
            </a:extLst>
          </p:cNvPr>
          <p:cNvSpPr>
            <a:spLocks noGrp="1"/>
          </p:cNvSpPr>
          <p:nvPr>
            <p:ph type="title"/>
          </p:nvPr>
        </p:nvSpPr>
        <p:spPr>
          <a:xfrm>
            <a:off x="12328" y="27980"/>
            <a:ext cx="8229600" cy="567947"/>
          </a:xfrm>
        </p:spPr>
        <p:txBody>
          <a:bodyPr/>
          <a:lstStyle/>
          <a:p>
            <a:r>
              <a:rPr lang="en-US" dirty="0"/>
              <a:t>Figure 4.14</a:t>
            </a:r>
          </a:p>
        </p:txBody>
      </p:sp>
    </p:spTree>
    <p:extLst>
      <p:ext uri="{BB962C8B-B14F-4D97-AF65-F5344CB8AC3E}">
        <p14:creationId xmlns:p14="http://schemas.microsoft.com/office/powerpoint/2010/main" val="843197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44035" name="Rectangle 3"/>
          <p:cNvSpPr>
            <a:spLocks noGrp="1" noChangeArrowheads="1"/>
          </p:cNvSpPr>
          <p:nvPr>
            <p:ph type="body" idx="1"/>
          </p:nvPr>
        </p:nvSpPr>
        <p:spPr>
          <a:xfrm>
            <a:off x="332518" y="1600200"/>
            <a:ext cx="8478965" cy="4525963"/>
          </a:xfrm>
        </p:spPr>
        <p:txBody>
          <a:bodyPr>
            <a:normAutofit/>
          </a:bodyPr>
          <a:lstStyle/>
          <a:p>
            <a:pPr marL="101600" indent="0">
              <a:buNone/>
            </a:pPr>
            <a:r>
              <a:rPr lang="en-US" sz="3200" dirty="0"/>
              <a:t>Chapter 4</a:t>
            </a:r>
          </a:p>
          <a:p>
            <a:endParaRPr lang="en-US" dirty="0"/>
          </a:p>
        </p:txBody>
      </p:sp>
      <p:sp>
        <p:nvSpPr>
          <p:cNvPr id="30" name="Content Placeholder 29"/>
          <p:cNvSpPr>
            <a:spLocks noGrp="1"/>
          </p:cNvSpPr>
          <p:nvPr>
            <p:ph sz="half" idx="4294967295"/>
          </p:nvPr>
        </p:nvSpPr>
        <p:spPr>
          <a:xfrm>
            <a:off x="442492" y="2396846"/>
            <a:ext cx="3657600" cy="4343400"/>
          </a:xfrm>
        </p:spPr>
        <p:txBody>
          <a:bodyPr>
            <a:normAutofit/>
          </a:bodyPr>
          <a:lstStyle/>
          <a:p>
            <a:pPr marL="325438" indent="-325438">
              <a:spcBef>
                <a:spcPts val="600"/>
              </a:spcBef>
              <a:buClr>
                <a:srgbClr val="007FA3"/>
              </a:buClr>
              <a:buFont typeface="Arial" panose="020B0604020202020204" pitchFamily="34" charset="0"/>
              <a:buChar char="•"/>
            </a:pPr>
            <a:r>
              <a:rPr lang="en-US" sz="2200" dirty="0"/>
              <a:t>Principle of locality</a:t>
            </a:r>
          </a:p>
          <a:p>
            <a:pPr marL="325438" indent="-325438">
              <a:spcBef>
                <a:spcPts val="600"/>
              </a:spcBef>
              <a:buClr>
                <a:srgbClr val="007FA3"/>
              </a:buClr>
              <a:buFont typeface="Arial" panose="020B0604020202020204" pitchFamily="34" charset="0"/>
              <a:buChar char="•"/>
            </a:pPr>
            <a:r>
              <a:rPr lang="en-US" sz="2200" dirty="0"/>
              <a:t>Characteristics of memory systems</a:t>
            </a:r>
          </a:p>
          <a:p>
            <a:pPr marL="325438" indent="-325438">
              <a:spcBef>
                <a:spcPts val="600"/>
              </a:spcBef>
              <a:buClr>
                <a:srgbClr val="007FA3"/>
              </a:buClr>
              <a:buFont typeface="Arial" panose="020B0604020202020204" pitchFamily="34" charset="0"/>
              <a:buChar char="•"/>
            </a:pPr>
            <a:r>
              <a:rPr lang="en-US" sz="2200" dirty="0"/>
              <a:t>Performance modeling of a multilevel memory hierarchy</a:t>
            </a:r>
          </a:p>
          <a:p>
            <a:pPr marL="638175" lvl="2" indent="-300038">
              <a:buClr>
                <a:srgbClr val="007FA3"/>
              </a:buClr>
              <a:buFont typeface="Arial" panose="020B0604020202020204" pitchFamily="34" charset="0"/>
              <a:buChar char="–"/>
            </a:pPr>
            <a:r>
              <a:rPr lang="en-US" sz="2200" dirty="0"/>
              <a:t>Two-level memory access</a:t>
            </a:r>
          </a:p>
          <a:p>
            <a:pPr marL="638175" lvl="2" indent="-300038">
              <a:buClr>
                <a:srgbClr val="007FA3"/>
              </a:buClr>
              <a:buFont typeface="Arial" panose="020B0604020202020204" pitchFamily="34" charset="0"/>
              <a:buChar char="–"/>
            </a:pPr>
            <a:r>
              <a:rPr lang="en-US" sz="2200" dirty="0"/>
              <a:t>Multilevel memory access</a:t>
            </a:r>
          </a:p>
        </p:txBody>
      </p:sp>
      <p:sp>
        <p:nvSpPr>
          <p:cNvPr id="32" name="Content Placeholder 31"/>
          <p:cNvSpPr>
            <a:spLocks noGrp="1"/>
          </p:cNvSpPr>
          <p:nvPr>
            <p:ph sz="quarter" idx="4294967295"/>
          </p:nvPr>
        </p:nvSpPr>
        <p:spPr>
          <a:xfrm>
            <a:off x="4290392" y="2060848"/>
            <a:ext cx="4396408" cy="4294909"/>
          </a:xfrm>
        </p:spPr>
        <p:txBody>
          <a:bodyPr>
            <a:normAutofit/>
          </a:bodyPr>
          <a:lstStyle/>
          <a:p>
            <a:pPr marL="571500" lvl="1" indent="-342900">
              <a:spcBef>
                <a:spcPts val="1800"/>
              </a:spcBef>
              <a:buClr>
                <a:srgbClr val="007FA3"/>
              </a:buClr>
              <a:buFont typeface="Arial" panose="020B0604020202020204" pitchFamily="34" charset="0"/>
              <a:buChar char="•"/>
            </a:pPr>
            <a:r>
              <a:rPr lang="en-US" sz="2400" dirty="0"/>
              <a:t>The memory hierarchy</a:t>
            </a:r>
          </a:p>
          <a:p>
            <a:pPr marL="952500" lvl="3" indent="-376238">
              <a:spcBef>
                <a:spcPts val="1800"/>
              </a:spcBef>
              <a:buClr>
                <a:srgbClr val="007FA3"/>
              </a:buClr>
              <a:buFont typeface="Arial" panose="020B0604020202020204" pitchFamily="34" charset="0"/>
              <a:buChar char="–"/>
            </a:pPr>
            <a:r>
              <a:rPr lang="en-US" sz="2200" dirty="0"/>
              <a:t>Cost and performance characteristics</a:t>
            </a:r>
          </a:p>
          <a:p>
            <a:pPr marL="952500" lvl="3" indent="-376238">
              <a:spcBef>
                <a:spcPts val="1800"/>
              </a:spcBef>
              <a:buClr>
                <a:srgbClr val="007FA3"/>
              </a:buClr>
              <a:buFont typeface="Arial" panose="020B0604020202020204" pitchFamily="34" charset="0"/>
              <a:buChar char="–"/>
            </a:pPr>
            <a:r>
              <a:rPr lang="en-US" sz="2200" dirty="0"/>
              <a:t>Typical members of the memory hierarchy</a:t>
            </a:r>
          </a:p>
          <a:p>
            <a:pPr marL="952500" lvl="3" indent="-376238">
              <a:spcBef>
                <a:spcPts val="1800"/>
              </a:spcBef>
              <a:buClr>
                <a:srgbClr val="007FA3"/>
              </a:buClr>
              <a:buFont typeface="Arial" panose="020B0604020202020204" pitchFamily="34" charset="0"/>
              <a:buChar char="–"/>
            </a:pPr>
            <a:r>
              <a:rPr lang="en-US" sz="2200" dirty="0"/>
              <a:t>The IBM z13 memory hierarchy</a:t>
            </a:r>
          </a:p>
          <a:p>
            <a:pPr marL="952500" lvl="3" indent="-376238">
              <a:spcBef>
                <a:spcPts val="1800"/>
              </a:spcBef>
              <a:buClr>
                <a:srgbClr val="007FA3"/>
              </a:buClr>
              <a:buFont typeface="Arial" panose="020B0604020202020204" pitchFamily="34" charset="0"/>
              <a:buChar char="–"/>
            </a:pPr>
            <a:r>
              <a:rPr lang="en-US" sz="2200" dirty="0"/>
              <a:t>Design principles for a memory hierarchy</a:t>
            </a:r>
          </a:p>
        </p:txBody>
      </p:sp>
      <p:sp>
        <p:nvSpPr>
          <p:cNvPr id="31" name="Text Placeholder 30"/>
          <p:cNvSpPr>
            <a:spLocks noGrp="1"/>
          </p:cNvSpPr>
          <p:nvPr>
            <p:ph type="body" sz="quarter" idx="4294967295"/>
          </p:nvPr>
        </p:nvSpPr>
        <p:spPr>
          <a:xfrm>
            <a:off x="4514800" y="230326"/>
            <a:ext cx="3657600" cy="1708150"/>
          </a:xfrm>
        </p:spPr>
        <p:txBody>
          <a:bodyPr/>
          <a:lstStyle/>
          <a:p>
            <a:pPr algn="ctr"/>
            <a:r>
              <a:rPr lang="en-US" sz="3200" dirty="0">
                <a:solidFill>
                  <a:schemeClr val="tx1"/>
                </a:solidFill>
                <a:latin typeface="+mj-lt"/>
                <a:ea typeface="+mj-ea"/>
                <a:cs typeface="+mj-cs"/>
              </a:rPr>
              <a:t>The Memory Hierarchy: Locality and Performance</a:t>
            </a:r>
            <a:endParaRPr lang="en-US" sz="32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Locality (2 of 2)</a:t>
            </a:r>
          </a:p>
        </p:txBody>
      </p:sp>
      <p:sp>
        <p:nvSpPr>
          <p:cNvPr id="3" name="Content Placeholder 2"/>
          <p:cNvSpPr>
            <a:spLocks noGrp="1"/>
          </p:cNvSpPr>
          <p:nvPr>
            <p:ph type="body" idx="1"/>
          </p:nvPr>
        </p:nvSpPr>
        <p:spPr>
          <a:xfrm>
            <a:off x="457200" y="1600200"/>
            <a:ext cx="7571184" cy="4525963"/>
          </a:xfrm>
        </p:spPr>
        <p:txBody>
          <a:bodyPr>
            <a:normAutofit/>
          </a:bodyPr>
          <a:lstStyle/>
          <a:p>
            <a:pPr marL="319088" indent="-319088"/>
            <a:r>
              <a:rPr lang="en-US" sz="2400" dirty="0"/>
              <a:t>Two forms of locality</a:t>
            </a:r>
          </a:p>
          <a:p>
            <a:pPr marL="676275" lvl="2" indent="-342900">
              <a:buFont typeface="Arial" panose="020B0604020202020204" pitchFamily="34" charset="0"/>
              <a:buChar char="–"/>
            </a:pPr>
            <a:r>
              <a:rPr lang="en-US" sz="2200" dirty="0"/>
              <a:t>Temporal locality</a:t>
            </a:r>
          </a:p>
          <a:p>
            <a:pPr marL="928688" lvl="4" indent="-290513">
              <a:buFont typeface="Arial" panose="020B0604020202020204" pitchFamily="34" charset="0"/>
              <a:buChar char="▪"/>
            </a:pPr>
            <a:r>
              <a:rPr lang="en-US" sz="1800" dirty="0"/>
              <a:t>Refers to the tendency of a program to reference in the near future those units of memory referenced in the recent past</a:t>
            </a:r>
          </a:p>
          <a:p>
            <a:pPr marL="928688" lvl="4" indent="-290513">
              <a:buFont typeface="Arial" panose="020B0604020202020204" pitchFamily="34" charset="0"/>
              <a:buChar char="▪"/>
            </a:pPr>
            <a:r>
              <a:rPr lang="en-US" sz="1800" dirty="0"/>
              <a:t>Constants, temporary variables, and working stacks are also constructs that lead to this principle</a:t>
            </a:r>
          </a:p>
          <a:p>
            <a:pPr marL="319088" indent="-319088"/>
            <a:r>
              <a:rPr lang="en-US" sz="2400" dirty="0"/>
              <a:t>Spatial locality</a:t>
            </a:r>
          </a:p>
          <a:p>
            <a:pPr marL="676275" lvl="2" indent="-342900">
              <a:buFont typeface="Arial" panose="020B0604020202020204" pitchFamily="34" charset="0"/>
              <a:buChar char="–"/>
            </a:pPr>
            <a:r>
              <a:rPr lang="en-US" sz="2200" dirty="0"/>
              <a:t>Spatial locality</a:t>
            </a:r>
          </a:p>
          <a:p>
            <a:pPr marL="928688" lvl="4" indent="-290513">
              <a:buFont typeface="Arial" panose="020B0604020202020204" pitchFamily="34" charset="0"/>
              <a:buChar char="▪"/>
            </a:pPr>
            <a:r>
              <a:rPr lang="en-US" sz="1800" dirty="0"/>
              <a:t>Refers to the tendency of a program to reference units of memory whose addresses are near one another</a:t>
            </a:r>
          </a:p>
          <a:p>
            <a:pPr marL="928688" lvl="4" indent="-290513">
              <a:buFont typeface="Arial" panose="020B0604020202020204" pitchFamily="34" charset="0"/>
              <a:buChar char="▪"/>
            </a:pPr>
            <a:r>
              <a:rPr lang="en-US" sz="1800" dirty="0"/>
              <a:t>Also reflects the tendency of a program to access data locations sequentially, such as when processing a table of data</a:t>
            </a:r>
          </a:p>
        </p:txBody>
      </p:sp>
    </p:spTree>
    <p:extLst>
      <p:ext uri="{BB962C8B-B14F-4D97-AF65-F5344CB8AC3E}">
        <p14:creationId xmlns:p14="http://schemas.microsoft.com/office/powerpoint/2010/main" val="62193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illustration contains a set of files organized on Bob’s desk, which accompanies a real photo that depicts filing cabinets in a room." title="An illustration depicts moving a file folder between smaller, faster access storage and larger, slower access storage."/>
          <p:cNvPicPr>
            <a:picLocks noChangeAspect="1"/>
          </p:cNvPicPr>
          <p:nvPr/>
        </p:nvPicPr>
        <p:blipFill rotWithShape="1">
          <a:blip r:embed="rId3">
            <a:extLst>
              <a:ext uri="{28A0092B-C50C-407E-A947-70E740481C1C}">
                <a14:useLocalDpi xmlns:a14="http://schemas.microsoft.com/office/drawing/2010/main" val="0"/>
              </a:ext>
            </a:extLst>
          </a:blip>
          <a:srcRect t="15350" b="40550"/>
          <a:stretch/>
        </p:blipFill>
        <p:spPr>
          <a:xfrm>
            <a:off x="-353456" y="1052735"/>
            <a:ext cx="9677984" cy="5523205"/>
          </a:xfrm>
          <a:prstGeom prst="rect">
            <a:avLst/>
          </a:prstGeom>
        </p:spPr>
      </p:pic>
      <p:sp>
        <p:nvSpPr>
          <p:cNvPr id="2" name="Title 1">
            <a:extLst>
              <a:ext uri="{FF2B5EF4-FFF2-40B4-BE49-F238E27FC236}">
                <a16:creationId xmlns:a16="http://schemas.microsoft.com/office/drawing/2014/main" id="{EE60E10B-4C32-4C64-AF31-538DA876E463}"/>
              </a:ext>
            </a:extLst>
          </p:cNvPr>
          <p:cNvSpPr>
            <a:spLocks noGrp="1"/>
          </p:cNvSpPr>
          <p:nvPr>
            <p:ph type="title"/>
          </p:nvPr>
        </p:nvSpPr>
        <p:spPr/>
        <p:txBody>
          <a:bodyPr/>
          <a:lstStyle/>
          <a:p>
            <a:r>
              <a:rPr lang="en-US" dirty="0"/>
              <a:t>Figure 4.1</a:t>
            </a:r>
          </a:p>
        </p:txBody>
      </p:sp>
    </p:spTree>
    <p:extLst>
      <p:ext uri="{BB962C8B-B14F-4D97-AF65-F5344CB8AC3E}">
        <p14:creationId xmlns:p14="http://schemas.microsoft.com/office/powerpoint/2010/main" val="209779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behavior of programs is depicted at a given time, t, on x axis. The graph is a linearly decreasing curve that extends toward time t on the x axis. A shaded region to the left of the curve represents the probability of time to access memory." title="A graph depicts temporal locality behavior for probability distribution of time for next memory access to accessed time, t."/>
          <p:cNvPicPr>
            <a:picLocks noChangeAspect="1"/>
          </p:cNvPicPr>
          <p:nvPr/>
        </p:nvPicPr>
        <p:blipFill rotWithShape="1">
          <a:blip r:embed="rId3">
            <a:extLst>
              <a:ext uri="{28A0092B-C50C-407E-A947-70E740481C1C}">
                <a14:useLocalDpi xmlns:a14="http://schemas.microsoft.com/office/drawing/2010/main" val="0"/>
              </a:ext>
            </a:extLst>
          </a:blip>
          <a:srcRect t="12201" b="30050"/>
          <a:stretch/>
        </p:blipFill>
        <p:spPr>
          <a:xfrm>
            <a:off x="1043608" y="268774"/>
            <a:ext cx="8810104" cy="6584166"/>
          </a:xfrm>
          <a:prstGeom prst="rect">
            <a:avLst/>
          </a:prstGeom>
        </p:spPr>
      </p:pic>
      <p:sp>
        <p:nvSpPr>
          <p:cNvPr id="2" name="Title 1">
            <a:extLst>
              <a:ext uri="{FF2B5EF4-FFF2-40B4-BE49-F238E27FC236}">
                <a16:creationId xmlns:a16="http://schemas.microsoft.com/office/drawing/2014/main" id="{A4877083-9765-4F28-BA8A-63E9840B773E}"/>
              </a:ext>
            </a:extLst>
          </p:cNvPr>
          <p:cNvSpPr>
            <a:spLocks noGrp="1"/>
          </p:cNvSpPr>
          <p:nvPr>
            <p:ph type="title"/>
          </p:nvPr>
        </p:nvSpPr>
        <p:spPr/>
        <p:txBody>
          <a:bodyPr/>
          <a:lstStyle/>
          <a:p>
            <a:r>
              <a:rPr lang="en-US" dirty="0"/>
              <a:t>Figure 4.2</a:t>
            </a:r>
          </a:p>
        </p:txBody>
      </p:sp>
    </p:spTree>
    <p:extLst>
      <p:ext uri="{BB962C8B-B14F-4D97-AF65-F5344CB8AC3E}">
        <p14:creationId xmlns:p14="http://schemas.microsoft.com/office/powerpoint/2010/main" val="54401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first graph represents probability distribution at a recent location y. It is a solid downward-opening parabola with a dotted vertical line, marked y, passing through the center of the curve. Its shaded region is labeled, instruction address distribution. The second graph represents probability distribution at location x, with memory address 2 power n minus 1 on x axis, which is a solid downward-opening parabola with a dotted vertical line, marked x, passing through the center of the curve. Its shaded region is labeled, data address distribution." title="Two graphs depicts spatial locality behavior for probability distribution of next memory access at location x and recent location y."/>
          <p:cNvPicPr>
            <a:picLocks noChangeAspect="1"/>
          </p:cNvPicPr>
          <p:nvPr/>
        </p:nvPicPr>
        <p:blipFill rotWithShape="1">
          <a:blip r:embed="rId3">
            <a:extLst>
              <a:ext uri="{28A0092B-C50C-407E-A947-70E740481C1C}">
                <a14:useLocalDpi xmlns:a14="http://schemas.microsoft.com/office/drawing/2010/main" val="0"/>
              </a:ext>
            </a:extLst>
          </a:blip>
          <a:srcRect t="10100" b="29000"/>
          <a:stretch/>
        </p:blipFill>
        <p:spPr>
          <a:xfrm>
            <a:off x="395537" y="116632"/>
            <a:ext cx="8381942" cy="6605864"/>
          </a:xfrm>
          <a:prstGeom prst="rect">
            <a:avLst/>
          </a:prstGeom>
        </p:spPr>
      </p:pic>
      <p:sp>
        <p:nvSpPr>
          <p:cNvPr id="2" name="Title 1">
            <a:extLst>
              <a:ext uri="{FF2B5EF4-FFF2-40B4-BE49-F238E27FC236}">
                <a16:creationId xmlns:a16="http://schemas.microsoft.com/office/drawing/2014/main" id="{A9E45982-ACFA-4635-8576-4FC4AC6F9EF8}"/>
              </a:ext>
            </a:extLst>
          </p:cNvPr>
          <p:cNvSpPr>
            <a:spLocks noGrp="1"/>
          </p:cNvSpPr>
          <p:nvPr>
            <p:ph type="title"/>
          </p:nvPr>
        </p:nvSpPr>
        <p:spPr>
          <a:xfrm>
            <a:off x="374205" y="148928"/>
            <a:ext cx="8229600" cy="619954"/>
          </a:xfrm>
        </p:spPr>
        <p:txBody>
          <a:bodyPr/>
          <a:lstStyle/>
          <a:p>
            <a:r>
              <a:rPr lang="en-US" dirty="0"/>
              <a:t>Figure 4.3</a:t>
            </a:r>
          </a:p>
        </p:txBody>
      </p:sp>
    </p:spTree>
    <p:extLst>
      <p:ext uri="{BB962C8B-B14F-4D97-AF65-F5344CB8AC3E}">
        <p14:creationId xmlns:p14="http://schemas.microsoft.com/office/powerpoint/2010/main" val="129001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number of references on the y axis is compared with web page numbers on the X axis. The X axis values range from 0 to 400 in increments of 50, and the y axis values range from 0 to 3000 in increments of 500. The curve starts at point (10, 3000) and linearly decreases until point (20, 500) before bending to extend horizontally until point (400, 100)." title="A graph depicts data locality reference for a web-based document access application."/>
          <p:cNvPicPr>
            <a:picLocks noChangeAspect="1"/>
          </p:cNvPicPr>
          <p:nvPr/>
        </p:nvPicPr>
        <p:blipFill rotWithShape="1">
          <a:blip r:embed="rId3">
            <a:extLst>
              <a:ext uri="{28A0092B-C50C-407E-A947-70E740481C1C}">
                <a14:useLocalDpi xmlns:a14="http://schemas.microsoft.com/office/drawing/2010/main" val="0"/>
              </a:ext>
            </a:extLst>
          </a:blip>
          <a:srcRect t="16401" b="14301"/>
          <a:stretch/>
        </p:blipFill>
        <p:spPr>
          <a:xfrm>
            <a:off x="2339752" y="-3572"/>
            <a:ext cx="7056784" cy="6328600"/>
          </a:xfrm>
          <a:prstGeom prst="rect">
            <a:avLst/>
          </a:prstGeom>
        </p:spPr>
      </p:pic>
      <p:sp>
        <p:nvSpPr>
          <p:cNvPr id="2" name="Title 1">
            <a:extLst>
              <a:ext uri="{FF2B5EF4-FFF2-40B4-BE49-F238E27FC236}">
                <a16:creationId xmlns:a16="http://schemas.microsoft.com/office/drawing/2014/main" id="{D8EA89E3-8898-417E-94F5-ABFE0E4C4C3E}"/>
              </a:ext>
            </a:extLst>
          </p:cNvPr>
          <p:cNvSpPr>
            <a:spLocks noGrp="1"/>
          </p:cNvSpPr>
          <p:nvPr>
            <p:ph type="title"/>
          </p:nvPr>
        </p:nvSpPr>
        <p:spPr/>
        <p:txBody>
          <a:bodyPr/>
          <a:lstStyle/>
          <a:p>
            <a:r>
              <a:rPr lang="en-US" dirty="0"/>
              <a:t>Figure 4.4</a:t>
            </a:r>
          </a:p>
        </p:txBody>
      </p:sp>
    </p:spTree>
    <p:extLst>
      <p:ext uri="{BB962C8B-B14F-4D97-AF65-F5344CB8AC3E}">
        <p14:creationId xmlns:p14="http://schemas.microsoft.com/office/powerpoint/2010/main" val="180469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cumulative static instruction count times 10 power 6 on the x axis is compared with cumulative percentages of dynamic instruction on the y axis. The X axis values range from 0 to 5 in increments of 1, and the y axis values range from 0 to 100 in increments of 10. A set of 9 static instruction formats are plotted for each benchmark. A set of 4 instructions illustrates a steep upward climb for good instruction locality. The remaining 5 instructions are represented by increasing lines that become constant, indicating the instructions are functioning normally." title="A graph depicts instruction locality based on code reuse in S P E C C P U for eleven bench mark programs."/>
          <p:cNvPicPr>
            <a:picLocks noChangeAspect="1"/>
          </p:cNvPicPr>
          <p:nvPr/>
        </p:nvPicPr>
        <p:blipFill rotWithShape="1">
          <a:blip r:embed="rId3">
            <a:extLst>
              <a:ext uri="{28A0092B-C50C-407E-A947-70E740481C1C}">
                <a14:useLocalDpi xmlns:a14="http://schemas.microsoft.com/office/drawing/2010/main" val="0"/>
              </a:ext>
            </a:extLst>
          </a:blip>
          <a:srcRect t="11150" b="9050"/>
          <a:stretch/>
        </p:blipFill>
        <p:spPr>
          <a:xfrm>
            <a:off x="2555776" y="29592"/>
            <a:ext cx="6254700" cy="6459175"/>
          </a:xfrm>
          <a:prstGeom prst="rect">
            <a:avLst/>
          </a:prstGeom>
        </p:spPr>
      </p:pic>
      <p:sp>
        <p:nvSpPr>
          <p:cNvPr id="2" name="Title 1">
            <a:extLst>
              <a:ext uri="{FF2B5EF4-FFF2-40B4-BE49-F238E27FC236}">
                <a16:creationId xmlns:a16="http://schemas.microsoft.com/office/drawing/2014/main" id="{A6CEFC0A-0456-425E-9085-B865043FC01A}"/>
              </a:ext>
            </a:extLst>
          </p:cNvPr>
          <p:cNvSpPr>
            <a:spLocks noGrp="1"/>
          </p:cNvSpPr>
          <p:nvPr>
            <p:ph type="title"/>
          </p:nvPr>
        </p:nvSpPr>
        <p:spPr/>
        <p:txBody>
          <a:bodyPr/>
          <a:lstStyle/>
          <a:p>
            <a:r>
              <a:rPr lang="en-US" dirty="0"/>
              <a:t>Figure 4.5</a:t>
            </a:r>
          </a:p>
        </p:txBody>
      </p:sp>
    </p:spTree>
    <p:extLst>
      <p:ext uri="{BB962C8B-B14F-4D97-AF65-F5344CB8AC3E}">
        <p14:creationId xmlns:p14="http://schemas.microsoft.com/office/powerpoint/2010/main" val="120395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 name="Table 363" descr="The characteristics are as follows. For the category location. Internal, e g processor registers, cache, main memory, and external, e g optical disks, magnetic disks, tapes. For the category capacity. Number of words, and number of bytes. For the category unit of transfer. Word and block. For the category unity of transfer. Word and block. For the category access method. Sequential, direct, random, and associative. For the category performance. Access time, cycle time, and transfer rate. For the category physical type. Semiconductor, magnetic, optical, and magneto optical. For the category physical characteristics. Volatile or nonvolatile, erasable or nonerasable. For the category organization. Memory modules." title="Key characteristics of computer memory systems."/>
          <p:cNvGraphicFramePr>
            <a:graphicFrameLocks noGrp="1"/>
          </p:cNvGraphicFramePr>
          <p:nvPr>
            <p:extLst>
              <p:ext uri="{D42A27DB-BD31-4B8C-83A1-F6EECF244321}">
                <p14:modId xmlns:p14="http://schemas.microsoft.com/office/powerpoint/2010/main" val="1782513168"/>
              </p:ext>
            </p:extLst>
          </p:nvPr>
        </p:nvGraphicFramePr>
        <p:xfrm>
          <a:off x="1029663" y="1280214"/>
          <a:ext cx="7084674" cy="3732962"/>
        </p:xfrm>
        <a:graphic>
          <a:graphicData uri="http://schemas.openxmlformats.org/drawingml/2006/table">
            <a:tbl>
              <a:tblPr firstRow="1" bandRow="1">
                <a:tableStyleId>{5C22544A-7EE6-4342-B048-85BDC9FD1C3A}</a:tableStyleId>
              </a:tblPr>
              <a:tblGrid>
                <a:gridCol w="4250804">
                  <a:extLst>
                    <a:ext uri="{9D8B030D-6E8A-4147-A177-3AD203B41FA5}">
                      <a16:colId xmlns:a16="http://schemas.microsoft.com/office/drawing/2014/main" val="340325420"/>
                    </a:ext>
                  </a:extLst>
                </a:gridCol>
                <a:gridCol w="2833870">
                  <a:extLst>
                    <a:ext uri="{9D8B030D-6E8A-4147-A177-3AD203B41FA5}">
                      <a16:colId xmlns:a16="http://schemas.microsoft.com/office/drawing/2014/main" val="708195715"/>
                    </a:ext>
                  </a:extLst>
                </a:gridCol>
              </a:tblGrid>
              <a:tr h="3704456">
                <a:tc>
                  <a:txBody>
                    <a:bodyPr/>
                    <a:lstStyle/>
                    <a:p>
                      <a:pPr algn="l"/>
                      <a:r>
                        <a:rPr lang="en-US" sz="1400" b="1" dirty="0">
                          <a:solidFill>
                            <a:schemeClr val="tx1"/>
                          </a:solidFill>
                        </a:rPr>
                        <a:t>Location</a:t>
                      </a:r>
                    </a:p>
                    <a:p>
                      <a:pPr marL="268288" indent="0" algn="l"/>
                      <a:r>
                        <a:rPr lang="en-US" sz="1400" b="0" dirty="0">
                          <a:solidFill>
                            <a:schemeClr val="tx1"/>
                          </a:solidFill>
                        </a:rPr>
                        <a:t>Internal (e.g., processor registers, cache, main</a:t>
                      </a:r>
                    </a:p>
                    <a:p>
                      <a:pPr marL="396875" indent="0" algn="l"/>
                      <a:r>
                        <a:rPr lang="en-US" sz="1400" b="0" dirty="0">
                          <a:solidFill>
                            <a:schemeClr val="tx1"/>
                          </a:solidFill>
                        </a:rPr>
                        <a:t>memory)</a:t>
                      </a:r>
                    </a:p>
                    <a:p>
                      <a:pPr marL="268288" indent="0" algn="l"/>
                      <a:r>
                        <a:rPr lang="en-US" sz="1400" b="0" dirty="0">
                          <a:solidFill>
                            <a:schemeClr val="tx1"/>
                          </a:solidFill>
                        </a:rPr>
                        <a:t>External (e.g., optical disks, magnetic</a:t>
                      </a:r>
                    </a:p>
                    <a:p>
                      <a:pPr marL="396875" indent="0" algn="l"/>
                      <a:r>
                        <a:rPr lang="en-US" sz="1400" b="0" dirty="0">
                          <a:solidFill>
                            <a:schemeClr val="tx1"/>
                          </a:solidFill>
                        </a:rPr>
                        <a:t>disks, tapes)</a:t>
                      </a:r>
                    </a:p>
                    <a:p>
                      <a:pPr algn="l"/>
                      <a:r>
                        <a:rPr lang="en-US" sz="1400" b="1" dirty="0">
                          <a:solidFill>
                            <a:schemeClr val="tx1"/>
                          </a:solidFill>
                        </a:rPr>
                        <a:t>Capacity</a:t>
                      </a:r>
                    </a:p>
                    <a:p>
                      <a:pPr marL="268288" indent="0" algn="l"/>
                      <a:r>
                        <a:rPr lang="en-US" sz="1400" b="0" dirty="0">
                          <a:solidFill>
                            <a:schemeClr val="tx1"/>
                          </a:solidFill>
                        </a:rPr>
                        <a:t>Number of words</a:t>
                      </a:r>
                    </a:p>
                    <a:p>
                      <a:pPr marL="268288" indent="0" algn="l"/>
                      <a:r>
                        <a:rPr lang="en-US" sz="1400" b="0" dirty="0">
                          <a:solidFill>
                            <a:schemeClr val="tx1"/>
                          </a:solidFill>
                        </a:rPr>
                        <a:t>Number of bytes</a:t>
                      </a:r>
                    </a:p>
                    <a:p>
                      <a:pPr algn="l"/>
                      <a:r>
                        <a:rPr lang="en-US" sz="1400" b="1" dirty="0">
                          <a:solidFill>
                            <a:schemeClr val="tx1"/>
                          </a:solidFill>
                        </a:rPr>
                        <a:t>Unit of Transfer</a:t>
                      </a:r>
                    </a:p>
                    <a:p>
                      <a:pPr marL="268288" indent="0" algn="l"/>
                      <a:r>
                        <a:rPr lang="en-US" sz="1400" b="0" dirty="0">
                          <a:solidFill>
                            <a:schemeClr val="tx1"/>
                          </a:solidFill>
                        </a:rPr>
                        <a:t>Word</a:t>
                      </a:r>
                    </a:p>
                    <a:p>
                      <a:pPr marL="268288" indent="0" algn="l"/>
                      <a:r>
                        <a:rPr lang="en-US" sz="1400" b="0" dirty="0">
                          <a:solidFill>
                            <a:schemeClr val="tx1"/>
                          </a:solidFill>
                        </a:rPr>
                        <a:t>Block</a:t>
                      </a:r>
                    </a:p>
                    <a:p>
                      <a:pPr algn="l"/>
                      <a:r>
                        <a:rPr lang="en-US" sz="1400" b="1" dirty="0">
                          <a:solidFill>
                            <a:schemeClr val="tx1"/>
                          </a:solidFill>
                        </a:rPr>
                        <a:t>Access Method</a:t>
                      </a:r>
                    </a:p>
                    <a:p>
                      <a:pPr marL="268288" indent="0" algn="l"/>
                      <a:r>
                        <a:rPr lang="en-US" sz="1400" b="0" dirty="0">
                          <a:solidFill>
                            <a:schemeClr val="tx1"/>
                          </a:solidFill>
                        </a:rPr>
                        <a:t>Sequential</a:t>
                      </a:r>
                    </a:p>
                    <a:p>
                      <a:pPr marL="268288" indent="0" algn="l"/>
                      <a:r>
                        <a:rPr lang="en-US" sz="1400" b="0" dirty="0">
                          <a:solidFill>
                            <a:schemeClr val="tx1"/>
                          </a:solidFill>
                        </a:rPr>
                        <a:t>Direct</a:t>
                      </a:r>
                    </a:p>
                    <a:p>
                      <a:pPr marL="268288" indent="0" algn="l"/>
                      <a:r>
                        <a:rPr lang="en-US" sz="1400" b="0" dirty="0">
                          <a:solidFill>
                            <a:schemeClr val="tx1"/>
                          </a:solidFill>
                        </a:rPr>
                        <a:t>Random</a:t>
                      </a:r>
                    </a:p>
                    <a:p>
                      <a:pPr marL="268288" indent="0" algn="l"/>
                      <a:r>
                        <a:rPr lang="en-US" sz="1400" b="0" dirty="0">
                          <a:solidFill>
                            <a:schemeClr val="tx1"/>
                          </a:solidFill>
                        </a:rPr>
                        <a:t>Associative</a:t>
                      </a:r>
                      <a:endParaRPr lang="en-IN" sz="1400" b="0" dirty="0">
                        <a:solidFill>
                          <a:schemeClr val="tx1"/>
                        </a:solidFill>
                      </a:endParaRPr>
                    </a:p>
                    <a:p>
                      <a:pPr algn="l"/>
                      <a:endParaRPr lang="en-IN" sz="1400" b="1" dirty="0">
                        <a:solidFill>
                          <a:schemeClr val="tx1"/>
                        </a:solidFill>
                      </a:endParaRPr>
                    </a:p>
                  </a:txBody>
                  <a:tcPr marL="105842" marR="105842" marT="52921" marB="5292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1" dirty="0">
                          <a:solidFill>
                            <a:schemeClr val="tx1"/>
                          </a:solidFill>
                        </a:rPr>
                        <a:t>Performance</a:t>
                      </a:r>
                    </a:p>
                    <a:p>
                      <a:pPr marL="369888" indent="0" algn="l"/>
                      <a:r>
                        <a:rPr lang="en-IN" sz="1400" b="0" dirty="0">
                          <a:solidFill>
                            <a:schemeClr val="tx1"/>
                          </a:solidFill>
                        </a:rPr>
                        <a:t>Access time</a:t>
                      </a:r>
                    </a:p>
                    <a:p>
                      <a:pPr marL="369888" indent="0" algn="l"/>
                      <a:r>
                        <a:rPr lang="en-IN" sz="1400" b="0" dirty="0">
                          <a:solidFill>
                            <a:schemeClr val="tx1"/>
                          </a:solidFill>
                        </a:rPr>
                        <a:t>Cycle time</a:t>
                      </a:r>
                    </a:p>
                    <a:p>
                      <a:pPr marL="369888" indent="0" algn="l"/>
                      <a:r>
                        <a:rPr lang="en-IN" sz="1400" b="0" dirty="0">
                          <a:solidFill>
                            <a:schemeClr val="tx1"/>
                          </a:solidFill>
                        </a:rPr>
                        <a:t>Transfer rate</a:t>
                      </a:r>
                    </a:p>
                    <a:p>
                      <a:pPr algn="l"/>
                      <a:r>
                        <a:rPr lang="en-IN" sz="1400" b="1" dirty="0">
                          <a:solidFill>
                            <a:schemeClr val="tx1"/>
                          </a:solidFill>
                        </a:rPr>
                        <a:t>Physical Type</a:t>
                      </a:r>
                    </a:p>
                    <a:p>
                      <a:pPr marL="369888" indent="0" algn="l"/>
                      <a:r>
                        <a:rPr lang="en-IN" sz="1400" b="0" dirty="0">
                          <a:solidFill>
                            <a:schemeClr val="tx1"/>
                          </a:solidFill>
                        </a:rPr>
                        <a:t>Semiconductor</a:t>
                      </a:r>
                    </a:p>
                    <a:p>
                      <a:pPr marL="369888" indent="0" algn="l"/>
                      <a:r>
                        <a:rPr lang="en-IN" sz="1400" b="0" dirty="0">
                          <a:solidFill>
                            <a:schemeClr val="tx1"/>
                          </a:solidFill>
                        </a:rPr>
                        <a:t>Magnetic</a:t>
                      </a:r>
                    </a:p>
                    <a:p>
                      <a:pPr marL="369888" indent="0" algn="l"/>
                      <a:r>
                        <a:rPr lang="en-IN" sz="1400" b="0" dirty="0">
                          <a:solidFill>
                            <a:schemeClr val="tx1"/>
                          </a:solidFill>
                        </a:rPr>
                        <a:t>Optical</a:t>
                      </a:r>
                    </a:p>
                    <a:p>
                      <a:pPr marL="369888" indent="0" algn="l"/>
                      <a:r>
                        <a:rPr lang="en-IN" sz="1400" b="0" dirty="0">
                          <a:solidFill>
                            <a:schemeClr val="tx1"/>
                          </a:solidFill>
                        </a:rPr>
                        <a:t>Magneto-optical</a:t>
                      </a:r>
                    </a:p>
                    <a:p>
                      <a:pPr algn="l"/>
                      <a:r>
                        <a:rPr lang="en-IN" sz="1400" b="1" dirty="0">
                          <a:solidFill>
                            <a:schemeClr val="tx1"/>
                          </a:solidFill>
                        </a:rPr>
                        <a:t>Physical Characteristics</a:t>
                      </a:r>
                    </a:p>
                    <a:p>
                      <a:pPr marL="369888" indent="0" algn="l"/>
                      <a:r>
                        <a:rPr lang="en-IN" sz="1400" b="0" dirty="0">
                          <a:solidFill>
                            <a:schemeClr val="tx1"/>
                          </a:solidFill>
                        </a:rPr>
                        <a:t>Volatile/</a:t>
                      </a:r>
                      <a:r>
                        <a:rPr lang="en-IN" sz="1400" b="0" dirty="0" err="1">
                          <a:solidFill>
                            <a:schemeClr val="tx1"/>
                          </a:solidFill>
                        </a:rPr>
                        <a:t>nonvolatile</a:t>
                      </a:r>
                      <a:endParaRPr lang="en-IN" sz="1400" b="0" dirty="0">
                        <a:solidFill>
                          <a:schemeClr val="tx1"/>
                        </a:solidFill>
                      </a:endParaRPr>
                    </a:p>
                    <a:p>
                      <a:pPr marL="369888" indent="0" algn="l"/>
                      <a:r>
                        <a:rPr lang="en-IN" sz="1400" b="0" dirty="0">
                          <a:solidFill>
                            <a:schemeClr val="tx1"/>
                          </a:solidFill>
                        </a:rPr>
                        <a:t>Erasable/nonerasable</a:t>
                      </a:r>
                    </a:p>
                    <a:p>
                      <a:pPr algn="l"/>
                      <a:r>
                        <a:rPr lang="en-IN" sz="1400" b="1" dirty="0">
                          <a:solidFill>
                            <a:schemeClr val="tx1"/>
                          </a:solidFill>
                        </a:rPr>
                        <a:t>Organization</a:t>
                      </a:r>
                    </a:p>
                    <a:p>
                      <a:pPr marL="369888" indent="0" algn="l"/>
                      <a:r>
                        <a:rPr lang="en-IN" sz="1400" b="0" dirty="0">
                          <a:solidFill>
                            <a:schemeClr val="tx1"/>
                          </a:solidFill>
                        </a:rPr>
                        <a:t>Memory modules</a:t>
                      </a:r>
                    </a:p>
                  </a:txBody>
                  <a:tcPr marL="105842" marR="105842" marT="52921" marB="5292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
        <p:nvSpPr>
          <p:cNvPr id="2" name="Title 1">
            <a:extLst>
              <a:ext uri="{FF2B5EF4-FFF2-40B4-BE49-F238E27FC236}">
                <a16:creationId xmlns:a16="http://schemas.microsoft.com/office/drawing/2014/main" id="{9D9AD166-EE04-4BB9-B8B0-29E221BFEFD2}"/>
              </a:ext>
            </a:extLst>
          </p:cNvPr>
          <p:cNvSpPr>
            <a:spLocks noGrp="1"/>
          </p:cNvSpPr>
          <p:nvPr>
            <p:ph type="title"/>
          </p:nvPr>
        </p:nvSpPr>
        <p:spPr>
          <a:xfrm>
            <a:off x="31687" y="0"/>
            <a:ext cx="9112313" cy="1091574"/>
          </a:xfrm>
        </p:spPr>
        <p:txBody>
          <a:bodyPr/>
          <a:lstStyle/>
          <a:p>
            <a:r>
              <a:rPr lang="en-US" sz="3200" dirty="0"/>
              <a:t>Table 4.1</a:t>
            </a:r>
            <a:br>
              <a:rPr lang="en-US" sz="3200" dirty="0"/>
            </a:br>
            <a:r>
              <a:rPr lang="en-US" sz="3200" dirty="0"/>
              <a:t>Key Characteristics of Computer Memory Systems</a:t>
            </a:r>
          </a:p>
        </p:txBody>
      </p:sp>
    </p:spTree>
  </p:cSld>
  <p:clrMapOvr>
    <a:masterClrMapping/>
  </p:clrMapOvr>
  <p:transition spd="med">
    <p:cover dir="rd"/>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16862</TotalTime>
  <Words>7640</Words>
  <Application>Microsoft Office PowerPoint</Application>
  <PresentationFormat>On-screen Show (4:3)</PresentationFormat>
  <Paragraphs>742</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Lucida Grande</vt:lpstr>
      <vt:lpstr>Noto Sans Symbols</vt:lpstr>
      <vt:lpstr>Rockwell</vt:lpstr>
      <vt:lpstr>Times New Roman</vt:lpstr>
      <vt:lpstr>Verdana</vt:lpstr>
      <vt:lpstr>Wingdings</vt:lpstr>
      <vt:lpstr>2_508 Lecture</vt:lpstr>
      <vt:lpstr>Computer Organization and Architecture Designing for Performance</vt:lpstr>
      <vt:lpstr>Principle of Locality (1 of 2)</vt:lpstr>
      <vt:lpstr>Principle of Locality (2 of 2)</vt:lpstr>
      <vt:lpstr>Figure 4.1</vt:lpstr>
      <vt:lpstr>Figure 4.2</vt:lpstr>
      <vt:lpstr>Figure 4.3</vt:lpstr>
      <vt:lpstr>Figure 4.4</vt:lpstr>
      <vt:lpstr>Figure 4.5</vt:lpstr>
      <vt:lpstr>Table 4.1 Key Characteristics of Computer Memory Systems</vt:lpstr>
      <vt:lpstr>Characteristics of Memory Systems</vt:lpstr>
      <vt:lpstr>Method of Accessing Units of Data</vt:lpstr>
      <vt:lpstr>Capacity and Performance:</vt:lpstr>
      <vt:lpstr>Memory</vt:lpstr>
      <vt:lpstr>Memory Hierarchy</vt:lpstr>
      <vt:lpstr>Figure 4.6</vt:lpstr>
      <vt:lpstr>Figure 4.7</vt:lpstr>
      <vt:lpstr>Figure 4.8</vt:lpstr>
      <vt:lpstr>Figure 4.9</vt:lpstr>
      <vt:lpstr>Table 4.2 Characteristics of Memory Devices in a Memory Architecture</vt:lpstr>
      <vt:lpstr>Memory </vt:lpstr>
      <vt:lpstr>Figure 4.10</vt:lpstr>
      <vt:lpstr>Design Principles for a Memory Hierarchy</vt:lpstr>
      <vt:lpstr>Two-Level Memory Access</vt:lpstr>
      <vt:lpstr>Operation of Two-Level Memory</vt:lpstr>
      <vt:lpstr>Figure 4.11</vt:lpstr>
      <vt:lpstr>Figure 4.12</vt:lpstr>
      <vt:lpstr>Figure 4.13</vt:lpstr>
      <vt:lpstr>Figure 4.14</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Shankar, Nitin</cp:lastModifiedBy>
  <cp:revision>233</cp:revision>
  <dcterms:created xsi:type="dcterms:W3CDTF">2012-06-19T17:26:14Z</dcterms:created>
  <dcterms:modified xsi:type="dcterms:W3CDTF">2021-10-24T17:07:40Z</dcterms:modified>
</cp:coreProperties>
</file>