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2" r:id="rId1"/>
  </p:sldMasterIdLst>
  <p:notesMasterIdLst>
    <p:notesMasterId r:id="rId45"/>
  </p:notesMasterIdLst>
  <p:handoutMasterIdLst>
    <p:handoutMasterId r:id="rId46"/>
  </p:handoutMasterIdLst>
  <p:sldIdLst>
    <p:sldId id="400" r:id="rId2"/>
    <p:sldId id="368" r:id="rId3"/>
    <p:sldId id="372" r:id="rId4"/>
    <p:sldId id="369" r:id="rId5"/>
    <p:sldId id="373" r:id="rId6"/>
    <p:sldId id="370" r:id="rId7"/>
    <p:sldId id="259" r:id="rId8"/>
    <p:sldId id="357" r:id="rId9"/>
    <p:sldId id="371" r:id="rId10"/>
    <p:sldId id="366" r:id="rId11"/>
    <p:sldId id="402" r:id="rId12"/>
    <p:sldId id="375" r:id="rId13"/>
    <p:sldId id="376" r:id="rId14"/>
    <p:sldId id="377" r:id="rId15"/>
    <p:sldId id="378" r:id="rId16"/>
    <p:sldId id="390" r:id="rId17"/>
    <p:sldId id="379" r:id="rId18"/>
    <p:sldId id="380" r:id="rId19"/>
    <p:sldId id="381" r:id="rId20"/>
    <p:sldId id="292" r:id="rId21"/>
    <p:sldId id="382" r:id="rId22"/>
    <p:sldId id="383" r:id="rId23"/>
    <p:sldId id="384" r:id="rId24"/>
    <p:sldId id="385" r:id="rId25"/>
    <p:sldId id="296" r:id="rId26"/>
    <p:sldId id="298" r:id="rId27"/>
    <p:sldId id="297" r:id="rId28"/>
    <p:sldId id="299" r:id="rId29"/>
    <p:sldId id="391" r:id="rId30"/>
    <p:sldId id="392" r:id="rId31"/>
    <p:sldId id="343" r:id="rId32"/>
    <p:sldId id="344" r:id="rId33"/>
    <p:sldId id="389" r:id="rId34"/>
    <p:sldId id="346" r:id="rId35"/>
    <p:sldId id="386" r:id="rId36"/>
    <p:sldId id="393" r:id="rId37"/>
    <p:sldId id="394" r:id="rId38"/>
    <p:sldId id="395" r:id="rId39"/>
    <p:sldId id="396" r:id="rId40"/>
    <p:sldId id="397" r:id="rId41"/>
    <p:sldId id="398" r:id="rId42"/>
    <p:sldId id="399" r:id="rId43"/>
    <p:sldId id="353" r:id="rId4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33"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33"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33"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33"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33" charset="0"/>
        <a:ea typeface="+mn-ea"/>
        <a:cs typeface="+mn-cs"/>
      </a:defRPr>
    </a:lvl5pPr>
    <a:lvl6pPr marL="2286000" algn="l" defTabSz="457200" rtl="0" eaLnBrk="1" latinLnBrk="0" hangingPunct="1">
      <a:defRPr sz="2400" kern="1200">
        <a:solidFill>
          <a:schemeClr val="tx1"/>
        </a:solidFill>
        <a:latin typeface="Times New Roman" pitchFamily="33" charset="0"/>
        <a:ea typeface="+mn-ea"/>
        <a:cs typeface="+mn-cs"/>
      </a:defRPr>
    </a:lvl6pPr>
    <a:lvl7pPr marL="2743200" algn="l" defTabSz="457200" rtl="0" eaLnBrk="1" latinLnBrk="0" hangingPunct="1">
      <a:defRPr sz="2400" kern="1200">
        <a:solidFill>
          <a:schemeClr val="tx1"/>
        </a:solidFill>
        <a:latin typeface="Times New Roman" pitchFamily="33" charset="0"/>
        <a:ea typeface="+mn-ea"/>
        <a:cs typeface="+mn-cs"/>
      </a:defRPr>
    </a:lvl7pPr>
    <a:lvl8pPr marL="3200400" algn="l" defTabSz="457200" rtl="0" eaLnBrk="1" latinLnBrk="0" hangingPunct="1">
      <a:defRPr sz="2400" kern="1200">
        <a:solidFill>
          <a:schemeClr val="tx1"/>
        </a:solidFill>
        <a:latin typeface="Times New Roman" pitchFamily="33" charset="0"/>
        <a:ea typeface="+mn-ea"/>
        <a:cs typeface="+mn-cs"/>
      </a:defRPr>
    </a:lvl8pPr>
    <a:lvl9pPr marL="3657600" algn="l" defTabSz="457200" rtl="0" eaLnBrk="1" latinLnBrk="0" hangingPunct="1">
      <a:defRPr sz="2400" kern="1200">
        <a:solidFill>
          <a:schemeClr val="tx1"/>
        </a:solidFill>
        <a:latin typeface="Times New Roman" pitchFamily="33"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40" userDrawn="1">
          <p15:clr>
            <a:srgbClr val="A4A3A4"/>
          </p15:clr>
        </p15:guide>
        <p15:guide id="4" pos="567" userDrawn="1">
          <p15:clr>
            <a:srgbClr val="A4A3A4"/>
          </p15:clr>
        </p15:guide>
        <p15:guide id="5" pos="750" userDrawn="1">
          <p15:clr>
            <a:srgbClr val="A4A3A4"/>
          </p15:clr>
        </p15:guide>
        <p15:guide id="6" pos="947" userDrawn="1">
          <p15:clr>
            <a:srgbClr val="A4A3A4"/>
          </p15:clr>
        </p15:guide>
        <p15:guide id="7" orient="horz" pos="1071" userDrawn="1">
          <p15:clr>
            <a:srgbClr val="A4A3A4"/>
          </p15:clr>
        </p15:guide>
        <p15:guide id="8" orient="horz" pos="70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C6F8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23" autoAdjust="0"/>
    <p:restoredTop sz="96056" autoAdjust="0"/>
  </p:normalViewPr>
  <p:slideViewPr>
    <p:cSldViewPr>
      <p:cViewPr varScale="1">
        <p:scale>
          <a:sx n="68" d="100"/>
          <a:sy n="68" d="100"/>
        </p:scale>
        <p:origin x="1470" y="60"/>
      </p:cViewPr>
      <p:guideLst>
        <p:guide orient="horz" pos="2160"/>
        <p:guide pos="2880"/>
        <p:guide pos="340"/>
        <p:guide pos="567"/>
        <p:guide pos="750"/>
        <p:guide pos="947"/>
        <p:guide orient="horz" pos="1071"/>
        <p:guide orient="horz" pos="709"/>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Lst>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3" Type="http://schemas.openxmlformats.org/officeDocument/2006/relationships/slide" Target="slides/slide25.xml"/><Relationship Id="rId7" Type="http://schemas.openxmlformats.org/officeDocument/2006/relationships/slide" Target="slides/slide43.xml"/><Relationship Id="rId2" Type="http://schemas.openxmlformats.org/officeDocument/2006/relationships/slide" Target="slides/slide20.xml"/><Relationship Id="rId1" Type="http://schemas.openxmlformats.org/officeDocument/2006/relationships/slide" Target="slides/slide7.xml"/><Relationship Id="rId6" Type="http://schemas.openxmlformats.org/officeDocument/2006/relationships/slide" Target="slides/slide28.xml"/><Relationship Id="rId5" Type="http://schemas.openxmlformats.org/officeDocument/2006/relationships/slide" Target="slides/slide27.xml"/><Relationship Id="rId4" Type="http://schemas.openxmlformats.org/officeDocument/2006/relationships/slide" Target="slides/slide2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8DD8FA-32BB-C04B-A3C9-B425357390F4}" type="doc">
      <dgm:prSet loTypeId="urn:microsoft.com/office/officeart/2005/8/layout/lProcess1" loCatId="process" qsTypeId="urn:microsoft.com/office/officeart/2005/8/quickstyle/simple4" qsCatId="simple" csTypeId="urn:microsoft.com/office/officeart/2005/8/colors/accent1_2" csCatId="accent1" phldr="1"/>
      <dgm:spPr/>
      <dgm:t>
        <a:bodyPr/>
        <a:lstStyle/>
        <a:p>
          <a:endParaRPr lang="en-US"/>
        </a:p>
      </dgm:t>
    </dgm:pt>
    <dgm:pt modelId="{022E0863-7C5B-4248-A38E-1C454C4790C6}">
      <dgm:prSet/>
      <dgm:spPr>
        <a:xfrm>
          <a:off x="237" y="1184871"/>
          <a:ext cx="4048319" cy="1012079"/>
        </a:xfrm>
        <a:prstGeom prst="roundRect">
          <a:avLst>
            <a:gd name="adj" fmla="val 10000"/>
          </a:avLst>
        </a:prstGeom>
        <a:solidFill>
          <a:srgbClr val="999966"/>
        </a:solidFill>
        <a:ln>
          <a:solidFill>
            <a:srgbClr val="999966"/>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latin typeface="Rockwell"/>
              <a:ea typeface="+mn-ea"/>
              <a:cs typeface="+mn-cs"/>
            </a:rPr>
            <a:t>When a block that is resident in the cache is to be replaced there are two cases to consider:</a:t>
          </a:r>
        </a:p>
      </dgm:t>
    </dgm:pt>
    <dgm:pt modelId="{2E97AE6D-A917-9E44-A214-0770A4EFCB56}" type="parTrans" cxnId="{07B4E7E5-1C74-E042-956D-3A0D8EEB47E5}">
      <dgm:prSet/>
      <dgm:spPr/>
      <dgm:t>
        <a:bodyPr/>
        <a:lstStyle/>
        <a:p>
          <a:endParaRPr lang="en-US"/>
        </a:p>
      </dgm:t>
    </dgm:pt>
    <dgm:pt modelId="{391462BD-0051-DC4B-BE07-8562636C7355}" type="sibTrans" cxnId="{07B4E7E5-1C74-E042-956D-3A0D8EEB47E5}">
      <dgm:prSet/>
      <dgm:spPr/>
      <dgm:t>
        <a:bodyPr/>
        <a:lstStyle/>
        <a:p>
          <a:endParaRPr lang="en-US"/>
        </a:p>
      </dgm:t>
    </dgm:pt>
    <dgm:pt modelId="{6AE17495-F142-F346-8094-6C147A6707E7}">
      <dgm:prSet/>
      <dgm:spPr>
        <a:xfrm>
          <a:off x="237" y="2551179"/>
          <a:ext cx="4048319" cy="1012079"/>
        </a:xfrm>
        <a:prstGeom prst="roundRect">
          <a:avLst>
            <a:gd name="adj" fmla="val 10000"/>
          </a:avLst>
        </a:prstGeom>
        <a:solidFill>
          <a:srgbClr val="663366">
            <a:alpha val="90000"/>
            <a:tint val="40000"/>
            <a:hueOff val="0"/>
            <a:satOff val="0"/>
            <a:lumOff val="0"/>
            <a:alphaOff val="0"/>
          </a:srgbClr>
        </a:solidFill>
        <a:ln w="12700" cap="flat" cmpd="sng" algn="ctr">
          <a:solidFill>
            <a:srgbClr val="999966"/>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If the old block in the cache has not been altered then it may be overwritten with a new block without first writing out the old block</a:t>
          </a:r>
        </a:p>
      </dgm:t>
    </dgm:pt>
    <dgm:pt modelId="{32AEB28B-C998-1E4F-B5FF-E6C9BADBC012}" type="parTrans" cxnId="{D7E2110E-AF45-954A-9639-FEC8D9AE8F71}">
      <dgm:prSet/>
      <dgm:spPr>
        <a:xfrm rot="5400000">
          <a:off x="1935840" y="2285508"/>
          <a:ext cx="177113" cy="177113"/>
        </a:xfrm>
        <a:prstGeom prst="rightArrow">
          <a:avLst>
            <a:gd name="adj1" fmla="val 66700"/>
            <a:gd name="adj2" fmla="val 50000"/>
          </a:avLst>
        </a:prstGeom>
        <a:solidFill>
          <a:srgbClr val="999966"/>
        </a:solidFill>
        <a:ln>
          <a:noFill/>
        </a:ln>
        <a:effectLst/>
      </dgm:spPr>
      <dgm:t>
        <a:bodyPr/>
        <a:lstStyle/>
        <a:p>
          <a:endParaRPr lang="en-US" dirty="0"/>
        </a:p>
      </dgm:t>
    </dgm:pt>
    <dgm:pt modelId="{468E7CD9-0A07-434E-9677-5FEE2DBBE9CE}" type="sibTrans" cxnId="{D7E2110E-AF45-954A-9639-FEC8D9AE8F71}">
      <dgm:prSet/>
      <dgm:spPr>
        <a:xfrm rot="5400000">
          <a:off x="1935840" y="3651816"/>
          <a:ext cx="177113" cy="177113"/>
        </a:xfrm>
        <a:prstGeom prst="rightArrow">
          <a:avLst>
            <a:gd name="adj1" fmla="val 66700"/>
            <a:gd name="adj2" fmla="val 50000"/>
          </a:avLst>
        </a:prstGeom>
        <a:solidFill>
          <a:srgbClr val="999966"/>
        </a:solidFill>
        <a:ln>
          <a:noFill/>
        </a:ln>
        <a:effectLst/>
      </dgm:spPr>
      <dgm:t>
        <a:bodyPr/>
        <a:lstStyle/>
        <a:p>
          <a:endParaRPr lang="en-US" dirty="0"/>
        </a:p>
      </dgm:t>
    </dgm:pt>
    <dgm:pt modelId="{96131DBC-98E5-8945-BCB4-D926D0E876DC}">
      <dgm:prSet/>
      <dgm:spPr>
        <a:xfrm>
          <a:off x="237" y="3917487"/>
          <a:ext cx="4048319" cy="1829881"/>
        </a:xfrm>
        <a:prstGeom prst="roundRect">
          <a:avLst>
            <a:gd name="adj" fmla="val 10000"/>
          </a:avLst>
        </a:prstGeom>
        <a:solidFill>
          <a:srgbClr val="663366">
            <a:alpha val="90000"/>
            <a:tint val="40000"/>
            <a:hueOff val="0"/>
            <a:satOff val="0"/>
            <a:lumOff val="0"/>
            <a:alphaOff val="0"/>
          </a:srgbClr>
        </a:solidFill>
        <a:ln w="12700" cap="flat" cmpd="sng" algn="ctr">
          <a:solidFill>
            <a:srgbClr val="999966"/>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If at least one write operation has been performed on a word in that line of the cache then main memory must be updated by writing the line of cache out to the block of memory before bringing in the new block</a:t>
          </a:r>
        </a:p>
      </dgm:t>
    </dgm:pt>
    <dgm:pt modelId="{94E4766F-2C8C-E54F-B7B3-B2AE2E6AF669}" type="parTrans" cxnId="{3CD200A9-41BA-FC43-B7AC-70779D9557BE}">
      <dgm:prSet/>
      <dgm:spPr/>
      <dgm:t>
        <a:bodyPr/>
        <a:lstStyle/>
        <a:p>
          <a:endParaRPr lang="en-US"/>
        </a:p>
      </dgm:t>
    </dgm:pt>
    <dgm:pt modelId="{8064DA95-FA67-C54D-8E8E-246B9DAC3EEE}" type="sibTrans" cxnId="{3CD200A9-41BA-FC43-B7AC-70779D9557BE}">
      <dgm:prSet/>
      <dgm:spPr/>
      <dgm:t>
        <a:bodyPr/>
        <a:lstStyle/>
        <a:p>
          <a:endParaRPr lang="en-US"/>
        </a:p>
      </dgm:t>
    </dgm:pt>
    <dgm:pt modelId="{1CB47A35-D296-474F-9F2A-12475FBF3F49}">
      <dgm:prSet/>
      <dgm:spPr>
        <a:xfrm>
          <a:off x="4615322" y="1184871"/>
          <a:ext cx="4048319" cy="1012079"/>
        </a:xfrm>
        <a:prstGeom prst="roundRect">
          <a:avLst>
            <a:gd name="adj" fmla="val 10000"/>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latin typeface="Rockwell"/>
              <a:ea typeface="+mn-ea"/>
              <a:cs typeface="+mn-cs"/>
            </a:rPr>
            <a:t>There are two problems to contend with:</a:t>
          </a:r>
        </a:p>
      </dgm:t>
    </dgm:pt>
    <dgm:pt modelId="{077B61D2-8416-D941-AC08-840B5E56B829}" type="parTrans" cxnId="{E35B0638-21BA-0D41-B96E-4D1A995150A6}">
      <dgm:prSet/>
      <dgm:spPr/>
      <dgm:t>
        <a:bodyPr/>
        <a:lstStyle/>
        <a:p>
          <a:endParaRPr lang="en-US"/>
        </a:p>
      </dgm:t>
    </dgm:pt>
    <dgm:pt modelId="{FCAF96B8-3776-B644-986A-46F0D2116D2D}" type="sibTrans" cxnId="{E35B0638-21BA-0D41-B96E-4D1A995150A6}">
      <dgm:prSet/>
      <dgm:spPr/>
      <dgm:t>
        <a:bodyPr/>
        <a:lstStyle/>
        <a:p>
          <a:endParaRPr lang="en-US"/>
        </a:p>
      </dgm:t>
    </dgm:pt>
    <dgm:pt modelId="{1213F169-EDA0-EB47-9992-BF7B571275AC}">
      <dgm:prSet/>
      <dgm:spPr>
        <a:xfrm>
          <a:off x="4615322" y="2551179"/>
          <a:ext cx="4048319" cy="1012079"/>
        </a:xfrm>
        <a:prstGeom prst="roundRect">
          <a:avLst>
            <a:gd name="adj" fmla="val 10000"/>
          </a:avLst>
        </a:prstGeom>
        <a:solidFill>
          <a:srgbClr val="663366">
            <a:alpha val="90000"/>
            <a:tint val="40000"/>
            <a:hueOff val="0"/>
            <a:satOff val="0"/>
            <a:lumOff val="0"/>
            <a:alphaOff val="0"/>
          </a:srgbClr>
        </a:solidFill>
        <a:ln w="12700" cap="flat" cmpd="sng" algn="ctr">
          <a:solidFill>
            <a:srgbClr val="666699"/>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More than one device may have access to main memory</a:t>
          </a:r>
        </a:p>
      </dgm:t>
    </dgm:pt>
    <dgm:pt modelId="{D9CBD3A3-7A39-D04F-A71A-3B55DC0FFD3F}" type="parTrans" cxnId="{95F9B1E9-EED2-CD49-A041-14AB5856ECDA}">
      <dgm:prSet/>
      <dgm:spPr>
        <a:xfrm rot="5400000">
          <a:off x="6550925" y="2285508"/>
          <a:ext cx="177113" cy="177113"/>
        </a:xfrm>
        <a:prstGeom prst="rightArrow">
          <a:avLst>
            <a:gd name="adj1" fmla="val 66700"/>
            <a:gd name="adj2" fmla="val 50000"/>
          </a:avLst>
        </a:prstGeom>
        <a:solidFill>
          <a:srgbClr val="666699"/>
        </a:solidFill>
        <a:ln>
          <a:noFill/>
        </a:ln>
        <a:effectLst/>
      </dgm:spPr>
      <dgm:t>
        <a:bodyPr/>
        <a:lstStyle/>
        <a:p>
          <a:endParaRPr lang="en-US" dirty="0"/>
        </a:p>
      </dgm:t>
    </dgm:pt>
    <dgm:pt modelId="{1254B9F7-30E4-BF4C-82CD-92ECBA4D42F5}" type="sibTrans" cxnId="{95F9B1E9-EED2-CD49-A041-14AB5856ECDA}">
      <dgm:prSet/>
      <dgm:spPr>
        <a:xfrm rot="5400000">
          <a:off x="6550925" y="3651816"/>
          <a:ext cx="177113" cy="177113"/>
        </a:xfrm>
        <a:prstGeom prst="rightArrow">
          <a:avLst>
            <a:gd name="adj1" fmla="val 66700"/>
            <a:gd name="adj2" fmla="val 50000"/>
          </a:avLst>
        </a:prstGeom>
        <a:solidFill>
          <a:srgbClr val="666699"/>
        </a:solidFill>
        <a:ln>
          <a:noFill/>
        </a:ln>
        <a:effectLst/>
      </dgm:spPr>
      <dgm:t>
        <a:bodyPr/>
        <a:lstStyle/>
        <a:p>
          <a:endParaRPr lang="en-US" dirty="0"/>
        </a:p>
      </dgm:t>
    </dgm:pt>
    <dgm:pt modelId="{7AF86266-B030-5F47-A49F-D00BC31FE007}">
      <dgm:prSet/>
      <dgm:spPr>
        <a:xfrm>
          <a:off x="4636110" y="3917487"/>
          <a:ext cx="4006743" cy="1735180"/>
        </a:xfrm>
        <a:prstGeom prst="roundRect">
          <a:avLst>
            <a:gd name="adj" fmla="val 10000"/>
          </a:avLst>
        </a:prstGeom>
        <a:solidFill>
          <a:srgbClr val="663366">
            <a:alpha val="90000"/>
            <a:tint val="40000"/>
            <a:hueOff val="0"/>
            <a:satOff val="0"/>
            <a:lumOff val="0"/>
            <a:alphaOff val="0"/>
          </a:srgbClr>
        </a:solidFill>
        <a:ln w="12700" cap="flat" cmpd="sng" algn="ctr">
          <a:solidFill>
            <a:srgbClr val="666699"/>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A more complex problem occurs when multiple processors are attached to the same bus and each processor has its own local cache - if a word is altered in one cache it could conceivably invalidate a word in other caches</a:t>
          </a:r>
        </a:p>
      </dgm:t>
    </dgm:pt>
    <dgm:pt modelId="{22537051-1FB0-F248-88C0-45F3927C242E}" type="parTrans" cxnId="{4818DB8F-C60E-E24A-9760-A40A254BC7C8}">
      <dgm:prSet/>
      <dgm:spPr/>
      <dgm:t>
        <a:bodyPr/>
        <a:lstStyle/>
        <a:p>
          <a:endParaRPr lang="en-US"/>
        </a:p>
      </dgm:t>
    </dgm:pt>
    <dgm:pt modelId="{20C440D0-917C-174E-AD6D-E5FEECA5BFED}" type="sibTrans" cxnId="{4818DB8F-C60E-E24A-9760-A40A254BC7C8}">
      <dgm:prSet/>
      <dgm:spPr/>
      <dgm:t>
        <a:bodyPr/>
        <a:lstStyle/>
        <a:p>
          <a:endParaRPr lang="en-US"/>
        </a:p>
      </dgm:t>
    </dgm:pt>
    <dgm:pt modelId="{E7C7B2B5-6455-8040-824D-D654BFFEB931}" type="pres">
      <dgm:prSet presAssocID="{AF8DD8FA-32BB-C04B-A3C9-B425357390F4}" presName="Name0" presStyleCnt="0">
        <dgm:presLayoutVars>
          <dgm:dir/>
          <dgm:animLvl val="lvl"/>
          <dgm:resizeHandles val="exact"/>
        </dgm:presLayoutVars>
      </dgm:prSet>
      <dgm:spPr/>
    </dgm:pt>
    <dgm:pt modelId="{E4E6EE3A-7ADE-B64E-8DDE-E0C29C0824CE}" type="pres">
      <dgm:prSet presAssocID="{022E0863-7C5B-4248-A38E-1C454C4790C6}" presName="vertFlow" presStyleCnt="0"/>
      <dgm:spPr/>
    </dgm:pt>
    <dgm:pt modelId="{0811B929-E516-5443-B0F5-EC0B30A47FDB}" type="pres">
      <dgm:prSet presAssocID="{022E0863-7C5B-4248-A38E-1C454C4790C6}" presName="header" presStyleLbl="node1" presStyleIdx="0" presStyleCnt="2"/>
      <dgm:spPr/>
    </dgm:pt>
    <dgm:pt modelId="{D31FB0BD-CB04-3C41-B317-3A5187E6AE93}" type="pres">
      <dgm:prSet presAssocID="{32AEB28B-C998-1E4F-B5FF-E6C9BADBC012}" presName="parTrans" presStyleLbl="sibTrans2D1" presStyleIdx="0" presStyleCnt="4"/>
      <dgm:spPr/>
    </dgm:pt>
    <dgm:pt modelId="{3142DD91-2917-CC41-9BFA-CF928F5CC795}" type="pres">
      <dgm:prSet presAssocID="{6AE17495-F142-F346-8094-6C147A6707E7}" presName="child" presStyleLbl="alignAccFollowNode1" presStyleIdx="0" presStyleCnt="4">
        <dgm:presLayoutVars>
          <dgm:chMax val="0"/>
          <dgm:bulletEnabled val="1"/>
        </dgm:presLayoutVars>
      </dgm:prSet>
      <dgm:spPr/>
    </dgm:pt>
    <dgm:pt modelId="{2D23DC65-2635-7547-AB3F-AED6672AFFE6}" type="pres">
      <dgm:prSet presAssocID="{468E7CD9-0A07-434E-9677-5FEE2DBBE9CE}" presName="sibTrans" presStyleLbl="sibTrans2D1" presStyleIdx="1" presStyleCnt="4"/>
      <dgm:spPr/>
    </dgm:pt>
    <dgm:pt modelId="{4A68EEB7-D5C7-EF47-A954-BD8607821E05}" type="pres">
      <dgm:prSet presAssocID="{96131DBC-98E5-8945-BCB4-D926D0E876DC}" presName="child" presStyleLbl="alignAccFollowNode1" presStyleIdx="1" presStyleCnt="4" custScaleY="180804">
        <dgm:presLayoutVars>
          <dgm:chMax val="0"/>
          <dgm:bulletEnabled val="1"/>
        </dgm:presLayoutVars>
      </dgm:prSet>
      <dgm:spPr/>
    </dgm:pt>
    <dgm:pt modelId="{F2FC77B0-0C49-5C4A-9569-70B77E8CC044}" type="pres">
      <dgm:prSet presAssocID="{022E0863-7C5B-4248-A38E-1C454C4790C6}" presName="hSp" presStyleCnt="0"/>
      <dgm:spPr/>
    </dgm:pt>
    <dgm:pt modelId="{40B8AF06-51F8-2445-91E5-963B915B6C20}" type="pres">
      <dgm:prSet presAssocID="{1CB47A35-D296-474F-9F2A-12475FBF3F49}" presName="vertFlow" presStyleCnt="0"/>
      <dgm:spPr/>
    </dgm:pt>
    <dgm:pt modelId="{59333D82-04E3-344E-9F6D-7A52667AD3BD}" type="pres">
      <dgm:prSet presAssocID="{1CB47A35-D296-474F-9F2A-12475FBF3F49}" presName="header" presStyleLbl="node1" presStyleIdx="1" presStyleCnt="2"/>
      <dgm:spPr/>
    </dgm:pt>
    <dgm:pt modelId="{23FB0AB2-D708-C74D-9705-EFCC30F8BF72}" type="pres">
      <dgm:prSet presAssocID="{D9CBD3A3-7A39-D04F-A71A-3B55DC0FFD3F}" presName="parTrans" presStyleLbl="sibTrans2D1" presStyleIdx="2" presStyleCnt="4"/>
      <dgm:spPr/>
    </dgm:pt>
    <dgm:pt modelId="{7F36AA80-5C05-2F49-B7E9-B7C655619CE6}" type="pres">
      <dgm:prSet presAssocID="{1213F169-EDA0-EB47-9992-BF7B571275AC}" presName="child" presStyleLbl="alignAccFollowNode1" presStyleIdx="2" presStyleCnt="4">
        <dgm:presLayoutVars>
          <dgm:chMax val="0"/>
          <dgm:bulletEnabled val="1"/>
        </dgm:presLayoutVars>
      </dgm:prSet>
      <dgm:spPr/>
    </dgm:pt>
    <dgm:pt modelId="{B3C789D7-F7F9-6047-9980-E16EE5BCCF23}" type="pres">
      <dgm:prSet presAssocID="{1254B9F7-30E4-BF4C-82CD-92ECBA4D42F5}" presName="sibTrans" presStyleLbl="sibTrans2D1" presStyleIdx="3" presStyleCnt="4"/>
      <dgm:spPr/>
    </dgm:pt>
    <dgm:pt modelId="{70DA93BB-D5B7-C048-B918-81E67A7815CD}" type="pres">
      <dgm:prSet presAssocID="{7AF86266-B030-5F47-A49F-D00BC31FE007}" presName="child" presStyleLbl="alignAccFollowNode1" presStyleIdx="3" presStyleCnt="4" custScaleX="98973" custScaleY="171447">
        <dgm:presLayoutVars>
          <dgm:chMax val="0"/>
          <dgm:bulletEnabled val="1"/>
        </dgm:presLayoutVars>
      </dgm:prSet>
      <dgm:spPr/>
    </dgm:pt>
  </dgm:ptLst>
  <dgm:cxnLst>
    <dgm:cxn modelId="{C27F8805-737C-3B48-9B8C-1A7265451F5C}" type="presOf" srcId="{022E0863-7C5B-4248-A38E-1C454C4790C6}" destId="{0811B929-E516-5443-B0F5-EC0B30A47FDB}" srcOrd="0" destOrd="0" presId="urn:microsoft.com/office/officeart/2005/8/layout/lProcess1"/>
    <dgm:cxn modelId="{D7E2110E-AF45-954A-9639-FEC8D9AE8F71}" srcId="{022E0863-7C5B-4248-A38E-1C454C4790C6}" destId="{6AE17495-F142-F346-8094-6C147A6707E7}" srcOrd="0" destOrd="0" parTransId="{32AEB28B-C998-1E4F-B5FF-E6C9BADBC012}" sibTransId="{468E7CD9-0A07-434E-9677-5FEE2DBBE9CE}"/>
    <dgm:cxn modelId="{3E30CE0F-6139-0B46-9054-692C2CBF6226}" type="presOf" srcId="{7AF86266-B030-5F47-A49F-D00BC31FE007}" destId="{70DA93BB-D5B7-C048-B918-81E67A7815CD}" srcOrd="0" destOrd="0" presId="urn:microsoft.com/office/officeart/2005/8/layout/lProcess1"/>
    <dgm:cxn modelId="{33050318-68E3-4441-B955-3EA40DD87CE2}" type="presOf" srcId="{1CB47A35-D296-474F-9F2A-12475FBF3F49}" destId="{59333D82-04E3-344E-9F6D-7A52667AD3BD}" srcOrd="0" destOrd="0" presId="urn:microsoft.com/office/officeart/2005/8/layout/lProcess1"/>
    <dgm:cxn modelId="{4640FF1F-F6E7-1D48-968A-AEDCBD615C28}" type="presOf" srcId="{AF8DD8FA-32BB-C04B-A3C9-B425357390F4}" destId="{E7C7B2B5-6455-8040-824D-D654BFFEB931}" srcOrd="0" destOrd="0" presId="urn:microsoft.com/office/officeart/2005/8/layout/lProcess1"/>
    <dgm:cxn modelId="{774F172D-50A2-4E4F-829A-D265696A072E}" type="presOf" srcId="{468E7CD9-0A07-434E-9677-5FEE2DBBE9CE}" destId="{2D23DC65-2635-7547-AB3F-AED6672AFFE6}" srcOrd="0" destOrd="0" presId="urn:microsoft.com/office/officeart/2005/8/layout/lProcess1"/>
    <dgm:cxn modelId="{E35B0638-21BA-0D41-B96E-4D1A995150A6}" srcId="{AF8DD8FA-32BB-C04B-A3C9-B425357390F4}" destId="{1CB47A35-D296-474F-9F2A-12475FBF3F49}" srcOrd="1" destOrd="0" parTransId="{077B61D2-8416-D941-AC08-840B5E56B829}" sibTransId="{FCAF96B8-3776-B644-986A-46F0D2116D2D}"/>
    <dgm:cxn modelId="{5F55AE5C-17F5-8946-8F72-782A769FF4AE}" type="presOf" srcId="{1254B9F7-30E4-BF4C-82CD-92ECBA4D42F5}" destId="{B3C789D7-F7F9-6047-9980-E16EE5BCCF23}" srcOrd="0" destOrd="0" presId="urn:microsoft.com/office/officeart/2005/8/layout/lProcess1"/>
    <dgm:cxn modelId="{E0041346-089F-0546-A6A1-C9981E147A83}" type="presOf" srcId="{96131DBC-98E5-8945-BCB4-D926D0E876DC}" destId="{4A68EEB7-D5C7-EF47-A954-BD8607821E05}" srcOrd="0" destOrd="0" presId="urn:microsoft.com/office/officeart/2005/8/layout/lProcess1"/>
    <dgm:cxn modelId="{C6B75648-336C-4B47-94B9-E6606F081175}" type="presOf" srcId="{D9CBD3A3-7A39-D04F-A71A-3B55DC0FFD3F}" destId="{23FB0AB2-D708-C74D-9705-EFCC30F8BF72}" srcOrd="0" destOrd="0" presId="urn:microsoft.com/office/officeart/2005/8/layout/lProcess1"/>
    <dgm:cxn modelId="{B26C774C-3363-394C-B1A3-B0A92DA5ACD8}" type="presOf" srcId="{6AE17495-F142-F346-8094-6C147A6707E7}" destId="{3142DD91-2917-CC41-9BFA-CF928F5CC795}" srcOrd="0" destOrd="0" presId="urn:microsoft.com/office/officeart/2005/8/layout/lProcess1"/>
    <dgm:cxn modelId="{4818DB8F-C60E-E24A-9760-A40A254BC7C8}" srcId="{1CB47A35-D296-474F-9F2A-12475FBF3F49}" destId="{7AF86266-B030-5F47-A49F-D00BC31FE007}" srcOrd="1" destOrd="0" parTransId="{22537051-1FB0-F248-88C0-45F3927C242E}" sibTransId="{20C440D0-917C-174E-AD6D-E5FEECA5BFED}"/>
    <dgm:cxn modelId="{55B18C96-A208-9447-9965-C6CF64ECF29D}" type="presOf" srcId="{32AEB28B-C998-1E4F-B5FF-E6C9BADBC012}" destId="{D31FB0BD-CB04-3C41-B317-3A5187E6AE93}" srcOrd="0" destOrd="0" presId="urn:microsoft.com/office/officeart/2005/8/layout/lProcess1"/>
    <dgm:cxn modelId="{3AA1BA99-3013-FC45-9C35-CD1432E2E0EB}" type="presOf" srcId="{1213F169-EDA0-EB47-9992-BF7B571275AC}" destId="{7F36AA80-5C05-2F49-B7E9-B7C655619CE6}" srcOrd="0" destOrd="0" presId="urn:microsoft.com/office/officeart/2005/8/layout/lProcess1"/>
    <dgm:cxn modelId="{3CD200A9-41BA-FC43-B7AC-70779D9557BE}" srcId="{022E0863-7C5B-4248-A38E-1C454C4790C6}" destId="{96131DBC-98E5-8945-BCB4-D926D0E876DC}" srcOrd="1" destOrd="0" parTransId="{94E4766F-2C8C-E54F-B7B3-B2AE2E6AF669}" sibTransId="{8064DA95-FA67-C54D-8E8E-246B9DAC3EEE}"/>
    <dgm:cxn modelId="{07B4E7E5-1C74-E042-956D-3A0D8EEB47E5}" srcId="{AF8DD8FA-32BB-C04B-A3C9-B425357390F4}" destId="{022E0863-7C5B-4248-A38E-1C454C4790C6}" srcOrd="0" destOrd="0" parTransId="{2E97AE6D-A917-9E44-A214-0770A4EFCB56}" sibTransId="{391462BD-0051-DC4B-BE07-8562636C7355}"/>
    <dgm:cxn modelId="{95F9B1E9-EED2-CD49-A041-14AB5856ECDA}" srcId="{1CB47A35-D296-474F-9F2A-12475FBF3F49}" destId="{1213F169-EDA0-EB47-9992-BF7B571275AC}" srcOrd="0" destOrd="0" parTransId="{D9CBD3A3-7A39-D04F-A71A-3B55DC0FFD3F}" sibTransId="{1254B9F7-30E4-BF4C-82CD-92ECBA4D42F5}"/>
    <dgm:cxn modelId="{21C8EFFC-835B-EB4A-AB58-0D7F3532F4F0}" type="presParOf" srcId="{E7C7B2B5-6455-8040-824D-D654BFFEB931}" destId="{E4E6EE3A-7ADE-B64E-8DDE-E0C29C0824CE}" srcOrd="0" destOrd="0" presId="urn:microsoft.com/office/officeart/2005/8/layout/lProcess1"/>
    <dgm:cxn modelId="{FE0A81CE-198F-0947-866B-F34FBE9C5398}" type="presParOf" srcId="{E4E6EE3A-7ADE-B64E-8DDE-E0C29C0824CE}" destId="{0811B929-E516-5443-B0F5-EC0B30A47FDB}" srcOrd="0" destOrd="0" presId="urn:microsoft.com/office/officeart/2005/8/layout/lProcess1"/>
    <dgm:cxn modelId="{033C4FCF-C2E3-1D41-8B2C-2C38C24D1D9B}" type="presParOf" srcId="{E4E6EE3A-7ADE-B64E-8DDE-E0C29C0824CE}" destId="{D31FB0BD-CB04-3C41-B317-3A5187E6AE93}" srcOrd="1" destOrd="0" presId="urn:microsoft.com/office/officeart/2005/8/layout/lProcess1"/>
    <dgm:cxn modelId="{B98122DB-1F05-D044-8B4F-0B8251C65443}" type="presParOf" srcId="{E4E6EE3A-7ADE-B64E-8DDE-E0C29C0824CE}" destId="{3142DD91-2917-CC41-9BFA-CF928F5CC795}" srcOrd="2" destOrd="0" presId="urn:microsoft.com/office/officeart/2005/8/layout/lProcess1"/>
    <dgm:cxn modelId="{0530D7BD-DE73-F047-80D3-0963A3DB529C}" type="presParOf" srcId="{E4E6EE3A-7ADE-B64E-8DDE-E0C29C0824CE}" destId="{2D23DC65-2635-7547-AB3F-AED6672AFFE6}" srcOrd="3" destOrd="0" presId="urn:microsoft.com/office/officeart/2005/8/layout/lProcess1"/>
    <dgm:cxn modelId="{7F3F0F82-FBFB-1549-9436-FEE63464B7DA}" type="presParOf" srcId="{E4E6EE3A-7ADE-B64E-8DDE-E0C29C0824CE}" destId="{4A68EEB7-D5C7-EF47-A954-BD8607821E05}" srcOrd="4" destOrd="0" presId="urn:microsoft.com/office/officeart/2005/8/layout/lProcess1"/>
    <dgm:cxn modelId="{48189F65-9AC9-1842-9021-1DA9968AF5A5}" type="presParOf" srcId="{E7C7B2B5-6455-8040-824D-D654BFFEB931}" destId="{F2FC77B0-0C49-5C4A-9569-70B77E8CC044}" srcOrd="1" destOrd="0" presId="urn:microsoft.com/office/officeart/2005/8/layout/lProcess1"/>
    <dgm:cxn modelId="{88F6AECC-349B-0949-B204-92E4A70F306D}" type="presParOf" srcId="{E7C7B2B5-6455-8040-824D-D654BFFEB931}" destId="{40B8AF06-51F8-2445-91E5-963B915B6C20}" srcOrd="2" destOrd="0" presId="urn:microsoft.com/office/officeart/2005/8/layout/lProcess1"/>
    <dgm:cxn modelId="{996146F2-DE2B-3342-9C54-C93CB7A75F0A}" type="presParOf" srcId="{40B8AF06-51F8-2445-91E5-963B915B6C20}" destId="{59333D82-04E3-344E-9F6D-7A52667AD3BD}" srcOrd="0" destOrd="0" presId="urn:microsoft.com/office/officeart/2005/8/layout/lProcess1"/>
    <dgm:cxn modelId="{E0AA1F7D-0319-6E45-8F4B-3D5D0BD02F18}" type="presParOf" srcId="{40B8AF06-51F8-2445-91E5-963B915B6C20}" destId="{23FB0AB2-D708-C74D-9705-EFCC30F8BF72}" srcOrd="1" destOrd="0" presId="urn:microsoft.com/office/officeart/2005/8/layout/lProcess1"/>
    <dgm:cxn modelId="{B84C78E1-C430-B241-A285-55AF1B976296}" type="presParOf" srcId="{40B8AF06-51F8-2445-91E5-963B915B6C20}" destId="{7F36AA80-5C05-2F49-B7E9-B7C655619CE6}" srcOrd="2" destOrd="0" presId="urn:microsoft.com/office/officeart/2005/8/layout/lProcess1"/>
    <dgm:cxn modelId="{4E672A77-DE3A-D947-95ED-A28F976F268E}" type="presParOf" srcId="{40B8AF06-51F8-2445-91E5-963B915B6C20}" destId="{B3C789D7-F7F9-6047-9980-E16EE5BCCF23}" srcOrd="3" destOrd="0" presId="urn:microsoft.com/office/officeart/2005/8/layout/lProcess1"/>
    <dgm:cxn modelId="{1E01FE6C-F0E5-574B-A5D7-756D56E97FFE}" type="presParOf" srcId="{40B8AF06-51F8-2445-91E5-963B915B6C20}" destId="{70DA93BB-D5B7-C048-B918-81E67A7815CD}" srcOrd="4"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650EC2-3906-EE4D-99B6-52E8505A13EA}" type="doc">
      <dgm:prSet loTypeId="urn:microsoft.com/office/officeart/2005/8/layout/hProcess11" loCatId="process" qsTypeId="urn:microsoft.com/office/officeart/2005/8/quickstyle/simple4" qsCatId="simple" csTypeId="urn:microsoft.com/office/officeart/2005/8/colors/accent1_2" csCatId="accent1" phldr="1"/>
      <dgm:spPr/>
      <dgm:t>
        <a:bodyPr/>
        <a:lstStyle/>
        <a:p>
          <a:endParaRPr lang="en-US"/>
        </a:p>
      </dgm:t>
    </dgm:pt>
    <dgm:pt modelId="{5B6B42DC-180D-2C44-9DFE-621EB3A413E3}">
      <dgm:prSet/>
      <dgm:spPr/>
      <dgm:t>
        <a:bodyPr/>
        <a:lstStyle/>
        <a:p>
          <a:pPr rtl="0"/>
          <a:r>
            <a:rPr lang="en-US" dirty="0"/>
            <a:t>When a block of data is retrieved and placed in the cache not only the desired word but also some number of adjacent words are retrieved</a:t>
          </a:r>
        </a:p>
      </dgm:t>
    </dgm:pt>
    <dgm:pt modelId="{79853258-A707-244A-8DC0-2A5919944FA8}" type="parTrans" cxnId="{4EB596E6-A252-1B44-BE4C-ED417B2E3407}">
      <dgm:prSet/>
      <dgm:spPr/>
      <dgm:t>
        <a:bodyPr/>
        <a:lstStyle/>
        <a:p>
          <a:endParaRPr lang="en-US"/>
        </a:p>
      </dgm:t>
    </dgm:pt>
    <dgm:pt modelId="{45D4D0F6-B95E-FC41-B725-24925D1EBB4A}" type="sibTrans" cxnId="{4EB596E6-A252-1B44-BE4C-ED417B2E3407}">
      <dgm:prSet/>
      <dgm:spPr/>
      <dgm:t>
        <a:bodyPr/>
        <a:lstStyle/>
        <a:p>
          <a:endParaRPr lang="en-US"/>
        </a:p>
      </dgm:t>
    </dgm:pt>
    <dgm:pt modelId="{7E4B0266-2C09-4B42-84DD-77F3BF44AA33}">
      <dgm:prSet/>
      <dgm:spPr/>
      <dgm:t>
        <a:bodyPr/>
        <a:lstStyle/>
        <a:p>
          <a:pPr rtl="0"/>
          <a:r>
            <a:rPr lang="en-US" dirty="0"/>
            <a:t>As the block size increases the hit ratio will at first increase because of the principle of locality</a:t>
          </a:r>
        </a:p>
      </dgm:t>
    </dgm:pt>
    <dgm:pt modelId="{B2DE85CC-8698-0A49-AC3A-F39A0D1AD37B}" type="parTrans" cxnId="{A9826430-0010-1143-A8E6-9C1D0B5CAC8E}">
      <dgm:prSet/>
      <dgm:spPr/>
      <dgm:t>
        <a:bodyPr/>
        <a:lstStyle/>
        <a:p>
          <a:endParaRPr lang="en-US"/>
        </a:p>
      </dgm:t>
    </dgm:pt>
    <dgm:pt modelId="{AC1784D6-D722-A44D-9F6B-F8A88CECCAC0}" type="sibTrans" cxnId="{A9826430-0010-1143-A8E6-9C1D0B5CAC8E}">
      <dgm:prSet/>
      <dgm:spPr/>
      <dgm:t>
        <a:bodyPr/>
        <a:lstStyle/>
        <a:p>
          <a:endParaRPr lang="en-US"/>
        </a:p>
      </dgm:t>
    </dgm:pt>
    <dgm:pt modelId="{6D4E4D78-7E0E-CB4B-BF2A-942DFF8A9079}">
      <dgm:prSet/>
      <dgm:spPr/>
      <dgm:t>
        <a:bodyPr/>
        <a:lstStyle/>
        <a:p>
          <a:pPr rtl="0"/>
          <a:r>
            <a:rPr lang="en-US" dirty="0"/>
            <a:t>As the block size increases more useful data are brought into the cache</a:t>
          </a:r>
        </a:p>
      </dgm:t>
    </dgm:pt>
    <dgm:pt modelId="{F6B70ABC-BA85-7E4E-9780-816FB53EFF37}" type="parTrans" cxnId="{3CE94B4C-BB8E-0646-9CBA-9B3899C2D6DE}">
      <dgm:prSet/>
      <dgm:spPr/>
      <dgm:t>
        <a:bodyPr/>
        <a:lstStyle/>
        <a:p>
          <a:endParaRPr lang="en-US"/>
        </a:p>
      </dgm:t>
    </dgm:pt>
    <dgm:pt modelId="{E466F655-C131-5F49-A04F-F20B04EB95D6}" type="sibTrans" cxnId="{3CE94B4C-BB8E-0646-9CBA-9B3899C2D6DE}">
      <dgm:prSet/>
      <dgm:spPr/>
      <dgm:t>
        <a:bodyPr/>
        <a:lstStyle/>
        <a:p>
          <a:endParaRPr lang="en-US"/>
        </a:p>
      </dgm:t>
    </dgm:pt>
    <dgm:pt modelId="{CC2A14A7-D578-EF4F-957C-71E2D8CD49CE}">
      <dgm:prSet/>
      <dgm:spPr/>
      <dgm:t>
        <a:bodyPr/>
        <a:lstStyle/>
        <a:p>
          <a:pPr rtl="0"/>
          <a:r>
            <a:rPr lang="en-US" dirty="0"/>
            <a:t>The hit ratio will begin to decrease as the block becomes bigger and the probability of using the newly fetched information becomes less than the probability of reusing the information that has to be replaced</a:t>
          </a:r>
        </a:p>
      </dgm:t>
    </dgm:pt>
    <dgm:pt modelId="{663FB13C-CAE1-114E-8144-1A1B85492C8D}" type="parTrans" cxnId="{DB6F3B08-DC87-A540-8327-31699B875EB7}">
      <dgm:prSet/>
      <dgm:spPr/>
      <dgm:t>
        <a:bodyPr/>
        <a:lstStyle/>
        <a:p>
          <a:endParaRPr lang="en-US"/>
        </a:p>
      </dgm:t>
    </dgm:pt>
    <dgm:pt modelId="{734AC39B-C291-1044-9103-3061DBE159B8}" type="sibTrans" cxnId="{DB6F3B08-DC87-A540-8327-31699B875EB7}">
      <dgm:prSet/>
      <dgm:spPr/>
      <dgm:t>
        <a:bodyPr/>
        <a:lstStyle/>
        <a:p>
          <a:endParaRPr lang="en-US"/>
        </a:p>
      </dgm:t>
    </dgm:pt>
    <dgm:pt modelId="{20D4E23A-A8C0-A64F-83DC-F2A8EAB7F4CD}">
      <dgm:prSet/>
      <dgm:spPr/>
      <dgm:t>
        <a:bodyPr/>
        <a:lstStyle/>
        <a:p>
          <a:pPr rtl="0"/>
          <a:r>
            <a:rPr lang="en-US" dirty="0"/>
            <a:t>Two specific effects come into play:</a:t>
          </a:r>
        </a:p>
      </dgm:t>
    </dgm:pt>
    <dgm:pt modelId="{ED2AA20C-3ACF-A948-9954-9C9BE02CD2F6}" type="parTrans" cxnId="{3CD89C6C-0A2A-1742-9032-7902D3D24ED9}">
      <dgm:prSet/>
      <dgm:spPr/>
      <dgm:t>
        <a:bodyPr/>
        <a:lstStyle/>
        <a:p>
          <a:endParaRPr lang="en-US"/>
        </a:p>
      </dgm:t>
    </dgm:pt>
    <dgm:pt modelId="{02D8CFC9-ECAC-574C-8D5A-0109EA6B2347}" type="sibTrans" cxnId="{3CD89C6C-0A2A-1742-9032-7902D3D24ED9}">
      <dgm:prSet/>
      <dgm:spPr/>
      <dgm:t>
        <a:bodyPr/>
        <a:lstStyle/>
        <a:p>
          <a:endParaRPr lang="en-US"/>
        </a:p>
      </dgm:t>
    </dgm:pt>
    <dgm:pt modelId="{13ABDB85-1AA7-8A4F-9B86-A67B203C6F4E}">
      <dgm:prSet/>
      <dgm:spPr/>
      <dgm:t>
        <a:bodyPr/>
        <a:lstStyle/>
        <a:p>
          <a:pPr rtl="0"/>
          <a:r>
            <a:rPr lang="en-US" dirty="0"/>
            <a:t>Larger blocks reduce the number of blocks that fit into a cache</a:t>
          </a:r>
        </a:p>
      </dgm:t>
    </dgm:pt>
    <dgm:pt modelId="{5C2C4B71-AFED-B04E-80D7-F42C9FFC1698}" type="parTrans" cxnId="{2AA411CA-447E-F14A-8153-EFB312396FCA}">
      <dgm:prSet/>
      <dgm:spPr/>
      <dgm:t>
        <a:bodyPr/>
        <a:lstStyle/>
        <a:p>
          <a:endParaRPr lang="en-US"/>
        </a:p>
      </dgm:t>
    </dgm:pt>
    <dgm:pt modelId="{404F7357-1746-CA47-8763-050B64A19C54}" type="sibTrans" cxnId="{2AA411CA-447E-F14A-8153-EFB312396FCA}">
      <dgm:prSet/>
      <dgm:spPr/>
      <dgm:t>
        <a:bodyPr/>
        <a:lstStyle/>
        <a:p>
          <a:endParaRPr lang="en-US"/>
        </a:p>
      </dgm:t>
    </dgm:pt>
    <dgm:pt modelId="{9AACB277-EEDE-6E44-8EA9-24A915619A59}">
      <dgm:prSet/>
      <dgm:spPr/>
      <dgm:t>
        <a:bodyPr/>
        <a:lstStyle/>
        <a:p>
          <a:pPr rtl="0"/>
          <a:r>
            <a:rPr lang="en-GB" dirty="0"/>
            <a:t>As a block becomes larger each additional word is farther from the requested word</a:t>
          </a:r>
        </a:p>
      </dgm:t>
    </dgm:pt>
    <dgm:pt modelId="{FA4FA404-3EA5-3645-9B41-C76B1C515D87}" type="parTrans" cxnId="{7857E002-1908-4844-82CE-546EB08AF9C2}">
      <dgm:prSet/>
      <dgm:spPr/>
      <dgm:t>
        <a:bodyPr/>
        <a:lstStyle/>
        <a:p>
          <a:endParaRPr lang="en-US"/>
        </a:p>
      </dgm:t>
    </dgm:pt>
    <dgm:pt modelId="{9F7F01B0-F245-E94E-9C9E-800533E82E2E}" type="sibTrans" cxnId="{7857E002-1908-4844-82CE-546EB08AF9C2}">
      <dgm:prSet/>
      <dgm:spPr/>
      <dgm:t>
        <a:bodyPr/>
        <a:lstStyle/>
        <a:p>
          <a:endParaRPr lang="en-US"/>
        </a:p>
      </dgm:t>
    </dgm:pt>
    <dgm:pt modelId="{F199CCFF-B029-CE4A-86B7-ED578FD9114D}" type="pres">
      <dgm:prSet presAssocID="{17650EC2-3906-EE4D-99B6-52E8505A13EA}" presName="Name0" presStyleCnt="0">
        <dgm:presLayoutVars>
          <dgm:dir/>
          <dgm:resizeHandles val="exact"/>
        </dgm:presLayoutVars>
      </dgm:prSet>
      <dgm:spPr/>
    </dgm:pt>
    <dgm:pt modelId="{04A98750-A22E-E144-85E8-F4570D51A474}" type="pres">
      <dgm:prSet presAssocID="{17650EC2-3906-EE4D-99B6-52E8505A13EA}" presName="arrow" presStyleLbl="bgShp" presStyleIdx="0" presStyleCnt="1"/>
      <dgm:spPr>
        <a:ln>
          <a:solidFill>
            <a:schemeClr val="accent3"/>
          </a:solidFill>
        </a:ln>
      </dgm:spPr>
    </dgm:pt>
    <dgm:pt modelId="{E29933DD-14FF-D646-9182-AF0745E36C6B}" type="pres">
      <dgm:prSet presAssocID="{17650EC2-3906-EE4D-99B6-52E8505A13EA}" presName="points" presStyleCnt="0"/>
      <dgm:spPr/>
    </dgm:pt>
    <dgm:pt modelId="{9F4561B0-FB1D-E849-A924-AF550FF61B19}" type="pres">
      <dgm:prSet presAssocID="{5B6B42DC-180D-2C44-9DFE-621EB3A413E3}" presName="compositeA" presStyleCnt="0"/>
      <dgm:spPr/>
    </dgm:pt>
    <dgm:pt modelId="{57FE2081-BE33-2C4A-891E-2BB614041C39}" type="pres">
      <dgm:prSet presAssocID="{5B6B42DC-180D-2C44-9DFE-621EB3A413E3}" presName="textA" presStyleLbl="revTx" presStyleIdx="0" presStyleCnt="5">
        <dgm:presLayoutVars>
          <dgm:bulletEnabled val="1"/>
        </dgm:presLayoutVars>
      </dgm:prSet>
      <dgm:spPr/>
    </dgm:pt>
    <dgm:pt modelId="{097B1AA5-F856-8742-B675-F1FF43B6838A}" type="pres">
      <dgm:prSet presAssocID="{5B6B42DC-180D-2C44-9DFE-621EB3A413E3}" presName="circleA" presStyleLbl="node1" presStyleIdx="0" presStyleCnt="5" custLinFactNeighborX="21495" custLinFactNeighborY="-2941"/>
      <dgm:spPr>
        <a:solidFill>
          <a:schemeClr val="accent4"/>
        </a:solidFill>
        <a:ln>
          <a:solidFill>
            <a:schemeClr val="accent4"/>
          </a:solidFill>
        </a:ln>
      </dgm:spPr>
    </dgm:pt>
    <dgm:pt modelId="{7C50CEA0-FBF5-654C-A27E-2CC490527C99}" type="pres">
      <dgm:prSet presAssocID="{5B6B42DC-180D-2C44-9DFE-621EB3A413E3}" presName="spaceA" presStyleCnt="0"/>
      <dgm:spPr/>
    </dgm:pt>
    <dgm:pt modelId="{05917DBA-1291-8E48-AFEC-0533D1075C36}" type="pres">
      <dgm:prSet presAssocID="{45D4D0F6-B95E-FC41-B725-24925D1EBB4A}" presName="space" presStyleCnt="0"/>
      <dgm:spPr/>
    </dgm:pt>
    <dgm:pt modelId="{23ABF949-F6B5-4B42-BDC1-CE64B6127029}" type="pres">
      <dgm:prSet presAssocID="{7E4B0266-2C09-4B42-84DD-77F3BF44AA33}" presName="compositeB" presStyleCnt="0"/>
      <dgm:spPr/>
    </dgm:pt>
    <dgm:pt modelId="{396BDE89-FCC1-E541-9ADE-A4D83F72FFEA}" type="pres">
      <dgm:prSet presAssocID="{7E4B0266-2C09-4B42-84DD-77F3BF44AA33}" presName="textB" presStyleLbl="revTx" presStyleIdx="1" presStyleCnt="5">
        <dgm:presLayoutVars>
          <dgm:bulletEnabled val="1"/>
        </dgm:presLayoutVars>
      </dgm:prSet>
      <dgm:spPr/>
    </dgm:pt>
    <dgm:pt modelId="{9F37F097-1721-134F-83A5-6A4E0CCF062D}" type="pres">
      <dgm:prSet presAssocID="{7E4B0266-2C09-4B42-84DD-77F3BF44AA33}" presName="circleB" presStyleLbl="node1" presStyleIdx="1" presStyleCnt="5"/>
      <dgm:spPr>
        <a:solidFill>
          <a:schemeClr val="accent3"/>
        </a:solidFill>
        <a:ln>
          <a:solidFill>
            <a:schemeClr val="accent3"/>
          </a:solidFill>
        </a:ln>
      </dgm:spPr>
    </dgm:pt>
    <dgm:pt modelId="{FBD1F262-0290-9E4F-89DC-4C5F47E8D4E6}" type="pres">
      <dgm:prSet presAssocID="{7E4B0266-2C09-4B42-84DD-77F3BF44AA33}" presName="spaceB" presStyleCnt="0"/>
      <dgm:spPr/>
    </dgm:pt>
    <dgm:pt modelId="{B90B3353-0660-EF44-9D1B-0C1FCFF2EDC7}" type="pres">
      <dgm:prSet presAssocID="{AC1784D6-D722-A44D-9F6B-F8A88CECCAC0}" presName="space" presStyleCnt="0"/>
      <dgm:spPr/>
    </dgm:pt>
    <dgm:pt modelId="{53B4EC22-9CD5-7845-97BE-AB34A1C7133A}" type="pres">
      <dgm:prSet presAssocID="{6D4E4D78-7E0E-CB4B-BF2A-942DFF8A9079}" presName="compositeA" presStyleCnt="0"/>
      <dgm:spPr/>
    </dgm:pt>
    <dgm:pt modelId="{68450F65-B7D1-C442-9387-26EE68DE0405}" type="pres">
      <dgm:prSet presAssocID="{6D4E4D78-7E0E-CB4B-BF2A-942DFF8A9079}" presName="textA" presStyleLbl="revTx" presStyleIdx="2" presStyleCnt="5">
        <dgm:presLayoutVars>
          <dgm:bulletEnabled val="1"/>
        </dgm:presLayoutVars>
      </dgm:prSet>
      <dgm:spPr/>
    </dgm:pt>
    <dgm:pt modelId="{B4780650-EFE4-A94C-974F-2DDEC86E194B}" type="pres">
      <dgm:prSet presAssocID="{6D4E4D78-7E0E-CB4B-BF2A-942DFF8A9079}" presName="circleA" presStyleLbl="node1" presStyleIdx="2" presStyleCnt="5"/>
      <dgm:spPr>
        <a:ln>
          <a:solidFill>
            <a:schemeClr val="accent1"/>
          </a:solidFill>
        </a:ln>
      </dgm:spPr>
    </dgm:pt>
    <dgm:pt modelId="{EFEB2126-D80B-D446-B5FA-29DEFA5AEBF6}" type="pres">
      <dgm:prSet presAssocID="{6D4E4D78-7E0E-CB4B-BF2A-942DFF8A9079}" presName="spaceA" presStyleCnt="0"/>
      <dgm:spPr/>
    </dgm:pt>
    <dgm:pt modelId="{B18B6DB3-0787-274A-AA97-5AD6B8B4B260}" type="pres">
      <dgm:prSet presAssocID="{E466F655-C131-5F49-A04F-F20B04EB95D6}" presName="space" presStyleCnt="0"/>
      <dgm:spPr/>
    </dgm:pt>
    <dgm:pt modelId="{6F60F3E6-B141-1B45-AD58-1956E8B219C6}" type="pres">
      <dgm:prSet presAssocID="{CC2A14A7-D578-EF4F-957C-71E2D8CD49CE}" presName="compositeB" presStyleCnt="0"/>
      <dgm:spPr/>
    </dgm:pt>
    <dgm:pt modelId="{AECA710D-D355-E646-A7BB-EB328F5C2643}" type="pres">
      <dgm:prSet presAssocID="{CC2A14A7-D578-EF4F-957C-71E2D8CD49CE}" presName="textB" presStyleLbl="revTx" presStyleIdx="3" presStyleCnt="5">
        <dgm:presLayoutVars>
          <dgm:bulletEnabled val="1"/>
        </dgm:presLayoutVars>
      </dgm:prSet>
      <dgm:spPr/>
    </dgm:pt>
    <dgm:pt modelId="{601860E8-A992-8F42-AA96-D113C1174D42}" type="pres">
      <dgm:prSet presAssocID="{CC2A14A7-D578-EF4F-957C-71E2D8CD49CE}" presName="circleB" presStyleLbl="node1" presStyleIdx="3" presStyleCnt="5"/>
      <dgm:spPr>
        <a:solidFill>
          <a:schemeClr val="accent3"/>
        </a:solidFill>
        <a:ln>
          <a:solidFill>
            <a:schemeClr val="accent3"/>
          </a:solidFill>
        </a:ln>
      </dgm:spPr>
    </dgm:pt>
    <dgm:pt modelId="{578AEAA6-9D49-0745-B77B-68013B13807B}" type="pres">
      <dgm:prSet presAssocID="{CC2A14A7-D578-EF4F-957C-71E2D8CD49CE}" presName="spaceB" presStyleCnt="0"/>
      <dgm:spPr/>
    </dgm:pt>
    <dgm:pt modelId="{9A0895CD-09BB-EF46-A7BD-0F9B39417ADA}" type="pres">
      <dgm:prSet presAssocID="{734AC39B-C291-1044-9103-3061DBE159B8}" presName="space" presStyleCnt="0"/>
      <dgm:spPr/>
    </dgm:pt>
    <dgm:pt modelId="{02705322-08FA-CA44-9F93-297329281E34}" type="pres">
      <dgm:prSet presAssocID="{20D4E23A-A8C0-A64F-83DC-F2A8EAB7F4CD}" presName="compositeA" presStyleCnt="0"/>
      <dgm:spPr/>
    </dgm:pt>
    <dgm:pt modelId="{4F7426FF-C59C-8C4E-BCA5-97FDAC08690A}" type="pres">
      <dgm:prSet presAssocID="{20D4E23A-A8C0-A64F-83DC-F2A8EAB7F4CD}" presName="textA" presStyleLbl="revTx" presStyleIdx="4" presStyleCnt="5" custScaleX="114640" custLinFactNeighborX="-23950" custLinFactNeighborY="-2941">
        <dgm:presLayoutVars>
          <dgm:bulletEnabled val="1"/>
        </dgm:presLayoutVars>
      </dgm:prSet>
      <dgm:spPr/>
    </dgm:pt>
    <dgm:pt modelId="{C10A1FA9-FE59-1849-8BB4-2C6ADF800F55}" type="pres">
      <dgm:prSet presAssocID="{20D4E23A-A8C0-A64F-83DC-F2A8EAB7F4CD}" presName="circleA" presStyleLbl="node1" presStyleIdx="4" presStyleCnt="5" custLinFactNeighborX="-37226" custLinFactNeighborY="-2941"/>
      <dgm:spPr>
        <a:solidFill>
          <a:schemeClr val="accent4"/>
        </a:solidFill>
        <a:ln>
          <a:solidFill>
            <a:schemeClr val="accent4"/>
          </a:solidFill>
        </a:ln>
      </dgm:spPr>
    </dgm:pt>
    <dgm:pt modelId="{F977441F-F26B-204C-B0AF-9866F7BC5CF9}" type="pres">
      <dgm:prSet presAssocID="{20D4E23A-A8C0-A64F-83DC-F2A8EAB7F4CD}" presName="spaceA" presStyleCnt="0"/>
      <dgm:spPr/>
    </dgm:pt>
  </dgm:ptLst>
  <dgm:cxnLst>
    <dgm:cxn modelId="{7857E002-1908-4844-82CE-546EB08AF9C2}" srcId="{20D4E23A-A8C0-A64F-83DC-F2A8EAB7F4CD}" destId="{9AACB277-EEDE-6E44-8EA9-24A915619A59}" srcOrd="1" destOrd="0" parTransId="{FA4FA404-3EA5-3645-9B41-C76B1C515D87}" sibTransId="{9F7F01B0-F245-E94E-9C9E-800533E82E2E}"/>
    <dgm:cxn modelId="{DB6F3B08-DC87-A540-8327-31699B875EB7}" srcId="{17650EC2-3906-EE4D-99B6-52E8505A13EA}" destId="{CC2A14A7-D578-EF4F-957C-71E2D8CD49CE}" srcOrd="3" destOrd="0" parTransId="{663FB13C-CAE1-114E-8144-1A1B85492C8D}" sibTransId="{734AC39B-C291-1044-9103-3061DBE159B8}"/>
    <dgm:cxn modelId="{918EB52C-3781-1642-AB7F-F7F85A669759}" type="presOf" srcId="{9AACB277-EEDE-6E44-8EA9-24A915619A59}" destId="{4F7426FF-C59C-8C4E-BCA5-97FDAC08690A}" srcOrd="0" destOrd="2" presId="urn:microsoft.com/office/officeart/2005/8/layout/hProcess11"/>
    <dgm:cxn modelId="{A9826430-0010-1143-A8E6-9C1D0B5CAC8E}" srcId="{17650EC2-3906-EE4D-99B6-52E8505A13EA}" destId="{7E4B0266-2C09-4B42-84DD-77F3BF44AA33}" srcOrd="1" destOrd="0" parTransId="{B2DE85CC-8698-0A49-AC3A-F39A0D1AD37B}" sibTransId="{AC1784D6-D722-A44D-9F6B-F8A88CECCAC0}"/>
    <dgm:cxn modelId="{3CE94B4C-BB8E-0646-9CBA-9B3899C2D6DE}" srcId="{17650EC2-3906-EE4D-99B6-52E8505A13EA}" destId="{6D4E4D78-7E0E-CB4B-BF2A-942DFF8A9079}" srcOrd="2" destOrd="0" parTransId="{F6B70ABC-BA85-7E4E-9780-816FB53EFF37}" sibTransId="{E466F655-C131-5F49-A04F-F20B04EB95D6}"/>
    <dgm:cxn modelId="{3CD89C6C-0A2A-1742-9032-7902D3D24ED9}" srcId="{17650EC2-3906-EE4D-99B6-52E8505A13EA}" destId="{20D4E23A-A8C0-A64F-83DC-F2A8EAB7F4CD}" srcOrd="4" destOrd="0" parTransId="{ED2AA20C-3ACF-A948-9954-9C9BE02CD2F6}" sibTransId="{02D8CFC9-ECAC-574C-8D5A-0109EA6B2347}"/>
    <dgm:cxn modelId="{943D786D-F021-7742-AC1E-F352812DF33A}" type="presOf" srcId="{5B6B42DC-180D-2C44-9DFE-621EB3A413E3}" destId="{57FE2081-BE33-2C4A-891E-2BB614041C39}" srcOrd="0" destOrd="0" presId="urn:microsoft.com/office/officeart/2005/8/layout/hProcess11"/>
    <dgm:cxn modelId="{FB62F87E-5F14-2548-B666-6831F8AAFC52}" type="presOf" srcId="{13ABDB85-1AA7-8A4F-9B86-A67B203C6F4E}" destId="{4F7426FF-C59C-8C4E-BCA5-97FDAC08690A}" srcOrd="0" destOrd="1" presId="urn:microsoft.com/office/officeart/2005/8/layout/hProcess11"/>
    <dgm:cxn modelId="{3DE05190-EE84-F543-9CD1-D6975C2CC94E}" type="presOf" srcId="{20D4E23A-A8C0-A64F-83DC-F2A8EAB7F4CD}" destId="{4F7426FF-C59C-8C4E-BCA5-97FDAC08690A}" srcOrd="0" destOrd="0" presId="urn:microsoft.com/office/officeart/2005/8/layout/hProcess11"/>
    <dgm:cxn modelId="{78442B91-2042-644C-B78D-2EF10D398BF0}" type="presOf" srcId="{17650EC2-3906-EE4D-99B6-52E8505A13EA}" destId="{F199CCFF-B029-CE4A-86B7-ED578FD9114D}" srcOrd="0" destOrd="0" presId="urn:microsoft.com/office/officeart/2005/8/layout/hProcess11"/>
    <dgm:cxn modelId="{FE75EA9E-6D68-3643-BFE0-D11D5A65005F}" type="presOf" srcId="{6D4E4D78-7E0E-CB4B-BF2A-942DFF8A9079}" destId="{68450F65-B7D1-C442-9387-26EE68DE0405}" srcOrd="0" destOrd="0" presId="urn:microsoft.com/office/officeart/2005/8/layout/hProcess11"/>
    <dgm:cxn modelId="{2AA411CA-447E-F14A-8153-EFB312396FCA}" srcId="{20D4E23A-A8C0-A64F-83DC-F2A8EAB7F4CD}" destId="{13ABDB85-1AA7-8A4F-9B86-A67B203C6F4E}" srcOrd="0" destOrd="0" parTransId="{5C2C4B71-AFED-B04E-80D7-F42C9FFC1698}" sibTransId="{404F7357-1746-CA47-8763-050B64A19C54}"/>
    <dgm:cxn modelId="{8B02F1D2-EBF0-FD4B-8449-0EF6FC27FE2E}" type="presOf" srcId="{CC2A14A7-D578-EF4F-957C-71E2D8CD49CE}" destId="{AECA710D-D355-E646-A7BB-EB328F5C2643}" srcOrd="0" destOrd="0" presId="urn:microsoft.com/office/officeart/2005/8/layout/hProcess11"/>
    <dgm:cxn modelId="{01EB26D8-B632-734B-9491-E6A79DB4FC19}" type="presOf" srcId="{7E4B0266-2C09-4B42-84DD-77F3BF44AA33}" destId="{396BDE89-FCC1-E541-9ADE-A4D83F72FFEA}" srcOrd="0" destOrd="0" presId="urn:microsoft.com/office/officeart/2005/8/layout/hProcess11"/>
    <dgm:cxn modelId="{4EB596E6-A252-1B44-BE4C-ED417B2E3407}" srcId="{17650EC2-3906-EE4D-99B6-52E8505A13EA}" destId="{5B6B42DC-180D-2C44-9DFE-621EB3A413E3}" srcOrd="0" destOrd="0" parTransId="{79853258-A707-244A-8DC0-2A5919944FA8}" sibTransId="{45D4D0F6-B95E-FC41-B725-24925D1EBB4A}"/>
    <dgm:cxn modelId="{42CE8864-B2B5-A24C-BE91-81F75814E37D}" type="presParOf" srcId="{F199CCFF-B029-CE4A-86B7-ED578FD9114D}" destId="{04A98750-A22E-E144-85E8-F4570D51A474}" srcOrd="0" destOrd="0" presId="urn:microsoft.com/office/officeart/2005/8/layout/hProcess11"/>
    <dgm:cxn modelId="{313CF6D9-6B3A-614D-994B-44CE57459543}" type="presParOf" srcId="{F199CCFF-B029-CE4A-86B7-ED578FD9114D}" destId="{E29933DD-14FF-D646-9182-AF0745E36C6B}" srcOrd="1" destOrd="0" presId="urn:microsoft.com/office/officeart/2005/8/layout/hProcess11"/>
    <dgm:cxn modelId="{9EB85F9D-9A45-5042-AC3C-05C3A84AE82F}" type="presParOf" srcId="{E29933DD-14FF-D646-9182-AF0745E36C6B}" destId="{9F4561B0-FB1D-E849-A924-AF550FF61B19}" srcOrd="0" destOrd="0" presId="urn:microsoft.com/office/officeart/2005/8/layout/hProcess11"/>
    <dgm:cxn modelId="{957FD8ED-2948-D045-9E72-B0AC06B3650E}" type="presParOf" srcId="{9F4561B0-FB1D-E849-A924-AF550FF61B19}" destId="{57FE2081-BE33-2C4A-891E-2BB614041C39}" srcOrd="0" destOrd="0" presId="urn:microsoft.com/office/officeart/2005/8/layout/hProcess11"/>
    <dgm:cxn modelId="{75FAAF92-6237-3C48-A7AE-E9CDB53563FD}" type="presParOf" srcId="{9F4561B0-FB1D-E849-A924-AF550FF61B19}" destId="{097B1AA5-F856-8742-B675-F1FF43B6838A}" srcOrd="1" destOrd="0" presId="urn:microsoft.com/office/officeart/2005/8/layout/hProcess11"/>
    <dgm:cxn modelId="{4A2CBCF9-7D9D-1847-9086-A044F08E32AB}" type="presParOf" srcId="{9F4561B0-FB1D-E849-A924-AF550FF61B19}" destId="{7C50CEA0-FBF5-654C-A27E-2CC490527C99}" srcOrd="2" destOrd="0" presId="urn:microsoft.com/office/officeart/2005/8/layout/hProcess11"/>
    <dgm:cxn modelId="{0161A828-D15F-384E-B29E-6F2B6B2CC9E9}" type="presParOf" srcId="{E29933DD-14FF-D646-9182-AF0745E36C6B}" destId="{05917DBA-1291-8E48-AFEC-0533D1075C36}" srcOrd="1" destOrd="0" presId="urn:microsoft.com/office/officeart/2005/8/layout/hProcess11"/>
    <dgm:cxn modelId="{AF47BBF3-0ECB-4F43-99C3-DFAA996D6BB4}" type="presParOf" srcId="{E29933DD-14FF-D646-9182-AF0745E36C6B}" destId="{23ABF949-F6B5-4B42-BDC1-CE64B6127029}" srcOrd="2" destOrd="0" presId="urn:microsoft.com/office/officeart/2005/8/layout/hProcess11"/>
    <dgm:cxn modelId="{A39B0438-0A3B-2549-A7DD-0CBC0F0EEB24}" type="presParOf" srcId="{23ABF949-F6B5-4B42-BDC1-CE64B6127029}" destId="{396BDE89-FCC1-E541-9ADE-A4D83F72FFEA}" srcOrd="0" destOrd="0" presId="urn:microsoft.com/office/officeart/2005/8/layout/hProcess11"/>
    <dgm:cxn modelId="{B9C1F074-DF67-CA41-BE68-4B286F17BDEA}" type="presParOf" srcId="{23ABF949-F6B5-4B42-BDC1-CE64B6127029}" destId="{9F37F097-1721-134F-83A5-6A4E0CCF062D}" srcOrd="1" destOrd="0" presId="urn:microsoft.com/office/officeart/2005/8/layout/hProcess11"/>
    <dgm:cxn modelId="{D9773A1F-E913-B147-A797-2967D46BB110}" type="presParOf" srcId="{23ABF949-F6B5-4B42-BDC1-CE64B6127029}" destId="{FBD1F262-0290-9E4F-89DC-4C5F47E8D4E6}" srcOrd="2" destOrd="0" presId="urn:microsoft.com/office/officeart/2005/8/layout/hProcess11"/>
    <dgm:cxn modelId="{DCF661E8-FF06-D84E-874D-AA9DD6861B73}" type="presParOf" srcId="{E29933DD-14FF-D646-9182-AF0745E36C6B}" destId="{B90B3353-0660-EF44-9D1B-0C1FCFF2EDC7}" srcOrd="3" destOrd="0" presId="urn:microsoft.com/office/officeart/2005/8/layout/hProcess11"/>
    <dgm:cxn modelId="{840E1377-E514-734A-8D19-DED32C5BD20B}" type="presParOf" srcId="{E29933DD-14FF-D646-9182-AF0745E36C6B}" destId="{53B4EC22-9CD5-7845-97BE-AB34A1C7133A}" srcOrd="4" destOrd="0" presId="urn:microsoft.com/office/officeart/2005/8/layout/hProcess11"/>
    <dgm:cxn modelId="{1E87A325-C4D6-3847-891E-EFAE01B7259F}" type="presParOf" srcId="{53B4EC22-9CD5-7845-97BE-AB34A1C7133A}" destId="{68450F65-B7D1-C442-9387-26EE68DE0405}" srcOrd="0" destOrd="0" presId="urn:microsoft.com/office/officeart/2005/8/layout/hProcess11"/>
    <dgm:cxn modelId="{3AFFDA78-1BAC-284E-ADFA-E6C61D665489}" type="presParOf" srcId="{53B4EC22-9CD5-7845-97BE-AB34A1C7133A}" destId="{B4780650-EFE4-A94C-974F-2DDEC86E194B}" srcOrd="1" destOrd="0" presId="urn:microsoft.com/office/officeart/2005/8/layout/hProcess11"/>
    <dgm:cxn modelId="{0534FAE7-670E-C94E-9D53-0AFCC0F8F208}" type="presParOf" srcId="{53B4EC22-9CD5-7845-97BE-AB34A1C7133A}" destId="{EFEB2126-D80B-D446-B5FA-29DEFA5AEBF6}" srcOrd="2" destOrd="0" presId="urn:microsoft.com/office/officeart/2005/8/layout/hProcess11"/>
    <dgm:cxn modelId="{6C23D0DD-FCE1-0A4F-AA22-3BCB2CDC9485}" type="presParOf" srcId="{E29933DD-14FF-D646-9182-AF0745E36C6B}" destId="{B18B6DB3-0787-274A-AA97-5AD6B8B4B260}" srcOrd="5" destOrd="0" presId="urn:microsoft.com/office/officeart/2005/8/layout/hProcess11"/>
    <dgm:cxn modelId="{52E35F0A-BAC5-004E-8262-6622AF404E4F}" type="presParOf" srcId="{E29933DD-14FF-D646-9182-AF0745E36C6B}" destId="{6F60F3E6-B141-1B45-AD58-1956E8B219C6}" srcOrd="6" destOrd="0" presId="urn:microsoft.com/office/officeart/2005/8/layout/hProcess11"/>
    <dgm:cxn modelId="{DAC03372-BED8-3B4B-81F8-CEF179FAD7B8}" type="presParOf" srcId="{6F60F3E6-B141-1B45-AD58-1956E8B219C6}" destId="{AECA710D-D355-E646-A7BB-EB328F5C2643}" srcOrd="0" destOrd="0" presId="urn:microsoft.com/office/officeart/2005/8/layout/hProcess11"/>
    <dgm:cxn modelId="{40DD0B8B-EF5D-8746-9099-BE85892B11AF}" type="presParOf" srcId="{6F60F3E6-B141-1B45-AD58-1956E8B219C6}" destId="{601860E8-A992-8F42-AA96-D113C1174D42}" srcOrd="1" destOrd="0" presId="urn:microsoft.com/office/officeart/2005/8/layout/hProcess11"/>
    <dgm:cxn modelId="{7B385BC3-56B3-384D-A447-552AB011BB91}" type="presParOf" srcId="{6F60F3E6-B141-1B45-AD58-1956E8B219C6}" destId="{578AEAA6-9D49-0745-B77B-68013B13807B}" srcOrd="2" destOrd="0" presId="urn:microsoft.com/office/officeart/2005/8/layout/hProcess11"/>
    <dgm:cxn modelId="{6B2335CC-DF92-3947-B42B-55A55326CF9B}" type="presParOf" srcId="{E29933DD-14FF-D646-9182-AF0745E36C6B}" destId="{9A0895CD-09BB-EF46-A7BD-0F9B39417ADA}" srcOrd="7" destOrd="0" presId="urn:microsoft.com/office/officeart/2005/8/layout/hProcess11"/>
    <dgm:cxn modelId="{3E885A2A-D561-1A4F-AF48-CF3D8BB32518}" type="presParOf" srcId="{E29933DD-14FF-D646-9182-AF0745E36C6B}" destId="{02705322-08FA-CA44-9F93-297329281E34}" srcOrd="8" destOrd="0" presId="urn:microsoft.com/office/officeart/2005/8/layout/hProcess11"/>
    <dgm:cxn modelId="{99D52969-F548-BE4C-B4E4-FEB62BE6B344}" type="presParOf" srcId="{02705322-08FA-CA44-9F93-297329281E34}" destId="{4F7426FF-C59C-8C4E-BCA5-97FDAC08690A}" srcOrd="0" destOrd="0" presId="urn:microsoft.com/office/officeart/2005/8/layout/hProcess11"/>
    <dgm:cxn modelId="{493DA18D-375F-8A4F-A9F6-8311FD342B09}" type="presParOf" srcId="{02705322-08FA-CA44-9F93-297329281E34}" destId="{C10A1FA9-FE59-1849-8BB4-2C6ADF800F55}" srcOrd="1" destOrd="0" presId="urn:microsoft.com/office/officeart/2005/8/layout/hProcess11"/>
    <dgm:cxn modelId="{EEE3CB88-5D03-A84A-9B44-66A285451CD5}" type="presParOf" srcId="{02705322-08FA-CA44-9F93-297329281E34}" destId="{F977441F-F26B-204C-B0AF-9866F7BC5CF9}"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11B929-E516-5443-B0F5-EC0B30A47FDB}">
      <dsp:nvSpPr>
        <dsp:cNvPr id="0" name=""/>
        <dsp:cNvSpPr/>
      </dsp:nvSpPr>
      <dsp:spPr>
        <a:xfrm>
          <a:off x="237" y="1184871"/>
          <a:ext cx="4048319" cy="1012079"/>
        </a:xfrm>
        <a:prstGeom prst="roundRect">
          <a:avLst>
            <a:gd name="adj" fmla="val 10000"/>
          </a:avLst>
        </a:prstGeom>
        <a:solidFill>
          <a:srgbClr val="999966"/>
        </a:solidFill>
        <a:ln>
          <a:solidFill>
            <a:srgbClr val="9999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rtl="0">
            <a:lnSpc>
              <a:spcPct val="90000"/>
            </a:lnSpc>
            <a:spcBef>
              <a:spcPct val="0"/>
            </a:spcBef>
            <a:spcAft>
              <a:spcPct val="35000"/>
            </a:spcAft>
            <a:buNone/>
          </a:pPr>
          <a:r>
            <a:rPr lang="en-US" sz="2100" kern="1200" dirty="0">
              <a:solidFill>
                <a:sysClr val="window" lastClr="FFFFFF"/>
              </a:solidFill>
              <a:latin typeface="Rockwell"/>
              <a:ea typeface="+mn-ea"/>
              <a:cs typeface="+mn-cs"/>
            </a:rPr>
            <a:t>When a block that is resident in the cache is to be replaced there are two cases to consider:</a:t>
          </a:r>
        </a:p>
      </dsp:txBody>
      <dsp:txXfrm>
        <a:off x="29880" y="1214514"/>
        <a:ext cx="3989033" cy="952793"/>
      </dsp:txXfrm>
    </dsp:sp>
    <dsp:sp modelId="{D31FB0BD-CB04-3C41-B317-3A5187E6AE93}">
      <dsp:nvSpPr>
        <dsp:cNvPr id="0" name=""/>
        <dsp:cNvSpPr/>
      </dsp:nvSpPr>
      <dsp:spPr>
        <a:xfrm rot="5400000">
          <a:off x="1935840" y="2285508"/>
          <a:ext cx="177113" cy="177113"/>
        </a:xfrm>
        <a:prstGeom prst="rightArrow">
          <a:avLst>
            <a:gd name="adj1" fmla="val 66700"/>
            <a:gd name="adj2" fmla="val 50000"/>
          </a:avLst>
        </a:prstGeom>
        <a:solidFill>
          <a:srgbClr val="999966"/>
        </a:solidFill>
        <a:ln>
          <a:noFill/>
        </a:ln>
        <a:effectLst/>
      </dsp:spPr>
      <dsp:style>
        <a:lnRef idx="0">
          <a:scrgbClr r="0" g="0" b="0"/>
        </a:lnRef>
        <a:fillRef idx="3">
          <a:scrgbClr r="0" g="0" b="0"/>
        </a:fillRef>
        <a:effectRef idx="2">
          <a:scrgbClr r="0" g="0" b="0"/>
        </a:effectRef>
        <a:fontRef idx="minor">
          <a:schemeClr val="lt1"/>
        </a:fontRef>
      </dsp:style>
    </dsp:sp>
    <dsp:sp modelId="{3142DD91-2917-CC41-9BFA-CF928F5CC795}">
      <dsp:nvSpPr>
        <dsp:cNvPr id="0" name=""/>
        <dsp:cNvSpPr/>
      </dsp:nvSpPr>
      <dsp:spPr>
        <a:xfrm>
          <a:off x="237" y="2551179"/>
          <a:ext cx="4048319" cy="1012079"/>
        </a:xfrm>
        <a:prstGeom prst="roundRect">
          <a:avLst>
            <a:gd name="adj" fmla="val 10000"/>
          </a:avLst>
        </a:prstGeom>
        <a:solidFill>
          <a:srgbClr val="663366">
            <a:alpha val="90000"/>
            <a:tint val="40000"/>
            <a:hueOff val="0"/>
            <a:satOff val="0"/>
            <a:lumOff val="0"/>
            <a:alphaOff val="0"/>
          </a:srgbClr>
        </a:solidFill>
        <a:ln w="12700" cap="flat" cmpd="sng" algn="ctr">
          <a:solidFill>
            <a:srgbClr val="999966"/>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kern="1200" dirty="0">
              <a:solidFill>
                <a:sysClr val="windowText" lastClr="000000">
                  <a:hueOff val="0"/>
                  <a:satOff val="0"/>
                  <a:lumOff val="0"/>
                  <a:alphaOff val="0"/>
                </a:sysClr>
              </a:solidFill>
              <a:latin typeface="Rockwell"/>
              <a:ea typeface="+mn-ea"/>
              <a:cs typeface="+mn-cs"/>
            </a:rPr>
            <a:t>If the old block in the cache has not been altered then it may be overwritten with a new block without first writing out the old block</a:t>
          </a:r>
        </a:p>
      </dsp:txBody>
      <dsp:txXfrm>
        <a:off x="29880" y="2580822"/>
        <a:ext cx="3989033" cy="952793"/>
      </dsp:txXfrm>
    </dsp:sp>
    <dsp:sp modelId="{2D23DC65-2635-7547-AB3F-AED6672AFFE6}">
      <dsp:nvSpPr>
        <dsp:cNvPr id="0" name=""/>
        <dsp:cNvSpPr/>
      </dsp:nvSpPr>
      <dsp:spPr>
        <a:xfrm rot="5400000">
          <a:off x="1935840" y="3651816"/>
          <a:ext cx="177113" cy="177113"/>
        </a:xfrm>
        <a:prstGeom prst="rightArrow">
          <a:avLst>
            <a:gd name="adj1" fmla="val 66700"/>
            <a:gd name="adj2" fmla="val 50000"/>
          </a:avLst>
        </a:prstGeom>
        <a:solidFill>
          <a:srgbClr val="999966"/>
        </a:solidFill>
        <a:ln>
          <a:noFill/>
        </a:ln>
        <a:effectLst/>
      </dsp:spPr>
      <dsp:style>
        <a:lnRef idx="0">
          <a:scrgbClr r="0" g="0" b="0"/>
        </a:lnRef>
        <a:fillRef idx="3">
          <a:scrgbClr r="0" g="0" b="0"/>
        </a:fillRef>
        <a:effectRef idx="2">
          <a:scrgbClr r="0" g="0" b="0"/>
        </a:effectRef>
        <a:fontRef idx="minor">
          <a:schemeClr val="lt1"/>
        </a:fontRef>
      </dsp:style>
    </dsp:sp>
    <dsp:sp modelId="{4A68EEB7-D5C7-EF47-A954-BD8607821E05}">
      <dsp:nvSpPr>
        <dsp:cNvPr id="0" name=""/>
        <dsp:cNvSpPr/>
      </dsp:nvSpPr>
      <dsp:spPr>
        <a:xfrm>
          <a:off x="237" y="3917487"/>
          <a:ext cx="4048319" cy="1829881"/>
        </a:xfrm>
        <a:prstGeom prst="roundRect">
          <a:avLst>
            <a:gd name="adj" fmla="val 10000"/>
          </a:avLst>
        </a:prstGeom>
        <a:solidFill>
          <a:srgbClr val="663366">
            <a:alpha val="90000"/>
            <a:tint val="40000"/>
            <a:hueOff val="0"/>
            <a:satOff val="0"/>
            <a:lumOff val="0"/>
            <a:alphaOff val="0"/>
          </a:srgbClr>
        </a:solidFill>
        <a:ln w="12700" cap="flat" cmpd="sng" algn="ctr">
          <a:solidFill>
            <a:srgbClr val="999966"/>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kern="1200" dirty="0">
              <a:solidFill>
                <a:sysClr val="windowText" lastClr="000000">
                  <a:hueOff val="0"/>
                  <a:satOff val="0"/>
                  <a:lumOff val="0"/>
                  <a:alphaOff val="0"/>
                </a:sysClr>
              </a:solidFill>
              <a:latin typeface="Rockwell"/>
              <a:ea typeface="+mn-ea"/>
              <a:cs typeface="+mn-cs"/>
            </a:rPr>
            <a:t>If at least one write operation has been performed on a word in that line of the cache then main memory must be updated by writing the line of cache out to the block of memory before bringing in the new block</a:t>
          </a:r>
        </a:p>
      </dsp:txBody>
      <dsp:txXfrm>
        <a:off x="53832" y="3971082"/>
        <a:ext cx="3941129" cy="1722691"/>
      </dsp:txXfrm>
    </dsp:sp>
    <dsp:sp modelId="{59333D82-04E3-344E-9F6D-7A52667AD3BD}">
      <dsp:nvSpPr>
        <dsp:cNvPr id="0" name=""/>
        <dsp:cNvSpPr/>
      </dsp:nvSpPr>
      <dsp:spPr>
        <a:xfrm>
          <a:off x="4615322" y="1184871"/>
          <a:ext cx="4048319" cy="1012079"/>
        </a:xfrm>
        <a:prstGeom prst="roundRect">
          <a:avLst>
            <a:gd name="adj" fmla="val 10000"/>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rtl="0">
            <a:lnSpc>
              <a:spcPct val="90000"/>
            </a:lnSpc>
            <a:spcBef>
              <a:spcPct val="0"/>
            </a:spcBef>
            <a:spcAft>
              <a:spcPct val="35000"/>
            </a:spcAft>
            <a:buNone/>
          </a:pPr>
          <a:r>
            <a:rPr lang="en-US" sz="2100" kern="1200" dirty="0">
              <a:solidFill>
                <a:sysClr val="window" lastClr="FFFFFF"/>
              </a:solidFill>
              <a:latin typeface="Rockwell"/>
              <a:ea typeface="+mn-ea"/>
              <a:cs typeface="+mn-cs"/>
            </a:rPr>
            <a:t>There are two problems to contend with:</a:t>
          </a:r>
        </a:p>
      </dsp:txBody>
      <dsp:txXfrm>
        <a:off x="4644965" y="1214514"/>
        <a:ext cx="3989033" cy="952793"/>
      </dsp:txXfrm>
    </dsp:sp>
    <dsp:sp modelId="{23FB0AB2-D708-C74D-9705-EFCC30F8BF72}">
      <dsp:nvSpPr>
        <dsp:cNvPr id="0" name=""/>
        <dsp:cNvSpPr/>
      </dsp:nvSpPr>
      <dsp:spPr>
        <a:xfrm rot="5400000">
          <a:off x="6550925" y="2285508"/>
          <a:ext cx="177113" cy="177113"/>
        </a:xfrm>
        <a:prstGeom prst="rightArrow">
          <a:avLst>
            <a:gd name="adj1" fmla="val 66700"/>
            <a:gd name="adj2" fmla="val 50000"/>
          </a:avLst>
        </a:prstGeom>
        <a:solidFill>
          <a:srgbClr val="666699"/>
        </a:solidFill>
        <a:ln>
          <a:noFill/>
        </a:ln>
        <a:effectLst/>
      </dsp:spPr>
      <dsp:style>
        <a:lnRef idx="0">
          <a:scrgbClr r="0" g="0" b="0"/>
        </a:lnRef>
        <a:fillRef idx="3">
          <a:scrgbClr r="0" g="0" b="0"/>
        </a:fillRef>
        <a:effectRef idx="2">
          <a:scrgbClr r="0" g="0" b="0"/>
        </a:effectRef>
        <a:fontRef idx="minor">
          <a:schemeClr val="lt1"/>
        </a:fontRef>
      </dsp:style>
    </dsp:sp>
    <dsp:sp modelId="{7F36AA80-5C05-2F49-B7E9-B7C655619CE6}">
      <dsp:nvSpPr>
        <dsp:cNvPr id="0" name=""/>
        <dsp:cNvSpPr/>
      </dsp:nvSpPr>
      <dsp:spPr>
        <a:xfrm>
          <a:off x="4615322" y="2551179"/>
          <a:ext cx="4048319" cy="1012079"/>
        </a:xfrm>
        <a:prstGeom prst="roundRect">
          <a:avLst>
            <a:gd name="adj" fmla="val 10000"/>
          </a:avLst>
        </a:prstGeom>
        <a:solidFill>
          <a:srgbClr val="663366">
            <a:alpha val="90000"/>
            <a:tint val="40000"/>
            <a:hueOff val="0"/>
            <a:satOff val="0"/>
            <a:lumOff val="0"/>
            <a:alphaOff val="0"/>
          </a:srgbClr>
        </a:solidFill>
        <a:ln w="12700" cap="flat" cmpd="sng" algn="ctr">
          <a:solidFill>
            <a:srgbClr val="666699"/>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kern="1200" dirty="0">
              <a:solidFill>
                <a:sysClr val="windowText" lastClr="000000">
                  <a:hueOff val="0"/>
                  <a:satOff val="0"/>
                  <a:lumOff val="0"/>
                  <a:alphaOff val="0"/>
                </a:sysClr>
              </a:solidFill>
              <a:latin typeface="Rockwell"/>
              <a:ea typeface="+mn-ea"/>
              <a:cs typeface="+mn-cs"/>
            </a:rPr>
            <a:t>More than one device may have access to main memory</a:t>
          </a:r>
        </a:p>
      </dsp:txBody>
      <dsp:txXfrm>
        <a:off x="4644965" y="2580822"/>
        <a:ext cx="3989033" cy="952793"/>
      </dsp:txXfrm>
    </dsp:sp>
    <dsp:sp modelId="{B3C789D7-F7F9-6047-9980-E16EE5BCCF23}">
      <dsp:nvSpPr>
        <dsp:cNvPr id="0" name=""/>
        <dsp:cNvSpPr/>
      </dsp:nvSpPr>
      <dsp:spPr>
        <a:xfrm rot="5400000">
          <a:off x="6550925" y="3651816"/>
          <a:ext cx="177113" cy="177113"/>
        </a:xfrm>
        <a:prstGeom prst="rightArrow">
          <a:avLst>
            <a:gd name="adj1" fmla="val 66700"/>
            <a:gd name="adj2" fmla="val 50000"/>
          </a:avLst>
        </a:prstGeom>
        <a:solidFill>
          <a:srgbClr val="666699"/>
        </a:solidFill>
        <a:ln>
          <a:noFill/>
        </a:ln>
        <a:effectLst/>
      </dsp:spPr>
      <dsp:style>
        <a:lnRef idx="0">
          <a:scrgbClr r="0" g="0" b="0"/>
        </a:lnRef>
        <a:fillRef idx="3">
          <a:scrgbClr r="0" g="0" b="0"/>
        </a:fillRef>
        <a:effectRef idx="2">
          <a:scrgbClr r="0" g="0" b="0"/>
        </a:effectRef>
        <a:fontRef idx="minor">
          <a:schemeClr val="lt1"/>
        </a:fontRef>
      </dsp:style>
    </dsp:sp>
    <dsp:sp modelId="{70DA93BB-D5B7-C048-B918-81E67A7815CD}">
      <dsp:nvSpPr>
        <dsp:cNvPr id="0" name=""/>
        <dsp:cNvSpPr/>
      </dsp:nvSpPr>
      <dsp:spPr>
        <a:xfrm>
          <a:off x="4636110" y="3917487"/>
          <a:ext cx="4006743" cy="1735180"/>
        </a:xfrm>
        <a:prstGeom prst="roundRect">
          <a:avLst>
            <a:gd name="adj" fmla="val 10000"/>
          </a:avLst>
        </a:prstGeom>
        <a:solidFill>
          <a:srgbClr val="663366">
            <a:alpha val="90000"/>
            <a:tint val="40000"/>
            <a:hueOff val="0"/>
            <a:satOff val="0"/>
            <a:lumOff val="0"/>
            <a:alphaOff val="0"/>
          </a:srgbClr>
        </a:solidFill>
        <a:ln w="12700" cap="flat" cmpd="sng" algn="ctr">
          <a:solidFill>
            <a:srgbClr val="666699"/>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kern="1200" dirty="0">
              <a:solidFill>
                <a:sysClr val="windowText" lastClr="000000">
                  <a:hueOff val="0"/>
                  <a:satOff val="0"/>
                  <a:lumOff val="0"/>
                  <a:alphaOff val="0"/>
                </a:sysClr>
              </a:solidFill>
              <a:latin typeface="Rockwell"/>
              <a:ea typeface="+mn-ea"/>
              <a:cs typeface="+mn-cs"/>
            </a:rPr>
            <a:t>A more complex problem occurs when multiple processors are attached to the same bus and each processor has its own local cache - if a word is altered in one cache it could conceivably invalidate a word in other caches</a:t>
          </a:r>
        </a:p>
      </dsp:txBody>
      <dsp:txXfrm>
        <a:off x="4686932" y="3968309"/>
        <a:ext cx="3905099" cy="16335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A98750-A22E-E144-85E8-F4570D51A474}">
      <dsp:nvSpPr>
        <dsp:cNvPr id="0" name=""/>
        <dsp:cNvSpPr/>
      </dsp:nvSpPr>
      <dsp:spPr>
        <a:xfrm>
          <a:off x="0" y="1725605"/>
          <a:ext cx="8173540" cy="2300807"/>
        </a:xfrm>
        <a:prstGeom prst="notchedRightArrow">
          <a:avLst/>
        </a:prstGeom>
        <a:solidFill>
          <a:schemeClr val="accent1">
            <a:tint val="40000"/>
            <a:hueOff val="0"/>
            <a:satOff val="0"/>
            <a:lumOff val="0"/>
            <a:alphaOff val="0"/>
          </a:schemeClr>
        </a:solidFill>
        <a:ln>
          <a:solidFill>
            <a:schemeClr val="accent3"/>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57FE2081-BE33-2C4A-891E-2BB614041C39}">
      <dsp:nvSpPr>
        <dsp:cNvPr id="0" name=""/>
        <dsp:cNvSpPr/>
      </dsp:nvSpPr>
      <dsp:spPr>
        <a:xfrm>
          <a:off x="590" y="0"/>
          <a:ext cx="1375692" cy="23008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marL="0" lvl="0" indent="0" algn="ctr" defTabSz="488950" rtl="0">
            <a:lnSpc>
              <a:spcPct val="90000"/>
            </a:lnSpc>
            <a:spcBef>
              <a:spcPct val="0"/>
            </a:spcBef>
            <a:spcAft>
              <a:spcPct val="35000"/>
            </a:spcAft>
            <a:buNone/>
          </a:pPr>
          <a:r>
            <a:rPr lang="en-US" sz="1100" kern="1200" dirty="0"/>
            <a:t>When a block of data is retrieved and placed in the cache not only the desired word but also some number of adjacent words are retrieved</a:t>
          </a:r>
        </a:p>
      </dsp:txBody>
      <dsp:txXfrm>
        <a:off x="590" y="0"/>
        <a:ext cx="1375692" cy="2300807"/>
      </dsp:txXfrm>
    </dsp:sp>
    <dsp:sp modelId="{097B1AA5-F856-8742-B675-F1FF43B6838A}">
      <dsp:nvSpPr>
        <dsp:cNvPr id="0" name=""/>
        <dsp:cNvSpPr/>
      </dsp:nvSpPr>
      <dsp:spPr>
        <a:xfrm>
          <a:off x="524475" y="2571491"/>
          <a:ext cx="575201" cy="575201"/>
        </a:xfrm>
        <a:prstGeom prst="ellipse">
          <a:avLst/>
        </a:prstGeom>
        <a:solidFill>
          <a:schemeClr val="accent4"/>
        </a:solidFill>
        <a:ln>
          <a:solidFill>
            <a:schemeClr val="accent4"/>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96BDE89-FCC1-E541-9ADE-A4D83F72FFEA}">
      <dsp:nvSpPr>
        <dsp:cNvPr id="0" name=""/>
        <dsp:cNvSpPr/>
      </dsp:nvSpPr>
      <dsp:spPr>
        <a:xfrm>
          <a:off x="1445068" y="3451210"/>
          <a:ext cx="1375692" cy="23008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marL="0" lvl="0" indent="0" algn="ctr" defTabSz="488950" rtl="0">
            <a:lnSpc>
              <a:spcPct val="90000"/>
            </a:lnSpc>
            <a:spcBef>
              <a:spcPct val="0"/>
            </a:spcBef>
            <a:spcAft>
              <a:spcPct val="35000"/>
            </a:spcAft>
            <a:buNone/>
          </a:pPr>
          <a:r>
            <a:rPr lang="en-US" sz="1100" kern="1200" dirty="0"/>
            <a:t>As the block size increases the hit ratio will at first increase because of the principle of locality</a:t>
          </a:r>
        </a:p>
      </dsp:txBody>
      <dsp:txXfrm>
        <a:off x="1445068" y="3451210"/>
        <a:ext cx="1375692" cy="2300807"/>
      </dsp:txXfrm>
    </dsp:sp>
    <dsp:sp modelId="{9F37F097-1721-134F-83A5-6A4E0CCF062D}">
      <dsp:nvSpPr>
        <dsp:cNvPr id="0" name=""/>
        <dsp:cNvSpPr/>
      </dsp:nvSpPr>
      <dsp:spPr>
        <a:xfrm>
          <a:off x="1845313" y="2588408"/>
          <a:ext cx="575201" cy="575201"/>
        </a:xfrm>
        <a:prstGeom prst="ellipse">
          <a:avLst/>
        </a:prstGeom>
        <a:solidFill>
          <a:schemeClr val="accent3"/>
        </a:solidFill>
        <a:ln>
          <a:solidFill>
            <a:schemeClr val="accent3"/>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8450F65-B7D1-C442-9387-26EE68DE0405}">
      <dsp:nvSpPr>
        <dsp:cNvPr id="0" name=""/>
        <dsp:cNvSpPr/>
      </dsp:nvSpPr>
      <dsp:spPr>
        <a:xfrm>
          <a:off x="2889545" y="0"/>
          <a:ext cx="1375692" cy="23008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marL="0" lvl="0" indent="0" algn="ctr" defTabSz="488950" rtl="0">
            <a:lnSpc>
              <a:spcPct val="90000"/>
            </a:lnSpc>
            <a:spcBef>
              <a:spcPct val="0"/>
            </a:spcBef>
            <a:spcAft>
              <a:spcPct val="35000"/>
            </a:spcAft>
            <a:buNone/>
          </a:pPr>
          <a:r>
            <a:rPr lang="en-US" sz="1100" kern="1200" dirty="0"/>
            <a:t>As the block size increases more useful data are brought into the cache</a:t>
          </a:r>
        </a:p>
      </dsp:txBody>
      <dsp:txXfrm>
        <a:off x="2889545" y="0"/>
        <a:ext cx="1375692" cy="2300807"/>
      </dsp:txXfrm>
    </dsp:sp>
    <dsp:sp modelId="{B4780650-EFE4-A94C-974F-2DDEC86E194B}">
      <dsp:nvSpPr>
        <dsp:cNvPr id="0" name=""/>
        <dsp:cNvSpPr/>
      </dsp:nvSpPr>
      <dsp:spPr>
        <a:xfrm>
          <a:off x="3289791" y="2588408"/>
          <a:ext cx="575201" cy="575201"/>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ECA710D-D355-E646-A7BB-EB328F5C2643}">
      <dsp:nvSpPr>
        <dsp:cNvPr id="0" name=""/>
        <dsp:cNvSpPr/>
      </dsp:nvSpPr>
      <dsp:spPr>
        <a:xfrm>
          <a:off x="4334023" y="3451210"/>
          <a:ext cx="1375692" cy="23008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marL="0" lvl="0" indent="0" algn="ctr" defTabSz="488950" rtl="0">
            <a:lnSpc>
              <a:spcPct val="90000"/>
            </a:lnSpc>
            <a:spcBef>
              <a:spcPct val="0"/>
            </a:spcBef>
            <a:spcAft>
              <a:spcPct val="35000"/>
            </a:spcAft>
            <a:buNone/>
          </a:pPr>
          <a:r>
            <a:rPr lang="en-US" sz="1100" kern="1200" dirty="0"/>
            <a:t>The hit ratio will begin to decrease as the block becomes bigger and the probability of using the newly fetched information becomes less than the probability of reusing the information that has to be replaced</a:t>
          </a:r>
        </a:p>
      </dsp:txBody>
      <dsp:txXfrm>
        <a:off x="4334023" y="3451210"/>
        <a:ext cx="1375692" cy="2300807"/>
      </dsp:txXfrm>
    </dsp:sp>
    <dsp:sp modelId="{601860E8-A992-8F42-AA96-D113C1174D42}">
      <dsp:nvSpPr>
        <dsp:cNvPr id="0" name=""/>
        <dsp:cNvSpPr/>
      </dsp:nvSpPr>
      <dsp:spPr>
        <a:xfrm>
          <a:off x="4734269" y="2588408"/>
          <a:ext cx="575201" cy="575201"/>
        </a:xfrm>
        <a:prstGeom prst="ellipse">
          <a:avLst/>
        </a:prstGeom>
        <a:solidFill>
          <a:schemeClr val="accent3"/>
        </a:solidFill>
        <a:ln>
          <a:solidFill>
            <a:schemeClr val="accent3"/>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F7426FF-C59C-8C4E-BCA5-97FDAC08690A}">
      <dsp:nvSpPr>
        <dsp:cNvPr id="0" name=""/>
        <dsp:cNvSpPr/>
      </dsp:nvSpPr>
      <dsp:spPr>
        <a:xfrm>
          <a:off x="5449022" y="0"/>
          <a:ext cx="1577094" cy="23008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1">
          <a:noAutofit/>
        </a:bodyPr>
        <a:lstStyle/>
        <a:p>
          <a:pPr marL="0" lvl="0" indent="0" algn="l" defTabSz="488950" rtl="0">
            <a:lnSpc>
              <a:spcPct val="90000"/>
            </a:lnSpc>
            <a:spcBef>
              <a:spcPct val="0"/>
            </a:spcBef>
            <a:spcAft>
              <a:spcPct val="35000"/>
            </a:spcAft>
            <a:buNone/>
          </a:pPr>
          <a:r>
            <a:rPr lang="en-US" sz="1100" kern="1200" dirty="0"/>
            <a:t>Two specific effects come into play:</a:t>
          </a:r>
        </a:p>
        <a:p>
          <a:pPr marL="57150" lvl="1" indent="-57150" algn="l" defTabSz="400050" rtl="0">
            <a:lnSpc>
              <a:spcPct val="90000"/>
            </a:lnSpc>
            <a:spcBef>
              <a:spcPct val="0"/>
            </a:spcBef>
            <a:spcAft>
              <a:spcPct val="15000"/>
            </a:spcAft>
            <a:buChar char="•"/>
          </a:pPr>
          <a:r>
            <a:rPr lang="en-US" sz="900" kern="1200" dirty="0"/>
            <a:t>Larger blocks reduce the number of blocks that fit into a cache</a:t>
          </a:r>
        </a:p>
        <a:p>
          <a:pPr marL="57150" lvl="1" indent="-57150" algn="l" defTabSz="400050" rtl="0">
            <a:lnSpc>
              <a:spcPct val="90000"/>
            </a:lnSpc>
            <a:spcBef>
              <a:spcPct val="0"/>
            </a:spcBef>
            <a:spcAft>
              <a:spcPct val="15000"/>
            </a:spcAft>
            <a:buChar char="•"/>
          </a:pPr>
          <a:r>
            <a:rPr lang="en-GB" sz="900" kern="1200" dirty="0"/>
            <a:t>As a block becomes larger each additional word is farther from the requested word</a:t>
          </a:r>
        </a:p>
      </dsp:txBody>
      <dsp:txXfrm>
        <a:off x="5449022" y="0"/>
        <a:ext cx="1577094" cy="2300807"/>
      </dsp:txXfrm>
    </dsp:sp>
    <dsp:sp modelId="{C10A1FA9-FE59-1849-8BB4-2C6ADF800F55}">
      <dsp:nvSpPr>
        <dsp:cNvPr id="0" name=""/>
        <dsp:cNvSpPr/>
      </dsp:nvSpPr>
      <dsp:spPr>
        <a:xfrm>
          <a:off x="6065322" y="2571491"/>
          <a:ext cx="575201" cy="575201"/>
        </a:xfrm>
        <a:prstGeom prst="ellipse">
          <a:avLst/>
        </a:prstGeom>
        <a:solidFill>
          <a:schemeClr val="accent4"/>
        </a:solidFill>
        <a:ln>
          <a:solidFill>
            <a:schemeClr val="accent4"/>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84995"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84996"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r>
              <a:rPr lang="en-US"/>
              <a:t>© 2016 Pearson Education, Inc., Upper Saddle River, NJ. All rights reserved.</a:t>
            </a:r>
            <a:endParaRPr lang="en-US" dirty="0"/>
          </a:p>
        </p:txBody>
      </p:sp>
      <p:sp>
        <p:nvSpPr>
          <p:cNvPr id="84997"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0322DCDD-0C19-3441-B848-50C2235D8273}" type="slidenum">
              <a:rPr lang="en-US"/>
              <a:pPr/>
              <a:t>‹#›</a:t>
            </a:fld>
            <a:endParaRPr lang="en-US" dirty="0"/>
          </a:p>
        </p:txBody>
      </p:sp>
    </p:spTree>
    <p:extLst>
      <p:ext uri="{BB962C8B-B14F-4D97-AF65-F5344CB8AC3E}">
        <p14:creationId xmlns:p14="http://schemas.microsoft.com/office/powerpoint/2010/main" val="255810986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839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839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39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39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r>
              <a:rPr lang="en-US"/>
              <a:t>© 2016 Pearson Education, Inc., Upper Saddle River, NJ. All rights reserved.</a:t>
            </a:r>
            <a:endParaRPr lang="en-US" dirty="0"/>
          </a:p>
        </p:txBody>
      </p:sp>
      <p:sp>
        <p:nvSpPr>
          <p:cNvPr id="839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56C40E98-D33D-704E-929D-27FB84CF5632}" type="slidenum">
              <a:rPr lang="en-US"/>
              <a:pPr/>
              <a:t>‹#›</a:t>
            </a:fld>
            <a:endParaRPr lang="en-US" dirty="0"/>
          </a:p>
        </p:txBody>
      </p:sp>
    </p:spTree>
    <p:extLst>
      <p:ext uri="{BB962C8B-B14F-4D97-AF65-F5344CB8AC3E}">
        <p14:creationId xmlns:p14="http://schemas.microsoft.com/office/powerpoint/2010/main" val="1823288552"/>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kumimoji="1" sz="1200" kern="1200">
        <a:solidFill>
          <a:schemeClr val="tx1"/>
        </a:solidFill>
        <a:latin typeface="Times New Roman" pitchFamily="33"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1</a:t>
            </a:fld>
            <a:endParaRPr lang="en-US" dirty="0"/>
          </a:p>
        </p:txBody>
      </p:sp>
    </p:spTree>
    <p:extLst>
      <p:ext uri="{BB962C8B-B14F-4D97-AF65-F5344CB8AC3E}">
        <p14:creationId xmlns:p14="http://schemas.microsoft.com/office/powerpoint/2010/main" val="1792549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33" charset="0"/>
                <a:ea typeface="+mn-ea"/>
                <a:cs typeface="+mn-cs"/>
              </a:rPr>
              <a:t> The second item in Table 5.1, cache size, has already been discussed. We would</a:t>
            </a:r>
          </a:p>
          <a:p>
            <a:r>
              <a:rPr kumimoji="1" lang="en-US" sz="1200" kern="1200" dirty="0">
                <a:solidFill>
                  <a:schemeClr val="tx1"/>
                </a:solidFill>
                <a:effectLst/>
                <a:latin typeface="Times New Roman" pitchFamily="33" charset="0"/>
                <a:ea typeface="+mn-ea"/>
                <a:cs typeface="+mn-cs"/>
              </a:rPr>
              <a:t>like the size of the cache to be small enough so that the overall average cost per</a:t>
            </a:r>
          </a:p>
          <a:p>
            <a:r>
              <a:rPr kumimoji="1" lang="en-US" sz="1200" kern="1200" dirty="0">
                <a:solidFill>
                  <a:schemeClr val="tx1"/>
                </a:solidFill>
                <a:effectLst/>
                <a:latin typeface="Times New Roman" pitchFamily="33" charset="0"/>
                <a:ea typeface="+mn-ea"/>
                <a:cs typeface="+mn-cs"/>
              </a:rPr>
              <a:t>bit is close to that of main memory alone and large enough so that the overall</a:t>
            </a:r>
          </a:p>
          <a:p>
            <a:r>
              <a:rPr kumimoji="1" lang="en-US" sz="1200" kern="1200" dirty="0">
                <a:solidFill>
                  <a:schemeClr val="tx1"/>
                </a:solidFill>
                <a:effectLst/>
                <a:latin typeface="Times New Roman" pitchFamily="33" charset="0"/>
                <a:ea typeface="+mn-ea"/>
                <a:cs typeface="+mn-cs"/>
              </a:rPr>
              <a:t>average access time is close to that of the cache alone. There are several other</a:t>
            </a:r>
          </a:p>
          <a:p>
            <a:r>
              <a:rPr kumimoji="1" lang="en-US" sz="1200" kern="1200" dirty="0">
                <a:solidFill>
                  <a:schemeClr val="tx1"/>
                </a:solidFill>
                <a:effectLst/>
                <a:latin typeface="Times New Roman" pitchFamily="33" charset="0"/>
                <a:ea typeface="+mn-ea"/>
                <a:cs typeface="+mn-cs"/>
              </a:rPr>
              <a:t>motivations for minimizing cache size. The larger the cache, the larger the number</a:t>
            </a:r>
          </a:p>
          <a:p>
            <a:r>
              <a:rPr kumimoji="1" lang="en-US" sz="1200" kern="1200" dirty="0">
                <a:solidFill>
                  <a:schemeClr val="tx1"/>
                </a:solidFill>
                <a:effectLst/>
                <a:latin typeface="Times New Roman" pitchFamily="33" charset="0"/>
                <a:ea typeface="+mn-ea"/>
                <a:cs typeface="+mn-cs"/>
              </a:rPr>
              <a:t>of gates involved in addressing the cache. The result is that large caches tend to be</a:t>
            </a:r>
          </a:p>
          <a:p>
            <a:r>
              <a:rPr kumimoji="1" lang="en-US" sz="1200" kern="1200" dirty="0">
                <a:solidFill>
                  <a:schemeClr val="tx1"/>
                </a:solidFill>
                <a:effectLst/>
                <a:latin typeface="Times New Roman" pitchFamily="33" charset="0"/>
                <a:ea typeface="+mn-ea"/>
                <a:cs typeface="+mn-cs"/>
              </a:rPr>
              <a:t>slightly slower than small ones—even</a:t>
            </a:r>
            <a:r>
              <a:rPr kumimoji="1" lang="en-US" sz="1200" kern="1200" baseline="0" dirty="0">
                <a:solidFill>
                  <a:schemeClr val="tx1"/>
                </a:solidFill>
                <a:effectLst/>
                <a:latin typeface="Times New Roman" pitchFamily="33" charset="0"/>
                <a:ea typeface="+mn-ea"/>
                <a:cs typeface="+mn-cs"/>
              </a:rPr>
              <a:t> </a:t>
            </a:r>
            <a:r>
              <a:rPr kumimoji="1" lang="en-US" sz="1200" kern="1200" dirty="0">
                <a:solidFill>
                  <a:schemeClr val="tx1"/>
                </a:solidFill>
                <a:effectLst/>
                <a:latin typeface="Times New Roman" pitchFamily="33" charset="0"/>
                <a:ea typeface="+mn-ea"/>
                <a:cs typeface="+mn-cs"/>
              </a:rPr>
              <a:t>when built with the same integrated circuit</a:t>
            </a:r>
          </a:p>
          <a:p>
            <a:r>
              <a:rPr kumimoji="1" lang="en-US" sz="1200" kern="1200" dirty="0">
                <a:solidFill>
                  <a:schemeClr val="tx1"/>
                </a:solidFill>
                <a:effectLst/>
                <a:latin typeface="Times New Roman" pitchFamily="33" charset="0"/>
                <a:ea typeface="+mn-ea"/>
                <a:cs typeface="+mn-cs"/>
              </a:rPr>
              <a:t>technology and put in the same place on a chip and circuit board. The available</a:t>
            </a:r>
          </a:p>
          <a:p>
            <a:r>
              <a:rPr kumimoji="1" lang="en-US" sz="1200" kern="1200" dirty="0">
                <a:solidFill>
                  <a:schemeClr val="tx1"/>
                </a:solidFill>
                <a:effectLst/>
                <a:latin typeface="Times New Roman" pitchFamily="33" charset="0"/>
                <a:ea typeface="+mn-ea"/>
                <a:cs typeface="+mn-cs"/>
              </a:rPr>
              <a:t>chip and board area also limits cache size. Because the performance of the cache</a:t>
            </a:r>
          </a:p>
          <a:p>
            <a:r>
              <a:rPr kumimoji="1" lang="en-US" sz="1200" kern="1200" dirty="0">
                <a:solidFill>
                  <a:schemeClr val="tx1"/>
                </a:solidFill>
                <a:effectLst/>
                <a:latin typeface="Times New Roman" pitchFamily="33" charset="0"/>
                <a:ea typeface="+mn-ea"/>
                <a:cs typeface="+mn-cs"/>
              </a:rPr>
              <a:t>is very sensitive to the nature of the workload, it is impossible to arrive at a single</a:t>
            </a:r>
          </a:p>
          <a:p>
            <a:r>
              <a:rPr kumimoji="1" lang="en-US" sz="1200" kern="1200" dirty="0">
                <a:solidFill>
                  <a:schemeClr val="tx1"/>
                </a:solidFill>
                <a:effectLst/>
                <a:latin typeface="Times New Roman" pitchFamily="33" charset="0"/>
                <a:ea typeface="+mn-ea"/>
                <a:cs typeface="+mn-cs"/>
              </a:rPr>
              <a:t>“optimum” cache size.</a:t>
            </a:r>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10</a:t>
            </a:fld>
            <a:endParaRPr lang="en-US" dirty="0"/>
          </a:p>
        </p:txBody>
      </p:sp>
    </p:spTree>
    <p:extLst>
      <p:ext uri="{BB962C8B-B14F-4D97-AF65-F5344CB8AC3E}">
        <p14:creationId xmlns:p14="http://schemas.microsoft.com/office/powerpoint/2010/main" val="2078500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dirty="0">
                <a:solidFill>
                  <a:schemeClr val="tx1"/>
                </a:solidFill>
                <a:effectLst/>
                <a:latin typeface="Times New Roman" pitchFamily="33" charset="0"/>
                <a:ea typeface="+mn-ea"/>
                <a:cs typeface="+mn-cs"/>
              </a:rPr>
              <a:t>Table 5.2 lists the cache sizes of some current and past</a:t>
            </a:r>
          </a:p>
          <a:p>
            <a:r>
              <a:rPr kumimoji="1" lang="en-US" sz="1200" kern="1200" dirty="0">
                <a:solidFill>
                  <a:schemeClr val="tx1"/>
                </a:solidFill>
                <a:effectLst/>
                <a:latin typeface="Times New Roman" pitchFamily="33" charset="0"/>
                <a:ea typeface="+mn-ea"/>
                <a:cs typeface="+mn-cs"/>
              </a:rPr>
              <a:t>processors</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11</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extLst>
      <p:ext uri="{BB962C8B-B14F-4D97-AF65-F5344CB8AC3E}">
        <p14:creationId xmlns:p14="http://schemas.microsoft.com/office/powerpoint/2010/main" val="39188023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33" charset="0"/>
                <a:ea typeface="+mn-ea"/>
                <a:cs typeface="+mn-cs"/>
              </a:rPr>
              <a:t> Because there are fewer cache lines than main memory blocks, an algorithm is needed</a:t>
            </a:r>
          </a:p>
          <a:p>
            <a:r>
              <a:rPr kumimoji="1" lang="en-US" sz="1200" kern="1200" dirty="0">
                <a:solidFill>
                  <a:schemeClr val="tx1"/>
                </a:solidFill>
                <a:effectLst/>
                <a:latin typeface="Times New Roman" pitchFamily="33" charset="0"/>
                <a:ea typeface="+mn-ea"/>
                <a:cs typeface="+mn-cs"/>
              </a:rPr>
              <a:t>for mapping main memory blocks into cache lines. Further, a means is needed for</a:t>
            </a:r>
          </a:p>
          <a:p>
            <a:r>
              <a:rPr kumimoji="1" lang="en-US" sz="1200" kern="1200" dirty="0">
                <a:solidFill>
                  <a:schemeClr val="tx1"/>
                </a:solidFill>
                <a:effectLst/>
                <a:latin typeface="Times New Roman" pitchFamily="33" charset="0"/>
                <a:ea typeface="+mn-ea"/>
                <a:cs typeface="+mn-cs"/>
              </a:rPr>
              <a:t>determining which main memory block currently occupies a cache line. The choice</a:t>
            </a:r>
          </a:p>
          <a:p>
            <a:r>
              <a:rPr kumimoji="1" lang="en-US" sz="1200" kern="1200" dirty="0">
                <a:solidFill>
                  <a:schemeClr val="tx1"/>
                </a:solidFill>
                <a:effectLst/>
                <a:latin typeface="Times New Roman" pitchFamily="33" charset="0"/>
                <a:ea typeface="+mn-ea"/>
                <a:cs typeface="+mn-cs"/>
              </a:rPr>
              <a:t>of the mapping function dictates how the cache is logically organized.</a:t>
            </a:r>
          </a:p>
          <a:p>
            <a:r>
              <a:rPr kumimoji="1" lang="en-US" sz="1200" kern="1200" dirty="0">
                <a:solidFill>
                  <a:schemeClr val="tx1"/>
                </a:solidFill>
                <a:effectLst/>
                <a:latin typeface="Times New Roman" pitchFamily="33" charset="0"/>
                <a:ea typeface="+mn-ea"/>
                <a:cs typeface="+mn-cs"/>
              </a:rPr>
              <a:t>Three techniques</a:t>
            </a:r>
            <a:r>
              <a:rPr kumimoji="1" lang="en-US" sz="1200" kern="1200" baseline="0" dirty="0">
                <a:solidFill>
                  <a:schemeClr val="tx1"/>
                </a:solidFill>
                <a:effectLst/>
                <a:latin typeface="Times New Roman" pitchFamily="33" charset="0"/>
                <a:ea typeface="+mn-ea"/>
                <a:cs typeface="+mn-cs"/>
              </a:rPr>
              <a:t> </a:t>
            </a:r>
            <a:r>
              <a:rPr kumimoji="1" lang="en-US" sz="1200" kern="1200" dirty="0">
                <a:solidFill>
                  <a:schemeClr val="tx1"/>
                </a:solidFill>
                <a:effectLst/>
                <a:latin typeface="Times New Roman" pitchFamily="33" charset="0"/>
                <a:ea typeface="+mn-ea"/>
                <a:cs typeface="+mn-cs"/>
              </a:rPr>
              <a:t>can be used: direct, associative, and set-associative. We examine each of these</a:t>
            </a:r>
          </a:p>
          <a:p>
            <a:r>
              <a:rPr kumimoji="1" lang="en-US" sz="1200" kern="1200" dirty="0">
                <a:solidFill>
                  <a:schemeClr val="tx1"/>
                </a:solidFill>
                <a:effectLst/>
                <a:latin typeface="Times New Roman" pitchFamily="33" charset="0"/>
                <a:ea typeface="+mn-ea"/>
                <a:cs typeface="+mn-cs"/>
              </a:rPr>
              <a:t>in turn. In each case, we look at the general structure and then a specific example.</a:t>
            </a:r>
          </a:p>
          <a:p>
            <a:r>
              <a:rPr kumimoji="1" lang="en-US" sz="1200" kern="1200" dirty="0">
                <a:solidFill>
                  <a:schemeClr val="tx1"/>
                </a:solidFill>
                <a:effectLst/>
                <a:latin typeface="Times New Roman" pitchFamily="33" charset="0"/>
                <a:ea typeface="+mn-ea"/>
                <a:cs typeface="+mn-cs"/>
              </a:rPr>
              <a:t>Table 5.3 provides a summary of key characteristics of the three approaches.</a:t>
            </a:r>
          </a:p>
          <a:p>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12</a:t>
            </a:fld>
            <a:endParaRPr lang="en-US" dirty="0"/>
          </a:p>
        </p:txBody>
      </p:sp>
    </p:spTree>
    <p:extLst>
      <p:ext uri="{BB962C8B-B14F-4D97-AF65-F5344CB8AC3E}">
        <p14:creationId xmlns:p14="http://schemas.microsoft.com/office/powerpoint/2010/main" val="12316783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33" charset="0"/>
                <a:ea typeface="+mn-ea"/>
                <a:cs typeface="+mn-cs"/>
              </a:rPr>
              <a:t>The simplest technique, known as direct mapping, maps</a:t>
            </a:r>
          </a:p>
          <a:p>
            <a:r>
              <a:rPr kumimoji="1" lang="en-US" sz="1200" kern="1200" dirty="0">
                <a:solidFill>
                  <a:schemeClr val="tx1"/>
                </a:solidFill>
                <a:effectLst/>
                <a:latin typeface="Times New Roman" pitchFamily="33" charset="0"/>
                <a:ea typeface="+mn-ea"/>
                <a:cs typeface="+mn-cs"/>
              </a:rPr>
              <a:t>each block of main memory into only one possible cache line.</a:t>
            </a:r>
          </a:p>
          <a:p>
            <a:endParaRPr kumimoji="1" lang="en-US" sz="1200" kern="1200" dirty="0">
              <a:solidFill>
                <a:schemeClr val="tx1"/>
              </a:solidFill>
              <a:effectLst/>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mapping is expressed as</a:t>
            </a:r>
          </a:p>
          <a:p>
            <a:endParaRPr kumimoji="1" lang="en-US" sz="1200" kern="1200" baseline="0" dirty="0">
              <a:solidFill>
                <a:schemeClr val="tx1"/>
              </a:solidFill>
              <a:latin typeface="Times New Roman" pitchFamily="33" charset="0"/>
              <a:ea typeface="+mn-ea"/>
              <a:cs typeface="+mn-cs"/>
            </a:endParaRPr>
          </a:p>
          <a:p>
            <a:r>
              <a:rPr kumimoji="1" lang="en-US" sz="1200" i="1" kern="1200" baseline="0" dirty="0" err="1">
                <a:solidFill>
                  <a:schemeClr val="tx1"/>
                </a:solidFill>
                <a:latin typeface="Times New Roman" pitchFamily="33" charset="0"/>
                <a:ea typeface="+mn-ea"/>
                <a:cs typeface="+mn-cs"/>
              </a:rPr>
              <a:t>i</a:t>
            </a:r>
            <a:r>
              <a:rPr kumimoji="1" lang="en-US" sz="1200" i="1" kern="1200" baseline="0" dirty="0">
                <a:solidFill>
                  <a:schemeClr val="tx1"/>
                </a:solidFill>
                <a:latin typeface="Times New Roman" pitchFamily="33" charset="0"/>
                <a:ea typeface="+mn-ea"/>
                <a:cs typeface="+mn-cs"/>
              </a:rPr>
              <a:t> = j modulo m</a:t>
            </a:r>
          </a:p>
          <a:p>
            <a:endParaRPr kumimoji="1" lang="en-US" sz="1200" i="1"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where</a:t>
            </a:r>
          </a:p>
          <a:p>
            <a:endParaRPr kumimoji="1" lang="en-US" sz="1200" i="1" kern="1200" baseline="0" dirty="0">
              <a:solidFill>
                <a:schemeClr val="tx1"/>
              </a:solidFill>
              <a:latin typeface="Times New Roman" pitchFamily="33" charset="0"/>
              <a:ea typeface="+mn-ea"/>
              <a:cs typeface="+mn-cs"/>
            </a:endParaRPr>
          </a:p>
          <a:p>
            <a:r>
              <a:rPr kumimoji="1" lang="en-US" sz="1200" i="1" kern="1200" baseline="0" dirty="0" err="1">
                <a:solidFill>
                  <a:schemeClr val="tx1"/>
                </a:solidFill>
                <a:latin typeface="Times New Roman" pitchFamily="33" charset="0"/>
                <a:ea typeface="+mn-ea"/>
                <a:cs typeface="+mn-cs"/>
              </a:rPr>
              <a:t>i</a:t>
            </a:r>
            <a:r>
              <a:rPr kumimoji="1" lang="en-US" sz="1200" i="1" kern="1200" baseline="0" dirty="0">
                <a:solidFill>
                  <a:schemeClr val="tx1"/>
                </a:solidFill>
                <a:latin typeface="Times New Roman" pitchFamily="33" charset="0"/>
                <a:ea typeface="+mn-ea"/>
                <a:cs typeface="+mn-cs"/>
              </a:rPr>
              <a:t> = cache line number</a:t>
            </a:r>
          </a:p>
          <a:p>
            <a:r>
              <a:rPr kumimoji="1" lang="en-US" sz="1200" i="1" kern="1200" baseline="0" dirty="0">
                <a:solidFill>
                  <a:schemeClr val="tx1"/>
                </a:solidFill>
                <a:latin typeface="Times New Roman" pitchFamily="33" charset="0"/>
                <a:ea typeface="+mn-ea"/>
                <a:cs typeface="+mn-cs"/>
              </a:rPr>
              <a:t>j = main memory block number</a:t>
            </a:r>
          </a:p>
          <a:p>
            <a:r>
              <a:rPr kumimoji="1" lang="en-US" sz="1200" i="1" kern="1200" baseline="0" dirty="0">
                <a:solidFill>
                  <a:schemeClr val="tx1"/>
                </a:solidFill>
                <a:latin typeface="Times New Roman" pitchFamily="33" charset="0"/>
                <a:ea typeface="+mn-ea"/>
                <a:cs typeface="+mn-cs"/>
              </a:rPr>
              <a:t>m = number of lines in the cache</a:t>
            </a:r>
            <a:endParaRPr kumimoji="1" lang="en-US" sz="1200" kern="1200" baseline="0" dirty="0">
              <a:solidFill>
                <a:schemeClr val="tx1"/>
              </a:solidFill>
              <a:latin typeface="Times New Roman" pitchFamily="33" charset="0"/>
              <a:ea typeface="+mn-ea"/>
              <a:cs typeface="+mn-cs"/>
            </a:endParaRPr>
          </a:p>
          <a:p>
            <a:endParaRPr kumimoji="1" lang="en-US" sz="1200" kern="1200" dirty="0">
              <a:solidFill>
                <a:schemeClr val="tx1"/>
              </a:solidFill>
              <a:effectLst/>
              <a:latin typeface="Times New Roman" pitchFamily="33" charset="0"/>
              <a:ea typeface="+mn-ea"/>
              <a:cs typeface="+mn-cs"/>
            </a:endParaRPr>
          </a:p>
          <a:p>
            <a:endParaRPr kumimoji="1" lang="en-US" sz="1200" kern="1200" dirty="0">
              <a:solidFill>
                <a:schemeClr val="tx1"/>
              </a:solidFill>
              <a:effectLst/>
              <a:latin typeface="Times New Roman" pitchFamily="33" charset="0"/>
              <a:ea typeface="+mn-ea"/>
              <a:cs typeface="+mn-cs"/>
            </a:endParaRPr>
          </a:p>
          <a:p>
            <a:r>
              <a:rPr kumimoji="1" lang="en-US" sz="1200" kern="1200" dirty="0">
                <a:solidFill>
                  <a:schemeClr val="tx1"/>
                </a:solidFill>
                <a:effectLst/>
                <a:latin typeface="Times New Roman" pitchFamily="33" charset="0"/>
                <a:ea typeface="+mn-ea"/>
                <a:cs typeface="+mn-cs"/>
              </a:rPr>
              <a:t>Figure 5.6a shows the mapping for the first </a:t>
            </a:r>
            <a:r>
              <a:rPr kumimoji="1" lang="en-US" sz="1200" i="1" kern="1200" dirty="0">
                <a:solidFill>
                  <a:schemeClr val="tx1"/>
                </a:solidFill>
                <a:effectLst/>
                <a:latin typeface="Times New Roman" pitchFamily="33" charset="0"/>
                <a:ea typeface="+mn-ea"/>
                <a:cs typeface="+mn-cs"/>
              </a:rPr>
              <a:t>m</a:t>
            </a:r>
            <a:r>
              <a:rPr kumimoji="1" lang="en-US" sz="1200" kern="1200" dirty="0">
                <a:solidFill>
                  <a:schemeClr val="tx1"/>
                </a:solidFill>
                <a:effectLst/>
                <a:latin typeface="Times New Roman" pitchFamily="33" charset="0"/>
                <a:ea typeface="+mn-ea"/>
                <a:cs typeface="+mn-cs"/>
              </a:rPr>
              <a:t>  blocks of main memory.</a:t>
            </a:r>
          </a:p>
          <a:p>
            <a:r>
              <a:rPr kumimoji="1" lang="en-US" sz="1200" kern="1200" dirty="0">
                <a:solidFill>
                  <a:schemeClr val="tx1"/>
                </a:solidFill>
                <a:effectLst/>
                <a:latin typeface="Times New Roman" pitchFamily="33" charset="0"/>
                <a:ea typeface="+mn-ea"/>
                <a:cs typeface="+mn-cs"/>
              </a:rPr>
              <a:t>Each block of main memory maps into one unique line of the cache. The next</a:t>
            </a:r>
          </a:p>
          <a:p>
            <a:r>
              <a:rPr kumimoji="1" lang="en-US" sz="1200" kern="1200" dirty="0">
                <a:solidFill>
                  <a:schemeClr val="tx1"/>
                </a:solidFill>
                <a:effectLst/>
                <a:latin typeface="Times New Roman" pitchFamily="33" charset="0"/>
                <a:ea typeface="+mn-ea"/>
                <a:cs typeface="+mn-cs"/>
              </a:rPr>
              <a:t> </a:t>
            </a:r>
            <a:r>
              <a:rPr kumimoji="1" lang="en-US" sz="1200" i="1" kern="1200" dirty="0">
                <a:solidFill>
                  <a:schemeClr val="tx1"/>
                </a:solidFill>
                <a:effectLst/>
                <a:latin typeface="Times New Roman" pitchFamily="33" charset="0"/>
                <a:ea typeface="+mn-ea"/>
                <a:cs typeface="+mn-cs"/>
              </a:rPr>
              <a:t>m </a:t>
            </a:r>
            <a:r>
              <a:rPr kumimoji="1" lang="en-US" sz="1200" kern="1200" dirty="0">
                <a:solidFill>
                  <a:schemeClr val="tx1"/>
                </a:solidFill>
                <a:effectLst/>
                <a:latin typeface="Times New Roman" pitchFamily="33" charset="0"/>
                <a:ea typeface="+mn-ea"/>
                <a:cs typeface="+mn-cs"/>
              </a:rPr>
              <a:t>blocks of main memory map into the cache in the same fashion; that is, block </a:t>
            </a:r>
            <a:r>
              <a:rPr kumimoji="1" lang="en-US" sz="1200" kern="1200" dirty="0" err="1">
                <a:solidFill>
                  <a:schemeClr val="tx1"/>
                </a:solidFill>
                <a:effectLst/>
                <a:latin typeface="Times New Roman" pitchFamily="33" charset="0"/>
                <a:ea typeface="+mn-ea"/>
                <a:cs typeface="+mn-cs"/>
              </a:rPr>
              <a:t>B</a:t>
            </a:r>
            <a:r>
              <a:rPr kumimoji="1" lang="en-US" sz="1200" kern="1200" baseline="-25000" dirty="0" err="1">
                <a:solidFill>
                  <a:schemeClr val="tx1"/>
                </a:solidFill>
                <a:effectLst/>
                <a:latin typeface="Times New Roman" pitchFamily="33" charset="0"/>
                <a:ea typeface="+mn-ea"/>
                <a:cs typeface="+mn-cs"/>
              </a:rPr>
              <a:t>m</a:t>
            </a:r>
            <a:endParaRPr kumimoji="1" lang="en-US" sz="1200" kern="1200" baseline="-25000" dirty="0">
              <a:solidFill>
                <a:schemeClr val="tx1"/>
              </a:solidFill>
              <a:effectLst/>
              <a:latin typeface="Times New Roman" pitchFamily="33" charset="0"/>
              <a:ea typeface="+mn-ea"/>
              <a:cs typeface="+mn-cs"/>
            </a:endParaRPr>
          </a:p>
          <a:p>
            <a:r>
              <a:rPr kumimoji="1" lang="en-US" sz="1200" kern="1200" dirty="0">
                <a:solidFill>
                  <a:schemeClr val="tx1"/>
                </a:solidFill>
                <a:effectLst/>
                <a:latin typeface="Times New Roman" pitchFamily="33" charset="0"/>
                <a:ea typeface="+mn-ea"/>
                <a:cs typeface="+mn-cs"/>
              </a:rPr>
              <a:t> of main memory maps into line L</a:t>
            </a:r>
            <a:r>
              <a:rPr kumimoji="1" lang="en-US" sz="1200" kern="1200" baseline="-25000" dirty="0">
                <a:solidFill>
                  <a:schemeClr val="tx1"/>
                </a:solidFill>
                <a:effectLst/>
                <a:latin typeface="Times New Roman" pitchFamily="33" charset="0"/>
                <a:ea typeface="+mn-ea"/>
                <a:cs typeface="+mn-cs"/>
              </a:rPr>
              <a:t>0</a:t>
            </a:r>
            <a:r>
              <a:rPr kumimoji="1" lang="en-US" sz="1200" kern="1200" dirty="0">
                <a:solidFill>
                  <a:schemeClr val="tx1"/>
                </a:solidFill>
                <a:effectLst/>
                <a:latin typeface="Times New Roman" pitchFamily="33" charset="0"/>
                <a:ea typeface="+mn-ea"/>
                <a:cs typeface="+mn-cs"/>
              </a:rPr>
              <a:t>  of cache, block B</a:t>
            </a:r>
            <a:r>
              <a:rPr kumimoji="1" lang="en-US" sz="1200" kern="1200" baseline="-25000" dirty="0">
                <a:solidFill>
                  <a:schemeClr val="tx1"/>
                </a:solidFill>
                <a:effectLst/>
                <a:latin typeface="Times New Roman" pitchFamily="33" charset="0"/>
                <a:ea typeface="+mn-ea"/>
                <a:cs typeface="+mn-cs"/>
              </a:rPr>
              <a:t>m</a:t>
            </a:r>
            <a:r>
              <a:rPr kumimoji="1" lang="en-US" sz="1200" b="1" kern="1200" baseline="-25000" dirty="0">
                <a:solidFill>
                  <a:schemeClr val="tx1"/>
                </a:solidFill>
                <a:effectLst/>
                <a:latin typeface="Times New Roman" pitchFamily="33" charset="0"/>
                <a:ea typeface="+mn-ea"/>
                <a:cs typeface="+mn-cs"/>
              </a:rPr>
              <a:t>+</a:t>
            </a:r>
            <a:r>
              <a:rPr kumimoji="1" lang="en-US" sz="1200" kern="1200" baseline="-25000" dirty="0">
                <a:solidFill>
                  <a:schemeClr val="tx1"/>
                </a:solidFill>
                <a:effectLst/>
                <a:latin typeface="Times New Roman" pitchFamily="33" charset="0"/>
                <a:ea typeface="+mn-ea"/>
                <a:cs typeface="+mn-cs"/>
              </a:rPr>
              <a:t>1</a:t>
            </a:r>
            <a:r>
              <a:rPr kumimoji="1" lang="en-US" sz="1200" kern="1200" dirty="0">
                <a:solidFill>
                  <a:schemeClr val="tx1"/>
                </a:solidFill>
                <a:effectLst/>
                <a:latin typeface="Times New Roman" pitchFamily="33" charset="0"/>
                <a:ea typeface="+mn-ea"/>
                <a:cs typeface="+mn-cs"/>
              </a:rPr>
              <a:t>  maps into line L</a:t>
            </a:r>
            <a:r>
              <a:rPr kumimoji="1" lang="en-US" sz="1200" kern="1200" baseline="-25000" dirty="0">
                <a:solidFill>
                  <a:schemeClr val="tx1"/>
                </a:solidFill>
                <a:effectLst/>
                <a:latin typeface="Times New Roman" pitchFamily="33" charset="0"/>
                <a:ea typeface="+mn-ea"/>
                <a:cs typeface="+mn-cs"/>
              </a:rPr>
              <a:t>1 </a:t>
            </a:r>
            <a:r>
              <a:rPr kumimoji="1" lang="en-US" sz="1200" kern="1200" dirty="0">
                <a:solidFill>
                  <a:schemeClr val="tx1"/>
                </a:solidFill>
                <a:effectLst/>
                <a:latin typeface="Times New Roman" pitchFamily="33" charset="0"/>
                <a:ea typeface="+mn-ea"/>
                <a:cs typeface="+mn-cs"/>
              </a:rPr>
              <a:t>, and so on.</a:t>
            </a:r>
          </a:p>
          <a:p>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13</a:t>
            </a:fld>
            <a:endParaRPr lang="en-US" dirty="0"/>
          </a:p>
        </p:txBody>
      </p:sp>
    </p:spTree>
    <p:extLst>
      <p:ext uri="{BB962C8B-B14F-4D97-AF65-F5344CB8AC3E}">
        <p14:creationId xmlns:p14="http://schemas.microsoft.com/office/powerpoint/2010/main" val="12867493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33" charset="0"/>
                <a:ea typeface="+mn-ea"/>
                <a:cs typeface="+mn-cs"/>
              </a:rPr>
              <a:t>The mapping function is easily implemented using the main memory address.</a:t>
            </a:r>
          </a:p>
          <a:p>
            <a:r>
              <a:rPr kumimoji="1" lang="en-US" sz="1200" kern="1200" dirty="0">
                <a:solidFill>
                  <a:schemeClr val="tx1"/>
                </a:solidFill>
                <a:effectLst/>
                <a:latin typeface="Times New Roman" pitchFamily="33" charset="0"/>
                <a:ea typeface="+mn-ea"/>
                <a:cs typeface="+mn-cs"/>
              </a:rPr>
              <a:t>Figure 5.7 illustrates the general mechanism.</a:t>
            </a:r>
          </a:p>
          <a:p>
            <a:endParaRPr lang="en-US" dirty="0"/>
          </a:p>
          <a:p>
            <a:r>
              <a:rPr kumimoji="1" lang="en-US" sz="1200" kern="1200" dirty="0">
                <a:solidFill>
                  <a:schemeClr val="tx1"/>
                </a:solidFill>
                <a:effectLst/>
                <a:latin typeface="Times New Roman" pitchFamily="33" charset="0"/>
                <a:ea typeface="+mn-ea"/>
                <a:cs typeface="+mn-cs"/>
              </a:rPr>
              <a:t> Figure 5.7 indicates the logical structure of the cache hardware access mechanism.</a:t>
            </a:r>
          </a:p>
          <a:p>
            <a:r>
              <a:rPr kumimoji="1" lang="en-US" sz="1200" kern="1200" dirty="0">
                <a:solidFill>
                  <a:schemeClr val="tx1"/>
                </a:solidFill>
                <a:effectLst/>
                <a:latin typeface="Times New Roman" pitchFamily="33" charset="0"/>
                <a:ea typeface="+mn-ea"/>
                <a:cs typeface="+mn-cs"/>
              </a:rPr>
              <a:t>When the cache hardware is presented with an address from the processor,</a:t>
            </a:r>
          </a:p>
          <a:p>
            <a:r>
              <a:rPr kumimoji="1" lang="en-US" sz="1200" kern="1200" dirty="0">
                <a:solidFill>
                  <a:schemeClr val="tx1"/>
                </a:solidFill>
                <a:effectLst/>
                <a:latin typeface="Times New Roman" pitchFamily="33" charset="0"/>
                <a:ea typeface="+mn-ea"/>
                <a:cs typeface="+mn-cs"/>
              </a:rPr>
              <a:t>the Line Number portion of the address is used to index into the cache. A compare</a:t>
            </a:r>
          </a:p>
          <a:p>
            <a:r>
              <a:rPr kumimoji="1" lang="en-US" sz="1200" kern="1200" dirty="0">
                <a:solidFill>
                  <a:schemeClr val="tx1"/>
                </a:solidFill>
                <a:effectLst/>
                <a:latin typeface="Times New Roman" pitchFamily="33" charset="0"/>
                <a:ea typeface="+mn-ea"/>
                <a:cs typeface="+mn-cs"/>
              </a:rPr>
              <a:t>function compares the tag of that line with the Tag field of the address. If there is a</a:t>
            </a:r>
          </a:p>
          <a:p>
            <a:r>
              <a:rPr kumimoji="1" lang="en-US" sz="1200" kern="1200" dirty="0">
                <a:solidFill>
                  <a:schemeClr val="tx1"/>
                </a:solidFill>
                <a:effectLst/>
                <a:latin typeface="Times New Roman" pitchFamily="33" charset="0"/>
                <a:ea typeface="+mn-ea"/>
                <a:cs typeface="+mn-cs"/>
              </a:rPr>
              <a:t>match (hit), an enable signal is sent to a select function, which uses the Offset field</a:t>
            </a:r>
          </a:p>
          <a:p>
            <a:r>
              <a:rPr kumimoji="1" lang="en-US" sz="1200" kern="1200" dirty="0">
                <a:solidFill>
                  <a:schemeClr val="tx1"/>
                </a:solidFill>
                <a:effectLst/>
                <a:latin typeface="Times New Roman" pitchFamily="33" charset="0"/>
                <a:ea typeface="+mn-ea"/>
                <a:cs typeface="+mn-cs"/>
              </a:rPr>
              <a:t>of the address and the Line Number field of the address to read the desired word or</a:t>
            </a:r>
          </a:p>
          <a:p>
            <a:r>
              <a:rPr kumimoji="1" lang="en-US" sz="1200" kern="1200" dirty="0">
                <a:solidFill>
                  <a:schemeClr val="tx1"/>
                </a:solidFill>
                <a:effectLst/>
                <a:latin typeface="Times New Roman" pitchFamily="33" charset="0"/>
                <a:ea typeface="+mn-ea"/>
                <a:cs typeface="+mn-cs"/>
              </a:rPr>
              <a:t>byte from the cache. If there is no match (miss) then the select function is not enabled</a:t>
            </a:r>
          </a:p>
          <a:p>
            <a:r>
              <a:rPr kumimoji="1" lang="en-US" sz="1200" kern="1200" dirty="0">
                <a:solidFill>
                  <a:schemeClr val="tx1"/>
                </a:solidFill>
                <a:effectLst/>
                <a:latin typeface="Times New Roman" pitchFamily="33" charset="0"/>
                <a:ea typeface="+mn-ea"/>
                <a:cs typeface="+mn-cs"/>
              </a:rPr>
              <a:t>and data is accessed from main memory, or the next level of cache. Figure 5.7</a:t>
            </a:r>
          </a:p>
          <a:p>
            <a:r>
              <a:rPr kumimoji="1" lang="en-US" sz="1200" kern="1200" dirty="0">
                <a:solidFill>
                  <a:schemeClr val="tx1"/>
                </a:solidFill>
                <a:effectLst/>
                <a:latin typeface="Times New Roman" pitchFamily="33" charset="0"/>
                <a:ea typeface="+mn-ea"/>
                <a:cs typeface="+mn-cs"/>
              </a:rPr>
              <a:t>illustrates the case in which the line number refers to the third line in the cache and</a:t>
            </a:r>
          </a:p>
          <a:p>
            <a:r>
              <a:rPr kumimoji="1" lang="en-US" sz="1200" kern="1200" dirty="0">
                <a:solidFill>
                  <a:schemeClr val="tx1"/>
                </a:solidFill>
                <a:effectLst/>
                <a:latin typeface="Times New Roman" pitchFamily="33" charset="0"/>
                <a:ea typeface="+mn-ea"/>
                <a:cs typeface="+mn-cs"/>
              </a:rPr>
              <a:t>there is a match, as indicated by the heavier arrowed lines.</a:t>
            </a:r>
          </a:p>
          <a:p>
            <a:endParaRPr kumimoji="1" lang="en-US" sz="1200" kern="1200" dirty="0">
              <a:solidFill>
                <a:schemeClr val="tx1"/>
              </a:solidFill>
              <a:effectLst/>
              <a:latin typeface="Times New Roman" pitchFamily="33" charset="0"/>
              <a:ea typeface="+mn-ea"/>
              <a:cs typeface="+mn-cs"/>
            </a:endParaRPr>
          </a:p>
          <a:p>
            <a:r>
              <a:rPr kumimoji="1" lang="en-US" sz="1200" kern="1200" dirty="0">
                <a:solidFill>
                  <a:schemeClr val="tx1"/>
                </a:solidFill>
                <a:effectLst/>
                <a:latin typeface="Times New Roman" pitchFamily="33" charset="0"/>
                <a:ea typeface="+mn-ea"/>
                <a:cs typeface="+mn-cs"/>
              </a:rPr>
              <a:t> The direct mapping technique is simple and inexpensive to implement. Its</a:t>
            </a:r>
          </a:p>
          <a:p>
            <a:r>
              <a:rPr kumimoji="1" lang="en-US" sz="1200" kern="1200" dirty="0">
                <a:solidFill>
                  <a:schemeClr val="tx1"/>
                </a:solidFill>
                <a:effectLst/>
                <a:latin typeface="Times New Roman" pitchFamily="33" charset="0"/>
                <a:ea typeface="+mn-ea"/>
                <a:cs typeface="+mn-cs"/>
              </a:rPr>
              <a:t>main disadvantage is that there is a fixed cache location for any given block. Thus,</a:t>
            </a:r>
          </a:p>
          <a:p>
            <a:r>
              <a:rPr kumimoji="1" lang="en-US" sz="1200" kern="1200" dirty="0">
                <a:solidFill>
                  <a:schemeClr val="tx1"/>
                </a:solidFill>
                <a:effectLst/>
                <a:latin typeface="Times New Roman" pitchFamily="33" charset="0"/>
                <a:ea typeface="+mn-ea"/>
                <a:cs typeface="+mn-cs"/>
              </a:rPr>
              <a:t>if a program happens to reference words repeatedly from two different blocks that</a:t>
            </a:r>
          </a:p>
          <a:p>
            <a:r>
              <a:rPr kumimoji="1" lang="en-US" sz="1200" kern="1200" dirty="0">
                <a:solidFill>
                  <a:schemeClr val="tx1"/>
                </a:solidFill>
                <a:effectLst/>
                <a:latin typeface="Times New Roman" pitchFamily="33" charset="0"/>
                <a:ea typeface="+mn-ea"/>
                <a:cs typeface="+mn-cs"/>
              </a:rPr>
              <a:t>map into the same line, then the blocks will be continually swapped in the cache,</a:t>
            </a:r>
          </a:p>
          <a:p>
            <a:r>
              <a:rPr kumimoji="1" lang="en-US" sz="1200" kern="1200" dirty="0">
                <a:solidFill>
                  <a:schemeClr val="tx1"/>
                </a:solidFill>
                <a:effectLst/>
                <a:latin typeface="Times New Roman" pitchFamily="33" charset="0"/>
                <a:ea typeface="+mn-ea"/>
                <a:cs typeface="+mn-cs"/>
              </a:rPr>
              <a:t>and the hit ratio will be low (a phenomenon known as </a:t>
            </a:r>
            <a:r>
              <a:rPr kumimoji="1" lang="en-US" sz="1200" i="1" kern="1200" dirty="0">
                <a:solidFill>
                  <a:schemeClr val="tx1"/>
                </a:solidFill>
                <a:effectLst/>
                <a:latin typeface="Times New Roman" pitchFamily="33" charset="0"/>
                <a:ea typeface="+mn-ea"/>
                <a:cs typeface="+mn-cs"/>
              </a:rPr>
              <a:t>thrashing </a:t>
            </a:r>
            <a:r>
              <a:rPr kumimoji="1" lang="en-US" sz="1200" kern="1200" dirty="0">
                <a:solidFill>
                  <a:schemeClr val="tx1"/>
                </a:solidFill>
                <a:effectLst/>
                <a:latin typeface="Times New Roman" pitchFamily="33" charset="0"/>
                <a:ea typeface="+mn-ea"/>
                <a:cs typeface="+mn-cs"/>
              </a:rPr>
              <a:t>).</a:t>
            </a:r>
          </a:p>
          <a:p>
            <a:endParaRPr kumimoji="1" lang="en-US" sz="1200" kern="1200" dirty="0">
              <a:solidFill>
                <a:schemeClr val="tx1"/>
              </a:solidFill>
              <a:effectLst/>
              <a:latin typeface="Times New Roman" pitchFamily="33" charset="0"/>
              <a:ea typeface="+mn-ea"/>
              <a:cs typeface="+mn-cs"/>
            </a:endParaRPr>
          </a:p>
          <a:p>
            <a:endParaRPr lang="en-US" dirty="0"/>
          </a:p>
          <a:p>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14</a:t>
            </a:fld>
            <a:endParaRPr lang="en-US" dirty="0"/>
          </a:p>
        </p:txBody>
      </p:sp>
    </p:spTree>
    <p:extLst>
      <p:ext uri="{BB962C8B-B14F-4D97-AF65-F5344CB8AC3E}">
        <p14:creationId xmlns:p14="http://schemas.microsoft.com/office/powerpoint/2010/main" val="8699679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5.8. Direct Mapping Example</a:t>
            </a:r>
          </a:p>
          <a:p>
            <a:endParaRPr lang="en-US" dirty="0"/>
          </a:p>
          <a:p>
            <a:r>
              <a:rPr kumimoji="1" lang="en-US" sz="1200" b="0" i="0" u="none" strike="noStrike" kern="1200" baseline="0" dirty="0">
                <a:solidFill>
                  <a:schemeClr val="tx1"/>
                </a:solidFill>
                <a:latin typeface="Times New Roman" pitchFamily="33" charset="0"/>
                <a:ea typeface="+mn-ea"/>
                <a:cs typeface="+mn-cs"/>
              </a:rPr>
              <a:t>Figure 5.8 shows our example system using direct mapping. In the example,</a:t>
            </a:r>
          </a:p>
          <a:p>
            <a:r>
              <a:rPr kumimoji="1" lang="en-US" sz="1200" b="0" i="0" u="none" strike="noStrike" kern="1200" baseline="0" dirty="0">
                <a:solidFill>
                  <a:schemeClr val="tx1"/>
                </a:solidFill>
                <a:latin typeface="Times New Roman" pitchFamily="33" charset="0"/>
                <a:ea typeface="+mn-ea"/>
                <a:cs typeface="+mn-cs"/>
              </a:rPr>
              <a:t>m = 16K = 2</a:t>
            </a:r>
            <a:r>
              <a:rPr kumimoji="1" lang="en-US" sz="1200" b="0" i="0" u="none" strike="noStrike" kern="1200" baseline="30000" dirty="0">
                <a:solidFill>
                  <a:schemeClr val="tx1"/>
                </a:solidFill>
                <a:latin typeface="Times New Roman" pitchFamily="33" charset="0"/>
                <a:ea typeface="+mn-ea"/>
                <a:cs typeface="+mn-cs"/>
              </a:rPr>
              <a:t>14</a:t>
            </a:r>
            <a:r>
              <a:rPr kumimoji="1" lang="en-US" sz="1200" b="0" i="0" u="none" strike="noStrike" kern="1200" baseline="0" dirty="0">
                <a:solidFill>
                  <a:schemeClr val="tx1"/>
                </a:solidFill>
                <a:latin typeface="Times New Roman" pitchFamily="33" charset="0"/>
                <a:ea typeface="+mn-ea"/>
                <a:cs typeface="+mn-cs"/>
              </a:rPr>
              <a:t> and </a:t>
            </a:r>
            <a:r>
              <a:rPr kumimoji="1" lang="en-US" sz="1200" b="0" i="0" u="none" strike="noStrike" kern="1200" baseline="0" dirty="0" err="1">
                <a:solidFill>
                  <a:schemeClr val="tx1"/>
                </a:solidFill>
                <a:latin typeface="Times New Roman" pitchFamily="33" charset="0"/>
                <a:ea typeface="+mn-ea"/>
                <a:cs typeface="+mn-cs"/>
              </a:rPr>
              <a:t>i</a:t>
            </a:r>
            <a:r>
              <a:rPr kumimoji="1" lang="en-US" sz="1200" b="0" i="0" u="none" strike="noStrike" kern="1200" baseline="0" dirty="0">
                <a:solidFill>
                  <a:schemeClr val="tx1"/>
                </a:solidFill>
                <a:latin typeface="Times New Roman" pitchFamily="33" charset="0"/>
                <a:ea typeface="+mn-ea"/>
                <a:cs typeface="+mn-cs"/>
              </a:rPr>
              <a:t> = j modulo 2</a:t>
            </a:r>
            <a:r>
              <a:rPr kumimoji="1" lang="en-US" sz="1200" b="0" i="0" u="none" strike="noStrike" kern="1200" baseline="30000" dirty="0">
                <a:solidFill>
                  <a:schemeClr val="tx1"/>
                </a:solidFill>
                <a:latin typeface="Times New Roman" pitchFamily="33" charset="0"/>
                <a:ea typeface="+mn-ea"/>
                <a:cs typeface="+mn-cs"/>
              </a:rPr>
              <a:t>14</a:t>
            </a:r>
            <a:r>
              <a:rPr kumimoji="1" lang="en-US" sz="1200" b="0" i="0" u="none" strike="noStrike" kern="1200" baseline="0" dirty="0">
                <a:solidFill>
                  <a:schemeClr val="tx1"/>
                </a:solidFill>
                <a:latin typeface="Times New Roman" pitchFamily="33" charset="0"/>
                <a:ea typeface="+mn-ea"/>
                <a:cs typeface="+mn-cs"/>
              </a:rPr>
              <a:t>. The mapping becomes</a:t>
            </a:r>
          </a:p>
          <a:p>
            <a:endParaRPr kumimoji="1" lang="en-US" sz="1200" b="0" i="0" u="none" strike="noStrike" kern="1200" baseline="0" dirty="0">
              <a:solidFill>
                <a:schemeClr val="tx1"/>
              </a:solidFill>
              <a:latin typeface="Times New Roman" pitchFamily="33" charset="0"/>
              <a:ea typeface="+mn-ea"/>
              <a:cs typeface="+mn-cs"/>
            </a:endParaRPr>
          </a:p>
          <a:p>
            <a:r>
              <a:rPr kumimoji="1" lang="en-US" sz="1200" b="0" i="0" u="none" strike="noStrike" kern="1200" baseline="0" dirty="0">
                <a:solidFill>
                  <a:schemeClr val="tx1"/>
                </a:solidFill>
                <a:latin typeface="Times New Roman" pitchFamily="33" charset="0"/>
                <a:ea typeface="+mn-ea"/>
                <a:cs typeface="+mn-cs"/>
              </a:rPr>
              <a:t>Cache 	Line Starting 	Memory Address of Block</a:t>
            </a:r>
          </a:p>
          <a:p>
            <a:r>
              <a:rPr kumimoji="1" lang="en-US" sz="1200" b="0" i="0" u="none" strike="noStrike" kern="1200" baseline="0" dirty="0">
                <a:solidFill>
                  <a:schemeClr val="tx1"/>
                </a:solidFill>
                <a:latin typeface="Times New Roman" pitchFamily="33" charset="0"/>
                <a:ea typeface="+mn-ea"/>
                <a:cs typeface="+mn-cs"/>
              </a:rPr>
              <a:t>0 	000000, 010000, …, FF0000</a:t>
            </a:r>
          </a:p>
          <a:p>
            <a:r>
              <a:rPr kumimoji="1" lang="en-US" sz="1200" b="0" i="0" u="none" strike="noStrike" kern="1200" baseline="0" dirty="0">
                <a:solidFill>
                  <a:schemeClr val="tx1"/>
                </a:solidFill>
                <a:latin typeface="Times New Roman" pitchFamily="33" charset="0"/>
                <a:ea typeface="+mn-ea"/>
                <a:cs typeface="+mn-cs"/>
              </a:rPr>
              <a:t>1	 000004, 010004, …, FF0004</a:t>
            </a:r>
          </a:p>
          <a:p>
            <a:r>
              <a:rPr kumimoji="1" lang="da-DK" sz="1200" b="0" i="0" u="none" strike="noStrike" kern="1200" baseline="0" dirty="0">
                <a:solidFill>
                  <a:schemeClr val="tx1"/>
                </a:solidFill>
                <a:latin typeface="Times New Roman" pitchFamily="33" charset="0"/>
                <a:ea typeface="+mn-ea"/>
                <a:cs typeface="+mn-cs"/>
              </a:rPr>
              <a:t>.		.</a:t>
            </a:r>
          </a:p>
          <a:p>
            <a:r>
              <a:rPr kumimoji="1" lang="da-DK" sz="1200" b="0" i="0" u="none" strike="noStrike" kern="1200" baseline="0" dirty="0">
                <a:solidFill>
                  <a:schemeClr val="tx1"/>
                </a:solidFill>
                <a:latin typeface="Times New Roman" pitchFamily="33" charset="0"/>
                <a:ea typeface="+mn-ea"/>
                <a:cs typeface="+mn-cs"/>
              </a:rPr>
              <a:t>.		.</a:t>
            </a:r>
          </a:p>
          <a:p>
            <a:r>
              <a:rPr kumimoji="1" lang="da-DK" sz="1200" b="0" i="0" u="none" strike="noStrike" kern="1200" baseline="0" dirty="0">
                <a:solidFill>
                  <a:schemeClr val="tx1"/>
                </a:solidFill>
                <a:latin typeface="Times New Roman" pitchFamily="33" charset="0"/>
                <a:ea typeface="+mn-ea"/>
                <a:cs typeface="+mn-cs"/>
              </a:rPr>
              <a:t>.		.</a:t>
            </a:r>
          </a:p>
          <a:p>
            <a:r>
              <a:rPr kumimoji="1" lang="da-DK" sz="1200" b="0" i="0" u="none" strike="noStrike" kern="1200" baseline="0" dirty="0">
                <a:solidFill>
                  <a:schemeClr val="tx1"/>
                </a:solidFill>
                <a:latin typeface="Times New Roman" pitchFamily="33" charset="0"/>
                <a:ea typeface="+mn-ea"/>
                <a:cs typeface="+mn-cs"/>
              </a:rPr>
              <a:t>2</a:t>
            </a:r>
            <a:r>
              <a:rPr kumimoji="1" lang="da-DK" sz="1200" b="0" i="0" u="none" strike="noStrike" kern="1200" baseline="30000" dirty="0">
                <a:solidFill>
                  <a:schemeClr val="tx1"/>
                </a:solidFill>
                <a:latin typeface="Times New Roman" pitchFamily="33" charset="0"/>
                <a:ea typeface="+mn-ea"/>
                <a:cs typeface="+mn-cs"/>
              </a:rPr>
              <a:t>14</a:t>
            </a:r>
            <a:r>
              <a:rPr kumimoji="1" lang="da-DK" sz="1200" b="0" i="0" u="none" strike="noStrike" kern="1200" baseline="0" dirty="0">
                <a:solidFill>
                  <a:schemeClr val="tx1"/>
                </a:solidFill>
                <a:latin typeface="Times New Roman" pitchFamily="33" charset="0"/>
                <a:ea typeface="+mn-ea"/>
                <a:cs typeface="+mn-cs"/>
              </a:rPr>
              <a:t> - 1 	00FFFC, 01FFFC, …, FFFFFC</a:t>
            </a:r>
          </a:p>
          <a:p>
            <a:endParaRPr kumimoji="1" lang="da-DK" sz="1200" b="0" i="0" u="none" strike="noStrike" kern="1200" baseline="0" dirty="0">
              <a:solidFill>
                <a:schemeClr val="tx1"/>
              </a:solidFill>
              <a:latin typeface="Times New Roman" pitchFamily="33" charset="0"/>
              <a:ea typeface="+mn-ea"/>
              <a:cs typeface="+mn-cs"/>
            </a:endParaRPr>
          </a:p>
          <a:p>
            <a:r>
              <a:rPr kumimoji="1" lang="da-DK" sz="1200" b="0" i="0" u="none" strike="noStrike" kern="1200" baseline="0" dirty="0">
                <a:solidFill>
                  <a:schemeClr val="tx1"/>
                </a:solidFill>
                <a:latin typeface="Times New Roman" pitchFamily="33" charset="0"/>
                <a:ea typeface="+mn-ea"/>
                <a:cs typeface="+mn-cs"/>
              </a:rPr>
              <a:t>Note </a:t>
            </a:r>
            <a:r>
              <a:rPr kumimoji="1" lang="da-DK" sz="1200" b="0" i="0" u="none" strike="noStrike" kern="1200" baseline="0" dirty="0" err="1">
                <a:solidFill>
                  <a:schemeClr val="tx1"/>
                </a:solidFill>
                <a:latin typeface="Times New Roman" pitchFamily="33" charset="0"/>
                <a:ea typeface="+mn-ea"/>
                <a:cs typeface="+mn-cs"/>
              </a:rPr>
              <a:t>that</a:t>
            </a:r>
            <a:r>
              <a:rPr kumimoji="1" lang="da-DK" sz="1200" b="0" i="0" u="none" strike="noStrike" kern="1200" baseline="0" dirty="0">
                <a:solidFill>
                  <a:schemeClr val="tx1"/>
                </a:solidFill>
                <a:latin typeface="Times New Roman" pitchFamily="33" charset="0"/>
                <a:ea typeface="+mn-ea"/>
                <a:cs typeface="+mn-cs"/>
              </a:rPr>
              <a:t> </a:t>
            </a:r>
            <a:r>
              <a:rPr kumimoji="1" lang="da-DK" sz="1200" b="0" i="0" u="none" strike="noStrike" kern="1200" baseline="0" dirty="0" err="1">
                <a:solidFill>
                  <a:schemeClr val="tx1"/>
                </a:solidFill>
                <a:latin typeface="Times New Roman" pitchFamily="33" charset="0"/>
                <a:ea typeface="+mn-ea"/>
                <a:cs typeface="+mn-cs"/>
              </a:rPr>
              <a:t>no</a:t>
            </a:r>
            <a:r>
              <a:rPr kumimoji="1" lang="da-DK" sz="1200" b="0" i="0" u="none" strike="noStrike" kern="1200" baseline="0" dirty="0">
                <a:solidFill>
                  <a:schemeClr val="tx1"/>
                </a:solidFill>
                <a:latin typeface="Times New Roman" pitchFamily="33" charset="0"/>
                <a:ea typeface="+mn-ea"/>
                <a:cs typeface="+mn-cs"/>
              </a:rPr>
              <a:t> </a:t>
            </a:r>
            <a:r>
              <a:rPr kumimoji="1" lang="da-DK" sz="1200" b="0" i="0" u="none" strike="noStrike" kern="1200" baseline="0" dirty="0" err="1">
                <a:solidFill>
                  <a:schemeClr val="tx1"/>
                </a:solidFill>
                <a:latin typeface="Times New Roman" pitchFamily="33" charset="0"/>
                <a:ea typeface="+mn-ea"/>
                <a:cs typeface="+mn-cs"/>
              </a:rPr>
              <a:t>two</a:t>
            </a:r>
            <a:r>
              <a:rPr kumimoji="1" lang="da-DK" sz="1200" b="0" i="0" u="none" strike="noStrike" kern="1200" baseline="0" dirty="0">
                <a:solidFill>
                  <a:schemeClr val="tx1"/>
                </a:solidFill>
                <a:latin typeface="Times New Roman" pitchFamily="33" charset="0"/>
                <a:ea typeface="+mn-ea"/>
                <a:cs typeface="+mn-cs"/>
              </a:rPr>
              <a:t> </a:t>
            </a:r>
            <a:r>
              <a:rPr kumimoji="1" lang="da-DK" sz="1200" b="0" i="0" u="none" strike="noStrike" kern="1200" baseline="0" dirty="0" err="1">
                <a:solidFill>
                  <a:schemeClr val="tx1"/>
                </a:solidFill>
                <a:latin typeface="Times New Roman" pitchFamily="33" charset="0"/>
                <a:ea typeface="+mn-ea"/>
                <a:cs typeface="+mn-cs"/>
              </a:rPr>
              <a:t>blocks</a:t>
            </a:r>
            <a:r>
              <a:rPr kumimoji="1" lang="da-DK" sz="1200" b="0" i="0" u="none" strike="noStrike" kern="1200" baseline="0" dirty="0">
                <a:solidFill>
                  <a:schemeClr val="tx1"/>
                </a:solidFill>
                <a:latin typeface="Times New Roman" pitchFamily="33" charset="0"/>
                <a:ea typeface="+mn-ea"/>
                <a:cs typeface="+mn-cs"/>
              </a:rPr>
              <a:t> </a:t>
            </a:r>
            <a:r>
              <a:rPr kumimoji="1" lang="da-DK" sz="1200" b="0" i="0" u="none" strike="noStrike" kern="1200" baseline="0" dirty="0" err="1">
                <a:solidFill>
                  <a:schemeClr val="tx1"/>
                </a:solidFill>
                <a:latin typeface="Times New Roman" pitchFamily="33" charset="0"/>
                <a:ea typeface="+mn-ea"/>
                <a:cs typeface="+mn-cs"/>
              </a:rPr>
              <a:t>that</a:t>
            </a:r>
            <a:r>
              <a:rPr kumimoji="1" lang="da-DK" sz="1200" b="0" i="0" u="none" strike="noStrike" kern="1200" baseline="0" dirty="0">
                <a:solidFill>
                  <a:schemeClr val="tx1"/>
                </a:solidFill>
                <a:latin typeface="Times New Roman" pitchFamily="33" charset="0"/>
                <a:ea typeface="+mn-ea"/>
                <a:cs typeface="+mn-cs"/>
              </a:rPr>
              <a:t> </a:t>
            </a:r>
            <a:r>
              <a:rPr kumimoji="1" lang="da-DK" sz="1200" b="0" i="0" u="none" strike="noStrike" kern="1200" baseline="0" dirty="0" err="1">
                <a:solidFill>
                  <a:schemeClr val="tx1"/>
                </a:solidFill>
                <a:latin typeface="Times New Roman" pitchFamily="33" charset="0"/>
                <a:ea typeface="+mn-ea"/>
                <a:cs typeface="+mn-cs"/>
              </a:rPr>
              <a:t>map</a:t>
            </a:r>
            <a:r>
              <a:rPr kumimoji="1" lang="da-DK" sz="1200" b="0" i="0" u="none" strike="noStrike" kern="1200" baseline="0" dirty="0">
                <a:solidFill>
                  <a:schemeClr val="tx1"/>
                </a:solidFill>
                <a:latin typeface="Times New Roman" pitchFamily="33" charset="0"/>
                <a:ea typeface="+mn-ea"/>
                <a:cs typeface="+mn-cs"/>
              </a:rPr>
              <a:t> </a:t>
            </a:r>
            <a:r>
              <a:rPr kumimoji="1" lang="da-DK" sz="1200" b="0" i="0" u="none" strike="noStrike" kern="1200" baseline="0" dirty="0" err="1">
                <a:solidFill>
                  <a:schemeClr val="tx1"/>
                </a:solidFill>
                <a:latin typeface="Times New Roman" pitchFamily="33" charset="0"/>
                <a:ea typeface="+mn-ea"/>
                <a:cs typeface="+mn-cs"/>
              </a:rPr>
              <a:t>into</a:t>
            </a:r>
            <a:r>
              <a:rPr kumimoji="1" lang="da-DK" sz="1200" b="0" i="0" u="none" strike="noStrike" kern="1200" baseline="0" dirty="0">
                <a:solidFill>
                  <a:schemeClr val="tx1"/>
                </a:solidFill>
                <a:latin typeface="Times New Roman" pitchFamily="33" charset="0"/>
                <a:ea typeface="+mn-ea"/>
                <a:cs typeface="+mn-cs"/>
              </a:rPr>
              <a:t> the same line </a:t>
            </a:r>
            <a:r>
              <a:rPr kumimoji="1" lang="da-DK" sz="1200" b="0" i="0" u="none" strike="noStrike" kern="1200" baseline="0" dirty="0" err="1">
                <a:solidFill>
                  <a:schemeClr val="tx1"/>
                </a:solidFill>
                <a:latin typeface="Times New Roman" pitchFamily="33" charset="0"/>
                <a:ea typeface="+mn-ea"/>
                <a:cs typeface="+mn-cs"/>
              </a:rPr>
              <a:t>number</a:t>
            </a:r>
            <a:r>
              <a:rPr kumimoji="1" lang="da-DK" sz="1200" b="0" i="0" u="none" strike="noStrike" kern="1200" baseline="0" dirty="0">
                <a:solidFill>
                  <a:schemeClr val="tx1"/>
                </a:solidFill>
                <a:latin typeface="Times New Roman" pitchFamily="33" charset="0"/>
                <a:ea typeface="+mn-ea"/>
                <a:cs typeface="+mn-cs"/>
              </a:rPr>
              <a:t> have the same tag </a:t>
            </a:r>
            <a:r>
              <a:rPr kumimoji="1" lang="da-DK" sz="1200" b="0" i="0" u="none" strike="noStrike" kern="1200" baseline="0" dirty="0" err="1">
                <a:solidFill>
                  <a:schemeClr val="tx1"/>
                </a:solidFill>
                <a:latin typeface="Times New Roman" pitchFamily="33" charset="0"/>
                <a:ea typeface="+mn-ea"/>
                <a:cs typeface="+mn-cs"/>
              </a:rPr>
              <a:t>number</a:t>
            </a:r>
            <a:r>
              <a:rPr kumimoji="1" lang="da-DK" sz="1200" b="0" i="0" u="none" strike="noStrike" kern="1200" baseline="0" dirty="0">
                <a:solidFill>
                  <a:schemeClr val="tx1"/>
                </a:solidFill>
                <a:latin typeface="Times New Roman" pitchFamily="33" charset="0"/>
                <a:ea typeface="+mn-ea"/>
                <a:cs typeface="+mn-cs"/>
              </a:rPr>
              <a:t>. Thus,</a:t>
            </a:r>
          </a:p>
          <a:p>
            <a:r>
              <a:rPr kumimoji="1" lang="da-DK" sz="1200" b="0" i="0" u="none" strike="noStrike" kern="1200" baseline="0" dirty="0" err="1">
                <a:solidFill>
                  <a:schemeClr val="tx1"/>
                </a:solidFill>
                <a:latin typeface="Times New Roman" pitchFamily="33" charset="0"/>
                <a:ea typeface="+mn-ea"/>
                <a:cs typeface="+mn-cs"/>
              </a:rPr>
              <a:t>blocks</a:t>
            </a:r>
            <a:r>
              <a:rPr kumimoji="1" lang="da-DK" sz="1200" b="0" i="0" u="none" strike="noStrike" kern="1200" baseline="0" dirty="0">
                <a:solidFill>
                  <a:schemeClr val="tx1"/>
                </a:solidFill>
                <a:latin typeface="Times New Roman" pitchFamily="33" charset="0"/>
                <a:ea typeface="+mn-ea"/>
                <a:cs typeface="+mn-cs"/>
              </a:rPr>
              <a:t> with </a:t>
            </a:r>
            <a:r>
              <a:rPr kumimoji="1" lang="da-DK" sz="1200" b="0" i="0" u="none" strike="noStrike" kern="1200" baseline="0" dirty="0" err="1">
                <a:solidFill>
                  <a:schemeClr val="tx1"/>
                </a:solidFill>
                <a:latin typeface="Times New Roman" pitchFamily="33" charset="0"/>
                <a:ea typeface="+mn-ea"/>
                <a:cs typeface="+mn-cs"/>
              </a:rPr>
              <a:t>starting</a:t>
            </a:r>
            <a:r>
              <a:rPr kumimoji="1" lang="da-DK" sz="1200" b="0" i="0" u="none" strike="noStrike" kern="1200" baseline="0" dirty="0">
                <a:solidFill>
                  <a:schemeClr val="tx1"/>
                </a:solidFill>
                <a:latin typeface="Times New Roman" pitchFamily="33" charset="0"/>
                <a:ea typeface="+mn-ea"/>
                <a:cs typeface="+mn-cs"/>
              </a:rPr>
              <a:t> </a:t>
            </a:r>
            <a:r>
              <a:rPr kumimoji="1" lang="da-DK" sz="1200" b="0" i="0" u="none" strike="noStrike" kern="1200" baseline="0" dirty="0" err="1">
                <a:solidFill>
                  <a:schemeClr val="tx1"/>
                </a:solidFill>
                <a:latin typeface="Times New Roman" pitchFamily="33" charset="0"/>
                <a:ea typeface="+mn-ea"/>
                <a:cs typeface="+mn-cs"/>
              </a:rPr>
              <a:t>addresses</a:t>
            </a:r>
            <a:r>
              <a:rPr kumimoji="1" lang="da-DK" sz="1200" b="0" i="0" u="none" strike="noStrike" kern="1200" baseline="0" dirty="0">
                <a:solidFill>
                  <a:schemeClr val="tx1"/>
                </a:solidFill>
                <a:latin typeface="Times New Roman" pitchFamily="33" charset="0"/>
                <a:ea typeface="+mn-ea"/>
                <a:cs typeface="+mn-cs"/>
              </a:rPr>
              <a:t> 000000, 010000, …, FF0000 have tag </a:t>
            </a:r>
            <a:r>
              <a:rPr kumimoji="1" lang="da-DK" sz="1200" b="0" i="0" u="none" strike="noStrike" kern="1200" baseline="0" dirty="0" err="1">
                <a:solidFill>
                  <a:schemeClr val="tx1"/>
                </a:solidFill>
                <a:latin typeface="Times New Roman" pitchFamily="33" charset="0"/>
                <a:ea typeface="+mn-ea"/>
                <a:cs typeface="+mn-cs"/>
              </a:rPr>
              <a:t>numbers</a:t>
            </a:r>
            <a:r>
              <a:rPr kumimoji="1" lang="da-DK" sz="1200" b="0" i="0" u="none" strike="noStrike" kern="1200" baseline="0" dirty="0">
                <a:solidFill>
                  <a:schemeClr val="tx1"/>
                </a:solidFill>
                <a:latin typeface="Times New Roman" pitchFamily="33" charset="0"/>
                <a:ea typeface="+mn-ea"/>
                <a:cs typeface="+mn-cs"/>
              </a:rPr>
              <a:t> 00, 01, …, FF, </a:t>
            </a:r>
            <a:r>
              <a:rPr kumimoji="1" lang="da-DK" sz="1200" b="0" i="0" u="none" strike="noStrike" kern="1200" baseline="0" dirty="0" err="1">
                <a:solidFill>
                  <a:schemeClr val="tx1"/>
                </a:solidFill>
                <a:latin typeface="Times New Roman" pitchFamily="33" charset="0"/>
                <a:ea typeface="+mn-ea"/>
                <a:cs typeface="+mn-cs"/>
              </a:rPr>
              <a:t>respectively</a:t>
            </a:r>
            <a:r>
              <a:rPr kumimoji="1" lang="da-DK" sz="1200" b="0" i="0" u="none" strike="noStrike" kern="1200" baseline="0" dirty="0">
                <a:solidFill>
                  <a:schemeClr val="tx1"/>
                </a:solidFill>
                <a:latin typeface="Times New Roman" pitchFamily="33" charset="0"/>
                <a:ea typeface="+mn-ea"/>
                <a:cs typeface="+mn-cs"/>
              </a:rPr>
              <a:t>.</a:t>
            </a:r>
          </a:p>
          <a:p>
            <a:endParaRPr kumimoji="1" lang="da-DK" sz="1200" b="0" i="0" u="none" strike="noStrike" kern="1200" baseline="0" dirty="0">
              <a:solidFill>
                <a:schemeClr val="tx1"/>
              </a:solidFill>
              <a:latin typeface="Times New Roman" pitchFamily="33" charset="0"/>
              <a:ea typeface="+mn-ea"/>
              <a:cs typeface="+mn-cs"/>
            </a:endParaRPr>
          </a:p>
          <a:p>
            <a:r>
              <a:rPr kumimoji="1" lang="da-DK" sz="1200" b="0" i="0" u="none" strike="noStrike" kern="1200" baseline="0" dirty="0" err="1">
                <a:solidFill>
                  <a:schemeClr val="tx1"/>
                </a:solidFill>
                <a:latin typeface="Times New Roman" pitchFamily="33" charset="0"/>
                <a:ea typeface="+mn-ea"/>
                <a:cs typeface="+mn-cs"/>
              </a:rPr>
              <a:t>Referring</a:t>
            </a:r>
            <a:r>
              <a:rPr kumimoji="1" lang="da-DK" sz="1200" b="0" i="0" u="none" strike="noStrike" kern="1200" baseline="0" dirty="0">
                <a:solidFill>
                  <a:schemeClr val="tx1"/>
                </a:solidFill>
                <a:latin typeface="Times New Roman" pitchFamily="33" charset="0"/>
                <a:ea typeface="+mn-ea"/>
                <a:cs typeface="+mn-cs"/>
              </a:rPr>
              <a:t> back to </a:t>
            </a:r>
            <a:r>
              <a:rPr kumimoji="1" lang="da-DK" sz="1200" b="0" i="0" u="none" strike="noStrike" kern="1200" baseline="0" dirty="0" err="1">
                <a:solidFill>
                  <a:schemeClr val="tx1"/>
                </a:solidFill>
                <a:latin typeface="Times New Roman" pitchFamily="33" charset="0"/>
                <a:ea typeface="+mn-ea"/>
                <a:cs typeface="+mn-cs"/>
              </a:rPr>
              <a:t>Figure</a:t>
            </a:r>
            <a:r>
              <a:rPr kumimoji="1" lang="da-DK" sz="1200" b="0" i="0" u="none" strike="noStrike" kern="1200" baseline="0" dirty="0">
                <a:solidFill>
                  <a:schemeClr val="tx1"/>
                </a:solidFill>
                <a:latin typeface="Times New Roman" pitchFamily="33" charset="0"/>
                <a:ea typeface="+mn-ea"/>
                <a:cs typeface="+mn-cs"/>
              </a:rPr>
              <a:t> 5.3, a </a:t>
            </a:r>
            <a:r>
              <a:rPr kumimoji="1" lang="da-DK" sz="1200" b="0" i="0" u="none" strike="noStrike" kern="1200" baseline="0" dirty="0" err="1">
                <a:solidFill>
                  <a:schemeClr val="tx1"/>
                </a:solidFill>
                <a:latin typeface="Times New Roman" pitchFamily="33" charset="0"/>
                <a:ea typeface="+mn-ea"/>
                <a:cs typeface="+mn-cs"/>
              </a:rPr>
              <a:t>read</a:t>
            </a:r>
            <a:r>
              <a:rPr kumimoji="1" lang="da-DK" sz="1200" b="0" i="0" u="none" strike="noStrike" kern="1200" baseline="0" dirty="0">
                <a:solidFill>
                  <a:schemeClr val="tx1"/>
                </a:solidFill>
                <a:latin typeface="Times New Roman" pitchFamily="33" charset="0"/>
                <a:ea typeface="+mn-ea"/>
                <a:cs typeface="+mn-cs"/>
              </a:rPr>
              <a:t> operation </a:t>
            </a:r>
            <a:r>
              <a:rPr kumimoji="1" lang="da-DK" sz="1200" b="0" i="0" u="none" strike="noStrike" kern="1200" baseline="0" dirty="0" err="1">
                <a:solidFill>
                  <a:schemeClr val="tx1"/>
                </a:solidFill>
                <a:latin typeface="Times New Roman" pitchFamily="33" charset="0"/>
                <a:ea typeface="+mn-ea"/>
                <a:cs typeface="+mn-cs"/>
              </a:rPr>
              <a:t>works</a:t>
            </a:r>
            <a:r>
              <a:rPr kumimoji="1" lang="da-DK" sz="1200" b="0" i="0" u="none" strike="noStrike" kern="1200" baseline="0" dirty="0">
                <a:solidFill>
                  <a:schemeClr val="tx1"/>
                </a:solidFill>
                <a:latin typeface="Times New Roman" pitchFamily="33" charset="0"/>
                <a:ea typeface="+mn-ea"/>
                <a:cs typeface="+mn-cs"/>
              </a:rPr>
              <a:t> as </a:t>
            </a:r>
            <a:r>
              <a:rPr kumimoji="1" lang="da-DK" sz="1200" b="0" i="0" u="none" strike="noStrike" kern="1200" baseline="0" dirty="0" err="1">
                <a:solidFill>
                  <a:schemeClr val="tx1"/>
                </a:solidFill>
                <a:latin typeface="Times New Roman" pitchFamily="33" charset="0"/>
                <a:ea typeface="+mn-ea"/>
                <a:cs typeface="+mn-cs"/>
              </a:rPr>
              <a:t>follows</a:t>
            </a:r>
            <a:r>
              <a:rPr kumimoji="1" lang="da-DK" sz="1200" b="0" i="0" u="none" strike="noStrike" kern="1200" baseline="0" dirty="0">
                <a:solidFill>
                  <a:schemeClr val="tx1"/>
                </a:solidFill>
                <a:latin typeface="Times New Roman" pitchFamily="33" charset="0"/>
                <a:ea typeface="+mn-ea"/>
                <a:cs typeface="+mn-cs"/>
              </a:rPr>
              <a:t>. The cache system is </a:t>
            </a:r>
            <a:r>
              <a:rPr kumimoji="1" lang="da-DK" sz="1200" b="0" i="0" u="none" strike="noStrike" kern="1200" baseline="0" dirty="0" err="1">
                <a:solidFill>
                  <a:schemeClr val="tx1"/>
                </a:solidFill>
                <a:latin typeface="Times New Roman" pitchFamily="33" charset="0"/>
                <a:ea typeface="+mn-ea"/>
                <a:cs typeface="+mn-cs"/>
              </a:rPr>
              <a:t>presented</a:t>
            </a:r>
            <a:endParaRPr kumimoji="1" lang="da-DK" sz="1200" b="0" i="0" u="none" strike="noStrike" kern="1200" baseline="0" dirty="0">
              <a:solidFill>
                <a:schemeClr val="tx1"/>
              </a:solidFill>
              <a:latin typeface="Times New Roman" pitchFamily="33" charset="0"/>
              <a:ea typeface="+mn-ea"/>
              <a:cs typeface="+mn-cs"/>
            </a:endParaRPr>
          </a:p>
          <a:p>
            <a:r>
              <a:rPr kumimoji="1" lang="da-DK" sz="1200" b="0" i="0" u="none" strike="noStrike" kern="1200" baseline="0" dirty="0">
                <a:solidFill>
                  <a:schemeClr val="tx1"/>
                </a:solidFill>
                <a:latin typeface="Times New Roman" pitchFamily="33" charset="0"/>
                <a:ea typeface="+mn-ea"/>
                <a:cs typeface="+mn-cs"/>
              </a:rPr>
              <a:t>with a 24-bit </a:t>
            </a:r>
            <a:r>
              <a:rPr kumimoji="1" lang="da-DK" sz="1200" b="0" i="0" u="none" strike="noStrike" kern="1200" baseline="0" dirty="0" err="1">
                <a:solidFill>
                  <a:schemeClr val="tx1"/>
                </a:solidFill>
                <a:latin typeface="Times New Roman" pitchFamily="33" charset="0"/>
                <a:ea typeface="+mn-ea"/>
                <a:cs typeface="+mn-cs"/>
              </a:rPr>
              <a:t>address</a:t>
            </a:r>
            <a:r>
              <a:rPr kumimoji="1" lang="da-DK" sz="1200" b="0" i="0" u="none" strike="noStrike" kern="1200" baseline="0" dirty="0">
                <a:solidFill>
                  <a:schemeClr val="tx1"/>
                </a:solidFill>
                <a:latin typeface="Times New Roman" pitchFamily="33" charset="0"/>
                <a:ea typeface="+mn-ea"/>
                <a:cs typeface="+mn-cs"/>
              </a:rPr>
              <a:t>. The 14-bit line </a:t>
            </a:r>
            <a:r>
              <a:rPr kumimoji="1" lang="da-DK" sz="1200" b="0" i="0" u="none" strike="noStrike" kern="1200" baseline="0" dirty="0" err="1">
                <a:solidFill>
                  <a:schemeClr val="tx1"/>
                </a:solidFill>
                <a:latin typeface="Times New Roman" pitchFamily="33" charset="0"/>
                <a:ea typeface="+mn-ea"/>
                <a:cs typeface="+mn-cs"/>
              </a:rPr>
              <a:t>number</a:t>
            </a:r>
            <a:r>
              <a:rPr kumimoji="1" lang="da-DK" sz="1200" b="0" i="0" u="none" strike="noStrike" kern="1200" baseline="0" dirty="0">
                <a:solidFill>
                  <a:schemeClr val="tx1"/>
                </a:solidFill>
                <a:latin typeface="Times New Roman" pitchFamily="33" charset="0"/>
                <a:ea typeface="+mn-ea"/>
                <a:cs typeface="+mn-cs"/>
              </a:rPr>
              <a:t> is </a:t>
            </a:r>
            <a:r>
              <a:rPr kumimoji="1" lang="da-DK" sz="1200" b="0" i="0" u="none" strike="noStrike" kern="1200" baseline="0" dirty="0" err="1">
                <a:solidFill>
                  <a:schemeClr val="tx1"/>
                </a:solidFill>
                <a:latin typeface="Times New Roman" pitchFamily="33" charset="0"/>
                <a:ea typeface="+mn-ea"/>
                <a:cs typeface="+mn-cs"/>
              </a:rPr>
              <a:t>used</a:t>
            </a:r>
            <a:r>
              <a:rPr kumimoji="1" lang="da-DK" sz="1200" b="0" i="0" u="none" strike="noStrike" kern="1200" baseline="0" dirty="0">
                <a:solidFill>
                  <a:schemeClr val="tx1"/>
                </a:solidFill>
                <a:latin typeface="Times New Roman" pitchFamily="33" charset="0"/>
                <a:ea typeface="+mn-ea"/>
                <a:cs typeface="+mn-cs"/>
              </a:rPr>
              <a:t> as an </a:t>
            </a:r>
            <a:r>
              <a:rPr kumimoji="1" lang="da-DK" sz="1200" b="0" i="0" u="none" strike="noStrike" kern="1200" baseline="0" dirty="0" err="1">
                <a:solidFill>
                  <a:schemeClr val="tx1"/>
                </a:solidFill>
                <a:latin typeface="Times New Roman" pitchFamily="33" charset="0"/>
                <a:ea typeface="+mn-ea"/>
                <a:cs typeface="+mn-cs"/>
              </a:rPr>
              <a:t>index</a:t>
            </a:r>
            <a:r>
              <a:rPr kumimoji="1" lang="da-DK" sz="1200" b="0" i="0" u="none" strike="noStrike" kern="1200" baseline="0" dirty="0">
                <a:solidFill>
                  <a:schemeClr val="tx1"/>
                </a:solidFill>
                <a:latin typeface="Times New Roman" pitchFamily="33" charset="0"/>
                <a:ea typeface="+mn-ea"/>
                <a:cs typeface="+mn-cs"/>
              </a:rPr>
              <a:t> </a:t>
            </a:r>
            <a:r>
              <a:rPr kumimoji="1" lang="da-DK" sz="1200" b="0" i="0" u="none" strike="noStrike" kern="1200" baseline="0" dirty="0" err="1">
                <a:solidFill>
                  <a:schemeClr val="tx1"/>
                </a:solidFill>
                <a:latin typeface="Times New Roman" pitchFamily="33" charset="0"/>
                <a:ea typeface="+mn-ea"/>
                <a:cs typeface="+mn-cs"/>
              </a:rPr>
              <a:t>into</a:t>
            </a:r>
            <a:r>
              <a:rPr kumimoji="1" lang="da-DK" sz="1200" b="0" i="0" u="none" strike="noStrike" kern="1200" baseline="0" dirty="0">
                <a:solidFill>
                  <a:schemeClr val="tx1"/>
                </a:solidFill>
                <a:latin typeface="Times New Roman" pitchFamily="33" charset="0"/>
                <a:ea typeface="+mn-ea"/>
                <a:cs typeface="+mn-cs"/>
              </a:rPr>
              <a:t> the cache to </a:t>
            </a:r>
            <a:r>
              <a:rPr kumimoji="1" lang="da-DK" sz="1200" b="0" i="0" u="none" strike="noStrike" kern="1200" baseline="0" dirty="0" err="1">
                <a:solidFill>
                  <a:schemeClr val="tx1"/>
                </a:solidFill>
                <a:latin typeface="Times New Roman" pitchFamily="33" charset="0"/>
                <a:ea typeface="+mn-ea"/>
                <a:cs typeface="+mn-cs"/>
              </a:rPr>
              <a:t>access</a:t>
            </a:r>
            <a:r>
              <a:rPr kumimoji="1" lang="da-DK" sz="1200" b="0" i="0" u="none" strike="noStrike" kern="1200" baseline="0" dirty="0">
                <a:solidFill>
                  <a:schemeClr val="tx1"/>
                </a:solidFill>
                <a:latin typeface="Times New Roman" pitchFamily="33" charset="0"/>
                <a:ea typeface="+mn-ea"/>
                <a:cs typeface="+mn-cs"/>
              </a:rPr>
              <a:t> a </a:t>
            </a:r>
            <a:r>
              <a:rPr kumimoji="1" lang="da-DK" sz="1200" b="0" i="0" u="none" strike="noStrike" kern="1200" baseline="0" dirty="0" err="1">
                <a:solidFill>
                  <a:schemeClr val="tx1"/>
                </a:solidFill>
                <a:latin typeface="Times New Roman" pitchFamily="33" charset="0"/>
                <a:ea typeface="+mn-ea"/>
                <a:cs typeface="+mn-cs"/>
              </a:rPr>
              <a:t>particular</a:t>
            </a:r>
            <a:endParaRPr kumimoji="1" lang="da-DK" sz="1200" b="0" i="0" u="none" strike="noStrike" kern="1200" baseline="0" dirty="0">
              <a:solidFill>
                <a:schemeClr val="tx1"/>
              </a:solidFill>
              <a:latin typeface="Times New Roman" pitchFamily="33" charset="0"/>
              <a:ea typeface="+mn-ea"/>
              <a:cs typeface="+mn-cs"/>
            </a:endParaRPr>
          </a:p>
          <a:p>
            <a:r>
              <a:rPr kumimoji="1" lang="da-DK" sz="1200" b="0" i="0" u="none" strike="noStrike" kern="1200" baseline="0" dirty="0">
                <a:solidFill>
                  <a:schemeClr val="tx1"/>
                </a:solidFill>
                <a:latin typeface="Times New Roman" pitchFamily="33" charset="0"/>
                <a:ea typeface="+mn-ea"/>
                <a:cs typeface="+mn-cs"/>
              </a:rPr>
              <a:t>line. If the 8-bit tag </a:t>
            </a:r>
            <a:r>
              <a:rPr kumimoji="1" lang="da-DK" sz="1200" b="0" i="0" u="none" strike="noStrike" kern="1200" baseline="0" dirty="0" err="1">
                <a:solidFill>
                  <a:schemeClr val="tx1"/>
                </a:solidFill>
                <a:latin typeface="Times New Roman" pitchFamily="33" charset="0"/>
                <a:ea typeface="+mn-ea"/>
                <a:cs typeface="+mn-cs"/>
              </a:rPr>
              <a:t>number</a:t>
            </a:r>
            <a:r>
              <a:rPr kumimoji="1" lang="da-DK" sz="1200" b="0" i="0" u="none" strike="noStrike" kern="1200" baseline="0" dirty="0">
                <a:solidFill>
                  <a:schemeClr val="tx1"/>
                </a:solidFill>
                <a:latin typeface="Times New Roman" pitchFamily="33" charset="0"/>
                <a:ea typeface="+mn-ea"/>
                <a:cs typeface="+mn-cs"/>
              </a:rPr>
              <a:t> matches the tag </a:t>
            </a:r>
            <a:r>
              <a:rPr kumimoji="1" lang="da-DK" sz="1200" b="0" i="0" u="none" strike="noStrike" kern="1200" baseline="0" dirty="0" err="1">
                <a:solidFill>
                  <a:schemeClr val="tx1"/>
                </a:solidFill>
                <a:latin typeface="Times New Roman" pitchFamily="33" charset="0"/>
                <a:ea typeface="+mn-ea"/>
                <a:cs typeface="+mn-cs"/>
              </a:rPr>
              <a:t>number</a:t>
            </a:r>
            <a:r>
              <a:rPr kumimoji="1" lang="da-DK" sz="1200" b="0" i="0" u="none" strike="noStrike" kern="1200" baseline="0" dirty="0">
                <a:solidFill>
                  <a:schemeClr val="tx1"/>
                </a:solidFill>
                <a:latin typeface="Times New Roman" pitchFamily="33" charset="0"/>
                <a:ea typeface="+mn-ea"/>
                <a:cs typeface="+mn-cs"/>
              </a:rPr>
              <a:t> </a:t>
            </a:r>
            <a:r>
              <a:rPr kumimoji="1" lang="da-DK" sz="1200" b="0" i="0" u="none" strike="noStrike" kern="1200" baseline="0" dirty="0" err="1">
                <a:solidFill>
                  <a:schemeClr val="tx1"/>
                </a:solidFill>
                <a:latin typeface="Times New Roman" pitchFamily="33" charset="0"/>
                <a:ea typeface="+mn-ea"/>
                <a:cs typeface="+mn-cs"/>
              </a:rPr>
              <a:t>currently</a:t>
            </a:r>
            <a:r>
              <a:rPr kumimoji="1" lang="da-DK" sz="1200" b="0" i="0" u="none" strike="noStrike" kern="1200" baseline="0" dirty="0">
                <a:solidFill>
                  <a:schemeClr val="tx1"/>
                </a:solidFill>
                <a:latin typeface="Times New Roman" pitchFamily="33" charset="0"/>
                <a:ea typeface="+mn-ea"/>
                <a:cs typeface="+mn-cs"/>
              </a:rPr>
              <a:t> </a:t>
            </a:r>
            <a:r>
              <a:rPr kumimoji="1" lang="da-DK" sz="1200" b="0" i="0" u="none" strike="noStrike" kern="1200" baseline="0" dirty="0" err="1">
                <a:solidFill>
                  <a:schemeClr val="tx1"/>
                </a:solidFill>
                <a:latin typeface="Times New Roman" pitchFamily="33" charset="0"/>
                <a:ea typeface="+mn-ea"/>
                <a:cs typeface="+mn-cs"/>
              </a:rPr>
              <a:t>stored</a:t>
            </a:r>
            <a:r>
              <a:rPr kumimoji="1" lang="da-DK" sz="1200" b="0" i="0" u="none" strike="noStrike" kern="1200" baseline="0" dirty="0">
                <a:solidFill>
                  <a:schemeClr val="tx1"/>
                </a:solidFill>
                <a:latin typeface="Times New Roman" pitchFamily="33" charset="0"/>
                <a:ea typeface="+mn-ea"/>
                <a:cs typeface="+mn-cs"/>
              </a:rPr>
              <a:t> in </a:t>
            </a:r>
            <a:r>
              <a:rPr kumimoji="1" lang="da-DK" sz="1200" b="0" i="0" u="none" strike="noStrike" kern="1200" baseline="0" dirty="0" err="1">
                <a:solidFill>
                  <a:schemeClr val="tx1"/>
                </a:solidFill>
                <a:latin typeface="Times New Roman" pitchFamily="33" charset="0"/>
                <a:ea typeface="+mn-ea"/>
                <a:cs typeface="+mn-cs"/>
              </a:rPr>
              <a:t>that</a:t>
            </a:r>
            <a:r>
              <a:rPr kumimoji="1" lang="da-DK" sz="1200" b="0" i="0" u="none" strike="noStrike" kern="1200" baseline="0" dirty="0">
                <a:solidFill>
                  <a:schemeClr val="tx1"/>
                </a:solidFill>
                <a:latin typeface="Times New Roman" pitchFamily="33" charset="0"/>
                <a:ea typeface="+mn-ea"/>
                <a:cs typeface="+mn-cs"/>
              </a:rPr>
              <a:t> line, </a:t>
            </a:r>
            <a:r>
              <a:rPr kumimoji="1" lang="da-DK" sz="1200" b="0" i="0" u="none" strike="noStrike" kern="1200" baseline="0" dirty="0" err="1">
                <a:solidFill>
                  <a:schemeClr val="tx1"/>
                </a:solidFill>
                <a:latin typeface="Times New Roman" pitchFamily="33" charset="0"/>
                <a:ea typeface="+mn-ea"/>
                <a:cs typeface="+mn-cs"/>
              </a:rPr>
              <a:t>then</a:t>
            </a:r>
            <a:r>
              <a:rPr kumimoji="1" lang="da-DK" sz="1200" b="0" i="0" u="none" strike="noStrike" kern="1200" baseline="0" dirty="0">
                <a:solidFill>
                  <a:schemeClr val="tx1"/>
                </a:solidFill>
                <a:latin typeface="Times New Roman" pitchFamily="33" charset="0"/>
                <a:ea typeface="+mn-ea"/>
                <a:cs typeface="+mn-cs"/>
              </a:rPr>
              <a:t> the 2-bit </a:t>
            </a:r>
            <a:r>
              <a:rPr kumimoji="1" lang="da-DK" sz="1200" b="0" i="0" u="none" strike="noStrike" kern="1200" baseline="0" dirty="0" err="1">
                <a:solidFill>
                  <a:schemeClr val="tx1"/>
                </a:solidFill>
                <a:latin typeface="Times New Roman" pitchFamily="33" charset="0"/>
                <a:ea typeface="+mn-ea"/>
                <a:cs typeface="+mn-cs"/>
              </a:rPr>
              <a:t>word</a:t>
            </a:r>
            <a:endParaRPr kumimoji="1" lang="da-DK" sz="1200" b="0" i="0" u="none" strike="noStrike" kern="1200" baseline="0" dirty="0">
              <a:solidFill>
                <a:schemeClr val="tx1"/>
              </a:solidFill>
              <a:latin typeface="Times New Roman" pitchFamily="33" charset="0"/>
              <a:ea typeface="+mn-ea"/>
              <a:cs typeface="+mn-cs"/>
            </a:endParaRPr>
          </a:p>
          <a:p>
            <a:r>
              <a:rPr kumimoji="1" lang="da-DK" sz="1200" b="0" i="0" u="none" strike="noStrike" kern="1200" baseline="0" dirty="0" err="1">
                <a:solidFill>
                  <a:schemeClr val="tx1"/>
                </a:solidFill>
                <a:latin typeface="Times New Roman" pitchFamily="33" charset="0"/>
                <a:ea typeface="+mn-ea"/>
                <a:cs typeface="+mn-cs"/>
              </a:rPr>
              <a:t>number</a:t>
            </a:r>
            <a:r>
              <a:rPr kumimoji="1" lang="da-DK" sz="1200" b="0" i="0" u="none" strike="noStrike" kern="1200" baseline="0" dirty="0">
                <a:solidFill>
                  <a:schemeClr val="tx1"/>
                </a:solidFill>
                <a:latin typeface="Times New Roman" pitchFamily="33" charset="0"/>
                <a:ea typeface="+mn-ea"/>
                <a:cs typeface="+mn-cs"/>
              </a:rPr>
              <a:t> is </a:t>
            </a:r>
            <a:r>
              <a:rPr kumimoji="1" lang="da-DK" sz="1200" b="0" i="0" u="none" strike="noStrike" kern="1200" baseline="0" dirty="0" err="1">
                <a:solidFill>
                  <a:schemeClr val="tx1"/>
                </a:solidFill>
                <a:latin typeface="Times New Roman" pitchFamily="33" charset="0"/>
                <a:ea typeface="+mn-ea"/>
                <a:cs typeface="+mn-cs"/>
              </a:rPr>
              <a:t>used</a:t>
            </a:r>
            <a:r>
              <a:rPr kumimoji="1" lang="da-DK" sz="1200" b="0" i="0" u="none" strike="noStrike" kern="1200" baseline="0" dirty="0">
                <a:solidFill>
                  <a:schemeClr val="tx1"/>
                </a:solidFill>
                <a:latin typeface="Times New Roman" pitchFamily="33" charset="0"/>
                <a:ea typeface="+mn-ea"/>
                <a:cs typeface="+mn-cs"/>
              </a:rPr>
              <a:t> to </a:t>
            </a:r>
            <a:r>
              <a:rPr kumimoji="1" lang="da-DK" sz="1200" b="0" i="0" u="none" strike="noStrike" kern="1200" baseline="0" dirty="0" err="1">
                <a:solidFill>
                  <a:schemeClr val="tx1"/>
                </a:solidFill>
                <a:latin typeface="Times New Roman" pitchFamily="33" charset="0"/>
                <a:ea typeface="+mn-ea"/>
                <a:cs typeface="+mn-cs"/>
              </a:rPr>
              <a:t>select</a:t>
            </a:r>
            <a:r>
              <a:rPr kumimoji="1" lang="da-DK" sz="1200" b="0" i="0" u="none" strike="noStrike" kern="1200" baseline="0" dirty="0">
                <a:solidFill>
                  <a:schemeClr val="tx1"/>
                </a:solidFill>
                <a:latin typeface="Times New Roman" pitchFamily="33" charset="0"/>
                <a:ea typeface="+mn-ea"/>
                <a:cs typeface="+mn-cs"/>
              </a:rPr>
              <a:t> </a:t>
            </a:r>
            <a:r>
              <a:rPr kumimoji="1" lang="da-DK" sz="1200" b="0" i="0" u="none" strike="noStrike" kern="1200" baseline="0" dirty="0" err="1">
                <a:solidFill>
                  <a:schemeClr val="tx1"/>
                </a:solidFill>
                <a:latin typeface="Times New Roman" pitchFamily="33" charset="0"/>
                <a:ea typeface="+mn-ea"/>
                <a:cs typeface="+mn-cs"/>
              </a:rPr>
              <a:t>one</a:t>
            </a:r>
            <a:r>
              <a:rPr kumimoji="1" lang="da-DK" sz="1200" b="0" i="0" u="none" strike="noStrike" kern="1200" baseline="0" dirty="0">
                <a:solidFill>
                  <a:schemeClr val="tx1"/>
                </a:solidFill>
                <a:latin typeface="Times New Roman" pitchFamily="33" charset="0"/>
                <a:ea typeface="+mn-ea"/>
                <a:cs typeface="+mn-cs"/>
              </a:rPr>
              <a:t> of the 4 bytes in </a:t>
            </a:r>
            <a:r>
              <a:rPr kumimoji="1" lang="da-DK" sz="1200" b="0" i="0" u="none" strike="noStrike" kern="1200" baseline="0" dirty="0" err="1">
                <a:solidFill>
                  <a:schemeClr val="tx1"/>
                </a:solidFill>
                <a:latin typeface="Times New Roman" pitchFamily="33" charset="0"/>
                <a:ea typeface="+mn-ea"/>
                <a:cs typeface="+mn-cs"/>
              </a:rPr>
              <a:t>that</a:t>
            </a:r>
            <a:r>
              <a:rPr kumimoji="1" lang="da-DK" sz="1200" b="0" i="0" u="none" strike="noStrike" kern="1200" baseline="0" dirty="0">
                <a:solidFill>
                  <a:schemeClr val="tx1"/>
                </a:solidFill>
                <a:latin typeface="Times New Roman" pitchFamily="33" charset="0"/>
                <a:ea typeface="+mn-ea"/>
                <a:cs typeface="+mn-cs"/>
              </a:rPr>
              <a:t> line. </a:t>
            </a:r>
            <a:r>
              <a:rPr kumimoji="1" lang="da-DK" sz="1200" b="0" i="0" u="none" strike="noStrike" kern="1200" baseline="0" dirty="0" err="1">
                <a:solidFill>
                  <a:schemeClr val="tx1"/>
                </a:solidFill>
                <a:latin typeface="Times New Roman" pitchFamily="33" charset="0"/>
                <a:ea typeface="+mn-ea"/>
                <a:cs typeface="+mn-cs"/>
              </a:rPr>
              <a:t>Otherwise</a:t>
            </a:r>
            <a:r>
              <a:rPr kumimoji="1" lang="da-DK" sz="1200" b="0" i="0" u="none" strike="noStrike" kern="1200" baseline="0" dirty="0">
                <a:solidFill>
                  <a:schemeClr val="tx1"/>
                </a:solidFill>
                <a:latin typeface="Times New Roman" pitchFamily="33" charset="0"/>
                <a:ea typeface="+mn-ea"/>
                <a:cs typeface="+mn-cs"/>
              </a:rPr>
              <a:t>, the 22-bit tag-plus-line</a:t>
            </a:r>
          </a:p>
          <a:p>
            <a:r>
              <a:rPr kumimoji="1" lang="da-DK" sz="1200" b="0" i="0" u="none" strike="noStrike" kern="1200" baseline="0" dirty="0" err="1">
                <a:solidFill>
                  <a:schemeClr val="tx1"/>
                </a:solidFill>
                <a:latin typeface="Times New Roman" pitchFamily="33" charset="0"/>
                <a:ea typeface="+mn-ea"/>
                <a:cs typeface="+mn-cs"/>
              </a:rPr>
              <a:t>field</a:t>
            </a:r>
            <a:r>
              <a:rPr kumimoji="1" lang="da-DK" sz="1200" b="0" i="0" u="none" strike="noStrike" kern="1200" baseline="0" dirty="0">
                <a:solidFill>
                  <a:schemeClr val="tx1"/>
                </a:solidFill>
                <a:latin typeface="Times New Roman" pitchFamily="33" charset="0"/>
                <a:ea typeface="+mn-ea"/>
                <a:cs typeface="+mn-cs"/>
              </a:rPr>
              <a:t> is </a:t>
            </a:r>
            <a:r>
              <a:rPr kumimoji="1" lang="da-DK" sz="1200" b="0" i="0" u="none" strike="noStrike" kern="1200" baseline="0" dirty="0" err="1">
                <a:solidFill>
                  <a:schemeClr val="tx1"/>
                </a:solidFill>
                <a:latin typeface="Times New Roman" pitchFamily="33" charset="0"/>
                <a:ea typeface="+mn-ea"/>
                <a:cs typeface="+mn-cs"/>
              </a:rPr>
              <a:t>used</a:t>
            </a:r>
            <a:r>
              <a:rPr kumimoji="1" lang="da-DK" sz="1200" b="0" i="0" u="none" strike="noStrike" kern="1200" baseline="0" dirty="0">
                <a:solidFill>
                  <a:schemeClr val="tx1"/>
                </a:solidFill>
                <a:latin typeface="Times New Roman" pitchFamily="33" charset="0"/>
                <a:ea typeface="+mn-ea"/>
                <a:cs typeface="+mn-cs"/>
              </a:rPr>
              <a:t> to </a:t>
            </a:r>
            <a:r>
              <a:rPr kumimoji="1" lang="da-DK" sz="1200" b="0" i="0" u="none" strike="noStrike" kern="1200" baseline="0" dirty="0" err="1">
                <a:solidFill>
                  <a:schemeClr val="tx1"/>
                </a:solidFill>
                <a:latin typeface="Times New Roman" pitchFamily="33" charset="0"/>
                <a:ea typeface="+mn-ea"/>
                <a:cs typeface="+mn-cs"/>
              </a:rPr>
              <a:t>fetch</a:t>
            </a:r>
            <a:r>
              <a:rPr kumimoji="1" lang="da-DK" sz="1200" b="0" i="0" u="none" strike="noStrike" kern="1200" baseline="0" dirty="0">
                <a:solidFill>
                  <a:schemeClr val="tx1"/>
                </a:solidFill>
                <a:latin typeface="Times New Roman" pitchFamily="33" charset="0"/>
                <a:ea typeface="+mn-ea"/>
                <a:cs typeface="+mn-cs"/>
              </a:rPr>
              <a:t> a </a:t>
            </a:r>
            <a:r>
              <a:rPr kumimoji="1" lang="da-DK" sz="1200" b="0" i="0" u="none" strike="noStrike" kern="1200" baseline="0" dirty="0" err="1">
                <a:solidFill>
                  <a:schemeClr val="tx1"/>
                </a:solidFill>
                <a:latin typeface="Times New Roman" pitchFamily="33" charset="0"/>
                <a:ea typeface="+mn-ea"/>
                <a:cs typeface="+mn-cs"/>
              </a:rPr>
              <a:t>block</a:t>
            </a:r>
            <a:r>
              <a:rPr kumimoji="1" lang="da-DK" sz="1200" b="0" i="0" u="none" strike="noStrike" kern="1200" baseline="0" dirty="0">
                <a:solidFill>
                  <a:schemeClr val="tx1"/>
                </a:solidFill>
                <a:latin typeface="Times New Roman" pitchFamily="33" charset="0"/>
                <a:ea typeface="+mn-ea"/>
                <a:cs typeface="+mn-cs"/>
              </a:rPr>
              <a:t> from </a:t>
            </a:r>
            <a:r>
              <a:rPr kumimoji="1" lang="da-DK" sz="1200" b="0" i="0" u="none" strike="noStrike" kern="1200" baseline="0" dirty="0" err="1">
                <a:solidFill>
                  <a:schemeClr val="tx1"/>
                </a:solidFill>
                <a:latin typeface="Times New Roman" pitchFamily="33" charset="0"/>
                <a:ea typeface="+mn-ea"/>
                <a:cs typeface="+mn-cs"/>
              </a:rPr>
              <a:t>main</a:t>
            </a:r>
            <a:r>
              <a:rPr kumimoji="1" lang="da-DK" sz="1200" b="0" i="0" u="none" strike="noStrike" kern="1200" baseline="0" dirty="0">
                <a:solidFill>
                  <a:schemeClr val="tx1"/>
                </a:solidFill>
                <a:latin typeface="Times New Roman" pitchFamily="33" charset="0"/>
                <a:ea typeface="+mn-ea"/>
                <a:cs typeface="+mn-cs"/>
              </a:rPr>
              <a:t> </a:t>
            </a:r>
            <a:r>
              <a:rPr kumimoji="1" lang="da-DK" sz="1200" b="0" i="0" u="none" strike="noStrike" kern="1200" baseline="0" dirty="0" err="1">
                <a:solidFill>
                  <a:schemeClr val="tx1"/>
                </a:solidFill>
                <a:latin typeface="Times New Roman" pitchFamily="33" charset="0"/>
                <a:ea typeface="+mn-ea"/>
                <a:cs typeface="+mn-cs"/>
              </a:rPr>
              <a:t>memory</a:t>
            </a:r>
            <a:r>
              <a:rPr kumimoji="1" lang="da-DK" sz="1200" b="0" i="0" u="none" strike="noStrike" kern="1200" baseline="0" dirty="0">
                <a:solidFill>
                  <a:schemeClr val="tx1"/>
                </a:solidFill>
                <a:latin typeface="Times New Roman" pitchFamily="33" charset="0"/>
                <a:ea typeface="+mn-ea"/>
                <a:cs typeface="+mn-cs"/>
              </a:rPr>
              <a:t>. The </a:t>
            </a:r>
            <a:r>
              <a:rPr kumimoji="1" lang="da-DK" sz="1200" b="0" i="0" u="none" strike="noStrike" kern="1200" baseline="0" dirty="0" err="1">
                <a:solidFill>
                  <a:schemeClr val="tx1"/>
                </a:solidFill>
                <a:latin typeface="Times New Roman" pitchFamily="33" charset="0"/>
                <a:ea typeface="+mn-ea"/>
                <a:cs typeface="+mn-cs"/>
              </a:rPr>
              <a:t>actual</a:t>
            </a:r>
            <a:r>
              <a:rPr kumimoji="1" lang="da-DK" sz="1200" b="0" i="0" u="none" strike="noStrike" kern="1200" baseline="0" dirty="0">
                <a:solidFill>
                  <a:schemeClr val="tx1"/>
                </a:solidFill>
                <a:latin typeface="Times New Roman" pitchFamily="33" charset="0"/>
                <a:ea typeface="+mn-ea"/>
                <a:cs typeface="+mn-cs"/>
              </a:rPr>
              <a:t> </a:t>
            </a:r>
            <a:r>
              <a:rPr kumimoji="1" lang="da-DK" sz="1200" b="0" i="0" u="none" strike="noStrike" kern="1200" baseline="0" dirty="0" err="1">
                <a:solidFill>
                  <a:schemeClr val="tx1"/>
                </a:solidFill>
                <a:latin typeface="Times New Roman" pitchFamily="33" charset="0"/>
                <a:ea typeface="+mn-ea"/>
                <a:cs typeface="+mn-cs"/>
              </a:rPr>
              <a:t>address</a:t>
            </a:r>
            <a:r>
              <a:rPr kumimoji="1" lang="da-DK" sz="1200" b="0" i="0" u="none" strike="noStrike" kern="1200" baseline="0" dirty="0">
                <a:solidFill>
                  <a:schemeClr val="tx1"/>
                </a:solidFill>
                <a:latin typeface="Times New Roman" pitchFamily="33" charset="0"/>
                <a:ea typeface="+mn-ea"/>
                <a:cs typeface="+mn-cs"/>
              </a:rPr>
              <a:t> </a:t>
            </a:r>
            <a:r>
              <a:rPr kumimoji="1" lang="da-DK" sz="1200" b="0" i="0" u="none" strike="noStrike" kern="1200" baseline="0" dirty="0" err="1">
                <a:solidFill>
                  <a:schemeClr val="tx1"/>
                </a:solidFill>
                <a:latin typeface="Times New Roman" pitchFamily="33" charset="0"/>
                <a:ea typeface="+mn-ea"/>
                <a:cs typeface="+mn-cs"/>
              </a:rPr>
              <a:t>that</a:t>
            </a:r>
            <a:r>
              <a:rPr kumimoji="1" lang="da-DK" sz="1200" b="0" i="0" u="none" strike="noStrike" kern="1200" baseline="0" dirty="0">
                <a:solidFill>
                  <a:schemeClr val="tx1"/>
                </a:solidFill>
                <a:latin typeface="Times New Roman" pitchFamily="33" charset="0"/>
                <a:ea typeface="+mn-ea"/>
                <a:cs typeface="+mn-cs"/>
              </a:rPr>
              <a:t> is </a:t>
            </a:r>
            <a:r>
              <a:rPr kumimoji="1" lang="da-DK" sz="1200" b="0" i="0" u="none" strike="noStrike" kern="1200" baseline="0" dirty="0" err="1">
                <a:solidFill>
                  <a:schemeClr val="tx1"/>
                </a:solidFill>
                <a:latin typeface="Times New Roman" pitchFamily="33" charset="0"/>
                <a:ea typeface="+mn-ea"/>
                <a:cs typeface="+mn-cs"/>
              </a:rPr>
              <a:t>used</a:t>
            </a:r>
            <a:r>
              <a:rPr kumimoji="1" lang="da-DK" sz="1200" b="0" i="0" u="none" strike="noStrike" kern="1200" baseline="0" dirty="0">
                <a:solidFill>
                  <a:schemeClr val="tx1"/>
                </a:solidFill>
                <a:latin typeface="Times New Roman" pitchFamily="33" charset="0"/>
                <a:ea typeface="+mn-ea"/>
                <a:cs typeface="+mn-cs"/>
              </a:rPr>
              <a:t> for the </a:t>
            </a:r>
            <a:r>
              <a:rPr kumimoji="1" lang="da-DK" sz="1200" b="0" i="0" u="none" strike="noStrike" kern="1200" baseline="0" dirty="0" err="1">
                <a:solidFill>
                  <a:schemeClr val="tx1"/>
                </a:solidFill>
                <a:latin typeface="Times New Roman" pitchFamily="33" charset="0"/>
                <a:ea typeface="+mn-ea"/>
                <a:cs typeface="+mn-cs"/>
              </a:rPr>
              <a:t>fetch</a:t>
            </a:r>
            <a:r>
              <a:rPr kumimoji="1" lang="da-DK" sz="1200" b="0" i="0" u="none" strike="noStrike" kern="1200" baseline="0" dirty="0">
                <a:solidFill>
                  <a:schemeClr val="tx1"/>
                </a:solidFill>
                <a:latin typeface="Times New Roman" pitchFamily="33" charset="0"/>
                <a:ea typeface="+mn-ea"/>
                <a:cs typeface="+mn-cs"/>
              </a:rPr>
              <a:t> is the 22-bit</a:t>
            </a:r>
          </a:p>
          <a:p>
            <a:r>
              <a:rPr kumimoji="1" lang="da-DK" sz="1200" b="0" i="0" u="none" strike="noStrike" kern="1200" baseline="0" dirty="0">
                <a:solidFill>
                  <a:schemeClr val="tx1"/>
                </a:solidFill>
                <a:latin typeface="Times New Roman" pitchFamily="33" charset="0"/>
                <a:ea typeface="+mn-ea"/>
                <a:cs typeface="+mn-cs"/>
              </a:rPr>
              <a:t>tag-plus-line </a:t>
            </a:r>
            <a:r>
              <a:rPr kumimoji="1" lang="da-DK" sz="1200" b="0" i="0" u="none" strike="noStrike" kern="1200" baseline="0" dirty="0" err="1">
                <a:solidFill>
                  <a:schemeClr val="tx1"/>
                </a:solidFill>
                <a:latin typeface="Times New Roman" pitchFamily="33" charset="0"/>
                <a:ea typeface="+mn-ea"/>
                <a:cs typeface="+mn-cs"/>
              </a:rPr>
              <a:t>concatenated</a:t>
            </a:r>
            <a:r>
              <a:rPr kumimoji="1" lang="da-DK" sz="1200" b="0" i="0" u="none" strike="noStrike" kern="1200" baseline="0" dirty="0">
                <a:solidFill>
                  <a:schemeClr val="tx1"/>
                </a:solidFill>
                <a:latin typeface="Times New Roman" pitchFamily="33" charset="0"/>
                <a:ea typeface="+mn-ea"/>
                <a:cs typeface="+mn-cs"/>
              </a:rPr>
              <a:t> with </a:t>
            </a:r>
            <a:r>
              <a:rPr kumimoji="1" lang="da-DK" sz="1200" b="0" i="0" u="none" strike="noStrike" kern="1200" baseline="0" dirty="0" err="1">
                <a:solidFill>
                  <a:schemeClr val="tx1"/>
                </a:solidFill>
                <a:latin typeface="Times New Roman" pitchFamily="33" charset="0"/>
                <a:ea typeface="+mn-ea"/>
                <a:cs typeface="+mn-cs"/>
              </a:rPr>
              <a:t>two</a:t>
            </a:r>
            <a:r>
              <a:rPr kumimoji="1" lang="da-DK" sz="1200" b="0" i="0" u="none" strike="noStrike" kern="1200" baseline="0" dirty="0">
                <a:solidFill>
                  <a:schemeClr val="tx1"/>
                </a:solidFill>
                <a:latin typeface="Times New Roman" pitchFamily="33" charset="0"/>
                <a:ea typeface="+mn-ea"/>
                <a:cs typeface="+mn-cs"/>
              </a:rPr>
              <a:t> 0 bits, so </a:t>
            </a:r>
            <a:r>
              <a:rPr kumimoji="1" lang="da-DK" sz="1200" b="0" i="0" u="none" strike="noStrike" kern="1200" baseline="0" dirty="0" err="1">
                <a:solidFill>
                  <a:schemeClr val="tx1"/>
                </a:solidFill>
                <a:latin typeface="Times New Roman" pitchFamily="33" charset="0"/>
                <a:ea typeface="+mn-ea"/>
                <a:cs typeface="+mn-cs"/>
              </a:rPr>
              <a:t>that</a:t>
            </a:r>
            <a:r>
              <a:rPr kumimoji="1" lang="da-DK" sz="1200" b="0" i="0" u="none" strike="noStrike" kern="1200" baseline="0" dirty="0">
                <a:solidFill>
                  <a:schemeClr val="tx1"/>
                </a:solidFill>
                <a:latin typeface="Times New Roman" pitchFamily="33" charset="0"/>
                <a:ea typeface="+mn-ea"/>
                <a:cs typeface="+mn-cs"/>
              </a:rPr>
              <a:t> 4 bytes </a:t>
            </a:r>
            <a:r>
              <a:rPr kumimoji="1" lang="da-DK" sz="1200" b="0" i="0" u="none" strike="noStrike" kern="1200" baseline="0" dirty="0" err="1">
                <a:solidFill>
                  <a:schemeClr val="tx1"/>
                </a:solidFill>
                <a:latin typeface="Times New Roman" pitchFamily="33" charset="0"/>
                <a:ea typeface="+mn-ea"/>
                <a:cs typeface="+mn-cs"/>
              </a:rPr>
              <a:t>are</a:t>
            </a:r>
            <a:r>
              <a:rPr kumimoji="1" lang="da-DK" sz="1200" b="0" i="0" u="none" strike="noStrike" kern="1200" baseline="0" dirty="0">
                <a:solidFill>
                  <a:schemeClr val="tx1"/>
                </a:solidFill>
                <a:latin typeface="Times New Roman" pitchFamily="33" charset="0"/>
                <a:ea typeface="+mn-ea"/>
                <a:cs typeface="+mn-cs"/>
              </a:rPr>
              <a:t> </a:t>
            </a:r>
            <a:r>
              <a:rPr kumimoji="1" lang="da-DK" sz="1200" b="0" i="0" u="none" strike="noStrike" kern="1200" baseline="0" dirty="0" err="1">
                <a:solidFill>
                  <a:schemeClr val="tx1"/>
                </a:solidFill>
                <a:latin typeface="Times New Roman" pitchFamily="33" charset="0"/>
                <a:ea typeface="+mn-ea"/>
                <a:cs typeface="+mn-cs"/>
              </a:rPr>
              <a:t>fetched</a:t>
            </a:r>
            <a:r>
              <a:rPr kumimoji="1" lang="da-DK" sz="1200" b="0" i="0" u="none" strike="noStrike" kern="1200" baseline="0" dirty="0">
                <a:solidFill>
                  <a:schemeClr val="tx1"/>
                </a:solidFill>
                <a:latin typeface="Times New Roman" pitchFamily="33" charset="0"/>
                <a:ea typeface="+mn-ea"/>
                <a:cs typeface="+mn-cs"/>
              </a:rPr>
              <a:t> </a:t>
            </a:r>
            <a:r>
              <a:rPr kumimoji="1" lang="da-DK" sz="1200" b="0" i="0" u="none" strike="noStrike" kern="1200" baseline="0" dirty="0" err="1">
                <a:solidFill>
                  <a:schemeClr val="tx1"/>
                </a:solidFill>
                <a:latin typeface="Times New Roman" pitchFamily="33" charset="0"/>
                <a:ea typeface="+mn-ea"/>
                <a:cs typeface="+mn-cs"/>
              </a:rPr>
              <a:t>starting</a:t>
            </a:r>
            <a:r>
              <a:rPr kumimoji="1" lang="da-DK" sz="1200" b="0" i="0" u="none" strike="noStrike" kern="1200" baseline="0" dirty="0">
                <a:solidFill>
                  <a:schemeClr val="tx1"/>
                </a:solidFill>
                <a:latin typeface="Times New Roman" pitchFamily="33" charset="0"/>
                <a:ea typeface="+mn-ea"/>
                <a:cs typeface="+mn-cs"/>
              </a:rPr>
              <a:t> on a </a:t>
            </a:r>
            <a:r>
              <a:rPr kumimoji="1" lang="da-DK" sz="1200" b="0" i="0" u="none" strike="noStrike" kern="1200" baseline="0" dirty="0" err="1">
                <a:solidFill>
                  <a:schemeClr val="tx1"/>
                </a:solidFill>
                <a:latin typeface="Times New Roman" pitchFamily="33" charset="0"/>
                <a:ea typeface="+mn-ea"/>
                <a:cs typeface="+mn-cs"/>
              </a:rPr>
              <a:t>block</a:t>
            </a:r>
            <a:r>
              <a:rPr kumimoji="1" lang="da-DK" sz="1200" b="0" i="0" u="none" strike="noStrike" kern="1200" baseline="0" dirty="0">
                <a:solidFill>
                  <a:schemeClr val="tx1"/>
                </a:solidFill>
                <a:latin typeface="Times New Roman" pitchFamily="33" charset="0"/>
                <a:ea typeface="+mn-ea"/>
                <a:cs typeface="+mn-cs"/>
              </a:rPr>
              <a:t> </a:t>
            </a:r>
            <a:r>
              <a:rPr kumimoji="1" lang="da-DK" sz="1200" b="0" i="0" u="none" strike="noStrike" kern="1200" baseline="0" dirty="0" err="1">
                <a:solidFill>
                  <a:schemeClr val="tx1"/>
                </a:solidFill>
                <a:latin typeface="Times New Roman" pitchFamily="33" charset="0"/>
                <a:ea typeface="+mn-ea"/>
                <a:cs typeface="+mn-cs"/>
              </a:rPr>
              <a:t>boundary</a:t>
            </a:r>
            <a:r>
              <a:rPr kumimoji="1" lang="da-DK" sz="1200" b="0" i="0" u="none" strike="noStrike" kern="1200" baseline="0" dirty="0">
                <a:solidFill>
                  <a:schemeClr val="tx1"/>
                </a:solidFill>
                <a:latin typeface="Times New Roman" pitchFamily="33" charset="0"/>
                <a:ea typeface="+mn-ea"/>
                <a:cs typeface="+mn-cs"/>
              </a:rPr>
              <a:t>.</a:t>
            </a:r>
          </a:p>
          <a:p>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15</a:t>
            </a:fld>
            <a:endParaRPr lang="en-US" dirty="0"/>
          </a:p>
        </p:txBody>
      </p:sp>
    </p:spTree>
    <p:extLst>
      <p:ext uri="{BB962C8B-B14F-4D97-AF65-F5344CB8AC3E}">
        <p14:creationId xmlns:p14="http://schemas.microsoft.com/office/powerpoint/2010/main" val="11531682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33" charset="0"/>
                <a:ea typeface="+mn-ea"/>
                <a:cs typeface="+mn-cs"/>
              </a:rPr>
              <a:t> Before discussing associative cache</a:t>
            </a:r>
          </a:p>
          <a:p>
            <a:r>
              <a:rPr kumimoji="1" lang="en-US" sz="1200" kern="1200" dirty="0">
                <a:solidFill>
                  <a:schemeClr val="tx1"/>
                </a:solidFill>
                <a:effectLst/>
                <a:latin typeface="Times New Roman" pitchFamily="33" charset="0"/>
                <a:ea typeface="+mn-ea"/>
                <a:cs typeface="+mn-cs"/>
              </a:rPr>
              <a:t>organization, we need to introduce the concept of content-addressable memory (CAM),</a:t>
            </a:r>
          </a:p>
          <a:p>
            <a:r>
              <a:rPr kumimoji="1" lang="en-US" sz="1200" kern="1200" dirty="0">
                <a:solidFill>
                  <a:schemeClr val="tx1"/>
                </a:solidFill>
                <a:effectLst/>
                <a:latin typeface="Times New Roman" pitchFamily="33" charset="0"/>
                <a:ea typeface="+mn-ea"/>
                <a:cs typeface="+mn-cs"/>
              </a:rPr>
              <a:t>also known as associative storage [PAGI06]. Content-addressable memory (CAM) is</a:t>
            </a:r>
          </a:p>
          <a:p>
            <a:r>
              <a:rPr kumimoji="1" lang="en-US" sz="1200" kern="1200" dirty="0">
                <a:solidFill>
                  <a:schemeClr val="tx1"/>
                </a:solidFill>
                <a:effectLst/>
                <a:latin typeface="Times New Roman" pitchFamily="33" charset="0"/>
                <a:ea typeface="+mn-ea"/>
                <a:cs typeface="+mn-cs"/>
              </a:rPr>
              <a:t>constructed of static RAM (SRAM) cells (see static RAM) but is considerably more</a:t>
            </a:r>
          </a:p>
          <a:p>
            <a:r>
              <a:rPr kumimoji="1" lang="en-US" sz="1200" kern="1200" dirty="0">
                <a:solidFill>
                  <a:schemeClr val="tx1"/>
                </a:solidFill>
                <a:effectLst/>
                <a:latin typeface="Times New Roman" pitchFamily="33" charset="0"/>
                <a:ea typeface="+mn-ea"/>
                <a:cs typeface="+mn-cs"/>
              </a:rPr>
              <a:t>expensive and holds much less data than regular SRAM chips. Put another way, a</a:t>
            </a:r>
          </a:p>
          <a:p>
            <a:r>
              <a:rPr kumimoji="1" lang="en-US" sz="1200" kern="1200" dirty="0">
                <a:solidFill>
                  <a:schemeClr val="tx1"/>
                </a:solidFill>
                <a:effectLst/>
                <a:latin typeface="Times New Roman" pitchFamily="33" charset="0"/>
                <a:ea typeface="+mn-ea"/>
                <a:cs typeface="+mn-cs"/>
              </a:rPr>
              <a:t>CAM with the same data capacity as a regular SRAM is about 60% larger [SHAR03].</a:t>
            </a:r>
          </a:p>
          <a:p>
            <a:endParaRPr kumimoji="1" lang="en-US" sz="1200" kern="1200" dirty="0">
              <a:solidFill>
                <a:schemeClr val="tx1"/>
              </a:solidFill>
              <a:effectLst/>
              <a:latin typeface="Times New Roman" pitchFamily="33" charset="0"/>
              <a:ea typeface="+mn-ea"/>
              <a:cs typeface="+mn-cs"/>
            </a:endParaRPr>
          </a:p>
          <a:p>
            <a:r>
              <a:rPr kumimoji="1" lang="en-US" sz="1200" kern="1200" dirty="0">
                <a:solidFill>
                  <a:schemeClr val="tx1"/>
                </a:solidFill>
                <a:effectLst/>
                <a:latin typeface="Times New Roman" pitchFamily="33" charset="0"/>
                <a:ea typeface="+mn-ea"/>
                <a:cs typeface="+mn-cs"/>
              </a:rPr>
              <a:t>A CAM is designed such that when a bit string is supplied, the CAM searches</a:t>
            </a:r>
          </a:p>
          <a:p>
            <a:r>
              <a:rPr kumimoji="1" lang="en-US" sz="1200" kern="1200" dirty="0">
                <a:solidFill>
                  <a:schemeClr val="tx1"/>
                </a:solidFill>
                <a:effectLst/>
                <a:latin typeface="Times New Roman" pitchFamily="33" charset="0"/>
                <a:ea typeface="+mn-ea"/>
                <a:cs typeface="+mn-cs"/>
              </a:rPr>
              <a:t>its entire memory in parallel for a match. If the content is found, the CAM returns</a:t>
            </a:r>
          </a:p>
          <a:p>
            <a:r>
              <a:rPr kumimoji="1" lang="en-US" sz="1200" kern="1200" dirty="0">
                <a:solidFill>
                  <a:schemeClr val="tx1"/>
                </a:solidFill>
                <a:effectLst/>
                <a:latin typeface="Times New Roman" pitchFamily="33" charset="0"/>
                <a:ea typeface="+mn-ea"/>
                <a:cs typeface="+mn-cs"/>
              </a:rPr>
              <a:t>the address where the match is found and, in some architectures, also returns the</a:t>
            </a:r>
          </a:p>
          <a:p>
            <a:r>
              <a:rPr kumimoji="1" lang="en-US" sz="1200" kern="1200" dirty="0">
                <a:solidFill>
                  <a:schemeClr val="tx1"/>
                </a:solidFill>
                <a:effectLst/>
                <a:latin typeface="Times New Roman" pitchFamily="33" charset="0"/>
                <a:ea typeface="+mn-ea"/>
                <a:cs typeface="+mn-cs"/>
              </a:rPr>
              <a:t>associated data word. This process takes only one clock cycle.</a:t>
            </a:r>
          </a:p>
          <a:p>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16</a:t>
            </a:fld>
            <a:endParaRPr lang="en-US" dirty="0"/>
          </a:p>
        </p:txBody>
      </p:sp>
    </p:spTree>
    <p:extLst>
      <p:ext uri="{BB962C8B-B14F-4D97-AF65-F5344CB8AC3E}">
        <p14:creationId xmlns:p14="http://schemas.microsoft.com/office/powerpoint/2010/main" val="17200256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33" charset="0"/>
                <a:ea typeface="+mn-ea"/>
                <a:cs typeface="+mn-cs"/>
              </a:rPr>
              <a:t> Figure 5.9a is a simplified illustration of the search function of a small CAM</a:t>
            </a:r>
          </a:p>
          <a:p>
            <a:r>
              <a:rPr kumimoji="1" lang="en-US" sz="1200" kern="1200" dirty="0">
                <a:solidFill>
                  <a:schemeClr val="tx1"/>
                </a:solidFill>
                <a:effectLst/>
                <a:latin typeface="Times New Roman" pitchFamily="33" charset="0"/>
                <a:ea typeface="+mn-ea"/>
                <a:cs typeface="+mn-cs"/>
              </a:rPr>
              <a:t>with four horizontal words, each word containing five bits, or cells. CAM cells</a:t>
            </a:r>
          </a:p>
          <a:p>
            <a:r>
              <a:rPr kumimoji="1" lang="en-US" sz="1200" kern="1200" dirty="0">
                <a:solidFill>
                  <a:schemeClr val="tx1"/>
                </a:solidFill>
                <a:effectLst/>
                <a:latin typeface="Times New Roman" pitchFamily="33" charset="0"/>
                <a:ea typeface="+mn-ea"/>
                <a:cs typeface="+mn-cs"/>
              </a:rPr>
              <a:t>contain both storage and comparison circuitry. The is a match line corresponding</a:t>
            </a:r>
          </a:p>
          <a:p>
            <a:r>
              <a:rPr kumimoji="1" lang="en-US" sz="1200" kern="1200" dirty="0">
                <a:solidFill>
                  <a:schemeClr val="tx1"/>
                </a:solidFill>
                <a:effectLst/>
                <a:latin typeface="Times New Roman" pitchFamily="33" charset="0"/>
                <a:ea typeface="+mn-ea"/>
                <a:cs typeface="+mn-cs"/>
              </a:rPr>
              <a:t>to each word, feeding into match line sense amplifiers, and there is a differential</a:t>
            </a:r>
          </a:p>
          <a:p>
            <a:r>
              <a:rPr kumimoji="1" lang="en-US" sz="1200" kern="1200" dirty="0">
                <a:solidFill>
                  <a:schemeClr val="tx1"/>
                </a:solidFill>
                <a:effectLst/>
                <a:latin typeface="Times New Roman" pitchFamily="33" charset="0"/>
                <a:ea typeface="+mn-ea"/>
                <a:cs typeface="+mn-cs"/>
              </a:rPr>
              <a:t>search line pair corresponding to each bit of the search word. The encoder maps the</a:t>
            </a:r>
          </a:p>
          <a:p>
            <a:r>
              <a:rPr kumimoji="1" lang="en-US" sz="1200" kern="1200" dirty="0">
                <a:solidFill>
                  <a:schemeClr val="tx1"/>
                </a:solidFill>
                <a:effectLst/>
                <a:latin typeface="Times New Roman" pitchFamily="33" charset="0"/>
                <a:ea typeface="+mn-ea"/>
                <a:cs typeface="+mn-cs"/>
              </a:rPr>
              <a:t>match line of the matching location to its encoded address.</a:t>
            </a:r>
          </a:p>
          <a:p>
            <a:endParaRPr kumimoji="1" lang="en-US" sz="1200" kern="1200" dirty="0">
              <a:solidFill>
                <a:schemeClr val="tx1"/>
              </a:solidFill>
              <a:effectLst/>
              <a:latin typeface="Times New Roman" pitchFamily="33" charset="0"/>
              <a:ea typeface="+mn-ea"/>
              <a:cs typeface="+mn-cs"/>
            </a:endParaRPr>
          </a:p>
          <a:p>
            <a:r>
              <a:rPr kumimoji="1" lang="en-US" sz="1200" kern="1200" dirty="0">
                <a:solidFill>
                  <a:schemeClr val="tx1"/>
                </a:solidFill>
                <a:effectLst/>
                <a:latin typeface="Times New Roman" pitchFamily="33" charset="0"/>
                <a:ea typeface="+mn-ea"/>
                <a:cs typeface="+mn-cs"/>
              </a:rPr>
              <a:t>Figure 5.9b shows a logical block diagram of a CAM cell array, consisting of </a:t>
            </a:r>
            <a:r>
              <a:rPr kumimoji="1" lang="en-US" sz="1200" i="1" kern="1200" dirty="0">
                <a:solidFill>
                  <a:schemeClr val="tx1"/>
                </a:solidFill>
                <a:effectLst/>
                <a:latin typeface="Times New Roman" pitchFamily="33" charset="0"/>
                <a:ea typeface="+mn-ea"/>
                <a:cs typeface="+mn-cs"/>
              </a:rPr>
              <a:t>m</a:t>
            </a:r>
          </a:p>
          <a:p>
            <a:r>
              <a:rPr kumimoji="1" lang="en-US" sz="1200" kern="1200" dirty="0">
                <a:solidFill>
                  <a:schemeClr val="tx1"/>
                </a:solidFill>
                <a:effectLst/>
                <a:latin typeface="Times New Roman" pitchFamily="33" charset="0"/>
                <a:ea typeface="+mn-ea"/>
                <a:cs typeface="+mn-cs"/>
              </a:rPr>
              <a:t> words of </a:t>
            </a:r>
            <a:r>
              <a:rPr kumimoji="1" lang="en-US" sz="1200" i="1" kern="1200" dirty="0">
                <a:solidFill>
                  <a:schemeClr val="tx1"/>
                </a:solidFill>
                <a:effectLst/>
                <a:latin typeface="Times New Roman" pitchFamily="33" charset="0"/>
                <a:ea typeface="+mn-ea"/>
                <a:cs typeface="+mn-cs"/>
              </a:rPr>
              <a:t>n</a:t>
            </a:r>
            <a:r>
              <a:rPr kumimoji="1" lang="en-US" sz="1200" kern="1200" dirty="0">
                <a:solidFill>
                  <a:schemeClr val="tx1"/>
                </a:solidFill>
                <a:effectLst/>
                <a:latin typeface="Times New Roman" pitchFamily="33" charset="0"/>
                <a:ea typeface="+mn-ea"/>
                <a:cs typeface="+mn-cs"/>
              </a:rPr>
              <a:t>  bits each. Search, read, and write enable pins are used to enable one of the</a:t>
            </a:r>
          </a:p>
          <a:p>
            <a:r>
              <a:rPr kumimoji="1" lang="en-US" sz="1200" kern="1200" dirty="0">
                <a:solidFill>
                  <a:schemeClr val="tx1"/>
                </a:solidFill>
                <a:effectLst/>
                <a:latin typeface="Times New Roman" pitchFamily="33" charset="0"/>
                <a:ea typeface="+mn-ea"/>
                <a:cs typeface="+mn-cs"/>
              </a:rPr>
              <a:t>three operating modes of the CAM. For a search operation, the data to be searched</a:t>
            </a:r>
          </a:p>
          <a:p>
            <a:r>
              <a:rPr kumimoji="1" lang="en-US" sz="1200" kern="1200" dirty="0">
                <a:solidFill>
                  <a:schemeClr val="tx1"/>
                </a:solidFill>
                <a:effectLst/>
                <a:latin typeface="Times New Roman" pitchFamily="33" charset="0"/>
                <a:ea typeface="+mn-ea"/>
                <a:cs typeface="+mn-cs"/>
              </a:rPr>
              <a:t> is loaded in an </a:t>
            </a:r>
            <a:r>
              <a:rPr kumimoji="1" lang="en-US" sz="1200" b="0" i="1" kern="1200" dirty="0">
                <a:solidFill>
                  <a:schemeClr val="tx1"/>
                </a:solidFill>
                <a:effectLst/>
                <a:latin typeface="Times New Roman" pitchFamily="33" charset="0"/>
                <a:ea typeface="+mn-ea"/>
                <a:cs typeface="+mn-cs"/>
              </a:rPr>
              <a:t>n</a:t>
            </a:r>
            <a:r>
              <a:rPr kumimoji="1" lang="en-US" sz="1200" kern="1200" dirty="0">
                <a:solidFill>
                  <a:schemeClr val="tx1"/>
                </a:solidFill>
                <a:effectLst/>
                <a:latin typeface="Times New Roman" pitchFamily="33" charset="0"/>
                <a:ea typeface="+mn-ea"/>
                <a:cs typeface="+mn-cs"/>
              </a:rPr>
              <a:t>-bit search register that sets/resets the logic states of the search lines.</a:t>
            </a:r>
          </a:p>
          <a:p>
            <a:r>
              <a:rPr kumimoji="1" lang="en-US" sz="1200" kern="1200" dirty="0">
                <a:solidFill>
                  <a:schemeClr val="tx1"/>
                </a:solidFill>
                <a:effectLst/>
                <a:latin typeface="Times New Roman" pitchFamily="33" charset="0"/>
                <a:ea typeface="+mn-ea"/>
                <a:cs typeface="+mn-cs"/>
              </a:rPr>
              <a:t>The logic within and between cells of a row is such that a match lines is asserted if and</a:t>
            </a:r>
          </a:p>
          <a:p>
            <a:r>
              <a:rPr kumimoji="1" lang="en-US" sz="1200" kern="1200" dirty="0">
                <a:solidFill>
                  <a:schemeClr val="tx1"/>
                </a:solidFill>
                <a:effectLst/>
                <a:latin typeface="Times New Roman" pitchFamily="33" charset="0"/>
                <a:ea typeface="+mn-ea"/>
                <a:cs typeface="+mn-cs"/>
              </a:rPr>
              <a:t>only if all the cells in a row match the search line values. A simple read operation,</a:t>
            </a:r>
          </a:p>
          <a:p>
            <a:r>
              <a:rPr kumimoji="1" lang="en-US" sz="1200" kern="1200" dirty="0">
                <a:solidFill>
                  <a:schemeClr val="tx1"/>
                </a:solidFill>
                <a:effectLst/>
                <a:latin typeface="Times New Roman" pitchFamily="33" charset="0"/>
                <a:ea typeface="+mn-ea"/>
                <a:cs typeface="+mn-cs"/>
              </a:rPr>
              <a:t>as opposed to a search, is performed to read the data stored in the storage nodes of</a:t>
            </a:r>
          </a:p>
          <a:p>
            <a:r>
              <a:rPr kumimoji="1" lang="en-US" sz="1200" kern="1200" dirty="0">
                <a:solidFill>
                  <a:schemeClr val="tx1"/>
                </a:solidFill>
                <a:effectLst/>
                <a:latin typeface="Times New Roman" pitchFamily="33" charset="0"/>
                <a:ea typeface="+mn-ea"/>
                <a:cs typeface="+mn-cs"/>
              </a:rPr>
              <a:t>CAM cells using Read Enable control signal. The data words to be stored in CAM</a:t>
            </a:r>
          </a:p>
          <a:p>
            <a:r>
              <a:rPr kumimoji="1" lang="en-US" sz="1200" kern="1200" dirty="0">
                <a:solidFill>
                  <a:schemeClr val="tx1"/>
                </a:solidFill>
                <a:effectLst/>
                <a:latin typeface="Times New Roman" pitchFamily="33" charset="0"/>
                <a:ea typeface="+mn-ea"/>
                <a:cs typeface="+mn-cs"/>
              </a:rPr>
              <a:t>cell array are provided during a write operation through data input port.</a:t>
            </a:r>
          </a:p>
          <a:p>
            <a:endParaRPr kumimoji="1" lang="en-US" sz="1200" kern="1200" dirty="0">
              <a:solidFill>
                <a:schemeClr val="tx1"/>
              </a:solidFill>
              <a:effectLst/>
              <a:latin typeface="Times New Roman" pitchFamily="33" charset="0"/>
              <a:ea typeface="+mn-ea"/>
              <a:cs typeface="+mn-cs"/>
            </a:endParaRPr>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17</a:t>
            </a:fld>
            <a:endParaRPr lang="en-US" dirty="0"/>
          </a:p>
        </p:txBody>
      </p:sp>
    </p:spTree>
    <p:extLst>
      <p:ext uri="{BB962C8B-B14F-4D97-AF65-F5344CB8AC3E}">
        <p14:creationId xmlns:p14="http://schemas.microsoft.com/office/powerpoint/2010/main" val="5894709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33" charset="0"/>
                <a:ea typeface="+mn-ea"/>
                <a:cs typeface="+mn-cs"/>
              </a:rPr>
              <a:t> Associative mapping overcomes the disadvantage of</a:t>
            </a:r>
          </a:p>
          <a:p>
            <a:r>
              <a:rPr kumimoji="1" lang="en-US" sz="1200" kern="1200" dirty="0">
                <a:solidFill>
                  <a:schemeClr val="tx1"/>
                </a:solidFill>
                <a:effectLst/>
                <a:latin typeface="Times New Roman" pitchFamily="33" charset="0"/>
                <a:ea typeface="+mn-ea"/>
                <a:cs typeface="+mn-cs"/>
              </a:rPr>
              <a:t>direct mapping by permitting each main memory block to be loaded into any line</a:t>
            </a:r>
          </a:p>
          <a:p>
            <a:r>
              <a:rPr kumimoji="1" lang="en-US" sz="1200" kern="1200" dirty="0">
                <a:solidFill>
                  <a:schemeClr val="tx1"/>
                </a:solidFill>
                <a:effectLst/>
                <a:latin typeface="Times New Roman" pitchFamily="33" charset="0"/>
                <a:ea typeface="+mn-ea"/>
                <a:cs typeface="+mn-cs"/>
              </a:rPr>
              <a:t>of the cache (Figure 5.6b). In this case, the cache control logic interprets a memory</a:t>
            </a:r>
          </a:p>
          <a:p>
            <a:r>
              <a:rPr kumimoji="1" lang="en-US" sz="1200" kern="1200" dirty="0">
                <a:solidFill>
                  <a:schemeClr val="tx1"/>
                </a:solidFill>
                <a:effectLst/>
                <a:latin typeface="Times New Roman" pitchFamily="33" charset="0"/>
                <a:ea typeface="+mn-ea"/>
                <a:cs typeface="+mn-cs"/>
              </a:rPr>
              <a:t>address simply as a Tag and a Word field. The Tag field uniquely identifies a block</a:t>
            </a:r>
          </a:p>
          <a:p>
            <a:r>
              <a:rPr kumimoji="1" lang="en-US" sz="1200" kern="1200" dirty="0">
                <a:solidFill>
                  <a:schemeClr val="tx1"/>
                </a:solidFill>
                <a:effectLst/>
                <a:latin typeface="Times New Roman" pitchFamily="33" charset="0"/>
                <a:ea typeface="+mn-ea"/>
                <a:cs typeface="+mn-cs"/>
              </a:rPr>
              <a:t>of main memory. To determine whether a block is in the cache, the cache control</a:t>
            </a:r>
          </a:p>
          <a:p>
            <a:r>
              <a:rPr kumimoji="1" lang="en-US" sz="1200" kern="1200" dirty="0">
                <a:solidFill>
                  <a:schemeClr val="tx1"/>
                </a:solidFill>
                <a:effectLst/>
                <a:latin typeface="Times New Roman" pitchFamily="33" charset="0"/>
                <a:ea typeface="+mn-ea"/>
                <a:cs typeface="+mn-cs"/>
              </a:rPr>
              <a:t>logic must simultaneously examine every line’s tag for a match. Figure 5.10</a:t>
            </a:r>
          </a:p>
          <a:p>
            <a:r>
              <a:rPr kumimoji="1" lang="en-US" sz="1200" kern="1200" dirty="0">
                <a:solidFill>
                  <a:schemeClr val="tx1"/>
                </a:solidFill>
                <a:effectLst/>
                <a:latin typeface="Times New Roman" pitchFamily="33" charset="0"/>
                <a:ea typeface="+mn-ea"/>
                <a:cs typeface="+mn-cs"/>
              </a:rPr>
              <a:t>illustrates the logic.</a:t>
            </a:r>
          </a:p>
          <a:p>
            <a:endParaRPr lang="en-US" dirty="0"/>
          </a:p>
          <a:p>
            <a:r>
              <a:rPr kumimoji="1" lang="en-US" sz="1200" kern="1200" dirty="0">
                <a:solidFill>
                  <a:schemeClr val="tx1"/>
                </a:solidFill>
                <a:effectLst/>
                <a:latin typeface="Times New Roman" pitchFamily="33" charset="0"/>
                <a:ea typeface="+mn-ea"/>
                <a:cs typeface="+mn-cs"/>
              </a:rPr>
              <a:t> Note that no field in the address corresponds to the line number, so that the number</a:t>
            </a:r>
          </a:p>
          <a:p>
            <a:r>
              <a:rPr kumimoji="1" lang="en-US" sz="1200" kern="1200" dirty="0">
                <a:solidFill>
                  <a:schemeClr val="tx1"/>
                </a:solidFill>
                <a:effectLst/>
                <a:latin typeface="Times New Roman" pitchFamily="33" charset="0"/>
                <a:ea typeface="+mn-ea"/>
                <a:cs typeface="+mn-cs"/>
              </a:rPr>
              <a:t>of lines in the cache is not determined by the address format. Instead, if there is a</a:t>
            </a:r>
          </a:p>
          <a:p>
            <a:r>
              <a:rPr kumimoji="1" lang="en-US" sz="1200" kern="1200" dirty="0">
                <a:solidFill>
                  <a:schemeClr val="tx1"/>
                </a:solidFill>
                <a:effectLst/>
                <a:latin typeface="Times New Roman" pitchFamily="33" charset="0"/>
                <a:ea typeface="+mn-ea"/>
                <a:cs typeface="+mn-cs"/>
              </a:rPr>
              <a:t>hit, the line number of the hit is sent to the select function by the cache hardware, as</a:t>
            </a:r>
          </a:p>
          <a:p>
            <a:r>
              <a:rPr kumimoji="1" lang="en-US" sz="1200" kern="1200" dirty="0">
                <a:solidFill>
                  <a:schemeClr val="tx1"/>
                </a:solidFill>
                <a:effectLst/>
                <a:latin typeface="Times New Roman" pitchFamily="33" charset="0"/>
                <a:ea typeface="+mn-ea"/>
                <a:cs typeface="+mn-cs"/>
              </a:rPr>
              <a:t>shown in Figure 5.9.</a:t>
            </a:r>
          </a:p>
          <a:p>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18</a:t>
            </a:fld>
            <a:endParaRPr lang="en-US" dirty="0"/>
          </a:p>
        </p:txBody>
      </p:sp>
    </p:spTree>
    <p:extLst>
      <p:ext uri="{BB962C8B-B14F-4D97-AF65-F5344CB8AC3E}">
        <p14:creationId xmlns:p14="http://schemas.microsoft.com/office/powerpoint/2010/main" val="10478527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33" charset="0"/>
                <a:ea typeface="+mn-ea"/>
                <a:cs typeface="+mn-cs"/>
              </a:rPr>
              <a:t> With associative mapping, there is flexibility as to which block to replace when</a:t>
            </a:r>
          </a:p>
          <a:p>
            <a:r>
              <a:rPr kumimoji="1" lang="en-US" sz="1200" kern="1200" dirty="0">
                <a:solidFill>
                  <a:schemeClr val="tx1"/>
                </a:solidFill>
                <a:effectLst/>
                <a:latin typeface="Times New Roman" pitchFamily="33" charset="0"/>
                <a:ea typeface="+mn-ea"/>
                <a:cs typeface="+mn-cs"/>
              </a:rPr>
              <a:t>a new block is read into the cache. Replacement algorithms, discussed later in this</a:t>
            </a:r>
          </a:p>
          <a:p>
            <a:r>
              <a:rPr kumimoji="1" lang="en-US" sz="1200" kern="1200" dirty="0">
                <a:solidFill>
                  <a:schemeClr val="tx1"/>
                </a:solidFill>
                <a:effectLst/>
                <a:latin typeface="Times New Roman" pitchFamily="33" charset="0"/>
                <a:ea typeface="+mn-ea"/>
                <a:cs typeface="+mn-cs"/>
              </a:rPr>
              <a:t>section, are designed to maximize the hit ratio. The principal disadvantage of associative</a:t>
            </a:r>
          </a:p>
          <a:p>
            <a:r>
              <a:rPr kumimoji="1" lang="en-US" sz="1200" kern="1200" dirty="0">
                <a:solidFill>
                  <a:schemeClr val="tx1"/>
                </a:solidFill>
                <a:effectLst/>
                <a:latin typeface="Times New Roman" pitchFamily="33" charset="0"/>
                <a:ea typeface="+mn-ea"/>
                <a:cs typeface="+mn-cs"/>
              </a:rPr>
              <a:t>mapping is the complex circuitry required to examine the tags of all cache</a:t>
            </a:r>
          </a:p>
          <a:p>
            <a:r>
              <a:rPr kumimoji="1" lang="en-US" sz="1200" kern="1200" dirty="0">
                <a:solidFill>
                  <a:schemeClr val="tx1"/>
                </a:solidFill>
                <a:effectLst/>
                <a:latin typeface="Times New Roman" pitchFamily="33" charset="0"/>
                <a:ea typeface="+mn-ea"/>
                <a:cs typeface="+mn-cs"/>
              </a:rPr>
              <a:t>lines in parallel.</a:t>
            </a:r>
          </a:p>
          <a:p>
            <a:endParaRPr kumimoji="1" lang="en-US" sz="1200" kern="1200" dirty="0">
              <a:solidFill>
                <a:schemeClr val="tx1"/>
              </a:solidFill>
              <a:effectLst/>
              <a:latin typeface="Times New Roman" pitchFamily="33" charset="0"/>
              <a:ea typeface="+mn-ea"/>
              <a:cs typeface="+mn-cs"/>
            </a:endParaRPr>
          </a:p>
          <a:p>
            <a:r>
              <a:rPr kumimoji="1" lang="en-US" sz="1200" b="0" i="0" u="none" strike="noStrike" kern="1200" baseline="0" dirty="0">
                <a:solidFill>
                  <a:schemeClr val="tx1"/>
                </a:solidFill>
                <a:latin typeface="Times New Roman" pitchFamily="33" charset="0"/>
                <a:ea typeface="+mn-ea"/>
                <a:cs typeface="+mn-cs"/>
              </a:rPr>
              <a:t>Figure 5.11 shows our example using associative mapping. A main</a:t>
            </a:r>
          </a:p>
          <a:p>
            <a:r>
              <a:rPr kumimoji="1" lang="en-US" sz="1200" b="0" i="0" u="none" strike="noStrike" kern="1200" baseline="0" dirty="0">
                <a:solidFill>
                  <a:schemeClr val="tx1"/>
                </a:solidFill>
                <a:latin typeface="Times New Roman" pitchFamily="33" charset="0"/>
                <a:ea typeface="+mn-ea"/>
                <a:cs typeface="+mn-cs"/>
              </a:rPr>
              <a:t>memory address consists of a 22-bit tag and a 2-bit byte number. The 22-bit tag must be</a:t>
            </a:r>
          </a:p>
          <a:p>
            <a:r>
              <a:rPr kumimoji="1" lang="en-US" sz="1200" b="0" i="0" u="none" strike="noStrike" kern="1200" baseline="0" dirty="0">
                <a:solidFill>
                  <a:schemeClr val="tx1"/>
                </a:solidFill>
                <a:latin typeface="Times New Roman" pitchFamily="33" charset="0"/>
                <a:ea typeface="+mn-ea"/>
                <a:cs typeface="+mn-cs"/>
              </a:rPr>
              <a:t>stored with the 32-bit block of data for each line in the cache. Note that it is the leftmost</a:t>
            </a:r>
          </a:p>
          <a:p>
            <a:r>
              <a:rPr kumimoji="1" lang="en-US" sz="1200" b="0" i="0" u="none" strike="noStrike" kern="1200" baseline="0" dirty="0">
                <a:solidFill>
                  <a:schemeClr val="tx1"/>
                </a:solidFill>
                <a:latin typeface="Times New Roman" pitchFamily="33" charset="0"/>
                <a:ea typeface="+mn-ea"/>
                <a:cs typeface="+mn-cs"/>
              </a:rPr>
              <a:t>(most significant) 22 bits of the address that form the tag. Thus, the 24-bit hexadecimal</a:t>
            </a:r>
          </a:p>
          <a:p>
            <a:r>
              <a:rPr kumimoji="1" lang="en-US" sz="1200" b="0" i="0" u="none" strike="noStrike" kern="1200" baseline="0" dirty="0">
                <a:solidFill>
                  <a:schemeClr val="tx1"/>
                </a:solidFill>
                <a:latin typeface="Times New Roman" pitchFamily="33" charset="0"/>
                <a:ea typeface="+mn-ea"/>
                <a:cs typeface="+mn-cs"/>
              </a:rPr>
              <a:t>address 16339C has the 22-bit tag 058CE7. This is easily seen in binary notation:</a:t>
            </a:r>
          </a:p>
          <a:p>
            <a:endParaRPr kumimoji="1" lang="en-US" sz="1200" b="0" i="0" u="none" strike="noStrike" kern="1200" baseline="0" dirty="0">
              <a:solidFill>
                <a:schemeClr val="tx1"/>
              </a:solidFill>
              <a:latin typeface="Times New Roman" pitchFamily="33" charset="0"/>
              <a:ea typeface="+mn-ea"/>
              <a:cs typeface="+mn-cs"/>
            </a:endParaRPr>
          </a:p>
          <a:p>
            <a:r>
              <a:rPr kumimoji="1" lang="en-US" sz="1200" b="0" i="0" u="none" strike="noStrike" kern="1200" baseline="0" dirty="0">
                <a:solidFill>
                  <a:schemeClr val="tx1"/>
                </a:solidFill>
                <a:latin typeface="Times New Roman" pitchFamily="33" charset="0"/>
                <a:ea typeface="+mn-ea"/>
                <a:cs typeface="+mn-cs"/>
              </a:rPr>
              <a:t>memory address 	0001 	0110 	0011 	0011 	1001 	1100 	(binary)</a:t>
            </a:r>
          </a:p>
          <a:p>
            <a:r>
              <a:rPr kumimoji="1" lang="en-US" sz="1200" b="0" i="0" u="none" strike="noStrike" kern="1200" baseline="0" dirty="0">
                <a:solidFill>
                  <a:schemeClr val="tx1"/>
                </a:solidFill>
                <a:latin typeface="Times New Roman" pitchFamily="33" charset="0"/>
                <a:ea typeface="+mn-ea"/>
                <a:cs typeface="+mn-cs"/>
              </a:rPr>
              <a:t>		1 	6 	3 	3 	9 	C	 (hex)</a:t>
            </a:r>
          </a:p>
          <a:p>
            <a:r>
              <a:rPr kumimoji="1" lang="en-US" sz="1200" b="0" i="0" u="none" strike="noStrike" kern="1200" baseline="0" dirty="0">
                <a:solidFill>
                  <a:schemeClr val="tx1"/>
                </a:solidFill>
                <a:latin typeface="Times New Roman" pitchFamily="33" charset="0"/>
                <a:ea typeface="+mn-ea"/>
                <a:cs typeface="+mn-cs"/>
              </a:rPr>
              <a:t>tag (leftmost 22 bits) 	00 	0101 	1000 	1100 	1110 	0111	 (binary)</a:t>
            </a:r>
          </a:p>
          <a:p>
            <a:r>
              <a:rPr kumimoji="1" lang="en-US" sz="1200" b="0" i="0" u="none" strike="noStrike" kern="1200" baseline="0" dirty="0">
                <a:solidFill>
                  <a:schemeClr val="tx1"/>
                </a:solidFill>
                <a:latin typeface="Times New Roman" pitchFamily="33" charset="0"/>
                <a:ea typeface="+mn-ea"/>
                <a:cs typeface="+mn-cs"/>
              </a:rPr>
              <a:t>		0	 5	 8 	C	 E 	7 	(hex)</a:t>
            </a:r>
          </a:p>
          <a:p>
            <a:endParaRPr kumimoji="1" lang="en-US" sz="1200" b="0" i="0" u="none" strike="noStrike" kern="1200" baseline="0" dirty="0">
              <a:solidFill>
                <a:schemeClr val="tx1"/>
              </a:solidFill>
              <a:effectLst/>
              <a:latin typeface="Times New Roman" pitchFamily="33" charset="0"/>
              <a:ea typeface="+mn-ea"/>
              <a:cs typeface="+mn-cs"/>
            </a:endParaRPr>
          </a:p>
          <a:p>
            <a:r>
              <a:rPr kumimoji="1" lang="en-US" sz="1200" kern="1200" dirty="0">
                <a:solidFill>
                  <a:schemeClr val="tx1"/>
                </a:solidFill>
                <a:effectLst/>
                <a:latin typeface="Times New Roman" pitchFamily="33" charset="0"/>
                <a:ea typeface="+mn-ea"/>
                <a:cs typeface="+mn-cs"/>
              </a:rPr>
              <a:t> With associative mapping, there is flexibility as to which block to replace when</a:t>
            </a:r>
          </a:p>
          <a:p>
            <a:r>
              <a:rPr kumimoji="1" lang="en-US" sz="1200" kern="1200" dirty="0">
                <a:solidFill>
                  <a:schemeClr val="tx1"/>
                </a:solidFill>
                <a:effectLst/>
                <a:latin typeface="Times New Roman" pitchFamily="33" charset="0"/>
                <a:ea typeface="+mn-ea"/>
                <a:cs typeface="+mn-cs"/>
              </a:rPr>
              <a:t>a new block is read into the cache. Replacement algorithms, discussed later in this</a:t>
            </a:r>
          </a:p>
          <a:p>
            <a:r>
              <a:rPr kumimoji="1" lang="en-US" sz="1200" kern="1200" dirty="0">
                <a:solidFill>
                  <a:schemeClr val="tx1"/>
                </a:solidFill>
                <a:effectLst/>
                <a:latin typeface="Times New Roman" pitchFamily="33" charset="0"/>
                <a:ea typeface="+mn-ea"/>
                <a:cs typeface="+mn-cs"/>
              </a:rPr>
              <a:t>section, are designed to maximize the hit ratio. The principal disadvantage of associative</a:t>
            </a:r>
          </a:p>
          <a:p>
            <a:r>
              <a:rPr kumimoji="1" lang="en-US" sz="1200" kern="1200" dirty="0">
                <a:solidFill>
                  <a:schemeClr val="tx1"/>
                </a:solidFill>
                <a:effectLst/>
                <a:latin typeface="Times New Roman" pitchFamily="33" charset="0"/>
                <a:ea typeface="+mn-ea"/>
                <a:cs typeface="+mn-cs"/>
              </a:rPr>
              <a:t>mapping is the complex circuitry required to examine the tags of all cache</a:t>
            </a:r>
          </a:p>
          <a:p>
            <a:r>
              <a:rPr kumimoji="1" lang="en-US" sz="1200" kern="1200" dirty="0">
                <a:solidFill>
                  <a:schemeClr val="tx1"/>
                </a:solidFill>
                <a:effectLst/>
                <a:latin typeface="Times New Roman" pitchFamily="33" charset="0"/>
                <a:ea typeface="+mn-ea"/>
                <a:cs typeface="+mn-cs"/>
              </a:rPr>
              <a:t>lines in parallel.</a:t>
            </a:r>
          </a:p>
          <a:p>
            <a:endParaRPr kumimoji="1" lang="en-US" sz="1200" kern="1200" dirty="0">
              <a:solidFill>
                <a:schemeClr val="tx1"/>
              </a:solidFill>
              <a:effectLst/>
              <a:latin typeface="Times New Roman" pitchFamily="33" charset="0"/>
              <a:ea typeface="+mn-ea"/>
              <a:cs typeface="+mn-cs"/>
            </a:endParaRPr>
          </a:p>
          <a:p>
            <a:endParaRPr kumimoji="1" lang="en-US" sz="1200" kern="1200" dirty="0">
              <a:solidFill>
                <a:schemeClr val="tx1"/>
              </a:solidFill>
              <a:effectLst/>
              <a:latin typeface="Times New Roman" pitchFamily="33" charset="0"/>
              <a:ea typeface="+mn-ea"/>
              <a:cs typeface="+mn-cs"/>
            </a:endParaRPr>
          </a:p>
          <a:p>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19</a:t>
            </a:fld>
            <a:endParaRPr lang="en-US" dirty="0"/>
          </a:p>
        </p:txBody>
      </p:sp>
    </p:spTree>
    <p:extLst>
      <p:ext uri="{BB962C8B-B14F-4D97-AF65-F5344CB8AC3E}">
        <p14:creationId xmlns:p14="http://schemas.microsoft.com/office/powerpoint/2010/main" val="1213755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33" charset="0"/>
                <a:ea typeface="+mn-ea"/>
                <a:cs typeface="+mn-cs"/>
              </a:rPr>
              <a:t> Cache memory is designed to combine the memory access time of expensive, high-</a:t>
            </a:r>
          </a:p>
          <a:p>
            <a:r>
              <a:rPr kumimoji="1" lang="en-US" sz="1200" kern="1200" dirty="0">
                <a:solidFill>
                  <a:schemeClr val="tx1"/>
                </a:solidFill>
                <a:effectLst/>
                <a:latin typeface="Times New Roman" pitchFamily="33" charset="0"/>
                <a:ea typeface="+mn-ea"/>
                <a:cs typeface="+mn-cs"/>
              </a:rPr>
              <a:t>speed</a:t>
            </a:r>
            <a:r>
              <a:rPr kumimoji="1" lang="en-US" sz="1200" kern="1200" baseline="0" dirty="0">
                <a:solidFill>
                  <a:schemeClr val="tx1"/>
                </a:solidFill>
                <a:effectLst/>
                <a:latin typeface="Times New Roman" pitchFamily="33" charset="0"/>
                <a:ea typeface="+mn-ea"/>
                <a:cs typeface="+mn-cs"/>
              </a:rPr>
              <a:t> </a:t>
            </a:r>
            <a:r>
              <a:rPr kumimoji="1" lang="en-US" sz="1200" kern="1200" dirty="0">
                <a:solidFill>
                  <a:schemeClr val="tx1"/>
                </a:solidFill>
                <a:effectLst/>
                <a:latin typeface="Times New Roman" pitchFamily="33" charset="0"/>
                <a:ea typeface="+mn-ea"/>
                <a:cs typeface="+mn-cs"/>
              </a:rPr>
              <a:t>memory combined with the large memory size of less expensive, lower-</a:t>
            </a:r>
          </a:p>
          <a:p>
            <a:r>
              <a:rPr kumimoji="1" lang="en-US" sz="1200" kern="1200" dirty="0">
                <a:solidFill>
                  <a:schemeClr val="tx1"/>
                </a:solidFill>
                <a:effectLst/>
                <a:latin typeface="Times New Roman" pitchFamily="33" charset="0"/>
                <a:ea typeface="+mn-ea"/>
                <a:cs typeface="+mn-cs"/>
              </a:rPr>
              <a:t>speed</a:t>
            </a:r>
            <a:r>
              <a:rPr kumimoji="1" lang="en-US" sz="1200" kern="1200" baseline="0" dirty="0">
                <a:solidFill>
                  <a:schemeClr val="tx1"/>
                </a:solidFill>
                <a:effectLst/>
                <a:latin typeface="Times New Roman" pitchFamily="33" charset="0"/>
                <a:ea typeface="+mn-ea"/>
                <a:cs typeface="+mn-cs"/>
              </a:rPr>
              <a:t> </a:t>
            </a:r>
            <a:r>
              <a:rPr kumimoji="1" lang="en-US" sz="1200" kern="1200" dirty="0">
                <a:solidFill>
                  <a:schemeClr val="tx1"/>
                </a:solidFill>
                <a:effectLst/>
                <a:latin typeface="Times New Roman" pitchFamily="33" charset="0"/>
                <a:ea typeface="+mn-ea"/>
                <a:cs typeface="+mn-cs"/>
              </a:rPr>
              <a:t>memory. The concept is illustrated in Figure 5.1a. There is a relatively large and slow</a:t>
            </a:r>
          </a:p>
          <a:p>
            <a:r>
              <a:rPr kumimoji="1" lang="en-US" sz="1200" kern="1200" dirty="0">
                <a:solidFill>
                  <a:schemeClr val="tx1"/>
                </a:solidFill>
                <a:effectLst/>
                <a:latin typeface="Times New Roman" pitchFamily="33" charset="0"/>
                <a:ea typeface="+mn-ea"/>
                <a:cs typeface="+mn-cs"/>
              </a:rPr>
              <a:t> main memory together with a smaller, faster cache memory. The cache contains</a:t>
            </a:r>
          </a:p>
          <a:p>
            <a:r>
              <a:rPr kumimoji="1" lang="en-US" sz="1200" kern="1200" dirty="0">
                <a:solidFill>
                  <a:schemeClr val="tx1"/>
                </a:solidFill>
                <a:effectLst/>
                <a:latin typeface="Times New Roman" pitchFamily="33" charset="0"/>
                <a:ea typeface="+mn-ea"/>
                <a:cs typeface="+mn-cs"/>
              </a:rPr>
              <a:t>a copy of portions of the main memory. When the processor attempts</a:t>
            </a:r>
          </a:p>
          <a:p>
            <a:r>
              <a:rPr kumimoji="1" lang="en-US" sz="1200" kern="1200" dirty="0">
                <a:solidFill>
                  <a:schemeClr val="tx1"/>
                </a:solidFill>
                <a:effectLst/>
                <a:latin typeface="Times New Roman" pitchFamily="33" charset="0"/>
                <a:ea typeface="+mn-ea"/>
                <a:cs typeface="+mn-cs"/>
              </a:rPr>
              <a:t>to read a word of memory, a check is made to determine if the word is in the</a:t>
            </a:r>
          </a:p>
          <a:p>
            <a:r>
              <a:rPr kumimoji="1" lang="en-US" sz="1200" kern="1200" dirty="0">
                <a:solidFill>
                  <a:schemeClr val="tx1"/>
                </a:solidFill>
                <a:effectLst/>
                <a:latin typeface="Times New Roman" pitchFamily="33" charset="0"/>
                <a:ea typeface="+mn-ea"/>
                <a:cs typeface="+mn-cs"/>
              </a:rPr>
              <a:t>cache. If so, the word is delivered to the processor. If not, a block of main</a:t>
            </a:r>
          </a:p>
          <a:p>
            <a:r>
              <a:rPr kumimoji="1" lang="en-US" sz="1200" kern="1200" dirty="0">
                <a:solidFill>
                  <a:schemeClr val="tx1"/>
                </a:solidFill>
                <a:effectLst/>
                <a:latin typeface="Times New Roman" pitchFamily="33" charset="0"/>
                <a:ea typeface="+mn-ea"/>
                <a:cs typeface="+mn-cs"/>
              </a:rPr>
              <a:t>memory, consisting of some fixed number of words, is read into the cache</a:t>
            </a:r>
          </a:p>
          <a:p>
            <a:r>
              <a:rPr kumimoji="1" lang="en-US" sz="1200" kern="1200" dirty="0">
                <a:solidFill>
                  <a:schemeClr val="tx1"/>
                </a:solidFill>
                <a:effectLst/>
                <a:latin typeface="Times New Roman" pitchFamily="33" charset="0"/>
                <a:ea typeface="+mn-ea"/>
                <a:cs typeface="+mn-cs"/>
              </a:rPr>
              <a:t>and then the word is delivered to the processor. Because of the phenomenon</a:t>
            </a:r>
          </a:p>
          <a:p>
            <a:r>
              <a:rPr kumimoji="1" lang="en-US" sz="1200" kern="1200" dirty="0">
                <a:solidFill>
                  <a:schemeClr val="tx1"/>
                </a:solidFill>
                <a:effectLst/>
                <a:latin typeface="Times New Roman" pitchFamily="33" charset="0"/>
                <a:ea typeface="+mn-ea"/>
                <a:cs typeface="+mn-cs"/>
              </a:rPr>
              <a:t>of locality of reference, when a block of data is fetched into the cache</a:t>
            </a:r>
          </a:p>
          <a:p>
            <a:r>
              <a:rPr kumimoji="1" lang="en-US" sz="1200" kern="1200" dirty="0">
                <a:solidFill>
                  <a:schemeClr val="tx1"/>
                </a:solidFill>
                <a:effectLst/>
                <a:latin typeface="Times New Roman" pitchFamily="33" charset="0"/>
                <a:ea typeface="+mn-ea"/>
                <a:cs typeface="+mn-cs"/>
              </a:rPr>
              <a:t>to satisfy a single memory reference, it is likely that there will be future</a:t>
            </a:r>
          </a:p>
          <a:p>
            <a:r>
              <a:rPr kumimoji="1" lang="en-US" sz="1200" kern="1200" dirty="0">
                <a:solidFill>
                  <a:schemeClr val="tx1"/>
                </a:solidFill>
                <a:effectLst/>
                <a:latin typeface="Times New Roman" pitchFamily="33" charset="0"/>
                <a:ea typeface="+mn-ea"/>
                <a:cs typeface="+mn-cs"/>
              </a:rPr>
              <a:t>references to that same memory location or to other words in the block.</a:t>
            </a:r>
          </a:p>
          <a:p>
            <a:endParaRPr kumimoji="1" lang="en-US" sz="1200" kern="1200" dirty="0">
              <a:solidFill>
                <a:schemeClr val="tx1"/>
              </a:solidFill>
              <a:effectLst/>
              <a:latin typeface="Times New Roman" pitchFamily="33" charset="0"/>
              <a:ea typeface="+mn-ea"/>
              <a:cs typeface="+mn-cs"/>
            </a:endParaRPr>
          </a:p>
          <a:p>
            <a:r>
              <a:rPr kumimoji="1" lang="en-US" sz="1200" kern="1200" dirty="0">
                <a:solidFill>
                  <a:schemeClr val="tx1"/>
                </a:solidFill>
                <a:effectLst/>
                <a:latin typeface="Times New Roman" pitchFamily="33" charset="0"/>
                <a:ea typeface="+mn-ea"/>
                <a:cs typeface="+mn-cs"/>
              </a:rPr>
              <a:t>Figure 5.1b depicts the use of multiple levels of cache. The L2 cache</a:t>
            </a:r>
          </a:p>
          <a:p>
            <a:r>
              <a:rPr kumimoji="1" lang="en-US" sz="1200" kern="1200" dirty="0">
                <a:solidFill>
                  <a:schemeClr val="tx1"/>
                </a:solidFill>
                <a:effectLst/>
                <a:latin typeface="Times New Roman" pitchFamily="33" charset="0"/>
                <a:ea typeface="+mn-ea"/>
                <a:cs typeface="+mn-cs"/>
              </a:rPr>
              <a:t>is slower and typically larger than the L1 cache, and the L3 cache is slower</a:t>
            </a:r>
          </a:p>
          <a:p>
            <a:r>
              <a:rPr kumimoji="1" lang="en-US" sz="1200" kern="1200" dirty="0">
                <a:solidFill>
                  <a:schemeClr val="tx1"/>
                </a:solidFill>
                <a:effectLst/>
                <a:latin typeface="Times New Roman" pitchFamily="33" charset="0"/>
                <a:ea typeface="+mn-ea"/>
                <a:cs typeface="+mn-cs"/>
              </a:rPr>
              <a:t>and typically larger than the L2 cache.</a:t>
            </a:r>
          </a:p>
          <a:p>
            <a:endParaRPr kumimoji="1" lang="en-US" sz="1200" kern="1200" dirty="0">
              <a:solidFill>
                <a:schemeClr val="tx1"/>
              </a:solidFill>
              <a:effectLst/>
              <a:latin typeface="Times New Roman" pitchFamily="33" charset="0"/>
              <a:ea typeface="+mn-ea"/>
              <a:cs typeface="+mn-cs"/>
            </a:endParaRPr>
          </a:p>
          <a:p>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2</a:t>
            </a:fld>
            <a:endParaRPr lang="en-US" dirty="0"/>
          </a:p>
        </p:txBody>
      </p:sp>
    </p:spTree>
    <p:extLst>
      <p:ext uri="{BB962C8B-B14F-4D97-AF65-F5344CB8AC3E}">
        <p14:creationId xmlns:p14="http://schemas.microsoft.com/office/powerpoint/2010/main" val="100187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EFEAEC-2236-464B-BC9C-0E3F61624398}" type="slidenum">
              <a:rPr lang="en-US"/>
              <a:pPr/>
              <a:t>20</a:t>
            </a:fld>
            <a:endParaRPr lang="en-US" dirty="0"/>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Set-associative mapping is a compromise that</a:t>
            </a:r>
          </a:p>
          <a:p>
            <a:r>
              <a:rPr kumimoji="1" lang="en-US" sz="1200" kern="1200" baseline="0" dirty="0">
                <a:solidFill>
                  <a:schemeClr val="tx1"/>
                </a:solidFill>
                <a:latin typeface="Times New Roman" pitchFamily="33" charset="0"/>
                <a:ea typeface="+mn-ea"/>
                <a:cs typeface="+mn-cs"/>
              </a:rPr>
              <a:t>exhibits the strengths of both the direct and associative approaches while reducing</a:t>
            </a:r>
          </a:p>
          <a:p>
            <a:r>
              <a:rPr kumimoji="1" lang="en-US" sz="1200" kern="1200" baseline="0" dirty="0">
                <a:solidFill>
                  <a:schemeClr val="tx1"/>
                </a:solidFill>
                <a:latin typeface="Times New Roman" pitchFamily="33" charset="0"/>
                <a:ea typeface="+mn-ea"/>
                <a:cs typeface="+mn-cs"/>
              </a:rPr>
              <a:t>their disadvantages.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In this case, the cache consists of a number sets, each of which consists of a</a:t>
            </a:r>
          </a:p>
          <a:p>
            <a:r>
              <a:rPr kumimoji="1" lang="en-US" sz="1200" kern="1200" baseline="0" dirty="0">
                <a:solidFill>
                  <a:schemeClr val="tx1"/>
                </a:solidFill>
                <a:latin typeface="Times New Roman" pitchFamily="33" charset="0"/>
                <a:ea typeface="+mn-ea"/>
                <a:cs typeface="+mn-cs"/>
              </a:rPr>
              <a:t>number of lines. The relationships are</a:t>
            </a:r>
          </a:p>
          <a:p>
            <a:endParaRPr kumimoji="1" lang="en-US" sz="1200" kern="1200" baseline="0" dirty="0">
              <a:solidFill>
                <a:schemeClr val="tx1"/>
              </a:solidFill>
              <a:latin typeface="Times New Roman" pitchFamily="33" charset="0"/>
              <a:ea typeface="+mn-ea"/>
              <a:cs typeface="+mn-cs"/>
            </a:endParaRPr>
          </a:p>
          <a:p>
            <a:r>
              <a:rPr kumimoji="1" lang="en-US" sz="1200" i="1" kern="1200" baseline="0" dirty="0">
                <a:solidFill>
                  <a:schemeClr val="tx1"/>
                </a:solidFill>
                <a:latin typeface="Times New Roman" pitchFamily="33" charset="0"/>
                <a:ea typeface="+mn-ea"/>
                <a:cs typeface="+mn-cs"/>
              </a:rPr>
              <a:t>m = </a:t>
            </a:r>
            <a:r>
              <a:rPr kumimoji="1" lang="en-US" sz="1200" i="0" kern="1200" baseline="0" dirty="0">
                <a:solidFill>
                  <a:schemeClr val="tx1"/>
                </a:solidFill>
                <a:latin typeface="Times New Roman" pitchFamily="33" charset="0"/>
                <a:ea typeface="+mn-ea"/>
                <a:cs typeface="+mn-cs"/>
              </a:rPr>
              <a:t>v</a:t>
            </a:r>
            <a:r>
              <a:rPr kumimoji="1" lang="en-US" sz="1200" i="1" kern="1200" baseline="0" dirty="0">
                <a:solidFill>
                  <a:schemeClr val="tx1"/>
                </a:solidFill>
                <a:latin typeface="Times New Roman" pitchFamily="33" charset="0"/>
                <a:ea typeface="+mn-ea"/>
                <a:cs typeface="+mn-cs"/>
              </a:rPr>
              <a:t>* k</a:t>
            </a:r>
          </a:p>
          <a:p>
            <a:endParaRPr kumimoji="1" lang="en-US" sz="1200" i="1" kern="1200" baseline="0" dirty="0">
              <a:solidFill>
                <a:schemeClr val="tx1"/>
              </a:solidFill>
              <a:latin typeface="Times New Roman" pitchFamily="33" charset="0"/>
              <a:ea typeface="+mn-ea"/>
              <a:cs typeface="+mn-cs"/>
            </a:endParaRPr>
          </a:p>
          <a:p>
            <a:r>
              <a:rPr kumimoji="1" lang="en-US" sz="1200" i="1" kern="1200" baseline="0" dirty="0">
                <a:solidFill>
                  <a:schemeClr val="tx1"/>
                </a:solidFill>
                <a:latin typeface="Times New Roman" pitchFamily="33" charset="0"/>
                <a:ea typeface="+mn-ea"/>
                <a:cs typeface="+mn-cs"/>
              </a:rPr>
              <a:t>i = j modulo v</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where</a:t>
            </a:r>
          </a:p>
          <a:p>
            <a:endParaRPr kumimoji="1" lang="en-US" sz="1200" i="1" kern="1200" baseline="0" dirty="0">
              <a:solidFill>
                <a:schemeClr val="tx1"/>
              </a:solidFill>
              <a:latin typeface="Times New Roman" pitchFamily="33" charset="0"/>
              <a:ea typeface="+mn-ea"/>
              <a:cs typeface="+mn-cs"/>
            </a:endParaRPr>
          </a:p>
          <a:p>
            <a:r>
              <a:rPr kumimoji="1" lang="en-US" sz="1200" i="1" kern="1200" baseline="0" dirty="0" err="1">
                <a:solidFill>
                  <a:schemeClr val="tx1"/>
                </a:solidFill>
                <a:latin typeface="Times New Roman" pitchFamily="33" charset="0"/>
                <a:ea typeface="+mn-ea"/>
                <a:cs typeface="+mn-cs"/>
              </a:rPr>
              <a:t>i</a:t>
            </a:r>
            <a:r>
              <a:rPr kumimoji="1" lang="en-US" sz="1200" i="1" kern="1200" baseline="0" dirty="0">
                <a:solidFill>
                  <a:schemeClr val="tx1"/>
                </a:solidFill>
                <a:latin typeface="Times New Roman" pitchFamily="33" charset="0"/>
                <a:ea typeface="+mn-ea"/>
                <a:cs typeface="+mn-cs"/>
              </a:rPr>
              <a:t> = cache set number</a:t>
            </a:r>
          </a:p>
          <a:p>
            <a:endParaRPr kumimoji="1" lang="en-US" sz="1200" i="1" kern="1200" baseline="0" dirty="0">
              <a:solidFill>
                <a:schemeClr val="tx1"/>
              </a:solidFill>
              <a:latin typeface="Times New Roman" pitchFamily="33" charset="0"/>
              <a:ea typeface="+mn-ea"/>
              <a:cs typeface="+mn-cs"/>
            </a:endParaRPr>
          </a:p>
          <a:p>
            <a:r>
              <a:rPr kumimoji="1" lang="en-US" sz="1200" i="1" kern="1200" baseline="0" dirty="0">
                <a:solidFill>
                  <a:schemeClr val="tx1"/>
                </a:solidFill>
                <a:latin typeface="Times New Roman" pitchFamily="33" charset="0"/>
                <a:ea typeface="+mn-ea"/>
                <a:cs typeface="+mn-cs"/>
              </a:rPr>
              <a:t>j = main memory block number</a:t>
            </a:r>
          </a:p>
          <a:p>
            <a:endParaRPr kumimoji="1" lang="en-US" sz="1200" i="1" kern="1200" baseline="0" dirty="0">
              <a:solidFill>
                <a:schemeClr val="tx1"/>
              </a:solidFill>
              <a:latin typeface="Times New Roman" pitchFamily="33" charset="0"/>
              <a:ea typeface="+mn-ea"/>
              <a:cs typeface="+mn-cs"/>
            </a:endParaRPr>
          </a:p>
          <a:p>
            <a:r>
              <a:rPr kumimoji="1" lang="en-US" sz="1200" i="1" kern="1200" baseline="0" dirty="0">
                <a:solidFill>
                  <a:schemeClr val="tx1"/>
                </a:solidFill>
                <a:latin typeface="Times New Roman" pitchFamily="33" charset="0"/>
                <a:ea typeface="+mn-ea"/>
                <a:cs typeface="+mn-cs"/>
              </a:rPr>
              <a:t>m = number of lines in the cache</a:t>
            </a:r>
          </a:p>
          <a:p>
            <a:endParaRPr kumimoji="1" lang="en-US" sz="1200" i="1" kern="1200" baseline="0" dirty="0">
              <a:solidFill>
                <a:schemeClr val="tx1"/>
              </a:solidFill>
              <a:latin typeface="Times New Roman" pitchFamily="33" charset="0"/>
              <a:ea typeface="+mn-ea"/>
              <a:cs typeface="+mn-cs"/>
            </a:endParaRPr>
          </a:p>
          <a:p>
            <a:r>
              <a:rPr kumimoji="1" lang="en-US" sz="1200" i="1" kern="1200" baseline="0" dirty="0">
                <a:solidFill>
                  <a:schemeClr val="tx1"/>
                </a:solidFill>
                <a:latin typeface="Times New Roman" pitchFamily="33" charset="0"/>
                <a:ea typeface="+mn-ea"/>
                <a:cs typeface="+mn-cs"/>
              </a:rPr>
              <a:t>v = number of sets</a:t>
            </a:r>
          </a:p>
          <a:p>
            <a:endParaRPr kumimoji="1" lang="en-US" sz="1200" i="1" kern="1200" baseline="0" dirty="0">
              <a:solidFill>
                <a:schemeClr val="tx1"/>
              </a:solidFill>
              <a:latin typeface="Times New Roman" pitchFamily="33" charset="0"/>
              <a:ea typeface="+mn-ea"/>
              <a:cs typeface="+mn-cs"/>
            </a:endParaRPr>
          </a:p>
          <a:p>
            <a:r>
              <a:rPr kumimoji="1" lang="en-US" sz="1200" i="1" kern="1200" baseline="0" dirty="0">
                <a:solidFill>
                  <a:schemeClr val="tx1"/>
                </a:solidFill>
                <a:latin typeface="Times New Roman" pitchFamily="33" charset="0"/>
                <a:ea typeface="+mn-ea"/>
                <a:cs typeface="+mn-cs"/>
              </a:rPr>
              <a:t>k = number of lines in each set</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This is referred to as </a:t>
            </a:r>
            <a:r>
              <a:rPr kumimoji="1" lang="en-US" sz="1200" i="1" kern="1200" baseline="0" dirty="0">
                <a:solidFill>
                  <a:schemeClr val="tx1"/>
                </a:solidFill>
                <a:latin typeface="Times New Roman" pitchFamily="33" charset="0"/>
                <a:ea typeface="+mn-ea"/>
                <a:cs typeface="+mn-cs"/>
              </a:rPr>
              <a:t>k-way </a:t>
            </a:r>
            <a:r>
              <a:rPr kumimoji="1" lang="en-US" sz="1200" i="0" kern="1200" baseline="0" dirty="0">
                <a:solidFill>
                  <a:schemeClr val="tx1"/>
                </a:solidFill>
                <a:latin typeface="Times New Roman" pitchFamily="33" charset="0"/>
                <a:ea typeface="+mn-ea"/>
                <a:cs typeface="+mn-cs"/>
              </a:rPr>
              <a:t>set-associative mapping</a:t>
            </a:r>
            <a:r>
              <a:rPr kumimoji="1" lang="en-US" sz="1200" i="1" kern="1200" baseline="0" dirty="0">
                <a:solidFill>
                  <a:schemeClr val="tx1"/>
                </a:solidFill>
                <a:latin typeface="Times New Roman" pitchFamily="33" charset="0"/>
                <a:ea typeface="+mn-ea"/>
                <a:cs typeface="+mn-cs"/>
              </a:rPr>
              <a:t>. </a:t>
            </a:r>
            <a:r>
              <a:rPr kumimoji="1" lang="en-US" sz="1200" b="0" i="0" u="none" strike="noStrike" kern="1200" baseline="0" dirty="0">
                <a:solidFill>
                  <a:schemeClr val="tx1"/>
                </a:solidFill>
                <a:latin typeface="Times New Roman" pitchFamily="33" charset="0"/>
                <a:ea typeface="+mn-ea"/>
                <a:cs typeface="+mn-cs"/>
              </a:rPr>
              <a:t>With set-associative</a:t>
            </a:r>
          </a:p>
          <a:p>
            <a:r>
              <a:rPr kumimoji="1" lang="en-US" sz="1200" b="0" i="0" u="none" strike="noStrike" kern="1200" baseline="0" dirty="0">
                <a:solidFill>
                  <a:schemeClr val="tx1"/>
                </a:solidFill>
                <a:latin typeface="Times New Roman" pitchFamily="33" charset="0"/>
                <a:ea typeface="+mn-ea"/>
                <a:cs typeface="+mn-cs"/>
              </a:rPr>
              <a:t>mapping block </a:t>
            </a:r>
            <a:r>
              <a:rPr kumimoji="1" lang="en-US" sz="1200" b="0" i="1" u="none" strike="noStrike" kern="1200" baseline="0" dirty="0" err="1">
                <a:solidFill>
                  <a:schemeClr val="tx1"/>
                </a:solidFill>
                <a:latin typeface="Times New Roman" pitchFamily="33" charset="0"/>
                <a:ea typeface="+mn-ea"/>
                <a:cs typeface="+mn-cs"/>
              </a:rPr>
              <a:t>B</a:t>
            </a:r>
            <a:r>
              <a:rPr kumimoji="1" lang="en-US" sz="1200" b="1" i="0" u="none" strike="noStrike" kern="1200" baseline="-25000" dirty="0" err="1">
                <a:solidFill>
                  <a:schemeClr val="tx1"/>
                </a:solidFill>
                <a:latin typeface="Times New Roman" pitchFamily="33" charset="0"/>
                <a:ea typeface="+mn-ea"/>
                <a:cs typeface="+mn-cs"/>
              </a:rPr>
              <a:t>j</a:t>
            </a:r>
            <a:r>
              <a:rPr kumimoji="1" lang="en-US" sz="1200" b="1" i="0" u="none" strike="noStrike" kern="1200" baseline="0" dirty="0">
                <a:solidFill>
                  <a:schemeClr val="tx1"/>
                </a:solidFill>
                <a:latin typeface="Times New Roman" pitchFamily="33" charset="0"/>
                <a:ea typeface="+mn-ea"/>
                <a:cs typeface="+mn-cs"/>
              </a:rPr>
              <a:t> </a:t>
            </a:r>
            <a:r>
              <a:rPr kumimoji="1" lang="en-US" sz="1200" b="0" i="0" u="none" strike="noStrike" kern="1200" baseline="0" dirty="0">
                <a:solidFill>
                  <a:schemeClr val="tx1"/>
                </a:solidFill>
                <a:latin typeface="Times New Roman" pitchFamily="33" charset="0"/>
                <a:ea typeface="+mn-ea"/>
                <a:cs typeface="+mn-cs"/>
              </a:rPr>
              <a:t> can be mapped into any of the lines of set </a:t>
            </a:r>
            <a:r>
              <a:rPr kumimoji="1" lang="en-US" sz="1200" b="0" i="1" u="none" strike="noStrike" kern="1200" baseline="0" dirty="0">
                <a:solidFill>
                  <a:schemeClr val="tx1"/>
                </a:solidFill>
                <a:latin typeface="Times New Roman" pitchFamily="33" charset="0"/>
                <a:ea typeface="+mn-ea"/>
                <a:cs typeface="+mn-cs"/>
              </a:rPr>
              <a:t>j</a:t>
            </a:r>
            <a:r>
              <a:rPr kumimoji="1" lang="en-US" sz="1200" b="1" i="0" u="none" strike="noStrike" kern="1200" baseline="0" dirty="0">
                <a:solidFill>
                  <a:schemeClr val="tx1"/>
                </a:solidFill>
                <a:latin typeface="Times New Roman" pitchFamily="33" charset="0"/>
                <a:ea typeface="+mn-ea"/>
                <a:cs typeface="+mn-cs"/>
              </a:rPr>
              <a:t>.</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baseline="0" dirty="0">
                <a:solidFill>
                  <a:schemeClr val="tx1"/>
                </a:solidFill>
                <a:latin typeface="Times New Roman" pitchFamily="33" charset="0"/>
                <a:ea typeface="+mn-ea"/>
                <a:cs typeface="+mn-cs"/>
              </a:rPr>
              <a:t>Figure 5.12a illustrates</a:t>
            </a:r>
          </a:p>
          <a:p>
            <a:r>
              <a:rPr kumimoji="1" lang="en-US" sz="1200" kern="1200" baseline="0" dirty="0">
                <a:solidFill>
                  <a:schemeClr val="tx1"/>
                </a:solidFill>
                <a:latin typeface="Times New Roman" pitchFamily="33" charset="0"/>
                <a:ea typeface="+mn-ea"/>
                <a:cs typeface="+mn-cs"/>
              </a:rPr>
              <a:t>this mapping for the first </a:t>
            </a:r>
            <a:r>
              <a:rPr kumimoji="1" lang="en-US" sz="1200" i="1" kern="1200" baseline="0" dirty="0">
                <a:solidFill>
                  <a:schemeClr val="tx1"/>
                </a:solidFill>
                <a:latin typeface="Times New Roman" pitchFamily="33" charset="0"/>
                <a:ea typeface="+mn-ea"/>
                <a:cs typeface="+mn-cs"/>
              </a:rPr>
              <a:t>v</a:t>
            </a:r>
            <a:r>
              <a:rPr kumimoji="1" lang="en-US" sz="1200" kern="1200" baseline="0" dirty="0">
                <a:solidFill>
                  <a:schemeClr val="tx1"/>
                </a:solidFill>
                <a:latin typeface="Times New Roman" pitchFamily="33" charset="0"/>
                <a:ea typeface="+mn-ea"/>
                <a:cs typeface="+mn-cs"/>
              </a:rPr>
              <a:t> blocks of main memory. As with associative mapping,</a:t>
            </a:r>
          </a:p>
          <a:p>
            <a:r>
              <a:rPr kumimoji="1" lang="en-US" sz="1200" kern="1200" baseline="0" dirty="0">
                <a:solidFill>
                  <a:schemeClr val="tx1"/>
                </a:solidFill>
                <a:latin typeface="Times New Roman" pitchFamily="33" charset="0"/>
                <a:ea typeface="+mn-ea"/>
                <a:cs typeface="+mn-cs"/>
              </a:rPr>
              <a:t>each word maps into multiple cache lines. For set-associative mapping, each word</a:t>
            </a:r>
          </a:p>
          <a:p>
            <a:r>
              <a:rPr kumimoji="1" lang="en-US" sz="1200" kern="1200" baseline="0" dirty="0">
                <a:solidFill>
                  <a:schemeClr val="tx1"/>
                </a:solidFill>
                <a:latin typeface="Times New Roman" pitchFamily="33" charset="0"/>
                <a:ea typeface="+mn-ea"/>
                <a:cs typeface="+mn-cs"/>
              </a:rPr>
              <a:t>maps into all the cache lines in a specific set, so that main memory block </a:t>
            </a:r>
            <a:r>
              <a:rPr kumimoji="1" lang="en-US" sz="1200" b="0" i="1" kern="1200" baseline="0" dirty="0">
                <a:solidFill>
                  <a:schemeClr val="tx1"/>
                </a:solidFill>
                <a:latin typeface="Times New Roman" pitchFamily="33" charset="0"/>
                <a:ea typeface="+mn-ea"/>
                <a:cs typeface="+mn-cs"/>
              </a:rPr>
              <a:t>B</a:t>
            </a:r>
            <a:r>
              <a:rPr kumimoji="1" lang="en-US" sz="1200" kern="1200" baseline="-25000" dirty="0">
                <a:solidFill>
                  <a:schemeClr val="tx1"/>
                </a:solidFill>
                <a:latin typeface="Times New Roman" pitchFamily="33" charset="0"/>
                <a:ea typeface="+mn-ea"/>
                <a:cs typeface="+mn-cs"/>
              </a:rPr>
              <a:t>0</a:t>
            </a:r>
            <a:r>
              <a:rPr kumimoji="1" lang="en-US" sz="1200" kern="1200" baseline="0" dirty="0">
                <a:solidFill>
                  <a:schemeClr val="tx1"/>
                </a:solidFill>
                <a:latin typeface="Times New Roman" pitchFamily="33" charset="0"/>
                <a:ea typeface="+mn-ea"/>
                <a:cs typeface="+mn-cs"/>
              </a:rPr>
              <a:t> maps</a:t>
            </a:r>
          </a:p>
          <a:p>
            <a:r>
              <a:rPr kumimoji="1" lang="en-US" sz="1200" kern="1200" baseline="0" dirty="0">
                <a:solidFill>
                  <a:schemeClr val="tx1"/>
                </a:solidFill>
                <a:latin typeface="Times New Roman" pitchFamily="33" charset="0"/>
                <a:ea typeface="+mn-ea"/>
                <a:cs typeface="+mn-cs"/>
              </a:rPr>
              <a:t>into set 0, and so on. Thus, the set-associative cache can be physically implemented</a:t>
            </a:r>
          </a:p>
          <a:p>
            <a:r>
              <a:rPr kumimoji="1" lang="en-US" sz="1200" kern="1200" baseline="0" dirty="0">
                <a:solidFill>
                  <a:schemeClr val="tx1"/>
                </a:solidFill>
                <a:latin typeface="Times New Roman" pitchFamily="33" charset="0"/>
                <a:ea typeface="+mn-ea"/>
                <a:cs typeface="+mn-cs"/>
              </a:rPr>
              <a:t>as n associative caches. It is also possible to implement the set-associative cache as</a:t>
            </a:r>
          </a:p>
          <a:p>
            <a:r>
              <a:rPr kumimoji="1" lang="en-US" sz="1200" i="1" kern="1200" baseline="0" dirty="0">
                <a:solidFill>
                  <a:schemeClr val="tx1"/>
                </a:solidFill>
                <a:latin typeface="Times New Roman" pitchFamily="33" charset="0"/>
                <a:ea typeface="+mn-ea"/>
                <a:cs typeface="+mn-cs"/>
              </a:rPr>
              <a:t>k direct mapping caches, as shown in Figure 5.12b. Each direct-mapped cache is</a:t>
            </a:r>
          </a:p>
          <a:p>
            <a:r>
              <a:rPr kumimoji="1" lang="en-US" sz="1200" kern="1200" baseline="0" dirty="0">
                <a:solidFill>
                  <a:schemeClr val="tx1"/>
                </a:solidFill>
                <a:latin typeface="Times New Roman" pitchFamily="33" charset="0"/>
                <a:ea typeface="+mn-ea"/>
                <a:cs typeface="+mn-cs"/>
              </a:rPr>
              <a:t>referred to as a </a:t>
            </a:r>
            <a:r>
              <a:rPr kumimoji="1" lang="en-US" sz="1200" i="1" kern="1200" baseline="0" dirty="0">
                <a:solidFill>
                  <a:schemeClr val="tx1"/>
                </a:solidFill>
                <a:latin typeface="Times New Roman" pitchFamily="33" charset="0"/>
                <a:ea typeface="+mn-ea"/>
                <a:cs typeface="+mn-cs"/>
              </a:rPr>
              <a:t>way, consisting of v lines. The first v lines of main memory are direct</a:t>
            </a:r>
          </a:p>
          <a:p>
            <a:r>
              <a:rPr kumimoji="1" lang="en-US" sz="1200" kern="1200" baseline="0" dirty="0">
                <a:solidFill>
                  <a:schemeClr val="tx1"/>
                </a:solidFill>
                <a:latin typeface="Times New Roman" pitchFamily="33" charset="0"/>
                <a:ea typeface="+mn-ea"/>
                <a:cs typeface="+mn-cs"/>
              </a:rPr>
              <a:t>mapped into the v lines of each way; the next group of v lines of main memory are</a:t>
            </a:r>
          </a:p>
          <a:p>
            <a:r>
              <a:rPr kumimoji="1" lang="en-US" sz="1200" kern="1200" baseline="0" dirty="0">
                <a:solidFill>
                  <a:schemeClr val="tx1"/>
                </a:solidFill>
                <a:latin typeface="Times New Roman" pitchFamily="33" charset="0"/>
                <a:ea typeface="+mn-ea"/>
                <a:cs typeface="+mn-cs"/>
              </a:rPr>
              <a:t>similarly mapped, and so on. The direct-mapped implementation is typically used</a:t>
            </a:r>
          </a:p>
          <a:p>
            <a:r>
              <a:rPr kumimoji="1" lang="en-US" sz="1200" kern="1200" baseline="0" dirty="0">
                <a:solidFill>
                  <a:schemeClr val="tx1"/>
                </a:solidFill>
                <a:latin typeface="Times New Roman" pitchFamily="33" charset="0"/>
                <a:ea typeface="+mn-ea"/>
                <a:cs typeface="+mn-cs"/>
              </a:rPr>
              <a:t>for small degrees of associativity (small values of </a:t>
            </a:r>
            <a:r>
              <a:rPr kumimoji="1" lang="en-US" sz="1200" i="1" kern="1200" baseline="0" dirty="0">
                <a:solidFill>
                  <a:schemeClr val="tx1"/>
                </a:solidFill>
                <a:latin typeface="Times New Roman" pitchFamily="33" charset="0"/>
                <a:ea typeface="+mn-ea"/>
                <a:cs typeface="+mn-cs"/>
              </a:rPr>
              <a:t>k) while the associative-mapped</a:t>
            </a:r>
          </a:p>
          <a:p>
            <a:r>
              <a:rPr kumimoji="1" lang="en-US" sz="1200" kern="1200" baseline="0" dirty="0">
                <a:solidFill>
                  <a:schemeClr val="tx1"/>
                </a:solidFill>
                <a:latin typeface="Times New Roman" pitchFamily="33" charset="0"/>
                <a:ea typeface="+mn-ea"/>
                <a:cs typeface="+mn-cs"/>
              </a:rPr>
              <a:t>implementation is typically used for higher degrees of associativity [JACO08].</a:t>
            </a:r>
            <a:endParaRPr lang="en-US" dirty="0"/>
          </a:p>
          <a:p>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21</a:t>
            </a:fld>
            <a:endParaRPr lang="en-US" dirty="0"/>
          </a:p>
        </p:txBody>
      </p:sp>
    </p:spTree>
    <p:extLst>
      <p:ext uri="{BB962C8B-B14F-4D97-AF65-F5344CB8AC3E}">
        <p14:creationId xmlns:p14="http://schemas.microsoft.com/office/powerpoint/2010/main" val="17646396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baseline="0" dirty="0">
                <a:solidFill>
                  <a:schemeClr val="tx1"/>
                </a:solidFill>
                <a:latin typeface="Times New Roman" pitchFamily="33" charset="0"/>
                <a:ea typeface="+mn-ea"/>
                <a:cs typeface="+mn-cs"/>
              </a:rPr>
              <a:t>For set-associative mapping, the cache control logic interprets a memory</a:t>
            </a:r>
          </a:p>
          <a:p>
            <a:r>
              <a:rPr kumimoji="1" lang="en-US" sz="1200" kern="1200" baseline="0" dirty="0">
                <a:solidFill>
                  <a:schemeClr val="tx1"/>
                </a:solidFill>
                <a:latin typeface="Times New Roman" pitchFamily="33" charset="0"/>
                <a:ea typeface="+mn-ea"/>
                <a:cs typeface="+mn-cs"/>
              </a:rPr>
              <a:t>address as three fields: Tag, Set, and Word. The </a:t>
            </a:r>
            <a:r>
              <a:rPr kumimoji="1" lang="en-US" sz="1200" i="1" kern="1200" baseline="0" dirty="0">
                <a:solidFill>
                  <a:schemeClr val="tx1"/>
                </a:solidFill>
                <a:latin typeface="Times New Roman" pitchFamily="33" charset="0"/>
                <a:ea typeface="+mn-ea"/>
                <a:cs typeface="+mn-cs"/>
              </a:rPr>
              <a:t>d set bits specify one of v = 2</a:t>
            </a:r>
            <a:r>
              <a:rPr kumimoji="1" lang="en-US" sz="1200" i="1" kern="1200" baseline="30000" dirty="0">
                <a:solidFill>
                  <a:schemeClr val="tx1"/>
                </a:solidFill>
                <a:latin typeface="Times New Roman" pitchFamily="33" charset="0"/>
                <a:ea typeface="+mn-ea"/>
                <a:cs typeface="+mn-cs"/>
              </a:rPr>
              <a:t>d</a:t>
            </a:r>
            <a:r>
              <a:rPr kumimoji="1" lang="en-US" sz="1200" i="1" kern="1200" baseline="0" dirty="0">
                <a:solidFill>
                  <a:schemeClr val="tx1"/>
                </a:solidFill>
                <a:latin typeface="Times New Roman" pitchFamily="33" charset="0"/>
                <a:ea typeface="+mn-ea"/>
                <a:cs typeface="+mn-cs"/>
              </a:rPr>
              <a:t> sets.</a:t>
            </a:r>
          </a:p>
          <a:p>
            <a:r>
              <a:rPr kumimoji="1" lang="en-US" sz="1200" kern="1200" baseline="0" dirty="0">
                <a:solidFill>
                  <a:schemeClr val="tx1"/>
                </a:solidFill>
                <a:latin typeface="Times New Roman" pitchFamily="33" charset="0"/>
                <a:ea typeface="+mn-ea"/>
                <a:cs typeface="+mn-cs"/>
              </a:rPr>
              <a:t>The </a:t>
            </a:r>
            <a:r>
              <a:rPr kumimoji="1" lang="en-US" sz="1200" i="1" kern="1200" baseline="0" dirty="0">
                <a:solidFill>
                  <a:schemeClr val="tx1"/>
                </a:solidFill>
                <a:latin typeface="Times New Roman" pitchFamily="33" charset="0"/>
                <a:ea typeface="+mn-ea"/>
                <a:cs typeface="+mn-cs"/>
              </a:rPr>
              <a:t>s </a:t>
            </a:r>
            <a:r>
              <a:rPr kumimoji="1" lang="en-US" sz="1200" i="0" kern="1200" baseline="0" dirty="0">
                <a:solidFill>
                  <a:schemeClr val="tx1"/>
                </a:solidFill>
                <a:latin typeface="Times New Roman" pitchFamily="33" charset="0"/>
                <a:ea typeface="+mn-ea"/>
                <a:cs typeface="+mn-cs"/>
              </a:rPr>
              <a:t>bits of the Tag and Set fields specify one of the </a:t>
            </a:r>
            <a:r>
              <a:rPr kumimoji="1" lang="en-US" sz="1200" i="1" kern="1200" baseline="0" dirty="0">
                <a:solidFill>
                  <a:schemeClr val="tx1"/>
                </a:solidFill>
                <a:latin typeface="Times New Roman" pitchFamily="33" charset="0"/>
                <a:ea typeface="+mn-ea"/>
                <a:cs typeface="+mn-cs"/>
              </a:rPr>
              <a:t>2</a:t>
            </a:r>
            <a:r>
              <a:rPr kumimoji="1" lang="en-US" sz="1200" i="1" kern="1200" baseline="30000" dirty="0">
                <a:solidFill>
                  <a:schemeClr val="tx1"/>
                </a:solidFill>
                <a:latin typeface="Times New Roman" pitchFamily="33" charset="0"/>
                <a:ea typeface="+mn-ea"/>
                <a:cs typeface="+mn-cs"/>
              </a:rPr>
              <a:t>s</a:t>
            </a:r>
            <a:r>
              <a:rPr kumimoji="1" lang="en-US" sz="1200" i="1" kern="1200" baseline="0" dirty="0">
                <a:solidFill>
                  <a:schemeClr val="tx1"/>
                </a:solidFill>
                <a:latin typeface="Times New Roman" pitchFamily="33" charset="0"/>
                <a:ea typeface="+mn-ea"/>
                <a:cs typeface="+mn-cs"/>
              </a:rPr>
              <a:t> </a:t>
            </a:r>
            <a:r>
              <a:rPr kumimoji="1" lang="en-US" sz="1200" i="0" kern="1200" baseline="0" dirty="0">
                <a:solidFill>
                  <a:schemeClr val="tx1"/>
                </a:solidFill>
                <a:latin typeface="Times New Roman" pitchFamily="33" charset="0"/>
                <a:ea typeface="+mn-ea"/>
                <a:cs typeface="+mn-cs"/>
              </a:rPr>
              <a:t>blocks of main memory</a:t>
            </a:r>
            <a:r>
              <a:rPr kumimoji="1" lang="en-US" sz="1200" i="1" kern="1200" baseline="0" dirty="0">
                <a:solidFill>
                  <a:schemeClr val="tx1"/>
                </a:solidFill>
                <a:latin typeface="Times New Roman" pitchFamily="33" charset="0"/>
                <a:ea typeface="+mn-ea"/>
                <a:cs typeface="+mn-cs"/>
              </a:rPr>
              <a:t>.</a:t>
            </a:r>
          </a:p>
          <a:p>
            <a:r>
              <a:rPr kumimoji="1" lang="en-US" sz="1200" kern="1200" baseline="0" dirty="0">
                <a:solidFill>
                  <a:schemeClr val="tx1"/>
                </a:solidFill>
                <a:latin typeface="Times New Roman" pitchFamily="33" charset="0"/>
                <a:ea typeface="+mn-ea"/>
                <a:cs typeface="+mn-cs"/>
              </a:rPr>
              <a:t>Figure 5.13 illustrates the cache control logic. With fully associative mapping, the</a:t>
            </a:r>
          </a:p>
          <a:p>
            <a:r>
              <a:rPr kumimoji="1" lang="en-US" sz="1200" kern="1200" baseline="0" dirty="0">
                <a:solidFill>
                  <a:schemeClr val="tx1"/>
                </a:solidFill>
                <a:latin typeface="Times New Roman" pitchFamily="33" charset="0"/>
                <a:ea typeface="+mn-ea"/>
                <a:cs typeface="+mn-cs"/>
              </a:rPr>
              <a:t>tag in a memory address is quite large and must be compared to the tag of every line</a:t>
            </a:r>
          </a:p>
          <a:p>
            <a:r>
              <a:rPr kumimoji="1" lang="en-US" sz="1200" kern="1200" baseline="0" dirty="0">
                <a:solidFill>
                  <a:schemeClr val="tx1"/>
                </a:solidFill>
                <a:latin typeface="Times New Roman" pitchFamily="33" charset="0"/>
                <a:ea typeface="+mn-ea"/>
                <a:cs typeface="+mn-cs"/>
              </a:rPr>
              <a:t>in the cache. With </a:t>
            </a:r>
            <a:r>
              <a:rPr kumimoji="1" lang="en-US" sz="1200" i="1" kern="1200" baseline="0" dirty="0">
                <a:solidFill>
                  <a:schemeClr val="tx1"/>
                </a:solidFill>
                <a:latin typeface="Times New Roman" pitchFamily="33" charset="0"/>
                <a:ea typeface="+mn-ea"/>
                <a:cs typeface="+mn-cs"/>
              </a:rPr>
              <a:t>k-way </a:t>
            </a:r>
            <a:r>
              <a:rPr kumimoji="1" lang="en-US" sz="1200" i="0" kern="1200" baseline="0" dirty="0">
                <a:solidFill>
                  <a:schemeClr val="tx1"/>
                </a:solidFill>
                <a:latin typeface="Times New Roman" pitchFamily="33" charset="0"/>
                <a:ea typeface="+mn-ea"/>
                <a:cs typeface="+mn-cs"/>
              </a:rPr>
              <a:t>set-associative mapping, the tag in a memory address is</a:t>
            </a:r>
          </a:p>
          <a:p>
            <a:r>
              <a:rPr kumimoji="1" lang="en-US" sz="1200" kern="1200" baseline="0" dirty="0">
                <a:solidFill>
                  <a:schemeClr val="tx1"/>
                </a:solidFill>
                <a:latin typeface="Times New Roman" pitchFamily="33" charset="0"/>
                <a:ea typeface="+mn-ea"/>
                <a:cs typeface="+mn-cs"/>
              </a:rPr>
              <a:t>much smaller and is only compared to the </a:t>
            </a:r>
            <a:r>
              <a:rPr kumimoji="1" lang="en-US" sz="1200" i="1" kern="1200" baseline="0" dirty="0">
                <a:solidFill>
                  <a:schemeClr val="tx1"/>
                </a:solidFill>
                <a:latin typeface="Times New Roman" pitchFamily="33" charset="0"/>
                <a:ea typeface="+mn-ea"/>
                <a:cs typeface="+mn-cs"/>
              </a:rPr>
              <a:t>k </a:t>
            </a:r>
            <a:r>
              <a:rPr kumimoji="1" lang="en-US" sz="1200" i="0" kern="1200" baseline="0" dirty="0">
                <a:solidFill>
                  <a:schemeClr val="tx1"/>
                </a:solidFill>
                <a:latin typeface="Times New Roman" pitchFamily="33" charset="0"/>
                <a:ea typeface="+mn-ea"/>
                <a:cs typeface="+mn-cs"/>
              </a:rPr>
              <a:t>tags within a single set. </a:t>
            </a:r>
            <a:r>
              <a:rPr kumimoji="1" lang="en-US" sz="1200" kern="1200" dirty="0">
                <a:solidFill>
                  <a:schemeClr val="tx1"/>
                </a:solidFill>
                <a:effectLst/>
                <a:latin typeface="Times New Roman" pitchFamily="33" charset="0"/>
                <a:ea typeface="+mn-ea"/>
                <a:cs typeface="+mn-cs"/>
              </a:rPr>
              <a:t> As shown in</a:t>
            </a:r>
          </a:p>
          <a:p>
            <a:r>
              <a:rPr kumimoji="1" lang="en-US" sz="1200" kern="1200" dirty="0">
                <a:solidFill>
                  <a:schemeClr val="tx1"/>
                </a:solidFill>
                <a:effectLst/>
                <a:latin typeface="Times New Roman" pitchFamily="33" charset="0"/>
                <a:ea typeface="+mn-ea"/>
                <a:cs typeface="+mn-cs"/>
              </a:rPr>
              <a:t>Figure 5.12, if there is match of tags on any of the lines in the set, the corresponding</a:t>
            </a:r>
          </a:p>
          <a:p>
            <a:r>
              <a:rPr kumimoji="1" lang="en-US" sz="1200" kern="1200" dirty="0">
                <a:solidFill>
                  <a:schemeClr val="tx1"/>
                </a:solidFill>
                <a:effectLst/>
                <a:latin typeface="Times New Roman" pitchFamily="33" charset="0"/>
                <a:ea typeface="+mn-ea"/>
                <a:cs typeface="+mn-cs"/>
              </a:rPr>
              <a:t>select function is enabled and retrieves the desired work. If all comparisons report a</a:t>
            </a:r>
          </a:p>
          <a:p>
            <a:r>
              <a:rPr kumimoji="1" lang="en-US" sz="1200" kern="1200" dirty="0">
                <a:solidFill>
                  <a:schemeClr val="tx1"/>
                </a:solidFill>
                <a:effectLst/>
                <a:latin typeface="Times New Roman" pitchFamily="33" charset="0"/>
                <a:ea typeface="+mn-ea"/>
                <a:cs typeface="+mn-cs"/>
              </a:rPr>
              <a:t>miss, then the desired word is retrieved from main memory.</a:t>
            </a:r>
          </a:p>
          <a:p>
            <a:endParaRPr lang="en-GB" i="0" dirty="0"/>
          </a:p>
          <a:p>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22</a:t>
            </a:fld>
            <a:endParaRPr lang="en-US" dirty="0"/>
          </a:p>
        </p:txBody>
      </p:sp>
    </p:spTree>
    <p:extLst>
      <p:ext uri="{BB962C8B-B14F-4D97-AF65-F5344CB8AC3E}">
        <p14:creationId xmlns:p14="http://schemas.microsoft.com/office/powerpoint/2010/main" val="18653621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Times New Roman" pitchFamily="33" charset="0"/>
                <a:ea typeface="+mn-ea"/>
                <a:cs typeface="+mn-cs"/>
              </a:rPr>
              <a:t>Figure 5.14 shows our example using set-associative</a:t>
            </a:r>
          </a:p>
          <a:p>
            <a:r>
              <a:rPr kumimoji="1" lang="en-US" sz="1200" b="0" i="0" u="none" strike="noStrike" kern="1200" baseline="0" dirty="0">
                <a:solidFill>
                  <a:schemeClr val="tx1"/>
                </a:solidFill>
                <a:latin typeface="Times New Roman" pitchFamily="33" charset="0"/>
                <a:ea typeface="+mn-ea"/>
                <a:cs typeface="+mn-cs"/>
              </a:rPr>
              <a:t>mapping with two lines in each set, referred to as two-way</a:t>
            </a:r>
          </a:p>
          <a:p>
            <a:r>
              <a:rPr kumimoji="1" lang="en-US" sz="1200" b="0" i="0" u="none" strike="noStrike" kern="1200" baseline="0" dirty="0">
                <a:solidFill>
                  <a:schemeClr val="tx1"/>
                </a:solidFill>
                <a:latin typeface="Times New Roman" pitchFamily="33" charset="0"/>
                <a:ea typeface="+mn-ea"/>
                <a:cs typeface="+mn-cs"/>
              </a:rPr>
              <a:t>set-associative. The 13-bit set number identifies</a:t>
            </a:r>
          </a:p>
          <a:p>
            <a:r>
              <a:rPr kumimoji="1" lang="en-US" sz="1200" b="0" i="0" u="none" strike="noStrike" kern="1200" baseline="0" dirty="0">
                <a:solidFill>
                  <a:schemeClr val="tx1"/>
                </a:solidFill>
                <a:latin typeface="Times New Roman" pitchFamily="33" charset="0"/>
                <a:ea typeface="+mn-ea"/>
                <a:cs typeface="+mn-cs"/>
              </a:rPr>
              <a:t>a unique set of two lines within the cache. It also gives the number of the block in</a:t>
            </a:r>
          </a:p>
          <a:p>
            <a:r>
              <a:rPr kumimoji="1" lang="en-US" sz="1200" b="0" i="0" u="none" strike="noStrike" kern="1200" baseline="0" dirty="0">
                <a:solidFill>
                  <a:schemeClr val="tx1"/>
                </a:solidFill>
                <a:latin typeface="Times New Roman" pitchFamily="33" charset="0"/>
                <a:ea typeface="+mn-ea"/>
                <a:cs typeface="+mn-cs"/>
              </a:rPr>
              <a:t>main memory, modulo 2</a:t>
            </a:r>
            <a:r>
              <a:rPr kumimoji="1" lang="en-US" sz="1200" b="0" i="0" u="none" strike="noStrike" kern="1200" baseline="30000" dirty="0">
                <a:solidFill>
                  <a:schemeClr val="tx1"/>
                </a:solidFill>
                <a:latin typeface="Times New Roman" pitchFamily="33" charset="0"/>
                <a:ea typeface="+mn-ea"/>
                <a:cs typeface="+mn-cs"/>
              </a:rPr>
              <a:t>13</a:t>
            </a:r>
            <a:r>
              <a:rPr kumimoji="1" lang="en-US" sz="1200" b="0" i="0" u="none" strike="noStrike" kern="1200" baseline="0" dirty="0">
                <a:solidFill>
                  <a:schemeClr val="tx1"/>
                </a:solidFill>
                <a:latin typeface="Times New Roman" pitchFamily="33" charset="0"/>
                <a:ea typeface="+mn-ea"/>
                <a:cs typeface="+mn-cs"/>
              </a:rPr>
              <a:t>. This determines the mapping of blocks into lines. Thus, blocks</a:t>
            </a:r>
          </a:p>
          <a:p>
            <a:r>
              <a:rPr kumimoji="1" lang="en-US" sz="1200" b="0" i="0" u="none" strike="noStrike" kern="1200" baseline="0" dirty="0">
                <a:solidFill>
                  <a:schemeClr val="tx1"/>
                </a:solidFill>
                <a:latin typeface="Times New Roman" pitchFamily="33" charset="0"/>
                <a:ea typeface="+mn-ea"/>
                <a:cs typeface="+mn-cs"/>
              </a:rPr>
              <a:t>000000, 008000, …, FF8000 of main memory map into cache set 0. Any of those blocks can</a:t>
            </a:r>
          </a:p>
          <a:p>
            <a:r>
              <a:rPr kumimoji="1" lang="en-US" sz="1200" b="0" i="0" u="none" strike="noStrike" kern="1200" baseline="0" dirty="0">
                <a:solidFill>
                  <a:schemeClr val="tx1"/>
                </a:solidFill>
                <a:latin typeface="Times New Roman" pitchFamily="33" charset="0"/>
                <a:ea typeface="+mn-ea"/>
                <a:cs typeface="+mn-cs"/>
              </a:rPr>
              <a:t>be loaded into either of the two lines in the set. Note that no two blocks that map into the</a:t>
            </a:r>
          </a:p>
          <a:p>
            <a:r>
              <a:rPr kumimoji="1" lang="en-US" sz="1200" b="0" i="0" u="none" strike="noStrike" kern="1200" baseline="0" dirty="0">
                <a:solidFill>
                  <a:schemeClr val="tx1"/>
                </a:solidFill>
                <a:latin typeface="Times New Roman" pitchFamily="33" charset="0"/>
                <a:ea typeface="+mn-ea"/>
                <a:cs typeface="+mn-cs"/>
              </a:rPr>
              <a:t>same cache set have the same tag number. For a read operation, the 13-bit set number is</a:t>
            </a:r>
          </a:p>
          <a:p>
            <a:r>
              <a:rPr kumimoji="1" lang="en-US" sz="1200" b="0" i="0" u="none" strike="noStrike" kern="1200" baseline="0" dirty="0">
                <a:solidFill>
                  <a:schemeClr val="tx1"/>
                </a:solidFill>
                <a:latin typeface="Times New Roman" pitchFamily="33" charset="0"/>
                <a:ea typeface="+mn-ea"/>
                <a:cs typeface="+mn-cs"/>
              </a:rPr>
              <a:t>used to determine which set of two lines is to be examined. Both lines in the set are examined</a:t>
            </a:r>
          </a:p>
          <a:p>
            <a:r>
              <a:rPr kumimoji="1" lang="en-US" sz="1200" b="0" i="0" u="none" strike="noStrike" kern="1200" baseline="0" dirty="0">
                <a:solidFill>
                  <a:schemeClr val="tx1"/>
                </a:solidFill>
                <a:latin typeface="Times New Roman" pitchFamily="33" charset="0"/>
                <a:ea typeface="+mn-ea"/>
                <a:cs typeface="+mn-cs"/>
              </a:rPr>
              <a:t>for a match with the tag number of the address to be accessed.</a:t>
            </a:r>
          </a:p>
          <a:p>
            <a:endParaRPr kumimoji="1" lang="en-US" sz="1200" b="0" i="0" u="none" strike="noStrike" kern="1200" baseline="0" dirty="0">
              <a:solidFill>
                <a:schemeClr val="tx1"/>
              </a:solidFill>
              <a:latin typeface="Times New Roman" pitchFamily="33" charset="0"/>
              <a:ea typeface="+mn-ea"/>
              <a:cs typeface="+mn-cs"/>
            </a:endParaRPr>
          </a:p>
          <a:p>
            <a:r>
              <a:rPr kumimoji="1" lang="en-US" sz="1200" b="0" i="0" u="none" strike="noStrike" kern="1200" baseline="0" dirty="0">
                <a:solidFill>
                  <a:schemeClr val="tx1"/>
                </a:solidFill>
                <a:latin typeface="Times New Roman" pitchFamily="33" charset="0"/>
                <a:ea typeface="+mn-ea"/>
                <a:cs typeface="+mn-cs"/>
              </a:rPr>
              <a:t> In the extreme case of </a:t>
            </a:r>
            <a:r>
              <a:rPr kumimoji="1" lang="en-US" sz="1200" b="0" i="1" u="none" strike="noStrike" kern="1200" baseline="0" dirty="0">
                <a:solidFill>
                  <a:schemeClr val="tx1"/>
                </a:solidFill>
                <a:latin typeface="Times New Roman" pitchFamily="33" charset="0"/>
                <a:ea typeface="+mn-ea"/>
                <a:cs typeface="+mn-cs"/>
              </a:rPr>
              <a:t>v = m , k </a:t>
            </a:r>
            <a:r>
              <a:rPr kumimoji="1" lang="en-US" sz="1200" b="0" i="0" u="none" strike="noStrike" kern="1200" baseline="0" dirty="0">
                <a:solidFill>
                  <a:schemeClr val="tx1"/>
                </a:solidFill>
                <a:latin typeface="Times New Roman" pitchFamily="33" charset="0"/>
                <a:ea typeface="+mn-ea"/>
                <a:cs typeface="+mn-cs"/>
              </a:rPr>
              <a:t>=  1, the set-associative</a:t>
            </a:r>
          </a:p>
          <a:p>
            <a:r>
              <a:rPr kumimoji="1" lang="en-US" sz="1200" b="0" i="0" u="none" strike="noStrike" kern="1200" baseline="0" dirty="0">
                <a:solidFill>
                  <a:schemeClr val="tx1"/>
                </a:solidFill>
                <a:latin typeface="Times New Roman" pitchFamily="33" charset="0"/>
                <a:ea typeface="+mn-ea"/>
                <a:cs typeface="+mn-cs"/>
              </a:rPr>
              <a:t>technique reduces to direct mapping, and for </a:t>
            </a:r>
            <a:r>
              <a:rPr kumimoji="1" lang="en-US" sz="1200" b="0" i="1" u="none" strike="noStrike" kern="1200" baseline="0" dirty="0">
                <a:solidFill>
                  <a:schemeClr val="tx1"/>
                </a:solidFill>
                <a:latin typeface="Times New Roman" pitchFamily="33" charset="0"/>
                <a:ea typeface="+mn-ea"/>
                <a:cs typeface="+mn-cs"/>
              </a:rPr>
              <a:t>v =  1, k = m </a:t>
            </a:r>
            <a:r>
              <a:rPr kumimoji="1" lang="en-US" sz="1200" b="0" i="0" u="none" strike="noStrike" kern="1200" baseline="0" dirty="0">
                <a:solidFill>
                  <a:schemeClr val="tx1"/>
                </a:solidFill>
                <a:latin typeface="Times New Roman" pitchFamily="33" charset="0"/>
                <a:ea typeface="+mn-ea"/>
                <a:cs typeface="+mn-cs"/>
              </a:rPr>
              <a:t>, it reduces to associative mapping. The use of</a:t>
            </a:r>
          </a:p>
          <a:p>
            <a:r>
              <a:rPr kumimoji="1" lang="en-US" sz="1200" b="0" i="0" u="none" strike="noStrike" kern="1200" baseline="0" dirty="0">
                <a:solidFill>
                  <a:schemeClr val="tx1"/>
                </a:solidFill>
                <a:latin typeface="Times New Roman" pitchFamily="33" charset="0"/>
                <a:ea typeface="+mn-ea"/>
                <a:cs typeface="+mn-cs"/>
              </a:rPr>
              <a:t>two lines per set </a:t>
            </a:r>
            <a:r>
              <a:rPr kumimoji="1" lang="en-US" sz="1200" b="0" i="1" u="none" strike="noStrike" kern="1200" baseline="0" dirty="0">
                <a:solidFill>
                  <a:schemeClr val="tx1"/>
                </a:solidFill>
                <a:latin typeface="Times New Roman" pitchFamily="33" charset="0"/>
                <a:ea typeface="+mn-ea"/>
                <a:cs typeface="+mn-cs"/>
              </a:rPr>
              <a:t>(v = m /2, k =  2) </a:t>
            </a:r>
            <a:r>
              <a:rPr kumimoji="1" lang="en-US" sz="1200" b="0" i="0" u="none" strike="noStrike" kern="1200" baseline="0" dirty="0">
                <a:solidFill>
                  <a:schemeClr val="tx1"/>
                </a:solidFill>
                <a:latin typeface="Times New Roman" pitchFamily="33" charset="0"/>
                <a:ea typeface="+mn-ea"/>
                <a:cs typeface="+mn-cs"/>
              </a:rPr>
              <a:t>is the most common set-associative</a:t>
            </a:r>
          </a:p>
          <a:p>
            <a:r>
              <a:rPr kumimoji="1" lang="en-US" sz="1200" b="0" i="0" u="none" strike="noStrike" kern="1200" baseline="0" dirty="0">
                <a:solidFill>
                  <a:schemeClr val="tx1"/>
                </a:solidFill>
                <a:latin typeface="Times New Roman" pitchFamily="33" charset="0"/>
                <a:ea typeface="+mn-ea"/>
                <a:cs typeface="+mn-cs"/>
              </a:rPr>
              <a:t>organization. It significantly improves the hit ratio over direct mapping. Four- way set associative</a:t>
            </a:r>
          </a:p>
          <a:p>
            <a:r>
              <a:rPr kumimoji="1" lang="en-US" sz="1200" b="0" i="0" u="none" strike="noStrike" kern="1200" baseline="0" dirty="0">
                <a:solidFill>
                  <a:schemeClr val="tx1"/>
                </a:solidFill>
                <a:latin typeface="Times New Roman" pitchFamily="33" charset="0"/>
                <a:ea typeface="+mn-ea"/>
                <a:cs typeface="+mn-cs"/>
              </a:rPr>
              <a:t>(</a:t>
            </a:r>
            <a:r>
              <a:rPr kumimoji="1" lang="en-US" sz="1200" b="0" i="1" u="none" strike="noStrike" kern="1200" baseline="0" dirty="0">
                <a:solidFill>
                  <a:schemeClr val="tx1"/>
                </a:solidFill>
                <a:latin typeface="Times New Roman" pitchFamily="33" charset="0"/>
                <a:ea typeface="+mn-ea"/>
                <a:cs typeface="+mn-cs"/>
              </a:rPr>
              <a:t>v = m /4, k =  </a:t>
            </a:r>
            <a:r>
              <a:rPr kumimoji="1" lang="en-US" sz="1200" b="0" i="0" u="none" strike="noStrike" kern="1200" baseline="0" dirty="0">
                <a:solidFill>
                  <a:schemeClr val="tx1"/>
                </a:solidFill>
                <a:latin typeface="Times New Roman" pitchFamily="33" charset="0"/>
                <a:ea typeface="+mn-ea"/>
                <a:cs typeface="+mn-cs"/>
              </a:rPr>
              <a:t>4) makes a modest additional improvement for a relatively small</a:t>
            </a:r>
          </a:p>
          <a:p>
            <a:r>
              <a:rPr kumimoji="1" lang="en-US" sz="1200" b="0" i="0" u="none" strike="noStrike" kern="1200" baseline="0" dirty="0">
                <a:solidFill>
                  <a:schemeClr val="tx1"/>
                </a:solidFill>
                <a:latin typeface="Times New Roman" pitchFamily="33" charset="0"/>
                <a:ea typeface="+mn-ea"/>
                <a:cs typeface="+mn-cs"/>
              </a:rPr>
              <a:t>additional cost [MAYB84, HILL89]. Further increases in the number of lines per</a:t>
            </a:r>
          </a:p>
          <a:p>
            <a:r>
              <a:rPr kumimoji="1" lang="en-US" sz="1200" b="0" i="0" u="none" strike="noStrike" kern="1200" baseline="0" dirty="0">
                <a:solidFill>
                  <a:schemeClr val="tx1"/>
                </a:solidFill>
                <a:latin typeface="Times New Roman" pitchFamily="33" charset="0"/>
                <a:ea typeface="+mn-ea"/>
                <a:cs typeface="+mn-cs"/>
              </a:rPr>
              <a:t>set have little effect.</a:t>
            </a:r>
            <a:endParaRPr lang="en-GB" dirty="0"/>
          </a:p>
          <a:p>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23</a:t>
            </a:fld>
            <a:endParaRPr lang="en-US" dirty="0"/>
          </a:p>
        </p:txBody>
      </p:sp>
    </p:spTree>
    <p:extLst>
      <p:ext uri="{BB962C8B-B14F-4D97-AF65-F5344CB8AC3E}">
        <p14:creationId xmlns:p14="http://schemas.microsoft.com/office/powerpoint/2010/main" val="12426415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baseline="0" dirty="0">
                <a:solidFill>
                  <a:schemeClr val="tx1"/>
                </a:solidFill>
                <a:latin typeface="Times New Roman" pitchFamily="33" charset="0"/>
                <a:ea typeface="+mn-ea"/>
                <a:cs typeface="+mn-cs"/>
              </a:rPr>
              <a:t>Figure 5.15 shows the results of one simulation study of set-associative cache</a:t>
            </a:r>
          </a:p>
          <a:p>
            <a:r>
              <a:rPr kumimoji="1" lang="en-US" sz="1200" kern="1200" baseline="0" dirty="0">
                <a:solidFill>
                  <a:schemeClr val="tx1"/>
                </a:solidFill>
                <a:latin typeface="Times New Roman" pitchFamily="33" charset="0"/>
                <a:ea typeface="+mn-ea"/>
                <a:cs typeface="+mn-cs"/>
              </a:rPr>
              <a:t>performance as a function of cache size [GENU04]. The difference in performance</a:t>
            </a:r>
          </a:p>
          <a:p>
            <a:r>
              <a:rPr kumimoji="1" lang="en-US" sz="1200" kern="1200" baseline="0" dirty="0">
                <a:solidFill>
                  <a:schemeClr val="tx1"/>
                </a:solidFill>
                <a:latin typeface="Times New Roman" pitchFamily="33" charset="0"/>
                <a:ea typeface="+mn-ea"/>
                <a:cs typeface="+mn-cs"/>
              </a:rPr>
              <a:t>between direct and two-way set associative is significant up to at least a cache size of</a:t>
            </a:r>
          </a:p>
          <a:p>
            <a:r>
              <a:rPr kumimoji="1" lang="en-US" sz="1200" kern="1200" baseline="0" dirty="0">
                <a:solidFill>
                  <a:schemeClr val="tx1"/>
                </a:solidFill>
                <a:latin typeface="Times New Roman" pitchFamily="33" charset="0"/>
                <a:ea typeface="+mn-ea"/>
                <a:cs typeface="+mn-cs"/>
              </a:rPr>
              <a:t>64 kB. Note also that the difference between two-way and four-way at 4 kB is much</a:t>
            </a:r>
          </a:p>
          <a:p>
            <a:r>
              <a:rPr kumimoji="1" lang="en-US" sz="1200" kern="1200" baseline="0" dirty="0">
                <a:solidFill>
                  <a:schemeClr val="tx1"/>
                </a:solidFill>
                <a:latin typeface="Times New Roman" pitchFamily="33" charset="0"/>
                <a:ea typeface="+mn-ea"/>
                <a:cs typeface="+mn-cs"/>
              </a:rPr>
              <a:t>less than the difference in going from for 4 kB to 8 kB in cache size. The complexity</a:t>
            </a:r>
          </a:p>
          <a:p>
            <a:r>
              <a:rPr kumimoji="1" lang="en-US" sz="1200" kern="1200" baseline="0" dirty="0">
                <a:solidFill>
                  <a:schemeClr val="tx1"/>
                </a:solidFill>
                <a:latin typeface="Times New Roman" pitchFamily="33" charset="0"/>
                <a:ea typeface="+mn-ea"/>
                <a:cs typeface="+mn-cs"/>
              </a:rPr>
              <a:t>of the cache increases in proportion to the associativity, and in this case would not</a:t>
            </a:r>
          </a:p>
          <a:p>
            <a:r>
              <a:rPr kumimoji="1" lang="en-US" sz="1200" kern="1200" baseline="0" dirty="0">
                <a:solidFill>
                  <a:schemeClr val="tx1"/>
                </a:solidFill>
                <a:latin typeface="Times New Roman" pitchFamily="33" charset="0"/>
                <a:ea typeface="+mn-ea"/>
                <a:cs typeface="+mn-cs"/>
              </a:rPr>
              <a:t>be justifiable against increasing cache size to 8 or even 16 Kbytes. A final point to</a:t>
            </a:r>
          </a:p>
          <a:p>
            <a:r>
              <a:rPr kumimoji="1" lang="en-US" sz="1200" kern="1200" baseline="0" dirty="0">
                <a:solidFill>
                  <a:schemeClr val="tx1"/>
                </a:solidFill>
                <a:latin typeface="Times New Roman" pitchFamily="33" charset="0"/>
                <a:ea typeface="+mn-ea"/>
                <a:cs typeface="+mn-cs"/>
              </a:rPr>
              <a:t>note is that beyond about 32 kB, increase in cache size brings no significant increase</a:t>
            </a:r>
          </a:p>
          <a:p>
            <a:r>
              <a:rPr kumimoji="1" lang="en-US" sz="1200" kern="1200" baseline="0" dirty="0">
                <a:solidFill>
                  <a:schemeClr val="tx1"/>
                </a:solidFill>
                <a:latin typeface="Times New Roman" pitchFamily="33" charset="0"/>
                <a:ea typeface="+mn-ea"/>
                <a:cs typeface="+mn-cs"/>
              </a:rPr>
              <a:t>in performance.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results of Figure 5.15 are based on simulating the execution of a GCC</a:t>
            </a:r>
          </a:p>
          <a:p>
            <a:r>
              <a:rPr kumimoji="1" lang="en-US" sz="1200" kern="1200" baseline="0" dirty="0">
                <a:solidFill>
                  <a:schemeClr val="tx1"/>
                </a:solidFill>
                <a:latin typeface="Times New Roman" pitchFamily="33" charset="0"/>
                <a:ea typeface="+mn-ea"/>
                <a:cs typeface="+mn-cs"/>
              </a:rPr>
              <a:t>compiler. Different applications may yield different results. For example, [CANT01]</a:t>
            </a:r>
          </a:p>
          <a:p>
            <a:r>
              <a:rPr kumimoji="1" lang="en-US" sz="1200" kern="1200" baseline="0" dirty="0">
                <a:solidFill>
                  <a:schemeClr val="tx1"/>
                </a:solidFill>
                <a:latin typeface="Times New Roman" pitchFamily="33" charset="0"/>
                <a:ea typeface="+mn-ea"/>
                <a:cs typeface="+mn-cs"/>
              </a:rPr>
              <a:t>reports on the results for cache performance using many of the CPU2000 SPEC</a:t>
            </a:r>
          </a:p>
          <a:p>
            <a:r>
              <a:rPr kumimoji="1" lang="en-US" sz="1200" kern="1200" baseline="0" dirty="0">
                <a:solidFill>
                  <a:schemeClr val="tx1"/>
                </a:solidFill>
                <a:latin typeface="Times New Roman" pitchFamily="33" charset="0"/>
                <a:ea typeface="+mn-ea"/>
                <a:cs typeface="+mn-cs"/>
              </a:rPr>
              <a:t>benchmarks. The results of [CANT01] in comparing hit ratio to cache size follow</a:t>
            </a:r>
          </a:p>
          <a:p>
            <a:r>
              <a:rPr kumimoji="1" lang="en-US" sz="1200" kern="1200" baseline="0" dirty="0">
                <a:solidFill>
                  <a:schemeClr val="tx1"/>
                </a:solidFill>
                <a:latin typeface="Times New Roman" pitchFamily="33" charset="0"/>
                <a:ea typeface="+mn-ea"/>
                <a:cs typeface="+mn-cs"/>
              </a:rPr>
              <a:t>the same pattern as Figure 5.15, but the specific values are somewhat different.</a:t>
            </a:r>
            <a:endParaRPr lang="en-US" dirty="0"/>
          </a:p>
          <a:p>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24</a:t>
            </a:fld>
            <a:endParaRPr lang="en-US" dirty="0"/>
          </a:p>
        </p:txBody>
      </p:sp>
    </p:spTree>
    <p:extLst>
      <p:ext uri="{BB962C8B-B14F-4D97-AF65-F5344CB8AC3E}">
        <p14:creationId xmlns:p14="http://schemas.microsoft.com/office/powerpoint/2010/main" val="13539899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AE512C-BC48-1B4B-9FAC-44397A96517A}" type="slidenum">
              <a:rPr lang="en-US"/>
              <a:pPr/>
              <a:t>25</a:t>
            </a:fld>
            <a:endParaRPr lang="en-US" dirty="0"/>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Once the cache has been filled, when a new block is brought into the cache, one</a:t>
            </a:r>
          </a:p>
          <a:p>
            <a:r>
              <a:rPr kumimoji="1" lang="en-US" sz="1200" kern="1200" baseline="0" dirty="0">
                <a:solidFill>
                  <a:schemeClr val="tx1"/>
                </a:solidFill>
                <a:latin typeface="Times New Roman" pitchFamily="33" charset="0"/>
                <a:ea typeface="+mn-ea"/>
                <a:cs typeface="+mn-cs"/>
              </a:rPr>
              <a:t>of the existing blocks must be replaced. For direct mapping, there is only one possible</a:t>
            </a:r>
          </a:p>
          <a:p>
            <a:r>
              <a:rPr kumimoji="1" lang="en-US" sz="1200" kern="1200" baseline="0" dirty="0">
                <a:solidFill>
                  <a:schemeClr val="tx1"/>
                </a:solidFill>
                <a:latin typeface="Times New Roman" pitchFamily="33" charset="0"/>
                <a:ea typeface="+mn-ea"/>
                <a:cs typeface="+mn-cs"/>
              </a:rPr>
              <a:t>line for any particular block, and no choice is possible. For the associative</a:t>
            </a:r>
          </a:p>
          <a:p>
            <a:r>
              <a:rPr kumimoji="1" lang="en-US" sz="1200" kern="1200" baseline="0" dirty="0">
                <a:solidFill>
                  <a:schemeClr val="tx1"/>
                </a:solidFill>
                <a:latin typeface="Times New Roman" pitchFamily="33" charset="0"/>
                <a:ea typeface="+mn-ea"/>
                <a:cs typeface="+mn-cs"/>
              </a:rPr>
              <a:t>and set-associative techniques, a replacement algorithm is needed. To achieve high</a:t>
            </a:r>
          </a:p>
          <a:p>
            <a:r>
              <a:rPr kumimoji="1" lang="en-US" sz="1200" kern="1200" baseline="0" dirty="0">
                <a:solidFill>
                  <a:schemeClr val="tx1"/>
                </a:solidFill>
                <a:latin typeface="Times New Roman" pitchFamily="33" charset="0"/>
                <a:ea typeface="+mn-ea"/>
                <a:cs typeface="+mn-cs"/>
              </a:rPr>
              <a:t>speed, such an algorithm must be implemented in hardware.</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76915C-4E85-6F4A-A796-981EBB0906D6}" type="slidenum">
              <a:rPr lang="en-US"/>
              <a:pPr/>
              <a:t>26</a:t>
            </a:fld>
            <a:endParaRPr lang="en-US" dirty="0"/>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A number of algorithms</a:t>
            </a:r>
          </a:p>
          <a:p>
            <a:r>
              <a:rPr kumimoji="1" lang="en-US" sz="1200" kern="1200" baseline="0" dirty="0">
                <a:solidFill>
                  <a:schemeClr val="tx1"/>
                </a:solidFill>
                <a:latin typeface="Times New Roman" pitchFamily="33" charset="0"/>
                <a:ea typeface="+mn-ea"/>
                <a:cs typeface="+mn-cs"/>
              </a:rPr>
              <a:t>have been tried. We mention four of the most common. Probably the most</a:t>
            </a:r>
          </a:p>
          <a:p>
            <a:r>
              <a:rPr kumimoji="1" lang="en-US" sz="1200" kern="1200" baseline="0" dirty="0">
                <a:solidFill>
                  <a:schemeClr val="tx1"/>
                </a:solidFill>
                <a:latin typeface="Times New Roman" pitchFamily="33" charset="0"/>
                <a:ea typeface="+mn-ea"/>
                <a:cs typeface="+mn-cs"/>
              </a:rPr>
              <a:t>effective is </a:t>
            </a:r>
            <a:r>
              <a:rPr kumimoji="1" lang="en-US" sz="1200" b="1" kern="1200" baseline="0" dirty="0">
                <a:solidFill>
                  <a:schemeClr val="tx1"/>
                </a:solidFill>
                <a:latin typeface="Times New Roman" pitchFamily="33" charset="0"/>
                <a:ea typeface="+mn-ea"/>
                <a:cs typeface="+mn-cs"/>
              </a:rPr>
              <a:t>least recently used (LRU): </a:t>
            </a:r>
            <a:r>
              <a:rPr kumimoji="1" lang="en-US" sz="1200" kern="1200" baseline="0" dirty="0">
                <a:solidFill>
                  <a:schemeClr val="tx1"/>
                </a:solidFill>
                <a:latin typeface="Times New Roman" pitchFamily="33" charset="0"/>
                <a:ea typeface="+mn-ea"/>
                <a:cs typeface="+mn-cs"/>
              </a:rPr>
              <a:t>Replace that block in the set that has been in</a:t>
            </a:r>
          </a:p>
          <a:p>
            <a:r>
              <a:rPr kumimoji="1" lang="en-US" sz="1200" kern="1200" baseline="0" dirty="0">
                <a:solidFill>
                  <a:schemeClr val="tx1"/>
                </a:solidFill>
                <a:latin typeface="Times New Roman" pitchFamily="33" charset="0"/>
                <a:ea typeface="+mn-ea"/>
                <a:cs typeface="+mn-cs"/>
              </a:rPr>
              <a:t>the cache longest with no reference to it. For two-way set associative, this is easily</a:t>
            </a:r>
          </a:p>
          <a:p>
            <a:r>
              <a:rPr kumimoji="1" lang="en-US" sz="1200" kern="1200" baseline="0" dirty="0">
                <a:solidFill>
                  <a:schemeClr val="tx1"/>
                </a:solidFill>
                <a:latin typeface="Times New Roman" pitchFamily="33" charset="0"/>
                <a:ea typeface="+mn-ea"/>
                <a:cs typeface="+mn-cs"/>
              </a:rPr>
              <a:t>implemented. Each line includes a USE bit. When a line is referenced, its USE bit</a:t>
            </a:r>
          </a:p>
          <a:p>
            <a:r>
              <a:rPr kumimoji="1" lang="en-US" sz="1200" kern="1200" baseline="0" dirty="0">
                <a:solidFill>
                  <a:schemeClr val="tx1"/>
                </a:solidFill>
                <a:latin typeface="Times New Roman" pitchFamily="33" charset="0"/>
                <a:ea typeface="+mn-ea"/>
                <a:cs typeface="+mn-cs"/>
              </a:rPr>
              <a:t>is set to 1 and the USE bit of the other line in that set is set to 0. When a block is to</a:t>
            </a:r>
          </a:p>
          <a:p>
            <a:r>
              <a:rPr kumimoji="1" lang="en-US" sz="1200" kern="1200" baseline="0" dirty="0">
                <a:solidFill>
                  <a:schemeClr val="tx1"/>
                </a:solidFill>
                <a:latin typeface="Times New Roman" pitchFamily="33" charset="0"/>
                <a:ea typeface="+mn-ea"/>
                <a:cs typeface="+mn-cs"/>
              </a:rPr>
              <a:t>be read into the set, the line whose USE bit is 0 is used. Because we are assuming</a:t>
            </a:r>
          </a:p>
          <a:p>
            <a:r>
              <a:rPr kumimoji="1" lang="en-US" sz="1200" kern="1200" baseline="0" dirty="0">
                <a:solidFill>
                  <a:schemeClr val="tx1"/>
                </a:solidFill>
                <a:latin typeface="Times New Roman" pitchFamily="33" charset="0"/>
                <a:ea typeface="+mn-ea"/>
                <a:cs typeface="+mn-cs"/>
              </a:rPr>
              <a:t>that more recently used memory locations are more likely to be referenced, LRU</a:t>
            </a:r>
          </a:p>
          <a:p>
            <a:r>
              <a:rPr kumimoji="1" lang="en-US" sz="1200" kern="1200" baseline="0" dirty="0">
                <a:solidFill>
                  <a:schemeClr val="tx1"/>
                </a:solidFill>
                <a:latin typeface="Times New Roman" pitchFamily="33" charset="0"/>
                <a:ea typeface="+mn-ea"/>
                <a:cs typeface="+mn-cs"/>
              </a:rPr>
              <a:t>should give the best hit ratio. LRU is also relatively easy to implement for a fully</a:t>
            </a:r>
          </a:p>
          <a:p>
            <a:r>
              <a:rPr kumimoji="1" lang="en-US" sz="1200" kern="1200" baseline="0" dirty="0">
                <a:solidFill>
                  <a:schemeClr val="tx1"/>
                </a:solidFill>
                <a:latin typeface="Times New Roman" pitchFamily="33" charset="0"/>
                <a:ea typeface="+mn-ea"/>
                <a:cs typeface="+mn-cs"/>
              </a:rPr>
              <a:t>associative cache. The cache mechanism maintains a separate list of indexes to all</a:t>
            </a:r>
          </a:p>
          <a:p>
            <a:r>
              <a:rPr kumimoji="1" lang="en-US" sz="1200" kern="1200" baseline="0" dirty="0">
                <a:solidFill>
                  <a:schemeClr val="tx1"/>
                </a:solidFill>
                <a:latin typeface="Times New Roman" pitchFamily="33" charset="0"/>
                <a:ea typeface="+mn-ea"/>
                <a:cs typeface="+mn-cs"/>
              </a:rPr>
              <a:t>the lines in the cache. When a line is referenced, it moves to the front of the list.</a:t>
            </a:r>
          </a:p>
          <a:p>
            <a:r>
              <a:rPr kumimoji="1" lang="en-US" sz="1200" kern="1200" baseline="0" dirty="0">
                <a:solidFill>
                  <a:schemeClr val="tx1"/>
                </a:solidFill>
                <a:latin typeface="Times New Roman" pitchFamily="33" charset="0"/>
                <a:ea typeface="+mn-ea"/>
                <a:cs typeface="+mn-cs"/>
              </a:rPr>
              <a:t>For replacement, the line at the back of the list is used. Because of its simplicity of</a:t>
            </a:r>
          </a:p>
          <a:p>
            <a:r>
              <a:rPr kumimoji="1" lang="en-US" sz="1200" kern="1200" baseline="0" dirty="0">
                <a:solidFill>
                  <a:schemeClr val="tx1"/>
                </a:solidFill>
                <a:latin typeface="Times New Roman" pitchFamily="33" charset="0"/>
                <a:ea typeface="+mn-ea"/>
                <a:cs typeface="+mn-cs"/>
              </a:rPr>
              <a:t>implementation, LRU is the most popular replacement algorithm.</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Another possibility is first-in-first-out (FIFO): Replace that block in the set</a:t>
            </a:r>
          </a:p>
          <a:p>
            <a:r>
              <a:rPr kumimoji="1" lang="en-US" sz="1200" kern="1200" baseline="0" dirty="0">
                <a:solidFill>
                  <a:schemeClr val="tx1"/>
                </a:solidFill>
                <a:latin typeface="Times New Roman" pitchFamily="33" charset="0"/>
                <a:ea typeface="+mn-ea"/>
                <a:cs typeface="+mn-cs"/>
              </a:rPr>
              <a:t>that has been in the cache longest. FIFO is easily implemented as a round-robin</a:t>
            </a:r>
          </a:p>
          <a:p>
            <a:r>
              <a:rPr kumimoji="1" lang="en-US" sz="1200" kern="1200" baseline="0" dirty="0">
                <a:solidFill>
                  <a:schemeClr val="tx1"/>
                </a:solidFill>
                <a:latin typeface="Times New Roman" pitchFamily="33" charset="0"/>
                <a:ea typeface="+mn-ea"/>
                <a:cs typeface="+mn-cs"/>
              </a:rPr>
              <a:t>or circular buffer technique. Still another possibility is least frequently used (LFU):</a:t>
            </a:r>
          </a:p>
          <a:p>
            <a:r>
              <a:rPr kumimoji="1" lang="en-US" sz="1200" kern="1200" baseline="0" dirty="0">
                <a:solidFill>
                  <a:schemeClr val="tx1"/>
                </a:solidFill>
                <a:latin typeface="Times New Roman" pitchFamily="33" charset="0"/>
                <a:ea typeface="+mn-ea"/>
                <a:cs typeface="+mn-cs"/>
              </a:rPr>
              <a:t>Replace that block in the set that has experienced the fewest references. LFU could</a:t>
            </a:r>
          </a:p>
          <a:p>
            <a:r>
              <a:rPr kumimoji="1" lang="en-US" sz="1200" kern="1200" baseline="0" dirty="0">
                <a:solidFill>
                  <a:schemeClr val="tx1"/>
                </a:solidFill>
                <a:latin typeface="Times New Roman" pitchFamily="33" charset="0"/>
                <a:ea typeface="+mn-ea"/>
                <a:cs typeface="+mn-cs"/>
              </a:rPr>
              <a:t>be implemented by associating a counter with each line. A technique not based on</a:t>
            </a:r>
          </a:p>
          <a:p>
            <a:r>
              <a:rPr kumimoji="1" lang="en-US" sz="1200" kern="1200" baseline="0" dirty="0">
                <a:solidFill>
                  <a:schemeClr val="tx1"/>
                </a:solidFill>
                <a:latin typeface="Times New Roman" pitchFamily="33" charset="0"/>
                <a:ea typeface="+mn-ea"/>
                <a:cs typeface="+mn-cs"/>
              </a:rPr>
              <a:t>usage (i.e., not LRU, LFU, FIFO, or some variant) is to pick a line at random from</a:t>
            </a:r>
          </a:p>
          <a:p>
            <a:r>
              <a:rPr kumimoji="1" lang="en-US" sz="1200" kern="1200" baseline="0" dirty="0">
                <a:solidFill>
                  <a:schemeClr val="tx1"/>
                </a:solidFill>
                <a:latin typeface="Times New Roman" pitchFamily="33" charset="0"/>
                <a:ea typeface="+mn-ea"/>
                <a:cs typeface="+mn-cs"/>
              </a:rPr>
              <a:t>among the candidate lines. Simulation studies have shown that random replacement</a:t>
            </a:r>
          </a:p>
          <a:p>
            <a:r>
              <a:rPr kumimoji="1" lang="en-US" sz="1200" kern="1200" baseline="0" dirty="0">
                <a:solidFill>
                  <a:schemeClr val="tx1"/>
                </a:solidFill>
                <a:latin typeface="Times New Roman" pitchFamily="33" charset="0"/>
                <a:ea typeface="+mn-ea"/>
                <a:cs typeface="+mn-cs"/>
              </a:rPr>
              <a:t>provides only slightly inferior performance to an algorithm based on usage [SMIT82].</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51CAAB-E649-2647-90BA-BB247BE57160}" type="slidenum">
              <a:rPr lang="en-US"/>
              <a:pPr/>
              <a:t>27</a:t>
            </a:fld>
            <a:endParaRPr lang="en-US" dirty="0"/>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When a block that is resident in the cache is to be replaced, there are two cases to</a:t>
            </a:r>
          </a:p>
          <a:p>
            <a:r>
              <a:rPr kumimoji="1" lang="en-US" sz="1200" kern="1200" baseline="0" dirty="0">
                <a:solidFill>
                  <a:schemeClr val="tx1"/>
                </a:solidFill>
                <a:latin typeface="Times New Roman" pitchFamily="33" charset="0"/>
                <a:ea typeface="+mn-ea"/>
                <a:cs typeface="+mn-cs"/>
              </a:rPr>
              <a:t>consider. If the old block in the cache has not been altered, then it may be overwritten</a:t>
            </a:r>
          </a:p>
          <a:p>
            <a:r>
              <a:rPr kumimoji="1" lang="en-US" sz="1200" kern="1200" baseline="0" dirty="0">
                <a:solidFill>
                  <a:schemeClr val="tx1"/>
                </a:solidFill>
                <a:latin typeface="Times New Roman" pitchFamily="33" charset="0"/>
                <a:ea typeface="+mn-ea"/>
                <a:cs typeface="+mn-cs"/>
              </a:rPr>
              <a:t>with a new block without first writing out the old block. If at least one write</a:t>
            </a:r>
          </a:p>
          <a:p>
            <a:r>
              <a:rPr kumimoji="1" lang="en-US" sz="1200" kern="1200" baseline="0" dirty="0">
                <a:solidFill>
                  <a:schemeClr val="tx1"/>
                </a:solidFill>
                <a:latin typeface="Times New Roman" pitchFamily="33" charset="0"/>
                <a:ea typeface="+mn-ea"/>
                <a:cs typeface="+mn-cs"/>
              </a:rPr>
              <a:t>operation has been performed on a word in that line of the cache, then main memory</a:t>
            </a:r>
          </a:p>
          <a:p>
            <a:r>
              <a:rPr kumimoji="1" lang="en-US" sz="1200" kern="1200" baseline="0" dirty="0">
                <a:solidFill>
                  <a:schemeClr val="tx1"/>
                </a:solidFill>
                <a:latin typeface="Times New Roman" pitchFamily="33" charset="0"/>
                <a:ea typeface="+mn-ea"/>
                <a:cs typeface="+mn-cs"/>
              </a:rPr>
              <a:t>must be updated by writing the line of cache out to the block of memory before</a:t>
            </a:r>
          </a:p>
          <a:p>
            <a:r>
              <a:rPr kumimoji="1" lang="en-US" sz="1200" kern="1200" baseline="0" dirty="0">
                <a:solidFill>
                  <a:schemeClr val="tx1"/>
                </a:solidFill>
                <a:latin typeface="Times New Roman" pitchFamily="33" charset="0"/>
                <a:ea typeface="+mn-ea"/>
                <a:cs typeface="+mn-cs"/>
              </a:rPr>
              <a:t>bringing in the new block. A variety of write policies, with performance and economic</a:t>
            </a:r>
          </a:p>
          <a:p>
            <a:r>
              <a:rPr kumimoji="1" lang="en-US" sz="1200" kern="1200" baseline="0" dirty="0">
                <a:solidFill>
                  <a:schemeClr val="tx1"/>
                </a:solidFill>
                <a:latin typeface="Times New Roman" pitchFamily="33" charset="0"/>
                <a:ea typeface="+mn-ea"/>
                <a:cs typeface="+mn-cs"/>
              </a:rPr>
              <a:t>trade-offs, is possible. There are two problems to contend with. First, more</a:t>
            </a:r>
          </a:p>
          <a:p>
            <a:r>
              <a:rPr kumimoji="1" lang="en-US" sz="1200" kern="1200" baseline="0" dirty="0">
                <a:solidFill>
                  <a:schemeClr val="tx1"/>
                </a:solidFill>
                <a:latin typeface="Times New Roman" pitchFamily="33" charset="0"/>
                <a:ea typeface="+mn-ea"/>
                <a:cs typeface="+mn-cs"/>
              </a:rPr>
              <a:t>than one device may have access to main memory. For example, an I/O module</a:t>
            </a:r>
          </a:p>
          <a:p>
            <a:r>
              <a:rPr kumimoji="1" lang="en-US" sz="1200" kern="1200" baseline="0" dirty="0">
                <a:solidFill>
                  <a:schemeClr val="tx1"/>
                </a:solidFill>
                <a:latin typeface="Times New Roman" pitchFamily="33" charset="0"/>
                <a:ea typeface="+mn-ea"/>
                <a:cs typeface="+mn-cs"/>
              </a:rPr>
              <a:t>may be able to read-write directly to memory. If a word has been altered only in the</a:t>
            </a:r>
          </a:p>
          <a:p>
            <a:r>
              <a:rPr kumimoji="1" lang="en-US" sz="1200" kern="1200" baseline="0" dirty="0">
                <a:solidFill>
                  <a:schemeClr val="tx1"/>
                </a:solidFill>
                <a:latin typeface="Times New Roman" pitchFamily="33" charset="0"/>
                <a:ea typeface="+mn-ea"/>
                <a:cs typeface="+mn-cs"/>
              </a:rPr>
              <a:t>cache, then the corresponding memory word is invalid. Further, if the I/O device</a:t>
            </a:r>
          </a:p>
          <a:p>
            <a:r>
              <a:rPr kumimoji="1" lang="en-US" sz="1200" kern="1200" baseline="0" dirty="0">
                <a:solidFill>
                  <a:schemeClr val="tx1"/>
                </a:solidFill>
                <a:latin typeface="Times New Roman" pitchFamily="33" charset="0"/>
                <a:ea typeface="+mn-ea"/>
                <a:cs typeface="+mn-cs"/>
              </a:rPr>
              <a:t>has altered main memory, then the cache word is invalid. A more complex problem</a:t>
            </a:r>
          </a:p>
          <a:p>
            <a:r>
              <a:rPr kumimoji="1" lang="en-US" sz="1200" kern="1200" baseline="0" dirty="0">
                <a:solidFill>
                  <a:schemeClr val="tx1"/>
                </a:solidFill>
                <a:latin typeface="Times New Roman" pitchFamily="33" charset="0"/>
                <a:ea typeface="+mn-ea"/>
                <a:cs typeface="+mn-cs"/>
              </a:rPr>
              <a:t>occurs when multiple processors are attached to the same bus and each processor</a:t>
            </a:r>
          </a:p>
          <a:p>
            <a:r>
              <a:rPr kumimoji="1" lang="en-US" sz="1200" kern="1200" baseline="0" dirty="0">
                <a:solidFill>
                  <a:schemeClr val="tx1"/>
                </a:solidFill>
                <a:latin typeface="Times New Roman" pitchFamily="33" charset="0"/>
                <a:ea typeface="+mn-ea"/>
                <a:cs typeface="+mn-cs"/>
              </a:rPr>
              <a:t>has its own local cache. Then, if a word is altered in one cache, it could conceivably</a:t>
            </a:r>
          </a:p>
          <a:p>
            <a:r>
              <a:rPr kumimoji="1" lang="en-US" sz="1200" kern="1200" baseline="0" dirty="0">
                <a:solidFill>
                  <a:schemeClr val="tx1"/>
                </a:solidFill>
                <a:latin typeface="Times New Roman" pitchFamily="33" charset="0"/>
                <a:ea typeface="+mn-ea"/>
                <a:cs typeface="+mn-cs"/>
              </a:rPr>
              <a:t>invalidate a word in other caches.</a:t>
            </a:r>
          </a:p>
          <a:p>
            <a:endParaRPr kumimoji="1" lang="en-US" sz="1200" kern="1200" baseline="0" dirty="0">
              <a:solidFill>
                <a:schemeClr val="tx1"/>
              </a:solidFill>
              <a:latin typeface="Times New Roman" pitchFamily="33" charset="0"/>
              <a:ea typeface="+mn-ea"/>
              <a:cs typeface="+mn-cs"/>
            </a:endParaRPr>
          </a:p>
          <a:p>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F076AE-07C9-824F-A07D-E9CD3919EDB8}" type="slidenum">
              <a:rPr lang="en-US"/>
              <a:pPr/>
              <a:t>28</a:t>
            </a:fld>
            <a:endParaRPr lang="en-US" dirty="0"/>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The simplest technique is called </a:t>
            </a:r>
            <a:r>
              <a:rPr kumimoji="1" lang="en-US" sz="1200" b="1" kern="1200" baseline="0" dirty="0">
                <a:solidFill>
                  <a:schemeClr val="tx1"/>
                </a:solidFill>
                <a:latin typeface="Times New Roman" pitchFamily="33" charset="0"/>
                <a:ea typeface="+mn-ea"/>
                <a:cs typeface="+mn-cs"/>
              </a:rPr>
              <a:t>write through. </a:t>
            </a:r>
            <a:r>
              <a:rPr kumimoji="1" lang="en-US" sz="1200" b="0" kern="1200" baseline="0" dirty="0">
                <a:solidFill>
                  <a:schemeClr val="tx1"/>
                </a:solidFill>
                <a:latin typeface="Times New Roman" pitchFamily="33" charset="0"/>
                <a:ea typeface="+mn-ea"/>
                <a:cs typeface="+mn-cs"/>
              </a:rPr>
              <a:t>Using this technique, all write</a:t>
            </a:r>
          </a:p>
          <a:p>
            <a:r>
              <a:rPr kumimoji="1" lang="en-US" sz="1200" kern="1200" baseline="0" dirty="0">
                <a:solidFill>
                  <a:schemeClr val="tx1"/>
                </a:solidFill>
                <a:latin typeface="Times New Roman" pitchFamily="33" charset="0"/>
                <a:ea typeface="+mn-ea"/>
                <a:cs typeface="+mn-cs"/>
              </a:rPr>
              <a:t>operations are made to main memory as well as to the cache, ensuring that main</a:t>
            </a:r>
          </a:p>
          <a:p>
            <a:r>
              <a:rPr kumimoji="1" lang="en-US" sz="1200" kern="1200" baseline="0" dirty="0">
                <a:solidFill>
                  <a:schemeClr val="tx1"/>
                </a:solidFill>
                <a:latin typeface="Times New Roman" pitchFamily="33" charset="0"/>
                <a:ea typeface="+mn-ea"/>
                <a:cs typeface="+mn-cs"/>
              </a:rPr>
              <a:t>memory is always valid. Any other processor–cache module can monitor traffic to</a:t>
            </a:r>
          </a:p>
          <a:p>
            <a:r>
              <a:rPr kumimoji="1" lang="en-US" sz="1200" kern="1200" baseline="0" dirty="0">
                <a:solidFill>
                  <a:schemeClr val="tx1"/>
                </a:solidFill>
                <a:latin typeface="Times New Roman" pitchFamily="33" charset="0"/>
                <a:ea typeface="+mn-ea"/>
                <a:cs typeface="+mn-cs"/>
              </a:rPr>
              <a:t>main memory to maintain consistency within its own cache. The main disadvantage</a:t>
            </a:r>
          </a:p>
          <a:p>
            <a:r>
              <a:rPr kumimoji="1" lang="en-US" sz="1200" kern="1200" baseline="0" dirty="0">
                <a:solidFill>
                  <a:schemeClr val="tx1"/>
                </a:solidFill>
                <a:latin typeface="Times New Roman" pitchFamily="33" charset="0"/>
                <a:ea typeface="+mn-ea"/>
                <a:cs typeface="+mn-cs"/>
              </a:rPr>
              <a:t>of this technique is that it generates substantial memory traffic and may create a bottleneck.</a:t>
            </a:r>
          </a:p>
          <a:p>
            <a:r>
              <a:rPr kumimoji="1" lang="en-US" sz="1200" kern="1200" baseline="0" dirty="0">
                <a:solidFill>
                  <a:schemeClr val="tx1"/>
                </a:solidFill>
                <a:latin typeface="Times New Roman" pitchFamily="33" charset="0"/>
                <a:ea typeface="+mn-ea"/>
                <a:cs typeface="+mn-cs"/>
              </a:rPr>
              <a:t>An alternative technique, known as </a:t>
            </a:r>
            <a:r>
              <a:rPr kumimoji="1" lang="en-US" sz="1200" b="1" kern="1200" baseline="0" dirty="0">
                <a:solidFill>
                  <a:schemeClr val="tx1"/>
                </a:solidFill>
                <a:latin typeface="Times New Roman" pitchFamily="33" charset="0"/>
                <a:ea typeface="+mn-ea"/>
                <a:cs typeface="+mn-cs"/>
              </a:rPr>
              <a:t>write back, </a:t>
            </a:r>
            <a:r>
              <a:rPr kumimoji="1" lang="en-US" sz="1200" b="0" kern="1200" baseline="0" dirty="0">
                <a:solidFill>
                  <a:schemeClr val="tx1"/>
                </a:solidFill>
                <a:latin typeface="Times New Roman" pitchFamily="33" charset="0"/>
                <a:ea typeface="+mn-ea"/>
                <a:cs typeface="+mn-cs"/>
              </a:rPr>
              <a:t>minimizes memory writes.</a:t>
            </a:r>
          </a:p>
          <a:p>
            <a:r>
              <a:rPr kumimoji="1" lang="en-US" sz="1200" kern="1200" baseline="0" dirty="0">
                <a:solidFill>
                  <a:schemeClr val="tx1"/>
                </a:solidFill>
                <a:latin typeface="Times New Roman" pitchFamily="33" charset="0"/>
                <a:ea typeface="+mn-ea"/>
                <a:cs typeface="+mn-cs"/>
              </a:rPr>
              <a:t>With write back, updates are made only in the cache. When an update occurs, a</a:t>
            </a:r>
          </a:p>
          <a:p>
            <a:r>
              <a:rPr kumimoji="1" lang="en-US" sz="1200" b="1" kern="1200" baseline="0" dirty="0">
                <a:solidFill>
                  <a:schemeClr val="tx1"/>
                </a:solidFill>
                <a:latin typeface="Times New Roman" pitchFamily="33" charset="0"/>
                <a:ea typeface="+mn-ea"/>
                <a:cs typeface="+mn-cs"/>
              </a:rPr>
              <a:t>dirty bit, </a:t>
            </a:r>
            <a:r>
              <a:rPr kumimoji="1" lang="en-US" sz="1200" b="0" kern="1200" baseline="0" dirty="0">
                <a:solidFill>
                  <a:schemeClr val="tx1"/>
                </a:solidFill>
                <a:latin typeface="Times New Roman" pitchFamily="33" charset="0"/>
                <a:ea typeface="+mn-ea"/>
                <a:cs typeface="+mn-cs"/>
              </a:rPr>
              <a:t>or </a:t>
            </a:r>
            <a:r>
              <a:rPr kumimoji="1" lang="en-US" sz="1200" b="1" kern="1200" baseline="0" dirty="0">
                <a:solidFill>
                  <a:schemeClr val="tx1"/>
                </a:solidFill>
                <a:latin typeface="Times New Roman" pitchFamily="33" charset="0"/>
                <a:ea typeface="+mn-ea"/>
                <a:cs typeface="+mn-cs"/>
              </a:rPr>
              <a:t>use bit</a:t>
            </a:r>
            <a:r>
              <a:rPr kumimoji="1" lang="en-US" sz="1200" b="0" kern="1200" baseline="0" dirty="0">
                <a:solidFill>
                  <a:schemeClr val="tx1"/>
                </a:solidFill>
                <a:latin typeface="Times New Roman" pitchFamily="33" charset="0"/>
                <a:ea typeface="+mn-ea"/>
                <a:cs typeface="+mn-cs"/>
              </a:rPr>
              <a:t>, associated with the line is set. Then, when a block is replaced, it</a:t>
            </a:r>
          </a:p>
          <a:p>
            <a:r>
              <a:rPr kumimoji="1" lang="en-US" sz="1200" kern="1200" baseline="0" dirty="0">
                <a:solidFill>
                  <a:schemeClr val="tx1"/>
                </a:solidFill>
                <a:latin typeface="Times New Roman" pitchFamily="33" charset="0"/>
                <a:ea typeface="+mn-ea"/>
                <a:cs typeface="+mn-cs"/>
              </a:rPr>
              <a:t>is written back to main memory if and only if the dirty bit is set. The problem with</a:t>
            </a:r>
          </a:p>
          <a:p>
            <a:r>
              <a:rPr kumimoji="1" lang="en-US" sz="1200" kern="1200" baseline="0" dirty="0">
                <a:solidFill>
                  <a:schemeClr val="tx1"/>
                </a:solidFill>
                <a:latin typeface="Times New Roman" pitchFamily="33" charset="0"/>
                <a:ea typeface="+mn-ea"/>
                <a:cs typeface="+mn-cs"/>
              </a:rPr>
              <a:t>write back is that portions of main memory are invalid, and hence accesses by I/O</a:t>
            </a:r>
          </a:p>
          <a:p>
            <a:r>
              <a:rPr kumimoji="1" lang="en-US" sz="1200" kern="1200" baseline="0" dirty="0">
                <a:solidFill>
                  <a:schemeClr val="tx1"/>
                </a:solidFill>
                <a:latin typeface="Times New Roman" pitchFamily="33" charset="0"/>
                <a:ea typeface="+mn-ea"/>
                <a:cs typeface="+mn-cs"/>
              </a:rPr>
              <a:t>modules can be allowed only through the cache. This makes for complex circuitry</a:t>
            </a:r>
          </a:p>
          <a:p>
            <a:r>
              <a:rPr kumimoji="1" lang="en-US" sz="1200" kern="1200" baseline="0" dirty="0">
                <a:solidFill>
                  <a:schemeClr val="tx1"/>
                </a:solidFill>
                <a:latin typeface="Times New Roman" pitchFamily="33" charset="0"/>
                <a:ea typeface="+mn-ea"/>
                <a:cs typeface="+mn-cs"/>
              </a:rPr>
              <a:t>and a potential bottleneck. Experience has shown that the percentage of memory</a:t>
            </a:r>
          </a:p>
          <a:p>
            <a:r>
              <a:rPr kumimoji="1" lang="en-US" sz="1200" kern="1200" baseline="0" dirty="0">
                <a:solidFill>
                  <a:schemeClr val="tx1"/>
                </a:solidFill>
                <a:latin typeface="Times New Roman" pitchFamily="33" charset="0"/>
                <a:ea typeface="+mn-ea"/>
                <a:cs typeface="+mn-cs"/>
              </a:rPr>
              <a:t>references that are writes is on the order of 15% [SMIT82]. However, for HPC</a:t>
            </a:r>
          </a:p>
          <a:p>
            <a:r>
              <a:rPr kumimoji="1" lang="en-US" sz="1200" kern="1200" baseline="0" dirty="0">
                <a:solidFill>
                  <a:schemeClr val="tx1"/>
                </a:solidFill>
                <a:latin typeface="Times New Roman" pitchFamily="33" charset="0"/>
                <a:ea typeface="+mn-ea"/>
                <a:cs typeface="+mn-cs"/>
              </a:rPr>
              <a:t>applications, this number may approach 33% (vector-vector multiplication) and can</a:t>
            </a:r>
          </a:p>
          <a:p>
            <a:r>
              <a:rPr kumimoji="1" lang="en-US" sz="1200" kern="1200" baseline="0" dirty="0">
                <a:solidFill>
                  <a:schemeClr val="tx1"/>
                </a:solidFill>
                <a:latin typeface="Times New Roman" pitchFamily="33" charset="0"/>
                <a:ea typeface="+mn-ea"/>
                <a:cs typeface="+mn-cs"/>
              </a:rPr>
              <a:t>go as high as 50% (matrix transposition).</a:t>
            </a:r>
          </a:p>
          <a:p>
            <a:endParaRPr kumimoji="1" lang="en-US" sz="1200" kern="1200" baseline="0" dirty="0">
              <a:solidFill>
                <a:schemeClr val="tx1"/>
              </a:solidFill>
              <a:latin typeface="Times New Roman" pitchFamily="33" charset="0"/>
              <a:ea typeface="+mn-ea"/>
              <a:cs typeface="+mn-cs"/>
            </a:endParaRPr>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33" charset="0"/>
                <a:ea typeface="+mn-ea"/>
                <a:cs typeface="+mn-cs"/>
              </a:rPr>
              <a:t>There is another dimension to the write policy when a miss occurs at a cache</a:t>
            </a:r>
          </a:p>
          <a:p>
            <a:r>
              <a:rPr kumimoji="1" lang="en-US" sz="1200" kern="1200" dirty="0">
                <a:solidFill>
                  <a:schemeClr val="tx1"/>
                </a:solidFill>
                <a:effectLst/>
                <a:latin typeface="Times New Roman" pitchFamily="33" charset="0"/>
                <a:ea typeface="+mn-ea"/>
                <a:cs typeface="+mn-cs"/>
              </a:rPr>
              <a:t>level. There are two alternatives in the event of a write miss:</a:t>
            </a:r>
          </a:p>
          <a:p>
            <a:endParaRPr kumimoji="1" lang="en-US" sz="1200" b="1" kern="1200" dirty="0">
              <a:solidFill>
                <a:schemeClr val="tx1"/>
              </a:solidFill>
              <a:effectLst/>
              <a:latin typeface="Times New Roman" pitchFamily="33" charset="0"/>
              <a:ea typeface="+mn-ea"/>
              <a:cs typeface="+mn-cs"/>
            </a:endParaRPr>
          </a:p>
          <a:p>
            <a:r>
              <a:rPr kumimoji="1" lang="en-US" sz="1200" b="1" kern="1200" dirty="0">
                <a:solidFill>
                  <a:schemeClr val="tx1"/>
                </a:solidFill>
                <a:effectLst/>
                <a:latin typeface="Times New Roman" pitchFamily="33" charset="0"/>
                <a:ea typeface="+mn-ea"/>
                <a:cs typeface="+mn-cs"/>
              </a:rPr>
              <a:t>■ Write Allocate:</a:t>
            </a:r>
            <a:r>
              <a:rPr kumimoji="1" lang="en-US" sz="1200" kern="1200" dirty="0">
                <a:solidFill>
                  <a:schemeClr val="tx1"/>
                </a:solidFill>
                <a:effectLst/>
                <a:latin typeface="Times New Roman" pitchFamily="33" charset="0"/>
                <a:ea typeface="+mn-ea"/>
                <a:cs typeface="+mn-cs"/>
              </a:rPr>
              <a:t>  The block containing the word to be written is fetched from</a:t>
            </a:r>
          </a:p>
          <a:p>
            <a:r>
              <a:rPr kumimoji="1" lang="en-US" sz="1200" kern="1200" dirty="0">
                <a:solidFill>
                  <a:schemeClr val="tx1"/>
                </a:solidFill>
                <a:effectLst/>
                <a:latin typeface="Times New Roman" pitchFamily="33" charset="0"/>
                <a:ea typeface="+mn-ea"/>
                <a:cs typeface="+mn-cs"/>
              </a:rPr>
              <a:t>main memory (or next level cache) into the cache and the processor proceeds</a:t>
            </a:r>
          </a:p>
          <a:p>
            <a:r>
              <a:rPr kumimoji="1" lang="en-US" sz="1200" kern="1200" dirty="0">
                <a:solidFill>
                  <a:schemeClr val="tx1"/>
                </a:solidFill>
                <a:effectLst/>
                <a:latin typeface="Times New Roman" pitchFamily="33" charset="0"/>
                <a:ea typeface="+mn-ea"/>
                <a:cs typeface="+mn-cs"/>
              </a:rPr>
              <a:t>with the write cycle.</a:t>
            </a:r>
          </a:p>
          <a:p>
            <a:endParaRPr kumimoji="1" lang="en-US" sz="1200" b="1" kern="1200" dirty="0">
              <a:solidFill>
                <a:schemeClr val="tx1"/>
              </a:solidFill>
              <a:effectLst/>
              <a:latin typeface="Times New Roman" pitchFamily="33" charset="0"/>
              <a:ea typeface="+mn-ea"/>
              <a:cs typeface="+mn-cs"/>
            </a:endParaRPr>
          </a:p>
          <a:p>
            <a:r>
              <a:rPr kumimoji="1" lang="en-US" sz="1200" b="1" kern="1200" dirty="0">
                <a:solidFill>
                  <a:schemeClr val="tx1"/>
                </a:solidFill>
                <a:effectLst/>
                <a:latin typeface="Times New Roman" pitchFamily="33" charset="0"/>
                <a:ea typeface="+mn-ea"/>
                <a:cs typeface="+mn-cs"/>
              </a:rPr>
              <a:t>■ No Write Allocate:</a:t>
            </a:r>
            <a:r>
              <a:rPr kumimoji="1" lang="en-US" sz="1200" kern="1200" dirty="0">
                <a:solidFill>
                  <a:schemeClr val="tx1"/>
                </a:solidFill>
                <a:effectLst/>
                <a:latin typeface="Times New Roman" pitchFamily="33" charset="0"/>
                <a:ea typeface="+mn-ea"/>
                <a:cs typeface="+mn-cs"/>
              </a:rPr>
              <a:t>  The block containing the word to be written is modified in</a:t>
            </a:r>
          </a:p>
          <a:p>
            <a:r>
              <a:rPr kumimoji="1" lang="en-US" sz="1200" kern="1200" dirty="0">
                <a:solidFill>
                  <a:schemeClr val="tx1"/>
                </a:solidFill>
                <a:effectLst/>
                <a:latin typeface="Times New Roman" pitchFamily="33" charset="0"/>
                <a:ea typeface="+mn-ea"/>
                <a:cs typeface="+mn-cs"/>
              </a:rPr>
              <a:t>the main memory and not loaded into the cache.</a:t>
            </a:r>
          </a:p>
          <a:p>
            <a:endParaRPr kumimoji="1" lang="en-US" sz="1200" kern="1200" dirty="0">
              <a:solidFill>
                <a:schemeClr val="tx1"/>
              </a:solidFill>
              <a:effectLst/>
              <a:latin typeface="Times New Roman" pitchFamily="33" charset="0"/>
              <a:ea typeface="+mn-ea"/>
              <a:cs typeface="+mn-cs"/>
            </a:endParaRPr>
          </a:p>
          <a:p>
            <a:r>
              <a:rPr kumimoji="1" lang="en-US" sz="1200" kern="1200" dirty="0">
                <a:solidFill>
                  <a:schemeClr val="tx1"/>
                </a:solidFill>
                <a:effectLst/>
                <a:latin typeface="Times New Roman" pitchFamily="33" charset="0"/>
                <a:ea typeface="+mn-ea"/>
                <a:cs typeface="+mn-cs"/>
              </a:rPr>
              <a:t> Either of these policies can be used with either write through or write back.</a:t>
            </a:r>
          </a:p>
          <a:p>
            <a:r>
              <a:rPr kumimoji="1" lang="en-US" sz="1200" kern="1200" dirty="0">
                <a:solidFill>
                  <a:schemeClr val="tx1"/>
                </a:solidFill>
                <a:effectLst/>
                <a:latin typeface="Times New Roman" pitchFamily="33" charset="0"/>
                <a:ea typeface="+mn-ea"/>
                <a:cs typeface="+mn-cs"/>
              </a:rPr>
              <a:t>Most commonly, no write allocate is used with write through. The reasoning is that</a:t>
            </a:r>
          </a:p>
          <a:p>
            <a:r>
              <a:rPr kumimoji="1" lang="en-US" sz="1200" kern="1200" dirty="0">
                <a:solidFill>
                  <a:schemeClr val="tx1"/>
                </a:solidFill>
                <a:effectLst/>
                <a:latin typeface="Times New Roman" pitchFamily="33" charset="0"/>
                <a:ea typeface="+mn-ea"/>
                <a:cs typeface="+mn-cs"/>
              </a:rPr>
              <a:t>even if locality holds and a write will be made to the same block in the near future,</a:t>
            </a:r>
          </a:p>
          <a:p>
            <a:r>
              <a:rPr kumimoji="1" lang="en-US" sz="1200" kern="1200" dirty="0">
                <a:solidFill>
                  <a:schemeClr val="tx1"/>
                </a:solidFill>
                <a:effectLst/>
                <a:latin typeface="Times New Roman" pitchFamily="33" charset="0"/>
                <a:ea typeface="+mn-ea"/>
                <a:cs typeface="+mn-cs"/>
              </a:rPr>
              <a:t>the write-through policy will generate a write to main memory anyway, so bringing</a:t>
            </a:r>
          </a:p>
          <a:p>
            <a:r>
              <a:rPr kumimoji="1" lang="en-US" sz="1200" kern="1200" dirty="0">
                <a:solidFill>
                  <a:schemeClr val="tx1"/>
                </a:solidFill>
                <a:effectLst/>
                <a:latin typeface="Times New Roman" pitchFamily="33" charset="0"/>
                <a:ea typeface="+mn-ea"/>
                <a:cs typeface="+mn-cs"/>
              </a:rPr>
              <a:t>the block into the cache does not seem efficient. For example, the ARM Cortex</a:t>
            </a:r>
          </a:p>
          <a:p>
            <a:r>
              <a:rPr kumimoji="1" lang="en-US" sz="1200" kern="1200" dirty="0">
                <a:solidFill>
                  <a:schemeClr val="tx1"/>
                </a:solidFill>
                <a:effectLst/>
                <a:latin typeface="Times New Roman" pitchFamily="33" charset="0"/>
                <a:ea typeface="+mn-ea"/>
                <a:cs typeface="+mn-cs"/>
              </a:rPr>
              <a:t>processors can be configured to use write allocate or no write allocate with write</a:t>
            </a:r>
          </a:p>
          <a:p>
            <a:r>
              <a:rPr kumimoji="1" lang="en-US" sz="1200" kern="1200" dirty="0">
                <a:solidFill>
                  <a:schemeClr val="tx1"/>
                </a:solidFill>
                <a:effectLst/>
                <a:latin typeface="Times New Roman" pitchFamily="33" charset="0"/>
                <a:ea typeface="+mn-ea"/>
                <a:cs typeface="+mn-cs"/>
              </a:rPr>
              <a:t>back, but only no write allocate with write through.</a:t>
            </a:r>
          </a:p>
          <a:p>
            <a:endParaRPr kumimoji="1" lang="en-US" sz="1200" kern="1200" dirty="0">
              <a:solidFill>
                <a:schemeClr val="tx1"/>
              </a:solidFill>
              <a:effectLst/>
              <a:latin typeface="Times New Roman" pitchFamily="33" charset="0"/>
              <a:ea typeface="+mn-ea"/>
              <a:cs typeface="+mn-cs"/>
            </a:endParaRPr>
          </a:p>
          <a:p>
            <a:r>
              <a:rPr kumimoji="1" lang="en-US" sz="1200" kern="1200" dirty="0">
                <a:solidFill>
                  <a:schemeClr val="tx1"/>
                </a:solidFill>
                <a:effectLst/>
                <a:latin typeface="Times New Roman" pitchFamily="33" charset="0"/>
                <a:ea typeface="+mn-ea"/>
                <a:cs typeface="+mn-cs"/>
              </a:rPr>
              <a:t>With write back, write allocate is most commonly used, although some systems,</a:t>
            </a:r>
          </a:p>
          <a:p>
            <a:r>
              <a:rPr kumimoji="1" lang="en-US" sz="1200" kern="1200" dirty="0">
                <a:solidFill>
                  <a:schemeClr val="tx1"/>
                </a:solidFill>
                <a:effectLst/>
                <a:latin typeface="Times New Roman" pitchFamily="33" charset="0"/>
                <a:ea typeface="+mn-ea"/>
                <a:cs typeface="+mn-cs"/>
              </a:rPr>
              <a:t>such as the ARM Cortex, also allow no write allocate. The reasoning for using</a:t>
            </a:r>
          </a:p>
          <a:p>
            <a:r>
              <a:rPr kumimoji="1" lang="en-US" sz="1200" kern="1200" dirty="0">
                <a:solidFill>
                  <a:schemeClr val="tx1"/>
                </a:solidFill>
                <a:effectLst/>
                <a:latin typeface="Times New Roman" pitchFamily="33" charset="0"/>
                <a:ea typeface="+mn-ea"/>
                <a:cs typeface="+mn-cs"/>
              </a:rPr>
              <a:t>write allocate is that subsequent writes to the same block, if the block originally</a:t>
            </a:r>
          </a:p>
          <a:p>
            <a:r>
              <a:rPr kumimoji="1" lang="en-US" sz="1200" kern="1200" dirty="0">
                <a:solidFill>
                  <a:schemeClr val="tx1"/>
                </a:solidFill>
                <a:effectLst/>
                <a:latin typeface="Times New Roman" pitchFamily="33" charset="0"/>
                <a:ea typeface="+mn-ea"/>
                <a:cs typeface="+mn-cs"/>
              </a:rPr>
              <a:t>caused a miss, will hit in the cache next time, setting the dirty bit for the block. That</a:t>
            </a:r>
          </a:p>
          <a:p>
            <a:r>
              <a:rPr kumimoji="1" lang="en-US" sz="1200" kern="1200" dirty="0">
                <a:solidFill>
                  <a:schemeClr val="tx1"/>
                </a:solidFill>
                <a:effectLst/>
                <a:latin typeface="Times New Roman" pitchFamily="33" charset="0"/>
                <a:ea typeface="+mn-ea"/>
                <a:cs typeface="+mn-cs"/>
              </a:rPr>
              <a:t>will eliminate extra memory accesses and result in efficient execution. The write</a:t>
            </a:r>
          </a:p>
          <a:p>
            <a:r>
              <a:rPr kumimoji="1" lang="en-US" sz="1200" kern="1200" dirty="0">
                <a:solidFill>
                  <a:schemeClr val="tx1"/>
                </a:solidFill>
                <a:effectLst/>
                <a:latin typeface="Times New Roman" pitchFamily="33" charset="0"/>
                <a:ea typeface="+mn-ea"/>
                <a:cs typeface="+mn-cs"/>
              </a:rPr>
              <a:t>back, no write allocate option eliminates the time spent in bringing a block into</a:t>
            </a:r>
          </a:p>
          <a:p>
            <a:r>
              <a:rPr kumimoji="1" lang="en-US" sz="1200" kern="1200" dirty="0">
                <a:solidFill>
                  <a:schemeClr val="tx1"/>
                </a:solidFill>
                <a:effectLst/>
                <a:latin typeface="Times New Roman" pitchFamily="33" charset="0"/>
                <a:ea typeface="+mn-ea"/>
                <a:cs typeface="+mn-cs"/>
              </a:rPr>
              <a:t>the cache. Depending on locality patterns for reads and writes, there may be some</a:t>
            </a:r>
          </a:p>
          <a:p>
            <a:r>
              <a:rPr kumimoji="1" lang="en-US" sz="1200" kern="1200" dirty="0">
                <a:solidFill>
                  <a:schemeClr val="tx1"/>
                </a:solidFill>
                <a:effectLst/>
                <a:latin typeface="Times New Roman" pitchFamily="33" charset="0"/>
                <a:ea typeface="+mn-ea"/>
                <a:cs typeface="+mn-cs"/>
              </a:rPr>
              <a:t>advantage to this technique.</a:t>
            </a:r>
          </a:p>
          <a:p>
            <a:endParaRPr kumimoji="1" lang="en-US" sz="1200" kern="1200" dirty="0">
              <a:solidFill>
                <a:schemeClr val="tx1"/>
              </a:solidFill>
              <a:effectLst/>
              <a:latin typeface="Times New Roman" pitchFamily="33" charset="0"/>
              <a:ea typeface="+mn-ea"/>
              <a:cs typeface="+mn-cs"/>
            </a:endParaRPr>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29</a:t>
            </a:fld>
            <a:endParaRPr lang="en-US" dirty="0"/>
          </a:p>
        </p:txBody>
      </p:sp>
    </p:spTree>
    <p:extLst>
      <p:ext uri="{BB962C8B-B14F-4D97-AF65-F5344CB8AC3E}">
        <p14:creationId xmlns:p14="http://schemas.microsoft.com/office/powerpoint/2010/main" val="1152407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1" kern="1200" dirty="0">
                <a:solidFill>
                  <a:schemeClr val="tx1"/>
                </a:solidFill>
                <a:effectLst/>
                <a:latin typeface="Times New Roman" pitchFamily="33" charset="0"/>
                <a:ea typeface="+mn-ea"/>
                <a:cs typeface="+mn-cs"/>
              </a:rPr>
              <a:t>■ Block: </a:t>
            </a:r>
            <a:r>
              <a:rPr kumimoji="1" lang="en-US" sz="1200" kern="1200" dirty="0">
                <a:solidFill>
                  <a:schemeClr val="tx1"/>
                </a:solidFill>
                <a:effectLst/>
                <a:latin typeface="Times New Roman" pitchFamily="33" charset="0"/>
                <a:ea typeface="+mn-ea"/>
                <a:cs typeface="+mn-cs"/>
              </a:rPr>
              <a:t> The minimum unit of transfer between cache and main memory.</a:t>
            </a:r>
          </a:p>
          <a:p>
            <a:r>
              <a:rPr kumimoji="1" lang="en-US" sz="1200" kern="1200" dirty="0">
                <a:solidFill>
                  <a:schemeClr val="tx1"/>
                </a:solidFill>
                <a:effectLst/>
                <a:latin typeface="Times New Roman" pitchFamily="33" charset="0"/>
                <a:ea typeface="+mn-ea"/>
                <a:cs typeface="+mn-cs"/>
              </a:rPr>
              <a:t>In most of the literature, the term block refers both to the unit of data</a:t>
            </a:r>
          </a:p>
          <a:p>
            <a:r>
              <a:rPr kumimoji="1" lang="en-US" sz="1200" kern="1200" dirty="0">
                <a:solidFill>
                  <a:schemeClr val="tx1"/>
                </a:solidFill>
                <a:effectLst/>
                <a:latin typeface="Times New Roman" pitchFamily="33" charset="0"/>
                <a:ea typeface="+mn-ea"/>
                <a:cs typeface="+mn-cs"/>
              </a:rPr>
              <a:t>transferred and to the physical location in main memory or cache.</a:t>
            </a:r>
          </a:p>
          <a:p>
            <a:endParaRPr kumimoji="1" lang="en-US" sz="1200" b="1" kern="1200" dirty="0">
              <a:solidFill>
                <a:schemeClr val="tx1"/>
              </a:solidFill>
              <a:effectLst/>
              <a:latin typeface="Times New Roman" pitchFamily="33" charset="0"/>
              <a:ea typeface="+mn-ea"/>
              <a:cs typeface="+mn-cs"/>
            </a:endParaRPr>
          </a:p>
          <a:p>
            <a:r>
              <a:rPr kumimoji="1" lang="en-US" sz="1200" b="1" kern="1200" dirty="0">
                <a:solidFill>
                  <a:schemeClr val="tx1"/>
                </a:solidFill>
                <a:effectLst/>
                <a:latin typeface="Times New Roman" pitchFamily="33" charset="0"/>
                <a:ea typeface="+mn-ea"/>
                <a:cs typeface="+mn-cs"/>
              </a:rPr>
              <a:t>■ Frame</a:t>
            </a:r>
            <a:r>
              <a:rPr kumimoji="1" lang="en-US" sz="1200" kern="1200" dirty="0">
                <a:solidFill>
                  <a:schemeClr val="tx1"/>
                </a:solidFill>
                <a:effectLst/>
                <a:latin typeface="Times New Roman" pitchFamily="33" charset="0"/>
                <a:ea typeface="+mn-ea"/>
                <a:cs typeface="+mn-cs"/>
              </a:rPr>
              <a:t>:  To distinguish between the data transferred and the chunk of</a:t>
            </a:r>
          </a:p>
          <a:p>
            <a:r>
              <a:rPr kumimoji="1" lang="en-US" sz="1200" kern="1200" dirty="0">
                <a:solidFill>
                  <a:schemeClr val="tx1"/>
                </a:solidFill>
                <a:effectLst/>
                <a:latin typeface="Times New Roman" pitchFamily="33" charset="0"/>
                <a:ea typeface="+mn-ea"/>
                <a:cs typeface="+mn-cs"/>
              </a:rPr>
              <a:t>physical memory, the term frame, or </a:t>
            </a:r>
            <a:r>
              <a:rPr kumimoji="1" lang="en-US" sz="1200" i="1" kern="1200" dirty="0">
                <a:solidFill>
                  <a:schemeClr val="tx1"/>
                </a:solidFill>
                <a:effectLst/>
                <a:latin typeface="Times New Roman" pitchFamily="33" charset="0"/>
                <a:ea typeface="+mn-ea"/>
                <a:cs typeface="+mn-cs"/>
              </a:rPr>
              <a:t>block frame</a:t>
            </a:r>
            <a:r>
              <a:rPr kumimoji="1" lang="en-US" sz="1200" kern="1200" dirty="0">
                <a:solidFill>
                  <a:schemeClr val="tx1"/>
                </a:solidFill>
                <a:effectLst/>
                <a:latin typeface="Times New Roman" pitchFamily="33" charset="0"/>
                <a:ea typeface="+mn-ea"/>
                <a:cs typeface="+mn-cs"/>
              </a:rPr>
              <a:t>, is sometimes used</a:t>
            </a:r>
          </a:p>
          <a:p>
            <a:r>
              <a:rPr kumimoji="1" lang="en-US" sz="1200" kern="1200" dirty="0">
                <a:solidFill>
                  <a:schemeClr val="tx1"/>
                </a:solidFill>
                <a:effectLst/>
                <a:latin typeface="Times New Roman" pitchFamily="33" charset="0"/>
                <a:ea typeface="+mn-ea"/>
                <a:cs typeface="+mn-cs"/>
              </a:rPr>
              <a:t>with reference to caches. Some texts and some literature use the term</a:t>
            </a:r>
          </a:p>
          <a:p>
            <a:r>
              <a:rPr kumimoji="1" lang="en-US" sz="1200" kern="1200" dirty="0">
                <a:solidFill>
                  <a:schemeClr val="tx1"/>
                </a:solidFill>
                <a:effectLst/>
                <a:latin typeface="Times New Roman" pitchFamily="33" charset="0"/>
                <a:ea typeface="+mn-ea"/>
                <a:cs typeface="+mn-cs"/>
              </a:rPr>
              <a:t> with reference to the cache and some with reference to main memory. It use is</a:t>
            </a:r>
          </a:p>
          <a:p>
            <a:r>
              <a:rPr kumimoji="1" lang="en-US" sz="1200" kern="1200" dirty="0">
                <a:solidFill>
                  <a:schemeClr val="tx1"/>
                </a:solidFill>
                <a:effectLst/>
                <a:latin typeface="Times New Roman" pitchFamily="33" charset="0"/>
                <a:ea typeface="+mn-ea"/>
                <a:cs typeface="+mn-cs"/>
              </a:rPr>
              <a:t>not necessary for purposes of this text.</a:t>
            </a:r>
          </a:p>
          <a:p>
            <a:endParaRPr kumimoji="1" lang="en-US" sz="1200" b="1" kern="1200" dirty="0">
              <a:solidFill>
                <a:schemeClr val="tx1"/>
              </a:solidFill>
              <a:effectLst/>
              <a:latin typeface="Times New Roman" pitchFamily="33" charset="0"/>
              <a:ea typeface="+mn-ea"/>
              <a:cs typeface="+mn-cs"/>
            </a:endParaRPr>
          </a:p>
          <a:p>
            <a:r>
              <a:rPr kumimoji="1" lang="en-US" sz="1200" b="1" kern="1200" dirty="0">
                <a:solidFill>
                  <a:schemeClr val="tx1"/>
                </a:solidFill>
                <a:effectLst/>
                <a:latin typeface="Times New Roman" pitchFamily="33" charset="0"/>
                <a:ea typeface="+mn-ea"/>
                <a:cs typeface="+mn-cs"/>
              </a:rPr>
              <a:t>■ Line:</a:t>
            </a:r>
            <a:r>
              <a:rPr kumimoji="1" lang="en-US" sz="1200" kern="1200" dirty="0">
                <a:solidFill>
                  <a:schemeClr val="tx1"/>
                </a:solidFill>
                <a:effectLst/>
                <a:latin typeface="Times New Roman" pitchFamily="33" charset="0"/>
                <a:ea typeface="+mn-ea"/>
                <a:cs typeface="+mn-cs"/>
              </a:rPr>
              <a:t>  A portion of cache memory capable of holding one block, so-called</a:t>
            </a:r>
          </a:p>
          <a:p>
            <a:r>
              <a:rPr kumimoji="1" lang="en-US" sz="1200" kern="1200" dirty="0">
                <a:solidFill>
                  <a:schemeClr val="tx1"/>
                </a:solidFill>
                <a:effectLst/>
                <a:latin typeface="Times New Roman" pitchFamily="33" charset="0"/>
                <a:ea typeface="+mn-ea"/>
                <a:cs typeface="+mn-cs"/>
              </a:rPr>
              <a:t>because it is usually drawn as a horizontal object (i.e., all bytes of the line are</a:t>
            </a:r>
          </a:p>
          <a:p>
            <a:r>
              <a:rPr kumimoji="1" lang="en-US" sz="1200" kern="1200" dirty="0">
                <a:solidFill>
                  <a:schemeClr val="tx1"/>
                </a:solidFill>
                <a:effectLst/>
                <a:latin typeface="Times New Roman" pitchFamily="33" charset="0"/>
                <a:ea typeface="+mn-ea"/>
                <a:cs typeface="+mn-cs"/>
              </a:rPr>
              <a:t>typically drawn in one row). A line also includes control information.</a:t>
            </a:r>
          </a:p>
          <a:p>
            <a:endParaRPr kumimoji="1" lang="en-US" sz="1200" b="1" kern="1200" dirty="0">
              <a:solidFill>
                <a:schemeClr val="tx1"/>
              </a:solidFill>
              <a:effectLst/>
              <a:latin typeface="Times New Roman" pitchFamily="33" charset="0"/>
              <a:ea typeface="+mn-ea"/>
              <a:cs typeface="+mn-cs"/>
            </a:endParaRPr>
          </a:p>
          <a:p>
            <a:r>
              <a:rPr kumimoji="1" lang="en-US" sz="1200" b="1" kern="1200" dirty="0">
                <a:solidFill>
                  <a:schemeClr val="tx1"/>
                </a:solidFill>
                <a:effectLst/>
                <a:latin typeface="Times New Roman" pitchFamily="33" charset="0"/>
                <a:ea typeface="+mn-ea"/>
                <a:cs typeface="+mn-cs"/>
              </a:rPr>
              <a:t>■ Tag:</a:t>
            </a:r>
            <a:r>
              <a:rPr kumimoji="1" lang="en-US" sz="1200" kern="1200" dirty="0">
                <a:solidFill>
                  <a:schemeClr val="tx1"/>
                </a:solidFill>
                <a:effectLst/>
                <a:latin typeface="Times New Roman" pitchFamily="33" charset="0"/>
                <a:ea typeface="+mn-ea"/>
                <a:cs typeface="+mn-cs"/>
              </a:rPr>
              <a:t>  A portion of a cache line that is used for addressing purposes, as explained</a:t>
            </a:r>
          </a:p>
          <a:p>
            <a:r>
              <a:rPr kumimoji="1" lang="en-US" sz="1200" kern="1200" dirty="0">
                <a:solidFill>
                  <a:schemeClr val="tx1"/>
                </a:solidFill>
                <a:effectLst/>
                <a:latin typeface="Times New Roman" pitchFamily="33" charset="0"/>
                <a:ea typeface="+mn-ea"/>
                <a:cs typeface="+mn-cs"/>
              </a:rPr>
              <a:t>subsequently. A cache line may also include other control bits, as will be shown.</a:t>
            </a:r>
          </a:p>
          <a:p>
            <a:endParaRPr lang="en-US" dirty="0"/>
          </a:p>
          <a:p>
            <a:r>
              <a:rPr kumimoji="1" lang="en-US" sz="1200" kern="1200" dirty="0">
                <a:solidFill>
                  <a:schemeClr val="tx1"/>
                </a:solidFill>
                <a:effectLst/>
                <a:latin typeface="Times New Roman" pitchFamily="33" charset="0"/>
                <a:ea typeface="+mn-ea"/>
                <a:cs typeface="+mn-cs"/>
              </a:rPr>
              <a:t> Main memory consists of up to 2</a:t>
            </a:r>
            <a:r>
              <a:rPr kumimoji="1" lang="en-US" sz="1200" i="1" kern="1200" baseline="30000" dirty="0">
                <a:solidFill>
                  <a:schemeClr val="tx1"/>
                </a:solidFill>
                <a:effectLst/>
                <a:latin typeface="Times New Roman" pitchFamily="33" charset="0"/>
                <a:ea typeface="+mn-ea"/>
                <a:cs typeface="+mn-cs"/>
              </a:rPr>
              <a:t>n</a:t>
            </a:r>
            <a:r>
              <a:rPr kumimoji="1" lang="en-US" sz="1200" kern="1200" dirty="0">
                <a:solidFill>
                  <a:schemeClr val="tx1"/>
                </a:solidFill>
                <a:effectLst/>
                <a:latin typeface="Times New Roman" pitchFamily="33" charset="0"/>
                <a:ea typeface="+mn-ea"/>
                <a:cs typeface="+mn-cs"/>
              </a:rPr>
              <a:t>  addressable words, with each word having a</a:t>
            </a:r>
          </a:p>
          <a:p>
            <a:r>
              <a:rPr kumimoji="1" lang="en-US" sz="1200" kern="1200" dirty="0">
                <a:solidFill>
                  <a:schemeClr val="tx1"/>
                </a:solidFill>
                <a:effectLst/>
                <a:latin typeface="Times New Roman" pitchFamily="33" charset="0"/>
                <a:ea typeface="+mn-ea"/>
                <a:cs typeface="+mn-cs"/>
              </a:rPr>
              <a:t>unique </a:t>
            </a:r>
            <a:r>
              <a:rPr kumimoji="1" lang="en-US" sz="1200" i="1" kern="1200" dirty="0">
                <a:solidFill>
                  <a:schemeClr val="tx1"/>
                </a:solidFill>
                <a:effectLst/>
                <a:latin typeface="Times New Roman" pitchFamily="33" charset="0"/>
                <a:ea typeface="+mn-ea"/>
                <a:cs typeface="+mn-cs"/>
              </a:rPr>
              <a:t>n</a:t>
            </a:r>
            <a:r>
              <a:rPr kumimoji="1" lang="en-US" sz="1200" kern="1200" dirty="0">
                <a:solidFill>
                  <a:schemeClr val="tx1"/>
                </a:solidFill>
                <a:effectLst/>
                <a:latin typeface="Times New Roman" pitchFamily="33" charset="0"/>
                <a:ea typeface="+mn-ea"/>
                <a:cs typeface="+mn-cs"/>
              </a:rPr>
              <a:t>-bit</a:t>
            </a:r>
            <a:r>
              <a:rPr kumimoji="1" lang="en-US" sz="1200" kern="1200" baseline="0" dirty="0">
                <a:solidFill>
                  <a:schemeClr val="tx1"/>
                </a:solidFill>
                <a:effectLst/>
                <a:latin typeface="Times New Roman" pitchFamily="33" charset="0"/>
                <a:ea typeface="+mn-ea"/>
                <a:cs typeface="+mn-cs"/>
              </a:rPr>
              <a:t> </a:t>
            </a:r>
            <a:r>
              <a:rPr kumimoji="1" lang="en-US" sz="1200" kern="1200" dirty="0">
                <a:solidFill>
                  <a:schemeClr val="tx1"/>
                </a:solidFill>
                <a:effectLst/>
                <a:latin typeface="Times New Roman" pitchFamily="33" charset="0"/>
                <a:ea typeface="+mn-ea"/>
                <a:cs typeface="+mn-cs"/>
              </a:rPr>
              <a:t>address. For mapping purposes, this memory is considered to consist of</a:t>
            </a:r>
          </a:p>
          <a:p>
            <a:r>
              <a:rPr kumimoji="1" lang="en-US" sz="1200" kern="1200" dirty="0">
                <a:solidFill>
                  <a:schemeClr val="tx1"/>
                </a:solidFill>
                <a:effectLst/>
                <a:latin typeface="Times New Roman" pitchFamily="33" charset="0"/>
                <a:ea typeface="+mn-ea"/>
                <a:cs typeface="+mn-cs"/>
              </a:rPr>
              <a:t>a number of fixed-length</a:t>
            </a:r>
            <a:r>
              <a:rPr kumimoji="1" lang="en-US" sz="1200" kern="1200" baseline="0" dirty="0">
                <a:solidFill>
                  <a:schemeClr val="tx1"/>
                </a:solidFill>
                <a:effectLst/>
                <a:latin typeface="Times New Roman" pitchFamily="33" charset="0"/>
                <a:ea typeface="+mn-ea"/>
                <a:cs typeface="+mn-cs"/>
              </a:rPr>
              <a:t> </a:t>
            </a:r>
            <a:r>
              <a:rPr kumimoji="1" lang="en-US" sz="1200" kern="1200" dirty="0">
                <a:solidFill>
                  <a:schemeClr val="tx1"/>
                </a:solidFill>
                <a:effectLst/>
                <a:latin typeface="Times New Roman" pitchFamily="33" charset="0"/>
                <a:ea typeface="+mn-ea"/>
                <a:cs typeface="+mn-cs"/>
              </a:rPr>
              <a:t>blocks of </a:t>
            </a:r>
            <a:r>
              <a:rPr kumimoji="1" lang="en-US" sz="1200" i="1" kern="1200" dirty="0">
                <a:solidFill>
                  <a:schemeClr val="tx1"/>
                </a:solidFill>
                <a:effectLst/>
                <a:latin typeface="Times New Roman" pitchFamily="33" charset="0"/>
                <a:ea typeface="+mn-ea"/>
                <a:cs typeface="+mn-cs"/>
              </a:rPr>
              <a:t>K</a:t>
            </a:r>
            <a:r>
              <a:rPr kumimoji="1" lang="en-US" sz="1200" kern="1200" dirty="0">
                <a:solidFill>
                  <a:schemeClr val="tx1"/>
                </a:solidFill>
                <a:effectLst/>
                <a:latin typeface="Times New Roman" pitchFamily="33" charset="0"/>
                <a:ea typeface="+mn-ea"/>
                <a:cs typeface="+mn-cs"/>
              </a:rPr>
              <a:t>  words each. </a:t>
            </a:r>
            <a:r>
              <a:rPr kumimoji="1" lang="en-US" sz="2400" kern="1200" dirty="0">
                <a:solidFill>
                  <a:schemeClr val="tx1"/>
                </a:solidFill>
                <a:effectLst/>
                <a:latin typeface="Times New Roman" pitchFamily="33" charset="0"/>
                <a:ea typeface="+mn-ea"/>
                <a:cs typeface="+mn-cs"/>
              </a:rPr>
              <a:t>That is, there are </a:t>
            </a:r>
            <a:r>
              <a:rPr kumimoji="1" lang="en-US" sz="2400" i="1" kern="1200" dirty="0">
                <a:solidFill>
                  <a:schemeClr val="tx1"/>
                </a:solidFill>
                <a:effectLst/>
                <a:latin typeface="Times New Roman" pitchFamily="33" charset="0"/>
                <a:ea typeface="+mn-ea"/>
                <a:cs typeface="+mn-cs"/>
              </a:rPr>
              <a:t>M </a:t>
            </a:r>
            <a:r>
              <a:rPr kumimoji="1" lang="en-US" sz="2400" kern="1200" dirty="0">
                <a:solidFill>
                  <a:schemeClr val="tx1"/>
                </a:solidFill>
                <a:effectLst/>
                <a:latin typeface="Times New Roman" pitchFamily="33" charset="0"/>
                <a:ea typeface="+mn-ea"/>
                <a:cs typeface="+mn-cs"/>
              </a:rPr>
              <a:t>=</a:t>
            </a:r>
            <a:r>
              <a:rPr kumimoji="1" lang="en-US" sz="2400" i="1" kern="1200" baseline="0" dirty="0">
                <a:solidFill>
                  <a:schemeClr val="tx1"/>
                </a:solidFill>
                <a:effectLst/>
                <a:latin typeface="Times New Roman" pitchFamily="33" charset="0"/>
                <a:ea typeface="+mn-ea"/>
                <a:cs typeface="+mn-cs"/>
              </a:rPr>
              <a:t>2</a:t>
            </a:r>
            <a:r>
              <a:rPr kumimoji="1" lang="en-US" sz="2400" i="1" kern="1200" baseline="30000" dirty="0">
                <a:solidFill>
                  <a:schemeClr val="tx1"/>
                </a:solidFill>
                <a:effectLst/>
                <a:latin typeface="Times New Roman" pitchFamily="33" charset="0"/>
                <a:ea typeface="+mn-ea"/>
                <a:cs typeface="+mn-cs"/>
              </a:rPr>
              <a:t>n</a:t>
            </a:r>
            <a:r>
              <a:rPr kumimoji="1" lang="en-US" sz="2400" i="1" kern="1200" baseline="0" dirty="0">
                <a:solidFill>
                  <a:schemeClr val="tx1"/>
                </a:solidFill>
                <a:effectLst/>
                <a:latin typeface="Times New Roman" pitchFamily="33" charset="0"/>
                <a:ea typeface="+mn-ea"/>
                <a:cs typeface="+mn-cs"/>
              </a:rPr>
              <a:t> </a:t>
            </a:r>
            <a:r>
              <a:rPr kumimoji="1" lang="en-US" sz="2400" i="1" kern="1200" dirty="0">
                <a:solidFill>
                  <a:schemeClr val="tx1"/>
                </a:solidFill>
                <a:effectLst/>
                <a:latin typeface="Times New Roman" pitchFamily="33" charset="0"/>
                <a:ea typeface="+mn-ea"/>
                <a:cs typeface="+mn-cs"/>
              </a:rPr>
              <a:t>/K </a:t>
            </a:r>
            <a:r>
              <a:rPr kumimoji="1" lang="en-US" sz="2400" kern="1200" dirty="0">
                <a:solidFill>
                  <a:schemeClr val="tx1"/>
                </a:solidFill>
                <a:effectLst/>
                <a:latin typeface="Times New Roman" pitchFamily="33" charset="0"/>
                <a:ea typeface="+mn-ea"/>
                <a:cs typeface="+mn-cs"/>
              </a:rPr>
              <a:t> blocks</a:t>
            </a:r>
          </a:p>
          <a:p>
            <a:r>
              <a:rPr kumimoji="1" lang="en-US" sz="1200" kern="1200" dirty="0">
                <a:solidFill>
                  <a:schemeClr val="tx1"/>
                </a:solidFill>
                <a:effectLst/>
                <a:latin typeface="Times New Roman" pitchFamily="33" charset="0"/>
                <a:ea typeface="+mn-ea"/>
                <a:cs typeface="+mn-cs"/>
              </a:rPr>
              <a:t>in main memory. The cache consists of m  lines. Each line contains </a:t>
            </a:r>
            <a:r>
              <a:rPr kumimoji="1" lang="en-US" sz="1200" i="1" kern="1200" dirty="0">
                <a:solidFill>
                  <a:schemeClr val="tx1"/>
                </a:solidFill>
                <a:effectLst/>
                <a:latin typeface="Times New Roman" pitchFamily="33" charset="0"/>
                <a:ea typeface="+mn-ea"/>
                <a:cs typeface="+mn-cs"/>
              </a:rPr>
              <a:t>K</a:t>
            </a:r>
            <a:r>
              <a:rPr kumimoji="1" lang="en-US" sz="1200" kern="1200" dirty="0">
                <a:solidFill>
                  <a:schemeClr val="tx1"/>
                </a:solidFill>
                <a:effectLst/>
                <a:latin typeface="Times New Roman" pitchFamily="33" charset="0"/>
                <a:ea typeface="+mn-ea"/>
                <a:cs typeface="+mn-cs"/>
              </a:rPr>
              <a:t>  words, plus a tag.</a:t>
            </a:r>
          </a:p>
          <a:p>
            <a:r>
              <a:rPr kumimoji="1" lang="en-US" sz="1200" kern="1200" dirty="0">
                <a:solidFill>
                  <a:schemeClr val="tx1"/>
                </a:solidFill>
                <a:effectLst/>
                <a:latin typeface="Times New Roman" pitchFamily="33" charset="0"/>
                <a:ea typeface="+mn-ea"/>
                <a:cs typeface="+mn-cs"/>
              </a:rPr>
              <a:t> Each line also includes control bits (not shown), such as a bit to indicate whether the</a:t>
            </a:r>
          </a:p>
          <a:p>
            <a:r>
              <a:rPr kumimoji="1" lang="en-US" sz="1200" kern="1200" dirty="0">
                <a:solidFill>
                  <a:schemeClr val="tx1"/>
                </a:solidFill>
                <a:effectLst/>
                <a:latin typeface="Times New Roman" pitchFamily="33" charset="0"/>
                <a:ea typeface="+mn-ea"/>
                <a:cs typeface="+mn-cs"/>
              </a:rPr>
              <a:t>line has been modified since being loaded into the cache. The length of a line, not</a:t>
            </a:r>
          </a:p>
          <a:p>
            <a:r>
              <a:rPr kumimoji="1" lang="en-US" sz="1200" kern="1200" dirty="0">
                <a:solidFill>
                  <a:schemeClr val="tx1"/>
                </a:solidFill>
                <a:effectLst/>
                <a:latin typeface="Times New Roman" pitchFamily="33" charset="0"/>
                <a:ea typeface="+mn-ea"/>
                <a:cs typeface="+mn-cs"/>
              </a:rPr>
              <a:t>including tag and control bits, is the </a:t>
            </a:r>
            <a:r>
              <a:rPr kumimoji="1" lang="en-US" sz="1200" b="1" kern="1200" dirty="0">
                <a:solidFill>
                  <a:schemeClr val="tx1"/>
                </a:solidFill>
                <a:effectLst/>
                <a:latin typeface="Times New Roman" pitchFamily="33" charset="0"/>
                <a:ea typeface="+mn-ea"/>
                <a:cs typeface="+mn-cs"/>
              </a:rPr>
              <a:t>line size </a:t>
            </a:r>
            <a:r>
              <a:rPr kumimoji="1" lang="en-US" sz="1200" kern="1200" dirty="0">
                <a:solidFill>
                  <a:schemeClr val="tx1"/>
                </a:solidFill>
                <a:effectLst/>
                <a:latin typeface="Times New Roman" pitchFamily="33" charset="0"/>
                <a:ea typeface="+mn-ea"/>
                <a:cs typeface="+mn-cs"/>
              </a:rPr>
              <a:t>. That is, the term line size refers to the</a:t>
            </a:r>
          </a:p>
          <a:p>
            <a:r>
              <a:rPr kumimoji="1" lang="en-US" sz="1200" kern="1200" dirty="0">
                <a:solidFill>
                  <a:schemeClr val="tx1"/>
                </a:solidFill>
                <a:effectLst/>
                <a:latin typeface="Times New Roman" pitchFamily="33" charset="0"/>
                <a:ea typeface="+mn-ea"/>
                <a:cs typeface="+mn-cs"/>
              </a:rPr>
              <a:t>number of data bytes, or block size, contained in a line. They may be as small as 32 bits,</a:t>
            </a:r>
          </a:p>
          <a:p>
            <a:r>
              <a:rPr kumimoji="1" lang="en-US" sz="1200" kern="1200" dirty="0">
                <a:solidFill>
                  <a:schemeClr val="tx1"/>
                </a:solidFill>
                <a:effectLst/>
                <a:latin typeface="Times New Roman" pitchFamily="33" charset="0"/>
                <a:ea typeface="+mn-ea"/>
                <a:cs typeface="+mn-cs"/>
              </a:rPr>
              <a:t>with each “word” being a single byte; in this case the line size is 4 bytes. The number</a:t>
            </a:r>
          </a:p>
          <a:p>
            <a:r>
              <a:rPr kumimoji="1" lang="en-US" sz="1200" kern="1200" dirty="0">
                <a:solidFill>
                  <a:schemeClr val="tx1"/>
                </a:solidFill>
                <a:effectLst/>
                <a:latin typeface="Times New Roman" pitchFamily="33" charset="0"/>
                <a:ea typeface="+mn-ea"/>
                <a:cs typeface="+mn-cs"/>
              </a:rPr>
              <a:t>of lines is considerably less than the number of main memory blocks (</a:t>
            </a:r>
            <a:r>
              <a:rPr kumimoji="1" lang="en-US" sz="1200" i="1" kern="1200" dirty="0">
                <a:solidFill>
                  <a:schemeClr val="tx1"/>
                </a:solidFill>
                <a:effectLst/>
                <a:latin typeface="Times New Roman" pitchFamily="33" charset="0"/>
                <a:ea typeface="+mn-ea"/>
                <a:cs typeface="+mn-cs"/>
              </a:rPr>
              <a:t>m &lt;&lt; M </a:t>
            </a:r>
            <a:r>
              <a:rPr kumimoji="1" lang="en-US" sz="1200" kern="1200" dirty="0">
                <a:solidFill>
                  <a:schemeClr val="tx1"/>
                </a:solidFill>
                <a:effectLst/>
                <a:latin typeface="Times New Roman" pitchFamily="33" charset="0"/>
                <a:ea typeface="+mn-ea"/>
                <a:cs typeface="+mn-cs"/>
              </a:rPr>
              <a:t>). At</a:t>
            </a:r>
          </a:p>
          <a:p>
            <a:r>
              <a:rPr kumimoji="1" lang="en-US" sz="1200" kern="1200" dirty="0">
                <a:solidFill>
                  <a:schemeClr val="tx1"/>
                </a:solidFill>
                <a:effectLst/>
                <a:latin typeface="Times New Roman" pitchFamily="33" charset="0"/>
                <a:ea typeface="+mn-ea"/>
                <a:cs typeface="+mn-cs"/>
              </a:rPr>
              <a:t>any time, some subset of the blocks of memory resides in lines in the cache. If a word</a:t>
            </a:r>
          </a:p>
          <a:p>
            <a:r>
              <a:rPr kumimoji="1" lang="en-US" sz="1200" kern="1200" dirty="0">
                <a:solidFill>
                  <a:schemeClr val="tx1"/>
                </a:solidFill>
                <a:effectLst/>
                <a:latin typeface="Times New Roman" pitchFamily="33" charset="0"/>
                <a:ea typeface="+mn-ea"/>
                <a:cs typeface="+mn-cs"/>
              </a:rPr>
              <a:t>in a block of memory is read, that block is transferred to one of the lines of the cache.</a:t>
            </a:r>
          </a:p>
          <a:p>
            <a:r>
              <a:rPr kumimoji="1" lang="en-US" sz="1200" kern="1200" dirty="0">
                <a:solidFill>
                  <a:schemeClr val="tx1"/>
                </a:solidFill>
                <a:effectLst/>
                <a:latin typeface="Times New Roman" pitchFamily="33" charset="0"/>
                <a:ea typeface="+mn-ea"/>
                <a:cs typeface="+mn-cs"/>
              </a:rPr>
              <a:t>Because there are more blocks than lines, an individual line cannot be uniquely and</a:t>
            </a:r>
          </a:p>
          <a:p>
            <a:r>
              <a:rPr kumimoji="1" lang="en-US" sz="1200" kern="1200" dirty="0">
                <a:solidFill>
                  <a:schemeClr val="tx1"/>
                </a:solidFill>
                <a:effectLst/>
                <a:latin typeface="Times New Roman" pitchFamily="33" charset="0"/>
                <a:ea typeface="+mn-ea"/>
                <a:cs typeface="+mn-cs"/>
              </a:rPr>
              <a:t>permanently dedicated to a particular block. Thus, each line includes a tag that identifies</a:t>
            </a:r>
          </a:p>
          <a:p>
            <a:r>
              <a:rPr kumimoji="1" lang="en-US" sz="1200" kern="1200" dirty="0">
                <a:solidFill>
                  <a:schemeClr val="tx1"/>
                </a:solidFill>
                <a:effectLst/>
                <a:latin typeface="Times New Roman" pitchFamily="33" charset="0"/>
                <a:ea typeface="+mn-ea"/>
                <a:cs typeface="+mn-cs"/>
              </a:rPr>
              <a:t>which particular block is currently being stored. The tag is usually a portion of the</a:t>
            </a:r>
          </a:p>
          <a:p>
            <a:r>
              <a:rPr kumimoji="1" lang="en-US" sz="1200" kern="1200" dirty="0">
                <a:solidFill>
                  <a:schemeClr val="tx1"/>
                </a:solidFill>
                <a:effectLst/>
                <a:latin typeface="Times New Roman" pitchFamily="33" charset="0"/>
                <a:ea typeface="+mn-ea"/>
                <a:cs typeface="+mn-cs"/>
              </a:rPr>
              <a:t>main memory address, as described later in this section.</a:t>
            </a:r>
          </a:p>
          <a:p>
            <a:endParaRPr lang="en-US" dirty="0"/>
          </a:p>
          <a:p>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3</a:t>
            </a:fld>
            <a:endParaRPr lang="en-US" dirty="0"/>
          </a:p>
        </p:txBody>
      </p:sp>
    </p:spTree>
    <p:extLst>
      <p:ext uri="{BB962C8B-B14F-4D97-AF65-F5344CB8AC3E}">
        <p14:creationId xmlns:p14="http://schemas.microsoft.com/office/powerpoint/2010/main" val="19811033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baseline="0" dirty="0">
                <a:solidFill>
                  <a:schemeClr val="tx1"/>
                </a:solidFill>
                <a:latin typeface="Times New Roman" pitchFamily="33" charset="0"/>
                <a:ea typeface="+mn-ea"/>
                <a:cs typeface="+mn-cs"/>
              </a:rPr>
              <a:t>In a bus organization in which more than one device (typically a processor)</a:t>
            </a:r>
          </a:p>
          <a:p>
            <a:r>
              <a:rPr kumimoji="1" lang="en-US" sz="1200" kern="1200" baseline="0" dirty="0">
                <a:solidFill>
                  <a:schemeClr val="tx1"/>
                </a:solidFill>
                <a:latin typeface="Times New Roman" pitchFamily="33" charset="0"/>
                <a:ea typeface="+mn-ea"/>
                <a:cs typeface="+mn-cs"/>
              </a:rPr>
              <a:t>has a cache and main memory is shared, a new problem is introduced. If data in one</a:t>
            </a:r>
          </a:p>
          <a:p>
            <a:r>
              <a:rPr kumimoji="1" lang="en-US" sz="1200" kern="1200" baseline="0" dirty="0">
                <a:solidFill>
                  <a:schemeClr val="tx1"/>
                </a:solidFill>
                <a:latin typeface="Times New Roman" pitchFamily="33" charset="0"/>
                <a:ea typeface="+mn-ea"/>
                <a:cs typeface="+mn-cs"/>
              </a:rPr>
              <a:t>cache are altered, this invalidates not only the corresponding word in main memory,</a:t>
            </a:r>
          </a:p>
          <a:p>
            <a:r>
              <a:rPr kumimoji="1" lang="en-US" sz="1200" kern="1200" baseline="0" dirty="0">
                <a:solidFill>
                  <a:schemeClr val="tx1"/>
                </a:solidFill>
                <a:latin typeface="Times New Roman" pitchFamily="33" charset="0"/>
                <a:ea typeface="+mn-ea"/>
                <a:cs typeface="+mn-cs"/>
              </a:rPr>
              <a:t>but also that same word in other caches (if any other cache happens to have that</a:t>
            </a:r>
          </a:p>
          <a:p>
            <a:r>
              <a:rPr kumimoji="1" lang="en-US" sz="1200" kern="1200" baseline="0" dirty="0">
                <a:solidFill>
                  <a:schemeClr val="tx1"/>
                </a:solidFill>
                <a:latin typeface="Times New Roman" pitchFamily="33" charset="0"/>
                <a:ea typeface="+mn-ea"/>
                <a:cs typeface="+mn-cs"/>
              </a:rPr>
              <a:t>same word). Even if a write-through policy is used, the other caches may contain</a:t>
            </a:r>
          </a:p>
          <a:p>
            <a:r>
              <a:rPr kumimoji="1" lang="en-US" sz="1200" kern="1200" baseline="0" dirty="0">
                <a:solidFill>
                  <a:schemeClr val="tx1"/>
                </a:solidFill>
                <a:latin typeface="Times New Roman" pitchFamily="33" charset="0"/>
                <a:ea typeface="+mn-ea"/>
                <a:cs typeface="+mn-cs"/>
              </a:rPr>
              <a:t>invalid data. A system that prevents this problem is said to maintain cache coherency.</a:t>
            </a:r>
          </a:p>
          <a:p>
            <a:r>
              <a:rPr kumimoji="1" lang="en-US" sz="1200" kern="1200" baseline="0" dirty="0">
                <a:solidFill>
                  <a:schemeClr val="tx1"/>
                </a:solidFill>
                <a:latin typeface="Times New Roman" pitchFamily="33" charset="0"/>
                <a:ea typeface="+mn-ea"/>
                <a:cs typeface="+mn-cs"/>
              </a:rPr>
              <a:t>Possible approaches to cache coherency include the following:</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Bus watching with write through: </a:t>
            </a:r>
            <a:r>
              <a:rPr kumimoji="1" lang="en-US" sz="1200" b="0" kern="1200" baseline="0" dirty="0">
                <a:solidFill>
                  <a:schemeClr val="tx1"/>
                </a:solidFill>
                <a:latin typeface="Times New Roman" pitchFamily="33" charset="0"/>
                <a:ea typeface="+mn-ea"/>
                <a:cs typeface="+mn-cs"/>
              </a:rPr>
              <a:t>Each cache controller monitors the address</a:t>
            </a:r>
          </a:p>
          <a:p>
            <a:r>
              <a:rPr kumimoji="1" lang="en-US" sz="1200" kern="1200" baseline="0" dirty="0">
                <a:solidFill>
                  <a:schemeClr val="tx1"/>
                </a:solidFill>
                <a:latin typeface="Times New Roman" pitchFamily="33" charset="0"/>
                <a:ea typeface="+mn-ea"/>
                <a:cs typeface="+mn-cs"/>
              </a:rPr>
              <a:t>lines to detect write operations to memory by other bus masters. If another</a:t>
            </a:r>
          </a:p>
          <a:p>
            <a:r>
              <a:rPr kumimoji="1" lang="en-US" sz="1200" kern="1200" baseline="0" dirty="0">
                <a:solidFill>
                  <a:schemeClr val="tx1"/>
                </a:solidFill>
                <a:latin typeface="Times New Roman" pitchFamily="33" charset="0"/>
                <a:ea typeface="+mn-ea"/>
                <a:cs typeface="+mn-cs"/>
              </a:rPr>
              <a:t>master writes to a location in shared memory that also resides in the cache</a:t>
            </a:r>
          </a:p>
          <a:p>
            <a:r>
              <a:rPr kumimoji="1" lang="en-US" sz="1200" kern="1200" baseline="0" dirty="0">
                <a:solidFill>
                  <a:schemeClr val="tx1"/>
                </a:solidFill>
                <a:latin typeface="Times New Roman" pitchFamily="33" charset="0"/>
                <a:ea typeface="+mn-ea"/>
                <a:cs typeface="+mn-cs"/>
              </a:rPr>
              <a:t>memory, the cache controller invalidates that cache entry. This strategy depends</a:t>
            </a:r>
          </a:p>
          <a:p>
            <a:r>
              <a:rPr kumimoji="1" lang="en-US" sz="1200" kern="1200" baseline="0" dirty="0">
                <a:solidFill>
                  <a:schemeClr val="tx1"/>
                </a:solidFill>
                <a:latin typeface="Times New Roman" pitchFamily="33" charset="0"/>
                <a:ea typeface="+mn-ea"/>
                <a:cs typeface="+mn-cs"/>
              </a:rPr>
              <a:t>on the use of a write-through policy by all cache controllers.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Hardware transparency: </a:t>
            </a:r>
            <a:r>
              <a:rPr kumimoji="1" lang="en-US" sz="1200" b="0" kern="1200" baseline="0" dirty="0">
                <a:solidFill>
                  <a:schemeClr val="tx1"/>
                </a:solidFill>
                <a:latin typeface="Times New Roman" pitchFamily="33" charset="0"/>
                <a:ea typeface="+mn-ea"/>
                <a:cs typeface="+mn-cs"/>
              </a:rPr>
              <a:t>Additional hardware is used to ensure that all updates</a:t>
            </a:r>
          </a:p>
          <a:p>
            <a:r>
              <a:rPr kumimoji="1" lang="en-US" sz="1200" kern="1200" baseline="0" dirty="0">
                <a:solidFill>
                  <a:schemeClr val="tx1"/>
                </a:solidFill>
                <a:latin typeface="Times New Roman" pitchFamily="33" charset="0"/>
                <a:ea typeface="+mn-ea"/>
                <a:cs typeface="+mn-cs"/>
              </a:rPr>
              <a:t>to main memory via cache are reflected in all caches. Thus, if one processor</a:t>
            </a:r>
          </a:p>
          <a:p>
            <a:r>
              <a:rPr kumimoji="1" lang="en-US" sz="1200" kern="1200" baseline="0" dirty="0">
                <a:solidFill>
                  <a:schemeClr val="tx1"/>
                </a:solidFill>
                <a:latin typeface="Times New Roman" pitchFamily="33" charset="0"/>
                <a:ea typeface="+mn-ea"/>
                <a:cs typeface="+mn-cs"/>
              </a:rPr>
              <a:t>modifies a word in its cache, this update is written to main memory. In addition,</a:t>
            </a:r>
          </a:p>
          <a:p>
            <a:r>
              <a:rPr kumimoji="1" lang="en-US" sz="1200" kern="1200" baseline="0" dirty="0">
                <a:solidFill>
                  <a:schemeClr val="tx1"/>
                </a:solidFill>
                <a:latin typeface="Times New Roman" pitchFamily="33" charset="0"/>
                <a:ea typeface="+mn-ea"/>
                <a:cs typeface="+mn-cs"/>
              </a:rPr>
              <a:t>any matching words in other caches are similarly updated.</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Non-cacheable memory: </a:t>
            </a:r>
            <a:r>
              <a:rPr kumimoji="1" lang="en-US" sz="1200" b="0" kern="1200" baseline="0" dirty="0">
                <a:solidFill>
                  <a:schemeClr val="tx1"/>
                </a:solidFill>
                <a:latin typeface="Times New Roman" pitchFamily="33" charset="0"/>
                <a:ea typeface="+mn-ea"/>
                <a:cs typeface="+mn-cs"/>
              </a:rPr>
              <a:t>Only a portion of main memory is shared by more</a:t>
            </a:r>
          </a:p>
          <a:p>
            <a:r>
              <a:rPr kumimoji="1" lang="en-US" sz="1200" kern="1200" baseline="0" dirty="0">
                <a:solidFill>
                  <a:schemeClr val="tx1"/>
                </a:solidFill>
                <a:latin typeface="Times New Roman" pitchFamily="33" charset="0"/>
                <a:ea typeface="+mn-ea"/>
                <a:cs typeface="+mn-cs"/>
              </a:rPr>
              <a:t>than one processor, and this is designated as non-cacheable. In such a system,</a:t>
            </a:r>
          </a:p>
          <a:p>
            <a:r>
              <a:rPr kumimoji="1" lang="en-US" sz="1200" kern="1200" baseline="0" dirty="0">
                <a:solidFill>
                  <a:schemeClr val="tx1"/>
                </a:solidFill>
                <a:latin typeface="Times New Roman" pitchFamily="33" charset="0"/>
                <a:ea typeface="+mn-ea"/>
                <a:cs typeface="+mn-cs"/>
              </a:rPr>
              <a:t>all accesses to shared memory are cache misses, because the shared memory</a:t>
            </a:r>
          </a:p>
          <a:p>
            <a:r>
              <a:rPr kumimoji="1" lang="en-US" sz="1200" kern="1200" baseline="0" dirty="0">
                <a:solidFill>
                  <a:schemeClr val="tx1"/>
                </a:solidFill>
                <a:latin typeface="Times New Roman" pitchFamily="33" charset="0"/>
                <a:ea typeface="+mn-ea"/>
                <a:cs typeface="+mn-cs"/>
              </a:rPr>
              <a:t>is never copied into the cache. The non-cacheable memory can be identified</a:t>
            </a:r>
          </a:p>
          <a:p>
            <a:r>
              <a:rPr kumimoji="1" lang="en-US" sz="1200" kern="1200" baseline="0" dirty="0">
                <a:solidFill>
                  <a:schemeClr val="tx1"/>
                </a:solidFill>
                <a:latin typeface="Times New Roman" pitchFamily="33" charset="0"/>
                <a:ea typeface="+mn-ea"/>
                <a:cs typeface="+mn-cs"/>
              </a:rPr>
              <a:t>using chip-select logic or high-address bits.</a:t>
            </a:r>
            <a:endParaRPr lang="en-GB" dirty="0"/>
          </a:p>
          <a:p>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30</a:t>
            </a:fld>
            <a:endParaRPr lang="en-US" dirty="0"/>
          </a:p>
        </p:txBody>
      </p:sp>
    </p:spTree>
    <p:extLst>
      <p:ext uri="{BB962C8B-B14F-4D97-AF65-F5344CB8AC3E}">
        <p14:creationId xmlns:p14="http://schemas.microsoft.com/office/powerpoint/2010/main" val="2513983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a:solidFill>
                  <a:schemeClr val="tx1"/>
                </a:solidFill>
                <a:latin typeface="Times New Roman" pitchFamily="33" charset="0"/>
                <a:ea typeface="+mn-ea"/>
                <a:cs typeface="+mn-cs"/>
              </a:rPr>
              <a:t>Another design element is the line size. When a block of data is retrieved and placed</a:t>
            </a:r>
          </a:p>
          <a:p>
            <a:r>
              <a:rPr kumimoji="1" lang="en-US" sz="1200" kern="1200" baseline="0" dirty="0">
                <a:solidFill>
                  <a:schemeClr val="tx1"/>
                </a:solidFill>
                <a:latin typeface="Times New Roman" pitchFamily="33" charset="0"/>
                <a:ea typeface="+mn-ea"/>
                <a:cs typeface="+mn-cs"/>
              </a:rPr>
              <a:t>in the cache, not only the desired word but also some number of adjacent words are</a:t>
            </a:r>
          </a:p>
          <a:p>
            <a:r>
              <a:rPr kumimoji="1" lang="en-US" sz="1200" kern="1200" baseline="0" dirty="0">
                <a:solidFill>
                  <a:schemeClr val="tx1"/>
                </a:solidFill>
                <a:latin typeface="Times New Roman" pitchFamily="33" charset="0"/>
                <a:ea typeface="+mn-ea"/>
                <a:cs typeface="+mn-cs"/>
              </a:rPr>
              <a:t>retrieved. As the block size increases from very small to larger sizes, the hit ratio</a:t>
            </a:r>
          </a:p>
          <a:p>
            <a:r>
              <a:rPr kumimoji="1" lang="en-US" sz="1200" kern="1200" baseline="0" dirty="0">
                <a:solidFill>
                  <a:schemeClr val="tx1"/>
                </a:solidFill>
                <a:latin typeface="Times New Roman" pitchFamily="33" charset="0"/>
                <a:ea typeface="+mn-ea"/>
                <a:cs typeface="+mn-cs"/>
              </a:rPr>
              <a:t>will at first increase because of the principle of locality, which states that data in the</a:t>
            </a:r>
          </a:p>
          <a:p>
            <a:r>
              <a:rPr kumimoji="1" lang="en-US" sz="1200" kern="1200" baseline="0" dirty="0">
                <a:solidFill>
                  <a:schemeClr val="tx1"/>
                </a:solidFill>
                <a:latin typeface="Times New Roman" pitchFamily="33" charset="0"/>
                <a:ea typeface="+mn-ea"/>
                <a:cs typeface="+mn-cs"/>
              </a:rPr>
              <a:t>vicinity of a referenced word are likely to be referenced in the near future. As the</a:t>
            </a:r>
          </a:p>
          <a:p>
            <a:r>
              <a:rPr kumimoji="1" lang="en-US" sz="1200" kern="1200" baseline="0" dirty="0">
                <a:solidFill>
                  <a:schemeClr val="tx1"/>
                </a:solidFill>
                <a:latin typeface="Times New Roman" pitchFamily="33" charset="0"/>
                <a:ea typeface="+mn-ea"/>
                <a:cs typeface="+mn-cs"/>
              </a:rPr>
              <a:t>block size increases, more useful data are brought into the cache. The hit ratio will</a:t>
            </a:r>
          </a:p>
          <a:p>
            <a:r>
              <a:rPr kumimoji="1" lang="en-US" sz="1200" kern="1200" baseline="0" dirty="0">
                <a:solidFill>
                  <a:schemeClr val="tx1"/>
                </a:solidFill>
                <a:latin typeface="Times New Roman" pitchFamily="33" charset="0"/>
                <a:ea typeface="+mn-ea"/>
                <a:cs typeface="+mn-cs"/>
              </a:rPr>
              <a:t>begin to decrease, however, as the block becomes even bigger and the probability</a:t>
            </a:r>
          </a:p>
          <a:p>
            <a:r>
              <a:rPr kumimoji="1" lang="en-US" sz="1200" kern="1200" baseline="0" dirty="0">
                <a:solidFill>
                  <a:schemeClr val="tx1"/>
                </a:solidFill>
                <a:latin typeface="Times New Roman" pitchFamily="33" charset="0"/>
                <a:ea typeface="+mn-ea"/>
                <a:cs typeface="+mn-cs"/>
              </a:rPr>
              <a:t>of using the newly fetched information becomes less than the probability of reusing</a:t>
            </a:r>
          </a:p>
          <a:p>
            <a:r>
              <a:rPr kumimoji="1" lang="en-US" sz="1200" kern="1200" baseline="0" dirty="0">
                <a:solidFill>
                  <a:schemeClr val="tx1"/>
                </a:solidFill>
                <a:latin typeface="Times New Roman" pitchFamily="33" charset="0"/>
                <a:ea typeface="+mn-ea"/>
                <a:cs typeface="+mn-cs"/>
              </a:rPr>
              <a:t>the information that has to be replaced. Two specific effects come into play:</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Larger blocks reduce the number of blocks that fit into a cache. Because each</a:t>
            </a:r>
          </a:p>
          <a:p>
            <a:r>
              <a:rPr kumimoji="1" lang="en-US" sz="1200" kern="1200" baseline="0" dirty="0">
                <a:solidFill>
                  <a:schemeClr val="tx1"/>
                </a:solidFill>
                <a:latin typeface="Times New Roman" pitchFamily="33" charset="0"/>
                <a:ea typeface="+mn-ea"/>
                <a:cs typeface="+mn-cs"/>
              </a:rPr>
              <a:t>block fetch overwrites older cache contents, a small number of blocks results</a:t>
            </a:r>
          </a:p>
          <a:p>
            <a:r>
              <a:rPr kumimoji="1" lang="en-US" sz="1200" kern="1200" baseline="0" dirty="0">
                <a:solidFill>
                  <a:schemeClr val="tx1"/>
                </a:solidFill>
                <a:latin typeface="Times New Roman" pitchFamily="33" charset="0"/>
                <a:ea typeface="+mn-ea"/>
                <a:cs typeface="+mn-cs"/>
              </a:rPr>
              <a:t>in data being overwritten shortly after they are fetched.</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As a block becomes larger, each additional word is farther from the requested</a:t>
            </a:r>
          </a:p>
          <a:p>
            <a:r>
              <a:rPr kumimoji="1" lang="en-US" sz="1200" kern="1200" baseline="0" dirty="0">
                <a:solidFill>
                  <a:schemeClr val="tx1"/>
                </a:solidFill>
                <a:latin typeface="Times New Roman" pitchFamily="33" charset="0"/>
                <a:ea typeface="+mn-ea"/>
                <a:cs typeface="+mn-cs"/>
              </a:rPr>
              <a:t>word and therefore less likely to be needed in the near future.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relationship between block size and hit ratio is complex, depending on</a:t>
            </a:r>
          </a:p>
          <a:p>
            <a:r>
              <a:rPr kumimoji="1" lang="en-US" sz="1200" kern="1200" baseline="0" dirty="0">
                <a:solidFill>
                  <a:schemeClr val="tx1"/>
                </a:solidFill>
                <a:latin typeface="Times New Roman" pitchFamily="33" charset="0"/>
                <a:ea typeface="+mn-ea"/>
                <a:cs typeface="+mn-cs"/>
              </a:rPr>
              <a:t>the locality characteristics of a particular program, and no definitive optimum value</a:t>
            </a:r>
          </a:p>
          <a:p>
            <a:r>
              <a:rPr kumimoji="1" lang="en-US" sz="1200" kern="1200" baseline="0" dirty="0">
                <a:solidFill>
                  <a:schemeClr val="tx1"/>
                </a:solidFill>
                <a:latin typeface="Times New Roman" pitchFamily="33" charset="0"/>
                <a:ea typeface="+mn-ea"/>
                <a:cs typeface="+mn-cs"/>
              </a:rPr>
              <a:t>has been found. A size of from 8 to 64 bytes seems reasonably close to optimum</a:t>
            </a:r>
          </a:p>
          <a:p>
            <a:r>
              <a:rPr kumimoji="1" lang="en-US" sz="1200" kern="1200" baseline="0" dirty="0">
                <a:solidFill>
                  <a:schemeClr val="tx1"/>
                </a:solidFill>
                <a:latin typeface="Times New Roman" pitchFamily="33" charset="0"/>
                <a:ea typeface="+mn-ea"/>
                <a:cs typeface="+mn-cs"/>
              </a:rPr>
              <a:t>[SMIT87, PRZY88, PRZY90, HAND98]. For HPC systems, 64- and 128-byte cache</a:t>
            </a:r>
          </a:p>
          <a:p>
            <a:r>
              <a:rPr kumimoji="1" lang="en-US" sz="1200" kern="1200" baseline="0" dirty="0">
                <a:solidFill>
                  <a:schemeClr val="tx1"/>
                </a:solidFill>
                <a:latin typeface="Times New Roman" pitchFamily="33" charset="0"/>
                <a:ea typeface="+mn-ea"/>
                <a:cs typeface="+mn-cs"/>
              </a:rPr>
              <a:t>line sizes are most frequently used.</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31</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kumimoji="1" lang="en-US" sz="1200" kern="1200" baseline="0" dirty="0">
                <a:solidFill>
                  <a:schemeClr val="tx1"/>
                </a:solidFill>
                <a:latin typeface="Times New Roman" pitchFamily="33" charset="0"/>
                <a:ea typeface="+mn-ea"/>
                <a:cs typeface="+mn-cs"/>
              </a:rPr>
              <a:t>As logic density has increased, it has become possible to</a:t>
            </a:r>
          </a:p>
          <a:p>
            <a:r>
              <a:rPr kumimoji="1" lang="en-US" sz="1200" kern="1200" baseline="0" dirty="0">
                <a:solidFill>
                  <a:schemeClr val="tx1"/>
                </a:solidFill>
                <a:latin typeface="Times New Roman" pitchFamily="33" charset="0"/>
                <a:ea typeface="+mn-ea"/>
                <a:cs typeface="+mn-cs"/>
              </a:rPr>
              <a:t>have a cache on the same chip as the processor: the on-chip cache. Compared with</a:t>
            </a:r>
          </a:p>
          <a:p>
            <a:r>
              <a:rPr kumimoji="1" lang="en-US" sz="1200" kern="1200" baseline="0" dirty="0">
                <a:solidFill>
                  <a:schemeClr val="tx1"/>
                </a:solidFill>
                <a:latin typeface="Times New Roman" pitchFamily="33" charset="0"/>
                <a:ea typeface="+mn-ea"/>
                <a:cs typeface="+mn-cs"/>
              </a:rPr>
              <a:t>a cache reachable via an external bus, the on-chip cache reduces the processor’s</a:t>
            </a:r>
          </a:p>
          <a:p>
            <a:r>
              <a:rPr kumimoji="1" lang="en-US" sz="1200" kern="1200" baseline="0" dirty="0">
                <a:solidFill>
                  <a:schemeClr val="tx1"/>
                </a:solidFill>
                <a:latin typeface="Times New Roman" pitchFamily="33" charset="0"/>
                <a:ea typeface="+mn-ea"/>
                <a:cs typeface="+mn-cs"/>
              </a:rPr>
              <a:t>external bus activity and therefore speeds up execution times and increases overall</a:t>
            </a:r>
          </a:p>
          <a:p>
            <a:r>
              <a:rPr kumimoji="1" lang="en-US" sz="1200" kern="1200" baseline="0" dirty="0">
                <a:solidFill>
                  <a:schemeClr val="tx1"/>
                </a:solidFill>
                <a:latin typeface="Times New Roman" pitchFamily="33" charset="0"/>
                <a:ea typeface="+mn-ea"/>
                <a:cs typeface="+mn-cs"/>
              </a:rPr>
              <a:t>system performance. When the requested instruction or data is found in the on-chip</a:t>
            </a:r>
          </a:p>
          <a:p>
            <a:r>
              <a:rPr kumimoji="1" lang="en-US" sz="1200" kern="1200" baseline="0" dirty="0">
                <a:solidFill>
                  <a:schemeClr val="tx1"/>
                </a:solidFill>
                <a:latin typeface="Times New Roman" pitchFamily="33" charset="0"/>
                <a:ea typeface="+mn-ea"/>
                <a:cs typeface="+mn-cs"/>
              </a:rPr>
              <a:t>cache, the bus access is eliminated. Because of the short data paths internal to</a:t>
            </a:r>
          </a:p>
          <a:p>
            <a:r>
              <a:rPr kumimoji="1" lang="en-US" sz="1200" kern="1200" baseline="0" dirty="0">
                <a:solidFill>
                  <a:schemeClr val="tx1"/>
                </a:solidFill>
                <a:latin typeface="Times New Roman" pitchFamily="33" charset="0"/>
                <a:ea typeface="+mn-ea"/>
                <a:cs typeface="+mn-cs"/>
              </a:rPr>
              <a:t>the processor, compared with bus lengths, on-chip cache accesses will complete</a:t>
            </a:r>
          </a:p>
          <a:p>
            <a:r>
              <a:rPr kumimoji="1" lang="en-US" sz="1200" kern="1200" baseline="0" dirty="0">
                <a:solidFill>
                  <a:schemeClr val="tx1"/>
                </a:solidFill>
                <a:latin typeface="Times New Roman" pitchFamily="33" charset="0"/>
                <a:ea typeface="+mn-ea"/>
                <a:cs typeface="+mn-cs"/>
              </a:rPr>
              <a:t>appreciably faster than would even zero-wait state bus cycles. Furthermore, during</a:t>
            </a:r>
          </a:p>
          <a:p>
            <a:r>
              <a:rPr kumimoji="1" lang="en-US" sz="1200" kern="1200" baseline="0" dirty="0">
                <a:solidFill>
                  <a:schemeClr val="tx1"/>
                </a:solidFill>
                <a:latin typeface="Times New Roman" pitchFamily="33" charset="0"/>
                <a:ea typeface="+mn-ea"/>
                <a:cs typeface="+mn-cs"/>
              </a:rPr>
              <a:t>this period the bus is free to support other transfers.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inclusion of an on-chip cache leaves open the question of whether an</a:t>
            </a:r>
          </a:p>
          <a:p>
            <a:r>
              <a:rPr kumimoji="1" lang="en-US" sz="1200" kern="1200" baseline="0" dirty="0">
                <a:solidFill>
                  <a:schemeClr val="tx1"/>
                </a:solidFill>
                <a:latin typeface="Times New Roman" pitchFamily="33" charset="0"/>
                <a:ea typeface="+mn-ea"/>
                <a:cs typeface="+mn-cs"/>
              </a:rPr>
              <a:t>off-chip, or external, cache is still desirable. Typically, the answer is yes, and most contemporary</a:t>
            </a:r>
          </a:p>
          <a:p>
            <a:r>
              <a:rPr kumimoji="1" lang="en-US" sz="1200" kern="1200" baseline="0" dirty="0">
                <a:solidFill>
                  <a:schemeClr val="tx1"/>
                </a:solidFill>
                <a:latin typeface="Times New Roman" pitchFamily="33" charset="0"/>
                <a:ea typeface="+mn-ea"/>
                <a:cs typeface="+mn-cs"/>
              </a:rPr>
              <a:t>designs include both on-chip and external caches. The simplest such organization</a:t>
            </a:r>
          </a:p>
          <a:p>
            <a:r>
              <a:rPr kumimoji="1" lang="en-US" sz="1200" kern="1200" baseline="0" dirty="0">
                <a:solidFill>
                  <a:schemeClr val="tx1"/>
                </a:solidFill>
                <a:latin typeface="Times New Roman" pitchFamily="33" charset="0"/>
                <a:ea typeface="+mn-ea"/>
                <a:cs typeface="+mn-cs"/>
              </a:rPr>
              <a:t>is known as a two-level cache, with the internal cache designated as level 1 (L1)</a:t>
            </a:r>
          </a:p>
          <a:p>
            <a:r>
              <a:rPr kumimoji="1" lang="en-US" sz="1200" kern="1200" baseline="0" dirty="0">
                <a:solidFill>
                  <a:schemeClr val="tx1"/>
                </a:solidFill>
                <a:latin typeface="Times New Roman" pitchFamily="33" charset="0"/>
                <a:ea typeface="+mn-ea"/>
                <a:cs typeface="+mn-cs"/>
              </a:rPr>
              <a:t>and the external cache designated as level 2 (L2). The reason for including an L2 cache</a:t>
            </a:r>
          </a:p>
          <a:p>
            <a:r>
              <a:rPr kumimoji="1" lang="en-US" sz="1200" kern="1200" baseline="0" dirty="0">
                <a:solidFill>
                  <a:schemeClr val="tx1"/>
                </a:solidFill>
                <a:latin typeface="Times New Roman" pitchFamily="33" charset="0"/>
                <a:ea typeface="+mn-ea"/>
                <a:cs typeface="+mn-cs"/>
              </a:rPr>
              <a:t>is the following: If there is no L2 cache and the processor makes an access request</a:t>
            </a:r>
          </a:p>
          <a:p>
            <a:r>
              <a:rPr kumimoji="1" lang="en-US" sz="1200" kern="1200" baseline="0" dirty="0">
                <a:solidFill>
                  <a:schemeClr val="tx1"/>
                </a:solidFill>
                <a:latin typeface="Times New Roman" pitchFamily="33" charset="0"/>
                <a:ea typeface="+mn-ea"/>
                <a:cs typeface="+mn-cs"/>
              </a:rPr>
              <a:t>for a memory location not in the L1 cache, then the processor must access DRAM or</a:t>
            </a:r>
          </a:p>
          <a:p>
            <a:r>
              <a:rPr kumimoji="1" lang="en-US" sz="1200" kern="1200" baseline="0" dirty="0">
                <a:solidFill>
                  <a:schemeClr val="tx1"/>
                </a:solidFill>
                <a:latin typeface="Times New Roman" pitchFamily="33" charset="0"/>
                <a:ea typeface="+mn-ea"/>
                <a:cs typeface="+mn-cs"/>
              </a:rPr>
              <a:t>ROM memory across the bus. Due to the typically slow bus speed and slow memory</a:t>
            </a:r>
          </a:p>
          <a:p>
            <a:r>
              <a:rPr kumimoji="1" lang="en-US" sz="1200" kern="1200" baseline="0" dirty="0">
                <a:solidFill>
                  <a:schemeClr val="tx1"/>
                </a:solidFill>
                <a:latin typeface="Times New Roman" pitchFamily="33" charset="0"/>
                <a:ea typeface="+mn-ea"/>
                <a:cs typeface="+mn-cs"/>
              </a:rPr>
              <a:t>access time, this results in poor performance. On the other hand, if an L2 SRAM (static</a:t>
            </a:r>
          </a:p>
          <a:p>
            <a:r>
              <a:rPr kumimoji="1" lang="en-US" sz="1200" kern="1200" baseline="0" dirty="0">
                <a:solidFill>
                  <a:schemeClr val="tx1"/>
                </a:solidFill>
                <a:latin typeface="Times New Roman" pitchFamily="33" charset="0"/>
                <a:ea typeface="+mn-ea"/>
                <a:cs typeface="+mn-cs"/>
              </a:rPr>
              <a:t>RAM) cache is used, then frequently the missing information can be quickly retrieved.</a:t>
            </a:r>
          </a:p>
          <a:p>
            <a:r>
              <a:rPr kumimoji="1" lang="en-US" sz="1200" kern="1200" baseline="0" dirty="0">
                <a:solidFill>
                  <a:schemeClr val="tx1"/>
                </a:solidFill>
                <a:latin typeface="Times New Roman" pitchFamily="33" charset="0"/>
                <a:ea typeface="+mn-ea"/>
                <a:cs typeface="+mn-cs"/>
              </a:rPr>
              <a:t>If the SRAM is fast enough to match the bus speed, then the data can be accessed</a:t>
            </a:r>
          </a:p>
          <a:p>
            <a:r>
              <a:rPr kumimoji="1" lang="en-US" sz="1200" kern="1200" baseline="0" dirty="0">
                <a:solidFill>
                  <a:schemeClr val="tx1"/>
                </a:solidFill>
                <a:latin typeface="Times New Roman" pitchFamily="33" charset="0"/>
                <a:ea typeface="+mn-ea"/>
                <a:cs typeface="+mn-cs"/>
              </a:rPr>
              <a:t>using a zero-wait state transaction, the fastest type of bus transfer.</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Two features of contemporary cache design for multilevel caches are noteworthy.</a:t>
            </a:r>
          </a:p>
          <a:p>
            <a:r>
              <a:rPr kumimoji="1" lang="en-US" sz="1200" kern="1200" baseline="0" dirty="0">
                <a:solidFill>
                  <a:schemeClr val="tx1"/>
                </a:solidFill>
                <a:latin typeface="Times New Roman" pitchFamily="33" charset="0"/>
                <a:ea typeface="+mn-ea"/>
                <a:cs typeface="+mn-cs"/>
              </a:rPr>
              <a:t>First, for an off-chip L2 cache, many designs do not use the system bus as</a:t>
            </a:r>
          </a:p>
          <a:p>
            <a:r>
              <a:rPr kumimoji="1" lang="en-US" sz="1200" kern="1200" baseline="0" dirty="0">
                <a:solidFill>
                  <a:schemeClr val="tx1"/>
                </a:solidFill>
                <a:latin typeface="Times New Roman" pitchFamily="33" charset="0"/>
                <a:ea typeface="+mn-ea"/>
                <a:cs typeface="+mn-cs"/>
              </a:rPr>
              <a:t>the path for transfer between the L2 cache and the processor, but use a separate</a:t>
            </a:r>
          </a:p>
          <a:p>
            <a:r>
              <a:rPr kumimoji="1" lang="en-US" sz="1200" kern="1200" baseline="0" dirty="0">
                <a:solidFill>
                  <a:schemeClr val="tx1"/>
                </a:solidFill>
                <a:latin typeface="Times New Roman" pitchFamily="33" charset="0"/>
                <a:ea typeface="+mn-ea"/>
                <a:cs typeface="+mn-cs"/>
              </a:rPr>
              <a:t>data path, so as to reduce the burden on the system bus. Second, with the continued</a:t>
            </a:r>
          </a:p>
          <a:p>
            <a:r>
              <a:rPr kumimoji="1" lang="en-US" sz="1200" kern="1200" baseline="0" dirty="0">
                <a:solidFill>
                  <a:schemeClr val="tx1"/>
                </a:solidFill>
                <a:latin typeface="Times New Roman" pitchFamily="33" charset="0"/>
                <a:ea typeface="+mn-ea"/>
                <a:cs typeface="+mn-cs"/>
              </a:rPr>
              <a:t>shrinkage of processor components, a number of processors now incorporate the L2</a:t>
            </a:r>
          </a:p>
          <a:p>
            <a:r>
              <a:rPr kumimoji="1" lang="en-US" sz="1200" kern="1200" baseline="0" dirty="0">
                <a:solidFill>
                  <a:schemeClr val="tx1"/>
                </a:solidFill>
                <a:latin typeface="Times New Roman" pitchFamily="33" charset="0"/>
                <a:ea typeface="+mn-ea"/>
                <a:cs typeface="+mn-cs"/>
              </a:rPr>
              <a:t>cache on the processor chip, improving performance.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potential savings due to the use of an L2 cache depends on the hit rates</a:t>
            </a:r>
          </a:p>
          <a:p>
            <a:r>
              <a:rPr kumimoji="1" lang="en-US" sz="1200" kern="1200" baseline="0" dirty="0">
                <a:solidFill>
                  <a:schemeClr val="tx1"/>
                </a:solidFill>
                <a:latin typeface="Times New Roman" pitchFamily="33" charset="0"/>
                <a:ea typeface="+mn-ea"/>
                <a:cs typeface="+mn-cs"/>
              </a:rPr>
              <a:t>in both the L1 and L2 caches. Several studies have shown that, in general, the use</a:t>
            </a:r>
          </a:p>
          <a:p>
            <a:r>
              <a:rPr kumimoji="1" lang="en-US" sz="1200" kern="1200" baseline="0" dirty="0">
                <a:solidFill>
                  <a:schemeClr val="tx1"/>
                </a:solidFill>
                <a:latin typeface="Times New Roman" pitchFamily="33" charset="0"/>
                <a:ea typeface="+mn-ea"/>
                <a:cs typeface="+mn-cs"/>
              </a:rPr>
              <a:t>of a second-level cache does improve performance (e.g., see [AZIM92], [NOVI93],</a:t>
            </a:r>
          </a:p>
          <a:p>
            <a:r>
              <a:rPr kumimoji="1" lang="en-US" sz="1200" kern="1200" baseline="0" dirty="0">
                <a:solidFill>
                  <a:schemeClr val="tx1"/>
                </a:solidFill>
                <a:latin typeface="Times New Roman" pitchFamily="33" charset="0"/>
                <a:ea typeface="+mn-ea"/>
                <a:cs typeface="+mn-cs"/>
              </a:rPr>
              <a:t>[HAND98]). However, the use of multilevel caches does complicate all of the design</a:t>
            </a:r>
          </a:p>
          <a:p>
            <a:r>
              <a:rPr kumimoji="1" lang="en-US" sz="1200" kern="1200" baseline="0" dirty="0">
                <a:solidFill>
                  <a:schemeClr val="tx1"/>
                </a:solidFill>
                <a:latin typeface="Times New Roman" pitchFamily="33" charset="0"/>
                <a:ea typeface="+mn-ea"/>
                <a:cs typeface="+mn-cs"/>
              </a:rPr>
              <a:t>issues related to caches, including size, replacement algorithm, and write policy; see</a:t>
            </a:r>
          </a:p>
          <a:p>
            <a:r>
              <a:rPr kumimoji="1" lang="en-US" sz="1200" kern="1200" baseline="0" dirty="0">
                <a:solidFill>
                  <a:schemeClr val="tx1"/>
                </a:solidFill>
                <a:latin typeface="Times New Roman" pitchFamily="33" charset="0"/>
                <a:ea typeface="+mn-ea"/>
                <a:cs typeface="+mn-cs"/>
              </a:rPr>
              <a:t>[HAND98] and [PEIR99] for discussions.</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32</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baseline="0" dirty="0">
                <a:solidFill>
                  <a:schemeClr val="tx1"/>
                </a:solidFill>
                <a:latin typeface="Times New Roman" pitchFamily="33" charset="0"/>
                <a:ea typeface="+mn-ea"/>
                <a:cs typeface="+mn-cs"/>
              </a:rPr>
              <a:t>Figure 5.16 shows the results of one simulation study of two-level cache performance</a:t>
            </a:r>
          </a:p>
          <a:p>
            <a:r>
              <a:rPr kumimoji="1" lang="en-US" sz="1200" kern="1200" baseline="0" dirty="0">
                <a:solidFill>
                  <a:schemeClr val="tx1"/>
                </a:solidFill>
                <a:latin typeface="Times New Roman" pitchFamily="33" charset="0"/>
                <a:ea typeface="+mn-ea"/>
                <a:cs typeface="+mn-cs"/>
              </a:rPr>
              <a:t>as a function of cache size [GENU04]. The figure assumes that both</a:t>
            </a:r>
          </a:p>
          <a:p>
            <a:r>
              <a:rPr kumimoji="1" lang="en-US" sz="1200" kern="1200" baseline="0" dirty="0">
                <a:solidFill>
                  <a:schemeClr val="tx1"/>
                </a:solidFill>
                <a:latin typeface="Times New Roman" pitchFamily="33" charset="0"/>
                <a:ea typeface="+mn-ea"/>
                <a:cs typeface="+mn-cs"/>
              </a:rPr>
              <a:t>caches have the same line size and shows the total hit ratio. That is, a hit is counted</a:t>
            </a:r>
          </a:p>
          <a:p>
            <a:r>
              <a:rPr kumimoji="1" lang="en-US" sz="1200" kern="1200" baseline="0" dirty="0">
                <a:solidFill>
                  <a:schemeClr val="tx1"/>
                </a:solidFill>
                <a:latin typeface="Times New Roman" pitchFamily="33" charset="0"/>
                <a:ea typeface="+mn-ea"/>
                <a:cs typeface="+mn-cs"/>
              </a:rPr>
              <a:t>if the desired data appears in either the L1 or the L2 cache. The figure shows the</a:t>
            </a:r>
          </a:p>
          <a:p>
            <a:r>
              <a:rPr kumimoji="1" lang="en-US" sz="1200" kern="1200" baseline="0" dirty="0">
                <a:solidFill>
                  <a:schemeClr val="tx1"/>
                </a:solidFill>
                <a:latin typeface="Times New Roman" pitchFamily="33" charset="0"/>
                <a:ea typeface="+mn-ea"/>
                <a:cs typeface="+mn-cs"/>
              </a:rPr>
              <a:t>impact of L2 on total hits with respect to L1 size. L2 has little effect on the total</a:t>
            </a:r>
          </a:p>
          <a:p>
            <a:r>
              <a:rPr kumimoji="1" lang="en-US" sz="1200" kern="1200" baseline="0" dirty="0">
                <a:solidFill>
                  <a:schemeClr val="tx1"/>
                </a:solidFill>
                <a:latin typeface="Times New Roman" pitchFamily="33" charset="0"/>
                <a:ea typeface="+mn-ea"/>
                <a:cs typeface="+mn-cs"/>
              </a:rPr>
              <a:t>number of cache hits until it is at least double the L1 cache size. Note that the steepest</a:t>
            </a:r>
          </a:p>
          <a:p>
            <a:r>
              <a:rPr kumimoji="1" lang="en-US" sz="1200" kern="1200" baseline="0" dirty="0">
                <a:solidFill>
                  <a:schemeClr val="tx1"/>
                </a:solidFill>
                <a:latin typeface="Times New Roman" pitchFamily="33" charset="0"/>
                <a:ea typeface="+mn-ea"/>
                <a:cs typeface="+mn-cs"/>
              </a:rPr>
              <a:t>part of the slope for an L1 cache of 8 Kbytes is for an L2 cache of 16 Kbytes.</a:t>
            </a:r>
          </a:p>
          <a:p>
            <a:r>
              <a:rPr kumimoji="1" lang="en-US" sz="1200" kern="1200" baseline="0" dirty="0">
                <a:solidFill>
                  <a:schemeClr val="tx1"/>
                </a:solidFill>
                <a:latin typeface="Times New Roman" pitchFamily="33" charset="0"/>
                <a:ea typeface="+mn-ea"/>
                <a:cs typeface="+mn-cs"/>
              </a:rPr>
              <a:t>Again for an L1 cache of 16 Kbytes, the steepest part of the curve is for an L2 cache</a:t>
            </a:r>
          </a:p>
          <a:p>
            <a:r>
              <a:rPr kumimoji="1" lang="en-US" sz="1200" kern="1200" baseline="0" dirty="0">
                <a:solidFill>
                  <a:schemeClr val="tx1"/>
                </a:solidFill>
                <a:latin typeface="Times New Roman" pitchFamily="33" charset="0"/>
                <a:ea typeface="+mn-ea"/>
                <a:cs typeface="+mn-cs"/>
              </a:rPr>
              <a:t>size of 32 Kbytes. Prior to that point, the L2 cache has little, if any, impact on total</a:t>
            </a:r>
          </a:p>
          <a:p>
            <a:r>
              <a:rPr kumimoji="1" lang="en-US" sz="1200" kern="1200" baseline="0" dirty="0">
                <a:solidFill>
                  <a:schemeClr val="tx1"/>
                </a:solidFill>
                <a:latin typeface="Times New Roman" pitchFamily="33" charset="0"/>
                <a:ea typeface="+mn-ea"/>
                <a:cs typeface="+mn-cs"/>
              </a:rPr>
              <a:t>cache performance. The need for the L2 cache to be larger than the L1 cache to</a:t>
            </a:r>
          </a:p>
          <a:p>
            <a:r>
              <a:rPr kumimoji="1" lang="en-US" sz="1200" kern="1200" baseline="0" dirty="0">
                <a:solidFill>
                  <a:schemeClr val="tx1"/>
                </a:solidFill>
                <a:latin typeface="Times New Roman" pitchFamily="33" charset="0"/>
                <a:ea typeface="+mn-ea"/>
                <a:cs typeface="+mn-cs"/>
              </a:rPr>
              <a:t>affect performance makes sense. If the L2 cache has the same line size and capacity</a:t>
            </a:r>
          </a:p>
          <a:p>
            <a:r>
              <a:rPr kumimoji="1" lang="en-US" sz="1200" kern="1200" baseline="0" dirty="0">
                <a:solidFill>
                  <a:schemeClr val="tx1"/>
                </a:solidFill>
                <a:latin typeface="Times New Roman" pitchFamily="33" charset="0"/>
                <a:ea typeface="+mn-ea"/>
                <a:cs typeface="+mn-cs"/>
              </a:rPr>
              <a:t>as the L1 cache, its contents will more or less mirror those of the L1 cache.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With the increasing availability of on-chip area available for cache, most contemporary</a:t>
            </a:r>
          </a:p>
          <a:p>
            <a:r>
              <a:rPr kumimoji="1" lang="en-US" sz="1200" kern="1200" baseline="0" dirty="0">
                <a:solidFill>
                  <a:schemeClr val="tx1"/>
                </a:solidFill>
                <a:latin typeface="Times New Roman" pitchFamily="33" charset="0"/>
                <a:ea typeface="+mn-ea"/>
                <a:cs typeface="+mn-cs"/>
              </a:rPr>
              <a:t>microprocessors have moved the L2 cache onto the processor chip and</a:t>
            </a:r>
          </a:p>
          <a:p>
            <a:r>
              <a:rPr kumimoji="1" lang="en-US" sz="1200" kern="1200" baseline="0" dirty="0">
                <a:solidFill>
                  <a:schemeClr val="tx1"/>
                </a:solidFill>
                <a:latin typeface="Times New Roman" pitchFamily="33" charset="0"/>
                <a:ea typeface="+mn-ea"/>
                <a:cs typeface="+mn-cs"/>
              </a:rPr>
              <a:t>added an L3 cache. Originally, the L3 cache was accessible over the external bus.</a:t>
            </a:r>
          </a:p>
          <a:p>
            <a:r>
              <a:rPr kumimoji="1" lang="en-US" sz="1200" kern="1200" baseline="0" dirty="0">
                <a:solidFill>
                  <a:schemeClr val="tx1"/>
                </a:solidFill>
                <a:latin typeface="Times New Roman" pitchFamily="33" charset="0"/>
                <a:ea typeface="+mn-ea"/>
                <a:cs typeface="+mn-cs"/>
              </a:rPr>
              <a:t>More recently, most microprocessors have incorporated an on-chip L3 cache. In</a:t>
            </a:r>
          </a:p>
          <a:p>
            <a:r>
              <a:rPr kumimoji="1" lang="en-US" sz="1200" kern="1200" baseline="0" dirty="0">
                <a:solidFill>
                  <a:schemeClr val="tx1"/>
                </a:solidFill>
                <a:latin typeface="Times New Roman" pitchFamily="33" charset="0"/>
                <a:ea typeface="+mn-ea"/>
                <a:cs typeface="+mn-cs"/>
              </a:rPr>
              <a:t>either case, there appears to be a performance advantage to adding the third level</a:t>
            </a:r>
          </a:p>
          <a:p>
            <a:r>
              <a:rPr kumimoji="1" lang="en-US" sz="1200" kern="1200" baseline="0" dirty="0">
                <a:solidFill>
                  <a:schemeClr val="tx1"/>
                </a:solidFill>
                <a:latin typeface="Times New Roman" pitchFamily="33" charset="0"/>
                <a:ea typeface="+mn-ea"/>
                <a:cs typeface="+mn-cs"/>
              </a:rPr>
              <a:t>(e.g., see [GHAI98]). Further, large systems, such as the IBM mainframe </a:t>
            </a:r>
            <a:r>
              <a:rPr kumimoji="1" lang="en-US" sz="1200" kern="1200" baseline="0" dirty="0" err="1">
                <a:solidFill>
                  <a:schemeClr val="tx1"/>
                </a:solidFill>
                <a:latin typeface="Times New Roman" pitchFamily="33" charset="0"/>
                <a:ea typeface="+mn-ea"/>
                <a:cs typeface="+mn-cs"/>
              </a:rPr>
              <a:t>zEnterprise</a:t>
            </a:r>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systems, now incorporate 3 on-chip cache levels and a fourth level of cache</a:t>
            </a:r>
          </a:p>
          <a:p>
            <a:r>
              <a:rPr kumimoji="1" lang="en-US" sz="1200" kern="1200" baseline="0" dirty="0">
                <a:solidFill>
                  <a:schemeClr val="tx1"/>
                </a:solidFill>
                <a:latin typeface="Times New Roman" pitchFamily="33" charset="0"/>
                <a:ea typeface="+mn-ea"/>
                <a:cs typeface="+mn-cs"/>
              </a:rPr>
              <a:t>shared across multiple chips [BART15</a:t>
            </a:r>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33</a:t>
            </a:fld>
            <a:endParaRPr lang="en-US" dirty="0"/>
          </a:p>
        </p:txBody>
      </p:sp>
    </p:spTree>
    <p:extLst>
      <p:ext uri="{BB962C8B-B14F-4D97-AF65-F5344CB8AC3E}">
        <p14:creationId xmlns:p14="http://schemas.microsoft.com/office/powerpoint/2010/main" val="7077624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kumimoji="1" lang="en-US" sz="1200" kern="1200" baseline="0" dirty="0">
                <a:solidFill>
                  <a:schemeClr val="tx1"/>
                </a:solidFill>
                <a:latin typeface="Times New Roman" pitchFamily="33" charset="0"/>
                <a:ea typeface="+mn-ea"/>
                <a:cs typeface="+mn-cs"/>
              </a:rPr>
              <a:t>When the on-chip cache first made an appearance,</a:t>
            </a:r>
          </a:p>
          <a:p>
            <a:r>
              <a:rPr kumimoji="1" lang="en-US" sz="1200" kern="1200" baseline="0" dirty="0">
                <a:solidFill>
                  <a:schemeClr val="tx1"/>
                </a:solidFill>
                <a:latin typeface="Times New Roman" pitchFamily="33" charset="0"/>
                <a:ea typeface="+mn-ea"/>
                <a:cs typeface="+mn-cs"/>
              </a:rPr>
              <a:t>many of the designs consisted of a single cache used to store references to both data</a:t>
            </a:r>
          </a:p>
          <a:p>
            <a:r>
              <a:rPr kumimoji="1" lang="en-US" sz="1200" kern="1200" baseline="0" dirty="0">
                <a:solidFill>
                  <a:schemeClr val="tx1"/>
                </a:solidFill>
                <a:latin typeface="Times New Roman" pitchFamily="33" charset="0"/>
                <a:ea typeface="+mn-ea"/>
                <a:cs typeface="+mn-cs"/>
              </a:rPr>
              <a:t>and instructions. More recently, it has become common to split the cache into two:</a:t>
            </a:r>
          </a:p>
          <a:p>
            <a:r>
              <a:rPr kumimoji="1" lang="en-US" sz="1200" kern="1200" baseline="0" dirty="0">
                <a:solidFill>
                  <a:schemeClr val="tx1"/>
                </a:solidFill>
                <a:latin typeface="Times New Roman" pitchFamily="33" charset="0"/>
                <a:ea typeface="+mn-ea"/>
                <a:cs typeface="+mn-cs"/>
              </a:rPr>
              <a:t>one dedicated to instructions and one dedicated to data. These two caches both exist</a:t>
            </a:r>
          </a:p>
          <a:p>
            <a:r>
              <a:rPr kumimoji="1" lang="en-US" sz="1200" kern="1200" baseline="0" dirty="0">
                <a:solidFill>
                  <a:schemeClr val="tx1"/>
                </a:solidFill>
                <a:latin typeface="Times New Roman" pitchFamily="33" charset="0"/>
                <a:ea typeface="+mn-ea"/>
                <a:cs typeface="+mn-cs"/>
              </a:rPr>
              <a:t>at the same level, typically as two L1 caches. When the processor attempts to fetch an</a:t>
            </a:r>
          </a:p>
          <a:p>
            <a:r>
              <a:rPr kumimoji="1" lang="en-US" sz="1200" kern="1200" baseline="0" dirty="0">
                <a:solidFill>
                  <a:schemeClr val="tx1"/>
                </a:solidFill>
                <a:latin typeface="Times New Roman" pitchFamily="33" charset="0"/>
                <a:ea typeface="+mn-ea"/>
                <a:cs typeface="+mn-cs"/>
              </a:rPr>
              <a:t>instruction from main memory, it first consults the instruction L1 cache, and when the</a:t>
            </a:r>
          </a:p>
          <a:p>
            <a:r>
              <a:rPr kumimoji="1" lang="en-US" sz="1200" kern="1200" baseline="0" dirty="0">
                <a:solidFill>
                  <a:schemeClr val="tx1"/>
                </a:solidFill>
                <a:latin typeface="Times New Roman" pitchFamily="33" charset="0"/>
                <a:ea typeface="+mn-ea"/>
                <a:cs typeface="+mn-cs"/>
              </a:rPr>
              <a:t>processor attempts to fetch data from main memory, it first consults the data L1 cache.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There are two potential advantages of a unified cache: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For a given cache size, a unified cache has a higher hit rate than split caches</a:t>
            </a:r>
          </a:p>
          <a:p>
            <a:r>
              <a:rPr kumimoji="1" lang="en-US" sz="1200" kern="1200" baseline="0" dirty="0">
                <a:solidFill>
                  <a:schemeClr val="tx1"/>
                </a:solidFill>
                <a:latin typeface="Times New Roman" pitchFamily="33" charset="0"/>
                <a:ea typeface="+mn-ea"/>
                <a:cs typeface="+mn-cs"/>
              </a:rPr>
              <a:t>because it balances the load between instruction and data fetches automatically.</a:t>
            </a:r>
          </a:p>
          <a:p>
            <a:r>
              <a:rPr kumimoji="1" lang="en-US" sz="1200" kern="1200" baseline="0" dirty="0">
                <a:solidFill>
                  <a:schemeClr val="tx1"/>
                </a:solidFill>
                <a:latin typeface="Times New Roman" pitchFamily="33" charset="0"/>
                <a:ea typeface="+mn-ea"/>
                <a:cs typeface="+mn-cs"/>
              </a:rPr>
              <a:t>That is, if an execution pattern involves many more instruction fetches</a:t>
            </a:r>
          </a:p>
          <a:p>
            <a:r>
              <a:rPr kumimoji="1" lang="en-US" sz="1200" kern="1200" baseline="0" dirty="0">
                <a:solidFill>
                  <a:schemeClr val="tx1"/>
                </a:solidFill>
                <a:latin typeface="Times New Roman" pitchFamily="33" charset="0"/>
                <a:ea typeface="+mn-ea"/>
                <a:cs typeface="+mn-cs"/>
              </a:rPr>
              <a:t>than data fetches, then the cache will tend to fill up with instructions, and if an</a:t>
            </a:r>
          </a:p>
          <a:p>
            <a:r>
              <a:rPr kumimoji="1" lang="en-US" sz="1200" kern="1200" baseline="0" dirty="0">
                <a:solidFill>
                  <a:schemeClr val="tx1"/>
                </a:solidFill>
                <a:latin typeface="Times New Roman" pitchFamily="33" charset="0"/>
                <a:ea typeface="+mn-ea"/>
                <a:cs typeface="+mn-cs"/>
              </a:rPr>
              <a:t>execution pattern involves relatively more data fetches, the opposite will occur.</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Only one cache needs to be designed and implemented.</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trend is toward split caches at the L1 and unified caches for higher levels,</a:t>
            </a:r>
          </a:p>
          <a:p>
            <a:r>
              <a:rPr kumimoji="1" lang="en-US" sz="1200" kern="1200" baseline="0" dirty="0">
                <a:solidFill>
                  <a:schemeClr val="tx1"/>
                </a:solidFill>
                <a:latin typeface="Times New Roman" pitchFamily="33" charset="0"/>
                <a:ea typeface="+mn-ea"/>
                <a:cs typeface="+mn-cs"/>
              </a:rPr>
              <a:t>particularly for superscalar machines, which emphasize parallel instruction execution</a:t>
            </a:r>
          </a:p>
          <a:p>
            <a:r>
              <a:rPr kumimoji="1" lang="en-US" sz="1200" kern="1200" baseline="0" dirty="0">
                <a:solidFill>
                  <a:schemeClr val="tx1"/>
                </a:solidFill>
                <a:latin typeface="Times New Roman" pitchFamily="33" charset="0"/>
                <a:ea typeface="+mn-ea"/>
                <a:cs typeface="+mn-cs"/>
              </a:rPr>
              <a:t>and the prefetching of predicted future instructions. The key advantage of the</a:t>
            </a:r>
          </a:p>
          <a:p>
            <a:r>
              <a:rPr kumimoji="1" lang="en-US" sz="1200" kern="1200" baseline="0" dirty="0">
                <a:solidFill>
                  <a:schemeClr val="tx1"/>
                </a:solidFill>
                <a:latin typeface="Times New Roman" pitchFamily="33" charset="0"/>
                <a:ea typeface="+mn-ea"/>
                <a:cs typeface="+mn-cs"/>
              </a:rPr>
              <a:t>split cache design is that it eliminates contention for the cache between the instruction</a:t>
            </a:r>
          </a:p>
          <a:p>
            <a:r>
              <a:rPr kumimoji="1" lang="en-US" sz="1200" kern="1200" baseline="0" dirty="0">
                <a:solidFill>
                  <a:schemeClr val="tx1"/>
                </a:solidFill>
                <a:latin typeface="Times New Roman" pitchFamily="33" charset="0"/>
                <a:ea typeface="+mn-ea"/>
                <a:cs typeface="+mn-cs"/>
              </a:rPr>
              <a:t>fetch/decode unit and the execution unit. This is important in any design that</a:t>
            </a:r>
          </a:p>
          <a:p>
            <a:r>
              <a:rPr kumimoji="1" lang="en-US" sz="1200" kern="1200" baseline="0" dirty="0">
                <a:solidFill>
                  <a:schemeClr val="tx1"/>
                </a:solidFill>
                <a:latin typeface="Times New Roman" pitchFamily="33" charset="0"/>
                <a:ea typeface="+mn-ea"/>
                <a:cs typeface="+mn-cs"/>
              </a:rPr>
              <a:t>relies on the pipelining of instructions. Typically, the processor will fetch instructions</a:t>
            </a:r>
          </a:p>
          <a:p>
            <a:r>
              <a:rPr kumimoji="1" lang="en-US" sz="1200" kern="1200" baseline="0" dirty="0">
                <a:solidFill>
                  <a:schemeClr val="tx1"/>
                </a:solidFill>
                <a:latin typeface="Times New Roman" pitchFamily="33" charset="0"/>
                <a:ea typeface="+mn-ea"/>
                <a:cs typeface="+mn-cs"/>
              </a:rPr>
              <a:t>ahead of time and fill a buffer, or pipeline, with instructions to be executed. Suppose</a:t>
            </a:r>
          </a:p>
          <a:p>
            <a:r>
              <a:rPr kumimoji="1" lang="en-US" sz="1200" kern="1200" baseline="0" dirty="0">
                <a:solidFill>
                  <a:schemeClr val="tx1"/>
                </a:solidFill>
                <a:latin typeface="Times New Roman" pitchFamily="33" charset="0"/>
                <a:ea typeface="+mn-ea"/>
                <a:cs typeface="+mn-cs"/>
              </a:rPr>
              <a:t>now that we have a unified instruction/data cache. When the execution unit performs</a:t>
            </a:r>
          </a:p>
          <a:p>
            <a:r>
              <a:rPr kumimoji="1" lang="en-US" sz="1200" kern="1200" baseline="0" dirty="0">
                <a:solidFill>
                  <a:schemeClr val="tx1"/>
                </a:solidFill>
                <a:latin typeface="Times New Roman" pitchFamily="33" charset="0"/>
                <a:ea typeface="+mn-ea"/>
                <a:cs typeface="+mn-cs"/>
              </a:rPr>
              <a:t>a memory access to load and store data, the request is submitted to the unified cache.</a:t>
            </a:r>
          </a:p>
          <a:p>
            <a:r>
              <a:rPr kumimoji="1" lang="en-US" sz="1200" kern="1200" baseline="0" dirty="0">
                <a:solidFill>
                  <a:schemeClr val="tx1"/>
                </a:solidFill>
                <a:latin typeface="Times New Roman" pitchFamily="33" charset="0"/>
                <a:ea typeface="+mn-ea"/>
                <a:cs typeface="+mn-cs"/>
              </a:rPr>
              <a:t>If, at the same time, the instruction prefetcher issues a read request to the cache for</a:t>
            </a:r>
          </a:p>
          <a:p>
            <a:r>
              <a:rPr kumimoji="1" lang="en-US" sz="1200" kern="1200" baseline="0" dirty="0">
                <a:solidFill>
                  <a:schemeClr val="tx1"/>
                </a:solidFill>
                <a:latin typeface="Times New Roman" pitchFamily="33" charset="0"/>
                <a:ea typeface="+mn-ea"/>
                <a:cs typeface="+mn-cs"/>
              </a:rPr>
              <a:t>an instruction, that request will be temporarily blocked so that the cache can service</a:t>
            </a:r>
          </a:p>
          <a:p>
            <a:r>
              <a:rPr kumimoji="1" lang="en-US" sz="1200" kern="1200" baseline="0" dirty="0">
                <a:solidFill>
                  <a:schemeClr val="tx1"/>
                </a:solidFill>
                <a:latin typeface="Times New Roman" pitchFamily="33" charset="0"/>
                <a:ea typeface="+mn-ea"/>
                <a:cs typeface="+mn-cs"/>
              </a:rPr>
              <a:t>the execution unit first, enabling it to complete the currently executing instruction.</a:t>
            </a:r>
          </a:p>
          <a:p>
            <a:r>
              <a:rPr kumimoji="1" lang="en-US" sz="1200" kern="1200" baseline="0" dirty="0">
                <a:solidFill>
                  <a:schemeClr val="tx1"/>
                </a:solidFill>
                <a:latin typeface="Times New Roman" pitchFamily="33" charset="0"/>
                <a:ea typeface="+mn-ea"/>
                <a:cs typeface="+mn-cs"/>
              </a:rPr>
              <a:t>This cache contention can degrade performance by interfering with efficient use of</a:t>
            </a:r>
          </a:p>
          <a:p>
            <a:r>
              <a:rPr kumimoji="1" lang="en-US" sz="1200" kern="1200" baseline="0" dirty="0">
                <a:solidFill>
                  <a:schemeClr val="tx1"/>
                </a:solidFill>
                <a:latin typeface="Times New Roman" pitchFamily="33" charset="0"/>
                <a:ea typeface="+mn-ea"/>
                <a:cs typeface="+mn-cs"/>
              </a:rPr>
              <a:t>the instruction pipeline. The split cache structure overcomes this difficulty.</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34</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33" charset="0"/>
                <a:ea typeface="+mn-ea"/>
                <a:cs typeface="+mn-cs"/>
              </a:rPr>
              <a:t> Recall from Chapter 4 that we defined the inclusion principle for memory hierarchies</a:t>
            </a:r>
          </a:p>
          <a:p>
            <a:r>
              <a:rPr kumimoji="1" lang="en-US" sz="1200" kern="1200" dirty="0">
                <a:solidFill>
                  <a:schemeClr val="tx1"/>
                </a:solidFill>
                <a:effectLst/>
                <a:latin typeface="Times New Roman" pitchFamily="33" charset="0"/>
                <a:ea typeface="+mn-ea"/>
                <a:cs typeface="+mn-cs"/>
              </a:rPr>
              <a:t>as follows: All information items are originally stored in level </a:t>
            </a:r>
            <a:r>
              <a:rPr kumimoji="1" lang="en-US" sz="1200" kern="1200" dirty="0" err="1">
                <a:solidFill>
                  <a:schemeClr val="tx1"/>
                </a:solidFill>
                <a:effectLst/>
                <a:latin typeface="Times New Roman" pitchFamily="33" charset="0"/>
                <a:ea typeface="+mn-ea"/>
                <a:cs typeface="+mn-cs"/>
              </a:rPr>
              <a:t>Mn</a:t>
            </a:r>
            <a:r>
              <a:rPr kumimoji="1" lang="en-US" sz="1200" kern="1200" dirty="0">
                <a:solidFill>
                  <a:schemeClr val="tx1"/>
                </a:solidFill>
                <a:effectLst/>
                <a:latin typeface="Times New Roman" pitchFamily="33" charset="0"/>
                <a:ea typeface="+mn-ea"/>
                <a:cs typeface="+mn-cs"/>
              </a:rPr>
              <a:t> , where n  is the</a:t>
            </a:r>
          </a:p>
          <a:p>
            <a:r>
              <a:rPr kumimoji="1" lang="en-US" sz="1200" kern="1200" dirty="0">
                <a:solidFill>
                  <a:schemeClr val="tx1"/>
                </a:solidFill>
                <a:effectLst/>
                <a:latin typeface="Times New Roman" pitchFamily="33" charset="0"/>
                <a:ea typeface="+mn-ea"/>
                <a:cs typeface="+mn-cs"/>
              </a:rPr>
              <a:t>level most remote from the processor (lowest level). During the processing, subsets of</a:t>
            </a:r>
          </a:p>
          <a:p>
            <a:r>
              <a:rPr kumimoji="1" lang="en-US" sz="1200" kern="1200" dirty="0" err="1">
                <a:solidFill>
                  <a:schemeClr val="tx1"/>
                </a:solidFill>
                <a:effectLst/>
                <a:latin typeface="Times New Roman" pitchFamily="33" charset="0"/>
                <a:ea typeface="+mn-ea"/>
                <a:cs typeface="+mn-cs"/>
              </a:rPr>
              <a:t>Mn</a:t>
            </a:r>
            <a:r>
              <a:rPr kumimoji="1" lang="en-US" sz="1200" kern="1200" dirty="0">
                <a:solidFill>
                  <a:schemeClr val="tx1"/>
                </a:solidFill>
                <a:effectLst/>
                <a:latin typeface="Times New Roman" pitchFamily="33" charset="0"/>
                <a:ea typeface="+mn-ea"/>
                <a:cs typeface="+mn-cs"/>
              </a:rPr>
              <a:t>  are copied into </a:t>
            </a:r>
            <a:r>
              <a:rPr kumimoji="1" lang="en-US" sz="1200" kern="1200" dirty="0" err="1">
                <a:solidFill>
                  <a:schemeClr val="tx1"/>
                </a:solidFill>
                <a:effectLst/>
                <a:latin typeface="Times New Roman" pitchFamily="33" charset="0"/>
                <a:ea typeface="+mn-ea"/>
                <a:cs typeface="+mn-cs"/>
              </a:rPr>
              <a:t>Mn</a:t>
            </a:r>
            <a:r>
              <a:rPr kumimoji="1" lang="en-US" sz="1200" kern="1200" dirty="0">
                <a:solidFill>
                  <a:schemeClr val="tx1"/>
                </a:solidFill>
                <a:effectLst/>
                <a:latin typeface="Times New Roman" pitchFamily="33" charset="0"/>
                <a:ea typeface="+mn-ea"/>
                <a:cs typeface="+mn-cs"/>
              </a:rPr>
              <a:t> –1. Similarity, subsets of </a:t>
            </a:r>
            <a:r>
              <a:rPr kumimoji="1" lang="en-US" sz="1200" kern="1200" dirty="0" err="1">
                <a:solidFill>
                  <a:schemeClr val="tx1"/>
                </a:solidFill>
                <a:effectLst/>
                <a:latin typeface="Times New Roman" pitchFamily="33" charset="0"/>
                <a:ea typeface="+mn-ea"/>
                <a:cs typeface="+mn-cs"/>
              </a:rPr>
              <a:t>Mn</a:t>
            </a:r>
            <a:r>
              <a:rPr kumimoji="1" lang="en-US" sz="1200" kern="1200" dirty="0">
                <a:solidFill>
                  <a:schemeClr val="tx1"/>
                </a:solidFill>
                <a:effectLst/>
                <a:latin typeface="Times New Roman" pitchFamily="33" charset="0"/>
                <a:ea typeface="+mn-ea"/>
                <a:cs typeface="+mn-cs"/>
              </a:rPr>
              <a:t> –1 are copied into </a:t>
            </a:r>
            <a:r>
              <a:rPr kumimoji="1" lang="en-US" sz="1200" kern="1200" dirty="0" err="1">
                <a:solidFill>
                  <a:schemeClr val="tx1"/>
                </a:solidFill>
                <a:effectLst/>
                <a:latin typeface="Times New Roman" pitchFamily="33" charset="0"/>
                <a:ea typeface="+mn-ea"/>
                <a:cs typeface="+mn-cs"/>
              </a:rPr>
              <a:t>Mn</a:t>
            </a:r>
            <a:r>
              <a:rPr kumimoji="1" lang="en-US" sz="1200" kern="1200" dirty="0">
                <a:solidFill>
                  <a:schemeClr val="tx1"/>
                </a:solidFill>
                <a:effectLst/>
                <a:latin typeface="Times New Roman" pitchFamily="33" charset="0"/>
                <a:ea typeface="+mn-ea"/>
                <a:cs typeface="+mn-cs"/>
              </a:rPr>
              <a:t> –2, and so on.</a:t>
            </a:r>
          </a:p>
          <a:p>
            <a:r>
              <a:rPr kumimoji="1" lang="en-US" sz="1200" kern="1200" dirty="0">
                <a:solidFill>
                  <a:schemeClr val="tx1"/>
                </a:solidFill>
                <a:effectLst/>
                <a:latin typeface="Times New Roman" pitchFamily="33" charset="0"/>
                <a:ea typeface="+mn-ea"/>
                <a:cs typeface="+mn-cs"/>
              </a:rPr>
              <a:t>This is expressed concisely as </a:t>
            </a:r>
            <a:r>
              <a:rPr kumimoji="1" lang="en-US" sz="1200" kern="1200" dirty="0" err="1">
                <a:solidFill>
                  <a:schemeClr val="tx1"/>
                </a:solidFill>
                <a:effectLst/>
                <a:latin typeface="Times New Roman" pitchFamily="33" charset="0"/>
                <a:ea typeface="+mn-ea"/>
                <a:cs typeface="+mn-cs"/>
              </a:rPr>
              <a:t>Mi</a:t>
            </a:r>
            <a:r>
              <a:rPr kumimoji="1" lang="en-US" sz="1200" kern="1200" dirty="0">
                <a:solidFill>
                  <a:schemeClr val="tx1"/>
                </a:solidFill>
                <a:effectLst/>
                <a:latin typeface="Times New Roman" pitchFamily="33" charset="0"/>
                <a:ea typeface="+mn-ea"/>
                <a:cs typeface="+mn-cs"/>
              </a:rPr>
              <a:t> </a:t>
            </a:r>
            <a:r>
              <a:rPr kumimoji="1" lang="en-US" sz="1200" kern="1200" dirty="0" err="1">
                <a:solidFill>
                  <a:schemeClr val="tx1"/>
                </a:solidFill>
                <a:effectLst/>
                <a:latin typeface="Times New Roman" pitchFamily="33" charset="0"/>
                <a:ea typeface="+mn-ea"/>
                <a:cs typeface="+mn-cs"/>
              </a:rPr>
              <a:t>Mi</a:t>
            </a:r>
            <a:r>
              <a:rPr kumimoji="1" lang="en-US" sz="1200" kern="1200" dirty="0">
                <a:solidFill>
                  <a:schemeClr val="tx1"/>
                </a:solidFill>
                <a:effectLst/>
                <a:latin typeface="Times New Roman" pitchFamily="33" charset="0"/>
                <a:ea typeface="+mn-ea"/>
                <a:cs typeface="+mn-cs"/>
              </a:rPr>
              <a:t> +1. Thus, if a word is found in </a:t>
            </a:r>
            <a:r>
              <a:rPr kumimoji="1" lang="en-US" sz="1200" kern="1200" dirty="0" err="1">
                <a:solidFill>
                  <a:schemeClr val="tx1"/>
                </a:solidFill>
                <a:effectLst/>
                <a:latin typeface="Times New Roman" pitchFamily="33" charset="0"/>
                <a:ea typeface="+mn-ea"/>
                <a:cs typeface="+mn-cs"/>
              </a:rPr>
              <a:t>Mi</a:t>
            </a:r>
            <a:r>
              <a:rPr kumimoji="1" lang="en-US" sz="1200" kern="1200" dirty="0">
                <a:solidFill>
                  <a:schemeClr val="tx1"/>
                </a:solidFill>
                <a:effectLst/>
                <a:latin typeface="Times New Roman" pitchFamily="33" charset="0"/>
                <a:ea typeface="+mn-ea"/>
                <a:cs typeface="+mn-cs"/>
              </a:rPr>
              <a:t> , then copies of</a:t>
            </a:r>
          </a:p>
          <a:p>
            <a:r>
              <a:rPr kumimoji="1" lang="en-US" sz="1200" kern="1200" dirty="0">
                <a:solidFill>
                  <a:schemeClr val="tx1"/>
                </a:solidFill>
                <a:effectLst/>
                <a:latin typeface="Times New Roman" pitchFamily="33" charset="0"/>
                <a:ea typeface="+mn-ea"/>
                <a:cs typeface="+mn-cs"/>
              </a:rPr>
              <a:t>the same word also exist in all lower layers </a:t>
            </a:r>
            <a:r>
              <a:rPr kumimoji="1" lang="en-US" sz="1200" kern="1200" dirty="0" err="1">
                <a:solidFill>
                  <a:schemeClr val="tx1"/>
                </a:solidFill>
                <a:effectLst/>
                <a:latin typeface="Times New Roman" pitchFamily="33" charset="0"/>
                <a:ea typeface="+mn-ea"/>
                <a:cs typeface="+mn-cs"/>
              </a:rPr>
              <a:t>Mi</a:t>
            </a:r>
            <a:r>
              <a:rPr kumimoji="1" lang="en-US" sz="1200" kern="1200" dirty="0">
                <a:solidFill>
                  <a:schemeClr val="tx1"/>
                </a:solidFill>
                <a:effectLst/>
                <a:latin typeface="Times New Roman" pitchFamily="33" charset="0"/>
                <a:ea typeface="+mn-ea"/>
                <a:cs typeface="+mn-cs"/>
              </a:rPr>
              <a:t> +1, </a:t>
            </a:r>
            <a:r>
              <a:rPr kumimoji="1" lang="en-US" sz="1200" kern="1200" dirty="0" err="1">
                <a:solidFill>
                  <a:schemeClr val="tx1"/>
                </a:solidFill>
                <a:effectLst/>
                <a:latin typeface="Times New Roman" pitchFamily="33" charset="0"/>
                <a:ea typeface="+mn-ea"/>
                <a:cs typeface="+mn-cs"/>
              </a:rPr>
              <a:t>Mi</a:t>
            </a:r>
            <a:r>
              <a:rPr kumimoji="1" lang="en-US" sz="1200" kern="1200" dirty="0">
                <a:solidFill>
                  <a:schemeClr val="tx1"/>
                </a:solidFill>
                <a:effectLst/>
                <a:latin typeface="Times New Roman" pitchFamily="33" charset="0"/>
                <a:ea typeface="+mn-ea"/>
                <a:cs typeface="+mn-cs"/>
              </a:rPr>
              <a:t> +2,…, </a:t>
            </a:r>
            <a:r>
              <a:rPr kumimoji="1" lang="en-US" sz="1200" kern="1200" dirty="0" err="1">
                <a:solidFill>
                  <a:schemeClr val="tx1"/>
                </a:solidFill>
                <a:effectLst/>
                <a:latin typeface="Times New Roman" pitchFamily="33" charset="0"/>
                <a:ea typeface="+mn-ea"/>
                <a:cs typeface="+mn-cs"/>
              </a:rPr>
              <a:t>Mn</a:t>
            </a:r>
            <a:r>
              <a:rPr kumimoji="1" lang="en-US" sz="1200" kern="1200" dirty="0">
                <a:solidFill>
                  <a:schemeClr val="tx1"/>
                </a:solidFill>
                <a:effectLst/>
                <a:latin typeface="Times New Roman" pitchFamily="33" charset="0"/>
                <a:ea typeface="+mn-ea"/>
                <a:cs typeface="+mn-cs"/>
              </a:rPr>
              <a:t> . In a multilevel cache</a:t>
            </a:r>
          </a:p>
          <a:p>
            <a:r>
              <a:rPr kumimoji="1" lang="en-US" sz="1200" kern="1200" dirty="0">
                <a:solidFill>
                  <a:schemeClr val="tx1"/>
                </a:solidFill>
                <a:effectLst/>
                <a:latin typeface="Times New Roman" pitchFamily="33" charset="0"/>
                <a:ea typeface="+mn-ea"/>
                <a:cs typeface="+mn-cs"/>
              </a:rPr>
              <a:t>environment, in which there may be multiple caches at one level that share the same</a:t>
            </a:r>
          </a:p>
          <a:p>
            <a:r>
              <a:rPr kumimoji="1" lang="en-US" sz="1200" kern="1200" dirty="0">
                <a:solidFill>
                  <a:schemeClr val="tx1"/>
                </a:solidFill>
                <a:effectLst/>
                <a:latin typeface="Times New Roman" pitchFamily="33" charset="0"/>
                <a:ea typeface="+mn-ea"/>
                <a:cs typeface="+mn-cs"/>
              </a:rPr>
              <a:t>cache at the next lower level, inclusion between these two levels may not always be</a:t>
            </a:r>
          </a:p>
          <a:p>
            <a:r>
              <a:rPr kumimoji="1" lang="en-US" sz="1200" kern="1200" dirty="0">
                <a:solidFill>
                  <a:schemeClr val="tx1"/>
                </a:solidFill>
                <a:effectLst/>
                <a:latin typeface="Times New Roman" pitchFamily="33" charset="0"/>
                <a:ea typeface="+mn-ea"/>
                <a:cs typeface="+mn-cs"/>
              </a:rPr>
              <a:t>desirable. Three inclusion policies are found in contemporary cache systems:</a:t>
            </a:r>
          </a:p>
          <a:p>
            <a:endParaRPr kumimoji="1" lang="en-US" sz="1200" kern="1200" dirty="0">
              <a:solidFill>
                <a:schemeClr val="tx1"/>
              </a:solidFill>
              <a:effectLst/>
              <a:latin typeface="Times New Roman" pitchFamily="33" charset="0"/>
              <a:ea typeface="+mn-ea"/>
              <a:cs typeface="+mn-cs"/>
            </a:endParaRPr>
          </a:p>
          <a:p>
            <a:r>
              <a:rPr kumimoji="1" lang="en-US" sz="1200" kern="1200" dirty="0">
                <a:solidFill>
                  <a:schemeClr val="tx1"/>
                </a:solidFill>
                <a:effectLst/>
                <a:latin typeface="Times New Roman" pitchFamily="33" charset="0"/>
                <a:ea typeface="+mn-ea"/>
                <a:cs typeface="+mn-cs"/>
              </a:rPr>
              <a:t>The </a:t>
            </a:r>
            <a:r>
              <a:rPr kumimoji="1" lang="en-US" sz="1200" b="1" kern="1200" dirty="0">
                <a:solidFill>
                  <a:schemeClr val="tx1"/>
                </a:solidFill>
                <a:effectLst/>
                <a:latin typeface="Times New Roman" pitchFamily="33" charset="0"/>
                <a:ea typeface="+mn-ea"/>
                <a:cs typeface="+mn-cs"/>
              </a:rPr>
              <a:t>inclusive policy</a:t>
            </a:r>
            <a:r>
              <a:rPr kumimoji="1" lang="en-US" sz="1200" kern="1200" dirty="0">
                <a:solidFill>
                  <a:schemeClr val="tx1"/>
                </a:solidFill>
                <a:effectLst/>
                <a:latin typeface="Times New Roman" pitchFamily="33" charset="0"/>
                <a:ea typeface="+mn-ea"/>
                <a:cs typeface="+mn-cs"/>
              </a:rPr>
              <a:t>  dictates that a piece of data in one cache is guaranteed to</a:t>
            </a:r>
          </a:p>
          <a:p>
            <a:r>
              <a:rPr kumimoji="1" lang="en-US" sz="1200" kern="1200" dirty="0">
                <a:solidFill>
                  <a:schemeClr val="tx1"/>
                </a:solidFill>
                <a:effectLst/>
                <a:latin typeface="Times New Roman" pitchFamily="33" charset="0"/>
                <a:ea typeface="+mn-ea"/>
                <a:cs typeface="+mn-cs"/>
              </a:rPr>
              <a:t>be also found in all lower levels of caches. The advantage of the inclusive policy is that</a:t>
            </a:r>
          </a:p>
          <a:p>
            <a:r>
              <a:rPr kumimoji="1" lang="en-US" sz="1200" kern="1200" dirty="0">
                <a:solidFill>
                  <a:schemeClr val="tx1"/>
                </a:solidFill>
                <a:effectLst/>
                <a:latin typeface="Times New Roman" pitchFamily="33" charset="0"/>
                <a:ea typeface="+mn-ea"/>
                <a:cs typeface="+mn-cs"/>
              </a:rPr>
              <a:t>it simplifies searching for data when there are multiple processors in the computing</a:t>
            </a:r>
          </a:p>
          <a:p>
            <a:r>
              <a:rPr kumimoji="1" lang="en-US" sz="1200" kern="1200" dirty="0">
                <a:solidFill>
                  <a:schemeClr val="tx1"/>
                </a:solidFill>
                <a:effectLst/>
                <a:latin typeface="Times New Roman" pitchFamily="33" charset="0"/>
                <a:ea typeface="+mn-ea"/>
                <a:cs typeface="+mn-cs"/>
              </a:rPr>
              <a:t>system. For example, if one processor wants to know whether another processor has</a:t>
            </a:r>
          </a:p>
          <a:p>
            <a:r>
              <a:rPr kumimoji="1" lang="en-US" sz="1200" kern="1200" dirty="0">
                <a:solidFill>
                  <a:schemeClr val="tx1"/>
                </a:solidFill>
                <a:effectLst/>
                <a:latin typeface="Times New Roman" pitchFamily="33" charset="0"/>
                <a:ea typeface="+mn-ea"/>
                <a:cs typeface="+mn-cs"/>
              </a:rPr>
              <a:t>the data it needs, it does not need to search all levels of caches of that other processor</a:t>
            </a:r>
          </a:p>
          <a:p>
            <a:r>
              <a:rPr kumimoji="1" lang="en-US" sz="1200" kern="1200" dirty="0">
                <a:solidFill>
                  <a:schemeClr val="tx1"/>
                </a:solidFill>
                <a:effectLst/>
                <a:latin typeface="Times New Roman" pitchFamily="33" charset="0"/>
                <a:ea typeface="+mn-ea"/>
                <a:cs typeface="+mn-cs"/>
              </a:rPr>
              <a:t>but only the lowest-level cache. This property is useful in enforcing cache coherence,</a:t>
            </a:r>
          </a:p>
          <a:p>
            <a:r>
              <a:rPr kumimoji="1" lang="en-US" sz="1200" kern="1200" dirty="0">
                <a:solidFill>
                  <a:schemeClr val="tx1"/>
                </a:solidFill>
                <a:effectLst/>
                <a:latin typeface="Times New Roman" pitchFamily="33" charset="0"/>
                <a:ea typeface="+mn-ea"/>
                <a:cs typeface="+mn-cs"/>
              </a:rPr>
              <a:t>which is discussed in Chapter 20.</a:t>
            </a:r>
          </a:p>
          <a:p>
            <a:endParaRPr kumimoji="1" lang="en-US" sz="1200" kern="1200" dirty="0">
              <a:solidFill>
                <a:schemeClr val="tx1"/>
              </a:solidFill>
              <a:effectLst/>
              <a:latin typeface="Times New Roman" pitchFamily="33" charset="0"/>
              <a:ea typeface="+mn-ea"/>
              <a:cs typeface="+mn-cs"/>
            </a:endParaRPr>
          </a:p>
          <a:p>
            <a:r>
              <a:rPr kumimoji="1" lang="en-US" sz="1200" kern="1200" dirty="0">
                <a:solidFill>
                  <a:schemeClr val="tx1"/>
                </a:solidFill>
                <a:effectLst/>
                <a:latin typeface="Times New Roman" pitchFamily="33" charset="0"/>
                <a:ea typeface="+mn-ea"/>
                <a:cs typeface="+mn-cs"/>
              </a:rPr>
              <a:t>The </a:t>
            </a:r>
            <a:r>
              <a:rPr kumimoji="1" lang="en-US" sz="1200" b="1" kern="1200" dirty="0">
                <a:solidFill>
                  <a:schemeClr val="tx1"/>
                </a:solidFill>
                <a:effectLst/>
                <a:latin typeface="Times New Roman" pitchFamily="33" charset="0"/>
                <a:ea typeface="+mn-ea"/>
                <a:cs typeface="+mn-cs"/>
              </a:rPr>
              <a:t>exclusive policy</a:t>
            </a:r>
            <a:r>
              <a:rPr kumimoji="1" lang="en-US" sz="1200" kern="1200" dirty="0">
                <a:solidFill>
                  <a:schemeClr val="tx1"/>
                </a:solidFill>
                <a:effectLst/>
                <a:latin typeface="Times New Roman" pitchFamily="33" charset="0"/>
                <a:ea typeface="+mn-ea"/>
                <a:cs typeface="+mn-cs"/>
              </a:rPr>
              <a:t>  dictates that a piece of data in one cache is guaranteed</a:t>
            </a:r>
          </a:p>
          <a:p>
            <a:r>
              <a:rPr kumimoji="1" lang="en-US" sz="1200" kern="1200" dirty="0">
                <a:solidFill>
                  <a:schemeClr val="tx1"/>
                </a:solidFill>
                <a:effectLst/>
                <a:latin typeface="Times New Roman" pitchFamily="33" charset="0"/>
                <a:ea typeface="+mn-ea"/>
                <a:cs typeface="+mn-cs"/>
              </a:rPr>
              <a:t>not  to be found in all lower levels of caches. The advantage of the exclusive policy</a:t>
            </a:r>
          </a:p>
          <a:p>
            <a:r>
              <a:rPr kumimoji="1" lang="en-US" sz="1200" kern="1200" dirty="0">
                <a:solidFill>
                  <a:schemeClr val="tx1"/>
                </a:solidFill>
                <a:effectLst/>
                <a:latin typeface="Times New Roman" pitchFamily="33" charset="0"/>
                <a:ea typeface="+mn-ea"/>
                <a:cs typeface="+mn-cs"/>
              </a:rPr>
              <a:t>is that it does not waste cache capacity since it does not store multiple copies of</a:t>
            </a:r>
          </a:p>
          <a:p>
            <a:r>
              <a:rPr kumimoji="1" lang="en-US" sz="1200" kern="1200" dirty="0">
                <a:solidFill>
                  <a:schemeClr val="tx1"/>
                </a:solidFill>
                <a:effectLst/>
                <a:latin typeface="Times New Roman" pitchFamily="33" charset="0"/>
                <a:ea typeface="+mn-ea"/>
                <a:cs typeface="+mn-cs"/>
              </a:rPr>
              <a:t>the same data in all of the caches. The disadvantage is the need to search multiple</a:t>
            </a:r>
          </a:p>
          <a:p>
            <a:r>
              <a:rPr kumimoji="1" lang="en-US" sz="1200" kern="1200" dirty="0">
                <a:solidFill>
                  <a:schemeClr val="tx1"/>
                </a:solidFill>
                <a:effectLst/>
                <a:latin typeface="Times New Roman" pitchFamily="33" charset="0"/>
                <a:ea typeface="+mn-ea"/>
                <a:cs typeface="+mn-cs"/>
              </a:rPr>
              <a:t>cache levels when invalidating or updating a block. To minimize the search time, the</a:t>
            </a:r>
          </a:p>
          <a:p>
            <a:r>
              <a:rPr kumimoji="1" lang="en-US" sz="1200" kern="1200" dirty="0">
                <a:solidFill>
                  <a:schemeClr val="tx1"/>
                </a:solidFill>
                <a:effectLst/>
                <a:latin typeface="Times New Roman" pitchFamily="33" charset="0"/>
                <a:ea typeface="+mn-ea"/>
                <a:cs typeface="+mn-cs"/>
              </a:rPr>
              <a:t>higher-level tag sets are typically duplicated at the lowest cache level to centralize</a:t>
            </a:r>
          </a:p>
          <a:p>
            <a:r>
              <a:rPr kumimoji="1" lang="en-US" sz="1200" kern="1200" dirty="0">
                <a:solidFill>
                  <a:schemeClr val="tx1"/>
                </a:solidFill>
                <a:effectLst/>
                <a:latin typeface="Times New Roman" pitchFamily="33" charset="0"/>
                <a:ea typeface="+mn-ea"/>
                <a:cs typeface="+mn-cs"/>
              </a:rPr>
              <a:t>searching.</a:t>
            </a:r>
          </a:p>
          <a:p>
            <a:endParaRPr kumimoji="1" lang="en-US" sz="1200" kern="1200" dirty="0">
              <a:solidFill>
                <a:schemeClr val="tx1"/>
              </a:solidFill>
              <a:effectLst/>
              <a:latin typeface="Times New Roman" pitchFamily="33" charset="0"/>
              <a:ea typeface="+mn-ea"/>
              <a:cs typeface="+mn-cs"/>
            </a:endParaRPr>
          </a:p>
          <a:p>
            <a:r>
              <a:rPr kumimoji="1" lang="en-US" sz="1200" kern="1200" dirty="0">
                <a:solidFill>
                  <a:schemeClr val="tx1"/>
                </a:solidFill>
                <a:effectLst/>
                <a:latin typeface="Times New Roman" pitchFamily="33" charset="0"/>
                <a:ea typeface="+mn-ea"/>
                <a:cs typeface="+mn-cs"/>
              </a:rPr>
              <a:t>With the </a:t>
            </a:r>
            <a:r>
              <a:rPr kumimoji="1" lang="en-US" sz="1200" b="1" kern="1200" dirty="0" err="1">
                <a:solidFill>
                  <a:schemeClr val="tx1"/>
                </a:solidFill>
                <a:effectLst/>
                <a:latin typeface="Times New Roman" pitchFamily="33" charset="0"/>
                <a:ea typeface="+mn-ea"/>
                <a:cs typeface="+mn-cs"/>
              </a:rPr>
              <a:t>noninclusive</a:t>
            </a:r>
            <a:r>
              <a:rPr kumimoji="1" lang="en-US" sz="1200" b="1" kern="1200" dirty="0">
                <a:solidFill>
                  <a:schemeClr val="tx1"/>
                </a:solidFill>
                <a:effectLst/>
                <a:latin typeface="Times New Roman" pitchFamily="33" charset="0"/>
                <a:ea typeface="+mn-ea"/>
                <a:cs typeface="+mn-cs"/>
              </a:rPr>
              <a:t> policy </a:t>
            </a:r>
            <a:r>
              <a:rPr kumimoji="1" lang="en-US" sz="1200" kern="1200" dirty="0">
                <a:solidFill>
                  <a:schemeClr val="tx1"/>
                </a:solidFill>
                <a:effectLst/>
                <a:latin typeface="Times New Roman" pitchFamily="33" charset="0"/>
                <a:ea typeface="+mn-ea"/>
                <a:cs typeface="+mn-cs"/>
              </a:rPr>
              <a:t>, a piece of data in one cache may or may not be</a:t>
            </a:r>
          </a:p>
          <a:p>
            <a:r>
              <a:rPr kumimoji="1" lang="en-US" sz="1200" kern="1200" dirty="0">
                <a:solidFill>
                  <a:schemeClr val="tx1"/>
                </a:solidFill>
                <a:effectLst/>
                <a:latin typeface="Times New Roman" pitchFamily="33" charset="0"/>
                <a:ea typeface="+mn-ea"/>
                <a:cs typeface="+mn-cs"/>
              </a:rPr>
              <a:t>found in lower levels of caches. This can be contrasted with the other two policies with</a:t>
            </a:r>
          </a:p>
          <a:p>
            <a:r>
              <a:rPr kumimoji="1" lang="en-US" sz="1200" kern="1200" dirty="0">
                <a:solidFill>
                  <a:schemeClr val="tx1"/>
                </a:solidFill>
                <a:effectLst/>
                <a:latin typeface="Times New Roman" pitchFamily="33" charset="0"/>
                <a:ea typeface="+mn-ea"/>
                <a:cs typeface="+mn-cs"/>
              </a:rPr>
              <a:t>the following examples. Suppose that the L2 line size is a multiple of the L1 line size.</a:t>
            </a:r>
          </a:p>
          <a:p>
            <a:r>
              <a:rPr kumimoji="1" lang="en-US" sz="1200" kern="1200" dirty="0">
                <a:solidFill>
                  <a:schemeClr val="tx1"/>
                </a:solidFill>
                <a:effectLst/>
                <a:latin typeface="Times New Roman" pitchFamily="33" charset="0"/>
                <a:ea typeface="+mn-ea"/>
                <a:cs typeface="+mn-cs"/>
              </a:rPr>
              <a:t>For the inclusive policy, if a block is evicted from the L2 cache, the corresponding multiple</a:t>
            </a:r>
          </a:p>
          <a:p>
            <a:r>
              <a:rPr kumimoji="1" lang="en-US" sz="1200" kern="1200" dirty="0">
                <a:solidFill>
                  <a:schemeClr val="tx1"/>
                </a:solidFill>
                <a:effectLst/>
                <a:latin typeface="Times New Roman" pitchFamily="33" charset="0"/>
                <a:ea typeface="+mn-ea"/>
                <a:cs typeface="+mn-cs"/>
              </a:rPr>
              <a:t>blocks will be evicted from the L1 cache. In contrast, with a </a:t>
            </a:r>
            <a:r>
              <a:rPr kumimoji="1" lang="en-US" sz="1200" kern="1200" dirty="0" err="1">
                <a:solidFill>
                  <a:schemeClr val="tx1"/>
                </a:solidFill>
                <a:effectLst/>
                <a:latin typeface="Times New Roman" pitchFamily="33" charset="0"/>
                <a:ea typeface="+mn-ea"/>
                <a:cs typeface="+mn-cs"/>
              </a:rPr>
              <a:t>noninclusive</a:t>
            </a:r>
            <a:r>
              <a:rPr kumimoji="1" lang="en-US" sz="1200" kern="1200" dirty="0">
                <a:solidFill>
                  <a:schemeClr val="tx1"/>
                </a:solidFill>
                <a:effectLst/>
                <a:latin typeface="Times New Roman" pitchFamily="33" charset="0"/>
                <a:ea typeface="+mn-ea"/>
                <a:cs typeface="+mn-cs"/>
              </a:rPr>
              <a:t> policy,</a:t>
            </a:r>
          </a:p>
          <a:p>
            <a:r>
              <a:rPr kumimoji="1" lang="en-US" sz="1200" kern="1200" dirty="0">
                <a:solidFill>
                  <a:schemeClr val="tx1"/>
                </a:solidFill>
                <a:effectLst/>
                <a:latin typeface="Times New Roman" pitchFamily="33" charset="0"/>
                <a:ea typeface="+mn-ea"/>
                <a:cs typeface="+mn-cs"/>
              </a:rPr>
              <a:t>the L1 cache my retain portions of a block recently evicted from the L2 cache. For the</a:t>
            </a:r>
          </a:p>
          <a:p>
            <a:r>
              <a:rPr kumimoji="1" lang="en-US" sz="1200" kern="1200" dirty="0">
                <a:solidFill>
                  <a:schemeClr val="tx1"/>
                </a:solidFill>
                <a:effectLst/>
                <a:latin typeface="Times New Roman" pitchFamily="33" charset="0"/>
                <a:ea typeface="+mn-ea"/>
                <a:cs typeface="+mn-cs"/>
              </a:rPr>
              <a:t>same difference in block size, if a portion of a block is promoted from the L2 cache to</a:t>
            </a:r>
          </a:p>
          <a:p>
            <a:r>
              <a:rPr kumimoji="1" lang="en-US" sz="1200" kern="1200" dirty="0">
                <a:solidFill>
                  <a:schemeClr val="tx1"/>
                </a:solidFill>
                <a:effectLst/>
                <a:latin typeface="Times New Roman" pitchFamily="33" charset="0"/>
                <a:ea typeface="+mn-ea"/>
                <a:cs typeface="+mn-cs"/>
              </a:rPr>
              <a:t>the L1 cache, the exclusive policy requires the entire L2 block be evicted. In contrast,</a:t>
            </a:r>
          </a:p>
          <a:p>
            <a:r>
              <a:rPr kumimoji="1" lang="en-US" sz="1200" kern="1200" dirty="0">
                <a:solidFill>
                  <a:schemeClr val="tx1"/>
                </a:solidFill>
                <a:effectLst/>
                <a:latin typeface="Times New Roman" pitchFamily="33" charset="0"/>
                <a:ea typeface="+mn-ea"/>
                <a:cs typeface="+mn-cs"/>
              </a:rPr>
              <a:t>the </a:t>
            </a:r>
            <a:r>
              <a:rPr kumimoji="1" lang="en-US" sz="1200" kern="1200" dirty="0" err="1">
                <a:solidFill>
                  <a:schemeClr val="tx1"/>
                </a:solidFill>
                <a:effectLst/>
                <a:latin typeface="Times New Roman" pitchFamily="33" charset="0"/>
                <a:ea typeface="+mn-ea"/>
                <a:cs typeface="+mn-cs"/>
              </a:rPr>
              <a:t>noninclusive</a:t>
            </a:r>
            <a:r>
              <a:rPr kumimoji="1" lang="en-US" sz="1200" kern="1200" dirty="0">
                <a:solidFill>
                  <a:schemeClr val="tx1"/>
                </a:solidFill>
                <a:effectLst/>
                <a:latin typeface="Times New Roman" pitchFamily="33" charset="0"/>
                <a:ea typeface="+mn-ea"/>
                <a:cs typeface="+mn-cs"/>
              </a:rPr>
              <a:t> policy does not require this eviction. As with the exclusive policy,</a:t>
            </a:r>
          </a:p>
          <a:p>
            <a:r>
              <a:rPr kumimoji="1" lang="en-US" sz="1200" kern="1200" dirty="0">
                <a:solidFill>
                  <a:schemeClr val="tx1"/>
                </a:solidFill>
                <a:effectLst/>
                <a:latin typeface="Times New Roman" pitchFamily="33" charset="0"/>
                <a:ea typeface="+mn-ea"/>
                <a:cs typeface="+mn-cs"/>
              </a:rPr>
              <a:t>a </a:t>
            </a:r>
            <a:r>
              <a:rPr kumimoji="1" lang="en-US" sz="1200" kern="1200" dirty="0" err="1">
                <a:solidFill>
                  <a:schemeClr val="tx1"/>
                </a:solidFill>
                <a:effectLst/>
                <a:latin typeface="Times New Roman" pitchFamily="33" charset="0"/>
                <a:ea typeface="+mn-ea"/>
                <a:cs typeface="+mn-cs"/>
              </a:rPr>
              <a:t>noninclusive</a:t>
            </a:r>
            <a:r>
              <a:rPr kumimoji="1" lang="en-US" sz="1200" kern="1200" dirty="0">
                <a:solidFill>
                  <a:schemeClr val="tx1"/>
                </a:solidFill>
                <a:effectLst/>
                <a:latin typeface="Times New Roman" pitchFamily="33" charset="0"/>
                <a:ea typeface="+mn-ea"/>
                <a:cs typeface="+mn-cs"/>
              </a:rPr>
              <a:t> policy will generally maintain all higher-level cache sets at the lowest</a:t>
            </a:r>
          </a:p>
          <a:p>
            <a:r>
              <a:rPr kumimoji="1" lang="en-US" sz="1200" kern="1200" dirty="0">
                <a:solidFill>
                  <a:schemeClr val="tx1"/>
                </a:solidFill>
                <a:effectLst/>
                <a:latin typeface="Times New Roman" pitchFamily="33" charset="0"/>
                <a:ea typeface="+mn-ea"/>
                <a:cs typeface="+mn-cs"/>
              </a:rPr>
              <a:t>cache level.</a:t>
            </a:r>
          </a:p>
          <a:p>
            <a:endParaRPr kumimoji="1" lang="en-US" sz="1200" kern="1200" dirty="0">
              <a:solidFill>
                <a:schemeClr val="tx1"/>
              </a:solidFill>
              <a:effectLst/>
              <a:latin typeface="Times New Roman" pitchFamily="33" charset="0"/>
              <a:ea typeface="+mn-ea"/>
              <a:cs typeface="+mn-cs"/>
            </a:endParaRPr>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35</a:t>
            </a:fld>
            <a:endParaRPr lang="en-US" dirty="0"/>
          </a:p>
        </p:txBody>
      </p:sp>
    </p:spTree>
    <p:extLst>
      <p:ext uri="{BB962C8B-B14F-4D97-AF65-F5344CB8AC3E}">
        <p14:creationId xmlns:p14="http://schemas.microsoft.com/office/powerpoint/2010/main" val="12199303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33" charset="0"/>
                <a:ea typeface="+mn-ea"/>
                <a:cs typeface="+mn-cs"/>
              </a:rPr>
              <a:t>The evolution of cache organization is seen clearly in the evolution of Intel microprocessors</a:t>
            </a:r>
          </a:p>
          <a:p>
            <a:r>
              <a:rPr kumimoji="1" lang="en-US" sz="1200" kern="1200" dirty="0">
                <a:solidFill>
                  <a:schemeClr val="tx1"/>
                </a:solidFill>
                <a:effectLst/>
                <a:latin typeface="Times New Roman" pitchFamily="33" charset="0"/>
                <a:ea typeface="+mn-ea"/>
                <a:cs typeface="+mn-cs"/>
              </a:rPr>
              <a:t>(Table 5.4). The 80386 does not include an on-chip</a:t>
            </a:r>
            <a:r>
              <a:rPr kumimoji="1" lang="en-US" sz="1200" kern="1200" baseline="0" dirty="0">
                <a:solidFill>
                  <a:schemeClr val="tx1"/>
                </a:solidFill>
                <a:effectLst/>
                <a:latin typeface="Times New Roman" pitchFamily="33" charset="0"/>
                <a:ea typeface="+mn-ea"/>
                <a:cs typeface="+mn-cs"/>
              </a:rPr>
              <a:t> </a:t>
            </a:r>
            <a:r>
              <a:rPr kumimoji="1" lang="en-US" sz="1200" kern="1200" dirty="0">
                <a:solidFill>
                  <a:schemeClr val="tx1"/>
                </a:solidFill>
                <a:effectLst/>
                <a:latin typeface="Times New Roman" pitchFamily="33" charset="0"/>
                <a:ea typeface="+mn-ea"/>
                <a:cs typeface="+mn-cs"/>
              </a:rPr>
              <a:t>cache. The 80486</a:t>
            </a:r>
          </a:p>
          <a:p>
            <a:r>
              <a:rPr kumimoji="1" lang="en-US" sz="1200" kern="1200" dirty="0">
                <a:solidFill>
                  <a:schemeClr val="tx1"/>
                </a:solidFill>
                <a:effectLst/>
                <a:latin typeface="Times New Roman" pitchFamily="33" charset="0"/>
                <a:ea typeface="+mn-ea"/>
                <a:cs typeface="+mn-cs"/>
              </a:rPr>
              <a:t>includes a single on-chip</a:t>
            </a:r>
            <a:r>
              <a:rPr kumimoji="1" lang="en-US" sz="1200" kern="1200" baseline="0" dirty="0">
                <a:solidFill>
                  <a:schemeClr val="tx1"/>
                </a:solidFill>
                <a:effectLst/>
                <a:latin typeface="Times New Roman" pitchFamily="33" charset="0"/>
                <a:ea typeface="+mn-ea"/>
                <a:cs typeface="+mn-cs"/>
              </a:rPr>
              <a:t> </a:t>
            </a:r>
            <a:r>
              <a:rPr kumimoji="1" lang="en-US" sz="1200" kern="1200" dirty="0">
                <a:solidFill>
                  <a:schemeClr val="tx1"/>
                </a:solidFill>
                <a:effectLst/>
                <a:latin typeface="Times New Roman" pitchFamily="33" charset="0"/>
                <a:ea typeface="+mn-ea"/>
                <a:cs typeface="+mn-cs"/>
              </a:rPr>
              <a:t>cache of 8 kB, using a line size of 16 bytes and a four-way</a:t>
            </a:r>
          </a:p>
          <a:p>
            <a:r>
              <a:rPr kumimoji="1" lang="en-US" sz="1200" kern="1200" dirty="0">
                <a:solidFill>
                  <a:schemeClr val="tx1"/>
                </a:solidFill>
                <a:effectLst/>
                <a:latin typeface="Times New Roman" pitchFamily="33" charset="0"/>
                <a:ea typeface="+mn-ea"/>
                <a:cs typeface="+mn-cs"/>
              </a:rPr>
              <a:t>set-associative</a:t>
            </a:r>
            <a:r>
              <a:rPr kumimoji="1" lang="en-US" sz="1200" kern="1200" baseline="0" dirty="0">
                <a:solidFill>
                  <a:schemeClr val="tx1"/>
                </a:solidFill>
                <a:effectLst/>
                <a:latin typeface="Times New Roman" pitchFamily="33" charset="0"/>
                <a:ea typeface="+mn-ea"/>
                <a:cs typeface="+mn-cs"/>
              </a:rPr>
              <a:t> </a:t>
            </a:r>
            <a:r>
              <a:rPr kumimoji="1" lang="en-US" sz="1200" kern="1200" dirty="0">
                <a:solidFill>
                  <a:schemeClr val="tx1"/>
                </a:solidFill>
                <a:effectLst/>
                <a:latin typeface="Times New Roman" pitchFamily="33" charset="0"/>
                <a:ea typeface="+mn-ea"/>
                <a:cs typeface="+mn-cs"/>
              </a:rPr>
              <a:t>organization. All of the Pentium processors include two on-chip</a:t>
            </a:r>
          </a:p>
          <a:p>
            <a:r>
              <a:rPr kumimoji="1" lang="en-US" sz="1200" kern="1200" dirty="0">
                <a:solidFill>
                  <a:schemeClr val="tx1"/>
                </a:solidFill>
                <a:effectLst/>
                <a:latin typeface="Times New Roman" pitchFamily="33" charset="0"/>
                <a:ea typeface="+mn-ea"/>
                <a:cs typeface="+mn-cs"/>
              </a:rPr>
              <a:t>L1 caches, one for data and one for instructions. For the Pentium 4, the L1 data</a:t>
            </a:r>
          </a:p>
          <a:p>
            <a:r>
              <a:rPr kumimoji="1" lang="en-US" sz="1200" kern="1200" dirty="0">
                <a:solidFill>
                  <a:schemeClr val="tx1"/>
                </a:solidFill>
                <a:effectLst/>
                <a:latin typeface="Times New Roman" pitchFamily="33" charset="0"/>
                <a:ea typeface="+mn-ea"/>
                <a:cs typeface="+mn-cs"/>
              </a:rPr>
              <a:t>cache is 16 kB, using a line size of 64 bytes and a four-way</a:t>
            </a:r>
            <a:r>
              <a:rPr kumimoji="1" lang="en-US" sz="1200" kern="1200" baseline="0" dirty="0">
                <a:solidFill>
                  <a:schemeClr val="tx1"/>
                </a:solidFill>
                <a:effectLst/>
                <a:latin typeface="Times New Roman" pitchFamily="33" charset="0"/>
                <a:ea typeface="+mn-ea"/>
                <a:cs typeface="+mn-cs"/>
              </a:rPr>
              <a:t> </a:t>
            </a:r>
            <a:r>
              <a:rPr kumimoji="1" lang="en-US" sz="1200" kern="1200" dirty="0">
                <a:solidFill>
                  <a:schemeClr val="tx1"/>
                </a:solidFill>
                <a:effectLst/>
                <a:latin typeface="Times New Roman" pitchFamily="33" charset="0"/>
                <a:ea typeface="+mn-ea"/>
                <a:cs typeface="+mn-cs"/>
              </a:rPr>
              <a:t>set-associative</a:t>
            </a:r>
            <a:r>
              <a:rPr kumimoji="1" lang="en-US" sz="1200" kern="1200" baseline="0" dirty="0">
                <a:solidFill>
                  <a:schemeClr val="tx1"/>
                </a:solidFill>
                <a:effectLst/>
                <a:latin typeface="Times New Roman" pitchFamily="33" charset="0"/>
                <a:ea typeface="+mn-ea"/>
                <a:cs typeface="+mn-cs"/>
              </a:rPr>
              <a:t> </a:t>
            </a:r>
            <a:r>
              <a:rPr kumimoji="1" lang="en-US" sz="1200" kern="1200" dirty="0">
                <a:solidFill>
                  <a:schemeClr val="tx1"/>
                </a:solidFill>
                <a:effectLst/>
                <a:latin typeface="Times New Roman" pitchFamily="33" charset="0"/>
                <a:ea typeface="+mn-ea"/>
                <a:cs typeface="+mn-cs"/>
              </a:rPr>
              <a:t>organization.</a:t>
            </a:r>
          </a:p>
          <a:p>
            <a:r>
              <a:rPr kumimoji="1" lang="en-US" sz="1200" kern="1200" dirty="0">
                <a:solidFill>
                  <a:schemeClr val="tx1"/>
                </a:solidFill>
                <a:effectLst/>
                <a:latin typeface="Times New Roman" pitchFamily="33" charset="0"/>
                <a:ea typeface="+mn-ea"/>
                <a:cs typeface="+mn-cs"/>
              </a:rPr>
              <a:t>The Pentium 4 instruction cache is described subsequently. The Pentium II</a:t>
            </a:r>
          </a:p>
          <a:p>
            <a:r>
              <a:rPr kumimoji="1" lang="en-US" sz="1200" kern="1200" dirty="0">
                <a:solidFill>
                  <a:schemeClr val="tx1"/>
                </a:solidFill>
                <a:effectLst/>
                <a:latin typeface="Times New Roman" pitchFamily="33" charset="0"/>
                <a:ea typeface="+mn-ea"/>
                <a:cs typeface="+mn-cs"/>
              </a:rPr>
              <a:t>also includes an L2 cache that feeds both of the L1 caches. The L2 cache is eight-way</a:t>
            </a:r>
          </a:p>
          <a:p>
            <a:r>
              <a:rPr kumimoji="1" lang="en-US" sz="1200" kern="1200" dirty="0">
                <a:solidFill>
                  <a:schemeClr val="tx1"/>
                </a:solidFill>
                <a:effectLst/>
                <a:latin typeface="Times New Roman" pitchFamily="33" charset="0"/>
                <a:ea typeface="+mn-ea"/>
                <a:cs typeface="+mn-cs"/>
              </a:rPr>
              <a:t>set associative with a size of 512 kB and a line size of 128 bytes. An L3 cache</a:t>
            </a:r>
          </a:p>
          <a:p>
            <a:r>
              <a:rPr kumimoji="1" lang="en-US" sz="1200" kern="1200" dirty="0">
                <a:solidFill>
                  <a:schemeClr val="tx1"/>
                </a:solidFill>
                <a:effectLst/>
                <a:latin typeface="Times New Roman" pitchFamily="33" charset="0"/>
                <a:ea typeface="+mn-ea"/>
                <a:cs typeface="+mn-cs"/>
              </a:rPr>
              <a:t>was added for the Pentium III and became on-chip</a:t>
            </a:r>
            <a:r>
              <a:rPr kumimoji="1" lang="en-US" sz="1200" kern="1200" baseline="0" dirty="0">
                <a:solidFill>
                  <a:schemeClr val="tx1"/>
                </a:solidFill>
                <a:effectLst/>
                <a:latin typeface="Times New Roman" pitchFamily="33" charset="0"/>
                <a:ea typeface="+mn-ea"/>
                <a:cs typeface="+mn-cs"/>
              </a:rPr>
              <a:t> </a:t>
            </a:r>
            <a:r>
              <a:rPr kumimoji="1" lang="en-US" sz="1200" kern="1200" dirty="0">
                <a:solidFill>
                  <a:schemeClr val="tx1"/>
                </a:solidFill>
                <a:effectLst/>
                <a:latin typeface="Times New Roman" pitchFamily="33" charset="0"/>
                <a:ea typeface="+mn-ea"/>
                <a:cs typeface="+mn-cs"/>
              </a:rPr>
              <a:t>with high-end</a:t>
            </a:r>
            <a:r>
              <a:rPr kumimoji="1" lang="en-US" sz="1200" kern="1200" baseline="0" dirty="0">
                <a:solidFill>
                  <a:schemeClr val="tx1"/>
                </a:solidFill>
                <a:effectLst/>
                <a:latin typeface="Times New Roman" pitchFamily="33" charset="0"/>
                <a:ea typeface="+mn-ea"/>
                <a:cs typeface="+mn-cs"/>
              </a:rPr>
              <a:t> </a:t>
            </a:r>
            <a:r>
              <a:rPr kumimoji="1" lang="en-US" sz="1200" kern="1200" dirty="0">
                <a:solidFill>
                  <a:schemeClr val="tx1"/>
                </a:solidFill>
                <a:effectLst/>
                <a:latin typeface="Times New Roman" pitchFamily="33" charset="0"/>
                <a:ea typeface="+mn-ea"/>
                <a:cs typeface="+mn-cs"/>
              </a:rPr>
              <a:t>versions of the</a:t>
            </a:r>
          </a:p>
          <a:p>
            <a:r>
              <a:rPr kumimoji="1" lang="en-US" sz="1200" kern="1200" dirty="0">
                <a:solidFill>
                  <a:schemeClr val="tx1"/>
                </a:solidFill>
                <a:effectLst/>
                <a:latin typeface="Times New Roman" pitchFamily="33" charset="0"/>
                <a:ea typeface="+mn-ea"/>
                <a:cs typeface="+mn-cs"/>
              </a:rPr>
              <a:t>Pentium 4.</a:t>
            </a:r>
          </a:p>
          <a:p>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36</a:t>
            </a:fld>
            <a:endParaRPr lang="en-US" dirty="0"/>
          </a:p>
        </p:txBody>
      </p:sp>
    </p:spTree>
    <p:extLst>
      <p:ext uri="{BB962C8B-B14F-4D97-AF65-F5344CB8AC3E}">
        <p14:creationId xmlns:p14="http://schemas.microsoft.com/office/powerpoint/2010/main" val="1004680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33" charset="0"/>
                <a:ea typeface="+mn-ea"/>
                <a:cs typeface="+mn-cs"/>
              </a:rPr>
              <a:t>Figure 5.17 provides a simplified view of the Pentium 4 organization, highlighting</a:t>
            </a:r>
          </a:p>
          <a:p>
            <a:r>
              <a:rPr kumimoji="1" lang="en-US" sz="1200" kern="1200" dirty="0">
                <a:solidFill>
                  <a:schemeClr val="tx1"/>
                </a:solidFill>
                <a:effectLst/>
                <a:latin typeface="Times New Roman" pitchFamily="33" charset="0"/>
                <a:ea typeface="+mn-ea"/>
                <a:cs typeface="+mn-cs"/>
              </a:rPr>
              <a:t>the placement of the three caches. This cache architecture is similar to those</a:t>
            </a:r>
          </a:p>
          <a:p>
            <a:r>
              <a:rPr kumimoji="1" lang="en-US" sz="1200" kern="1200" dirty="0">
                <a:solidFill>
                  <a:schemeClr val="tx1"/>
                </a:solidFill>
                <a:effectLst/>
                <a:latin typeface="Times New Roman" pitchFamily="33" charset="0"/>
                <a:ea typeface="+mn-ea"/>
                <a:cs typeface="+mn-cs"/>
              </a:rPr>
              <a:t>of more modern x86 systems. The processor core consists of four major components:</a:t>
            </a:r>
          </a:p>
          <a:p>
            <a:endParaRPr kumimoji="1" lang="en-US" sz="1200" b="1" kern="1200" dirty="0">
              <a:solidFill>
                <a:schemeClr val="tx1"/>
              </a:solidFill>
              <a:effectLst/>
              <a:latin typeface="Times New Roman" pitchFamily="33" charset="0"/>
              <a:ea typeface="+mn-ea"/>
              <a:cs typeface="+mn-cs"/>
            </a:endParaRPr>
          </a:p>
          <a:p>
            <a:r>
              <a:rPr kumimoji="1" lang="en-US" sz="1200" b="1" kern="1200" dirty="0">
                <a:solidFill>
                  <a:schemeClr val="tx1"/>
                </a:solidFill>
                <a:effectLst/>
                <a:latin typeface="Times New Roman" pitchFamily="33" charset="0"/>
                <a:ea typeface="+mn-ea"/>
                <a:cs typeface="+mn-cs"/>
              </a:rPr>
              <a:t>■ Fetch/decode unit:</a:t>
            </a:r>
            <a:r>
              <a:rPr kumimoji="1" lang="en-US" sz="1200" kern="1200" dirty="0">
                <a:solidFill>
                  <a:schemeClr val="tx1"/>
                </a:solidFill>
                <a:effectLst/>
                <a:latin typeface="Times New Roman" pitchFamily="33" charset="0"/>
                <a:ea typeface="+mn-ea"/>
                <a:cs typeface="+mn-cs"/>
              </a:rPr>
              <a:t>  Fetches program instructions in order from the L2 cache,</a:t>
            </a:r>
          </a:p>
          <a:p>
            <a:r>
              <a:rPr kumimoji="1" lang="en-US" sz="1200" kern="1200" dirty="0">
                <a:solidFill>
                  <a:schemeClr val="tx1"/>
                </a:solidFill>
                <a:effectLst/>
                <a:latin typeface="Times New Roman" pitchFamily="33" charset="0"/>
                <a:ea typeface="+mn-ea"/>
                <a:cs typeface="+mn-cs"/>
              </a:rPr>
              <a:t>decodes these into a series of micro-</a:t>
            </a:r>
            <a:r>
              <a:rPr kumimoji="1" lang="en-US" sz="1200" kern="1200" dirty="0" err="1">
                <a:solidFill>
                  <a:schemeClr val="tx1"/>
                </a:solidFill>
                <a:effectLst/>
                <a:latin typeface="Times New Roman" pitchFamily="33" charset="0"/>
                <a:ea typeface="+mn-ea"/>
                <a:cs typeface="+mn-cs"/>
              </a:rPr>
              <a:t>operations,and</a:t>
            </a:r>
            <a:r>
              <a:rPr kumimoji="1" lang="en-US" sz="1200" kern="1200" dirty="0">
                <a:solidFill>
                  <a:schemeClr val="tx1"/>
                </a:solidFill>
                <a:effectLst/>
                <a:latin typeface="Times New Roman" pitchFamily="33" charset="0"/>
                <a:ea typeface="+mn-ea"/>
                <a:cs typeface="+mn-cs"/>
              </a:rPr>
              <a:t> stores the results in the L1</a:t>
            </a:r>
          </a:p>
          <a:p>
            <a:r>
              <a:rPr kumimoji="1" lang="en-US" sz="1200" kern="1200" dirty="0">
                <a:solidFill>
                  <a:schemeClr val="tx1"/>
                </a:solidFill>
                <a:effectLst/>
                <a:latin typeface="Times New Roman" pitchFamily="33" charset="0"/>
                <a:ea typeface="+mn-ea"/>
                <a:cs typeface="+mn-cs"/>
              </a:rPr>
              <a:t>instruction cache.</a:t>
            </a:r>
          </a:p>
          <a:p>
            <a:endParaRPr kumimoji="1" lang="en-US" sz="1200" b="1" kern="1200" dirty="0">
              <a:solidFill>
                <a:schemeClr val="tx1"/>
              </a:solidFill>
              <a:effectLst/>
              <a:latin typeface="Times New Roman" pitchFamily="33" charset="0"/>
              <a:ea typeface="+mn-ea"/>
              <a:cs typeface="+mn-cs"/>
            </a:endParaRPr>
          </a:p>
          <a:p>
            <a:r>
              <a:rPr kumimoji="1" lang="en-US" sz="1200" b="1" kern="1200" dirty="0">
                <a:solidFill>
                  <a:schemeClr val="tx1"/>
                </a:solidFill>
                <a:effectLst/>
                <a:latin typeface="Times New Roman" pitchFamily="33" charset="0"/>
                <a:ea typeface="+mn-ea"/>
                <a:cs typeface="+mn-cs"/>
              </a:rPr>
              <a:t>■ Out-of-order execution logic:</a:t>
            </a:r>
            <a:r>
              <a:rPr kumimoji="1" lang="en-US" sz="1200" kern="1200" dirty="0">
                <a:solidFill>
                  <a:schemeClr val="tx1"/>
                </a:solidFill>
                <a:effectLst/>
                <a:latin typeface="Times New Roman" pitchFamily="33" charset="0"/>
                <a:ea typeface="+mn-ea"/>
                <a:cs typeface="+mn-cs"/>
              </a:rPr>
              <a:t>  Schedules execution of the micro-operations</a:t>
            </a:r>
          </a:p>
          <a:p>
            <a:r>
              <a:rPr kumimoji="1" lang="en-US" sz="1200" kern="1200" dirty="0">
                <a:solidFill>
                  <a:schemeClr val="tx1"/>
                </a:solidFill>
                <a:effectLst/>
                <a:latin typeface="Times New Roman" pitchFamily="33" charset="0"/>
                <a:ea typeface="+mn-ea"/>
                <a:cs typeface="+mn-cs"/>
              </a:rPr>
              <a:t>subject to data dependencies and resource availability; thus, micro-operations</a:t>
            </a:r>
          </a:p>
          <a:p>
            <a:r>
              <a:rPr kumimoji="1" lang="en-US" sz="1200" kern="1200" dirty="0">
                <a:solidFill>
                  <a:schemeClr val="tx1"/>
                </a:solidFill>
                <a:effectLst/>
                <a:latin typeface="Times New Roman" pitchFamily="33" charset="0"/>
                <a:ea typeface="+mn-ea"/>
                <a:cs typeface="+mn-cs"/>
              </a:rPr>
              <a:t>may be scheduled for execution in a different order than they were fetched</a:t>
            </a:r>
          </a:p>
          <a:p>
            <a:r>
              <a:rPr kumimoji="1" lang="en-US" sz="1200" kern="1200" dirty="0">
                <a:solidFill>
                  <a:schemeClr val="tx1"/>
                </a:solidFill>
                <a:effectLst/>
                <a:latin typeface="Times New Roman" pitchFamily="33" charset="0"/>
                <a:ea typeface="+mn-ea"/>
                <a:cs typeface="+mn-cs"/>
              </a:rPr>
              <a:t>from the instruction stream. As time permits, this unit schedules speculative</a:t>
            </a:r>
          </a:p>
          <a:p>
            <a:r>
              <a:rPr kumimoji="1" lang="en-US" sz="1200" kern="1200" dirty="0">
                <a:solidFill>
                  <a:schemeClr val="tx1"/>
                </a:solidFill>
                <a:effectLst/>
                <a:latin typeface="Times New Roman" pitchFamily="33" charset="0"/>
                <a:ea typeface="+mn-ea"/>
                <a:cs typeface="+mn-cs"/>
              </a:rPr>
              <a:t>execution of micro-operations</a:t>
            </a:r>
            <a:r>
              <a:rPr kumimoji="1" lang="en-US" sz="1200" kern="1200" baseline="0" dirty="0">
                <a:solidFill>
                  <a:schemeClr val="tx1"/>
                </a:solidFill>
                <a:effectLst/>
                <a:latin typeface="Times New Roman" pitchFamily="33" charset="0"/>
                <a:ea typeface="+mn-ea"/>
                <a:cs typeface="+mn-cs"/>
              </a:rPr>
              <a:t> </a:t>
            </a:r>
            <a:r>
              <a:rPr kumimoji="1" lang="en-US" sz="1200" kern="1200" dirty="0">
                <a:solidFill>
                  <a:schemeClr val="tx1"/>
                </a:solidFill>
                <a:effectLst/>
                <a:latin typeface="Times New Roman" pitchFamily="33" charset="0"/>
                <a:ea typeface="+mn-ea"/>
                <a:cs typeface="+mn-cs"/>
              </a:rPr>
              <a:t>that may be required in the future.</a:t>
            </a:r>
          </a:p>
          <a:p>
            <a:endParaRPr kumimoji="1" lang="en-US" sz="1200" b="1" kern="1200" dirty="0">
              <a:solidFill>
                <a:schemeClr val="tx1"/>
              </a:solidFill>
              <a:effectLst/>
              <a:latin typeface="Times New Roman" pitchFamily="33" charset="0"/>
              <a:ea typeface="+mn-ea"/>
              <a:cs typeface="+mn-cs"/>
            </a:endParaRPr>
          </a:p>
          <a:p>
            <a:r>
              <a:rPr kumimoji="1" lang="en-US" sz="1200" b="1" kern="1200" dirty="0">
                <a:solidFill>
                  <a:schemeClr val="tx1"/>
                </a:solidFill>
                <a:effectLst/>
                <a:latin typeface="Times New Roman" pitchFamily="33" charset="0"/>
                <a:ea typeface="+mn-ea"/>
                <a:cs typeface="+mn-cs"/>
              </a:rPr>
              <a:t>■ Execution units:</a:t>
            </a:r>
            <a:r>
              <a:rPr kumimoji="1" lang="en-US" sz="1200" kern="1200" dirty="0">
                <a:solidFill>
                  <a:schemeClr val="tx1"/>
                </a:solidFill>
                <a:effectLst/>
                <a:latin typeface="Times New Roman" pitchFamily="33" charset="0"/>
                <a:ea typeface="+mn-ea"/>
                <a:cs typeface="+mn-cs"/>
              </a:rPr>
              <a:t>  These units execute micro-operations,</a:t>
            </a:r>
            <a:r>
              <a:rPr kumimoji="1" lang="en-US" sz="1200" kern="1200" baseline="0" dirty="0">
                <a:solidFill>
                  <a:schemeClr val="tx1"/>
                </a:solidFill>
                <a:effectLst/>
                <a:latin typeface="Times New Roman" pitchFamily="33" charset="0"/>
                <a:ea typeface="+mn-ea"/>
                <a:cs typeface="+mn-cs"/>
              </a:rPr>
              <a:t> </a:t>
            </a:r>
            <a:r>
              <a:rPr kumimoji="1" lang="en-US" sz="1200" kern="1200" dirty="0">
                <a:solidFill>
                  <a:schemeClr val="tx1"/>
                </a:solidFill>
                <a:effectLst/>
                <a:latin typeface="Times New Roman" pitchFamily="33" charset="0"/>
                <a:ea typeface="+mn-ea"/>
                <a:cs typeface="+mn-cs"/>
              </a:rPr>
              <a:t>fetching the required</a:t>
            </a:r>
          </a:p>
          <a:p>
            <a:r>
              <a:rPr kumimoji="1" lang="en-US" sz="1200" kern="1200" dirty="0">
                <a:solidFill>
                  <a:schemeClr val="tx1"/>
                </a:solidFill>
                <a:effectLst/>
                <a:latin typeface="Times New Roman" pitchFamily="33" charset="0"/>
                <a:ea typeface="+mn-ea"/>
                <a:cs typeface="+mn-cs"/>
              </a:rPr>
              <a:t>data from the L1 data cache and temporarily storing results in registers.</a:t>
            </a:r>
          </a:p>
          <a:p>
            <a:endParaRPr kumimoji="1" lang="en-US" sz="1200" kern="1200" dirty="0">
              <a:solidFill>
                <a:schemeClr val="tx1"/>
              </a:solidFill>
              <a:effectLst/>
              <a:latin typeface="Times New Roman" pitchFamily="33" charset="0"/>
              <a:ea typeface="+mn-ea"/>
              <a:cs typeface="+mn-cs"/>
            </a:endParaRPr>
          </a:p>
          <a:p>
            <a:r>
              <a:rPr kumimoji="1" lang="en-US" sz="1200" b="1" kern="1200" dirty="0">
                <a:solidFill>
                  <a:schemeClr val="tx1"/>
                </a:solidFill>
                <a:effectLst/>
                <a:latin typeface="Times New Roman" pitchFamily="33" charset="0"/>
                <a:ea typeface="+mn-ea"/>
                <a:cs typeface="+mn-cs"/>
              </a:rPr>
              <a:t>■ Memory subsystem: </a:t>
            </a:r>
            <a:r>
              <a:rPr kumimoji="1" lang="en-US" sz="1200" kern="1200" dirty="0">
                <a:solidFill>
                  <a:schemeClr val="tx1"/>
                </a:solidFill>
                <a:effectLst/>
                <a:latin typeface="Times New Roman" pitchFamily="33" charset="0"/>
                <a:ea typeface="+mn-ea"/>
                <a:cs typeface="+mn-cs"/>
              </a:rPr>
              <a:t>This unit includes the L2 and L3 caches and the system</a:t>
            </a:r>
          </a:p>
          <a:p>
            <a:r>
              <a:rPr kumimoji="1" lang="en-US" sz="1200" kern="1200" dirty="0">
                <a:solidFill>
                  <a:schemeClr val="tx1"/>
                </a:solidFill>
                <a:effectLst/>
                <a:latin typeface="Times New Roman" pitchFamily="33" charset="0"/>
                <a:ea typeface="+mn-ea"/>
                <a:cs typeface="+mn-cs"/>
              </a:rPr>
              <a:t>bus, which is used to access main memory when the L1 and L2 caches have a</a:t>
            </a:r>
          </a:p>
          <a:p>
            <a:r>
              <a:rPr kumimoji="1" lang="en-US" sz="1200" kern="1200" dirty="0">
                <a:solidFill>
                  <a:schemeClr val="tx1"/>
                </a:solidFill>
                <a:effectLst/>
                <a:latin typeface="Times New Roman" pitchFamily="33" charset="0"/>
                <a:ea typeface="+mn-ea"/>
                <a:cs typeface="+mn-cs"/>
              </a:rPr>
              <a:t>cache miss and to access the system I/O resources.</a:t>
            </a:r>
          </a:p>
          <a:p>
            <a:endParaRPr kumimoji="1" lang="en-US" sz="1200" kern="1200" dirty="0">
              <a:solidFill>
                <a:schemeClr val="tx1"/>
              </a:solidFill>
              <a:effectLst/>
              <a:latin typeface="Times New Roman" pitchFamily="33" charset="0"/>
              <a:ea typeface="+mn-ea"/>
              <a:cs typeface="+mn-cs"/>
            </a:endParaRPr>
          </a:p>
          <a:p>
            <a:r>
              <a:rPr kumimoji="1" lang="en-US" sz="1200" kern="1200" dirty="0">
                <a:solidFill>
                  <a:schemeClr val="tx1"/>
                </a:solidFill>
                <a:effectLst/>
                <a:latin typeface="Times New Roman" pitchFamily="33" charset="0"/>
                <a:ea typeface="+mn-ea"/>
                <a:cs typeface="+mn-cs"/>
              </a:rPr>
              <a:t> Unlike the organization used in all previous Pentium models, and in most</a:t>
            </a:r>
          </a:p>
          <a:p>
            <a:r>
              <a:rPr kumimoji="1" lang="en-US" sz="1200" kern="1200" dirty="0">
                <a:solidFill>
                  <a:schemeClr val="tx1"/>
                </a:solidFill>
                <a:effectLst/>
                <a:latin typeface="Times New Roman" pitchFamily="33" charset="0"/>
                <a:ea typeface="+mn-ea"/>
                <a:cs typeface="+mn-cs"/>
              </a:rPr>
              <a:t>other processors, the Pentium 4 instruction cache sits between the instruction</a:t>
            </a:r>
          </a:p>
          <a:p>
            <a:r>
              <a:rPr kumimoji="1" lang="en-US" sz="1200" kern="1200" dirty="0">
                <a:solidFill>
                  <a:schemeClr val="tx1"/>
                </a:solidFill>
                <a:effectLst/>
                <a:latin typeface="Times New Roman" pitchFamily="33" charset="0"/>
                <a:ea typeface="+mn-ea"/>
                <a:cs typeface="+mn-cs"/>
              </a:rPr>
              <a:t>decode logic and the execution core. The reasoning behind this design decision is as</a:t>
            </a:r>
          </a:p>
          <a:p>
            <a:r>
              <a:rPr kumimoji="1" lang="en-US" sz="1200" kern="1200" dirty="0">
                <a:solidFill>
                  <a:schemeClr val="tx1"/>
                </a:solidFill>
                <a:effectLst/>
                <a:latin typeface="Times New Roman" pitchFamily="33" charset="0"/>
                <a:ea typeface="+mn-ea"/>
                <a:cs typeface="+mn-cs"/>
              </a:rPr>
              <a:t>follows: As discussed more fully in Chapter 18, the Pentium processor decodes, or</a:t>
            </a:r>
          </a:p>
          <a:p>
            <a:r>
              <a:rPr kumimoji="1" lang="en-US" sz="1200" kern="1200" dirty="0">
                <a:solidFill>
                  <a:schemeClr val="tx1"/>
                </a:solidFill>
                <a:effectLst/>
                <a:latin typeface="Times New Roman" pitchFamily="33" charset="0"/>
                <a:ea typeface="+mn-ea"/>
                <a:cs typeface="+mn-cs"/>
              </a:rPr>
              <a:t>translates, Pentium machine instructions into simple RISC-like</a:t>
            </a:r>
            <a:r>
              <a:rPr kumimoji="1" lang="en-US" sz="1200" kern="1200" baseline="0" dirty="0">
                <a:solidFill>
                  <a:schemeClr val="tx1"/>
                </a:solidFill>
                <a:effectLst/>
                <a:latin typeface="Times New Roman" pitchFamily="33" charset="0"/>
                <a:ea typeface="+mn-ea"/>
                <a:cs typeface="+mn-cs"/>
              </a:rPr>
              <a:t> </a:t>
            </a:r>
            <a:r>
              <a:rPr kumimoji="1" lang="en-US" sz="1200" kern="1200" dirty="0">
                <a:solidFill>
                  <a:schemeClr val="tx1"/>
                </a:solidFill>
                <a:effectLst/>
                <a:latin typeface="Times New Roman" pitchFamily="33" charset="0"/>
                <a:ea typeface="+mn-ea"/>
                <a:cs typeface="+mn-cs"/>
              </a:rPr>
              <a:t>instructions called</a:t>
            </a:r>
          </a:p>
          <a:p>
            <a:r>
              <a:rPr kumimoji="1" lang="en-US" sz="1200" kern="1200" dirty="0">
                <a:solidFill>
                  <a:schemeClr val="tx1"/>
                </a:solidFill>
                <a:effectLst/>
                <a:latin typeface="Times New Roman" pitchFamily="33" charset="0"/>
                <a:ea typeface="+mn-ea"/>
                <a:cs typeface="+mn-cs"/>
              </a:rPr>
              <a:t>micro-operations. The use of simple, fixed-length micro-operations</a:t>
            </a:r>
          </a:p>
          <a:p>
            <a:r>
              <a:rPr kumimoji="1" lang="en-US" sz="1200" kern="1200" dirty="0">
                <a:solidFill>
                  <a:schemeClr val="tx1"/>
                </a:solidFill>
                <a:effectLst/>
                <a:latin typeface="Times New Roman" pitchFamily="33" charset="0"/>
                <a:ea typeface="+mn-ea"/>
                <a:cs typeface="+mn-cs"/>
              </a:rPr>
              <a:t>enables the use of superscalar pipelining and scheduling techniques that enhance performance.</a:t>
            </a:r>
          </a:p>
          <a:p>
            <a:r>
              <a:rPr kumimoji="1" lang="en-US" sz="1200" kern="1200" dirty="0">
                <a:solidFill>
                  <a:schemeClr val="tx1"/>
                </a:solidFill>
                <a:effectLst/>
                <a:latin typeface="Times New Roman" pitchFamily="33" charset="0"/>
                <a:ea typeface="+mn-ea"/>
                <a:cs typeface="+mn-cs"/>
              </a:rPr>
              <a:t>However, the Pentium machine instructions are cumbersome to decode; they have</a:t>
            </a:r>
          </a:p>
          <a:p>
            <a:r>
              <a:rPr kumimoji="1" lang="en-US" sz="1200" kern="1200" dirty="0">
                <a:solidFill>
                  <a:schemeClr val="tx1"/>
                </a:solidFill>
                <a:effectLst/>
                <a:latin typeface="Times New Roman" pitchFamily="33" charset="0"/>
                <a:ea typeface="+mn-ea"/>
                <a:cs typeface="+mn-cs"/>
              </a:rPr>
              <a:t>a variable number of bytes and many different options. It turns out that performance</a:t>
            </a:r>
          </a:p>
          <a:p>
            <a:r>
              <a:rPr kumimoji="1" lang="en-US" sz="1200" kern="1200" dirty="0">
                <a:solidFill>
                  <a:schemeClr val="tx1"/>
                </a:solidFill>
                <a:effectLst/>
                <a:latin typeface="Times New Roman" pitchFamily="33" charset="0"/>
                <a:ea typeface="+mn-ea"/>
                <a:cs typeface="+mn-cs"/>
              </a:rPr>
              <a:t>is enhanced if this decoding is done independently of the scheduling and</a:t>
            </a:r>
          </a:p>
          <a:p>
            <a:r>
              <a:rPr kumimoji="1" lang="en-US" sz="1200" kern="1200" dirty="0">
                <a:solidFill>
                  <a:schemeClr val="tx1"/>
                </a:solidFill>
                <a:effectLst/>
                <a:latin typeface="Times New Roman" pitchFamily="33" charset="0"/>
                <a:ea typeface="+mn-ea"/>
                <a:cs typeface="+mn-cs"/>
              </a:rPr>
              <a:t>pipelining logic. We return to this topic in Chapter 18.</a:t>
            </a:r>
          </a:p>
          <a:p>
            <a:endParaRPr kumimoji="1" lang="en-US" sz="1200" kern="1200" dirty="0">
              <a:solidFill>
                <a:schemeClr val="tx1"/>
              </a:solidFill>
              <a:effectLst/>
              <a:latin typeface="Times New Roman" pitchFamily="33" charset="0"/>
              <a:ea typeface="+mn-ea"/>
              <a:cs typeface="+mn-cs"/>
            </a:endParaRPr>
          </a:p>
          <a:p>
            <a:r>
              <a:rPr kumimoji="1" lang="en-US" sz="1200" kern="1200" dirty="0">
                <a:solidFill>
                  <a:schemeClr val="tx1"/>
                </a:solidFill>
                <a:effectLst/>
                <a:latin typeface="Times New Roman" pitchFamily="33" charset="0"/>
                <a:ea typeface="+mn-ea"/>
                <a:cs typeface="+mn-cs"/>
              </a:rPr>
              <a:t>The data cache employs a write-back policy: Data are written to main memory</a:t>
            </a:r>
          </a:p>
          <a:p>
            <a:r>
              <a:rPr kumimoji="1" lang="en-US" sz="1200" kern="1200" dirty="0">
                <a:solidFill>
                  <a:schemeClr val="tx1"/>
                </a:solidFill>
                <a:effectLst/>
                <a:latin typeface="Times New Roman" pitchFamily="33" charset="0"/>
                <a:ea typeface="+mn-ea"/>
                <a:cs typeface="+mn-cs"/>
              </a:rPr>
              <a:t>only when they are removed from the cache and there has been an update.</a:t>
            </a:r>
          </a:p>
          <a:p>
            <a:r>
              <a:rPr kumimoji="1" lang="en-US" sz="1200" kern="1200" dirty="0">
                <a:solidFill>
                  <a:schemeClr val="tx1"/>
                </a:solidFill>
                <a:effectLst/>
                <a:latin typeface="Times New Roman" pitchFamily="33" charset="0"/>
                <a:ea typeface="+mn-ea"/>
                <a:cs typeface="+mn-cs"/>
              </a:rPr>
              <a:t>The Pentium 4 processor can be dynamically configured to support write-</a:t>
            </a:r>
          </a:p>
          <a:p>
            <a:r>
              <a:rPr kumimoji="1" lang="en-US" sz="1200" kern="1200" dirty="0">
                <a:solidFill>
                  <a:schemeClr val="tx1"/>
                </a:solidFill>
                <a:effectLst/>
                <a:latin typeface="Times New Roman" pitchFamily="33" charset="0"/>
                <a:ea typeface="+mn-ea"/>
                <a:cs typeface="+mn-cs"/>
              </a:rPr>
              <a:t>through</a:t>
            </a:r>
            <a:r>
              <a:rPr kumimoji="1" lang="en-US" sz="1200" kern="1200" baseline="0" dirty="0">
                <a:solidFill>
                  <a:schemeClr val="tx1"/>
                </a:solidFill>
                <a:effectLst/>
                <a:latin typeface="Times New Roman" pitchFamily="33" charset="0"/>
                <a:ea typeface="+mn-ea"/>
                <a:cs typeface="+mn-cs"/>
              </a:rPr>
              <a:t> </a:t>
            </a:r>
            <a:r>
              <a:rPr kumimoji="1" lang="en-US" sz="1200" kern="1200" dirty="0">
                <a:solidFill>
                  <a:schemeClr val="tx1"/>
                </a:solidFill>
                <a:effectLst/>
                <a:latin typeface="Times New Roman" pitchFamily="33" charset="0"/>
                <a:ea typeface="+mn-ea"/>
                <a:cs typeface="+mn-cs"/>
              </a:rPr>
              <a:t>caching.</a:t>
            </a:r>
          </a:p>
          <a:p>
            <a:endParaRPr kumimoji="1" lang="en-US" sz="1200" kern="1200" dirty="0">
              <a:solidFill>
                <a:schemeClr val="tx1"/>
              </a:solidFill>
              <a:effectLst/>
              <a:latin typeface="Times New Roman" pitchFamily="33" charset="0"/>
              <a:ea typeface="+mn-ea"/>
              <a:cs typeface="+mn-cs"/>
            </a:endParaRPr>
          </a:p>
          <a:p>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37</a:t>
            </a:fld>
            <a:endParaRPr lang="en-US" dirty="0"/>
          </a:p>
        </p:txBody>
      </p:sp>
    </p:spTree>
    <p:extLst>
      <p:ext uri="{BB962C8B-B14F-4D97-AF65-F5344CB8AC3E}">
        <p14:creationId xmlns:p14="http://schemas.microsoft.com/office/powerpoint/2010/main" val="16913845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33" charset="0"/>
                <a:ea typeface="+mn-ea"/>
                <a:cs typeface="+mn-cs"/>
              </a:rPr>
              <a:t> The L1 data cache is controlled by two bits in one of the control registers, labeled</a:t>
            </a:r>
          </a:p>
          <a:p>
            <a:r>
              <a:rPr kumimoji="1" lang="en-US" sz="1200" kern="1200" dirty="0">
                <a:solidFill>
                  <a:schemeClr val="tx1"/>
                </a:solidFill>
                <a:effectLst/>
                <a:latin typeface="Times New Roman" pitchFamily="33" charset="0"/>
                <a:ea typeface="+mn-ea"/>
                <a:cs typeface="+mn-cs"/>
              </a:rPr>
              <a:t>the CD (cache disable) and NW (not write-through)</a:t>
            </a:r>
            <a:r>
              <a:rPr kumimoji="1" lang="en-US" sz="1200" kern="1200" baseline="0" dirty="0">
                <a:solidFill>
                  <a:schemeClr val="tx1"/>
                </a:solidFill>
                <a:effectLst/>
                <a:latin typeface="Times New Roman" pitchFamily="33" charset="0"/>
                <a:ea typeface="+mn-ea"/>
                <a:cs typeface="+mn-cs"/>
              </a:rPr>
              <a:t> </a:t>
            </a:r>
            <a:r>
              <a:rPr kumimoji="1" lang="en-US" sz="1200" kern="1200" dirty="0">
                <a:solidFill>
                  <a:schemeClr val="tx1"/>
                </a:solidFill>
                <a:effectLst/>
                <a:latin typeface="Times New Roman" pitchFamily="33" charset="0"/>
                <a:ea typeface="+mn-ea"/>
                <a:cs typeface="+mn-cs"/>
              </a:rPr>
              <a:t>bits (Table 5.5). There are</a:t>
            </a:r>
          </a:p>
          <a:p>
            <a:r>
              <a:rPr kumimoji="1" lang="en-US" sz="1200" kern="1200" dirty="0">
                <a:solidFill>
                  <a:schemeClr val="tx1"/>
                </a:solidFill>
                <a:effectLst/>
                <a:latin typeface="Times New Roman" pitchFamily="33" charset="0"/>
                <a:ea typeface="+mn-ea"/>
                <a:cs typeface="+mn-cs"/>
              </a:rPr>
              <a:t>also two Pentium 4 instructions that can be used to control the data cache: INVD</a:t>
            </a:r>
          </a:p>
          <a:p>
            <a:r>
              <a:rPr kumimoji="1" lang="en-US" sz="1200" kern="1200" dirty="0">
                <a:solidFill>
                  <a:schemeClr val="tx1"/>
                </a:solidFill>
                <a:effectLst/>
                <a:latin typeface="Times New Roman" pitchFamily="33" charset="0"/>
                <a:ea typeface="+mn-ea"/>
                <a:cs typeface="+mn-cs"/>
              </a:rPr>
              <a:t>invalidates (flushes) the internal cache memory and signals the external cache (if</a:t>
            </a:r>
          </a:p>
          <a:p>
            <a:r>
              <a:rPr kumimoji="1" lang="en-US" sz="1200" kern="1200" dirty="0">
                <a:solidFill>
                  <a:schemeClr val="tx1"/>
                </a:solidFill>
                <a:effectLst/>
                <a:latin typeface="Times New Roman" pitchFamily="33" charset="0"/>
                <a:ea typeface="+mn-ea"/>
                <a:cs typeface="+mn-cs"/>
              </a:rPr>
              <a:t>any) to invalidate. WBINVD writes back and invalidates internal cache and then</a:t>
            </a:r>
          </a:p>
          <a:p>
            <a:r>
              <a:rPr kumimoji="1" lang="en-US" sz="1200" kern="1200" dirty="0">
                <a:solidFill>
                  <a:schemeClr val="tx1"/>
                </a:solidFill>
                <a:effectLst/>
                <a:latin typeface="Times New Roman" pitchFamily="33" charset="0"/>
                <a:ea typeface="+mn-ea"/>
                <a:cs typeface="+mn-cs"/>
              </a:rPr>
              <a:t>writes back and invalidates external cache.</a:t>
            </a:r>
          </a:p>
          <a:p>
            <a:endParaRPr kumimoji="1" lang="en-US" sz="1200" kern="1200" dirty="0">
              <a:solidFill>
                <a:schemeClr val="tx1"/>
              </a:solidFill>
              <a:effectLst/>
              <a:latin typeface="Times New Roman" pitchFamily="33" charset="0"/>
              <a:ea typeface="+mn-ea"/>
              <a:cs typeface="+mn-cs"/>
            </a:endParaRPr>
          </a:p>
          <a:p>
            <a:r>
              <a:rPr kumimoji="1" lang="en-US" sz="1200" kern="1200" dirty="0">
                <a:solidFill>
                  <a:schemeClr val="tx1"/>
                </a:solidFill>
                <a:effectLst/>
                <a:latin typeface="Times New Roman" pitchFamily="33" charset="0"/>
                <a:ea typeface="+mn-ea"/>
                <a:cs typeface="+mn-cs"/>
              </a:rPr>
              <a:t>Both the L2 and L3 caches are eight-way</a:t>
            </a:r>
            <a:r>
              <a:rPr kumimoji="1" lang="en-US" sz="1200" kern="1200" baseline="0" dirty="0">
                <a:solidFill>
                  <a:schemeClr val="tx1"/>
                </a:solidFill>
                <a:effectLst/>
                <a:latin typeface="Times New Roman" pitchFamily="33" charset="0"/>
                <a:ea typeface="+mn-ea"/>
                <a:cs typeface="+mn-cs"/>
              </a:rPr>
              <a:t> </a:t>
            </a:r>
            <a:r>
              <a:rPr kumimoji="1" lang="en-US" sz="1200" kern="1200" dirty="0">
                <a:solidFill>
                  <a:schemeClr val="tx1"/>
                </a:solidFill>
                <a:effectLst/>
                <a:latin typeface="Times New Roman" pitchFamily="33" charset="0"/>
                <a:ea typeface="+mn-ea"/>
                <a:cs typeface="+mn-cs"/>
              </a:rPr>
              <a:t>set-associative</a:t>
            </a:r>
          </a:p>
          <a:p>
            <a:r>
              <a:rPr kumimoji="1" lang="en-US" sz="1200" kern="1200" dirty="0">
                <a:solidFill>
                  <a:schemeClr val="tx1"/>
                </a:solidFill>
                <a:effectLst/>
                <a:latin typeface="Times New Roman" pitchFamily="33" charset="0"/>
                <a:ea typeface="+mn-ea"/>
                <a:cs typeface="+mn-cs"/>
              </a:rPr>
              <a:t>with a line size </a:t>
            </a:r>
            <a:r>
              <a:rPr kumimoji="1" lang="en-US" sz="1200" kern="1200">
                <a:solidFill>
                  <a:schemeClr val="tx1"/>
                </a:solidFill>
                <a:effectLst/>
                <a:latin typeface="Times New Roman" pitchFamily="33" charset="0"/>
                <a:ea typeface="+mn-ea"/>
                <a:cs typeface="+mn-cs"/>
              </a:rPr>
              <a:t>of 128bytes</a:t>
            </a:r>
            <a:r>
              <a:rPr kumimoji="1" lang="en-US" sz="1200" kern="1200" dirty="0">
                <a:solidFill>
                  <a:schemeClr val="tx1"/>
                </a:solidFill>
                <a:effectLst/>
                <a:latin typeface="Times New Roman" pitchFamily="33" charset="0"/>
                <a:ea typeface="+mn-ea"/>
                <a:cs typeface="+mn-cs"/>
              </a:rPr>
              <a:t>.</a:t>
            </a:r>
          </a:p>
          <a:p>
            <a:endParaRPr kumimoji="1" lang="en-US" sz="1200" kern="1200" dirty="0">
              <a:solidFill>
                <a:schemeClr val="tx1"/>
              </a:solidFill>
              <a:effectLst/>
              <a:latin typeface="Times New Roman" pitchFamily="33" charset="0"/>
              <a:ea typeface="+mn-ea"/>
              <a:cs typeface="+mn-cs"/>
            </a:endParaRPr>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38</a:t>
            </a:fld>
            <a:endParaRPr lang="en-US" dirty="0"/>
          </a:p>
        </p:txBody>
      </p:sp>
    </p:spTree>
    <p:extLst>
      <p:ext uri="{BB962C8B-B14F-4D97-AF65-F5344CB8AC3E}">
        <p14:creationId xmlns:p14="http://schemas.microsoft.com/office/powerpoint/2010/main" val="6411251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33" charset="0"/>
                <a:ea typeface="+mn-ea"/>
                <a:cs typeface="+mn-cs"/>
              </a:rPr>
              <a:t> Figure 5.18 illustrates the logical interconnections of the z13 cache system,</a:t>
            </a:r>
          </a:p>
          <a:p>
            <a:r>
              <a:rPr kumimoji="1" lang="en-US" sz="1200" kern="1200" dirty="0">
                <a:solidFill>
                  <a:schemeClr val="tx1"/>
                </a:solidFill>
                <a:effectLst/>
                <a:latin typeface="Times New Roman" pitchFamily="33" charset="0"/>
                <a:ea typeface="+mn-ea"/>
                <a:cs typeface="+mn-cs"/>
              </a:rPr>
              <a:t>showing the structure of a single processor drawer. A maximum system, called</a:t>
            </a:r>
          </a:p>
          <a:p>
            <a:r>
              <a:rPr kumimoji="1" lang="en-US" sz="1200" kern="1200" dirty="0">
                <a:solidFill>
                  <a:schemeClr val="tx1"/>
                </a:solidFill>
                <a:effectLst/>
                <a:latin typeface="Times New Roman" pitchFamily="33" charset="0"/>
                <a:ea typeface="+mn-ea"/>
                <a:cs typeface="+mn-cs"/>
              </a:rPr>
              <a:t>a central processing complex (CPC) consists of four drawers. Each drawer consists</a:t>
            </a:r>
          </a:p>
          <a:p>
            <a:r>
              <a:rPr kumimoji="1" lang="en-US" sz="1200" kern="1200" dirty="0">
                <a:solidFill>
                  <a:schemeClr val="tx1"/>
                </a:solidFill>
                <a:effectLst/>
                <a:latin typeface="Times New Roman" pitchFamily="33" charset="0"/>
                <a:ea typeface="+mn-ea"/>
                <a:cs typeface="+mn-cs"/>
              </a:rPr>
              <a:t>of two processor nodes, with each node containing 3 processor unit (PU) chips and</a:t>
            </a:r>
          </a:p>
          <a:p>
            <a:r>
              <a:rPr kumimoji="1" lang="en-US" sz="1200" kern="1200" dirty="0">
                <a:solidFill>
                  <a:schemeClr val="tx1"/>
                </a:solidFill>
                <a:effectLst/>
                <a:latin typeface="Times New Roman" pitchFamily="33" charset="0"/>
                <a:ea typeface="+mn-ea"/>
                <a:cs typeface="+mn-cs"/>
              </a:rPr>
              <a:t>one storage control (SC) chip. Each PU includes up to 8 cores. The L1, L2, and L3</a:t>
            </a:r>
          </a:p>
          <a:p>
            <a:r>
              <a:rPr kumimoji="1" lang="en-US" sz="1200" kern="1200" dirty="0">
                <a:solidFill>
                  <a:schemeClr val="tx1"/>
                </a:solidFill>
                <a:effectLst/>
                <a:latin typeface="Times New Roman" pitchFamily="33" charset="0"/>
                <a:ea typeface="+mn-ea"/>
                <a:cs typeface="+mn-cs"/>
              </a:rPr>
              <a:t>caches are contained on each PU chip, and a separate SC chip holds the L4 cache</a:t>
            </a:r>
          </a:p>
          <a:p>
            <a:r>
              <a:rPr kumimoji="1" lang="en-US" sz="1200" kern="1200" dirty="0">
                <a:solidFill>
                  <a:schemeClr val="tx1"/>
                </a:solidFill>
                <a:effectLst/>
                <a:latin typeface="Times New Roman" pitchFamily="33" charset="0"/>
                <a:ea typeface="+mn-ea"/>
                <a:cs typeface="+mn-cs"/>
              </a:rPr>
              <a:t>for a processor node. Thus a maximum configuration contains 192 cores. Some key</a:t>
            </a:r>
          </a:p>
          <a:p>
            <a:r>
              <a:rPr kumimoji="1" lang="en-US" sz="1200" kern="1200" dirty="0">
                <a:solidFill>
                  <a:schemeClr val="tx1"/>
                </a:solidFill>
                <a:effectLst/>
                <a:latin typeface="Times New Roman" pitchFamily="33" charset="0"/>
                <a:ea typeface="+mn-ea"/>
                <a:cs typeface="+mn-cs"/>
              </a:rPr>
              <a:t>characteristics of each level are as follows:</a:t>
            </a:r>
          </a:p>
          <a:p>
            <a:endParaRPr kumimoji="1" lang="en-US" sz="1200" b="1" kern="1200" dirty="0">
              <a:solidFill>
                <a:schemeClr val="tx1"/>
              </a:solidFill>
              <a:effectLst/>
              <a:latin typeface="Times New Roman" pitchFamily="33" charset="0"/>
              <a:ea typeface="+mn-ea"/>
              <a:cs typeface="+mn-cs"/>
            </a:endParaRPr>
          </a:p>
          <a:p>
            <a:r>
              <a:rPr kumimoji="1" lang="en-US" sz="1200" b="1" kern="1200" dirty="0">
                <a:solidFill>
                  <a:schemeClr val="tx1"/>
                </a:solidFill>
                <a:effectLst/>
                <a:latin typeface="Times New Roman" pitchFamily="33" charset="0"/>
                <a:ea typeface="+mn-ea"/>
                <a:cs typeface="+mn-cs"/>
              </a:rPr>
              <a:t>■ </a:t>
            </a:r>
            <a:r>
              <a:rPr kumimoji="1" lang="en-US" sz="1200" kern="1200" dirty="0">
                <a:solidFill>
                  <a:schemeClr val="tx1"/>
                </a:solidFill>
                <a:effectLst/>
                <a:latin typeface="Times New Roman" pitchFamily="33" charset="0"/>
                <a:ea typeface="+mn-ea"/>
                <a:cs typeface="+mn-cs"/>
              </a:rPr>
              <a:t>L1 cache:  Each core contains a 96-kB L1 I-cache and a 128-kB D-cache, for</a:t>
            </a:r>
          </a:p>
          <a:p>
            <a:r>
              <a:rPr kumimoji="1" lang="en-US" sz="1200" kern="1200" dirty="0">
                <a:solidFill>
                  <a:schemeClr val="tx1"/>
                </a:solidFill>
                <a:effectLst/>
                <a:latin typeface="Times New Roman" pitchFamily="33" charset="0"/>
                <a:ea typeface="+mn-ea"/>
                <a:cs typeface="+mn-cs"/>
              </a:rPr>
              <a:t>a maximum total of 18 MB of L1 I-cache and 24 MB of L1 D-cache. The L1</a:t>
            </a:r>
          </a:p>
          <a:p>
            <a:r>
              <a:rPr kumimoji="1" lang="en-US" sz="1200" kern="1200" dirty="0">
                <a:solidFill>
                  <a:schemeClr val="tx1"/>
                </a:solidFill>
                <a:effectLst/>
                <a:latin typeface="Times New Roman" pitchFamily="33" charset="0"/>
                <a:ea typeface="+mn-ea"/>
                <a:cs typeface="+mn-cs"/>
              </a:rPr>
              <a:t>caches are designed as write-through caches.</a:t>
            </a:r>
          </a:p>
          <a:p>
            <a:endParaRPr kumimoji="1" lang="en-US" sz="1200" b="1" kern="1200" dirty="0">
              <a:solidFill>
                <a:schemeClr val="tx1"/>
              </a:solidFill>
              <a:effectLst/>
              <a:latin typeface="Times New Roman" pitchFamily="33" charset="0"/>
              <a:ea typeface="+mn-ea"/>
              <a:cs typeface="+mn-cs"/>
            </a:endParaRPr>
          </a:p>
          <a:p>
            <a:r>
              <a:rPr kumimoji="1" lang="en-US" sz="1200" b="1" kern="1200" dirty="0">
                <a:solidFill>
                  <a:schemeClr val="tx1"/>
                </a:solidFill>
                <a:effectLst/>
                <a:latin typeface="Times New Roman" pitchFamily="33" charset="0"/>
                <a:ea typeface="+mn-ea"/>
                <a:cs typeface="+mn-cs"/>
              </a:rPr>
              <a:t>■ </a:t>
            </a:r>
            <a:r>
              <a:rPr kumimoji="1" lang="en-US" sz="1200" kern="1200" dirty="0">
                <a:solidFill>
                  <a:schemeClr val="tx1"/>
                </a:solidFill>
                <a:effectLst/>
                <a:latin typeface="Times New Roman" pitchFamily="33" charset="0"/>
                <a:ea typeface="+mn-ea"/>
                <a:cs typeface="+mn-cs"/>
              </a:rPr>
              <a:t>L2 cache:  Each core contains a 2-MB L2 I-cache and a 2-MB L2 D-cache, for</a:t>
            </a:r>
          </a:p>
          <a:p>
            <a:r>
              <a:rPr kumimoji="1" lang="en-US" sz="1200" kern="1200" dirty="0">
                <a:solidFill>
                  <a:schemeClr val="tx1"/>
                </a:solidFill>
                <a:effectLst/>
                <a:latin typeface="Times New Roman" pitchFamily="33" charset="0"/>
                <a:ea typeface="+mn-ea"/>
                <a:cs typeface="+mn-cs"/>
              </a:rPr>
              <a:t>a maximum total of 384 MB of L2 I-cache and 384 MB of L2 D-cache. The L2</a:t>
            </a:r>
          </a:p>
          <a:p>
            <a:r>
              <a:rPr kumimoji="1" lang="en-US" sz="1200" kern="1200" dirty="0">
                <a:solidFill>
                  <a:schemeClr val="tx1"/>
                </a:solidFill>
                <a:effectLst/>
                <a:latin typeface="Times New Roman" pitchFamily="33" charset="0"/>
                <a:ea typeface="+mn-ea"/>
                <a:cs typeface="+mn-cs"/>
              </a:rPr>
              <a:t>caches are designed as write-through caches.</a:t>
            </a:r>
          </a:p>
          <a:p>
            <a:endParaRPr kumimoji="1" lang="en-US" sz="1200" b="1" kern="1200" dirty="0">
              <a:solidFill>
                <a:schemeClr val="tx1"/>
              </a:solidFill>
              <a:effectLst/>
              <a:latin typeface="Times New Roman" pitchFamily="33" charset="0"/>
              <a:ea typeface="+mn-ea"/>
              <a:cs typeface="+mn-cs"/>
            </a:endParaRPr>
          </a:p>
          <a:p>
            <a:r>
              <a:rPr kumimoji="1" lang="en-US" sz="1200" b="1" kern="1200" dirty="0">
                <a:solidFill>
                  <a:schemeClr val="tx1"/>
                </a:solidFill>
                <a:effectLst/>
                <a:latin typeface="Times New Roman" pitchFamily="33" charset="0"/>
                <a:ea typeface="+mn-ea"/>
                <a:cs typeface="+mn-cs"/>
              </a:rPr>
              <a:t>■ </a:t>
            </a:r>
            <a:r>
              <a:rPr kumimoji="1" lang="en-US" sz="1200" kern="1200" dirty="0">
                <a:solidFill>
                  <a:schemeClr val="tx1"/>
                </a:solidFill>
                <a:effectLst/>
                <a:latin typeface="Times New Roman" pitchFamily="33" charset="0"/>
                <a:ea typeface="+mn-ea"/>
                <a:cs typeface="+mn-cs"/>
              </a:rPr>
              <a:t>L3 cache:  Each PU chip contains a 64-MB L3 cache, for a maximum total of</a:t>
            </a:r>
          </a:p>
          <a:p>
            <a:r>
              <a:rPr kumimoji="1" lang="en-US" sz="1200" kern="1200" dirty="0">
                <a:solidFill>
                  <a:schemeClr val="tx1"/>
                </a:solidFill>
                <a:effectLst/>
                <a:latin typeface="Times New Roman" pitchFamily="33" charset="0"/>
                <a:ea typeface="+mn-ea"/>
                <a:cs typeface="+mn-cs"/>
              </a:rPr>
              <a:t>1.5 GB of L3 cache. The L3 cache is 16-way set associative and uses a line size</a:t>
            </a:r>
          </a:p>
          <a:p>
            <a:r>
              <a:rPr kumimoji="1" lang="en-US" sz="1200" kern="1200" dirty="0">
                <a:solidFill>
                  <a:schemeClr val="tx1"/>
                </a:solidFill>
                <a:effectLst/>
                <a:latin typeface="Times New Roman" pitchFamily="33" charset="0"/>
                <a:ea typeface="+mn-ea"/>
                <a:cs typeface="+mn-cs"/>
              </a:rPr>
              <a:t>of 256 bytes. The L3 cache uses the write-back policy.</a:t>
            </a:r>
          </a:p>
          <a:p>
            <a:endParaRPr kumimoji="1" lang="en-US" sz="1200" b="1" kern="1200" dirty="0">
              <a:solidFill>
                <a:schemeClr val="tx1"/>
              </a:solidFill>
              <a:effectLst/>
              <a:latin typeface="Times New Roman" pitchFamily="33" charset="0"/>
              <a:ea typeface="+mn-ea"/>
              <a:cs typeface="+mn-cs"/>
            </a:endParaRPr>
          </a:p>
          <a:p>
            <a:r>
              <a:rPr kumimoji="1" lang="en-US" sz="1200" b="1" kern="1200" dirty="0">
                <a:solidFill>
                  <a:schemeClr val="tx1"/>
                </a:solidFill>
                <a:effectLst/>
                <a:latin typeface="Times New Roman" pitchFamily="33" charset="0"/>
                <a:ea typeface="+mn-ea"/>
                <a:cs typeface="+mn-cs"/>
              </a:rPr>
              <a:t>■ </a:t>
            </a:r>
            <a:r>
              <a:rPr kumimoji="1" lang="en-US" sz="1200" kern="1200" dirty="0">
                <a:solidFill>
                  <a:schemeClr val="tx1"/>
                </a:solidFill>
                <a:effectLst/>
                <a:latin typeface="Times New Roman" pitchFamily="33" charset="0"/>
                <a:ea typeface="+mn-ea"/>
                <a:cs typeface="+mn-cs"/>
              </a:rPr>
              <a:t>L4 cache:  Each processor node contains a 480-MB L4 cache for a maximum</a:t>
            </a:r>
          </a:p>
          <a:p>
            <a:r>
              <a:rPr kumimoji="1" lang="en-US" sz="1200" kern="1200" dirty="0">
                <a:solidFill>
                  <a:schemeClr val="tx1"/>
                </a:solidFill>
                <a:effectLst/>
                <a:latin typeface="Times New Roman" pitchFamily="33" charset="0"/>
                <a:ea typeface="+mn-ea"/>
                <a:cs typeface="+mn-cs"/>
              </a:rPr>
              <a:t>total of 3.75 GB of L4 cache. The L4 cache is organized as a 30-way</a:t>
            </a:r>
          </a:p>
          <a:p>
            <a:r>
              <a:rPr kumimoji="1" lang="en-US" sz="1200" kern="1200" dirty="0">
                <a:solidFill>
                  <a:schemeClr val="tx1"/>
                </a:solidFill>
                <a:effectLst/>
                <a:latin typeface="Times New Roman" pitchFamily="33" charset="0"/>
                <a:ea typeface="+mn-ea"/>
                <a:cs typeface="+mn-cs"/>
              </a:rPr>
              <a:t>set-associative cache. The L4 cache uses the write-back policy.</a:t>
            </a:r>
          </a:p>
          <a:p>
            <a:endParaRPr kumimoji="1" lang="en-US" sz="1200" kern="1200" dirty="0">
              <a:solidFill>
                <a:schemeClr val="tx1"/>
              </a:solidFill>
              <a:effectLst/>
              <a:latin typeface="Times New Roman" pitchFamily="33" charset="0"/>
              <a:ea typeface="+mn-ea"/>
              <a:cs typeface="+mn-cs"/>
            </a:endParaRPr>
          </a:p>
          <a:p>
            <a:r>
              <a:rPr kumimoji="1" lang="en-US" sz="1200" kern="1200" dirty="0">
                <a:solidFill>
                  <a:schemeClr val="tx1"/>
                </a:solidFill>
                <a:effectLst/>
                <a:latin typeface="Times New Roman" pitchFamily="33" charset="0"/>
                <a:ea typeface="+mn-ea"/>
                <a:cs typeface="+mn-cs"/>
              </a:rPr>
              <a:t>The use of an L3 cache that is shared by 8 cores on a chip facilitates low-latency</a:t>
            </a:r>
          </a:p>
          <a:p>
            <a:r>
              <a:rPr kumimoji="1" lang="en-US" sz="1200" kern="1200" dirty="0">
                <a:solidFill>
                  <a:schemeClr val="tx1"/>
                </a:solidFill>
                <a:effectLst/>
                <a:latin typeface="Times New Roman" pitchFamily="33" charset="0"/>
                <a:ea typeface="+mn-ea"/>
                <a:cs typeface="+mn-cs"/>
              </a:rPr>
              <a:t>cross-processor cache line sharing and provides cache efficiency effects by elimination</a:t>
            </a:r>
          </a:p>
          <a:p>
            <a:r>
              <a:rPr kumimoji="1" lang="en-US" sz="1200" kern="1200" dirty="0">
                <a:solidFill>
                  <a:schemeClr val="tx1"/>
                </a:solidFill>
                <a:effectLst/>
                <a:latin typeface="Times New Roman" pitchFamily="33" charset="0"/>
                <a:ea typeface="+mn-ea"/>
                <a:cs typeface="+mn-cs"/>
              </a:rPr>
              <a:t>of redundant lines (single copy, multiple users), which is not possible with</a:t>
            </a:r>
          </a:p>
          <a:p>
            <a:r>
              <a:rPr kumimoji="1" lang="en-US" sz="1200" kern="1200" dirty="0">
                <a:solidFill>
                  <a:schemeClr val="tx1"/>
                </a:solidFill>
                <a:effectLst/>
                <a:latin typeface="Times New Roman" pitchFamily="33" charset="0"/>
                <a:ea typeface="+mn-ea"/>
                <a:cs typeface="+mn-cs"/>
              </a:rPr>
              <a:t>private caches. Thus, there are efficiency gains by devoting a substantial portion of</a:t>
            </a:r>
          </a:p>
          <a:p>
            <a:r>
              <a:rPr kumimoji="1" lang="en-US" sz="1200" kern="1200" dirty="0">
                <a:solidFill>
                  <a:schemeClr val="tx1"/>
                </a:solidFill>
                <a:effectLst/>
                <a:latin typeface="Times New Roman" pitchFamily="33" charset="0"/>
                <a:ea typeface="+mn-ea"/>
                <a:cs typeface="+mn-cs"/>
              </a:rPr>
              <a:t>each PU chip to a shared L3 cache as opposed to either increasing the size of the L2</a:t>
            </a:r>
          </a:p>
          <a:p>
            <a:r>
              <a:rPr kumimoji="1" lang="en-US" sz="1200" kern="1200" dirty="0">
                <a:solidFill>
                  <a:schemeClr val="tx1"/>
                </a:solidFill>
                <a:effectLst/>
                <a:latin typeface="Times New Roman" pitchFamily="33" charset="0"/>
                <a:ea typeface="+mn-ea"/>
                <a:cs typeface="+mn-cs"/>
              </a:rPr>
              <a:t>caches or providing private L3 caches for each core.</a:t>
            </a:r>
          </a:p>
          <a:p>
            <a:endParaRPr kumimoji="1" lang="en-US" sz="1200" kern="1200" dirty="0">
              <a:solidFill>
                <a:schemeClr val="tx1"/>
              </a:solidFill>
              <a:effectLst/>
              <a:latin typeface="Times New Roman" pitchFamily="33" charset="0"/>
              <a:ea typeface="+mn-ea"/>
              <a:cs typeface="+mn-cs"/>
            </a:endParaRPr>
          </a:p>
          <a:p>
            <a:r>
              <a:rPr kumimoji="1" lang="en-US" sz="1200" kern="1200" dirty="0">
                <a:solidFill>
                  <a:schemeClr val="tx1"/>
                </a:solidFill>
                <a:effectLst/>
                <a:latin typeface="Times New Roman" pitchFamily="33" charset="0"/>
                <a:ea typeface="+mn-ea"/>
                <a:cs typeface="+mn-cs"/>
              </a:rPr>
              <a:t>There are also efficiency benefits from providing an L4 cache chip on the same</a:t>
            </a:r>
          </a:p>
          <a:p>
            <a:r>
              <a:rPr kumimoji="1" lang="en-US" sz="1200" kern="1200" dirty="0">
                <a:solidFill>
                  <a:schemeClr val="tx1"/>
                </a:solidFill>
                <a:effectLst/>
                <a:latin typeface="Times New Roman" pitchFamily="33" charset="0"/>
                <a:ea typeface="+mn-ea"/>
                <a:cs typeface="+mn-cs"/>
              </a:rPr>
              <a:t>processor node, or motherboard, as the PU chips. The L4 cache enables smooth</a:t>
            </a:r>
          </a:p>
          <a:p>
            <a:r>
              <a:rPr kumimoji="1" lang="en-US" sz="1200" kern="1200" dirty="0">
                <a:solidFill>
                  <a:schemeClr val="tx1"/>
                </a:solidFill>
                <a:effectLst/>
                <a:latin typeface="Times New Roman" pitchFamily="33" charset="0"/>
                <a:ea typeface="+mn-ea"/>
                <a:cs typeface="+mn-cs"/>
              </a:rPr>
              <a:t>scaling from a single processor chip to a maximum system configuration by providing</a:t>
            </a:r>
          </a:p>
          <a:p>
            <a:r>
              <a:rPr kumimoji="1" lang="en-US" sz="1200" kern="1200" dirty="0">
                <a:solidFill>
                  <a:schemeClr val="tx1"/>
                </a:solidFill>
                <a:effectLst/>
                <a:latin typeface="Times New Roman" pitchFamily="33" charset="0"/>
                <a:ea typeface="+mn-ea"/>
                <a:cs typeface="+mn-cs"/>
              </a:rPr>
              <a:t>a significant buffer before main memory.</a:t>
            </a:r>
          </a:p>
          <a:p>
            <a:endParaRPr kumimoji="1" lang="en-US" sz="1200" kern="1200" dirty="0">
              <a:solidFill>
                <a:schemeClr val="tx1"/>
              </a:solidFill>
              <a:effectLst/>
              <a:latin typeface="Times New Roman" pitchFamily="33" charset="0"/>
              <a:ea typeface="+mn-ea"/>
              <a:cs typeface="+mn-cs"/>
            </a:endParaRPr>
          </a:p>
          <a:p>
            <a:r>
              <a:rPr kumimoji="1" lang="en-US" sz="1200" kern="1200" dirty="0">
                <a:solidFill>
                  <a:schemeClr val="tx1"/>
                </a:solidFill>
                <a:effectLst/>
                <a:latin typeface="Times New Roman" pitchFamily="33" charset="0"/>
                <a:ea typeface="+mn-ea"/>
                <a:cs typeface="+mn-cs"/>
              </a:rPr>
              <a:t>The interconnection design contributes to the overall efficiency of this</a:t>
            </a:r>
          </a:p>
          <a:p>
            <a:r>
              <a:rPr kumimoji="1" lang="en-US" sz="1200" kern="1200" dirty="0">
                <a:solidFill>
                  <a:schemeClr val="tx1"/>
                </a:solidFill>
                <a:effectLst/>
                <a:latin typeface="Times New Roman" pitchFamily="33" charset="0"/>
                <a:ea typeface="+mn-ea"/>
                <a:cs typeface="+mn-cs"/>
              </a:rPr>
              <a:t>arrangement. Within each PU chip, 160-GB/s bus bandwidth is used between L1/L2</a:t>
            </a:r>
          </a:p>
          <a:p>
            <a:r>
              <a:rPr kumimoji="1" lang="en-US" sz="1200" kern="1200" dirty="0">
                <a:solidFill>
                  <a:schemeClr val="tx1"/>
                </a:solidFill>
                <a:effectLst/>
                <a:latin typeface="Times New Roman" pitchFamily="33" charset="0"/>
                <a:ea typeface="+mn-ea"/>
                <a:cs typeface="+mn-cs"/>
              </a:rPr>
              <a:t>and L2/L3 cache boundaries. The 80-GB/s </a:t>
            </a:r>
            <a:r>
              <a:rPr kumimoji="1" lang="en-US" sz="1200" kern="1200" dirty="0" err="1">
                <a:solidFill>
                  <a:schemeClr val="tx1"/>
                </a:solidFill>
                <a:effectLst/>
                <a:latin typeface="Times New Roman" pitchFamily="33" charset="0"/>
                <a:ea typeface="+mn-ea"/>
                <a:cs typeface="+mn-cs"/>
              </a:rPr>
              <a:t>XBus</a:t>
            </a:r>
            <a:r>
              <a:rPr kumimoji="1" lang="en-US" sz="1200" kern="1200" dirty="0">
                <a:solidFill>
                  <a:schemeClr val="tx1"/>
                </a:solidFill>
                <a:effectLst/>
                <a:latin typeface="Times New Roman" pitchFamily="33" charset="0"/>
                <a:ea typeface="+mn-ea"/>
                <a:cs typeface="+mn-cs"/>
              </a:rPr>
              <a:t> provides tightly coupled interconnection</a:t>
            </a:r>
          </a:p>
          <a:p>
            <a:r>
              <a:rPr kumimoji="1" lang="en-US" sz="1200" kern="1200" dirty="0">
                <a:solidFill>
                  <a:schemeClr val="tx1"/>
                </a:solidFill>
                <a:effectLst/>
                <a:latin typeface="Times New Roman" pitchFamily="33" charset="0"/>
                <a:ea typeface="+mn-ea"/>
                <a:cs typeface="+mn-cs"/>
              </a:rPr>
              <a:t>within a node at the L3/L4 cache boundary. The high-speed S-Bus connects</a:t>
            </a:r>
          </a:p>
          <a:p>
            <a:r>
              <a:rPr kumimoji="1" lang="en-US" sz="1200" kern="1200" dirty="0">
                <a:solidFill>
                  <a:schemeClr val="tx1"/>
                </a:solidFill>
                <a:effectLst/>
                <a:latin typeface="Times New Roman" pitchFamily="33" charset="0"/>
                <a:ea typeface="+mn-ea"/>
                <a:cs typeface="+mn-cs"/>
              </a:rPr>
              <a:t>via L4 between the nodes of a drawer, and A-Bus connections are provide to other</a:t>
            </a:r>
          </a:p>
          <a:p>
            <a:r>
              <a:rPr kumimoji="1" lang="en-US" sz="1200" kern="1200" dirty="0">
                <a:solidFill>
                  <a:schemeClr val="tx1"/>
                </a:solidFill>
                <a:effectLst/>
                <a:latin typeface="Times New Roman" pitchFamily="33" charset="0"/>
                <a:ea typeface="+mn-ea"/>
                <a:cs typeface="+mn-cs"/>
              </a:rPr>
              <a:t>drawers.</a:t>
            </a:r>
          </a:p>
          <a:p>
            <a:endParaRPr kumimoji="1" lang="en-US" sz="1200" kern="1200" dirty="0">
              <a:solidFill>
                <a:schemeClr val="tx1"/>
              </a:solidFill>
              <a:effectLst/>
              <a:latin typeface="Times New Roman" pitchFamily="33" charset="0"/>
              <a:ea typeface="+mn-ea"/>
              <a:cs typeface="+mn-cs"/>
            </a:endParaRPr>
          </a:p>
          <a:p>
            <a:r>
              <a:rPr kumimoji="1" lang="en-US" sz="1200" kern="1200" dirty="0">
                <a:solidFill>
                  <a:schemeClr val="tx1"/>
                </a:solidFill>
                <a:effectLst/>
                <a:latin typeface="Times New Roman" pitchFamily="33" charset="0"/>
                <a:ea typeface="+mn-ea"/>
                <a:cs typeface="+mn-cs"/>
              </a:rPr>
              <a:t>The cache write policy is tailored to the configuration. The L1 and L2 caches</a:t>
            </a:r>
          </a:p>
          <a:p>
            <a:r>
              <a:rPr kumimoji="1" lang="en-US" sz="1200" kern="1200" dirty="0">
                <a:solidFill>
                  <a:schemeClr val="tx1"/>
                </a:solidFill>
                <a:effectLst/>
                <a:latin typeface="Times New Roman" pitchFamily="33" charset="0"/>
                <a:ea typeface="+mn-ea"/>
                <a:cs typeface="+mn-cs"/>
              </a:rPr>
              <a:t>are write-through, taking advantage of the high-speed on-chip connection to the</a:t>
            </a:r>
          </a:p>
          <a:p>
            <a:r>
              <a:rPr kumimoji="1" lang="en-US" sz="1200" kern="1200" dirty="0">
                <a:solidFill>
                  <a:schemeClr val="tx1"/>
                </a:solidFill>
                <a:effectLst/>
                <a:latin typeface="Times New Roman" pitchFamily="33" charset="0"/>
                <a:ea typeface="+mn-ea"/>
                <a:cs typeface="+mn-cs"/>
              </a:rPr>
              <a:t>next cache level. Further, the L3 cache is most efficiently used if it always maintains</a:t>
            </a:r>
          </a:p>
          <a:p>
            <a:r>
              <a:rPr kumimoji="1" lang="en-US" sz="1200" kern="1200" dirty="0">
                <a:solidFill>
                  <a:schemeClr val="tx1"/>
                </a:solidFill>
                <a:effectLst/>
                <a:latin typeface="Times New Roman" pitchFamily="33" charset="0"/>
                <a:ea typeface="+mn-ea"/>
                <a:cs typeface="+mn-cs"/>
              </a:rPr>
              <a:t>the most recent version of any L2 cache line. Going from L3 to L4 is a lower speed,</a:t>
            </a:r>
          </a:p>
          <a:p>
            <a:r>
              <a:rPr kumimoji="1" lang="en-US" sz="1200" kern="1200" dirty="0">
                <a:solidFill>
                  <a:schemeClr val="tx1"/>
                </a:solidFill>
                <a:effectLst/>
                <a:latin typeface="Times New Roman" pitchFamily="33" charset="0"/>
                <a:ea typeface="+mn-ea"/>
                <a:cs typeface="+mn-cs"/>
              </a:rPr>
              <a:t>off-chip transmission and here a write-back policy is preferred to minimize traffic.</a:t>
            </a:r>
          </a:p>
          <a:p>
            <a:r>
              <a:rPr kumimoji="1" lang="en-US" sz="1200" kern="1200" dirty="0">
                <a:solidFill>
                  <a:schemeClr val="tx1"/>
                </a:solidFill>
                <a:effectLst/>
                <a:latin typeface="Times New Roman" pitchFamily="33" charset="0"/>
                <a:ea typeface="+mn-ea"/>
                <a:cs typeface="+mn-cs"/>
              </a:rPr>
              <a:t>Similarly, write-back is preferred going from L4 to main memory.</a:t>
            </a:r>
          </a:p>
          <a:p>
            <a:endParaRPr kumimoji="1" lang="en-US" sz="1200" kern="1200" dirty="0">
              <a:solidFill>
                <a:schemeClr val="tx1"/>
              </a:solidFill>
              <a:effectLst/>
              <a:latin typeface="Times New Roman" pitchFamily="33" charset="0"/>
              <a:ea typeface="+mn-ea"/>
              <a:cs typeface="+mn-cs"/>
            </a:endParaRPr>
          </a:p>
          <a:p>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39</a:t>
            </a:fld>
            <a:endParaRPr lang="en-US" dirty="0"/>
          </a:p>
        </p:txBody>
      </p:sp>
    </p:spTree>
    <p:extLst>
      <p:ext uri="{BB962C8B-B14F-4D97-AF65-F5344CB8AC3E}">
        <p14:creationId xmlns:p14="http://schemas.microsoft.com/office/powerpoint/2010/main" val="132647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33" charset="0"/>
                <a:ea typeface="+mn-ea"/>
                <a:cs typeface="+mn-cs"/>
              </a:rPr>
              <a:t> Figure 5.2 depicts the structure of a cache/main-memory</a:t>
            </a:r>
          </a:p>
          <a:p>
            <a:r>
              <a:rPr kumimoji="1" lang="en-US" sz="1200" kern="1200" dirty="0">
                <a:solidFill>
                  <a:schemeClr val="tx1"/>
                </a:solidFill>
                <a:effectLst/>
                <a:latin typeface="Times New Roman" pitchFamily="33" charset="0"/>
                <a:ea typeface="+mn-ea"/>
                <a:cs typeface="+mn-cs"/>
              </a:rPr>
              <a:t>system.</a:t>
            </a:r>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4</a:t>
            </a:fld>
            <a:endParaRPr lang="en-US" dirty="0"/>
          </a:p>
        </p:txBody>
      </p:sp>
    </p:spTree>
    <p:extLst>
      <p:ext uri="{BB962C8B-B14F-4D97-AF65-F5344CB8AC3E}">
        <p14:creationId xmlns:p14="http://schemas.microsoft.com/office/powerpoint/2010/main" val="16772495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2000" kern="1200" dirty="0">
                <a:solidFill>
                  <a:schemeClr val="tx1"/>
                </a:solidFill>
                <a:effectLst/>
                <a:latin typeface="Times New Roman" pitchFamily="33" charset="0"/>
                <a:ea typeface="+mn-ea"/>
                <a:cs typeface="+mn-cs"/>
              </a:rPr>
              <a:t>We can derive some insight into the timing differences between the different cache</a:t>
            </a:r>
          </a:p>
          <a:p>
            <a:r>
              <a:rPr kumimoji="1" lang="en-US" sz="2000" kern="1200" dirty="0">
                <a:solidFill>
                  <a:schemeClr val="tx1"/>
                </a:solidFill>
                <a:effectLst/>
                <a:latin typeface="Times New Roman" pitchFamily="33" charset="0"/>
                <a:ea typeface="+mn-ea"/>
                <a:cs typeface="+mn-cs"/>
              </a:rPr>
              <a:t>access models by developing equations that show the different time delays. The following</a:t>
            </a:r>
          </a:p>
          <a:p>
            <a:r>
              <a:rPr kumimoji="1" lang="en-US" sz="2000" kern="1200" dirty="0">
                <a:solidFill>
                  <a:schemeClr val="tx1"/>
                </a:solidFill>
                <a:effectLst/>
                <a:latin typeface="Times New Roman" pitchFamily="33" charset="0"/>
                <a:ea typeface="+mn-ea"/>
                <a:cs typeface="+mn-cs"/>
              </a:rPr>
              <a:t>parameters are needed:</a:t>
            </a:r>
          </a:p>
          <a:p>
            <a:endParaRPr kumimoji="1" lang="en-US" sz="2000" b="0" i="1" kern="1200" dirty="0">
              <a:solidFill>
                <a:schemeClr val="tx1"/>
              </a:solidFill>
              <a:effectLst/>
              <a:latin typeface="Times New Roman" pitchFamily="33" charset="0"/>
              <a:ea typeface="+mn-ea"/>
              <a:cs typeface="+mn-cs"/>
            </a:endParaRPr>
          </a:p>
          <a:p>
            <a:r>
              <a:rPr kumimoji="1" lang="en-US" sz="2000" b="0" i="1" kern="1200" dirty="0" err="1">
                <a:solidFill>
                  <a:schemeClr val="tx1"/>
                </a:solidFill>
                <a:effectLst/>
                <a:latin typeface="Times New Roman" pitchFamily="33" charset="0"/>
                <a:ea typeface="+mn-ea"/>
                <a:cs typeface="+mn-cs"/>
              </a:rPr>
              <a:t>t</a:t>
            </a:r>
            <a:r>
              <a:rPr kumimoji="1" lang="en-US" sz="2000" kern="1200" baseline="-25000" dirty="0" err="1">
                <a:solidFill>
                  <a:schemeClr val="tx1"/>
                </a:solidFill>
                <a:effectLst/>
                <a:latin typeface="Times New Roman" pitchFamily="33" charset="0"/>
                <a:ea typeface="+mn-ea"/>
                <a:cs typeface="+mn-cs"/>
              </a:rPr>
              <a:t>ct</a:t>
            </a:r>
            <a:r>
              <a:rPr kumimoji="1" lang="en-US" sz="2000" kern="1200" dirty="0">
                <a:solidFill>
                  <a:schemeClr val="tx1"/>
                </a:solidFill>
                <a:effectLst/>
                <a:latin typeface="Times New Roman" pitchFamily="33" charset="0"/>
                <a:ea typeface="+mn-ea"/>
                <a:cs typeface="+mn-cs"/>
              </a:rPr>
              <a:t> =  time needed to compare the tag field of an address with the tag value in a</a:t>
            </a:r>
          </a:p>
          <a:p>
            <a:r>
              <a:rPr kumimoji="1" lang="en-US" sz="2000" kern="1200" dirty="0">
                <a:solidFill>
                  <a:schemeClr val="tx1"/>
                </a:solidFill>
                <a:effectLst/>
                <a:latin typeface="Times New Roman" pitchFamily="33" charset="0"/>
                <a:ea typeface="+mn-ea"/>
                <a:cs typeface="+mn-cs"/>
              </a:rPr>
              <a:t>cache line.</a:t>
            </a:r>
          </a:p>
          <a:p>
            <a:endParaRPr kumimoji="1" lang="en-US" sz="2000" b="0" i="1" kern="1200" dirty="0">
              <a:solidFill>
                <a:schemeClr val="tx1"/>
              </a:solidFill>
              <a:effectLst/>
              <a:latin typeface="Times New Roman" pitchFamily="33" charset="0"/>
              <a:ea typeface="+mn-ea"/>
              <a:cs typeface="+mn-cs"/>
            </a:endParaRPr>
          </a:p>
          <a:p>
            <a:r>
              <a:rPr kumimoji="1" lang="en-US" sz="2000" b="0" i="1" kern="1200" dirty="0" err="1">
                <a:solidFill>
                  <a:schemeClr val="tx1"/>
                </a:solidFill>
                <a:effectLst/>
                <a:latin typeface="Times New Roman" pitchFamily="33" charset="0"/>
                <a:ea typeface="+mn-ea"/>
                <a:cs typeface="+mn-cs"/>
              </a:rPr>
              <a:t>t</a:t>
            </a:r>
            <a:r>
              <a:rPr kumimoji="1" lang="en-US" sz="2000" kern="1200" baseline="-25000" dirty="0" err="1">
                <a:solidFill>
                  <a:schemeClr val="tx1"/>
                </a:solidFill>
                <a:effectLst/>
                <a:latin typeface="Times New Roman" pitchFamily="33" charset="0"/>
                <a:ea typeface="+mn-ea"/>
                <a:cs typeface="+mn-cs"/>
              </a:rPr>
              <a:t>rl</a:t>
            </a:r>
            <a:r>
              <a:rPr kumimoji="1" lang="en-US" sz="2000" kern="1200" dirty="0">
                <a:solidFill>
                  <a:schemeClr val="tx1"/>
                </a:solidFill>
                <a:effectLst/>
                <a:latin typeface="Times New Roman" pitchFamily="33" charset="0"/>
                <a:ea typeface="+mn-ea"/>
                <a:cs typeface="+mn-cs"/>
              </a:rPr>
              <a:t> =  time needed to read a line from the cache to retrieve the data block in the</a:t>
            </a:r>
          </a:p>
          <a:p>
            <a:r>
              <a:rPr kumimoji="1" lang="en-US" sz="2000" kern="1200" dirty="0">
                <a:solidFill>
                  <a:schemeClr val="tx1"/>
                </a:solidFill>
                <a:effectLst/>
                <a:latin typeface="Times New Roman" pitchFamily="33" charset="0"/>
                <a:ea typeface="+mn-ea"/>
                <a:cs typeface="+mn-cs"/>
              </a:rPr>
              <a:t>cache.</a:t>
            </a:r>
          </a:p>
          <a:p>
            <a:endParaRPr kumimoji="1" lang="en-US" sz="2000" b="0" i="1" kern="1200" dirty="0">
              <a:solidFill>
                <a:schemeClr val="tx1"/>
              </a:solidFill>
              <a:effectLst/>
              <a:latin typeface="Times New Roman" pitchFamily="33" charset="0"/>
              <a:ea typeface="+mn-ea"/>
              <a:cs typeface="+mn-cs"/>
            </a:endParaRPr>
          </a:p>
          <a:p>
            <a:r>
              <a:rPr kumimoji="1" lang="en-US" sz="2000" b="0" i="1" kern="1200" dirty="0" err="1">
                <a:solidFill>
                  <a:schemeClr val="tx1"/>
                </a:solidFill>
                <a:effectLst/>
                <a:latin typeface="Times New Roman" pitchFamily="33" charset="0"/>
                <a:ea typeface="+mn-ea"/>
                <a:cs typeface="+mn-cs"/>
              </a:rPr>
              <a:t>t</a:t>
            </a:r>
            <a:r>
              <a:rPr kumimoji="1" lang="en-US" sz="2000" kern="1200" baseline="-25000" dirty="0" err="1">
                <a:solidFill>
                  <a:schemeClr val="tx1"/>
                </a:solidFill>
                <a:effectLst/>
                <a:latin typeface="Times New Roman" pitchFamily="33" charset="0"/>
                <a:ea typeface="+mn-ea"/>
                <a:cs typeface="+mn-cs"/>
              </a:rPr>
              <a:t>xb</a:t>
            </a:r>
            <a:r>
              <a:rPr kumimoji="1" lang="en-US" sz="2000" kern="1200" dirty="0">
                <a:solidFill>
                  <a:schemeClr val="tx1"/>
                </a:solidFill>
                <a:effectLst/>
                <a:latin typeface="Times New Roman" pitchFamily="33" charset="0"/>
                <a:ea typeface="+mn-ea"/>
                <a:cs typeface="+mn-cs"/>
              </a:rPr>
              <a:t> =  time needed to transmit byte or word to the processor; this includes</a:t>
            </a:r>
          </a:p>
          <a:p>
            <a:r>
              <a:rPr kumimoji="1" lang="en-US" sz="2000" kern="1200" dirty="0">
                <a:solidFill>
                  <a:schemeClr val="tx1"/>
                </a:solidFill>
                <a:effectLst/>
                <a:latin typeface="Times New Roman" pitchFamily="33" charset="0"/>
                <a:ea typeface="+mn-ea"/>
                <a:cs typeface="+mn-cs"/>
              </a:rPr>
              <a:t>extracting the desired bytes from the fetched line and gating these bytes onto</a:t>
            </a:r>
          </a:p>
          <a:p>
            <a:r>
              <a:rPr kumimoji="1" lang="en-US" sz="2000" kern="1200" dirty="0">
                <a:solidFill>
                  <a:schemeClr val="tx1"/>
                </a:solidFill>
                <a:effectLst/>
                <a:latin typeface="Times New Roman" pitchFamily="33" charset="0"/>
                <a:ea typeface="+mn-ea"/>
                <a:cs typeface="+mn-cs"/>
              </a:rPr>
              <a:t>the bus to the processor.</a:t>
            </a:r>
          </a:p>
          <a:p>
            <a:endParaRPr kumimoji="1" lang="en-US" sz="2000" kern="1200" dirty="0">
              <a:solidFill>
                <a:schemeClr val="tx1"/>
              </a:solidFill>
              <a:effectLst/>
              <a:latin typeface="Times New Roman" pitchFamily="33" charset="0"/>
              <a:ea typeface="+mn-ea"/>
              <a:cs typeface="+mn-cs"/>
            </a:endParaRPr>
          </a:p>
          <a:p>
            <a:r>
              <a:rPr kumimoji="1" lang="en-US" sz="1200" b="0" i="1" kern="1200" dirty="0" err="1">
                <a:solidFill>
                  <a:schemeClr val="tx1"/>
                </a:solidFill>
                <a:effectLst/>
                <a:latin typeface="Times New Roman" pitchFamily="33" charset="0"/>
                <a:ea typeface="+mn-ea"/>
                <a:cs typeface="+mn-cs"/>
              </a:rPr>
              <a:t>t</a:t>
            </a:r>
            <a:r>
              <a:rPr kumimoji="1" lang="en-US" sz="1200" kern="1200" baseline="-25000" dirty="0" err="1">
                <a:solidFill>
                  <a:schemeClr val="tx1"/>
                </a:solidFill>
                <a:effectLst/>
                <a:latin typeface="Times New Roman" pitchFamily="33" charset="0"/>
                <a:ea typeface="+mn-ea"/>
                <a:cs typeface="+mn-cs"/>
              </a:rPr>
              <a:t>hit</a:t>
            </a:r>
            <a:r>
              <a:rPr kumimoji="1" lang="en-US" sz="1200" kern="1200" dirty="0">
                <a:solidFill>
                  <a:schemeClr val="tx1"/>
                </a:solidFill>
                <a:effectLst/>
                <a:latin typeface="Times New Roman" pitchFamily="33" charset="0"/>
                <a:ea typeface="+mn-ea"/>
                <a:cs typeface="+mn-cs"/>
              </a:rPr>
              <a:t> = time expended at this cache level in the event of a hit.</a:t>
            </a:r>
          </a:p>
          <a:p>
            <a:endParaRPr kumimoji="1" lang="en-US" sz="1200" kern="1200" dirty="0">
              <a:solidFill>
                <a:schemeClr val="tx1"/>
              </a:solidFill>
              <a:effectLst/>
              <a:latin typeface="Times New Roman" pitchFamily="33" charset="0"/>
              <a:ea typeface="+mn-ea"/>
              <a:cs typeface="+mn-cs"/>
            </a:endParaRPr>
          </a:p>
          <a:p>
            <a:r>
              <a:rPr kumimoji="1" lang="en-US" sz="1200" b="0" i="1" kern="1200" dirty="0" err="1">
                <a:solidFill>
                  <a:schemeClr val="tx1"/>
                </a:solidFill>
                <a:effectLst/>
                <a:latin typeface="Times New Roman" pitchFamily="33" charset="0"/>
                <a:ea typeface="+mn-ea"/>
                <a:cs typeface="+mn-cs"/>
              </a:rPr>
              <a:t>t</a:t>
            </a:r>
            <a:r>
              <a:rPr kumimoji="1" lang="en-US" sz="1200" b="0" i="0" kern="1200" baseline="-25000" dirty="0" err="1">
                <a:solidFill>
                  <a:schemeClr val="tx1"/>
                </a:solidFill>
                <a:effectLst/>
                <a:latin typeface="Times New Roman" pitchFamily="33" charset="0"/>
                <a:ea typeface="+mn-ea"/>
                <a:cs typeface="+mn-cs"/>
              </a:rPr>
              <a:t>miss</a:t>
            </a:r>
            <a:r>
              <a:rPr kumimoji="1" lang="en-US" sz="1200" kern="1200" dirty="0">
                <a:solidFill>
                  <a:schemeClr val="tx1"/>
                </a:solidFill>
                <a:effectLst/>
                <a:latin typeface="Times New Roman" pitchFamily="33" charset="0"/>
                <a:ea typeface="+mn-ea"/>
                <a:cs typeface="+mn-cs"/>
              </a:rPr>
              <a:t> = time expended at this cache level in the event of a miss.</a:t>
            </a:r>
          </a:p>
          <a:p>
            <a:endParaRPr kumimoji="1" lang="en-US" sz="1200" kern="1200" dirty="0">
              <a:solidFill>
                <a:schemeClr val="tx1"/>
              </a:solidFill>
              <a:effectLst/>
              <a:latin typeface="Times New Roman" pitchFamily="33" charset="0"/>
              <a:ea typeface="+mn-ea"/>
              <a:cs typeface="+mn-cs"/>
            </a:endParaRPr>
          </a:p>
          <a:p>
            <a:r>
              <a:rPr kumimoji="1" lang="en-US" sz="1200" kern="1200" dirty="0">
                <a:solidFill>
                  <a:schemeClr val="tx1"/>
                </a:solidFill>
                <a:effectLst/>
                <a:latin typeface="Times New Roman" pitchFamily="33" charset="0"/>
                <a:ea typeface="+mn-ea"/>
                <a:cs typeface="+mn-cs"/>
              </a:rPr>
              <a:t> First consider direct-mapped cache access. The first operation is checking the</a:t>
            </a:r>
          </a:p>
          <a:p>
            <a:r>
              <a:rPr kumimoji="1" lang="en-US" sz="1200" kern="1200" dirty="0">
                <a:solidFill>
                  <a:schemeClr val="tx1"/>
                </a:solidFill>
                <a:effectLst/>
                <a:latin typeface="Times New Roman" pitchFamily="33" charset="0"/>
                <a:ea typeface="+mn-ea"/>
                <a:cs typeface="+mn-cs"/>
              </a:rPr>
              <a:t>Tag field of an address against the tag value in the line designated by the Line field.</a:t>
            </a:r>
          </a:p>
          <a:p>
            <a:r>
              <a:rPr kumimoji="1" lang="en-US" sz="1200" kern="1200" dirty="0">
                <a:solidFill>
                  <a:schemeClr val="tx1"/>
                </a:solidFill>
                <a:effectLst/>
                <a:latin typeface="Times New Roman" pitchFamily="33" charset="0"/>
                <a:ea typeface="+mn-ea"/>
                <a:cs typeface="+mn-cs"/>
              </a:rPr>
              <a:t>If there is not a match (miss), then the operation is complete. If there is a match</a:t>
            </a:r>
          </a:p>
          <a:p>
            <a:r>
              <a:rPr kumimoji="1" lang="en-US" sz="1200" kern="1200" dirty="0">
                <a:solidFill>
                  <a:schemeClr val="tx1"/>
                </a:solidFill>
                <a:effectLst/>
                <a:latin typeface="Times New Roman" pitchFamily="33" charset="0"/>
                <a:ea typeface="+mn-ea"/>
                <a:cs typeface="+mn-cs"/>
              </a:rPr>
              <a:t>(hit), then the cache hardware reads the data block from the line in the cache and</a:t>
            </a:r>
          </a:p>
          <a:p>
            <a:r>
              <a:rPr kumimoji="1" lang="en-US" sz="1200" kern="1200" dirty="0">
                <a:solidFill>
                  <a:schemeClr val="tx1"/>
                </a:solidFill>
                <a:effectLst/>
                <a:latin typeface="Times New Roman" pitchFamily="33" charset="0"/>
                <a:ea typeface="+mn-ea"/>
                <a:cs typeface="+mn-cs"/>
              </a:rPr>
              <a:t>then fetches the byte or word indicated by the Offset field of the address.</a:t>
            </a:r>
          </a:p>
          <a:p>
            <a:endParaRPr kumimoji="1" lang="en-US" sz="1200" kern="1200" dirty="0">
              <a:solidFill>
                <a:schemeClr val="tx1"/>
              </a:solidFill>
              <a:effectLst/>
              <a:latin typeface="Times New Roman" pitchFamily="33" charset="0"/>
              <a:ea typeface="+mn-ea"/>
              <a:cs typeface="+mn-cs"/>
            </a:endParaRPr>
          </a:p>
          <a:p>
            <a:r>
              <a:rPr kumimoji="1" lang="en-US" sz="1200" kern="1200" dirty="0">
                <a:solidFill>
                  <a:schemeClr val="tx1"/>
                </a:solidFill>
                <a:effectLst/>
                <a:latin typeface="Times New Roman" pitchFamily="33" charset="0"/>
                <a:ea typeface="+mn-ea"/>
                <a:cs typeface="+mn-cs"/>
              </a:rPr>
              <a:t> One of the advantages of a direct-mapped cache is that it allows simple and</a:t>
            </a:r>
          </a:p>
          <a:p>
            <a:r>
              <a:rPr kumimoji="1" lang="en-US" sz="1200" kern="1200" dirty="0">
                <a:solidFill>
                  <a:schemeClr val="tx1"/>
                </a:solidFill>
                <a:effectLst/>
                <a:latin typeface="Times New Roman" pitchFamily="33" charset="0"/>
                <a:ea typeface="+mn-ea"/>
                <a:cs typeface="+mn-cs"/>
              </a:rPr>
              <a:t>fast speculation. Once the address has been computed, the one cache line that</a:t>
            </a:r>
          </a:p>
          <a:p>
            <a:r>
              <a:rPr kumimoji="1" lang="en-US" sz="1200" kern="1200" dirty="0">
                <a:solidFill>
                  <a:schemeClr val="tx1"/>
                </a:solidFill>
                <a:effectLst/>
                <a:latin typeface="Times New Roman" pitchFamily="33" charset="0"/>
                <a:ea typeface="+mn-ea"/>
                <a:cs typeface="+mn-cs"/>
              </a:rPr>
              <a:t>might have a copy of that location in memory is known. That cache entry can</a:t>
            </a:r>
          </a:p>
          <a:p>
            <a:r>
              <a:rPr kumimoji="1" lang="en-US" sz="1200" kern="1200" dirty="0">
                <a:solidFill>
                  <a:schemeClr val="tx1"/>
                </a:solidFill>
                <a:effectLst/>
                <a:latin typeface="Times New Roman" pitchFamily="33" charset="0"/>
                <a:ea typeface="+mn-ea"/>
                <a:cs typeface="+mn-cs"/>
              </a:rPr>
              <a:t>be read, and the processor can continue to work with that data before it finishes</a:t>
            </a:r>
          </a:p>
          <a:p>
            <a:r>
              <a:rPr kumimoji="1" lang="en-US" sz="1200" kern="1200" dirty="0">
                <a:solidFill>
                  <a:schemeClr val="tx1"/>
                </a:solidFill>
                <a:effectLst/>
                <a:latin typeface="Times New Roman" pitchFamily="33" charset="0"/>
                <a:ea typeface="+mn-ea"/>
                <a:cs typeface="+mn-cs"/>
              </a:rPr>
              <a:t>checking that the tag actually matches the requested address. Thus checking and</a:t>
            </a:r>
          </a:p>
          <a:p>
            <a:r>
              <a:rPr kumimoji="1" lang="en-US" sz="1200" kern="1200" dirty="0">
                <a:solidFill>
                  <a:schemeClr val="tx1"/>
                </a:solidFill>
                <a:effectLst/>
                <a:latin typeface="Times New Roman" pitchFamily="33" charset="0"/>
                <a:ea typeface="+mn-ea"/>
                <a:cs typeface="+mn-cs"/>
              </a:rPr>
              <a:t>fetching are performed in parallel.</a:t>
            </a:r>
          </a:p>
          <a:p>
            <a:endParaRPr kumimoji="1" lang="en-US" sz="1200" kern="1200" dirty="0">
              <a:solidFill>
                <a:schemeClr val="tx1"/>
              </a:solidFill>
              <a:effectLst/>
              <a:latin typeface="Times New Roman" pitchFamily="33" charset="0"/>
              <a:ea typeface="+mn-ea"/>
              <a:cs typeface="+mn-cs"/>
            </a:endParaRPr>
          </a:p>
          <a:p>
            <a:r>
              <a:rPr kumimoji="1" lang="en-US" sz="1200" kern="1200" dirty="0">
                <a:solidFill>
                  <a:schemeClr val="tx1"/>
                </a:solidFill>
                <a:effectLst/>
                <a:latin typeface="Times New Roman" pitchFamily="33" charset="0"/>
                <a:ea typeface="+mn-ea"/>
                <a:cs typeface="+mn-cs"/>
              </a:rPr>
              <a:t> Next, consider a fully associative cache. In this case, the line number is not</a:t>
            </a:r>
          </a:p>
          <a:p>
            <a:r>
              <a:rPr kumimoji="1" lang="en-US" sz="1200" kern="1200" dirty="0">
                <a:solidFill>
                  <a:schemeClr val="tx1"/>
                </a:solidFill>
                <a:effectLst/>
                <a:latin typeface="Times New Roman" pitchFamily="33" charset="0"/>
                <a:ea typeface="+mn-ea"/>
                <a:cs typeface="+mn-cs"/>
              </a:rPr>
              <a:t>known until the tag comparison is completed. So the hit time is the same as for</a:t>
            </a:r>
          </a:p>
          <a:p>
            <a:r>
              <a:rPr kumimoji="1" lang="en-US" sz="1200" kern="1200" dirty="0">
                <a:solidFill>
                  <a:schemeClr val="tx1"/>
                </a:solidFill>
                <a:effectLst/>
                <a:latin typeface="Times New Roman" pitchFamily="33" charset="0"/>
                <a:ea typeface="+mn-ea"/>
                <a:cs typeface="+mn-cs"/>
              </a:rPr>
              <a:t>direct-mapped. Because this is a content-addressable memory, the miss time is simply</a:t>
            </a:r>
          </a:p>
          <a:p>
            <a:r>
              <a:rPr kumimoji="1" lang="en-US" sz="1200" kern="1200" dirty="0">
                <a:solidFill>
                  <a:schemeClr val="tx1"/>
                </a:solidFill>
                <a:effectLst/>
                <a:latin typeface="Times New Roman" pitchFamily="33" charset="0"/>
                <a:ea typeface="+mn-ea"/>
                <a:cs typeface="+mn-cs"/>
              </a:rPr>
              <a:t>the tag comparison time. That is, the tag comparison is made without the need</a:t>
            </a:r>
          </a:p>
          <a:p>
            <a:r>
              <a:rPr kumimoji="1" lang="en-US" sz="1200" kern="1200" dirty="0">
                <a:solidFill>
                  <a:schemeClr val="tx1"/>
                </a:solidFill>
                <a:effectLst/>
                <a:latin typeface="Times New Roman" pitchFamily="33" charset="0"/>
                <a:ea typeface="+mn-ea"/>
                <a:cs typeface="+mn-cs"/>
              </a:rPr>
              <a:t>to read a line of data from the cache, but is made in parallel to all of the lines of the</a:t>
            </a:r>
          </a:p>
          <a:p>
            <a:r>
              <a:rPr kumimoji="1" lang="en-US" sz="1200" kern="1200" dirty="0">
                <a:solidFill>
                  <a:schemeClr val="tx1"/>
                </a:solidFill>
                <a:effectLst/>
                <a:latin typeface="Times New Roman" pitchFamily="33" charset="0"/>
                <a:ea typeface="+mn-ea"/>
                <a:cs typeface="+mn-cs"/>
              </a:rPr>
              <a:t>cache internally to the cache.</a:t>
            </a:r>
          </a:p>
          <a:p>
            <a:endParaRPr kumimoji="1" lang="en-US" sz="1200" kern="1200" dirty="0">
              <a:solidFill>
                <a:schemeClr val="tx1"/>
              </a:solidFill>
              <a:effectLst/>
              <a:latin typeface="Times New Roman" pitchFamily="33" charset="0"/>
              <a:ea typeface="+mn-ea"/>
              <a:cs typeface="+mn-cs"/>
            </a:endParaRPr>
          </a:p>
          <a:p>
            <a:r>
              <a:rPr kumimoji="1" lang="en-US" sz="1200" kern="1200" dirty="0">
                <a:solidFill>
                  <a:schemeClr val="tx1"/>
                </a:solidFill>
                <a:effectLst/>
                <a:latin typeface="Times New Roman" pitchFamily="33" charset="0"/>
                <a:ea typeface="+mn-ea"/>
                <a:cs typeface="+mn-cs"/>
              </a:rPr>
              <a:t> With set associative, it is not possible to transmit bytes and compare tags in</a:t>
            </a:r>
          </a:p>
          <a:p>
            <a:r>
              <a:rPr kumimoji="1" lang="en-US" sz="1200" kern="1200" dirty="0">
                <a:solidFill>
                  <a:schemeClr val="tx1"/>
                </a:solidFill>
                <a:effectLst/>
                <a:latin typeface="Times New Roman" pitchFamily="33" charset="0"/>
                <a:ea typeface="+mn-ea"/>
                <a:cs typeface="+mn-cs"/>
              </a:rPr>
              <a:t>parallel as can be done with direct-mapped with speculative access. However, the</a:t>
            </a:r>
          </a:p>
          <a:p>
            <a:r>
              <a:rPr kumimoji="1" lang="en-US" sz="1200" kern="1200" dirty="0">
                <a:solidFill>
                  <a:schemeClr val="tx1"/>
                </a:solidFill>
                <a:effectLst/>
                <a:latin typeface="Times New Roman" pitchFamily="33" charset="0"/>
                <a:ea typeface="+mn-ea"/>
                <a:cs typeface="+mn-cs"/>
              </a:rPr>
              <a:t>circuitry can be designed so that the data block from each line in a set can be loaded</a:t>
            </a:r>
          </a:p>
          <a:p>
            <a:r>
              <a:rPr kumimoji="1" lang="en-US" sz="1200" kern="1200" dirty="0">
                <a:solidFill>
                  <a:schemeClr val="tx1"/>
                </a:solidFill>
                <a:effectLst/>
                <a:latin typeface="Times New Roman" pitchFamily="33" charset="0"/>
                <a:ea typeface="+mn-ea"/>
                <a:cs typeface="+mn-cs"/>
              </a:rPr>
              <a:t>and then transmitted once the tag check is made.</a:t>
            </a:r>
          </a:p>
          <a:p>
            <a:endParaRPr kumimoji="1" lang="en-US" sz="1200" kern="1200" dirty="0">
              <a:solidFill>
                <a:schemeClr val="tx1"/>
              </a:solidFill>
              <a:effectLst/>
              <a:latin typeface="Times New Roman" pitchFamily="33" charset="0"/>
              <a:ea typeface="+mn-ea"/>
              <a:cs typeface="+mn-cs"/>
            </a:endParaRPr>
          </a:p>
          <a:p>
            <a:endParaRPr kumimoji="1" lang="en-US" sz="2000" kern="1200" dirty="0">
              <a:solidFill>
                <a:schemeClr val="tx1"/>
              </a:solidFill>
              <a:effectLst/>
              <a:latin typeface="Times New Roman" pitchFamily="33" charset="0"/>
              <a:ea typeface="+mn-ea"/>
              <a:cs typeface="+mn-cs"/>
            </a:endParaRPr>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40</a:t>
            </a:fld>
            <a:endParaRPr lang="en-US" dirty="0"/>
          </a:p>
        </p:txBody>
      </p:sp>
    </p:spTree>
    <p:extLst>
      <p:ext uri="{BB962C8B-B14F-4D97-AF65-F5344CB8AC3E}">
        <p14:creationId xmlns:p14="http://schemas.microsoft.com/office/powerpoint/2010/main" val="13578559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Times New Roman" pitchFamily="33" charset="0"/>
                <a:ea typeface="+mn-ea"/>
                <a:cs typeface="+mn-cs"/>
              </a:rPr>
              <a:t> Table 5.6 summarizes the cache timing equations.</a:t>
            </a:r>
          </a:p>
          <a:p>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41</a:t>
            </a:fld>
            <a:endParaRPr lang="en-US" dirty="0"/>
          </a:p>
        </p:txBody>
      </p:sp>
    </p:spTree>
    <p:extLst>
      <p:ext uri="{BB962C8B-B14F-4D97-AF65-F5344CB8AC3E}">
        <p14:creationId xmlns:p14="http://schemas.microsoft.com/office/powerpoint/2010/main" val="5781367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 5.7 lists widely used cache performance improvement techniques.</a:t>
            </a:r>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42</a:t>
            </a:fld>
            <a:endParaRPr lang="en-US" dirty="0"/>
          </a:p>
        </p:txBody>
      </p:sp>
    </p:spTree>
    <p:extLst>
      <p:ext uri="{BB962C8B-B14F-4D97-AF65-F5344CB8AC3E}">
        <p14:creationId xmlns:p14="http://schemas.microsoft.com/office/powerpoint/2010/main" val="12935458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43</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a:t>Chapter 5 summary.</a:t>
            </a:r>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33" charset="0"/>
                <a:ea typeface="+mn-ea"/>
                <a:cs typeface="+mn-cs"/>
              </a:rPr>
              <a:t> Figure 5.3 illustrates the read operation. The processor generates the read</a:t>
            </a:r>
          </a:p>
          <a:p>
            <a:r>
              <a:rPr kumimoji="1" lang="en-US" sz="1200" kern="1200" dirty="0">
                <a:solidFill>
                  <a:schemeClr val="tx1"/>
                </a:solidFill>
                <a:effectLst/>
                <a:latin typeface="Times New Roman" pitchFamily="33" charset="0"/>
                <a:ea typeface="+mn-ea"/>
                <a:cs typeface="+mn-cs"/>
              </a:rPr>
              <a:t>address (RA) of a word to be read. If the word is contained in the cache (cache hit),</a:t>
            </a:r>
          </a:p>
          <a:p>
            <a:r>
              <a:rPr kumimoji="1" lang="en-US" sz="1200" kern="1200" dirty="0">
                <a:solidFill>
                  <a:schemeClr val="tx1"/>
                </a:solidFill>
                <a:effectLst/>
                <a:latin typeface="Times New Roman" pitchFamily="33" charset="0"/>
                <a:ea typeface="+mn-ea"/>
                <a:cs typeface="+mn-cs"/>
              </a:rPr>
              <a:t>it is delivered to the processor.</a:t>
            </a:r>
          </a:p>
          <a:p>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5</a:t>
            </a:fld>
            <a:endParaRPr lang="en-US" dirty="0"/>
          </a:p>
        </p:txBody>
      </p:sp>
    </p:spTree>
    <p:extLst>
      <p:ext uri="{BB962C8B-B14F-4D97-AF65-F5344CB8AC3E}">
        <p14:creationId xmlns:p14="http://schemas.microsoft.com/office/powerpoint/2010/main" val="1928061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33" charset="0"/>
                <a:ea typeface="+mn-ea"/>
                <a:cs typeface="+mn-cs"/>
              </a:rPr>
              <a:t>If a cache miss occurs, two things must be accomplished: the block containing</a:t>
            </a:r>
          </a:p>
          <a:p>
            <a:r>
              <a:rPr kumimoji="1" lang="en-US" sz="1200" kern="1200" dirty="0">
                <a:solidFill>
                  <a:schemeClr val="tx1"/>
                </a:solidFill>
                <a:effectLst/>
                <a:latin typeface="Times New Roman" pitchFamily="33" charset="0"/>
                <a:ea typeface="+mn-ea"/>
                <a:cs typeface="+mn-cs"/>
              </a:rPr>
              <a:t>the word must be loaded in to the cache, and the word must be delivered to the processor.</a:t>
            </a:r>
          </a:p>
          <a:p>
            <a:r>
              <a:rPr kumimoji="1" lang="en-US" sz="1200" kern="1200" dirty="0">
                <a:solidFill>
                  <a:schemeClr val="tx1"/>
                </a:solidFill>
                <a:effectLst/>
                <a:latin typeface="Times New Roman" pitchFamily="33" charset="0"/>
                <a:ea typeface="+mn-ea"/>
                <a:cs typeface="+mn-cs"/>
              </a:rPr>
              <a:t>When a block is brought into a cache in the event of a miss, the block is generally</a:t>
            </a:r>
          </a:p>
          <a:p>
            <a:r>
              <a:rPr kumimoji="1" lang="en-US" sz="1200" kern="1200" dirty="0">
                <a:solidFill>
                  <a:schemeClr val="tx1"/>
                </a:solidFill>
                <a:effectLst/>
                <a:latin typeface="Times New Roman" pitchFamily="33" charset="0"/>
                <a:ea typeface="+mn-ea"/>
                <a:cs typeface="+mn-cs"/>
              </a:rPr>
              <a:t>not transferred in a single event. Typically, the transfer size between cache and main</a:t>
            </a:r>
          </a:p>
          <a:p>
            <a:r>
              <a:rPr kumimoji="1" lang="en-US" sz="1200" kern="1200" dirty="0">
                <a:solidFill>
                  <a:schemeClr val="tx1"/>
                </a:solidFill>
                <a:effectLst/>
                <a:latin typeface="Times New Roman" pitchFamily="33" charset="0"/>
                <a:ea typeface="+mn-ea"/>
                <a:cs typeface="+mn-cs"/>
              </a:rPr>
              <a:t>memory is less than the line size, with 128 bytes being a typical line size and a cache main</a:t>
            </a:r>
          </a:p>
          <a:p>
            <a:r>
              <a:rPr kumimoji="1" lang="en-US" sz="1200" kern="1200" dirty="0">
                <a:solidFill>
                  <a:schemeClr val="tx1"/>
                </a:solidFill>
                <a:effectLst/>
                <a:latin typeface="Times New Roman" pitchFamily="33" charset="0"/>
                <a:ea typeface="+mn-ea"/>
                <a:cs typeface="+mn-cs"/>
              </a:rPr>
              <a:t>memory transfer size of 64 bits (2 bytes). To improve performance, the </a:t>
            </a:r>
            <a:r>
              <a:rPr kumimoji="1" lang="en-US" sz="1200" b="1" kern="1200" dirty="0">
                <a:solidFill>
                  <a:schemeClr val="tx1"/>
                </a:solidFill>
                <a:effectLst/>
                <a:latin typeface="Times New Roman" pitchFamily="33" charset="0"/>
                <a:ea typeface="+mn-ea"/>
                <a:cs typeface="+mn-cs"/>
              </a:rPr>
              <a:t>critical</a:t>
            </a:r>
          </a:p>
          <a:p>
            <a:r>
              <a:rPr kumimoji="1" lang="en-US" sz="1200" b="1" kern="1200" dirty="0">
                <a:solidFill>
                  <a:schemeClr val="tx1"/>
                </a:solidFill>
                <a:effectLst/>
                <a:latin typeface="Times New Roman" pitchFamily="33" charset="0"/>
                <a:ea typeface="+mn-ea"/>
                <a:cs typeface="+mn-cs"/>
              </a:rPr>
              <a:t>word first</a:t>
            </a:r>
            <a:r>
              <a:rPr kumimoji="1" lang="en-US" sz="1200" kern="1200" dirty="0">
                <a:solidFill>
                  <a:schemeClr val="tx1"/>
                </a:solidFill>
                <a:effectLst/>
                <a:latin typeface="Times New Roman" pitchFamily="33" charset="0"/>
                <a:ea typeface="+mn-ea"/>
                <a:cs typeface="+mn-cs"/>
              </a:rPr>
              <a:t>  technique is commonly used. When there is a cache miss, the hardware</a:t>
            </a:r>
          </a:p>
          <a:p>
            <a:r>
              <a:rPr kumimoji="1" lang="en-US" sz="1200" kern="1200" dirty="0">
                <a:solidFill>
                  <a:schemeClr val="tx1"/>
                </a:solidFill>
                <a:effectLst/>
                <a:latin typeface="Times New Roman" pitchFamily="33" charset="0"/>
                <a:ea typeface="+mn-ea"/>
                <a:cs typeface="+mn-cs"/>
              </a:rPr>
              <a:t>requests the missed word first from memory and sends it to the processor as soon as</a:t>
            </a:r>
          </a:p>
          <a:p>
            <a:r>
              <a:rPr kumimoji="1" lang="en-US" sz="1200" kern="1200" dirty="0">
                <a:solidFill>
                  <a:schemeClr val="tx1"/>
                </a:solidFill>
                <a:effectLst/>
                <a:latin typeface="Times New Roman" pitchFamily="33" charset="0"/>
                <a:ea typeface="+mn-ea"/>
                <a:cs typeface="+mn-cs"/>
              </a:rPr>
              <a:t>it arrives. This enables the processor to continue execution while filling the rest of the</a:t>
            </a:r>
          </a:p>
          <a:p>
            <a:r>
              <a:rPr kumimoji="1" lang="en-US" sz="1200" kern="1200" dirty="0">
                <a:solidFill>
                  <a:schemeClr val="tx1"/>
                </a:solidFill>
                <a:effectLst/>
                <a:latin typeface="Times New Roman" pitchFamily="33" charset="0"/>
                <a:ea typeface="+mn-ea"/>
                <a:cs typeface="+mn-cs"/>
              </a:rPr>
              <a:t>words in the block.  Figure 5.3 shows these last two operations occurring in parallel</a:t>
            </a:r>
          </a:p>
          <a:p>
            <a:r>
              <a:rPr kumimoji="1" lang="en-US" sz="1200" kern="1200" dirty="0">
                <a:solidFill>
                  <a:schemeClr val="tx1"/>
                </a:solidFill>
                <a:effectLst/>
                <a:latin typeface="Times New Roman" pitchFamily="33" charset="0"/>
                <a:ea typeface="+mn-ea"/>
                <a:cs typeface="+mn-cs"/>
              </a:rPr>
              <a:t>and reflects the organization shown in Figure 5.4, which is typical of contemporary</a:t>
            </a:r>
          </a:p>
          <a:p>
            <a:r>
              <a:rPr kumimoji="1" lang="en-US" sz="1200" kern="1200" dirty="0">
                <a:solidFill>
                  <a:schemeClr val="tx1"/>
                </a:solidFill>
                <a:effectLst/>
                <a:latin typeface="Times New Roman" pitchFamily="33" charset="0"/>
                <a:ea typeface="+mn-ea"/>
                <a:cs typeface="+mn-cs"/>
              </a:rPr>
              <a:t> cache organizations. In this organization, the cache connects to the processor via data,</a:t>
            </a:r>
          </a:p>
          <a:p>
            <a:r>
              <a:rPr kumimoji="1" lang="en-US" sz="1200" kern="1200" dirty="0">
                <a:solidFill>
                  <a:schemeClr val="tx1"/>
                </a:solidFill>
                <a:effectLst/>
                <a:latin typeface="Times New Roman" pitchFamily="33" charset="0"/>
                <a:ea typeface="+mn-ea"/>
                <a:cs typeface="+mn-cs"/>
              </a:rPr>
              <a:t>control, and address lines. The data and address lines also attach to data and address</a:t>
            </a:r>
          </a:p>
          <a:p>
            <a:r>
              <a:rPr kumimoji="1" lang="en-US" sz="1200" kern="1200" dirty="0">
                <a:solidFill>
                  <a:schemeClr val="tx1"/>
                </a:solidFill>
                <a:effectLst/>
                <a:latin typeface="Times New Roman" pitchFamily="33" charset="0"/>
                <a:ea typeface="+mn-ea"/>
                <a:cs typeface="+mn-cs"/>
              </a:rPr>
              <a:t>buffers, which attach to a system bus from which main memory is reached. When a</a:t>
            </a:r>
          </a:p>
          <a:p>
            <a:r>
              <a:rPr kumimoji="1" lang="en-US" sz="1200" kern="1200" dirty="0">
                <a:solidFill>
                  <a:schemeClr val="tx1"/>
                </a:solidFill>
                <a:effectLst/>
                <a:latin typeface="Times New Roman" pitchFamily="33" charset="0"/>
                <a:ea typeface="+mn-ea"/>
                <a:cs typeface="+mn-cs"/>
              </a:rPr>
              <a:t>cache hit occurs, the data and address buffers are disabled and communication is only</a:t>
            </a:r>
          </a:p>
          <a:p>
            <a:r>
              <a:rPr kumimoji="1" lang="en-US" sz="1200" kern="1200" dirty="0">
                <a:solidFill>
                  <a:schemeClr val="tx1"/>
                </a:solidFill>
                <a:effectLst/>
                <a:latin typeface="Times New Roman" pitchFamily="33" charset="0"/>
                <a:ea typeface="+mn-ea"/>
                <a:cs typeface="+mn-cs"/>
              </a:rPr>
              <a:t>between processor and cache, with no system bus traffic. When a cache miss occurs,</a:t>
            </a:r>
          </a:p>
          <a:p>
            <a:r>
              <a:rPr kumimoji="1" lang="en-US" sz="1200" kern="1200" dirty="0">
                <a:solidFill>
                  <a:schemeClr val="tx1"/>
                </a:solidFill>
                <a:effectLst/>
                <a:latin typeface="Times New Roman" pitchFamily="33" charset="0"/>
                <a:ea typeface="+mn-ea"/>
                <a:cs typeface="+mn-cs"/>
              </a:rPr>
              <a:t>the desired address is loaded onto the system bus and the data are returned through</a:t>
            </a:r>
          </a:p>
          <a:p>
            <a:r>
              <a:rPr kumimoji="1" lang="en-US" sz="1200" kern="1200" dirty="0">
                <a:solidFill>
                  <a:schemeClr val="tx1"/>
                </a:solidFill>
                <a:effectLst/>
                <a:latin typeface="Times New Roman" pitchFamily="33" charset="0"/>
                <a:ea typeface="+mn-ea"/>
                <a:cs typeface="+mn-cs"/>
              </a:rPr>
              <a:t>the data buffer to both the cache and the processor.</a:t>
            </a:r>
          </a:p>
          <a:p>
            <a:endParaRPr kumimoji="1" lang="en-US" sz="1200" kern="1200" dirty="0">
              <a:solidFill>
                <a:schemeClr val="tx1"/>
              </a:solidFill>
              <a:effectLst/>
              <a:latin typeface="Times New Roman" pitchFamily="33" charset="0"/>
              <a:ea typeface="+mn-ea"/>
              <a:cs typeface="+mn-cs"/>
            </a:endParaRPr>
          </a:p>
          <a:p>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6</a:t>
            </a:fld>
            <a:endParaRPr lang="en-US" dirty="0"/>
          </a:p>
        </p:txBody>
      </p:sp>
    </p:spTree>
    <p:extLst>
      <p:ext uri="{BB962C8B-B14F-4D97-AF65-F5344CB8AC3E}">
        <p14:creationId xmlns:p14="http://schemas.microsoft.com/office/powerpoint/2010/main" val="1464552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75EE1B-C934-B74D-A270-01132EE6DE65}" type="slidenum">
              <a:rPr lang="en-US"/>
              <a:pPr/>
              <a:t>7</a:t>
            </a:fld>
            <a:endParaRPr lang="en-US" dirty="0"/>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r>
              <a:rPr kumimoji="1" lang="en-US" sz="1200" kern="1200" dirty="0">
                <a:solidFill>
                  <a:schemeClr val="tx1"/>
                </a:solidFill>
                <a:effectLst/>
                <a:latin typeface="Times New Roman" pitchFamily="33" charset="0"/>
                <a:ea typeface="+mn-ea"/>
                <a:cs typeface="+mn-cs"/>
              </a:rPr>
              <a:t> This section provides an overview of cache design parameters and reports some typical</a:t>
            </a:r>
          </a:p>
          <a:p>
            <a:r>
              <a:rPr kumimoji="1" lang="en-US" sz="1200" kern="1200" dirty="0">
                <a:solidFill>
                  <a:schemeClr val="tx1"/>
                </a:solidFill>
                <a:effectLst/>
                <a:latin typeface="Times New Roman" pitchFamily="33" charset="0"/>
                <a:ea typeface="+mn-ea"/>
                <a:cs typeface="+mn-cs"/>
              </a:rPr>
              <a:t>results. We occasionally refer to the use of caches in </a:t>
            </a:r>
            <a:r>
              <a:rPr kumimoji="1" lang="en-US" sz="1200" b="1" kern="1200" dirty="0">
                <a:solidFill>
                  <a:schemeClr val="tx1"/>
                </a:solidFill>
                <a:effectLst/>
                <a:latin typeface="Times New Roman" pitchFamily="33" charset="0"/>
                <a:ea typeface="+mn-ea"/>
                <a:cs typeface="+mn-cs"/>
              </a:rPr>
              <a:t>high-performance</a:t>
            </a:r>
            <a:r>
              <a:rPr kumimoji="1" lang="en-US" sz="1200" b="1" kern="1200" baseline="0" dirty="0">
                <a:solidFill>
                  <a:schemeClr val="tx1"/>
                </a:solidFill>
                <a:effectLst/>
                <a:latin typeface="Times New Roman" pitchFamily="33" charset="0"/>
                <a:ea typeface="+mn-ea"/>
                <a:cs typeface="+mn-cs"/>
              </a:rPr>
              <a:t> </a:t>
            </a:r>
            <a:r>
              <a:rPr kumimoji="1" lang="en-US" sz="1200" b="1" kern="1200" dirty="0">
                <a:solidFill>
                  <a:schemeClr val="tx1"/>
                </a:solidFill>
                <a:effectLst/>
                <a:latin typeface="Times New Roman" pitchFamily="33" charset="0"/>
                <a:ea typeface="+mn-ea"/>
                <a:cs typeface="+mn-cs"/>
              </a:rPr>
              <a:t>computing</a:t>
            </a:r>
          </a:p>
          <a:p>
            <a:r>
              <a:rPr kumimoji="1" lang="en-US" sz="1200" b="1" kern="1200" dirty="0">
                <a:solidFill>
                  <a:schemeClr val="tx1"/>
                </a:solidFill>
                <a:effectLst/>
                <a:latin typeface="Times New Roman" pitchFamily="33" charset="0"/>
                <a:ea typeface="+mn-ea"/>
                <a:cs typeface="+mn-cs"/>
              </a:rPr>
              <a:t>(HPC)</a:t>
            </a:r>
            <a:r>
              <a:rPr kumimoji="1" lang="en-US" sz="1200" kern="1200" dirty="0">
                <a:solidFill>
                  <a:schemeClr val="tx1"/>
                </a:solidFill>
                <a:effectLst/>
                <a:latin typeface="Times New Roman" pitchFamily="33" charset="0"/>
                <a:ea typeface="+mn-ea"/>
                <a:cs typeface="+mn-cs"/>
              </a:rPr>
              <a:t>. HPC deals with supercomputers and their software, especially for scientific</a:t>
            </a:r>
          </a:p>
          <a:p>
            <a:r>
              <a:rPr kumimoji="1" lang="en-US" sz="1200" kern="1200" dirty="0">
                <a:solidFill>
                  <a:schemeClr val="tx1"/>
                </a:solidFill>
                <a:effectLst/>
                <a:latin typeface="Times New Roman" pitchFamily="33" charset="0"/>
                <a:ea typeface="+mn-ea"/>
                <a:cs typeface="+mn-cs"/>
              </a:rPr>
              <a:t>applications that involve large amounts of data, vector and matrix computation, and the</a:t>
            </a:r>
          </a:p>
          <a:p>
            <a:r>
              <a:rPr kumimoji="1" lang="en-US" sz="1200" kern="1200" dirty="0">
                <a:solidFill>
                  <a:schemeClr val="tx1"/>
                </a:solidFill>
                <a:effectLst/>
                <a:latin typeface="Times New Roman" pitchFamily="33" charset="0"/>
                <a:ea typeface="+mn-ea"/>
                <a:cs typeface="+mn-cs"/>
              </a:rPr>
              <a:t>use of parallel algorithms. Cache design for HPC is quite different than for other hardware</a:t>
            </a:r>
          </a:p>
          <a:p>
            <a:r>
              <a:rPr kumimoji="1" lang="en-US" sz="1200" kern="1200" dirty="0">
                <a:solidFill>
                  <a:schemeClr val="tx1"/>
                </a:solidFill>
                <a:effectLst/>
                <a:latin typeface="Times New Roman" pitchFamily="33" charset="0"/>
                <a:ea typeface="+mn-ea"/>
                <a:cs typeface="+mn-cs"/>
              </a:rPr>
              <a:t>platforms and applications. Indeed, many researchers have found that HPC applications</a:t>
            </a:r>
          </a:p>
          <a:p>
            <a:r>
              <a:rPr kumimoji="1" lang="en-US" sz="1200" kern="1200" dirty="0">
                <a:solidFill>
                  <a:schemeClr val="tx1"/>
                </a:solidFill>
                <a:effectLst/>
                <a:latin typeface="Times New Roman" pitchFamily="33" charset="0"/>
                <a:ea typeface="+mn-ea"/>
                <a:cs typeface="+mn-cs"/>
              </a:rPr>
              <a:t>perform poorly on computer architectures that employ caches [BAIL93]. Other</a:t>
            </a:r>
          </a:p>
          <a:p>
            <a:r>
              <a:rPr kumimoji="1" lang="en-US" sz="1200" kern="1200" dirty="0">
                <a:solidFill>
                  <a:schemeClr val="tx1"/>
                </a:solidFill>
                <a:effectLst/>
                <a:latin typeface="Times New Roman" pitchFamily="33" charset="0"/>
                <a:ea typeface="+mn-ea"/>
                <a:cs typeface="+mn-cs"/>
              </a:rPr>
              <a:t>researchers have since shown that a cache hierarchy can be useful in improving performance</a:t>
            </a:r>
          </a:p>
          <a:p>
            <a:r>
              <a:rPr kumimoji="1" lang="en-US" sz="1200" kern="1200" dirty="0">
                <a:solidFill>
                  <a:schemeClr val="tx1"/>
                </a:solidFill>
                <a:effectLst/>
                <a:latin typeface="Times New Roman" pitchFamily="33" charset="0"/>
                <a:ea typeface="+mn-ea"/>
                <a:cs typeface="+mn-cs"/>
              </a:rPr>
              <a:t>if the application software is tuned to exploit the cache [WANG99, PRES01].</a:t>
            </a:r>
          </a:p>
          <a:p>
            <a:endParaRPr kumimoji="1" lang="en-US" sz="1200" kern="1200" dirty="0">
              <a:solidFill>
                <a:schemeClr val="tx1"/>
              </a:solidFill>
              <a:effectLst/>
              <a:latin typeface="Times New Roman" pitchFamily="33" charset="0"/>
              <a:ea typeface="+mn-ea"/>
              <a:cs typeface="+mn-cs"/>
            </a:endParaRPr>
          </a:p>
          <a:p>
            <a:r>
              <a:rPr kumimoji="1" lang="en-US" sz="1200" kern="1200" dirty="0">
                <a:solidFill>
                  <a:schemeClr val="tx1"/>
                </a:solidFill>
                <a:effectLst/>
                <a:latin typeface="Times New Roman" pitchFamily="33" charset="0"/>
                <a:ea typeface="+mn-ea"/>
                <a:cs typeface="+mn-cs"/>
              </a:rPr>
              <a:t>Although there are a large number of cache implementations, there are a few</a:t>
            </a:r>
          </a:p>
          <a:p>
            <a:r>
              <a:rPr kumimoji="1" lang="en-US" sz="1200" kern="1200" dirty="0">
                <a:solidFill>
                  <a:schemeClr val="tx1"/>
                </a:solidFill>
                <a:effectLst/>
                <a:latin typeface="Times New Roman" pitchFamily="33" charset="0"/>
                <a:ea typeface="+mn-ea"/>
                <a:cs typeface="+mn-cs"/>
              </a:rPr>
              <a:t>basic design elements that serve to classify and differentiate cache architectures.</a:t>
            </a:r>
          </a:p>
          <a:p>
            <a:r>
              <a:rPr kumimoji="1" lang="en-US" sz="1200" kern="1200" dirty="0">
                <a:solidFill>
                  <a:schemeClr val="tx1"/>
                </a:solidFill>
                <a:effectLst/>
                <a:latin typeface="Times New Roman" pitchFamily="33" charset="0"/>
                <a:ea typeface="+mn-ea"/>
                <a:cs typeface="+mn-cs"/>
              </a:rPr>
              <a:t>Table 5.1 lists key elements.</a:t>
            </a:r>
          </a:p>
          <a:p>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kumimoji="1" lang="en-US" sz="1200" kern="1200" dirty="0">
                <a:solidFill>
                  <a:schemeClr val="tx1"/>
                </a:solidFill>
                <a:effectLst/>
                <a:latin typeface="Times New Roman" pitchFamily="33" charset="0"/>
                <a:ea typeface="+mn-ea"/>
                <a:cs typeface="+mn-cs"/>
              </a:rPr>
              <a:t> Almost all </a:t>
            </a:r>
            <a:r>
              <a:rPr kumimoji="1" lang="en-US" sz="1200" kern="1200" dirty="0" err="1">
                <a:solidFill>
                  <a:schemeClr val="tx1"/>
                </a:solidFill>
                <a:effectLst/>
                <a:latin typeface="Times New Roman" pitchFamily="33" charset="0"/>
                <a:ea typeface="+mn-ea"/>
                <a:cs typeface="+mn-cs"/>
              </a:rPr>
              <a:t>nonembedded</a:t>
            </a:r>
            <a:r>
              <a:rPr kumimoji="1" lang="en-US" sz="1200" kern="1200" dirty="0">
                <a:solidFill>
                  <a:schemeClr val="tx1"/>
                </a:solidFill>
                <a:effectLst/>
                <a:latin typeface="Times New Roman" pitchFamily="33" charset="0"/>
                <a:ea typeface="+mn-ea"/>
                <a:cs typeface="+mn-cs"/>
              </a:rPr>
              <a:t> processors, and many embedded processors, support virtual</a:t>
            </a:r>
          </a:p>
          <a:p>
            <a:r>
              <a:rPr kumimoji="1" lang="en-US" sz="1200" kern="1200" dirty="0">
                <a:solidFill>
                  <a:schemeClr val="tx1"/>
                </a:solidFill>
                <a:effectLst/>
                <a:latin typeface="Times New Roman" pitchFamily="33" charset="0"/>
                <a:ea typeface="+mn-ea"/>
                <a:cs typeface="+mn-cs"/>
              </a:rPr>
              <a:t>memory, a concept discussed in Chapter 9. In essence, virtual memory is a facility</a:t>
            </a:r>
          </a:p>
          <a:p>
            <a:r>
              <a:rPr kumimoji="1" lang="en-US" sz="1200" kern="1200" dirty="0">
                <a:solidFill>
                  <a:schemeClr val="tx1"/>
                </a:solidFill>
                <a:effectLst/>
                <a:latin typeface="Times New Roman" pitchFamily="33" charset="0"/>
                <a:ea typeface="+mn-ea"/>
                <a:cs typeface="+mn-cs"/>
              </a:rPr>
              <a:t>that allows programs to address memory from a logical point of view, without</a:t>
            </a:r>
          </a:p>
          <a:p>
            <a:r>
              <a:rPr kumimoji="1" lang="en-US" sz="1200" kern="1200" dirty="0">
                <a:solidFill>
                  <a:schemeClr val="tx1"/>
                </a:solidFill>
                <a:effectLst/>
                <a:latin typeface="Times New Roman" pitchFamily="33" charset="0"/>
                <a:ea typeface="+mn-ea"/>
                <a:cs typeface="+mn-cs"/>
              </a:rPr>
              <a:t>regard to the amount of main memory physically available. When virtual memory is</a:t>
            </a:r>
          </a:p>
          <a:p>
            <a:r>
              <a:rPr kumimoji="1" lang="en-US" sz="1200" kern="1200" dirty="0">
                <a:solidFill>
                  <a:schemeClr val="tx1"/>
                </a:solidFill>
                <a:effectLst/>
                <a:latin typeface="Times New Roman" pitchFamily="33" charset="0"/>
                <a:ea typeface="+mn-ea"/>
                <a:cs typeface="+mn-cs"/>
              </a:rPr>
              <a:t>used, the address fields of machine instructions contain virtual addresses. For reads</a:t>
            </a:r>
          </a:p>
          <a:p>
            <a:r>
              <a:rPr kumimoji="1" lang="en-US" sz="1200" kern="1200" dirty="0">
                <a:solidFill>
                  <a:schemeClr val="tx1"/>
                </a:solidFill>
                <a:effectLst/>
                <a:latin typeface="Times New Roman" pitchFamily="33" charset="0"/>
                <a:ea typeface="+mn-ea"/>
                <a:cs typeface="+mn-cs"/>
              </a:rPr>
              <a:t>to and writes from main memory, a hardware memory management unit (MMU)</a:t>
            </a:r>
          </a:p>
          <a:p>
            <a:r>
              <a:rPr kumimoji="1" lang="en-US" sz="1200" kern="1200" dirty="0">
                <a:solidFill>
                  <a:schemeClr val="tx1"/>
                </a:solidFill>
                <a:effectLst/>
                <a:latin typeface="Times New Roman" pitchFamily="33" charset="0"/>
                <a:ea typeface="+mn-ea"/>
                <a:cs typeface="+mn-cs"/>
              </a:rPr>
              <a:t>translates each virtual address into a physical address in main memory.</a:t>
            </a:r>
          </a:p>
          <a:p>
            <a:endParaRPr kumimoji="1" lang="en-US" sz="1200" kern="1200" dirty="0">
              <a:solidFill>
                <a:schemeClr val="tx1"/>
              </a:solidFill>
              <a:effectLst/>
              <a:latin typeface="Times New Roman" pitchFamily="33" charset="0"/>
              <a:ea typeface="+mn-ea"/>
              <a:cs typeface="+mn-cs"/>
            </a:endParaRPr>
          </a:p>
          <a:p>
            <a:r>
              <a:rPr kumimoji="1" lang="en-US" sz="1200" kern="1200" dirty="0">
                <a:solidFill>
                  <a:schemeClr val="tx1"/>
                </a:solidFill>
                <a:effectLst/>
                <a:latin typeface="Times New Roman" pitchFamily="33" charset="0"/>
                <a:ea typeface="+mn-ea"/>
                <a:cs typeface="+mn-cs"/>
              </a:rPr>
              <a:t> When virtual addresses are used, the system designer may choose to place</a:t>
            </a:r>
          </a:p>
          <a:p>
            <a:r>
              <a:rPr kumimoji="1" lang="en-US" sz="1200" kern="1200" dirty="0">
                <a:solidFill>
                  <a:schemeClr val="tx1"/>
                </a:solidFill>
                <a:effectLst/>
                <a:latin typeface="Times New Roman" pitchFamily="33" charset="0"/>
                <a:ea typeface="+mn-ea"/>
                <a:cs typeface="+mn-cs"/>
              </a:rPr>
              <a:t>the cache between the processor and the MMU or between the MMU and main</a:t>
            </a:r>
          </a:p>
          <a:p>
            <a:r>
              <a:rPr kumimoji="1" lang="en-US" sz="1200" kern="1200" dirty="0">
                <a:solidFill>
                  <a:schemeClr val="tx1"/>
                </a:solidFill>
                <a:effectLst/>
                <a:latin typeface="Times New Roman" pitchFamily="33" charset="0"/>
                <a:ea typeface="+mn-ea"/>
                <a:cs typeface="+mn-cs"/>
              </a:rPr>
              <a:t>memory (Figure 5.5). A </a:t>
            </a:r>
            <a:r>
              <a:rPr kumimoji="1" lang="en-US" sz="1200" b="1" kern="1200" dirty="0">
                <a:solidFill>
                  <a:schemeClr val="tx1"/>
                </a:solidFill>
                <a:effectLst/>
                <a:latin typeface="Times New Roman" pitchFamily="33" charset="0"/>
                <a:ea typeface="+mn-ea"/>
                <a:cs typeface="+mn-cs"/>
              </a:rPr>
              <a:t>logical cache </a:t>
            </a:r>
            <a:r>
              <a:rPr kumimoji="1" lang="en-US" sz="1200" kern="1200" dirty="0">
                <a:solidFill>
                  <a:schemeClr val="tx1"/>
                </a:solidFill>
                <a:effectLst/>
                <a:latin typeface="Times New Roman" pitchFamily="33" charset="0"/>
                <a:ea typeface="+mn-ea"/>
                <a:cs typeface="+mn-cs"/>
              </a:rPr>
              <a:t>, also known as a </a:t>
            </a:r>
            <a:r>
              <a:rPr kumimoji="1" lang="en-US" sz="1200" b="1" kern="1200" dirty="0">
                <a:solidFill>
                  <a:schemeClr val="tx1"/>
                </a:solidFill>
                <a:effectLst/>
                <a:latin typeface="Times New Roman" pitchFamily="33" charset="0"/>
                <a:ea typeface="+mn-ea"/>
                <a:cs typeface="+mn-cs"/>
              </a:rPr>
              <a:t>virtual cache </a:t>
            </a:r>
            <a:r>
              <a:rPr kumimoji="1" lang="en-US" sz="1200" kern="1200" dirty="0">
                <a:solidFill>
                  <a:schemeClr val="tx1"/>
                </a:solidFill>
                <a:effectLst/>
                <a:latin typeface="Times New Roman" pitchFamily="33" charset="0"/>
                <a:ea typeface="+mn-ea"/>
                <a:cs typeface="+mn-cs"/>
              </a:rPr>
              <a:t>, stores data</a:t>
            </a:r>
          </a:p>
          <a:p>
            <a:r>
              <a:rPr kumimoji="1" lang="en-US" sz="1200" kern="1200" dirty="0">
                <a:solidFill>
                  <a:schemeClr val="tx1"/>
                </a:solidFill>
                <a:effectLst/>
                <a:latin typeface="Times New Roman" pitchFamily="33" charset="0"/>
                <a:ea typeface="+mn-ea"/>
                <a:cs typeface="+mn-cs"/>
              </a:rPr>
              <a:t>using </a:t>
            </a:r>
            <a:r>
              <a:rPr kumimoji="1" lang="en-US" sz="1200" b="1" kern="1200" dirty="0">
                <a:solidFill>
                  <a:schemeClr val="tx1"/>
                </a:solidFill>
                <a:effectLst/>
                <a:latin typeface="Times New Roman" pitchFamily="33" charset="0"/>
                <a:ea typeface="+mn-ea"/>
                <a:cs typeface="+mn-cs"/>
              </a:rPr>
              <a:t>virtual addresses </a:t>
            </a:r>
            <a:r>
              <a:rPr kumimoji="1" lang="en-US" sz="1200" kern="1200" dirty="0">
                <a:solidFill>
                  <a:schemeClr val="tx1"/>
                </a:solidFill>
                <a:effectLst/>
                <a:latin typeface="Times New Roman" pitchFamily="33" charset="0"/>
                <a:ea typeface="+mn-ea"/>
                <a:cs typeface="+mn-cs"/>
              </a:rPr>
              <a:t>. The processor accesses the cache directly, without going</a:t>
            </a:r>
          </a:p>
          <a:p>
            <a:r>
              <a:rPr kumimoji="1" lang="en-US" sz="1200" kern="1200" dirty="0">
                <a:solidFill>
                  <a:schemeClr val="tx1"/>
                </a:solidFill>
                <a:effectLst/>
                <a:latin typeface="Times New Roman" pitchFamily="33" charset="0"/>
                <a:ea typeface="+mn-ea"/>
                <a:cs typeface="+mn-cs"/>
              </a:rPr>
              <a:t>through the MMU. A </a:t>
            </a:r>
            <a:r>
              <a:rPr kumimoji="1" lang="en-US" sz="1200" b="1" kern="1200" dirty="0">
                <a:solidFill>
                  <a:schemeClr val="tx1"/>
                </a:solidFill>
                <a:effectLst/>
                <a:latin typeface="Times New Roman" pitchFamily="33" charset="0"/>
                <a:ea typeface="+mn-ea"/>
                <a:cs typeface="+mn-cs"/>
              </a:rPr>
              <a:t>physical cache</a:t>
            </a:r>
            <a:r>
              <a:rPr kumimoji="1" lang="en-US" sz="1200" kern="1200" dirty="0">
                <a:solidFill>
                  <a:schemeClr val="tx1"/>
                </a:solidFill>
                <a:effectLst/>
                <a:latin typeface="Times New Roman" pitchFamily="33" charset="0"/>
                <a:ea typeface="+mn-ea"/>
                <a:cs typeface="+mn-cs"/>
              </a:rPr>
              <a:t>  stores data using main memory </a:t>
            </a:r>
            <a:r>
              <a:rPr kumimoji="1" lang="en-US" sz="1200" b="1" kern="1200" dirty="0">
                <a:solidFill>
                  <a:schemeClr val="tx1"/>
                </a:solidFill>
                <a:effectLst/>
                <a:latin typeface="Times New Roman" pitchFamily="33" charset="0"/>
                <a:ea typeface="+mn-ea"/>
                <a:cs typeface="+mn-cs"/>
              </a:rPr>
              <a:t>physical</a:t>
            </a:r>
          </a:p>
          <a:p>
            <a:r>
              <a:rPr kumimoji="1" lang="en-US" sz="1200" b="1" kern="1200" dirty="0">
                <a:solidFill>
                  <a:schemeClr val="tx1"/>
                </a:solidFill>
                <a:effectLst/>
                <a:latin typeface="Times New Roman" pitchFamily="33" charset="0"/>
                <a:ea typeface="+mn-ea"/>
                <a:cs typeface="+mn-cs"/>
              </a:rPr>
              <a:t>addresses</a:t>
            </a:r>
            <a:r>
              <a:rPr kumimoji="1" lang="en-US" sz="1200" kern="1200" dirty="0">
                <a:solidFill>
                  <a:schemeClr val="tx1"/>
                </a:solidFill>
                <a:effectLst/>
                <a:latin typeface="Times New Roman" pitchFamily="33" charset="0"/>
                <a:ea typeface="+mn-ea"/>
                <a:cs typeface="+mn-cs"/>
              </a:rPr>
              <a:t>.</a:t>
            </a:r>
          </a:p>
          <a:p>
            <a:endParaRPr kumimoji="1" lang="en-US" sz="1200" kern="1200" dirty="0">
              <a:solidFill>
                <a:schemeClr val="tx1"/>
              </a:solidFill>
              <a:effectLst/>
              <a:latin typeface="Times New Roman" pitchFamily="33" charset="0"/>
              <a:ea typeface="+mn-ea"/>
              <a:cs typeface="+mn-cs"/>
            </a:endParaRPr>
          </a:p>
          <a:p>
            <a:r>
              <a:rPr kumimoji="1" lang="en-US" sz="1200" kern="1200" dirty="0">
                <a:solidFill>
                  <a:schemeClr val="tx1"/>
                </a:solidFill>
                <a:effectLst/>
                <a:latin typeface="Times New Roman" pitchFamily="33" charset="0"/>
                <a:ea typeface="+mn-ea"/>
                <a:cs typeface="+mn-cs"/>
              </a:rPr>
              <a:t> One obvious advantage of the logical cache is that cache access speed is faster</a:t>
            </a:r>
          </a:p>
          <a:p>
            <a:r>
              <a:rPr kumimoji="1" lang="en-US" sz="1200" kern="1200" dirty="0">
                <a:solidFill>
                  <a:schemeClr val="tx1"/>
                </a:solidFill>
                <a:effectLst/>
                <a:latin typeface="Times New Roman" pitchFamily="33" charset="0"/>
                <a:ea typeface="+mn-ea"/>
                <a:cs typeface="+mn-cs"/>
              </a:rPr>
              <a:t>than for a physical cache, because the cache can respond before the MMU performs</a:t>
            </a:r>
          </a:p>
          <a:p>
            <a:r>
              <a:rPr kumimoji="1" lang="en-US" sz="1200" kern="1200" dirty="0">
                <a:solidFill>
                  <a:schemeClr val="tx1"/>
                </a:solidFill>
                <a:effectLst/>
                <a:latin typeface="Times New Roman" pitchFamily="33" charset="0"/>
                <a:ea typeface="+mn-ea"/>
                <a:cs typeface="+mn-cs"/>
              </a:rPr>
              <a:t>an address translation. The disadvantage has to do with the fact that most virtual</a:t>
            </a:r>
          </a:p>
          <a:p>
            <a:r>
              <a:rPr kumimoji="1" lang="en-US" sz="1200" kern="1200" dirty="0">
                <a:solidFill>
                  <a:schemeClr val="tx1"/>
                </a:solidFill>
                <a:effectLst/>
                <a:latin typeface="Times New Roman" pitchFamily="33" charset="0"/>
                <a:ea typeface="+mn-ea"/>
                <a:cs typeface="+mn-cs"/>
              </a:rPr>
              <a:t>memory systems supply each application with the same virtual memory address</a:t>
            </a:r>
          </a:p>
          <a:p>
            <a:r>
              <a:rPr kumimoji="1" lang="en-US" sz="1200" kern="1200" dirty="0">
                <a:solidFill>
                  <a:schemeClr val="tx1"/>
                </a:solidFill>
                <a:effectLst/>
                <a:latin typeface="Times New Roman" pitchFamily="33" charset="0"/>
                <a:ea typeface="+mn-ea"/>
                <a:cs typeface="+mn-cs"/>
              </a:rPr>
              <a:t>space. That is, each application sees a virtual memory that starts at address 0. Thus,</a:t>
            </a:r>
          </a:p>
          <a:p>
            <a:r>
              <a:rPr kumimoji="1" lang="en-US" sz="1200" kern="1200" dirty="0">
                <a:solidFill>
                  <a:schemeClr val="tx1"/>
                </a:solidFill>
                <a:effectLst/>
                <a:latin typeface="Times New Roman" pitchFamily="33" charset="0"/>
                <a:ea typeface="+mn-ea"/>
                <a:cs typeface="+mn-cs"/>
              </a:rPr>
              <a:t>the same virtual address in two different applications refers to two different physical</a:t>
            </a:r>
          </a:p>
          <a:p>
            <a:r>
              <a:rPr kumimoji="1" lang="en-US" sz="1200" kern="1200" dirty="0">
                <a:solidFill>
                  <a:schemeClr val="tx1"/>
                </a:solidFill>
                <a:effectLst/>
                <a:latin typeface="Times New Roman" pitchFamily="33" charset="0"/>
                <a:ea typeface="+mn-ea"/>
                <a:cs typeface="+mn-cs"/>
              </a:rPr>
              <a:t>addresses. The cache memory must therefore be completely flushed with each</a:t>
            </a:r>
          </a:p>
          <a:p>
            <a:r>
              <a:rPr kumimoji="1" lang="en-US" sz="1200" kern="1200" dirty="0">
                <a:solidFill>
                  <a:schemeClr val="tx1"/>
                </a:solidFill>
                <a:effectLst/>
                <a:latin typeface="Times New Roman" pitchFamily="33" charset="0"/>
                <a:ea typeface="+mn-ea"/>
                <a:cs typeface="+mn-cs"/>
              </a:rPr>
              <a:t>application context switch, or extra bits must be added to each line of the cache to</a:t>
            </a:r>
          </a:p>
          <a:p>
            <a:r>
              <a:rPr kumimoji="1" lang="en-US" sz="1200" kern="1200" dirty="0">
                <a:solidFill>
                  <a:schemeClr val="tx1"/>
                </a:solidFill>
                <a:effectLst/>
                <a:latin typeface="Times New Roman" pitchFamily="33" charset="0"/>
                <a:ea typeface="+mn-ea"/>
                <a:cs typeface="+mn-cs"/>
              </a:rPr>
              <a:t>identify which virtual address space this address refers to.</a:t>
            </a:r>
          </a:p>
          <a:p>
            <a:endParaRPr kumimoji="1" lang="en-US" sz="1200" kern="1200" dirty="0">
              <a:solidFill>
                <a:schemeClr val="tx1"/>
              </a:solidFill>
              <a:effectLst/>
              <a:latin typeface="Times New Roman" pitchFamily="33" charset="0"/>
              <a:ea typeface="+mn-ea"/>
              <a:cs typeface="+mn-cs"/>
            </a:endParaRPr>
          </a:p>
          <a:p>
            <a:endParaRPr lang="en-US" dirty="0"/>
          </a:p>
          <a:p>
            <a:r>
              <a:rPr kumimoji="1" lang="en-US" sz="1200" kern="1200" baseline="0" dirty="0">
                <a:solidFill>
                  <a:schemeClr val="tx1"/>
                </a:solidFill>
                <a:latin typeface="Times New Roman" pitchFamily="33" charset="0"/>
                <a:ea typeface="+mn-ea"/>
                <a:cs typeface="+mn-cs"/>
              </a:rPr>
              <a:t>.</a:t>
            </a:r>
          </a:p>
          <a:p>
            <a:endParaRPr kumimoji="1" lang="en-US" sz="1200" kern="1200" baseline="0" dirty="0">
              <a:solidFill>
                <a:schemeClr val="tx1"/>
              </a:solidFill>
              <a:latin typeface="Times New Roman" pitchFamily="33"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8</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33" charset="0"/>
                <a:ea typeface="+mn-ea"/>
                <a:cs typeface="+mn-cs"/>
              </a:rPr>
              <a:t>Figure 5.5. Logical and Physical Caches</a:t>
            </a:r>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9</a:t>
            </a:fld>
            <a:endParaRPr lang="en-US" dirty="0"/>
          </a:p>
        </p:txBody>
      </p:sp>
    </p:spTree>
    <p:extLst>
      <p:ext uri="{BB962C8B-B14F-4D97-AF65-F5344CB8AC3E}">
        <p14:creationId xmlns:p14="http://schemas.microsoft.com/office/powerpoint/2010/main" val="321123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4" name="Shape 18"/>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FFFFFF"/>
              </a:solidFill>
              <a:effectLst/>
              <a:uLnTx/>
              <a:uFillTx/>
              <a:latin typeface="Arial" panose="020B0604020202020204" pitchFamily="34" charset="0"/>
              <a:ea typeface="ヒラギノ角ゴ Pro W3" pitchFamily="1" charset="-128"/>
              <a:cs typeface="Arial" panose="020B0604020202020204" pitchFamily="34" charset="0"/>
              <a:sym typeface="Arial" panose="020B0604020202020204" pitchFamily="34" charset="0"/>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5" name="Shape 21"/>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22"/>
          <p:cNvSpPr txBox="1">
            <a:spLocks noGrp="1"/>
          </p:cNvSpPr>
          <p:nvPr>
            <p:ph type="dt" idx="11"/>
          </p:nvPr>
        </p:nvSpPr>
        <p:spPr/>
        <p:txBody>
          <a:bodyPr/>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7" name="Shape 23"/>
          <p:cNvSpPr txBox="1">
            <a:spLocks noGrp="1"/>
          </p:cNvSpPr>
          <p:nvPr>
            <p:ph type="sldNum" idx="12"/>
          </p:nvPr>
        </p:nvSpPr>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BE14EDEC-0104-4E70-9686-A570F422F16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3195764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F5A73AF7-22FE-4915-9687-D7E877768588}"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988531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6" name="Shape 42"/>
          <p:cNvSpPr txBox="1">
            <a:spLocks noGrp="1"/>
          </p:cNvSpPr>
          <p:nvPr>
            <p:ph type="ftr" idx="10"/>
          </p:nvPr>
        </p:nvSpPr>
        <p:spPr>
          <a:xfrm>
            <a:off x="93663" y="6165850"/>
            <a:ext cx="8596312" cy="234950"/>
          </a:xfrm>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7" name="Shape 43"/>
          <p:cNvSpPr txBox="1">
            <a:spLocks noGrp="1"/>
          </p:cNvSpPr>
          <p:nvPr>
            <p:ph type="dt" idx="11"/>
          </p:nvPr>
        </p:nvSpPr>
        <p:spPr/>
        <p:txBody>
          <a:bodyPr/>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8" name="Shape 44"/>
          <p:cNvSpPr txBox="1">
            <a:spLocks noGrp="1"/>
          </p:cNvSpPr>
          <p:nvPr>
            <p:ph type="sldNum" idx="12"/>
          </p:nvPr>
        </p:nvSpPr>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33DA44F4-1B99-478F-9B55-2C5CC45829F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2679824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9" name="Shape 49"/>
          <p:cNvSpPr txBox="1">
            <a:spLocks noGrp="1"/>
          </p:cNvSpPr>
          <p:nvPr>
            <p:ph type="body" idx="1"/>
          </p:nvPr>
        </p:nvSpPr>
        <p:spPr>
          <a:xfrm>
            <a:off x="457200" y="1600200"/>
            <a:ext cx="8229600" cy="4525963"/>
          </a:xfrm>
          <a:prstGeom prst="rect">
            <a:avLst/>
          </a:prstGeom>
          <a:noFill/>
          <a:ln>
            <a:noFill/>
          </a:ln>
        </p:spPr>
        <p:txBody>
          <a:bodyPr/>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42E91456-BDEE-4569-92BC-96FB5C01DFEB}"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821722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 name="Shape 56"/>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57"/>
          <p:cNvSpPr txBox="1">
            <a:spLocks noGrp="1"/>
          </p:cNvSpPr>
          <p:nvPr>
            <p:ph type="dt" idx="11"/>
          </p:nvPr>
        </p:nvSpPr>
        <p:spPr/>
        <p:txBody>
          <a:bodyPr/>
          <a:lstStyle>
            <a:lvl1pPr marL="0" marR="0" lvl="0" indent="0" algn="r" rtl="0">
              <a:spcBef>
                <a:spcPts val="0"/>
              </a:spcBef>
              <a:buNone/>
              <a:defRPr sz="9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58"/>
          <p:cNvSpPr txBox="1">
            <a:spLocks noGrp="1"/>
          </p:cNvSpPr>
          <p:nvPr>
            <p:ph type="sldNum" idx="12"/>
          </p:nvPr>
        </p:nvSpPr>
        <p:spPr/>
        <p:txBody>
          <a:bodyPr/>
          <a:lstStyle>
            <a:lvl1pPr>
              <a:defRPr>
                <a:solidFill>
                  <a:srgbClr val="000000"/>
                </a:solidFil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151861E3-90A7-42D4-9B7A-166EF1A614E7}" type="slidenum">
              <a:rPr kumimoji="0" lang="en-US" sz="900" b="0" i="0" u="none" strike="noStrike" kern="1200" cap="none" spc="0" normalizeH="0" baseline="0" noProof="0">
                <a:ln>
                  <a:noFill/>
                </a:ln>
                <a:solidFill>
                  <a:srgbClr val="000000"/>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912624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7"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846A8B40-492E-4426-BAAD-D80E9F063A91}"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3872239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FB951973-C68A-429F-AA58-4C1FE6BDA16A}"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232517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4"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5"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D0F7696F-A32D-4889-8633-E1B7C5601BE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609140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Shape 79"/>
        <p:cNvGrpSpPr/>
        <p:nvPr/>
      </p:nvGrpSpPr>
      <p:grpSpPr>
        <a:xfrm>
          <a:off x="0" y="0"/>
          <a:ext cx="0" cy="0"/>
          <a:chOff x="0" y="0"/>
          <a:chExt cx="0" cy="0"/>
        </a:xfrm>
      </p:grpSpPr>
      <p:sp>
        <p:nvSpPr>
          <p:cNvPr id="2" name="Shape 80"/>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3" name="Shape 81"/>
          <p:cNvSpPr txBox="1">
            <a:spLocks noGrp="1"/>
          </p:cNvSpPr>
          <p:nvPr>
            <p:ph type="dt" idx="11"/>
          </p:nvPr>
        </p:nvSpPr>
        <p:spPr/>
        <p:txBody>
          <a:bodyPr/>
          <a:lstStyle>
            <a:lvl1pPr marL="0" marR="0" lvl="0" indent="0" algn="r" rtl="0">
              <a:spcBef>
                <a:spcPts val="0"/>
              </a:spcBef>
              <a:buNone/>
              <a:defRPr sz="9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000000"/>
              </a:solidFill>
              <a:effectLst/>
              <a:uLnTx/>
              <a:uFillTx/>
              <a:latin typeface="Arial"/>
              <a:cs typeface="Arial"/>
              <a:sym typeface="Arial"/>
            </a:endParaRPr>
          </a:p>
        </p:txBody>
      </p:sp>
      <p:sp>
        <p:nvSpPr>
          <p:cNvPr id="4" name="Shape 82"/>
          <p:cNvSpPr txBox="1">
            <a:spLocks noGrp="1"/>
          </p:cNvSpPr>
          <p:nvPr>
            <p:ph type="sldNum" idx="12"/>
          </p:nvPr>
        </p:nvSpPr>
        <p:spPr/>
        <p:txBody>
          <a:bodyPr/>
          <a:lstStyle>
            <a:lvl1pPr>
              <a:defRPr>
                <a:solidFill>
                  <a:srgbClr val="000000"/>
                </a:solidFil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7EEADC32-B7CB-4469-A186-251F1CAA23B8}" type="slidenum">
              <a:rPr kumimoji="0" lang="en-US" sz="900" b="0" i="0" u="none" strike="noStrike" kern="1200" cap="none" spc="0" normalizeH="0" baseline="0" noProof="0">
                <a:ln>
                  <a:noFill/>
                </a:ln>
                <a:solidFill>
                  <a:srgbClr val="000000"/>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772591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a:sym typeface="Arial" panose="020B0604020202020204" pitchFamily="34" charset="0"/>
            </a:endParaRPr>
          </a:p>
        </p:txBody>
      </p:sp>
      <p:sp>
        <p:nvSpPr>
          <p:cNvPr id="3075"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12" name="Shape 12"/>
          <p:cNvSpPr txBox="1">
            <a:spLocks noGrp="1"/>
          </p:cNvSpPr>
          <p:nvPr>
            <p:ph type="ftr" idx="11"/>
          </p:nvPr>
        </p:nvSpPr>
        <p:spPr>
          <a:xfrm>
            <a:off x="93663" y="6172200"/>
            <a:ext cx="8596312" cy="234950"/>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13" name="Shape 13"/>
          <p:cNvSpPr txBox="1">
            <a:spLocks noGrp="1"/>
          </p:cNvSpPr>
          <p:nvPr>
            <p:ph type="dt" idx="10"/>
          </p:nvPr>
        </p:nvSpPr>
        <p:spPr>
          <a:xfrm>
            <a:off x="6335713" y="112713"/>
            <a:ext cx="2133600" cy="182562"/>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14" name="Shape 14"/>
          <p:cNvSpPr txBox="1">
            <a:spLocks noGrp="1"/>
          </p:cNvSpPr>
          <p:nvPr>
            <p:ph type="sldNum" idx="12"/>
          </p:nvPr>
        </p:nvSpPr>
        <p:spPr>
          <a:xfrm>
            <a:off x="8469313" y="112713"/>
            <a:ext cx="552450" cy="182562"/>
          </a:xfrm>
          <a:prstGeom prst="rect">
            <a:avLst/>
          </a:prstGeom>
          <a:noFill/>
          <a:ln>
            <a:noFill/>
          </a:ln>
        </p:spPr>
        <p:txBody>
          <a:bodyPr lIns="91425" tIns="45700" rIns="91425" bIns="45700" anchor="ctr" anchorCtr="0">
            <a:noAutofit/>
          </a:bodyPr>
          <a:lstStyle>
            <a:lvl1pPr algn="r">
              <a:spcBef>
                <a:spcPts val="0"/>
              </a:spcBef>
              <a:buSzPct val="25000"/>
              <a:defRPr sz="900">
                <a:solidFill>
                  <a:srgbClr val="FFFFFF"/>
                </a:solidFill>
                <a:latin typeface="Arial"/>
                <a:ea typeface="Arial"/>
                <a:cs typeface="Arial"/>
                <a:sym typeface="Aria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0B369858-E052-47C5-B392-6B9F20183AE0}"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pic>
        <p:nvPicPr>
          <p:cNvPr id="3079" name="Shape 15" descr="Pearson Logo"/>
          <p:cNvPicPr preferRelativeResize="0">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2022 Pearson Education, Ltd. All Rights Reserved</a:t>
            </a:r>
          </a:p>
        </p:txBody>
      </p:sp>
    </p:spTree>
    <p:extLst>
      <p:ext uri="{BB962C8B-B14F-4D97-AF65-F5344CB8AC3E}">
        <p14:creationId xmlns:p14="http://schemas.microsoft.com/office/powerpoint/2010/main" val="653651166"/>
      </p:ext>
    </p:extLst>
  </p:cSld>
  <p:clrMap bg1="lt1" tx1="dk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txBox="1">
            <a:spLocks noGrp="1"/>
          </p:cNvSpPr>
          <p:nvPr>
            <p:ph type="title"/>
          </p:nvPr>
        </p:nvSpPr>
        <p:spPr>
          <a:xfrm>
            <a:off x="457200" y="215899"/>
            <a:ext cx="8229600" cy="1224973"/>
          </a:xfrm>
        </p:spPr>
        <p:txBody>
          <a:bodyPr/>
          <a:lstStyle/>
          <a:p>
            <a:pPr>
              <a:spcBef>
                <a:spcPct val="0"/>
              </a:spcBef>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Computer Organization and Architecture</a:t>
            </a:r>
            <a:br>
              <a:rPr lang="en-US" altLang="en-US" dirty="0">
                <a:latin typeface="Times New Roman" panose="02020603050405020304" pitchFamily="18" charset="0"/>
                <a:cs typeface="Times New Roman" panose="02020603050405020304" pitchFamily="18" charset="0"/>
                <a:sym typeface="Times New Roman" panose="02020603050405020304" pitchFamily="18" charset="0"/>
              </a:rPr>
            </a:br>
            <a:r>
              <a:rPr lang="en-US" altLang="en-US" sz="2600" dirty="0">
                <a:latin typeface="Times New Roman" panose="02020603050405020304" pitchFamily="18" charset="0"/>
                <a:cs typeface="Times New Roman" panose="02020603050405020304" pitchFamily="18" charset="0"/>
                <a:sym typeface="Times New Roman" panose="02020603050405020304" pitchFamily="18" charset="0"/>
              </a:rPr>
              <a:t>Designing for Performance</a:t>
            </a:r>
            <a:endParaRPr lang="en-IN" altLang="en-US" sz="2600" dirty="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3315" name="Text Placeholder 2"/>
          <p:cNvSpPr txBox="1">
            <a:spLocks noGrp="1"/>
          </p:cNvSpPr>
          <p:nvPr>
            <p:ph type="body" idx="1"/>
          </p:nvPr>
        </p:nvSpPr>
        <p:spPr>
          <a:xfrm>
            <a:off x="457200" y="1268559"/>
            <a:ext cx="8229600" cy="479425"/>
          </a:xfrm>
        </p:spPr>
        <p:txBody>
          <a:bodyPr/>
          <a:lstStyle/>
          <a:p>
            <a:pPr>
              <a:spcBef>
                <a:spcPct val="0"/>
              </a:spcBef>
              <a:buFontTx/>
              <a:buNone/>
            </a:pPr>
            <a:r>
              <a:rPr lang="en-IN" altLang="en-US" dirty="0">
                <a:latin typeface="Arial" panose="020B0604020202020204" pitchFamily="34" charset="0"/>
                <a:cs typeface="Arial" panose="020B0604020202020204" pitchFamily="34" charset="0"/>
                <a:sym typeface="Arial" panose="020B0604020202020204" pitchFamily="34" charset="0"/>
              </a:rPr>
              <a:t>11</a:t>
            </a:r>
            <a:r>
              <a:rPr lang="en-IN" altLang="en-US" baseline="30000" dirty="0">
                <a:latin typeface="Arial" panose="020B0604020202020204" pitchFamily="34" charset="0"/>
                <a:cs typeface="Arial" panose="020B0604020202020204" pitchFamily="34" charset="0"/>
                <a:sym typeface="Arial" panose="020B0604020202020204" pitchFamily="34" charset="0"/>
              </a:rPr>
              <a:t>th</a:t>
            </a:r>
            <a:r>
              <a:rPr lang="en-IN" altLang="en-US" dirty="0">
                <a:latin typeface="Arial" panose="020B0604020202020204" pitchFamily="34" charset="0"/>
                <a:cs typeface="Arial" panose="020B0604020202020204" pitchFamily="34" charset="0"/>
                <a:sym typeface="Arial" panose="020B0604020202020204" pitchFamily="34" charset="0"/>
              </a:rPr>
              <a:t> Edition, Global Edition</a:t>
            </a:r>
          </a:p>
        </p:txBody>
      </p:sp>
      <p:sp>
        <p:nvSpPr>
          <p:cNvPr id="13316" name="Text Placeholder 3"/>
          <p:cNvSpPr txBox="1">
            <a:spLocks noGrp="1"/>
          </p:cNvSpPr>
          <p:nvPr>
            <p:ph type="body" idx="2"/>
          </p:nvPr>
        </p:nvSpPr>
        <p:spPr>
          <a:xfrm>
            <a:off x="5029200" y="1600200"/>
            <a:ext cx="3657600" cy="1600200"/>
          </a:xfrm>
        </p:spPr>
        <p:txBody>
          <a:bodyPr/>
          <a:lstStyle/>
          <a:p>
            <a:pPr>
              <a:spcBef>
                <a:spcPct val="0"/>
              </a:spcBef>
              <a:buFontTx/>
              <a:buNone/>
            </a:pPr>
            <a:r>
              <a:rPr lang="en-IN" altLang="en-US" dirty="0">
                <a:solidFill>
                  <a:srgbClr val="000000"/>
                </a:solidFill>
                <a:latin typeface="Arial" panose="020B0604020202020204" pitchFamily="34" charset="0"/>
                <a:cs typeface="Arial" panose="020B0604020202020204" pitchFamily="34" charset="0"/>
                <a:sym typeface="Arial" panose="020B0604020202020204" pitchFamily="34" charset="0"/>
              </a:rPr>
              <a:t>Chapter 5</a:t>
            </a:r>
          </a:p>
        </p:txBody>
      </p:sp>
      <p:sp>
        <p:nvSpPr>
          <p:cNvPr id="13317" name="Text Placeholder 4"/>
          <p:cNvSpPr txBox="1">
            <a:spLocks noGrp="1"/>
          </p:cNvSpPr>
          <p:nvPr>
            <p:ph type="body" idx="3"/>
          </p:nvPr>
        </p:nvSpPr>
        <p:spPr/>
        <p:txBody>
          <a:bodyPr/>
          <a:lstStyle/>
          <a:p>
            <a:pPr>
              <a:spcBef>
                <a:spcPct val="0"/>
              </a:spcBef>
            </a:pP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Cache Memory </a:t>
            </a:r>
          </a:p>
        </p:txBody>
      </p:sp>
      <p:pic>
        <p:nvPicPr>
          <p:cNvPr id="8" name="Picture 7" descr="Diagram&#10;&#10;Description automatically generated">
            <a:extLst>
              <a:ext uri="{FF2B5EF4-FFF2-40B4-BE49-F238E27FC236}">
                <a16:creationId xmlns:a16="http://schemas.microsoft.com/office/drawing/2014/main" id="{69C1AD5F-5F12-475D-96DF-B230F2529470}"/>
              </a:ext>
            </a:extLst>
          </p:cNvPr>
          <p:cNvPicPr>
            <a:picLocks noChangeAspect="1"/>
          </p:cNvPicPr>
          <p:nvPr/>
        </p:nvPicPr>
        <p:blipFill>
          <a:blip r:embed="rId3"/>
          <a:stretch>
            <a:fillRect/>
          </a:stretch>
        </p:blipFill>
        <p:spPr>
          <a:xfrm>
            <a:off x="591090" y="1727537"/>
            <a:ext cx="3524827" cy="4402049"/>
          </a:xfrm>
          <a:prstGeom prst="rect">
            <a:avLst/>
          </a:prstGeom>
        </p:spPr>
      </p:pic>
    </p:spTree>
    <p:extLst>
      <p:ext uri="{BB962C8B-B14F-4D97-AF65-F5344CB8AC3E}">
        <p14:creationId xmlns:p14="http://schemas.microsoft.com/office/powerpoint/2010/main" val="137347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Size</a:t>
            </a:r>
          </a:p>
        </p:txBody>
      </p:sp>
      <p:sp>
        <p:nvSpPr>
          <p:cNvPr id="3" name="Content Placeholder 2"/>
          <p:cNvSpPr>
            <a:spLocks noGrp="1"/>
          </p:cNvSpPr>
          <p:nvPr>
            <p:ph type="body" idx="1"/>
          </p:nvPr>
        </p:nvSpPr>
        <p:spPr>
          <a:xfrm>
            <a:off x="457200" y="1600200"/>
            <a:ext cx="8229600" cy="4853136"/>
          </a:xfrm>
        </p:spPr>
        <p:txBody>
          <a:bodyPr>
            <a:normAutofit/>
          </a:bodyPr>
          <a:lstStyle/>
          <a:p>
            <a:pPr marL="342900" indent="-342900"/>
            <a:r>
              <a:rPr lang="en-US" sz="2000" dirty="0"/>
              <a:t>Preferable for the size of the cache to be:</a:t>
            </a:r>
          </a:p>
          <a:p>
            <a:pPr marL="635000" lvl="2" indent="-292100">
              <a:buFont typeface="Arial" panose="020B0604020202020204" pitchFamily="34" charset="0"/>
              <a:buChar char="–"/>
            </a:pPr>
            <a:r>
              <a:rPr lang="en-US" sz="1800" dirty="0"/>
              <a:t>Small enough so that the overall average cost per bit is close to that of main memory alone</a:t>
            </a:r>
          </a:p>
          <a:p>
            <a:pPr marL="635000" lvl="2" indent="-292100">
              <a:buFont typeface="Arial" panose="020B0604020202020204" pitchFamily="34" charset="0"/>
              <a:buChar char="–"/>
            </a:pPr>
            <a:r>
              <a:rPr lang="en-US" sz="1800" dirty="0"/>
              <a:t>Large enough so that the overall average access time is close to that of the cache alone</a:t>
            </a:r>
          </a:p>
          <a:p>
            <a:pPr marL="342900" lvl="2" indent="-342900">
              <a:spcBef>
                <a:spcPts val="2000"/>
              </a:spcBef>
            </a:pPr>
            <a:r>
              <a:rPr lang="en-US" sz="2000" dirty="0"/>
              <a:t>Motivations for minimizing cache size:</a:t>
            </a:r>
          </a:p>
          <a:p>
            <a:pPr marL="635000" lvl="2" indent="-292100">
              <a:buFont typeface="Arial" panose="020B0604020202020204" pitchFamily="34" charset="0"/>
              <a:buChar char="–"/>
            </a:pPr>
            <a:r>
              <a:rPr lang="en-US" sz="1800" dirty="0"/>
              <a:t>The larger the cache, the larger the number of gates involved in addressing the cache resulting in large caches being slightly slower than small ones</a:t>
            </a:r>
          </a:p>
          <a:p>
            <a:pPr marL="635000" lvl="2" indent="-292100">
              <a:buFont typeface="Arial" panose="020B0604020202020204" pitchFamily="34" charset="0"/>
              <a:buChar char="–"/>
            </a:pPr>
            <a:r>
              <a:rPr lang="en-US" sz="1800" dirty="0"/>
              <a:t>The available chip and board area also limits cache size</a:t>
            </a:r>
          </a:p>
          <a:p>
            <a:pPr marL="342900" lvl="2" indent="-342900">
              <a:spcBef>
                <a:spcPts val="2000"/>
              </a:spcBef>
            </a:pPr>
            <a:r>
              <a:rPr lang="en-US" sz="2000" dirty="0"/>
              <a:t>Because the performance of the cache is very sensitive to the nature of the workload, it is impossible to arrive at a single “optimum” cache size</a:t>
            </a:r>
          </a:p>
        </p:txBody>
      </p:sp>
    </p:spTree>
    <p:extLst>
      <p:ext uri="{BB962C8B-B14F-4D97-AF65-F5344CB8AC3E}">
        <p14:creationId xmlns:p14="http://schemas.microsoft.com/office/powerpoint/2010/main" val="1740510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descr="The table has 6 columns labeled Processor, Type, Year of Introduction, L 1 Cache to the power of a, L 2 cache, L 3 Cache. The rows read as follows from left to right. Row 1. I B M 360 slash 85. Mainframe. 1968. 16 to 32 k B, blank, blank. Row 2. P D P 11 slash 70. Minicomputer. 1975. 1 k B. blank. Blank. Row 3. I B M 3033. Mainframe. 1978. 64 k B. blank. Blank. Row 4. I B M 3090. Mainframe. 1985. 128 to 256 k B, blank. blank. Row 5. Intel 80486. P C. 1989. 8 k B. blank. blank. Row 6. Pentium. P C. 1993. 8 k B slash 8 k B. 256 to 512 k B. blank. Row 7. Power P C 620. P C. 1996. 32 k B slash 32 k B. blank. blank. Row 8. I B M S slash 390 G 6. Mainframe. 1999. 256 k B. 8 M B. blank. Row 9. Pentium 4. P C slash server. 2000. 8 k b slash 8 k B. 256 k B. blank. Row 10. Itanium. P C slash server. 2001. 16 k B slash 16 k B. 96 k B. 4 M B. Row 11. Itanium 2. P C slash server. 2002. 32 k B. 256 k B. 6 M B. Row 12. I M M POWER 5. High end server. 2003 64 k B. 1 point M B. 36 M B. Row 13. CRAY X D 1. Supercomputer. 2004. 64 k B slash 64 k B. 1 M B. blank. Row 14. I B M POWER 6. P C slash server. 2007. 64 k B slash 64 k B.4 M B. 32 M B. Row 15. I B M z 10. Mainframe. 2008. 64 k B slash 128 k B. 3 M B. 24 dash 48 M B. Row 16. Intel Core i 7 E E 990. Workstation slash server. 2011. 6 times 32 k B slash 32 k B. 6 times 1 point 5 M B. 12 M B. Row 17. I B M z Enterprise 196. Mainframe slash Server. 2011. 24 times 64 k B slash 128 k B. 24 times 1 point 5 M B, 24 M B L 3 192 M B L 4. Row 18. I B M z 13. Mainframe slash server. 2015. 24 times 96 k B slash 128 k B. 24 times 2 M B slash 2 M B. 64 M B L 3 480 M B L 4. Row 19. Intel Core i 0 dash 7900 X. Workstation slash server. 2017. 8 times 32 k B slash 32 k B. 8 times 1 M B. 14 M B." title="A table titled Cache Sizes of Some processors."/>
          <p:cNvGraphicFramePr>
            <a:graphicFrameLocks noGrp="1"/>
          </p:cNvGraphicFramePr>
          <p:nvPr>
            <p:extLst>
              <p:ext uri="{D42A27DB-BD31-4B8C-83A1-F6EECF244321}">
                <p14:modId xmlns:p14="http://schemas.microsoft.com/office/powerpoint/2010/main" val="2453042388"/>
              </p:ext>
            </p:extLst>
          </p:nvPr>
        </p:nvGraphicFramePr>
        <p:xfrm>
          <a:off x="514995" y="865222"/>
          <a:ext cx="6217247" cy="5462312"/>
        </p:xfrm>
        <a:graphic>
          <a:graphicData uri="http://schemas.openxmlformats.org/drawingml/2006/table">
            <a:tbl>
              <a:tblPr firstRow="1" bandRow="1">
                <a:tableStyleId>{5C22544A-7EE6-4342-B048-85BDC9FD1C3A}</a:tableStyleId>
              </a:tblPr>
              <a:tblGrid>
                <a:gridCol w="790831">
                  <a:extLst>
                    <a:ext uri="{9D8B030D-6E8A-4147-A177-3AD203B41FA5}">
                      <a16:colId xmlns:a16="http://schemas.microsoft.com/office/drawing/2014/main" val="528802535"/>
                    </a:ext>
                  </a:extLst>
                </a:gridCol>
                <a:gridCol w="1150300">
                  <a:extLst>
                    <a:ext uri="{9D8B030D-6E8A-4147-A177-3AD203B41FA5}">
                      <a16:colId xmlns:a16="http://schemas.microsoft.com/office/drawing/2014/main" val="3102758518"/>
                    </a:ext>
                  </a:extLst>
                </a:gridCol>
                <a:gridCol w="1069029">
                  <a:extLst>
                    <a:ext uri="{9D8B030D-6E8A-4147-A177-3AD203B41FA5}">
                      <a16:colId xmlns:a16="http://schemas.microsoft.com/office/drawing/2014/main" val="2543019389"/>
                    </a:ext>
                  </a:extLst>
                </a:gridCol>
                <a:gridCol w="1069029">
                  <a:extLst>
                    <a:ext uri="{9D8B030D-6E8A-4147-A177-3AD203B41FA5}">
                      <a16:colId xmlns:a16="http://schemas.microsoft.com/office/drawing/2014/main" val="3137438068"/>
                    </a:ext>
                  </a:extLst>
                </a:gridCol>
                <a:gridCol w="1069029">
                  <a:extLst>
                    <a:ext uri="{9D8B030D-6E8A-4147-A177-3AD203B41FA5}">
                      <a16:colId xmlns:a16="http://schemas.microsoft.com/office/drawing/2014/main" val="2436645604"/>
                    </a:ext>
                  </a:extLst>
                </a:gridCol>
                <a:gridCol w="1069029">
                  <a:extLst>
                    <a:ext uri="{9D8B030D-6E8A-4147-A177-3AD203B41FA5}">
                      <a16:colId xmlns:a16="http://schemas.microsoft.com/office/drawing/2014/main" val="2177075248"/>
                    </a:ext>
                  </a:extLst>
                </a:gridCol>
              </a:tblGrid>
              <a:tr h="319452">
                <a:tc>
                  <a:txBody>
                    <a:bodyPr/>
                    <a:lstStyle/>
                    <a:p>
                      <a:pPr algn="ctr"/>
                      <a:r>
                        <a:rPr lang="en-IN" sz="700" b="1" i="0" u="none" strike="noStrike" cap="none" baseline="0" dirty="0">
                          <a:solidFill>
                            <a:schemeClr val="tx1"/>
                          </a:solidFill>
                          <a:latin typeface="+mn-lt"/>
                          <a:ea typeface="+mn-ea"/>
                          <a:cs typeface="+mn-cs"/>
                          <a:sym typeface="Arial"/>
                        </a:rPr>
                        <a:t>Processor</a:t>
                      </a:r>
                      <a:endParaRPr lang="en-IN" sz="700" b="1" dirty="0">
                        <a:solidFill>
                          <a:schemeClr val="tx1"/>
                        </a:solidFill>
                      </a:endParaRPr>
                    </a:p>
                  </a:txBody>
                  <a:tcPr marL="87124" marR="87124" marT="43561" marB="43561" anchor="b">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700" b="1" i="0" u="none" strike="noStrike" cap="none" baseline="0" dirty="0">
                          <a:solidFill>
                            <a:schemeClr val="tx1"/>
                          </a:solidFill>
                          <a:latin typeface="+mn-lt"/>
                          <a:ea typeface="+mn-ea"/>
                          <a:cs typeface="+mn-cs"/>
                          <a:sym typeface="Arial"/>
                        </a:rPr>
                        <a:t>Type</a:t>
                      </a:r>
                      <a:endParaRPr lang="en-IN" sz="700" b="1" dirty="0">
                        <a:solidFill>
                          <a:schemeClr val="tx1"/>
                        </a:solidFill>
                      </a:endParaRPr>
                    </a:p>
                  </a:txBody>
                  <a:tcPr marL="87124" marR="87124" marT="43561" marB="43561" anchor="b">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700" b="1" i="0" u="none" strike="noStrike" cap="none" baseline="0" dirty="0">
                          <a:solidFill>
                            <a:schemeClr val="tx1"/>
                          </a:solidFill>
                          <a:latin typeface="+mn-lt"/>
                          <a:ea typeface="+mn-ea"/>
                          <a:cs typeface="+mn-cs"/>
                          <a:sym typeface="Arial"/>
                        </a:rPr>
                        <a:t>Year of</a:t>
                      </a:r>
                    </a:p>
                    <a:p>
                      <a:pPr algn="ctr"/>
                      <a:r>
                        <a:rPr lang="en-IN" sz="700" b="1" i="0" u="none" strike="noStrike" cap="none" baseline="0" dirty="0">
                          <a:solidFill>
                            <a:schemeClr val="tx1"/>
                          </a:solidFill>
                          <a:latin typeface="+mn-lt"/>
                          <a:ea typeface="+mn-ea"/>
                          <a:cs typeface="+mn-cs"/>
                          <a:sym typeface="Arial"/>
                        </a:rPr>
                        <a:t>Introduction</a:t>
                      </a:r>
                      <a:endParaRPr lang="en-IN" sz="700" b="1" dirty="0">
                        <a:solidFill>
                          <a:schemeClr val="tx1"/>
                        </a:solidFill>
                      </a:endParaRPr>
                    </a:p>
                  </a:txBody>
                  <a:tcPr marL="87124" marR="87124" marT="43561" marB="43561" anchor="b">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700" b="1" dirty="0">
                          <a:solidFill>
                            <a:schemeClr val="tx1"/>
                          </a:solidFill>
                        </a:rPr>
                        <a:t>L1 </a:t>
                      </a:r>
                      <a:r>
                        <a:rPr lang="en-IN" sz="700" b="1" dirty="0" err="1">
                          <a:solidFill>
                            <a:schemeClr val="tx1"/>
                          </a:solidFill>
                        </a:rPr>
                        <a:t>Cache</a:t>
                      </a:r>
                      <a:r>
                        <a:rPr lang="en-IN" sz="700" b="1" baseline="30000" dirty="0" err="1">
                          <a:solidFill>
                            <a:schemeClr val="tx1"/>
                          </a:solidFill>
                        </a:rPr>
                        <a:t>a</a:t>
                      </a:r>
                      <a:endParaRPr lang="en-IN" sz="700" b="1" baseline="30000" dirty="0">
                        <a:solidFill>
                          <a:schemeClr val="tx1"/>
                        </a:solidFill>
                      </a:endParaRPr>
                    </a:p>
                  </a:txBody>
                  <a:tcPr marL="87124" marR="87124" marT="43561" marB="43561" anchor="b">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700" b="1" dirty="0">
                          <a:solidFill>
                            <a:schemeClr val="tx1"/>
                          </a:solidFill>
                        </a:rPr>
                        <a:t>L2 cache</a:t>
                      </a:r>
                    </a:p>
                  </a:txBody>
                  <a:tcPr marL="87124" marR="87124" marT="43561" marB="43561" anchor="b">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700" b="1" dirty="0">
                          <a:solidFill>
                            <a:schemeClr val="tx1"/>
                          </a:solidFill>
                        </a:rPr>
                        <a:t>L3 Cache</a:t>
                      </a:r>
                    </a:p>
                  </a:txBody>
                  <a:tcPr marL="87124" marR="87124" marT="43561" marB="43561" anchor="b">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59986812"/>
                  </a:ext>
                </a:extLst>
              </a:tr>
              <a:tr h="220473">
                <a:tc>
                  <a:txBody>
                    <a:bodyPr/>
                    <a:lstStyle/>
                    <a:p>
                      <a:pPr algn="ctr"/>
                      <a:r>
                        <a:rPr lang="en-IN" sz="700" b="0" i="0" u="none" strike="noStrike" cap="none" baseline="0" dirty="0">
                          <a:solidFill>
                            <a:schemeClr val="dk1"/>
                          </a:solidFill>
                          <a:latin typeface="+mn-lt"/>
                          <a:ea typeface="+mn-ea"/>
                          <a:cs typeface="+mn-cs"/>
                          <a:sym typeface="Arial"/>
                        </a:rPr>
                        <a:t>IBM 360/85</a:t>
                      </a:r>
                      <a:endParaRPr lang="en-IN" sz="700" b="0" dirty="0"/>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Mainframe</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1968</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16 to 32 kB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extLst>
                  <a:ext uri="{0D108BD9-81ED-4DB2-BD59-A6C34878D82A}">
                    <a16:rowId xmlns:a16="http://schemas.microsoft.com/office/drawing/2014/main" val="3717666487"/>
                  </a:ext>
                </a:extLst>
              </a:tr>
              <a:tr h="220473">
                <a:tc>
                  <a:txBody>
                    <a:bodyPr/>
                    <a:lstStyle/>
                    <a:p>
                      <a:pPr algn="ctr"/>
                      <a:r>
                        <a:rPr lang="en-IN" sz="700" b="0" i="0" u="none" strike="noStrike" cap="none" baseline="0" dirty="0">
                          <a:solidFill>
                            <a:schemeClr val="dk1"/>
                          </a:solidFill>
                          <a:latin typeface="+mn-lt"/>
                          <a:ea typeface="+mn-ea"/>
                          <a:cs typeface="+mn-cs"/>
                          <a:sym typeface="Arial"/>
                        </a:rPr>
                        <a:t>PDP-11/70</a:t>
                      </a:r>
                      <a:endParaRPr lang="en-IN" sz="700" b="0" dirty="0"/>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Minicomputer</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700" b="0"/>
                        <a:t>1968</a:t>
                      </a:r>
                      <a:endParaRPr lang="en-IN" sz="700" b="0" dirty="0"/>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700" b="0" dirty="0"/>
                        <a:t>1 kB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extLst>
                  <a:ext uri="{0D108BD9-81ED-4DB2-BD59-A6C34878D82A}">
                    <a16:rowId xmlns:a16="http://schemas.microsoft.com/office/drawing/2014/main" val="4062764516"/>
                  </a:ext>
                </a:extLst>
              </a:tr>
              <a:tr h="220473">
                <a:tc>
                  <a:txBody>
                    <a:bodyPr/>
                    <a:lstStyle/>
                    <a:p>
                      <a:pPr algn="ctr"/>
                      <a:r>
                        <a:rPr lang="en-IN" sz="700" b="0" i="0" u="none" strike="noStrike" cap="none" baseline="0" dirty="0">
                          <a:solidFill>
                            <a:schemeClr val="dk1"/>
                          </a:solidFill>
                          <a:latin typeface="+mn-lt"/>
                          <a:ea typeface="+mn-ea"/>
                          <a:cs typeface="+mn-cs"/>
                          <a:sym typeface="Arial"/>
                        </a:rPr>
                        <a:t>IBM 3033</a:t>
                      </a:r>
                      <a:endParaRPr lang="en-IN" sz="700" b="0" dirty="0"/>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Mainframe</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700" b="0" dirty="0"/>
                        <a:t>1968</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700" b="0" dirty="0"/>
                        <a:t>64 kB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extLst>
                  <a:ext uri="{0D108BD9-81ED-4DB2-BD59-A6C34878D82A}">
                    <a16:rowId xmlns:a16="http://schemas.microsoft.com/office/drawing/2014/main" val="3801756320"/>
                  </a:ext>
                </a:extLst>
              </a:tr>
              <a:tr h="203288">
                <a:tc>
                  <a:txBody>
                    <a:bodyPr/>
                    <a:lstStyle/>
                    <a:p>
                      <a:pPr algn="ctr"/>
                      <a:r>
                        <a:rPr lang="en-IN" sz="700" b="0" i="0" u="none" strike="noStrike" cap="none" baseline="0" dirty="0">
                          <a:solidFill>
                            <a:schemeClr val="dk1"/>
                          </a:solidFill>
                          <a:latin typeface="+mn-lt"/>
                          <a:ea typeface="+mn-ea"/>
                          <a:cs typeface="+mn-cs"/>
                          <a:sym typeface="Arial"/>
                        </a:rPr>
                        <a:t>IBM 3090</a:t>
                      </a:r>
                      <a:endParaRPr lang="en-IN" sz="700" b="0" dirty="0"/>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Mainframe</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700" b="0" dirty="0"/>
                        <a:t>1968</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700" b="0" dirty="0"/>
                        <a:t>128 to 256 kB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extLst>
                  <a:ext uri="{0D108BD9-81ED-4DB2-BD59-A6C34878D82A}">
                    <a16:rowId xmlns:a16="http://schemas.microsoft.com/office/drawing/2014/main" val="1007438362"/>
                  </a:ext>
                </a:extLst>
              </a:tr>
              <a:tr h="203288">
                <a:tc>
                  <a:txBody>
                    <a:bodyPr/>
                    <a:lstStyle/>
                    <a:p>
                      <a:pPr algn="ctr"/>
                      <a:r>
                        <a:rPr lang="en-IN" sz="700" b="0" i="0" u="none" strike="noStrike" cap="none" baseline="0" dirty="0">
                          <a:solidFill>
                            <a:schemeClr val="dk1"/>
                          </a:solidFill>
                          <a:latin typeface="+mn-lt"/>
                          <a:ea typeface="+mn-ea"/>
                          <a:cs typeface="+mn-cs"/>
                          <a:sym typeface="Arial"/>
                        </a:rPr>
                        <a:t>Intel 80486</a:t>
                      </a:r>
                      <a:endParaRPr lang="en-IN" sz="700" b="0" dirty="0"/>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PC</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700" b="0" dirty="0"/>
                        <a:t>1968</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700" b="0" dirty="0"/>
                        <a:t>8 kB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extLst>
                  <a:ext uri="{0D108BD9-81ED-4DB2-BD59-A6C34878D82A}">
                    <a16:rowId xmlns:a16="http://schemas.microsoft.com/office/drawing/2014/main" val="794824530"/>
                  </a:ext>
                </a:extLst>
              </a:tr>
              <a:tr h="220473">
                <a:tc>
                  <a:txBody>
                    <a:bodyPr/>
                    <a:lstStyle/>
                    <a:p>
                      <a:pPr algn="ctr"/>
                      <a:r>
                        <a:rPr lang="en-IN" sz="700" b="0" i="0" u="none" strike="noStrike" cap="none" baseline="0" dirty="0">
                          <a:solidFill>
                            <a:schemeClr val="dk1"/>
                          </a:solidFill>
                          <a:latin typeface="+mn-lt"/>
                          <a:ea typeface="+mn-ea"/>
                          <a:cs typeface="+mn-cs"/>
                          <a:sym typeface="Arial"/>
                        </a:rPr>
                        <a:t>Pentium</a:t>
                      </a:r>
                      <a:endParaRPr lang="en-IN" sz="700" b="0" dirty="0"/>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PC</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700" b="0" dirty="0"/>
                        <a:t>1968</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700" b="0" dirty="0"/>
                        <a:t>8 kB/8 kB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256 to 512 kB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extLst>
                  <a:ext uri="{0D108BD9-81ED-4DB2-BD59-A6C34878D82A}">
                    <a16:rowId xmlns:a16="http://schemas.microsoft.com/office/drawing/2014/main" val="4149877881"/>
                  </a:ext>
                </a:extLst>
              </a:tr>
              <a:tr h="203288">
                <a:tc>
                  <a:txBody>
                    <a:bodyPr/>
                    <a:lstStyle/>
                    <a:p>
                      <a:pPr algn="ctr"/>
                      <a:r>
                        <a:rPr lang="en-IN" sz="700" b="0" i="0" u="none" strike="noStrike" cap="none" baseline="0" dirty="0">
                          <a:solidFill>
                            <a:schemeClr val="dk1"/>
                          </a:solidFill>
                          <a:latin typeface="+mn-lt"/>
                          <a:ea typeface="+mn-ea"/>
                          <a:cs typeface="+mn-cs"/>
                          <a:sym typeface="Arial"/>
                        </a:rPr>
                        <a:t>PowerPC 620</a:t>
                      </a:r>
                      <a:endParaRPr lang="en-IN" sz="700" b="0" dirty="0"/>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PC</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700" b="0" dirty="0"/>
                        <a:t>1968</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700" b="0" dirty="0"/>
                        <a:t>32 kB/32 kB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extLst>
                  <a:ext uri="{0D108BD9-81ED-4DB2-BD59-A6C34878D82A}">
                    <a16:rowId xmlns:a16="http://schemas.microsoft.com/office/drawing/2014/main" val="3495417200"/>
                  </a:ext>
                </a:extLst>
              </a:tr>
              <a:tr h="220473">
                <a:tc>
                  <a:txBody>
                    <a:bodyPr/>
                    <a:lstStyle/>
                    <a:p>
                      <a:pPr algn="ctr"/>
                      <a:r>
                        <a:rPr lang="en-IN" sz="700" b="0" i="0" u="none" strike="noStrike" cap="none" baseline="0" dirty="0">
                          <a:solidFill>
                            <a:schemeClr val="dk1"/>
                          </a:solidFill>
                          <a:latin typeface="+mn-lt"/>
                          <a:ea typeface="+mn-ea"/>
                          <a:cs typeface="+mn-cs"/>
                          <a:sym typeface="Arial"/>
                        </a:rPr>
                        <a:t>IBM S/390 G6</a:t>
                      </a:r>
                      <a:endParaRPr lang="en-IN" sz="700" b="0" dirty="0"/>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Mainframe</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700" b="0" dirty="0"/>
                        <a:t>1968</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700" b="0" dirty="0"/>
                        <a:t>256 kB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8 MB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extLst>
                  <a:ext uri="{0D108BD9-81ED-4DB2-BD59-A6C34878D82A}">
                    <a16:rowId xmlns:a16="http://schemas.microsoft.com/office/drawing/2014/main" val="3088829845"/>
                  </a:ext>
                </a:extLst>
              </a:tr>
              <a:tr h="220473">
                <a:tc>
                  <a:txBody>
                    <a:bodyPr/>
                    <a:lstStyle/>
                    <a:p>
                      <a:pPr algn="ctr"/>
                      <a:r>
                        <a:rPr lang="en-IN" sz="700" b="0" i="0" u="none" strike="noStrike" cap="none" baseline="0" dirty="0">
                          <a:solidFill>
                            <a:schemeClr val="dk1"/>
                          </a:solidFill>
                          <a:latin typeface="+mn-lt"/>
                          <a:ea typeface="+mn-ea"/>
                          <a:cs typeface="+mn-cs"/>
                          <a:sym typeface="Arial"/>
                        </a:rPr>
                        <a:t>Pentium 4</a:t>
                      </a:r>
                      <a:endParaRPr lang="en-IN" sz="700" b="0" dirty="0"/>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PC/server</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700" b="0" dirty="0"/>
                        <a:t>1968</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700" b="0" dirty="0"/>
                        <a:t>8 kB/8 kB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256 kB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extLst>
                  <a:ext uri="{0D108BD9-81ED-4DB2-BD59-A6C34878D82A}">
                    <a16:rowId xmlns:a16="http://schemas.microsoft.com/office/drawing/2014/main" val="650603847"/>
                  </a:ext>
                </a:extLst>
              </a:tr>
              <a:tr h="220473">
                <a:tc>
                  <a:txBody>
                    <a:bodyPr/>
                    <a:lstStyle/>
                    <a:p>
                      <a:pPr algn="ctr"/>
                      <a:r>
                        <a:rPr lang="en-IN" sz="700" b="0" i="0" u="none" strike="noStrike" cap="none" baseline="0" dirty="0">
                          <a:solidFill>
                            <a:schemeClr val="dk1"/>
                          </a:solidFill>
                          <a:latin typeface="+mn-lt"/>
                          <a:ea typeface="+mn-ea"/>
                          <a:cs typeface="+mn-cs"/>
                          <a:sym typeface="Arial"/>
                        </a:rPr>
                        <a:t>Itanium</a:t>
                      </a:r>
                      <a:endParaRPr lang="en-IN" sz="700" b="0" dirty="0"/>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PC/server</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700" b="0" dirty="0"/>
                        <a:t>1968</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700" b="0" dirty="0"/>
                        <a:t>16 kB/16 kB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96 kB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4 MB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extLst>
                  <a:ext uri="{0D108BD9-81ED-4DB2-BD59-A6C34878D82A}">
                    <a16:rowId xmlns:a16="http://schemas.microsoft.com/office/drawing/2014/main" val="2693729218"/>
                  </a:ext>
                </a:extLst>
              </a:tr>
              <a:tr h="396853">
                <a:tc>
                  <a:txBody>
                    <a:bodyPr/>
                    <a:lstStyle/>
                    <a:p>
                      <a:pPr algn="ctr"/>
                      <a:r>
                        <a:rPr lang="en-IN" sz="700" b="0" i="0" u="none" strike="noStrike" cap="none" baseline="0" dirty="0">
                          <a:solidFill>
                            <a:schemeClr val="dk1"/>
                          </a:solidFill>
                          <a:latin typeface="+mn-lt"/>
                          <a:ea typeface="+mn-ea"/>
                          <a:cs typeface="+mn-cs"/>
                          <a:sym typeface="Arial"/>
                        </a:rPr>
                        <a:t>Itanium 2</a:t>
                      </a:r>
                      <a:endParaRPr lang="en-IN" sz="700" b="0" dirty="0"/>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PC/server</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700" b="0" dirty="0"/>
                        <a:t>1968</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700" b="0" dirty="0"/>
                        <a:t>32 kB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256 kB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6 MB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extLst>
                  <a:ext uri="{0D108BD9-81ED-4DB2-BD59-A6C34878D82A}">
                    <a16:rowId xmlns:a16="http://schemas.microsoft.com/office/drawing/2014/main" val="3008297481"/>
                  </a:ext>
                </a:extLst>
              </a:tr>
              <a:tr h="319452">
                <a:tc>
                  <a:txBody>
                    <a:bodyPr/>
                    <a:lstStyle/>
                    <a:p>
                      <a:pPr algn="ctr"/>
                      <a:r>
                        <a:rPr lang="en-IN" sz="700" b="0" i="0" u="none" strike="noStrike" cap="none" baseline="0" dirty="0">
                          <a:solidFill>
                            <a:schemeClr val="dk1"/>
                          </a:solidFill>
                          <a:latin typeface="+mn-lt"/>
                          <a:ea typeface="+mn-ea"/>
                          <a:cs typeface="+mn-cs"/>
                          <a:sym typeface="Arial"/>
                        </a:rPr>
                        <a:t>IBM POWER5</a:t>
                      </a:r>
                      <a:endParaRPr lang="en-IN" sz="700" b="0" dirty="0"/>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High-end</a:t>
                      </a:r>
                    </a:p>
                    <a:p>
                      <a:pPr algn="ctr"/>
                      <a:r>
                        <a:rPr lang="en-IN" sz="700" b="0" dirty="0"/>
                        <a:t>server</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700" b="0" dirty="0"/>
                        <a:t>1968</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700" b="0" dirty="0"/>
                        <a:t>64 kB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1.9 MB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36 MB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extLst>
                  <a:ext uri="{0D108BD9-81ED-4DB2-BD59-A6C34878D82A}">
                    <a16:rowId xmlns:a16="http://schemas.microsoft.com/office/drawing/2014/main" val="1923169786"/>
                  </a:ext>
                </a:extLst>
              </a:tr>
              <a:tr h="203288">
                <a:tc>
                  <a:txBody>
                    <a:bodyPr/>
                    <a:lstStyle/>
                    <a:p>
                      <a:pPr algn="ctr"/>
                      <a:r>
                        <a:rPr lang="en-IN" sz="700" b="0" i="0" u="none" strike="noStrike" cap="none" baseline="0" dirty="0">
                          <a:solidFill>
                            <a:schemeClr val="dk1"/>
                          </a:solidFill>
                          <a:latin typeface="+mn-lt"/>
                          <a:ea typeface="+mn-ea"/>
                          <a:cs typeface="+mn-cs"/>
                          <a:sym typeface="Arial"/>
                        </a:rPr>
                        <a:t>CRAY XD-1</a:t>
                      </a:r>
                      <a:endParaRPr lang="en-IN" sz="700" b="0" dirty="0"/>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Supercomputer</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700" b="0" dirty="0"/>
                        <a:t>1968</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700" b="0" dirty="0"/>
                        <a:t>64 kB/64 kB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1 MB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extLst>
                  <a:ext uri="{0D108BD9-81ED-4DB2-BD59-A6C34878D82A}">
                    <a16:rowId xmlns:a16="http://schemas.microsoft.com/office/drawing/2014/main" val="2782820690"/>
                  </a:ext>
                </a:extLst>
              </a:tr>
              <a:tr h="319452">
                <a:tc>
                  <a:txBody>
                    <a:bodyPr/>
                    <a:lstStyle/>
                    <a:p>
                      <a:pPr algn="ctr"/>
                      <a:r>
                        <a:rPr lang="en-IN" sz="700" b="0" i="0" u="none" strike="noStrike" cap="none" baseline="0" dirty="0">
                          <a:solidFill>
                            <a:schemeClr val="dk1"/>
                          </a:solidFill>
                          <a:latin typeface="+mn-lt"/>
                          <a:ea typeface="+mn-ea"/>
                          <a:cs typeface="+mn-cs"/>
                          <a:sym typeface="Arial"/>
                        </a:rPr>
                        <a:t>IBM POWER6</a:t>
                      </a:r>
                      <a:endParaRPr lang="en-IN" sz="700" b="0" dirty="0"/>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PC/server</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700" b="0" dirty="0"/>
                        <a:t>1968</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700" b="0" dirty="0"/>
                        <a:t>64 kB/64 kB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4 MB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32 MB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extLst>
                  <a:ext uri="{0D108BD9-81ED-4DB2-BD59-A6C34878D82A}">
                    <a16:rowId xmlns:a16="http://schemas.microsoft.com/office/drawing/2014/main" val="1089525239"/>
                  </a:ext>
                </a:extLst>
              </a:tr>
              <a:tr h="220473">
                <a:tc>
                  <a:txBody>
                    <a:bodyPr/>
                    <a:lstStyle/>
                    <a:p>
                      <a:pPr algn="ctr"/>
                      <a:r>
                        <a:rPr lang="en-IN" sz="700" b="0" i="0" u="none" strike="noStrike" cap="none" baseline="0" dirty="0">
                          <a:solidFill>
                            <a:schemeClr val="dk1"/>
                          </a:solidFill>
                          <a:latin typeface="+mn-lt"/>
                          <a:ea typeface="+mn-ea"/>
                          <a:cs typeface="+mn-cs"/>
                          <a:sym typeface="Arial"/>
                        </a:rPr>
                        <a:t>IBM z10</a:t>
                      </a:r>
                      <a:endParaRPr lang="en-IN" sz="700" b="0" dirty="0"/>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Mainframe</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700" b="0" dirty="0"/>
                        <a:t>1968</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700" b="0" dirty="0"/>
                        <a:t>64 kB/128 kB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3 MB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24-48 MB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extLst>
                  <a:ext uri="{0D108BD9-81ED-4DB2-BD59-A6C34878D82A}">
                    <a16:rowId xmlns:a16="http://schemas.microsoft.com/office/drawing/2014/main" val="994967293"/>
                  </a:ext>
                </a:extLst>
              </a:tr>
              <a:tr h="455646">
                <a:tc>
                  <a:txBody>
                    <a:bodyPr/>
                    <a:lstStyle/>
                    <a:p>
                      <a:pPr algn="ctr"/>
                      <a:r>
                        <a:rPr lang="it-IT" sz="700" b="0" i="0" u="none" strike="noStrike" cap="none" baseline="0" dirty="0">
                          <a:solidFill>
                            <a:schemeClr val="dk1"/>
                          </a:solidFill>
                          <a:latin typeface="+mn-lt"/>
                          <a:ea typeface="+mn-ea"/>
                          <a:cs typeface="+mn-cs"/>
                          <a:sym typeface="Arial"/>
                        </a:rPr>
                        <a:t>Intel Core i7</a:t>
                      </a:r>
                    </a:p>
                    <a:p>
                      <a:pPr algn="ctr"/>
                      <a:r>
                        <a:rPr lang="it-IT" sz="700" b="0" i="0" u="none" strike="noStrike" cap="none" baseline="0" dirty="0">
                          <a:solidFill>
                            <a:schemeClr val="dk1"/>
                          </a:solidFill>
                          <a:latin typeface="+mn-lt"/>
                          <a:ea typeface="+mn-ea"/>
                          <a:cs typeface="+mn-cs"/>
                          <a:sym typeface="Arial"/>
                        </a:rPr>
                        <a:t>EE 990</a:t>
                      </a:r>
                      <a:endParaRPr lang="en-IN" sz="700" b="0" dirty="0"/>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err="1"/>
                        <a:t>Workstaton</a:t>
                      </a:r>
                      <a:r>
                        <a:rPr lang="en-IN" sz="700" b="0" dirty="0"/>
                        <a:t>/</a:t>
                      </a:r>
                    </a:p>
                    <a:p>
                      <a:pPr algn="ctr"/>
                      <a:r>
                        <a:rPr lang="en-IN" sz="700" b="0" dirty="0"/>
                        <a:t>Server</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700" b="0" dirty="0"/>
                        <a:t>1968</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700" b="0" dirty="0"/>
                        <a:t>6 × 32 kB/32 kB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6 × 1.5 MB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12 MB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extLst>
                  <a:ext uri="{0D108BD9-81ED-4DB2-BD59-A6C34878D82A}">
                    <a16:rowId xmlns:a16="http://schemas.microsoft.com/office/drawing/2014/main" val="4070334305"/>
                  </a:ext>
                </a:extLst>
              </a:tr>
              <a:tr h="435617">
                <a:tc>
                  <a:txBody>
                    <a:bodyPr/>
                    <a:lstStyle/>
                    <a:p>
                      <a:pPr algn="ctr"/>
                      <a:r>
                        <a:rPr lang="en-IN" sz="700" b="0" i="0" u="none" strike="noStrike" cap="none" baseline="0" dirty="0">
                          <a:solidFill>
                            <a:schemeClr val="dk1"/>
                          </a:solidFill>
                          <a:latin typeface="+mn-lt"/>
                          <a:ea typeface="+mn-ea"/>
                          <a:cs typeface="+mn-cs"/>
                          <a:sym typeface="Arial"/>
                        </a:rPr>
                        <a:t>IBM</a:t>
                      </a:r>
                    </a:p>
                    <a:p>
                      <a:pPr algn="ctr"/>
                      <a:r>
                        <a:rPr lang="en-IN" sz="700" b="0" i="0" u="none" strike="noStrike" cap="none" baseline="0" dirty="0" err="1">
                          <a:solidFill>
                            <a:schemeClr val="dk1"/>
                          </a:solidFill>
                          <a:latin typeface="+mn-lt"/>
                          <a:ea typeface="+mn-ea"/>
                          <a:cs typeface="+mn-cs"/>
                          <a:sym typeface="Arial"/>
                        </a:rPr>
                        <a:t>zEnterprise</a:t>
                      </a:r>
                      <a:endParaRPr lang="en-IN" sz="700" b="0" i="0" u="none" strike="noStrike" cap="none" baseline="0" dirty="0">
                        <a:solidFill>
                          <a:schemeClr val="dk1"/>
                        </a:solidFill>
                        <a:latin typeface="+mn-lt"/>
                        <a:ea typeface="+mn-ea"/>
                        <a:cs typeface="+mn-cs"/>
                        <a:sym typeface="Arial"/>
                      </a:endParaRPr>
                    </a:p>
                    <a:p>
                      <a:pPr algn="ctr"/>
                      <a:r>
                        <a:rPr lang="en-IN" sz="700" b="0" i="0" u="none" strike="noStrike" cap="none" baseline="0" dirty="0">
                          <a:solidFill>
                            <a:schemeClr val="dk1"/>
                          </a:solidFill>
                          <a:latin typeface="+mn-lt"/>
                          <a:ea typeface="+mn-ea"/>
                          <a:cs typeface="+mn-cs"/>
                          <a:sym typeface="Arial"/>
                        </a:rPr>
                        <a:t>196</a:t>
                      </a:r>
                      <a:endParaRPr lang="en-IN" sz="700" b="0" dirty="0"/>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Mainframe/</a:t>
                      </a:r>
                    </a:p>
                    <a:p>
                      <a:pPr algn="ctr"/>
                      <a:r>
                        <a:rPr lang="en-IN" sz="700" b="0" dirty="0"/>
                        <a:t>Server</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700" b="0" dirty="0"/>
                        <a:t>1968</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700" b="0" dirty="0"/>
                        <a:t>24 × 64 kB/128 kB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24 × 1.5 MB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US" sz="700" b="0" dirty="0"/>
                        <a:t>24 MB L3</a:t>
                      </a:r>
                    </a:p>
                    <a:p>
                      <a:pPr algn="ctr"/>
                      <a:r>
                        <a:rPr lang="en-US" sz="700" b="0" dirty="0"/>
                        <a:t>192 MB L4</a:t>
                      </a:r>
                      <a:endParaRPr lang="en-IN" sz="700" b="0" dirty="0"/>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extLst>
                  <a:ext uri="{0D108BD9-81ED-4DB2-BD59-A6C34878D82A}">
                    <a16:rowId xmlns:a16="http://schemas.microsoft.com/office/drawing/2014/main" val="480675093"/>
                  </a:ext>
                </a:extLst>
              </a:tr>
              <a:tr h="319452">
                <a:tc>
                  <a:txBody>
                    <a:bodyPr/>
                    <a:lstStyle/>
                    <a:p>
                      <a:pPr algn="ctr"/>
                      <a:r>
                        <a:rPr lang="en-IN" sz="700" b="0" i="0" u="none" strike="noStrike" cap="none" baseline="0" dirty="0">
                          <a:solidFill>
                            <a:schemeClr val="dk1"/>
                          </a:solidFill>
                          <a:latin typeface="+mn-lt"/>
                          <a:ea typeface="+mn-ea"/>
                          <a:cs typeface="+mn-cs"/>
                          <a:sym typeface="Arial"/>
                        </a:rPr>
                        <a:t>IBM z13</a:t>
                      </a:r>
                      <a:endParaRPr lang="en-IN" sz="700" b="0" dirty="0"/>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Mainframe/</a:t>
                      </a:r>
                    </a:p>
                    <a:p>
                      <a:pPr algn="ctr"/>
                      <a:r>
                        <a:rPr lang="en-IN" sz="700" b="0" dirty="0"/>
                        <a:t>server</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700" b="0" dirty="0"/>
                        <a:t>1968</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700" b="0" dirty="0"/>
                        <a:t>24 × 96 kB/128 kB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24 × 2 MB/2 MB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US" sz="700" b="0" dirty="0"/>
                        <a:t>64 MB L3</a:t>
                      </a:r>
                    </a:p>
                    <a:p>
                      <a:pPr algn="ctr"/>
                      <a:r>
                        <a:rPr lang="en-US" sz="700" b="0" dirty="0"/>
                        <a:t>480 MB L4</a:t>
                      </a:r>
                      <a:endParaRPr lang="en-IN" sz="700" b="0" dirty="0"/>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extLst>
                  <a:ext uri="{0D108BD9-81ED-4DB2-BD59-A6C34878D82A}">
                    <a16:rowId xmlns:a16="http://schemas.microsoft.com/office/drawing/2014/main" val="3020567070"/>
                  </a:ext>
                </a:extLst>
              </a:tr>
              <a:tr h="319452">
                <a:tc>
                  <a:txBody>
                    <a:bodyPr/>
                    <a:lstStyle/>
                    <a:p>
                      <a:pPr algn="ctr"/>
                      <a:r>
                        <a:rPr lang="en-IN" sz="700" b="0" dirty="0"/>
                        <a:t>Intel Core</a:t>
                      </a:r>
                    </a:p>
                    <a:p>
                      <a:pPr algn="ctr"/>
                      <a:r>
                        <a:rPr lang="en-IN" sz="700" b="0" dirty="0"/>
                        <a:t>i0-7900X</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Workstation/</a:t>
                      </a:r>
                    </a:p>
                    <a:p>
                      <a:pPr algn="ctr"/>
                      <a:r>
                        <a:rPr lang="en-IN" sz="700" b="0" dirty="0"/>
                        <a:t>server</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700" b="0" dirty="0"/>
                        <a:t>1968</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700" b="0" dirty="0"/>
                        <a:t>8 × 32 kB/32 kB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8 × 1 MB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700" b="0" dirty="0"/>
                        <a:t>14 MB</a:t>
                      </a:r>
                    </a:p>
                  </a:txBody>
                  <a:tcPr marL="87124" marR="87124" marT="43561" marB="43561">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extLst>
                  <a:ext uri="{0D108BD9-81ED-4DB2-BD59-A6C34878D82A}">
                    <a16:rowId xmlns:a16="http://schemas.microsoft.com/office/drawing/2014/main" val="730103833"/>
                  </a:ext>
                </a:extLst>
              </a:tr>
            </a:tbl>
          </a:graphicData>
        </a:graphic>
      </p:graphicFrame>
      <p:sp>
        <p:nvSpPr>
          <p:cNvPr id="6" name="Rectangle 5"/>
          <p:cNvSpPr/>
          <p:nvPr/>
        </p:nvSpPr>
        <p:spPr>
          <a:xfrm>
            <a:off x="7095942" y="4744194"/>
            <a:ext cx="1979712" cy="1446550"/>
          </a:xfrm>
          <a:prstGeom prst="rect">
            <a:avLst/>
          </a:prstGeom>
        </p:spPr>
        <p:txBody>
          <a:bodyPr wrap="square">
            <a:spAutoFit/>
          </a:bodyPr>
          <a:lstStyle/>
          <a:p>
            <a:r>
              <a:rPr lang="en-US" sz="1100" baseline="30000" dirty="0">
                <a:latin typeface="+mn-lt"/>
              </a:rPr>
              <a:t>a</a:t>
            </a:r>
            <a:r>
              <a:rPr lang="en-US" sz="1100" dirty="0">
                <a:latin typeface="+mn-lt"/>
              </a:rPr>
              <a:t> Two values separated by a slash refer to instruction and data caches.</a:t>
            </a:r>
          </a:p>
          <a:p>
            <a:endParaRPr lang="en-US" sz="1100" dirty="0">
              <a:latin typeface="+mn-lt"/>
            </a:endParaRPr>
          </a:p>
          <a:p>
            <a:endParaRPr lang="en-US" sz="1100" dirty="0">
              <a:latin typeface="+mn-lt"/>
            </a:endParaRPr>
          </a:p>
          <a:p>
            <a:endParaRPr lang="en-US" sz="1100" dirty="0">
              <a:latin typeface="+mn-lt"/>
            </a:endParaRPr>
          </a:p>
          <a:p>
            <a:r>
              <a:rPr lang="en-US" sz="1100" dirty="0">
                <a:latin typeface="+mn-lt"/>
              </a:rPr>
              <a:t>(Table can be found on page 145 in the textbook.)</a:t>
            </a:r>
          </a:p>
        </p:txBody>
      </p:sp>
      <p:sp>
        <p:nvSpPr>
          <p:cNvPr id="2" name="Title 1">
            <a:extLst>
              <a:ext uri="{FF2B5EF4-FFF2-40B4-BE49-F238E27FC236}">
                <a16:creationId xmlns:a16="http://schemas.microsoft.com/office/drawing/2014/main" id="{AD0BD098-E5DE-4222-92A0-F097995175AC}"/>
              </a:ext>
            </a:extLst>
          </p:cNvPr>
          <p:cNvSpPr>
            <a:spLocks noGrp="1"/>
          </p:cNvSpPr>
          <p:nvPr>
            <p:ph type="title"/>
          </p:nvPr>
        </p:nvSpPr>
        <p:spPr>
          <a:xfrm>
            <a:off x="179512" y="18159"/>
            <a:ext cx="8229600" cy="895801"/>
          </a:xfrm>
        </p:spPr>
        <p:txBody>
          <a:bodyPr/>
          <a:lstStyle/>
          <a:p>
            <a:r>
              <a:rPr lang="en-US" sz="2800" dirty="0">
                <a:latin typeface="Times New Roman" panose="02020603050405020304" pitchFamily="18" charset="0"/>
                <a:cs typeface="Times New Roman" panose="02020603050405020304" pitchFamily="18" charset="0"/>
              </a:rPr>
              <a:t>Table 5.2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Cache Sizes of Some Processors</a:t>
            </a:r>
            <a:endParaRPr lang="en-US" sz="2800" dirty="0"/>
          </a:p>
        </p:txBody>
      </p:sp>
    </p:spTree>
    <p:extLst>
      <p:ext uri="{BB962C8B-B14F-4D97-AF65-F5344CB8AC3E}">
        <p14:creationId xmlns:p14="http://schemas.microsoft.com/office/powerpoint/2010/main" val="392276101"/>
      </p:ext>
    </p:extLst>
  </p:cSld>
  <p:clrMapOvr>
    <a:masterClrMapping/>
  </p:clrMapOvr>
  <mc:AlternateContent xmlns:mc="http://schemas.openxmlformats.org/markup-compatibility/2006" xmlns:p14="http://schemas.microsoft.com/office/powerpoint/2010/main">
    <mc:Choice Requires="p14">
      <p:transition spd="med">
        <p14:prism dir="d"/>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descr="The table has 4 columns titled Method, Organization, Mapping of Main Memory, Access using Main Memory Address. The Rows read as follows from left to right. Row 1. Direct Mapped. Sequence of m lines. Each block of main memory can map to any line of cache. Tag portion of address used to check every line for hit on that line. Row 2. Fully Associative. Sequence of m lines. Each block of main memory can map to any line of cache. Tag portion of address used to check every line for hit on that line. Row 3. Set Associative. Sequence of m lines organized as v sets of k lines right parenthesis m equals v times k right parenthesis. Each block of main memory maps to one unique cache set. Line portion of address used to access cache set, tag portion used to check every line in that set for hit on that line. " title="A table titled Cache Access Methods."/>
          <p:cNvGraphicFramePr>
            <a:graphicFrameLocks noGrp="1"/>
          </p:cNvGraphicFramePr>
          <p:nvPr>
            <p:extLst>
              <p:ext uri="{D42A27DB-BD31-4B8C-83A1-F6EECF244321}">
                <p14:modId xmlns:p14="http://schemas.microsoft.com/office/powerpoint/2010/main" val="1214772822"/>
              </p:ext>
            </p:extLst>
          </p:nvPr>
        </p:nvGraphicFramePr>
        <p:xfrm>
          <a:off x="268199" y="1829872"/>
          <a:ext cx="8607602" cy="3198256"/>
        </p:xfrm>
        <a:graphic>
          <a:graphicData uri="http://schemas.openxmlformats.org/drawingml/2006/table">
            <a:tbl>
              <a:tblPr firstRow="1" bandRow="1">
                <a:tableStyleId>{5C22544A-7EE6-4342-B048-85BDC9FD1C3A}</a:tableStyleId>
              </a:tblPr>
              <a:tblGrid>
                <a:gridCol w="1517610">
                  <a:extLst>
                    <a:ext uri="{9D8B030D-6E8A-4147-A177-3AD203B41FA5}">
                      <a16:colId xmlns:a16="http://schemas.microsoft.com/office/drawing/2014/main" val="3102758518"/>
                    </a:ext>
                  </a:extLst>
                </a:gridCol>
                <a:gridCol w="1615252">
                  <a:extLst>
                    <a:ext uri="{9D8B030D-6E8A-4147-A177-3AD203B41FA5}">
                      <a16:colId xmlns:a16="http://schemas.microsoft.com/office/drawing/2014/main" val="2543019389"/>
                    </a:ext>
                  </a:extLst>
                </a:gridCol>
                <a:gridCol w="2288988">
                  <a:extLst>
                    <a:ext uri="{9D8B030D-6E8A-4147-A177-3AD203B41FA5}">
                      <a16:colId xmlns:a16="http://schemas.microsoft.com/office/drawing/2014/main" val="4122312373"/>
                    </a:ext>
                  </a:extLst>
                </a:gridCol>
                <a:gridCol w="3185752">
                  <a:extLst>
                    <a:ext uri="{9D8B030D-6E8A-4147-A177-3AD203B41FA5}">
                      <a16:colId xmlns:a16="http://schemas.microsoft.com/office/drawing/2014/main" val="340325420"/>
                    </a:ext>
                  </a:extLst>
                </a:gridCol>
              </a:tblGrid>
              <a:tr h="648072">
                <a:tc>
                  <a:txBody>
                    <a:bodyPr/>
                    <a:lstStyle/>
                    <a:p>
                      <a:pPr algn="ctr"/>
                      <a:r>
                        <a:rPr lang="en-IN" sz="1200" b="1" i="0" u="none" strike="noStrike" cap="none" baseline="0" dirty="0">
                          <a:solidFill>
                            <a:schemeClr val="tx1"/>
                          </a:solidFill>
                          <a:latin typeface="+mn-lt"/>
                          <a:ea typeface="+mn-ea"/>
                          <a:cs typeface="+mn-cs"/>
                          <a:sym typeface="Arial"/>
                        </a:rPr>
                        <a:t>Method</a:t>
                      </a:r>
                      <a:endParaRPr lang="en-IN" sz="1200" b="1" dirty="0">
                        <a:solidFill>
                          <a:schemeClr val="tx1"/>
                        </a:solidFill>
                      </a:endParaRPr>
                    </a:p>
                  </a:txBody>
                  <a:tcPr anchor="b">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200" b="1" i="0" u="none" strike="noStrike" cap="none" baseline="0" dirty="0">
                          <a:solidFill>
                            <a:schemeClr val="tx1"/>
                          </a:solidFill>
                          <a:latin typeface="+mn-lt"/>
                          <a:ea typeface="+mn-ea"/>
                          <a:cs typeface="+mn-cs"/>
                          <a:sym typeface="Arial"/>
                        </a:rPr>
                        <a:t>Organization</a:t>
                      </a:r>
                      <a:endParaRPr lang="en-IN" sz="1200" b="1" dirty="0">
                        <a:solidFill>
                          <a:schemeClr val="tx1"/>
                        </a:solidFill>
                      </a:endParaRPr>
                    </a:p>
                  </a:txBody>
                  <a:tcPr anchor="b">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200" b="1" dirty="0">
                          <a:solidFill>
                            <a:schemeClr val="tx1"/>
                          </a:solidFill>
                        </a:rPr>
                        <a:t>Mapping of Main Memory</a:t>
                      </a:r>
                    </a:p>
                    <a:p>
                      <a:pPr algn="ctr"/>
                      <a:r>
                        <a:rPr lang="en-US" sz="1200" b="1" dirty="0">
                          <a:solidFill>
                            <a:schemeClr val="tx1"/>
                          </a:solidFill>
                        </a:rPr>
                        <a:t>Blocks to Cache</a:t>
                      </a:r>
                      <a:endParaRPr lang="en-IN" sz="1200" b="1" dirty="0">
                        <a:solidFill>
                          <a:schemeClr val="tx1"/>
                        </a:solidFill>
                      </a:endParaRPr>
                    </a:p>
                  </a:txBody>
                  <a:tcPr anchor="b">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200" b="1" dirty="0">
                          <a:solidFill>
                            <a:schemeClr val="tx1"/>
                          </a:solidFill>
                        </a:rPr>
                        <a:t>Access using Main</a:t>
                      </a:r>
                    </a:p>
                    <a:p>
                      <a:pPr algn="ctr"/>
                      <a:r>
                        <a:rPr lang="en-US" sz="1200" b="1" dirty="0">
                          <a:solidFill>
                            <a:schemeClr val="tx1"/>
                          </a:solidFill>
                        </a:rPr>
                        <a:t>Memory Address</a:t>
                      </a:r>
                      <a:endParaRPr lang="en-IN" sz="1200" b="1" dirty="0">
                        <a:solidFill>
                          <a:schemeClr val="tx1"/>
                        </a:solidFill>
                      </a:endParaRPr>
                    </a:p>
                  </a:txBody>
                  <a:tcPr anchor="b">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r h="718629">
                <a:tc>
                  <a:txBody>
                    <a:bodyPr/>
                    <a:lstStyle/>
                    <a:p>
                      <a:pPr algn="ctr"/>
                      <a:r>
                        <a:rPr lang="en-IN" sz="1200" b="0" i="0" u="none" strike="noStrike" cap="none" baseline="0" dirty="0">
                          <a:solidFill>
                            <a:schemeClr val="dk1"/>
                          </a:solidFill>
                          <a:latin typeface="+mn-lt"/>
                          <a:ea typeface="+mn-ea"/>
                          <a:cs typeface="+mn-cs"/>
                          <a:sym typeface="Arial"/>
                        </a:rPr>
                        <a:t>Direct Mapped</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200" b="0" i="0" u="none" strike="noStrike" cap="none" baseline="0" dirty="0">
                          <a:solidFill>
                            <a:schemeClr val="dk1"/>
                          </a:solidFill>
                          <a:latin typeface="+mn-lt"/>
                          <a:ea typeface="+mn-ea"/>
                          <a:cs typeface="+mn-cs"/>
                          <a:sym typeface="Arial"/>
                        </a:rPr>
                        <a:t>Sequence of </a:t>
                      </a:r>
                      <a:r>
                        <a:rPr lang="en-IN" sz="1200" b="0" i="1" u="none" strike="noStrike" cap="none" baseline="0" dirty="0">
                          <a:solidFill>
                            <a:schemeClr val="dk1"/>
                          </a:solidFill>
                          <a:latin typeface="+mn-lt"/>
                          <a:ea typeface="+mn-ea"/>
                          <a:cs typeface="+mn-cs"/>
                          <a:sym typeface="Arial"/>
                        </a:rPr>
                        <a:t>m</a:t>
                      </a:r>
                    </a:p>
                    <a:p>
                      <a:pPr algn="l"/>
                      <a:r>
                        <a:rPr lang="en-IN" sz="1200" b="0" i="0" u="none" strike="noStrike" cap="none" baseline="0" dirty="0">
                          <a:solidFill>
                            <a:schemeClr val="dk1"/>
                          </a:solidFill>
                          <a:latin typeface="+mn-lt"/>
                          <a:ea typeface="+mn-ea"/>
                          <a:cs typeface="+mn-cs"/>
                          <a:sym typeface="Arial"/>
                        </a:rPr>
                        <a:t>lines</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200" b="0" i="0" u="none" strike="noStrike" cap="none" baseline="0" dirty="0">
                          <a:solidFill>
                            <a:schemeClr val="dk1"/>
                          </a:solidFill>
                          <a:latin typeface="+mn-lt"/>
                          <a:ea typeface="+mn-ea"/>
                          <a:cs typeface="+mn-cs"/>
                          <a:sym typeface="Arial"/>
                        </a:rPr>
                        <a:t>Each block of main memory</a:t>
                      </a:r>
                    </a:p>
                    <a:p>
                      <a:pPr algn="l"/>
                      <a:r>
                        <a:rPr lang="en-US" sz="1200" b="0" i="0" u="none" strike="noStrike" cap="none" baseline="0" dirty="0">
                          <a:solidFill>
                            <a:schemeClr val="dk1"/>
                          </a:solidFill>
                          <a:latin typeface="+mn-lt"/>
                          <a:ea typeface="+mn-ea"/>
                          <a:cs typeface="+mn-cs"/>
                          <a:sym typeface="Arial"/>
                        </a:rPr>
                        <a:t>maps to one unique line of</a:t>
                      </a:r>
                    </a:p>
                    <a:p>
                      <a:pPr algn="l"/>
                      <a:r>
                        <a:rPr lang="en-US" sz="1200" b="0" i="0" u="none" strike="noStrike" cap="none" baseline="0" dirty="0">
                          <a:solidFill>
                            <a:schemeClr val="dk1"/>
                          </a:solidFill>
                          <a:latin typeface="+mn-lt"/>
                          <a:ea typeface="+mn-ea"/>
                          <a:cs typeface="+mn-cs"/>
                          <a:sym typeface="Arial"/>
                        </a:rPr>
                        <a:t>cache.</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200" b="0" i="1" u="none" strike="noStrike" cap="none" baseline="0" dirty="0">
                          <a:solidFill>
                            <a:schemeClr val="dk1"/>
                          </a:solidFill>
                          <a:latin typeface="+mn-lt"/>
                          <a:ea typeface="+mn-ea"/>
                          <a:cs typeface="+mn-cs"/>
                          <a:sym typeface="Arial"/>
                        </a:rPr>
                        <a:t>Line</a:t>
                      </a:r>
                      <a:r>
                        <a:rPr lang="en-US" sz="1200" b="0" i="0" u="none" strike="noStrike" cap="none" baseline="0" dirty="0">
                          <a:solidFill>
                            <a:schemeClr val="dk1"/>
                          </a:solidFill>
                          <a:latin typeface="+mn-lt"/>
                          <a:ea typeface="+mn-ea"/>
                          <a:cs typeface="+mn-cs"/>
                          <a:sym typeface="Arial"/>
                        </a:rPr>
                        <a:t> portion of address used</a:t>
                      </a:r>
                    </a:p>
                    <a:p>
                      <a:pPr algn="l"/>
                      <a:r>
                        <a:rPr lang="en-US" sz="1200" b="0" i="0" u="none" strike="noStrike" cap="none" baseline="0" dirty="0">
                          <a:solidFill>
                            <a:schemeClr val="dk1"/>
                          </a:solidFill>
                          <a:latin typeface="+mn-lt"/>
                          <a:ea typeface="+mn-ea"/>
                          <a:cs typeface="+mn-cs"/>
                          <a:sym typeface="Arial"/>
                        </a:rPr>
                        <a:t>to access cache line; </a:t>
                      </a:r>
                      <a:r>
                        <a:rPr lang="en-US" sz="1200" b="0" i="1" u="none" strike="noStrike" cap="none" baseline="0" dirty="0">
                          <a:solidFill>
                            <a:schemeClr val="dk1"/>
                          </a:solidFill>
                          <a:latin typeface="+mn-lt"/>
                          <a:ea typeface="+mn-ea"/>
                          <a:cs typeface="+mn-cs"/>
                          <a:sym typeface="Arial"/>
                        </a:rPr>
                        <a:t>Tag</a:t>
                      </a:r>
                    </a:p>
                    <a:p>
                      <a:pPr algn="l"/>
                      <a:r>
                        <a:rPr lang="en-US" sz="1200" b="0" i="0" u="none" strike="noStrike" cap="none" baseline="0" dirty="0">
                          <a:solidFill>
                            <a:schemeClr val="dk1"/>
                          </a:solidFill>
                          <a:latin typeface="+mn-lt"/>
                          <a:ea typeface="+mn-ea"/>
                          <a:cs typeface="+mn-cs"/>
                          <a:sym typeface="Arial"/>
                        </a:rPr>
                        <a:t>portion used to check for hit</a:t>
                      </a:r>
                    </a:p>
                    <a:p>
                      <a:pPr algn="l"/>
                      <a:r>
                        <a:rPr lang="en-US" sz="1200" b="0" i="0" u="none" strike="noStrike" cap="none" baseline="0" dirty="0">
                          <a:solidFill>
                            <a:schemeClr val="dk1"/>
                          </a:solidFill>
                          <a:latin typeface="+mn-lt"/>
                          <a:ea typeface="+mn-ea"/>
                          <a:cs typeface="+mn-cs"/>
                          <a:sym typeface="Arial"/>
                        </a:rPr>
                        <a:t>on that line.</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863612">
                <a:tc>
                  <a:txBody>
                    <a:bodyPr/>
                    <a:lstStyle/>
                    <a:p>
                      <a:pPr algn="ctr"/>
                      <a:r>
                        <a:rPr lang="en-IN" sz="1200" b="0" i="0" u="none" strike="noStrike" cap="none" baseline="0" dirty="0">
                          <a:solidFill>
                            <a:schemeClr val="dk1"/>
                          </a:solidFill>
                          <a:latin typeface="+mn-lt"/>
                          <a:ea typeface="+mn-ea"/>
                          <a:cs typeface="+mn-cs"/>
                          <a:sym typeface="Arial"/>
                        </a:rPr>
                        <a:t>Fully Associative</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0" i="0" u="none" strike="noStrike" cap="none" baseline="0" dirty="0">
                          <a:solidFill>
                            <a:schemeClr val="dk1"/>
                          </a:solidFill>
                          <a:latin typeface="+mn-lt"/>
                          <a:ea typeface="+mn-ea"/>
                          <a:cs typeface="+mn-cs"/>
                          <a:sym typeface="Arial"/>
                        </a:rPr>
                        <a:t>Sequence of </a:t>
                      </a:r>
                      <a:r>
                        <a:rPr lang="en-IN" sz="1200" b="0" i="1" u="none" strike="noStrike" cap="none" baseline="0" dirty="0">
                          <a:solidFill>
                            <a:schemeClr val="dk1"/>
                          </a:solidFill>
                          <a:latin typeface="+mn-lt"/>
                          <a:ea typeface="+mn-ea"/>
                          <a:cs typeface="+mn-cs"/>
                          <a:sym typeface="Arial"/>
                        </a:rPr>
                        <a:t>m</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i="0" u="none" strike="noStrike" cap="none" baseline="0" dirty="0">
                          <a:solidFill>
                            <a:schemeClr val="dk1"/>
                          </a:solidFill>
                          <a:latin typeface="+mn-lt"/>
                          <a:ea typeface="+mn-ea"/>
                          <a:cs typeface="+mn-cs"/>
                          <a:sym typeface="Arial"/>
                        </a:rPr>
                        <a:t>lines</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mn-ea"/>
                          <a:cs typeface="+mn-cs"/>
                          <a:sym typeface="Arial"/>
                        </a:rPr>
                        <a:t>Each block of main memory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mn-ea"/>
                          <a:cs typeface="+mn-cs"/>
                          <a:sym typeface="Arial"/>
                        </a:rPr>
                        <a:t>can map to any line of cache.</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1" u="none" strike="noStrike" cap="none" baseline="0" dirty="0">
                          <a:solidFill>
                            <a:schemeClr val="dk1"/>
                          </a:solidFill>
                          <a:latin typeface="+mn-lt"/>
                          <a:ea typeface="+mn-ea"/>
                          <a:cs typeface="+mn-cs"/>
                          <a:sym typeface="Arial"/>
                        </a:rPr>
                        <a:t>Tag</a:t>
                      </a:r>
                      <a:r>
                        <a:rPr lang="en-US" sz="1200" b="0" i="0" u="none" strike="noStrike" cap="none" baseline="0" dirty="0">
                          <a:solidFill>
                            <a:schemeClr val="dk1"/>
                          </a:solidFill>
                          <a:latin typeface="+mn-lt"/>
                          <a:ea typeface="+mn-ea"/>
                          <a:cs typeface="+mn-cs"/>
                          <a:sym typeface="Arial"/>
                        </a:rPr>
                        <a:t> portion of address used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mn-ea"/>
                          <a:cs typeface="+mn-cs"/>
                          <a:sym typeface="Arial"/>
                        </a:rPr>
                        <a:t>to check every line for hit 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mn-ea"/>
                          <a:cs typeface="+mn-cs"/>
                          <a:sym typeface="Arial"/>
                        </a:rPr>
                        <a:t>that line.</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863612">
                <a:tc>
                  <a:txBody>
                    <a:bodyPr/>
                    <a:lstStyle/>
                    <a:p>
                      <a:pPr algn="ctr"/>
                      <a:r>
                        <a:rPr lang="en-IN" sz="1200" b="0" i="0" u="none" strike="noStrike" cap="none" baseline="0" dirty="0">
                          <a:solidFill>
                            <a:schemeClr val="dk1"/>
                          </a:solidFill>
                          <a:latin typeface="+mn-lt"/>
                          <a:ea typeface="+mn-ea"/>
                          <a:cs typeface="+mn-cs"/>
                          <a:sym typeface="Arial"/>
                        </a:rPr>
                        <a:t>Set Associative</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200" b="0" i="0" u="none" strike="noStrike" cap="none" baseline="0" dirty="0">
                          <a:solidFill>
                            <a:schemeClr val="dk1"/>
                          </a:solidFill>
                          <a:latin typeface="+mn-lt"/>
                          <a:ea typeface="+mn-ea"/>
                          <a:cs typeface="+mn-cs"/>
                          <a:sym typeface="Arial"/>
                        </a:rPr>
                        <a:t>Sequence of </a:t>
                      </a:r>
                      <a:r>
                        <a:rPr lang="en-US" sz="1200" b="0" i="1" u="none" strike="noStrike" cap="none" baseline="0" dirty="0">
                          <a:solidFill>
                            <a:schemeClr val="dk1"/>
                          </a:solidFill>
                          <a:latin typeface="+mn-lt"/>
                          <a:ea typeface="+mn-ea"/>
                          <a:cs typeface="+mn-cs"/>
                          <a:sym typeface="Arial"/>
                        </a:rPr>
                        <a:t>m</a:t>
                      </a:r>
                    </a:p>
                    <a:p>
                      <a:pPr algn="l"/>
                      <a:r>
                        <a:rPr lang="en-US" sz="1200" b="0" i="0" u="none" strike="noStrike" cap="none" baseline="0" dirty="0">
                          <a:solidFill>
                            <a:schemeClr val="dk1"/>
                          </a:solidFill>
                          <a:latin typeface="+mn-lt"/>
                          <a:ea typeface="+mn-ea"/>
                          <a:cs typeface="+mn-cs"/>
                          <a:sym typeface="Arial"/>
                        </a:rPr>
                        <a:t>lines organized as </a:t>
                      </a:r>
                      <a:r>
                        <a:rPr lang="en-US" sz="1200" b="0" i="1" u="none" strike="noStrike" cap="none" baseline="0" dirty="0">
                          <a:solidFill>
                            <a:schemeClr val="dk1"/>
                          </a:solidFill>
                          <a:latin typeface="+mn-lt"/>
                          <a:ea typeface="+mn-ea"/>
                          <a:cs typeface="+mn-cs"/>
                          <a:sym typeface="Arial"/>
                        </a:rPr>
                        <a:t>v</a:t>
                      </a:r>
                      <a:r>
                        <a:rPr lang="en-US" sz="1200" b="0" i="0" u="none" strike="noStrike" cap="none" baseline="0" dirty="0">
                          <a:solidFill>
                            <a:schemeClr val="dk1"/>
                          </a:solidFill>
                          <a:latin typeface="+mn-lt"/>
                          <a:ea typeface="+mn-ea"/>
                          <a:cs typeface="+mn-cs"/>
                          <a:sym typeface="Arial"/>
                        </a:rPr>
                        <a:t> sets of </a:t>
                      </a:r>
                      <a:r>
                        <a:rPr lang="en-US" sz="1200" b="0" i="1" u="none" strike="noStrike" cap="none" baseline="0" dirty="0">
                          <a:solidFill>
                            <a:schemeClr val="dk1"/>
                          </a:solidFill>
                          <a:latin typeface="+mn-lt"/>
                          <a:ea typeface="+mn-ea"/>
                          <a:cs typeface="+mn-cs"/>
                          <a:sym typeface="Arial"/>
                        </a:rPr>
                        <a:t>k</a:t>
                      </a:r>
                      <a:r>
                        <a:rPr lang="en-US" sz="1200" b="0" i="0" u="none" strike="noStrike" cap="none" baseline="0" dirty="0">
                          <a:solidFill>
                            <a:schemeClr val="dk1"/>
                          </a:solidFill>
                          <a:latin typeface="+mn-lt"/>
                          <a:ea typeface="+mn-ea"/>
                          <a:cs typeface="+mn-cs"/>
                          <a:sym typeface="Arial"/>
                        </a:rPr>
                        <a:t> lines each</a:t>
                      </a:r>
                    </a:p>
                    <a:p>
                      <a:pPr algn="l"/>
                      <a:r>
                        <a:rPr lang="en-US" sz="1200" b="0" i="0" u="none" strike="noStrike" cap="none" baseline="0" dirty="0">
                          <a:solidFill>
                            <a:schemeClr val="dk1"/>
                          </a:solidFill>
                          <a:latin typeface="+mn-lt"/>
                          <a:ea typeface="+mn-ea"/>
                          <a:cs typeface="+mn-cs"/>
                          <a:sym typeface="Arial"/>
                        </a:rPr>
                        <a:t>(</a:t>
                      </a:r>
                      <a:r>
                        <a:rPr lang="en-US" sz="1200" b="0" i="1" u="none" strike="noStrike" cap="none" baseline="0" dirty="0">
                          <a:solidFill>
                            <a:schemeClr val="dk1"/>
                          </a:solidFill>
                          <a:latin typeface="+mn-lt"/>
                          <a:ea typeface="+mn-ea"/>
                          <a:cs typeface="+mn-cs"/>
                          <a:sym typeface="Arial"/>
                        </a:rPr>
                        <a:t>m</a:t>
                      </a:r>
                      <a:r>
                        <a:rPr lang="en-US" sz="1200" b="0" i="0" u="none" strike="noStrike" cap="none" baseline="0" dirty="0">
                          <a:solidFill>
                            <a:schemeClr val="dk1"/>
                          </a:solidFill>
                          <a:latin typeface="+mn-lt"/>
                          <a:ea typeface="+mn-ea"/>
                          <a:cs typeface="+mn-cs"/>
                          <a:sym typeface="Arial"/>
                        </a:rPr>
                        <a:t> = </a:t>
                      </a:r>
                      <a:r>
                        <a:rPr lang="en-US" sz="1200" b="0" i="1" u="none" strike="noStrike" cap="none" baseline="0" dirty="0">
                          <a:solidFill>
                            <a:schemeClr val="dk1"/>
                          </a:solidFill>
                          <a:latin typeface="+mn-lt"/>
                          <a:ea typeface="+mn-ea"/>
                          <a:cs typeface="+mn-cs"/>
                          <a:sym typeface="Arial"/>
                        </a:rPr>
                        <a:t>v</a:t>
                      </a:r>
                      <a:r>
                        <a:rPr lang="en-US" sz="1200" b="0" i="0" u="none" strike="noStrike" cap="none" baseline="0" dirty="0">
                          <a:solidFill>
                            <a:schemeClr val="dk1"/>
                          </a:solidFill>
                          <a:latin typeface="+mn-lt"/>
                          <a:ea typeface="+mn-ea"/>
                          <a:cs typeface="+mn-cs"/>
                          <a:sym typeface="Arial"/>
                        </a:rPr>
                        <a:t> × </a:t>
                      </a:r>
                      <a:r>
                        <a:rPr lang="en-US" sz="1200" b="0" i="1" u="none" strike="noStrike" cap="none" baseline="0" dirty="0">
                          <a:solidFill>
                            <a:schemeClr val="dk1"/>
                          </a:solidFill>
                          <a:latin typeface="+mn-lt"/>
                          <a:ea typeface="+mn-ea"/>
                          <a:cs typeface="+mn-cs"/>
                          <a:sym typeface="Arial"/>
                        </a:rPr>
                        <a:t>k</a:t>
                      </a:r>
                      <a:r>
                        <a:rPr lang="en-US" sz="1200" b="0" i="0" u="none" strike="noStrike" cap="none" baseline="0" dirty="0">
                          <a:solidFill>
                            <a:schemeClr val="dk1"/>
                          </a:solidFill>
                          <a:latin typeface="+mn-lt"/>
                          <a:ea typeface="+mn-ea"/>
                          <a:cs typeface="+mn-cs"/>
                          <a:sym typeface="Arial"/>
                        </a:rPr>
                        <a:t>)</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200" b="0" i="0" u="none" strike="noStrike" cap="none" baseline="0" dirty="0">
                          <a:solidFill>
                            <a:schemeClr val="dk1"/>
                          </a:solidFill>
                          <a:latin typeface="+mn-lt"/>
                          <a:ea typeface="+mn-ea"/>
                          <a:cs typeface="+mn-cs"/>
                          <a:sym typeface="Arial"/>
                        </a:rPr>
                        <a:t>Each block of main memory</a:t>
                      </a:r>
                    </a:p>
                    <a:p>
                      <a:pPr algn="l"/>
                      <a:r>
                        <a:rPr lang="en-US" sz="1200" b="0" i="0" u="none" strike="noStrike" cap="none" baseline="0" dirty="0">
                          <a:solidFill>
                            <a:schemeClr val="dk1"/>
                          </a:solidFill>
                          <a:latin typeface="+mn-lt"/>
                          <a:ea typeface="+mn-ea"/>
                          <a:cs typeface="+mn-cs"/>
                          <a:sym typeface="Arial"/>
                        </a:rPr>
                        <a:t>maps to one unique cache set.</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200" b="0" i="1" u="none" strike="noStrike" cap="none" baseline="0" dirty="0">
                          <a:solidFill>
                            <a:schemeClr val="dk1"/>
                          </a:solidFill>
                          <a:latin typeface="+mn-lt"/>
                          <a:ea typeface="+mn-ea"/>
                          <a:cs typeface="+mn-cs"/>
                          <a:sym typeface="Arial"/>
                        </a:rPr>
                        <a:t>Line</a:t>
                      </a:r>
                      <a:r>
                        <a:rPr lang="en-US" sz="1200" b="0" i="0" u="none" strike="noStrike" cap="none" baseline="0" dirty="0">
                          <a:solidFill>
                            <a:schemeClr val="dk1"/>
                          </a:solidFill>
                          <a:latin typeface="+mn-lt"/>
                          <a:ea typeface="+mn-ea"/>
                          <a:cs typeface="+mn-cs"/>
                          <a:sym typeface="Arial"/>
                        </a:rPr>
                        <a:t> portion of address used to</a:t>
                      </a:r>
                    </a:p>
                    <a:p>
                      <a:pPr algn="l"/>
                      <a:r>
                        <a:rPr lang="en-US" sz="1200" b="0" i="0" u="none" strike="noStrike" cap="none" baseline="0" dirty="0">
                          <a:solidFill>
                            <a:schemeClr val="dk1"/>
                          </a:solidFill>
                          <a:latin typeface="+mn-lt"/>
                          <a:ea typeface="+mn-ea"/>
                          <a:cs typeface="+mn-cs"/>
                          <a:sym typeface="Arial"/>
                        </a:rPr>
                        <a:t>access cache set; </a:t>
                      </a:r>
                      <a:r>
                        <a:rPr lang="en-US" sz="1200" b="0" i="1" u="none" strike="noStrike" cap="none" baseline="0" dirty="0">
                          <a:solidFill>
                            <a:schemeClr val="dk1"/>
                          </a:solidFill>
                          <a:latin typeface="+mn-lt"/>
                          <a:ea typeface="+mn-ea"/>
                          <a:cs typeface="+mn-cs"/>
                          <a:sym typeface="Arial"/>
                        </a:rPr>
                        <a:t>Tag</a:t>
                      </a:r>
                      <a:r>
                        <a:rPr lang="en-US" sz="1200" b="0" i="0" u="none" strike="noStrike" cap="none" baseline="0" dirty="0">
                          <a:solidFill>
                            <a:schemeClr val="dk1"/>
                          </a:solidFill>
                          <a:latin typeface="+mn-lt"/>
                          <a:ea typeface="+mn-ea"/>
                          <a:cs typeface="+mn-cs"/>
                          <a:sym typeface="Arial"/>
                        </a:rPr>
                        <a:t> portion</a:t>
                      </a:r>
                    </a:p>
                    <a:p>
                      <a:pPr algn="l"/>
                      <a:r>
                        <a:rPr lang="en-US" sz="1200" b="0" i="0" u="none" strike="noStrike" cap="none" baseline="0" dirty="0">
                          <a:solidFill>
                            <a:schemeClr val="dk1"/>
                          </a:solidFill>
                          <a:latin typeface="+mn-lt"/>
                          <a:ea typeface="+mn-ea"/>
                          <a:cs typeface="+mn-cs"/>
                          <a:sym typeface="Arial"/>
                        </a:rPr>
                        <a:t>used to check every line in that</a:t>
                      </a:r>
                    </a:p>
                    <a:p>
                      <a:pPr algn="l"/>
                      <a:r>
                        <a:rPr lang="en-US" sz="1200" b="0" i="0" u="none" strike="noStrike" cap="none" baseline="0" dirty="0">
                          <a:solidFill>
                            <a:schemeClr val="dk1"/>
                          </a:solidFill>
                          <a:latin typeface="+mn-lt"/>
                          <a:ea typeface="+mn-ea"/>
                          <a:cs typeface="+mn-cs"/>
                          <a:sym typeface="Arial"/>
                        </a:rPr>
                        <a:t>set for hit on that line.</a:t>
                      </a:r>
                      <a:endParaRPr lang="en-IN" sz="120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bl>
          </a:graphicData>
        </a:graphic>
      </p:graphicFrame>
      <p:sp>
        <p:nvSpPr>
          <p:cNvPr id="2" name="Title 1">
            <a:extLst>
              <a:ext uri="{FF2B5EF4-FFF2-40B4-BE49-F238E27FC236}">
                <a16:creationId xmlns:a16="http://schemas.microsoft.com/office/drawing/2014/main" id="{11D1349A-ECC0-4B64-975B-820F2491AEC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Table 5.3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Cache Access Methods</a:t>
            </a:r>
            <a:endParaRPr lang="en-US" dirty="0"/>
          </a:p>
        </p:txBody>
      </p:sp>
    </p:spTree>
    <p:extLst>
      <p:ext uri="{BB962C8B-B14F-4D97-AF65-F5344CB8AC3E}">
        <p14:creationId xmlns:p14="http://schemas.microsoft.com/office/powerpoint/2010/main" val="2076642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 A, Direct mapping. The first m blocks of main memory are equal to the size of the cache. The cache memory contains a block and a tag attached together. The main memory contains blocks from B sub 0 to B sub m minus 1. The cache memory contains lines from L sub 0 to L minus 1. The lines are labeled as M lines. Each block of main memory maps into one unique line of cache. The length of a block in bit is represented by lowercase b. The length of a tag in bits is represented by lowercase t. Diagram B, Associative mapping. In associative mapping, one block of memory is loaded into any line of the cache. The cache contains lines from L sub 0 to L sub M minus 1." title="Two diagrams explain the direct and associative mapping from main memory to cache."/>
          <p:cNvPicPr>
            <a:picLocks noChangeAspect="1"/>
          </p:cNvPicPr>
          <p:nvPr/>
        </p:nvPicPr>
        <p:blipFill rotWithShape="1">
          <a:blip r:embed="rId3">
            <a:extLst>
              <a:ext uri="{28A0092B-C50C-407E-A947-70E740481C1C}">
                <a14:useLocalDpi xmlns:a14="http://schemas.microsoft.com/office/drawing/2010/main" val="0"/>
              </a:ext>
            </a:extLst>
          </a:blip>
          <a:srcRect l="8543" t="6186" r="4218" b="22489"/>
          <a:stretch/>
        </p:blipFill>
        <p:spPr>
          <a:xfrm>
            <a:off x="2178424" y="1316269"/>
            <a:ext cx="4787153" cy="5065059"/>
          </a:xfrm>
          <a:prstGeom prst="rect">
            <a:avLst/>
          </a:prstGeom>
        </p:spPr>
      </p:pic>
      <p:sp>
        <p:nvSpPr>
          <p:cNvPr id="6" name="Title 5">
            <a:extLst>
              <a:ext uri="{FF2B5EF4-FFF2-40B4-BE49-F238E27FC236}">
                <a16:creationId xmlns:a16="http://schemas.microsoft.com/office/drawing/2014/main" id="{12759B79-855C-4F62-AC02-ED5E264CAE31}"/>
              </a:ext>
            </a:extLst>
          </p:cNvPr>
          <p:cNvSpPr>
            <a:spLocks noGrp="1"/>
          </p:cNvSpPr>
          <p:nvPr>
            <p:ph type="title"/>
          </p:nvPr>
        </p:nvSpPr>
        <p:spPr>
          <a:xfrm>
            <a:off x="179512" y="116632"/>
            <a:ext cx="8229600" cy="1385311"/>
          </a:xfrm>
        </p:spPr>
        <p:txBody>
          <a:bodyPr/>
          <a:lstStyle/>
          <a:p>
            <a:r>
              <a:rPr lang="en-US" sz="2800" dirty="0">
                <a:latin typeface="Times New Roman" panose="02020603050405020304" pitchFamily="18" charset="0"/>
                <a:cs typeface="Times New Roman" panose="02020603050405020304" pitchFamily="18" charset="0"/>
              </a:rPr>
              <a:t>Figure 5.6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Mapping from Main Memory to Cache: Direct and Associative</a:t>
            </a:r>
            <a:endParaRPr lang="en-US" sz="2800" dirty="0"/>
          </a:p>
        </p:txBody>
      </p:sp>
    </p:spTree>
    <p:extLst>
      <p:ext uri="{BB962C8B-B14F-4D97-AF65-F5344CB8AC3E}">
        <p14:creationId xmlns:p14="http://schemas.microsoft.com/office/powerpoint/2010/main" val="791886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horizontal rectangular block address from the C P U is comprised of a tag segment on the left, a line number segment at the center, and an offset segment on the right end. The tag segment sends s minus r bits to a conditional block. If yes is enabled, it is a hit and the select block will send data to the C P U. If it is a miss, the main memory is accessed for data. The select block receives w bits from the offset segment of the C P U. The segment, line number, sends r bits to a set of two vertical horizontal blocks, labeled, lines, with the subsections tags and blocks. A set of 8 vertical lines of bits, all from the tag block, are sent to the compare block, which are ultimately sent to the select block in the case of a hit." title="A diagram depicts direct mapping cache organization."/>
          <p:cNvPicPr>
            <a:picLocks noChangeAspect="1"/>
          </p:cNvPicPr>
          <p:nvPr/>
        </p:nvPicPr>
        <p:blipFill rotWithShape="1">
          <a:blip r:embed="rId3">
            <a:extLst>
              <a:ext uri="{28A0092B-C50C-407E-A947-70E740481C1C}">
                <a14:useLocalDpi xmlns:a14="http://schemas.microsoft.com/office/drawing/2010/main" val="0"/>
              </a:ext>
            </a:extLst>
          </a:blip>
          <a:srcRect l="5764" t="16212" r="9697" b="28856"/>
          <a:stretch/>
        </p:blipFill>
        <p:spPr>
          <a:xfrm>
            <a:off x="1547664" y="1340768"/>
            <a:ext cx="6048672" cy="5086384"/>
          </a:xfrm>
          <a:prstGeom prst="rect">
            <a:avLst/>
          </a:prstGeom>
        </p:spPr>
      </p:pic>
      <p:sp>
        <p:nvSpPr>
          <p:cNvPr id="2" name="Title 1">
            <a:extLst>
              <a:ext uri="{FF2B5EF4-FFF2-40B4-BE49-F238E27FC236}">
                <a16:creationId xmlns:a16="http://schemas.microsoft.com/office/drawing/2014/main" id="{3057A706-235C-4EC7-844B-B75280C8FDE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Figure 5.7</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Direct-Mapping Cache Organization</a:t>
            </a:r>
            <a:endParaRPr lang="en-US" dirty="0"/>
          </a:p>
        </p:txBody>
      </p:sp>
    </p:spTree>
    <p:extLst>
      <p:ext uri="{BB962C8B-B14F-4D97-AF65-F5344CB8AC3E}">
        <p14:creationId xmlns:p14="http://schemas.microsoft.com/office/powerpoint/2010/main" val="118753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he main memory address contains hexadecimal tags and binary memory addresses. The main memory address is made of an 8-bit tag, 14-bit line, and 2-bit word. The 16 K line cache contains an 8-bit tag section and a 32-bit data section. The hexadecimal line numbers are represented to the side of the cache data section. The following are hits in the cache in this example. Tag 0 0, data 1 3 5 7 9 2 4 6, line number, 0 0 0 0. Tag 16, data 1 1 2 3 5 5 8 1 3, line number 0 0 0 1. Tag 16, data F E D C B A 9 8, line number 0 C E 7. Tag F F, data 1 1 2 2 3 3 4 4, line number 3 F F E. Tag 16, Data 1 2 3 4 5 6 7 8, line number 3 F F F. A note beside reads, memory address values are in binary representation, other values are in hexadecimal." title="An example of a direct mapping technique."/>
          <p:cNvPicPr>
            <a:picLocks noChangeAspect="1"/>
          </p:cNvPicPr>
          <p:nvPr/>
        </p:nvPicPr>
        <p:blipFill rotWithShape="1">
          <a:blip r:embed="rId3">
            <a:extLst>
              <a:ext uri="{28A0092B-C50C-407E-A947-70E740481C1C}">
                <a14:useLocalDpi xmlns:a14="http://schemas.microsoft.com/office/drawing/2010/main" val="0"/>
              </a:ext>
            </a:extLst>
          </a:blip>
          <a:srcRect l="9512" t="8022" r="2166" b="14278"/>
          <a:stretch/>
        </p:blipFill>
        <p:spPr>
          <a:xfrm>
            <a:off x="2320750" y="1327412"/>
            <a:ext cx="4502500" cy="5125923"/>
          </a:xfrm>
          <a:prstGeom prst="rect">
            <a:avLst/>
          </a:prstGeom>
        </p:spPr>
      </p:pic>
      <p:sp>
        <p:nvSpPr>
          <p:cNvPr id="2" name="Title 1">
            <a:extLst>
              <a:ext uri="{FF2B5EF4-FFF2-40B4-BE49-F238E27FC236}">
                <a16:creationId xmlns:a16="http://schemas.microsoft.com/office/drawing/2014/main" id="{3C1FBBB3-6E01-4F71-99A8-AA6A472890F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Figure 5.8</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Direct Mapping Example</a:t>
            </a:r>
            <a:endParaRPr lang="en-US" dirty="0"/>
          </a:p>
        </p:txBody>
      </p:sp>
    </p:spTree>
    <p:extLst>
      <p:ext uri="{BB962C8B-B14F-4D97-AF65-F5344CB8AC3E}">
        <p14:creationId xmlns:p14="http://schemas.microsoft.com/office/powerpoint/2010/main" val="346589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Content-Addressable Memory (CAM)</a:t>
            </a:r>
          </a:p>
        </p:txBody>
      </p:sp>
      <p:sp>
        <p:nvSpPr>
          <p:cNvPr id="3" name="Content Placeholder 2"/>
          <p:cNvSpPr>
            <a:spLocks noGrp="1"/>
          </p:cNvSpPr>
          <p:nvPr>
            <p:ph type="body" idx="1"/>
          </p:nvPr>
        </p:nvSpPr>
        <p:spPr>
          <a:xfrm>
            <a:off x="457200" y="1562100"/>
            <a:ext cx="8229600" cy="4910286"/>
          </a:xfrm>
        </p:spPr>
        <p:txBody>
          <a:bodyPr>
            <a:normAutofit/>
          </a:bodyPr>
          <a:lstStyle/>
          <a:p>
            <a:pPr marL="361950" indent="-361950"/>
            <a:r>
              <a:rPr lang="en-US" sz="2000" dirty="0"/>
              <a:t>Also known as associative storage</a:t>
            </a:r>
          </a:p>
          <a:p>
            <a:pPr marL="361950" indent="-361950"/>
            <a:r>
              <a:rPr lang="en-US" sz="2000" dirty="0"/>
              <a:t>Content-addressable memory is constructed of static RAM (SRAM) cells but is considerably more expensive and holds much less data than regular SRAM chips</a:t>
            </a:r>
          </a:p>
          <a:p>
            <a:pPr marL="361950" indent="-361950"/>
            <a:r>
              <a:rPr lang="en-US" sz="2000" dirty="0"/>
              <a:t>A CAM with the same data capacity as a regular SRAM is about 60% larger</a:t>
            </a:r>
          </a:p>
          <a:p>
            <a:pPr marL="361950" indent="-361950"/>
            <a:r>
              <a:rPr lang="en-US" sz="2000" dirty="0"/>
              <a:t>A CAM is designed such that when a bit string is supplied, the CAM searches its entire memory in parallel for a match</a:t>
            </a:r>
          </a:p>
          <a:p>
            <a:pPr marL="638175" lvl="2" indent="-285750">
              <a:buFont typeface="Arial" panose="020B0604020202020204" pitchFamily="34" charset="0"/>
              <a:buChar char="–"/>
            </a:pPr>
            <a:r>
              <a:rPr lang="en-US" sz="1900" dirty="0"/>
              <a:t>If the content is found, the CAM returns the address where the match is found and, in some architectures, also returns the associated data word</a:t>
            </a:r>
          </a:p>
          <a:p>
            <a:pPr marL="638175" lvl="2" indent="-285750">
              <a:buFont typeface="Arial" panose="020B0604020202020204" pitchFamily="34" charset="0"/>
              <a:buChar char="–"/>
            </a:pPr>
            <a:r>
              <a:rPr lang="en-US" sz="1900" dirty="0"/>
              <a:t>This process takes only one clock cycle</a:t>
            </a:r>
          </a:p>
        </p:txBody>
      </p:sp>
    </p:spTree>
    <p:extLst>
      <p:ext uri="{BB962C8B-B14F-4D97-AF65-F5344CB8AC3E}">
        <p14:creationId xmlns:p14="http://schemas.microsoft.com/office/powerpoint/2010/main" val="744235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 A represents simplified C A M circuitry. The search, data equals 0 1 1 0 1, is sent to search line drivers, which contain a set of 4 terms with five cells connected to the corresponding connection lines for each term. The selection lines read as follows from left to right, S L sub 0, S L sub 0 bar, S L sub 1, S L sub 1 bar, S L sub 2, S L sub 2 bar, S L sub 3, S L sub 3 bar, S L sub 4, and S L sub 4 bar. The first term reads, 1 0 0 0 0 which is a mismatch that is sent through sense amplifier M L sub 0 to an encoder to 00. The second term from the left reads, 0 1 1 0 1, which is a match that is sent through sense amplifier M L sub 1 to an encoder, 0 1. The third term reads, 1 0 1 0 1, which is a mismatch that is sent through sense amplifier M L sub 2 to an encoder, 1 0. The fourth term reads, 0 0 1 1 1, which is a mismatch that is sent through sense amplifier M L sub 3 to an encoder, 1 1. The match address from the output of the encoder is 0 1. Diagram B represents logical organization of the C A M. The search data of n bits is sent to the search data register. The search data register sends data to the C A M cell array of, m words, n bits over a word, through search lines. The C A M cell array contains a set of four signals that read as follows from top to bottom. Data input, write enable, read enable and search enable. The C A M array sends the output data of n bits during a read operation and can send a series of match lines to a match detection unit or to an encoder and sense amplifiers. Then, a series of match lines output to an address encoder and the output is a match address." title="Two diagrams, a and b, illustrate content addressable memory."/>
          <p:cNvPicPr>
            <a:picLocks noChangeAspect="1"/>
          </p:cNvPicPr>
          <p:nvPr/>
        </p:nvPicPr>
        <p:blipFill rotWithShape="1">
          <a:blip r:embed="rId3">
            <a:extLst>
              <a:ext uri="{28A0092B-C50C-407E-A947-70E740481C1C}">
                <a14:useLocalDpi xmlns:a14="http://schemas.microsoft.com/office/drawing/2010/main" val="0"/>
              </a:ext>
            </a:extLst>
          </a:blip>
          <a:srcRect l="8134" t="2750" r="8298" b="15163"/>
          <a:stretch/>
        </p:blipFill>
        <p:spPr>
          <a:xfrm>
            <a:off x="2600763" y="1360813"/>
            <a:ext cx="3942474" cy="5011550"/>
          </a:xfrm>
          <a:prstGeom prst="rect">
            <a:avLst/>
          </a:prstGeom>
        </p:spPr>
      </p:pic>
      <p:sp>
        <p:nvSpPr>
          <p:cNvPr id="2" name="Title 1">
            <a:extLst>
              <a:ext uri="{FF2B5EF4-FFF2-40B4-BE49-F238E27FC236}">
                <a16:creationId xmlns:a16="http://schemas.microsoft.com/office/drawing/2014/main" id="{16CD54F0-1DF5-425E-83B3-545419F73E8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Figure 5.9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Content-Addressable Memory</a:t>
            </a:r>
            <a:endParaRPr lang="en-US" dirty="0"/>
          </a:p>
        </p:txBody>
      </p:sp>
    </p:spTree>
    <p:extLst>
      <p:ext uri="{BB962C8B-B14F-4D97-AF65-F5344CB8AC3E}">
        <p14:creationId xmlns:p14="http://schemas.microsoft.com/office/powerpoint/2010/main" val="1637192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horizontal rectangular block that represents an address from the C P U contains a set of two segments, tag and offset. The tag segment sends data, s bits, to an array of 8 boxes, each containing an equals sign and a question mark. These lead to a decision box that sends data to check for a hit and receives from the tags of the C A M block. If the result is a miss, the module that checks for a hit accesses the main memory for data. The check for hit block sends data to the select block through a line number, labeled enable. The select block receives w bits from the offset segment and s sets of 8 bits from blocks, S R A M block. The select unit then can send data to the C P U." title="A diagram illustrates fully associative cache organization."/>
          <p:cNvPicPr>
            <a:picLocks noChangeAspect="1"/>
          </p:cNvPicPr>
          <p:nvPr/>
        </p:nvPicPr>
        <p:blipFill rotWithShape="1">
          <a:blip r:embed="rId3">
            <a:extLst>
              <a:ext uri="{28A0092B-C50C-407E-A947-70E740481C1C}">
                <a14:useLocalDpi xmlns:a14="http://schemas.microsoft.com/office/drawing/2010/main" val="0"/>
              </a:ext>
            </a:extLst>
          </a:blip>
          <a:srcRect l="6156" t="16491" r="10284" b="28447"/>
          <a:stretch/>
        </p:blipFill>
        <p:spPr>
          <a:xfrm>
            <a:off x="1561327" y="1327413"/>
            <a:ext cx="6021346" cy="5134888"/>
          </a:xfrm>
          <a:prstGeom prst="rect">
            <a:avLst/>
          </a:prstGeom>
        </p:spPr>
      </p:pic>
      <p:sp>
        <p:nvSpPr>
          <p:cNvPr id="2" name="Title 1">
            <a:extLst>
              <a:ext uri="{FF2B5EF4-FFF2-40B4-BE49-F238E27FC236}">
                <a16:creationId xmlns:a16="http://schemas.microsoft.com/office/drawing/2014/main" id="{35CE5471-335D-453F-83EC-16D9F201CCE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Figure 5.10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Fully Associative Cache Organization</a:t>
            </a:r>
            <a:endParaRPr lang="en-US" dirty="0"/>
          </a:p>
        </p:txBody>
      </p:sp>
    </p:spTree>
    <p:extLst>
      <p:ext uri="{BB962C8B-B14F-4D97-AF65-F5344CB8AC3E}">
        <p14:creationId xmlns:p14="http://schemas.microsoft.com/office/powerpoint/2010/main" val="2042133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he main memory address contains hexadecimal tag numbers and binary memory addresses. The memory address is made up of tag and word. The size of the memory address data section is 32 bits. The 16 K line cache is made up of a 22 bit tag section and a 32 bit data section. The following are the hits in the cache displayed in this example. Tag 3 F F F E, Data 1 1 2 2 3 3 4 4, Line number 0 0 0 0. Tag 0 5 8 C E 7, Data F E D C B A 9 8, Line number 0 0 01. Tag 3 F F F D, Line number 3 3 3 3 3 3 3 3, Line number 3 F F D. Tag 0 0 0 0 0 0, Data 1 3 5 7 9 2 4 6, Line number 3 F F E. Tag 3 F F F F, Data 2 4 6 8 2 4 6 8, Line number 3 F F F. A note beside reads, memory address values are in binary representation, other values are in hexadecimal. The main memory is made of a 22 bit tag and 2 bit word." title="An example of an associative mapping technique."/>
          <p:cNvPicPr>
            <a:picLocks noChangeAspect="1"/>
          </p:cNvPicPr>
          <p:nvPr/>
        </p:nvPicPr>
        <p:blipFill rotWithShape="1">
          <a:blip r:embed="rId3">
            <a:extLst>
              <a:ext uri="{28A0092B-C50C-407E-A947-70E740481C1C}">
                <a14:useLocalDpi xmlns:a14="http://schemas.microsoft.com/office/drawing/2010/main" val="0"/>
              </a:ext>
            </a:extLst>
          </a:blip>
          <a:srcRect l="2213" t="8758" r="1700" b="13203"/>
          <a:stretch/>
        </p:blipFill>
        <p:spPr>
          <a:xfrm>
            <a:off x="2189312" y="1372937"/>
            <a:ext cx="4765376" cy="5008680"/>
          </a:xfrm>
          <a:prstGeom prst="rect">
            <a:avLst/>
          </a:prstGeom>
        </p:spPr>
      </p:pic>
      <p:sp>
        <p:nvSpPr>
          <p:cNvPr id="2" name="Title 1">
            <a:extLst>
              <a:ext uri="{FF2B5EF4-FFF2-40B4-BE49-F238E27FC236}">
                <a16:creationId xmlns:a16="http://schemas.microsoft.com/office/drawing/2014/main" id="{0286711C-615A-4DF6-B1A6-1B5DD08B378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Figure 5.11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Associative Mapping Example</a:t>
            </a:r>
            <a:endParaRPr lang="en-US" dirty="0"/>
          </a:p>
        </p:txBody>
      </p:sp>
    </p:spTree>
    <p:extLst>
      <p:ext uri="{BB962C8B-B14F-4D97-AF65-F5344CB8AC3E}">
        <p14:creationId xmlns:p14="http://schemas.microsoft.com/office/powerpoint/2010/main" val="45303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 A corresponds to the use of a single level cache. In a single level cache, word transfer between the C P U and the cache is fast, whereas block transfer between the cache and the main memory is slow. Section B corresponds to the use of multiple level caches. In the case of three level cache organization, data transfer between the C P U and the Level 1, or L 1, cache is the fastest. Data transfer between the L 1 cache and the L 2 cache is fast. Data transfer between the L 2 cache and the L 3 cache is less fast. Data transfer between the L 3 cache and the main memory is slow." title="A diagram explains the use of a single level cache and multiple level caches."/>
          <p:cNvPicPr>
            <a:picLocks noChangeAspect="1"/>
          </p:cNvPicPr>
          <p:nvPr/>
        </p:nvPicPr>
        <p:blipFill rotWithShape="1">
          <a:blip r:embed="rId3">
            <a:extLst>
              <a:ext uri="{28A0092B-C50C-407E-A947-70E740481C1C}">
                <a14:useLocalDpi xmlns:a14="http://schemas.microsoft.com/office/drawing/2010/main" val="0"/>
              </a:ext>
            </a:extLst>
          </a:blip>
          <a:srcRect l="5517" t="3722" r="8436" b="38124"/>
          <a:stretch/>
        </p:blipFill>
        <p:spPr>
          <a:xfrm>
            <a:off x="1691680" y="1305871"/>
            <a:ext cx="5760640" cy="5038346"/>
          </a:xfrm>
          <a:prstGeom prst="rect">
            <a:avLst/>
          </a:prstGeom>
        </p:spPr>
      </p:pic>
      <p:sp>
        <p:nvSpPr>
          <p:cNvPr id="4" name="Title 3">
            <a:extLst>
              <a:ext uri="{FF2B5EF4-FFF2-40B4-BE49-F238E27FC236}">
                <a16:creationId xmlns:a16="http://schemas.microsoft.com/office/drawing/2014/main" id="{9E2C9D4E-AC0A-4F0F-84C7-6A47E1E2076E}"/>
              </a:ext>
            </a:extLst>
          </p:cNvPr>
          <p:cNvSpPr>
            <a:spLocks noGrp="1"/>
          </p:cNvSpPr>
          <p:nvPr>
            <p:ph type="title"/>
          </p:nvPr>
        </p:nvSpPr>
        <p:spPr/>
        <p:txBody>
          <a:bodyPr/>
          <a:lstStyle/>
          <a:p>
            <a:r>
              <a:rPr lang="en-US" dirty="0"/>
              <a:t>Figure 5.1 </a:t>
            </a:r>
            <a:br>
              <a:rPr lang="en-US" dirty="0"/>
            </a:br>
            <a:r>
              <a:rPr lang="en-US" dirty="0"/>
              <a:t>Cache and Main Memory</a:t>
            </a:r>
          </a:p>
        </p:txBody>
      </p:sp>
    </p:spTree>
    <p:extLst>
      <p:ext uri="{BB962C8B-B14F-4D97-AF65-F5344CB8AC3E}">
        <p14:creationId xmlns:p14="http://schemas.microsoft.com/office/powerpoint/2010/main" val="6557378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dirty="0"/>
              <a:t>Set Associative Mapping</a:t>
            </a:r>
          </a:p>
        </p:txBody>
      </p:sp>
      <p:sp>
        <p:nvSpPr>
          <p:cNvPr id="47107" name="Rectangle 3"/>
          <p:cNvSpPr>
            <a:spLocks noGrp="1" noChangeArrowheads="1"/>
          </p:cNvSpPr>
          <p:nvPr>
            <p:ph type="body" idx="1"/>
          </p:nvPr>
        </p:nvSpPr>
        <p:spPr>
          <a:xfrm>
            <a:off x="457200" y="1543050"/>
            <a:ext cx="8229600" cy="4525963"/>
          </a:xfrm>
        </p:spPr>
        <p:txBody>
          <a:bodyPr/>
          <a:lstStyle/>
          <a:p>
            <a:pPr marL="352425" indent="-352425"/>
            <a:r>
              <a:rPr lang="en-US" dirty="0"/>
              <a:t>Compromise that exhibits the strengths of both the direct and associative approaches while reducing their disadvantages</a:t>
            </a:r>
          </a:p>
          <a:p>
            <a:pPr marL="352425" indent="-352425"/>
            <a:r>
              <a:rPr lang="en-US" dirty="0"/>
              <a:t>Cache consists of a number of sets</a:t>
            </a:r>
          </a:p>
          <a:p>
            <a:pPr marL="352425" indent="-352425"/>
            <a:r>
              <a:rPr lang="en-US" dirty="0"/>
              <a:t>Each set contains a number of lines</a:t>
            </a:r>
          </a:p>
          <a:p>
            <a:pPr marL="352425" indent="-352425"/>
            <a:r>
              <a:rPr lang="en-US" dirty="0"/>
              <a:t>A given block maps to any line in a given set</a:t>
            </a:r>
          </a:p>
          <a:p>
            <a:pPr marL="352425" indent="-352425"/>
            <a:r>
              <a:rPr lang="en-US" dirty="0"/>
              <a:t>e.g. 2 lines per set</a:t>
            </a:r>
          </a:p>
          <a:p>
            <a:pPr marL="638175" lvl="1" indent="-285750"/>
            <a:r>
              <a:rPr lang="en-US" sz="2000" dirty="0"/>
              <a:t>2 way associative mapping</a:t>
            </a:r>
          </a:p>
          <a:p>
            <a:pPr marL="638175" lvl="1" indent="-285750"/>
            <a:r>
              <a:rPr lang="en-US" sz="2000" dirty="0"/>
              <a:t>A given block can be in one of 2 lines in only one set</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 A. V associative mapped caches. The first v blocks of main memory are equal to the number of sets. They contain blocks from B sub 0 through B sub v minus 1. Each word from these blocks maps into multiple lines of the cache memory dash set 0 and cache memory dash set v min. The cache memory contains k lines ranging from L sub 0 to L sub k minus 1. Diagram B. The first v blocks of main memory contain blocks from B sub 0 to B sub v minus 1. The first set of caches, cache memory way 1, is directly mapped, whereas cache memory way k is mapped to the blocks of the main memory after bypassing the cache memory ways in between. The cache memory contains v lines ranging from L sub 0 to L sub v minus. In the memory, one line represents one set. " title="A diagrammatic representations of the v associative mapped caches and k direct mapped caches."/>
          <p:cNvPicPr>
            <a:picLocks noChangeAspect="1"/>
          </p:cNvPicPr>
          <p:nvPr/>
        </p:nvPicPr>
        <p:blipFill rotWithShape="1">
          <a:blip r:embed="rId3">
            <a:extLst>
              <a:ext uri="{28A0092B-C50C-407E-A947-70E740481C1C}">
                <a14:useLocalDpi xmlns:a14="http://schemas.microsoft.com/office/drawing/2010/main" val="0"/>
              </a:ext>
            </a:extLst>
          </a:blip>
          <a:srcRect l="3736" t="4851" r="3392" b="20131"/>
          <a:stretch/>
        </p:blipFill>
        <p:spPr>
          <a:xfrm>
            <a:off x="2115670" y="1308557"/>
            <a:ext cx="4921623" cy="5144779"/>
          </a:xfrm>
          <a:prstGeom prst="rect">
            <a:avLst/>
          </a:prstGeom>
        </p:spPr>
      </p:pic>
      <p:sp>
        <p:nvSpPr>
          <p:cNvPr id="2" name="Title 1">
            <a:extLst>
              <a:ext uri="{FF2B5EF4-FFF2-40B4-BE49-F238E27FC236}">
                <a16:creationId xmlns:a16="http://schemas.microsoft.com/office/drawing/2014/main" id="{53F5D622-AA29-4192-9C75-26F2FA6B3870}"/>
              </a:ext>
            </a:extLst>
          </p:cNvPr>
          <p:cNvSpPr>
            <a:spLocks noGrp="1"/>
          </p:cNvSpPr>
          <p:nvPr>
            <p:ph type="title"/>
          </p:nvPr>
        </p:nvSpPr>
        <p:spPr>
          <a:xfrm>
            <a:off x="179512" y="0"/>
            <a:ext cx="8229600" cy="1556058"/>
          </a:xfrm>
        </p:spPr>
        <p:txBody>
          <a:bodyPr/>
          <a:lstStyle/>
          <a:p>
            <a:r>
              <a:rPr lang="en-US" sz="2800" dirty="0">
                <a:latin typeface="Times New Roman" panose="02020603050405020304" pitchFamily="18" charset="0"/>
                <a:cs typeface="Times New Roman" panose="02020603050405020304" pitchFamily="18" charset="0"/>
              </a:rPr>
              <a:t>Figure 5.12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Mapping from Main Memory to Cache: k-Way Set Associative</a:t>
            </a:r>
            <a:endParaRPr lang="en-US" sz="2800" dirty="0"/>
          </a:p>
        </p:txBody>
      </p:sp>
    </p:spTree>
    <p:extLst>
      <p:ext uri="{BB962C8B-B14F-4D97-AF65-F5344CB8AC3E}">
        <p14:creationId xmlns:p14="http://schemas.microsoft.com/office/powerpoint/2010/main" val="241921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n address block from the C P U contains 3 segments. They are, the tag, set number and offset. The tag segment sends s minus d bits to a set of two compare blocks labeled, lines for way 0 and lines for way k minus 1. The set number of d bits connects to a series of lines for way 0 and lines for way k minus . The lines contain a set of 2 blocks, labeled tags and blocks. The tag blocks are connected to a compare block through 8-bit data lines, to compare with bits from the tag. If the value is missed from the compare block, then the information is sent to and AND gate, and it gives access to main memory for data. The blocks send 8-bits of lines to a select block, which receives w bits from the offset segment and sends data to C P U." title="A diagram illustrates a K way set associative cache organization."/>
          <p:cNvPicPr>
            <a:picLocks noChangeAspect="1"/>
          </p:cNvPicPr>
          <p:nvPr/>
        </p:nvPicPr>
        <p:blipFill rotWithShape="1">
          <a:blip r:embed="rId3">
            <a:extLst>
              <a:ext uri="{28A0092B-C50C-407E-A947-70E740481C1C}">
                <a14:useLocalDpi xmlns:a14="http://schemas.microsoft.com/office/drawing/2010/main" val="0"/>
              </a:ext>
            </a:extLst>
          </a:blip>
          <a:srcRect l="6355" t="9315" r="3421" b="20066"/>
          <a:stretch/>
        </p:blipFill>
        <p:spPr>
          <a:xfrm>
            <a:off x="2099520" y="1372488"/>
            <a:ext cx="4944961" cy="5008840"/>
          </a:xfrm>
          <a:prstGeom prst="rect">
            <a:avLst/>
          </a:prstGeom>
        </p:spPr>
      </p:pic>
      <p:sp>
        <p:nvSpPr>
          <p:cNvPr id="2" name="Title 1">
            <a:extLst>
              <a:ext uri="{FF2B5EF4-FFF2-40B4-BE49-F238E27FC236}">
                <a16:creationId xmlns:a16="http://schemas.microsoft.com/office/drawing/2014/main" id="{C2685497-FA26-4E94-A5CF-D1E8D2AC183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Figure 5.13 </a:t>
            </a:r>
            <a:r>
              <a:rPr lang="en-US" i="1" dirty="0">
                <a:latin typeface="Times New Roman" panose="02020603050405020304" pitchFamily="18" charset="0"/>
                <a:cs typeface="Times New Roman" panose="02020603050405020304" pitchFamily="18" charset="0"/>
              </a:rPr>
              <a:t>k</a:t>
            </a:r>
            <a:r>
              <a:rPr lang="en-US" dirty="0">
                <a:latin typeface="Times New Roman" panose="02020603050405020304" pitchFamily="18" charset="0"/>
                <a:cs typeface="Times New Roman" panose="02020603050405020304" pitchFamily="18" charset="0"/>
              </a:rPr>
              <a:t>-Way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Set Associative Cache Organization</a:t>
            </a:r>
            <a:endParaRPr lang="en-US" dirty="0"/>
          </a:p>
        </p:txBody>
      </p:sp>
    </p:spTree>
    <p:extLst>
      <p:ext uri="{BB962C8B-B14F-4D97-AF65-F5344CB8AC3E}">
        <p14:creationId xmlns:p14="http://schemas.microsoft.com/office/powerpoint/2010/main" val="11274536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he main memory address contains hexadecimal tags and binary addresses. The main memory address is made of 9 bit tags, 13 bit sets, and 2 bit words. The 16 M b main memory contains a 32 bits data section. The following hexadecimal tags of cache set 1 are directly mapped to the memory address. Tag, 0 0 0, data 1 3 5 7 9 24 6 Tag 0 2 c, data 1 1 2 3 5 8 1 3. 0 2 C, F E D C B A 9 8. Tag 1 F F, Data 1 1 2 2 3 3 4 4. Tag 0 2 C, Data 1 2 3 4 5 6 7 8. The following hexadecimals tags of cache set 2 are mapped to the memory address bypassing set 1. Tag 0 2 c, data 7 7 7 7 7 7 7 7. Tag 1 F F, Data 2 4 6 8 2 4 6 8. The 16 K line cache is made of 9 bit tags and a 32 bit data section." title="A diagrammatic representation of two way set associative mapping."/>
          <p:cNvPicPr>
            <a:picLocks noChangeAspect="1"/>
          </p:cNvPicPr>
          <p:nvPr/>
        </p:nvPicPr>
        <p:blipFill rotWithShape="1">
          <a:blip r:embed="rId3">
            <a:extLst>
              <a:ext uri="{28A0092B-C50C-407E-A947-70E740481C1C}">
                <a14:useLocalDpi xmlns:a14="http://schemas.microsoft.com/office/drawing/2010/main" val="0"/>
              </a:ext>
            </a:extLst>
          </a:blip>
          <a:srcRect l="4129" t="6696" r="10885" b="9766"/>
          <a:stretch/>
        </p:blipFill>
        <p:spPr>
          <a:xfrm>
            <a:off x="1269912" y="1409870"/>
            <a:ext cx="6604176" cy="5016283"/>
          </a:xfrm>
          <a:prstGeom prst="rect">
            <a:avLst/>
          </a:prstGeom>
        </p:spPr>
      </p:pic>
      <p:sp>
        <p:nvSpPr>
          <p:cNvPr id="2" name="Title 1">
            <a:extLst>
              <a:ext uri="{FF2B5EF4-FFF2-40B4-BE49-F238E27FC236}">
                <a16:creationId xmlns:a16="http://schemas.microsoft.com/office/drawing/2014/main" id="{B3B7A424-426C-432A-AA25-A06BAC258320}"/>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Figure 5.14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Two-Way Set-Associative Mapping Example</a:t>
            </a:r>
            <a:endParaRPr lang="en-US" sz="3200" dirty="0"/>
          </a:p>
        </p:txBody>
      </p:sp>
    </p:spTree>
    <p:extLst>
      <p:ext uri="{BB962C8B-B14F-4D97-AF65-F5344CB8AC3E}">
        <p14:creationId xmlns:p14="http://schemas.microsoft.com/office/powerpoint/2010/main" val="27119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ache size in bytes is plotted against the hit ratio. The cache size contains the following attributes. Direct, Two way, Four way, eight way and sixteen way. Coordinate 1 K, 0 point 45 Direct, Lowest. Two way, Low. Four way, eight way, and sixteen way, high, equal. Coordinate 2 K, 0 point 5 to 0 point 6. Direct, Lowest. Two way, Low. Four way, eight way, and sixteen way, high, equal. 4 k, 0 point 6 to 0 point 7. Direct. lowest, two way. two way, low. four way, moderate. eight way, slightly higher. sixteen way, higher. 8 k, 0 point 7 to 0 point 8. direct, lowest. two way, low. four way, moderate. eight way, slightly higher. sixteen way, highest. 16 K, 0 point 8 to 0 point 9, higher. 8 k, 0 point 7 to 0 point 8, direct. lowest, two way. low, four way. moderate, eight way. slightly higher. sixteen way, Highest. 32 k, 0 point 8 to 0 point 9. Direct, lowest. two way, low. four way, eight way, sixteen way, highest, equal. 64 k, 0 point 8 to 0 point 9. Direct, low. two way, four way, eight way, and sixteen way, highest, equal. Direct, two way, four way, eight way and sixteen way are equal at coordinates 1 million, 0 point 9." title="A graph compares varying associativity over cache size."/>
          <p:cNvPicPr>
            <a:picLocks noChangeAspect="1"/>
          </p:cNvPicPr>
          <p:nvPr/>
        </p:nvPicPr>
        <p:blipFill rotWithShape="1">
          <a:blip r:embed="rId3">
            <a:extLst>
              <a:ext uri="{28A0092B-C50C-407E-A947-70E740481C1C}">
                <a14:useLocalDpi xmlns:a14="http://schemas.microsoft.com/office/drawing/2010/main" val="0"/>
              </a:ext>
            </a:extLst>
          </a:blip>
          <a:srcRect l="3872" t="29270" r="4993" b="22673"/>
          <a:stretch/>
        </p:blipFill>
        <p:spPr>
          <a:xfrm>
            <a:off x="1176197" y="1628800"/>
            <a:ext cx="6791606" cy="4634753"/>
          </a:xfrm>
          <a:prstGeom prst="rect">
            <a:avLst/>
          </a:prstGeom>
        </p:spPr>
      </p:pic>
      <p:sp>
        <p:nvSpPr>
          <p:cNvPr id="2" name="Title 1">
            <a:extLst>
              <a:ext uri="{FF2B5EF4-FFF2-40B4-BE49-F238E27FC236}">
                <a16:creationId xmlns:a16="http://schemas.microsoft.com/office/drawing/2014/main" id="{258F54E6-0F0C-4035-B74C-60FFC743FC6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Figure 5.15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Varying Associativity over Cache Size</a:t>
            </a:r>
            <a:endParaRPr lang="en-US" dirty="0"/>
          </a:p>
        </p:txBody>
      </p:sp>
    </p:spTree>
    <p:extLst>
      <p:ext uri="{BB962C8B-B14F-4D97-AF65-F5344CB8AC3E}">
        <p14:creationId xmlns:p14="http://schemas.microsoft.com/office/powerpoint/2010/main" val="2423384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dirty="0"/>
              <a:t>Replacement Algorithms</a:t>
            </a:r>
          </a:p>
        </p:txBody>
      </p:sp>
      <p:sp>
        <p:nvSpPr>
          <p:cNvPr id="52227" name="Rectangle 3"/>
          <p:cNvSpPr>
            <a:spLocks noGrp="1" noChangeArrowheads="1"/>
          </p:cNvSpPr>
          <p:nvPr>
            <p:ph type="body" idx="1"/>
          </p:nvPr>
        </p:nvSpPr>
        <p:spPr>
          <a:xfrm>
            <a:off x="457200" y="1543050"/>
            <a:ext cx="8229600" cy="4525963"/>
          </a:xfrm>
        </p:spPr>
        <p:txBody>
          <a:bodyPr/>
          <a:lstStyle/>
          <a:p>
            <a:pPr marL="352425" indent="-352425"/>
            <a:r>
              <a:rPr lang="en-US" dirty="0"/>
              <a:t>Once the cache has been filled, when a new block is brought into the cache, one of the existing blocks must be replaced</a:t>
            </a:r>
          </a:p>
          <a:p>
            <a:pPr marL="352425" indent="-352425"/>
            <a:r>
              <a:rPr lang="en-US" dirty="0"/>
              <a:t>For direct mapping there is only one possible line for any particular block and no choice is possible</a:t>
            </a:r>
          </a:p>
          <a:p>
            <a:pPr marL="352425" indent="-352425"/>
            <a:r>
              <a:rPr lang="en-US" dirty="0"/>
              <a:t>For the associative and set-associative techniques a replacement algorithm is needed</a:t>
            </a:r>
          </a:p>
          <a:p>
            <a:pPr marL="352425" indent="-352425"/>
            <a:r>
              <a:rPr lang="en-US" dirty="0"/>
              <a:t>To achieve high speed, an algorithm must be implemented in hardware</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4"/>
          <p:cNvSpPr>
            <a:spLocks noGrp="1" noChangeArrowheads="1"/>
          </p:cNvSpPr>
          <p:nvPr>
            <p:ph type="title"/>
          </p:nvPr>
        </p:nvSpPr>
        <p:spPr/>
        <p:txBody>
          <a:bodyPr/>
          <a:lstStyle/>
          <a:p>
            <a:r>
              <a:rPr lang="en-US" dirty="0"/>
              <a:t>The most common replacement algorithms are:</a:t>
            </a:r>
          </a:p>
        </p:txBody>
      </p:sp>
      <p:sp>
        <p:nvSpPr>
          <p:cNvPr id="54277" name="Rectangle 5"/>
          <p:cNvSpPr>
            <a:spLocks noGrp="1" noChangeArrowheads="1"/>
          </p:cNvSpPr>
          <p:nvPr>
            <p:ph type="body" idx="1"/>
          </p:nvPr>
        </p:nvSpPr>
        <p:spPr>
          <a:xfrm>
            <a:off x="457200" y="1562100"/>
            <a:ext cx="8229600" cy="4525963"/>
          </a:xfrm>
        </p:spPr>
        <p:txBody>
          <a:bodyPr>
            <a:normAutofit/>
          </a:bodyPr>
          <a:lstStyle/>
          <a:p>
            <a:pPr marL="352425" indent="-352425"/>
            <a:r>
              <a:rPr lang="en-US" sz="2000" dirty="0"/>
              <a:t>Least recently used (LRU)</a:t>
            </a:r>
          </a:p>
          <a:p>
            <a:pPr marL="638175" lvl="1" indent="-276225">
              <a:tabLst>
                <a:tab pos="1619250" algn="l"/>
              </a:tabLst>
            </a:pPr>
            <a:r>
              <a:rPr lang="en-US" sz="1800" dirty="0"/>
              <a:t>Most effective</a:t>
            </a:r>
          </a:p>
          <a:p>
            <a:pPr marL="638175" lvl="1" indent="-276225">
              <a:tabLst>
                <a:tab pos="1619250" algn="l"/>
              </a:tabLst>
            </a:pPr>
            <a:r>
              <a:rPr lang="en-US" sz="1800" dirty="0"/>
              <a:t>Replace that block in the set that has been in the cache longest with no reference to it</a:t>
            </a:r>
          </a:p>
          <a:p>
            <a:pPr marL="638175" lvl="1" indent="-276225">
              <a:tabLst>
                <a:tab pos="1619250" algn="l"/>
              </a:tabLst>
            </a:pPr>
            <a:r>
              <a:rPr lang="en-US" sz="1800" dirty="0"/>
              <a:t>Because of its simplicity of implementation, LRU is the most popular replacement algorithm</a:t>
            </a:r>
          </a:p>
          <a:p>
            <a:pPr marL="352425" indent="-352425"/>
            <a:r>
              <a:rPr lang="en-US" sz="2000" dirty="0"/>
              <a:t>First-in-first-out (FIFO)</a:t>
            </a:r>
          </a:p>
          <a:p>
            <a:pPr marL="638175" lvl="1" indent="-276225">
              <a:tabLst>
                <a:tab pos="1619250" algn="l"/>
              </a:tabLst>
            </a:pPr>
            <a:r>
              <a:rPr lang="en-US" sz="1800" dirty="0"/>
              <a:t>Replace that block in the set that has been in the cache longest</a:t>
            </a:r>
          </a:p>
          <a:p>
            <a:pPr marL="638175" lvl="1" indent="-276225">
              <a:tabLst>
                <a:tab pos="1619250" algn="l"/>
              </a:tabLst>
            </a:pPr>
            <a:r>
              <a:rPr lang="en-US" sz="1800" dirty="0"/>
              <a:t>Easily implemented as a round-robin or circular buffer technique</a:t>
            </a:r>
          </a:p>
          <a:p>
            <a:pPr marL="352425" indent="-352425"/>
            <a:r>
              <a:rPr lang="en-US" sz="2000" dirty="0"/>
              <a:t>Least frequently used (LFU)</a:t>
            </a:r>
          </a:p>
          <a:p>
            <a:pPr marL="638175" lvl="1" indent="-276225">
              <a:tabLst>
                <a:tab pos="1619250" algn="l"/>
              </a:tabLst>
            </a:pPr>
            <a:r>
              <a:rPr lang="en-US" sz="1800" dirty="0"/>
              <a:t>Replace that block in the set that has experienced the fewest references</a:t>
            </a:r>
          </a:p>
          <a:p>
            <a:pPr marL="638175" lvl="1" indent="-276225">
              <a:tabLst>
                <a:tab pos="1619250" algn="l"/>
              </a:tabLst>
            </a:pPr>
            <a:r>
              <a:rPr lang="en-US" sz="1800" dirty="0"/>
              <a:t>Could be implemented by associating a counter with each line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dirty="0"/>
              <a:t>Write Policy</a:t>
            </a:r>
          </a:p>
        </p:txBody>
      </p:sp>
      <p:graphicFrame>
        <p:nvGraphicFramePr>
          <p:cNvPr id="5" name="Content Placeholder 14"/>
          <p:cNvGraphicFramePr>
            <a:graphicFrameLocks/>
          </p:cNvGraphicFramePr>
          <p:nvPr>
            <p:extLst>
              <p:ext uri="{D42A27DB-BD31-4B8C-83A1-F6EECF244321}">
                <p14:modId xmlns:p14="http://schemas.microsoft.com/office/powerpoint/2010/main" val="972554376"/>
              </p:ext>
            </p:extLst>
          </p:nvPr>
        </p:nvGraphicFramePr>
        <p:xfrm>
          <a:off x="323528" y="332656"/>
          <a:ext cx="8663880" cy="6932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dirty="0"/>
              <a:t>Write Through</a:t>
            </a:r>
            <a:br>
              <a:rPr lang="en-US" dirty="0"/>
            </a:br>
            <a:r>
              <a:rPr lang="en-US" dirty="0"/>
              <a:t>		and Write Back</a:t>
            </a:r>
          </a:p>
        </p:txBody>
      </p:sp>
      <p:sp>
        <p:nvSpPr>
          <p:cNvPr id="55299" name="Rectangle 3"/>
          <p:cNvSpPr>
            <a:spLocks noGrp="1" noChangeArrowheads="1"/>
          </p:cNvSpPr>
          <p:nvPr>
            <p:ph type="body" idx="1"/>
          </p:nvPr>
        </p:nvSpPr>
        <p:spPr>
          <a:xfrm>
            <a:off x="457200" y="1556792"/>
            <a:ext cx="8229600" cy="4525963"/>
          </a:xfrm>
        </p:spPr>
        <p:txBody>
          <a:bodyPr>
            <a:normAutofit/>
          </a:bodyPr>
          <a:lstStyle/>
          <a:p>
            <a:pPr marL="342900" indent="-342900"/>
            <a:r>
              <a:rPr lang="en-US" sz="2200" dirty="0"/>
              <a:t>Write through</a:t>
            </a:r>
          </a:p>
          <a:p>
            <a:pPr marL="647700" lvl="1" indent="-295275"/>
            <a:r>
              <a:rPr lang="en-US" sz="1800" dirty="0"/>
              <a:t>Simplest technique</a:t>
            </a:r>
          </a:p>
          <a:p>
            <a:pPr marL="647700" lvl="1" indent="-295275"/>
            <a:r>
              <a:rPr lang="en-US" sz="1800" dirty="0"/>
              <a:t>All write operations are made to main memory as well as to the cache</a:t>
            </a:r>
          </a:p>
          <a:p>
            <a:pPr marL="647700" lvl="1" indent="-295275"/>
            <a:r>
              <a:rPr lang="en-US" sz="1800" dirty="0"/>
              <a:t>The main disadvantage of this technique is that it generates substantial memory traffic and may create a bottleneck</a:t>
            </a:r>
          </a:p>
          <a:p>
            <a:pPr marL="342900" indent="-342900"/>
            <a:r>
              <a:rPr lang="en-US" sz="2200" dirty="0"/>
              <a:t>Write back</a:t>
            </a:r>
          </a:p>
          <a:p>
            <a:pPr marL="647700" lvl="1" indent="-295275"/>
            <a:r>
              <a:rPr lang="en-US" sz="1800" dirty="0"/>
              <a:t>Minimizes memory writes</a:t>
            </a:r>
          </a:p>
          <a:p>
            <a:pPr marL="647700" lvl="1" indent="-295275"/>
            <a:r>
              <a:rPr lang="en-US" sz="1800" dirty="0"/>
              <a:t>Updates are made only in the cache</a:t>
            </a:r>
          </a:p>
          <a:p>
            <a:pPr marL="647700" lvl="1" indent="-295275"/>
            <a:r>
              <a:rPr lang="en-US" sz="1800" dirty="0"/>
              <a:t>Portions of main memory are invalid and hence accesses by I/O modules can be allowed only through the cache</a:t>
            </a:r>
          </a:p>
          <a:p>
            <a:pPr marL="647700" lvl="1" indent="-295275"/>
            <a:r>
              <a:rPr lang="en-US" sz="1800" dirty="0"/>
              <a:t>This makes for complex circuitry and a potential bottleneck</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Miss Alternatives</a:t>
            </a:r>
          </a:p>
        </p:txBody>
      </p:sp>
      <p:sp>
        <p:nvSpPr>
          <p:cNvPr id="3" name="Content Placeholder 2"/>
          <p:cNvSpPr>
            <a:spLocks noGrp="1"/>
          </p:cNvSpPr>
          <p:nvPr>
            <p:ph type="body" idx="1"/>
          </p:nvPr>
        </p:nvSpPr>
        <p:spPr>
          <a:xfrm>
            <a:off x="457200" y="1581150"/>
            <a:ext cx="8229600" cy="4525963"/>
          </a:xfrm>
        </p:spPr>
        <p:txBody>
          <a:bodyPr>
            <a:normAutofit fontScale="92500" lnSpcReduction="10000"/>
          </a:bodyPr>
          <a:lstStyle/>
          <a:p>
            <a:pPr marL="352425" indent="-352425"/>
            <a:r>
              <a:rPr lang="en-US" sz="2200" dirty="0"/>
              <a:t>There are two alternatives in the event of a write miss at a cache level:</a:t>
            </a:r>
          </a:p>
          <a:p>
            <a:pPr marL="647700" lvl="2" indent="-285750">
              <a:buFont typeface="Arial" panose="020B0604020202020204" pitchFamily="34" charset="0"/>
              <a:buChar char="–"/>
            </a:pPr>
            <a:r>
              <a:rPr lang="en-US" sz="1900" dirty="0"/>
              <a:t>Write allocate</a:t>
            </a:r>
          </a:p>
          <a:p>
            <a:pPr marL="952500" lvl="4" indent="-314325">
              <a:buFont typeface="Arial" panose="020B0604020202020204" pitchFamily="34" charset="0"/>
              <a:buChar char="–"/>
            </a:pPr>
            <a:r>
              <a:rPr lang="en-US" sz="1700" dirty="0"/>
              <a:t>The block containing the word to be written is fetched from main memory (or next level cache) into the cache and the processor proceeds with the write cycle</a:t>
            </a:r>
          </a:p>
          <a:p>
            <a:pPr marL="647700" lvl="2" indent="-285750">
              <a:buFont typeface="Arial" panose="020B0604020202020204" pitchFamily="34" charset="0"/>
              <a:buChar char="–"/>
            </a:pPr>
            <a:r>
              <a:rPr lang="en-US" sz="1900" dirty="0"/>
              <a:t>No write allocate</a:t>
            </a:r>
          </a:p>
          <a:p>
            <a:pPr marL="952500" lvl="4" indent="-314325">
              <a:buFont typeface="Arial" panose="020B0604020202020204" pitchFamily="34" charset="0"/>
              <a:buChar char="–"/>
            </a:pPr>
            <a:r>
              <a:rPr lang="en-US" sz="1700" dirty="0"/>
              <a:t>The block containing the word to be written is modified in the main memory and not loaded into the cache</a:t>
            </a:r>
          </a:p>
          <a:p>
            <a:pPr marL="352425" indent="-352425"/>
            <a:r>
              <a:rPr lang="en-US" sz="2200" dirty="0"/>
              <a:t>Either of these policies can be used with either write through or write back</a:t>
            </a:r>
          </a:p>
          <a:p>
            <a:pPr marL="352425" indent="-352425"/>
            <a:r>
              <a:rPr lang="en-US" sz="2200" dirty="0"/>
              <a:t>No write allocate is most commonly used with write through</a:t>
            </a:r>
          </a:p>
          <a:p>
            <a:pPr marL="352425" indent="-352425"/>
            <a:r>
              <a:rPr lang="en-US" sz="2200" dirty="0"/>
              <a:t>Write allocate is most commonly used with write back</a:t>
            </a:r>
          </a:p>
        </p:txBody>
      </p:sp>
    </p:spTree>
    <p:extLst>
      <p:ext uri="{BB962C8B-B14F-4D97-AF65-F5344CB8AC3E}">
        <p14:creationId xmlns:p14="http://schemas.microsoft.com/office/powerpoint/2010/main" val="2129296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Memory Principles</a:t>
            </a:r>
          </a:p>
        </p:txBody>
      </p:sp>
      <p:sp>
        <p:nvSpPr>
          <p:cNvPr id="3" name="Content Placeholder 2"/>
          <p:cNvSpPr>
            <a:spLocks noGrp="1"/>
          </p:cNvSpPr>
          <p:nvPr>
            <p:ph type="body" idx="1"/>
          </p:nvPr>
        </p:nvSpPr>
        <p:spPr>
          <a:xfrm>
            <a:off x="457200" y="1600200"/>
            <a:ext cx="8229600" cy="4925144"/>
          </a:xfrm>
        </p:spPr>
        <p:txBody>
          <a:bodyPr>
            <a:normAutofit fontScale="92500" lnSpcReduction="10000"/>
          </a:bodyPr>
          <a:lstStyle/>
          <a:p>
            <a:pPr marL="350838" indent="-350838"/>
            <a:r>
              <a:rPr lang="en-US" dirty="0"/>
              <a:t>Block</a:t>
            </a:r>
          </a:p>
          <a:p>
            <a:pPr marL="638175" lvl="2" indent="-287338">
              <a:buFont typeface="Arial" panose="020B0604020202020204" pitchFamily="34" charset="0"/>
              <a:buChar char="–"/>
            </a:pPr>
            <a:r>
              <a:rPr lang="en-US" sz="1900" dirty="0"/>
              <a:t>The minimum unit of transfer between cache and main memory</a:t>
            </a:r>
          </a:p>
          <a:p>
            <a:pPr marL="350838" indent="-350838"/>
            <a:r>
              <a:rPr lang="en-US" dirty="0"/>
              <a:t>Frame</a:t>
            </a:r>
          </a:p>
          <a:p>
            <a:pPr marL="638175" lvl="2" indent="-287338">
              <a:buFont typeface="Arial" panose="020B0604020202020204" pitchFamily="34" charset="0"/>
              <a:buChar char="–"/>
            </a:pPr>
            <a:r>
              <a:rPr lang="en-US" sz="1900" dirty="0"/>
              <a:t>To distinguish between the data transferred and the chunk of physical memory, the term frame, or block frame, is sometimes used with reference to caches</a:t>
            </a:r>
          </a:p>
          <a:p>
            <a:pPr marL="350838" indent="-350838"/>
            <a:r>
              <a:rPr lang="en-US" dirty="0"/>
              <a:t>Line</a:t>
            </a:r>
          </a:p>
          <a:p>
            <a:pPr marL="638175" lvl="2" indent="-287338">
              <a:buFont typeface="Arial" panose="020B0604020202020204" pitchFamily="34" charset="0"/>
              <a:buChar char="–"/>
            </a:pPr>
            <a:r>
              <a:rPr lang="en-US" sz="1900" dirty="0"/>
              <a:t>A portion of cache memory capable of holding one block, so-called because it is usually drawn as a horizontal object</a:t>
            </a:r>
          </a:p>
          <a:p>
            <a:pPr marL="350838" indent="-350838"/>
            <a:r>
              <a:rPr lang="en-US" dirty="0"/>
              <a:t>Tag</a:t>
            </a:r>
          </a:p>
          <a:p>
            <a:pPr marL="638175" lvl="2" indent="-287338">
              <a:buFont typeface="Arial" panose="020B0604020202020204" pitchFamily="34" charset="0"/>
              <a:buChar char="–"/>
            </a:pPr>
            <a:r>
              <a:rPr lang="en-US" sz="1900" dirty="0"/>
              <a:t>A portion of a cache line that is used for addressing purposes</a:t>
            </a:r>
          </a:p>
          <a:p>
            <a:pPr marL="350838" indent="-350838"/>
            <a:r>
              <a:rPr lang="en-US" dirty="0"/>
              <a:t>Line size</a:t>
            </a:r>
          </a:p>
          <a:p>
            <a:pPr marL="638175" lvl="2" indent="-287338">
              <a:buFont typeface="Arial" panose="020B0604020202020204" pitchFamily="34" charset="0"/>
              <a:buChar char="–"/>
            </a:pPr>
            <a:r>
              <a:rPr lang="en-US" sz="1900" dirty="0"/>
              <a:t>The number of data bytes, or block size, contained in a line</a:t>
            </a:r>
          </a:p>
        </p:txBody>
      </p:sp>
    </p:spTree>
    <p:extLst>
      <p:ext uri="{BB962C8B-B14F-4D97-AF65-F5344CB8AC3E}">
        <p14:creationId xmlns:p14="http://schemas.microsoft.com/office/powerpoint/2010/main" val="1158892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Coherency</a:t>
            </a:r>
          </a:p>
        </p:txBody>
      </p:sp>
      <p:sp>
        <p:nvSpPr>
          <p:cNvPr id="3" name="Content Placeholder 2"/>
          <p:cNvSpPr>
            <a:spLocks noGrp="1"/>
          </p:cNvSpPr>
          <p:nvPr>
            <p:ph type="body" idx="1"/>
          </p:nvPr>
        </p:nvSpPr>
        <p:spPr>
          <a:xfrm>
            <a:off x="457200" y="1587673"/>
            <a:ext cx="8229600" cy="4825653"/>
          </a:xfrm>
        </p:spPr>
        <p:txBody>
          <a:bodyPr>
            <a:normAutofit fontScale="70000" lnSpcReduction="20000"/>
          </a:bodyPr>
          <a:lstStyle/>
          <a:p>
            <a:pPr marL="342900" indent="-342900">
              <a:spcBef>
                <a:spcPts val="1400"/>
              </a:spcBef>
            </a:pPr>
            <a:r>
              <a:rPr lang="en-US" sz="2300" dirty="0"/>
              <a:t>A new problem is introduced in a bus organization in which more than one device has a cache and main memory is shared</a:t>
            </a:r>
          </a:p>
          <a:p>
            <a:pPr marL="342900" indent="-342900">
              <a:spcBef>
                <a:spcPts val="1400"/>
              </a:spcBef>
            </a:pPr>
            <a:r>
              <a:rPr lang="en-US" sz="2300" dirty="0"/>
              <a:t>If data in one cache are altered, this invalidates not only the corresponding word in main memory, but also that same word in other caches</a:t>
            </a:r>
          </a:p>
          <a:p>
            <a:pPr marL="342900" indent="-342900">
              <a:spcBef>
                <a:spcPts val="1400"/>
              </a:spcBef>
            </a:pPr>
            <a:r>
              <a:rPr lang="en-US" sz="2300" dirty="0"/>
              <a:t>Even if a write-through policy is used, the other caches may contain invalid data</a:t>
            </a:r>
          </a:p>
          <a:p>
            <a:pPr marL="342900" indent="-342900">
              <a:spcBef>
                <a:spcPts val="1400"/>
              </a:spcBef>
            </a:pPr>
            <a:r>
              <a:rPr lang="en-US" sz="2300" dirty="0"/>
              <a:t>Possible approaches to cache coherency include:</a:t>
            </a:r>
          </a:p>
          <a:p>
            <a:pPr marL="638175" lvl="2" indent="-285750">
              <a:buFont typeface="Arial" panose="020B0604020202020204" pitchFamily="34" charset="0"/>
              <a:buChar char="–"/>
            </a:pPr>
            <a:r>
              <a:rPr lang="en-US" sz="2000" b="1" dirty="0"/>
              <a:t>Bus watching with write through</a:t>
            </a:r>
          </a:p>
          <a:p>
            <a:pPr marL="952500" lvl="4" indent="-314325"/>
            <a:r>
              <a:rPr lang="en-US" sz="1700" dirty="0"/>
              <a:t>Each cache controller monitors the address lines to detect write operations to memory by other bus masters</a:t>
            </a:r>
          </a:p>
          <a:p>
            <a:pPr marL="952500" lvl="4" indent="-314325"/>
            <a:r>
              <a:rPr lang="en-US" sz="1700" dirty="0"/>
              <a:t>If another master writes to a location in shared memory that also resides in the cache memory, the cache controller invalidates that cache entry</a:t>
            </a:r>
          </a:p>
          <a:p>
            <a:pPr marL="952500" lvl="4" indent="-314325"/>
            <a:r>
              <a:rPr lang="en-US" sz="1700" dirty="0"/>
              <a:t>This strategy depends on the use of a write-through policy by all cache controllers</a:t>
            </a:r>
          </a:p>
          <a:p>
            <a:pPr marL="638175" lvl="2" indent="-285750">
              <a:buFont typeface="Arial" panose="020B0604020202020204" pitchFamily="34" charset="0"/>
              <a:buChar char="–"/>
            </a:pPr>
            <a:r>
              <a:rPr lang="en-US" sz="2000" b="1" dirty="0"/>
              <a:t>Hardware transparency</a:t>
            </a:r>
          </a:p>
          <a:p>
            <a:pPr marL="952500" lvl="4" indent="-314325"/>
            <a:r>
              <a:rPr lang="en-US" sz="1700" dirty="0"/>
              <a:t>Additional hardware is used to ensure that all updates to main memory via cache are reflected in all caches</a:t>
            </a:r>
          </a:p>
          <a:p>
            <a:pPr marL="952500" lvl="4" indent="-314325"/>
            <a:r>
              <a:rPr lang="en-US" sz="1700" dirty="0"/>
              <a:t>If one processor modifies a word in its cache, this update is written to main memory</a:t>
            </a:r>
          </a:p>
          <a:p>
            <a:pPr marL="638175" lvl="2" indent="-285750">
              <a:buFont typeface="Arial" panose="020B0604020202020204" pitchFamily="34" charset="0"/>
              <a:buChar char="–"/>
            </a:pPr>
            <a:r>
              <a:rPr lang="en-US" sz="2000" b="1" dirty="0" err="1"/>
              <a:t>Noncacheable</a:t>
            </a:r>
            <a:r>
              <a:rPr lang="en-US" sz="2000" b="1" dirty="0"/>
              <a:t> memory</a:t>
            </a:r>
          </a:p>
          <a:p>
            <a:pPr marL="952500" lvl="4" indent="-314325"/>
            <a:r>
              <a:rPr lang="en-US" dirty="0"/>
              <a:t>Only a portion of main memory is shared by more than one processor, and this is designated as </a:t>
            </a:r>
            <a:r>
              <a:rPr lang="en-US" dirty="0" err="1"/>
              <a:t>noncacheable</a:t>
            </a:r>
            <a:endParaRPr lang="en-US" dirty="0"/>
          </a:p>
          <a:p>
            <a:pPr marL="952500" lvl="4" indent="-314325"/>
            <a:r>
              <a:rPr lang="en-US" dirty="0"/>
              <a:t>All accesses to shared memory are cache misses, because the shared memory is never copied into the cache</a:t>
            </a:r>
          </a:p>
          <a:p>
            <a:pPr marL="952500" lvl="4" indent="-314325"/>
            <a:r>
              <a:rPr lang="en-US" dirty="0"/>
              <a:t>The </a:t>
            </a:r>
            <a:r>
              <a:rPr lang="en-US" dirty="0" err="1"/>
              <a:t>noncacheable</a:t>
            </a:r>
            <a:r>
              <a:rPr lang="en-US" dirty="0"/>
              <a:t> memory can be identified using chip-select logic or high-address bits</a:t>
            </a:r>
          </a:p>
        </p:txBody>
      </p:sp>
    </p:spTree>
    <p:extLst>
      <p:ext uri="{BB962C8B-B14F-4D97-AF65-F5344CB8AC3E}">
        <p14:creationId xmlns:p14="http://schemas.microsoft.com/office/powerpoint/2010/main" val="14205970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en-GB" dirty="0"/>
              <a:t>Line Size</a:t>
            </a:r>
          </a:p>
        </p:txBody>
      </p:sp>
      <p:graphicFrame>
        <p:nvGraphicFramePr>
          <p:cNvPr id="43" name="Content Placeholder 42"/>
          <p:cNvGraphicFramePr>
            <a:graphicFrameLocks noGrp="1"/>
          </p:cNvGraphicFramePr>
          <p:nvPr>
            <p:ph idx="4294967295"/>
            <p:extLst>
              <p:ext uri="{D42A27DB-BD31-4B8C-83A1-F6EECF244321}">
                <p14:modId xmlns:p14="http://schemas.microsoft.com/office/powerpoint/2010/main" val="4042352523"/>
              </p:ext>
            </p:extLst>
          </p:nvPr>
        </p:nvGraphicFramePr>
        <p:xfrm>
          <a:off x="485230" y="644168"/>
          <a:ext cx="8173540" cy="57520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GB" dirty="0"/>
              <a:t>Multilevel Caches</a:t>
            </a:r>
          </a:p>
        </p:txBody>
      </p:sp>
      <p:sp>
        <p:nvSpPr>
          <p:cNvPr id="190467" name="Rectangle 3"/>
          <p:cNvSpPr>
            <a:spLocks noGrp="1" noChangeArrowheads="1"/>
          </p:cNvSpPr>
          <p:nvPr>
            <p:ph type="body" idx="1"/>
          </p:nvPr>
        </p:nvSpPr>
        <p:spPr/>
        <p:txBody>
          <a:bodyPr>
            <a:normAutofit fontScale="92500" lnSpcReduction="20000"/>
          </a:bodyPr>
          <a:lstStyle/>
          <a:p>
            <a:pPr marL="352425" indent="-352425"/>
            <a:r>
              <a:rPr lang="en-GB" sz="1700" dirty="0"/>
              <a:t>As logic density has increased it has become possible to have a cache on the same chip as the processor</a:t>
            </a:r>
          </a:p>
          <a:p>
            <a:pPr marL="352425" indent="-352425"/>
            <a:r>
              <a:rPr lang="en-GB" sz="1700" dirty="0"/>
              <a:t>The on-chip cache reduces the processor’s external bus activity and speeds up execution time and increases overall system performance</a:t>
            </a:r>
          </a:p>
          <a:p>
            <a:pPr marL="647700" lvl="1" indent="-304800"/>
            <a:r>
              <a:rPr lang="en-GB" dirty="0"/>
              <a:t>When the requested instruction or data is found in the on-chip cache, the bus access is eliminated</a:t>
            </a:r>
          </a:p>
          <a:p>
            <a:pPr marL="647700" lvl="1" indent="-304800"/>
            <a:r>
              <a:rPr lang="en-GB" dirty="0"/>
              <a:t>On-chip cache accesses will complete appreciably faster than would even zero-wait state bus cycles</a:t>
            </a:r>
          </a:p>
          <a:p>
            <a:pPr marL="647700" lvl="1" indent="-304800"/>
            <a:r>
              <a:rPr lang="en-GB" dirty="0"/>
              <a:t>During this period the bus is free to support other transfers</a:t>
            </a:r>
          </a:p>
          <a:p>
            <a:pPr marL="352425" indent="-352425"/>
            <a:r>
              <a:rPr lang="en-GB" sz="1700" dirty="0"/>
              <a:t>Two-level cache:</a:t>
            </a:r>
          </a:p>
          <a:p>
            <a:pPr marL="647700" lvl="1" indent="-304800"/>
            <a:r>
              <a:rPr lang="en-GB" dirty="0"/>
              <a:t>Internal cache designated as level 1 (L1)</a:t>
            </a:r>
          </a:p>
          <a:p>
            <a:pPr marL="647700" lvl="1" indent="-304800"/>
            <a:r>
              <a:rPr lang="en-GB" dirty="0"/>
              <a:t>External cache designated as level 2 (L2)</a:t>
            </a:r>
          </a:p>
          <a:p>
            <a:pPr marL="352425" indent="-352425"/>
            <a:r>
              <a:rPr lang="en-GB" sz="1700" dirty="0"/>
              <a:t>Potential savings due to the use of an L2 cache depends on the hit rates in both the L1 and L2 caches</a:t>
            </a:r>
          </a:p>
          <a:p>
            <a:pPr marL="352425" indent="-352425"/>
            <a:r>
              <a:rPr lang="en-GB" sz="1700" dirty="0"/>
              <a:t>The use of multilevel caches complicates all of the design issues related to caches, including size, replacement algorithm, and write policy</a:t>
            </a:r>
          </a:p>
          <a:p>
            <a:endParaRPr lang="en-GB" dirty="0"/>
          </a:p>
          <a:p>
            <a:endParaRPr lang="en-GB"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1 point 2 Cache size in bytes is plotted against hit ratio. The two levels are represented by a line and a dotted line. Both the caches contain a slope and a curve. The steepest point of the slope for the Level 1 cache is at the approximate coordinates, (8 kilobyte B, 0 point 85), whereas for the level 2 cache, the approximate coordinates are (16 kilobyte, 0 point 95). The steepest part of the curve for the level 1 cache is at approximately (16 KB, 0 point 92). For the level 2 cache, the coordinates are approxaimately (32 kilobyte, 0 point 95)." title="A graph shows the results of a simulation study of two cache performances."/>
          <p:cNvPicPr>
            <a:picLocks noChangeAspect="1"/>
          </p:cNvPicPr>
          <p:nvPr/>
        </p:nvPicPr>
        <p:blipFill rotWithShape="1">
          <a:blip r:embed="rId3">
            <a:extLst>
              <a:ext uri="{28A0092B-C50C-407E-A947-70E740481C1C}">
                <a14:useLocalDpi xmlns:a14="http://schemas.microsoft.com/office/drawing/2010/main" val="0"/>
              </a:ext>
            </a:extLst>
          </a:blip>
          <a:srcRect l="4941" t="18787" r="4133" b="24526"/>
          <a:stretch/>
        </p:blipFill>
        <p:spPr>
          <a:xfrm>
            <a:off x="1604549" y="1682878"/>
            <a:ext cx="5934903" cy="4788388"/>
          </a:xfrm>
          <a:prstGeom prst="rect">
            <a:avLst/>
          </a:prstGeom>
        </p:spPr>
      </p:pic>
      <p:sp>
        <p:nvSpPr>
          <p:cNvPr id="2" name="Title 1">
            <a:extLst>
              <a:ext uri="{FF2B5EF4-FFF2-40B4-BE49-F238E27FC236}">
                <a16:creationId xmlns:a16="http://schemas.microsoft.com/office/drawing/2014/main" id="{9A13C540-BC41-409C-BB10-EE318DD4E38A}"/>
              </a:ext>
            </a:extLst>
          </p:cNvPr>
          <p:cNvSpPr>
            <a:spLocks noGrp="1"/>
          </p:cNvSpPr>
          <p:nvPr>
            <p:ph type="title"/>
          </p:nvPr>
        </p:nvSpPr>
        <p:spPr>
          <a:xfrm>
            <a:off x="323528" y="404664"/>
            <a:ext cx="8229600" cy="1097279"/>
          </a:xfrm>
        </p:spPr>
        <p:txBody>
          <a:bodyPr/>
          <a:lstStyle/>
          <a:p>
            <a:r>
              <a:rPr lang="en-US" sz="2800" dirty="0">
                <a:latin typeface="Times New Roman" panose="02020603050405020304" pitchFamily="18" charset="0"/>
                <a:cs typeface="Times New Roman" panose="02020603050405020304" pitchFamily="18" charset="0"/>
              </a:rPr>
              <a:t>Figure 5.16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Total Hit Ratio (L1 and L2) for 8-kB and</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16-kB L1</a:t>
            </a:r>
            <a:endParaRPr lang="en-US" sz="2800" dirty="0"/>
          </a:p>
        </p:txBody>
      </p:sp>
    </p:spTree>
    <p:extLst>
      <p:ext uri="{BB962C8B-B14F-4D97-AF65-F5344CB8AC3E}">
        <p14:creationId xmlns:p14="http://schemas.microsoft.com/office/powerpoint/2010/main" val="8729884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457200" y="215371"/>
            <a:ext cx="8229600" cy="1097279"/>
          </a:xfrm>
        </p:spPr>
        <p:txBody>
          <a:bodyPr/>
          <a:lstStyle/>
          <a:p>
            <a:r>
              <a:rPr lang="en-GB" dirty="0"/>
              <a:t>Unified Versus Split Caches</a:t>
            </a:r>
          </a:p>
        </p:txBody>
      </p:sp>
      <p:sp>
        <p:nvSpPr>
          <p:cNvPr id="192515" name="Rectangle 3"/>
          <p:cNvSpPr>
            <a:spLocks noGrp="1" noChangeArrowheads="1"/>
          </p:cNvSpPr>
          <p:nvPr>
            <p:ph type="body" idx="1"/>
          </p:nvPr>
        </p:nvSpPr>
        <p:spPr/>
        <p:txBody>
          <a:bodyPr>
            <a:normAutofit fontScale="92500" lnSpcReduction="10000"/>
          </a:bodyPr>
          <a:lstStyle/>
          <a:p>
            <a:pPr marL="352425" indent="-352425"/>
            <a:r>
              <a:rPr lang="en-GB" sz="2200" dirty="0"/>
              <a:t>Has become common to split cache:</a:t>
            </a:r>
          </a:p>
          <a:p>
            <a:pPr marL="638175" lvl="1" indent="-285750">
              <a:tabLst>
                <a:tab pos="533400" algn="l"/>
              </a:tabLst>
            </a:pPr>
            <a:r>
              <a:rPr lang="en-GB" dirty="0"/>
              <a:t>One dedicated to instructions</a:t>
            </a:r>
          </a:p>
          <a:p>
            <a:pPr marL="638175" lvl="1" indent="-285750">
              <a:tabLst>
                <a:tab pos="533400" algn="l"/>
              </a:tabLst>
            </a:pPr>
            <a:r>
              <a:rPr lang="en-GB" dirty="0"/>
              <a:t>One dedicated to data</a:t>
            </a:r>
          </a:p>
          <a:p>
            <a:pPr marL="638175" lvl="1" indent="-285750">
              <a:tabLst>
                <a:tab pos="533400" algn="l"/>
              </a:tabLst>
            </a:pPr>
            <a:r>
              <a:rPr lang="en-GB" dirty="0"/>
              <a:t>Both exist at the same level, typically as two L1 caches</a:t>
            </a:r>
          </a:p>
          <a:p>
            <a:pPr marL="352425" indent="-352425"/>
            <a:r>
              <a:rPr lang="en-GB" sz="2200" dirty="0"/>
              <a:t>Advantages of unified cache:</a:t>
            </a:r>
          </a:p>
          <a:p>
            <a:pPr marL="638175" lvl="1" indent="-285750">
              <a:tabLst>
                <a:tab pos="533400" algn="l"/>
              </a:tabLst>
            </a:pPr>
            <a:r>
              <a:rPr lang="en-GB" dirty="0"/>
              <a:t>Higher hit rate</a:t>
            </a:r>
          </a:p>
          <a:p>
            <a:pPr marL="942975" lvl="2" indent="-295275"/>
            <a:r>
              <a:rPr lang="en-GB" dirty="0"/>
              <a:t>Balances load of instruction and data fetches automatically</a:t>
            </a:r>
          </a:p>
          <a:p>
            <a:pPr marL="942975" lvl="2" indent="-295275"/>
            <a:r>
              <a:rPr lang="en-GB" dirty="0"/>
              <a:t>Only one cache needs to be designed and implemented</a:t>
            </a:r>
          </a:p>
          <a:p>
            <a:pPr marL="352425" indent="-352425"/>
            <a:r>
              <a:rPr lang="en-GB" sz="2200" dirty="0"/>
              <a:t>Trend is toward split caches at the L1 and unified caches for higher levels</a:t>
            </a:r>
          </a:p>
          <a:p>
            <a:pPr marL="352425" indent="-352425"/>
            <a:r>
              <a:rPr lang="en-GB" sz="2200" dirty="0"/>
              <a:t>Advantages of split cache:</a:t>
            </a:r>
          </a:p>
          <a:p>
            <a:pPr marL="638175" lvl="1" indent="-285750">
              <a:tabLst>
                <a:tab pos="533400" algn="l"/>
              </a:tabLst>
            </a:pPr>
            <a:r>
              <a:rPr lang="en-GB" dirty="0"/>
              <a:t>Eliminates cache contention between instruction fetch/decode unit and execution unit</a:t>
            </a:r>
          </a:p>
          <a:p>
            <a:pPr marL="942975" lvl="2" indent="-295275"/>
            <a:r>
              <a:rPr lang="en-GB" dirty="0"/>
              <a:t>Important in pipelining</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Inclusion Policy</a:t>
            </a:r>
          </a:p>
        </p:txBody>
      </p:sp>
      <p:sp>
        <p:nvSpPr>
          <p:cNvPr id="3" name="Content Placeholder 2"/>
          <p:cNvSpPr>
            <a:spLocks noGrp="1"/>
          </p:cNvSpPr>
          <p:nvPr>
            <p:ph type="body" idx="1"/>
          </p:nvPr>
        </p:nvSpPr>
        <p:spPr>
          <a:xfrm>
            <a:off x="457200" y="1600200"/>
            <a:ext cx="8229600" cy="4853136"/>
          </a:xfrm>
        </p:spPr>
        <p:txBody>
          <a:bodyPr>
            <a:normAutofit/>
          </a:bodyPr>
          <a:lstStyle/>
          <a:p>
            <a:pPr marL="352425" indent="-352425"/>
            <a:r>
              <a:rPr lang="en-US" sz="1400" b="1" dirty="0"/>
              <a:t>Inclusive policy</a:t>
            </a:r>
          </a:p>
          <a:p>
            <a:pPr marL="638175" lvl="2" indent="-285750">
              <a:buFont typeface="Arial" panose="020B0604020202020204" pitchFamily="34" charset="0"/>
              <a:buChar char="–"/>
            </a:pPr>
            <a:r>
              <a:rPr lang="en-US" sz="1300" dirty="0"/>
              <a:t>Dictates that a piece of data in one cache is guaranteed to be also found in all lower levels of caches</a:t>
            </a:r>
          </a:p>
          <a:p>
            <a:pPr marL="638175" lvl="2" indent="-285750">
              <a:buFont typeface="Arial" panose="020B0604020202020204" pitchFamily="34" charset="0"/>
              <a:buChar char="–"/>
            </a:pPr>
            <a:r>
              <a:rPr lang="en-US" sz="1300" dirty="0"/>
              <a:t>Advantage is that it simplifies searching for data when there are multiple processors in the computing system</a:t>
            </a:r>
          </a:p>
          <a:p>
            <a:pPr marL="638175" lvl="2" indent="-285750">
              <a:buFont typeface="Arial" panose="020B0604020202020204" pitchFamily="34" charset="0"/>
              <a:buChar char="–"/>
            </a:pPr>
            <a:r>
              <a:rPr lang="en-US" sz="1300" dirty="0"/>
              <a:t>This property is useful in enforcing cache coherence</a:t>
            </a:r>
          </a:p>
          <a:p>
            <a:pPr marL="352425" indent="-352425"/>
            <a:r>
              <a:rPr lang="en-US" sz="1400" b="1" dirty="0"/>
              <a:t>Exclusive policy</a:t>
            </a:r>
          </a:p>
          <a:p>
            <a:pPr marL="638175" lvl="2" indent="-285750">
              <a:buFont typeface="Arial" panose="020B0604020202020204" pitchFamily="34" charset="0"/>
              <a:buChar char="–"/>
            </a:pPr>
            <a:r>
              <a:rPr lang="en-US" sz="1300" dirty="0"/>
              <a:t>Dictates that a piece of data in one cache is guaranteed not to be found in all lower levels of caches</a:t>
            </a:r>
          </a:p>
          <a:p>
            <a:pPr marL="638175" lvl="2" indent="-285750">
              <a:buFont typeface="Arial" panose="020B0604020202020204" pitchFamily="34" charset="0"/>
              <a:buChar char="–"/>
            </a:pPr>
            <a:r>
              <a:rPr lang="en-US" sz="1300" dirty="0"/>
              <a:t>The advantage is that it does not waste cache capacity since it does not store multiple copies of the same data in all of the caches</a:t>
            </a:r>
          </a:p>
          <a:p>
            <a:pPr marL="638175" lvl="2" indent="-285750">
              <a:buFont typeface="Arial" panose="020B0604020202020204" pitchFamily="34" charset="0"/>
              <a:buChar char="–"/>
            </a:pPr>
            <a:r>
              <a:rPr lang="en-US" sz="1300" dirty="0"/>
              <a:t>The disadvantage is the need to search multiple cache levels when invalidating or updating a block</a:t>
            </a:r>
          </a:p>
          <a:p>
            <a:pPr marL="638175" lvl="2" indent="-285750">
              <a:buFont typeface="Arial" panose="020B0604020202020204" pitchFamily="34" charset="0"/>
              <a:buChar char="–"/>
            </a:pPr>
            <a:r>
              <a:rPr lang="en-US" sz="1300" dirty="0"/>
              <a:t>To minimize the search time, the highest-level tag sets are typically duplicated at the lowest cache level to centralize searching</a:t>
            </a:r>
          </a:p>
          <a:p>
            <a:pPr marL="352425" indent="-352425"/>
            <a:r>
              <a:rPr lang="en-US" sz="1400" b="1" dirty="0" err="1"/>
              <a:t>Noninclusive</a:t>
            </a:r>
            <a:r>
              <a:rPr lang="en-US" sz="1400" b="1" dirty="0"/>
              <a:t> policy</a:t>
            </a:r>
          </a:p>
          <a:p>
            <a:pPr marL="638175" lvl="2" indent="-285750">
              <a:buFont typeface="Arial" panose="020B0604020202020204" pitchFamily="34" charset="0"/>
              <a:buChar char="–"/>
            </a:pPr>
            <a:r>
              <a:rPr lang="en-US" sz="1300" dirty="0"/>
              <a:t>With the </a:t>
            </a:r>
            <a:r>
              <a:rPr lang="en-US" sz="1300" dirty="0" err="1"/>
              <a:t>noninclusive</a:t>
            </a:r>
            <a:r>
              <a:rPr lang="en-US" sz="1300" dirty="0"/>
              <a:t> policy a piece of data in one cache may or may not be found in lower levels of caches</a:t>
            </a:r>
          </a:p>
          <a:p>
            <a:pPr marL="638175" lvl="2" indent="-285750">
              <a:buFont typeface="Arial" panose="020B0604020202020204" pitchFamily="34" charset="0"/>
              <a:buChar char="–"/>
            </a:pPr>
            <a:r>
              <a:rPr lang="en-US" sz="1300" dirty="0"/>
              <a:t>As with the exclusive policy, this policy will generally maintain all higher-level cache sets at the lowest cache level</a:t>
            </a:r>
          </a:p>
        </p:txBody>
      </p:sp>
    </p:spTree>
    <p:extLst>
      <p:ext uri="{BB962C8B-B14F-4D97-AF65-F5344CB8AC3E}">
        <p14:creationId xmlns:p14="http://schemas.microsoft.com/office/powerpoint/2010/main" val="7071779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descr="The columns are labeled Problem, Solution, Processor on Which Feature First Appears. The rows read as follows. Row 1. External memory slower than the system bus, Add external cache using faster memory technology, 386. Row 2. Increased processor speed results in external bus becoming a bottleneck for cache access, Move external cache on chip operating at the same speed as the processor, 486. Row 3. Internal cache is rather small due to limited space on chip, Add external L 2 cache using faster technology than main memory, 486. Row 4. Contention occurs when both the Instructional Prefetcher and the Execution Unit simultaneously require access to the cache In that case the Prefetcher is stalled while the Execution Unit’s data access takes place, Create separate data and instruction caches, Pentium. Row 5. Increased processor speed results in external bus becoming a bottleneck for L 2 cache access, Create separate back side bus that runs at higher speed than the main left parenthesis front side right parenthesis external bus the B S B is dedicated to the L 2 cache or Move L 2 cache on to the processor chip, Pentium Pro or Pentium 2. Row 6. Some applications deal with massive databases and must have rapid access to large amounts of data the on chip caches are too small, add external L 3 cache or Move L 3 cache on chip, Pentium 3 or Pentium 4." title="A table titled Intel Cache Evolution."/>
          <p:cNvGraphicFramePr>
            <a:graphicFrameLocks noGrp="1"/>
          </p:cNvGraphicFramePr>
          <p:nvPr>
            <p:extLst>
              <p:ext uri="{D42A27DB-BD31-4B8C-83A1-F6EECF244321}">
                <p14:modId xmlns:p14="http://schemas.microsoft.com/office/powerpoint/2010/main" val="1986601856"/>
              </p:ext>
            </p:extLst>
          </p:nvPr>
        </p:nvGraphicFramePr>
        <p:xfrm>
          <a:off x="1736751" y="1205864"/>
          <a:ext cx="5670499" cy="5247667"/>
        </p:xfrm>
        <a:graphic>
          <a:graphicData uri="http://schemas.openxmlformats.org/drawingml/2006/table">
            <a:tbl>
              <a:tblPr firstRow="1" bandRow="1">
                <a:tableStyleId>{5C22544A-7EE6-4342-B048-85BDC9FD1C3A}</a:tableStyleId>
              </a:tblPr>
              <a:tblGrid>
                <a:gridCol w="2195134">
                  <a:extLst>
                    <a:ext uri="{9D8B030D-6E8A-4147-A177-3AD203B41FA5}">
                      <a16:colId xmlns:a16="http://schemas.microsoft.com/office/drawing/2014/main" val="528802535"/>
                    </a:ext>
                  </a:extLst>
                </a:gridCol>
                <a:gridCol w="2030367">
                  <a:extLst>
                    <a:ext uri="{9D8B030D-6E8A-4147-A177-3AD203B41FA5}">
                      <a16:colId xmlns:a16="http://schemas.microsoft.com/office/drawing/2014/main" val="3102758518"/>
                    </a:ext>
                  </a:extLst>
                </a:gridCol>
                <a:gridCol w="1444998">
                  <a:extLst>
                    <a:ext uri="{9D8B030D-6E8A-4147-A177-3AD203B41FA5}">
                      <a16:colId xmlns:a16="http://schemas.microsoft.com/office/drawing/2014/main" val="2543019389"/>
                    </a:ext>
                  </a:extLst>
                </a:gridCol>
              </a:tblGrid>
              <a:tr h="366513">
                <a:tc>
                  <a:txBody>
                    <a:bodyPr/>
                    <a:lstStyle/>
                    <a:p>
                      <a:pPr algn="l"/>
                      <a:r>
                        <a:rPr lang="en-IN" sz="900" b="1" i="0" u="none" strike="noStrike" cap="none" baseline="0" dirty="0">
                          <a:solidFill>
                            <a:schemeClr val="tx1"/>
                          </a:solidFill>
                          <a:latin typeface="+mn-lt"/>
                          <a:ea typeface="+mn-ea"/>
                          <a:cs typeface="+mn-cs"/>
                          <a:sym typeface="Arial"/>
                        </a:rPr>
                        <a:t>Problem</a:t>
                      </a:r>
                      <a:endParaRPr lang="en-IN" sz="900" b="1" dirty="0">
                        <a:solidFill>
                          <a:schemeClr val="tx1"/>
                        </a:solidFill>
                      </a:endParaRPr>
                    </a:p>
                  </a:txBody>
                  <a:tcPr marL="79284" marR="79284" marT="39642" marB="39642" anchor="b">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900" b="1" i="0" u="none" strike="noStrike" cap="none" baseline="0" dirty="0">
                          <a:solidFill>
                            <a:schemeClr val="tx1"/>
                          </a:solidFill>
                          <a:latin typeface="+mn-lt"/>
                          <a:ea typeface="+mn-ea"/>
                          <a:cs typeface="+mn-cs"/>
                          <a:sym typeface="Arial"/>
                        </a:rPr>
                        <a:t>Solution</a:t>
                      </a:r>
                      <a:endParaRPr lang="en-IN" sz="900" b="1" dirty="0">
                        <a:solidFill>
                          <a:schemeClr val="tx1"/>
                        </a:solidFill>
                      </a:endParaRPr>
                    </a:p>
                  </a:txBody>
                  <a:tcPr marL="79284" marR="79284" marT="39642" marB="39642" anchor="b">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i="0" u="none" strike="noStrike" cap="none" baseline="0" dirty="0">
                          <a:solidFill>
                            <a:schemeClr val="tx1"/>
                          </a:solidFill>
                          <a:latin typeface="+mn-lt"/>
                          <a:ea typeface="+mn-ea"/>
                          <a:cs typeface="+mn-cs"/>
                          <a:sym typeface="Arial"/>
                        </a:rPr>
                        <a:t>Processor on Which</a:t>
                      </a:r>
                    </a:p>
                    <a:p>
                      <a:pPr algn="ctr"/>
                      <a:r>
                        <a:rPr lang="en-US" sz="900" b="1" i="0" u="none" strike="noStrike" cap="none" baseline="0" dirty="0">
                          <a:solidFill>
                            <a:schemeClr val="tx1"/>
                          </a:solidFill>
                          <a:latin typeface="+mn-lt"/>
                          <a:ea typeface="+mn-ea"/>
                          <a:cs typeface="+mn-cs"/>
                          <a:sym typeface="Arial"/>
                        </a:rPr>
                        <a:t>Feature First Appears</a:t>
                      </a:r>
                      <a:endParaRPr lang="en-IN" sz="900" b="1" dirty="0">
                        <a:solidFill>
                          <a:schemeClr val="tx1"/>
                        </a:solidFill>
                      </a:endParaRPr>
                    </a:p>
                  </a:txBody>
                  <a:tcPr marL="79284" marR="79284" marT="39642" marB="39642" anchor="b">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59986812"/>
                  </a:ext>
                </a:extLst>
              </a:tr>
              <a:tr h="470031">
                <a:tc>
                  <a:txBody>
                    <a:bodyPr/>
                    <a:lstStyle/>
                    <a:p>
                      <a:pPr algn="l"/>
                      <a:r>
                        <a:rPr lang="en-US" sz="900" b="0" i="0" u="none" strike="noStrike" cap="none" baseline="0" dirty="0">
                          <a:solidFill>
                            <a:schemeClr val="dk1"/>
                          </a:solidFill>
                          <a:latin typeface="+mn-lt"/>
                          <a:ea typeface="+mn-ea"/>
                          <a:cs typeface="+mn-cs"/>
                          <a:sym typeface="Arial"/>
                        </a:rPr>
                        <a:t>External memory slower than the system bus.</a:t>
                      </a:r>
                      <a:endParaRPr lang="en-IN" sz="900" b="0" dirty="0"/>
                    </a:p>
                  </a:txBody>
                  <a:tcPr marL="79284" marR="79284" marT="39642" marB="39642">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l"/>
                      <a:r>
                        <a:rPr lang="en-US" sz="900" b="0" dirty="0"/>
                        <a:t>Add external cache using faster</a:t>
                      </a:r>
                    </a:p>
                    <a:p>
                      <a:pPr algn="l"/>
                      <a:r>
                        <a:rPr lang="en-US" sz="900" b="0" dirty="0"/>
                        <a:t>memory technology.</a:t>
                      </a:r>
                      <a:endParaRPr lang="en-IN" sz="900" b="0" dirty="0"/>
                    </a:p>
                  </a:txBody>
                  <a:tcPr marL="79284" marR="79284" marT="39642" marB="39642">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ctr"/>
                      <a:r>
                        <a:rPr lang="en-IN" sz="900" b="0" dirty="0"/>
                        <a:t>386</a:t>
                      </a:r>
                    </a:p>
                  </a:txBody>
                  <a:tcPr marL="79284" marR="79284" marT="39642" marB="39642">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extLst>
                  <a:ext uri="{0D108BD9-81ED-4DB2-BD59-A6C34878D82A}">
                    <a16:rowId xmlns:a16="http://schemas.microsoft.com/office/drawing/2014/main" val="3717666487"/>
                  </a:ext>
                </a:extLst>
              </a:tr>
              <a:tr h="753189">
                <a:tc>
                  <a:txBody>
                    <a:bodyPr/>
                    <a:lstStyle/>
                    <a:p>
                      <a:pPr algn="l"/>
                      <a:r>
                        <a:rPr lang="en-US" sz="900" b="0" i="0" u="none" strike="noStrike" cap="none" baseline="0" dirty="0">
                          <a:solidFill>
                            <a:schemeClr val="dk1"/>
                          </a:solidFill>
                          <a:latin typeface="+mn-lt"/>
                          <a:ea typeface="+mn-ea"/>
                          <a:cs typeface="+mn-cs"/>
                          <a:sym typeface="Arial"/>
                        </a:rPr>
                        <a:t>Increased processor speed results in external bus becoming a bottleneck for cache access.</a:t>
                      </a:r>
                      <a:endParaRPr lang="en-IN" sz="900" b="0" dirty="0"/>
                    </a:p>
                  </a:txBody>
                  <a:tcPr marL="79284" marR="79284" marT="39642" marB="39642">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l"/>
                      <a:r>
                        <a:rPr lang="en-US" sz="900" b="0" dirty="0"/>
                        <a:t>Move external cache on-chip,</a:t>
                      </a:r>
                    </a:p>
                    <a:p>
                      <a:pPr algn="l"/>
                      <a:r>
                        <a:rPr lang="en-US" sz="900" b="0" dirty="0"/>
                        <a:t>operating at the same speed as the</a:t>
                      </a:r>
                    </a:p>
                    <a:p>
                      <a:pPr algn="l"/>
                      <a:r>
                        <a:rPr lang="en-US" sz="900" b="0" dirty="0"/>
                        <a:t>processor.</a:t>
                      </a:r>
                      <a:endParaRPr lang="en-IN" sz="900" b="0" dirty="0"/>
                    </a:p>
                  </a:txBody>
                  <a:tcPr marL="79284" marR="79284" marT="39642" marB="39642">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900" b="0" dirty="0"/>
                        <a:t>486</a:t>
                      </a:r>
                    </a:p>
                  </a:txBody>
                  <a:tcPr marL="79284" marR="79284" marT="39642" marB="39642">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extLst>
                  <a:ext uri="{0D108BD9-81ED-4DB2-BD59-A6C34878D82A}">
                    <a16:rowId xmlns:a16="http://schemas.microsoft.com/office/drawing/2014/main" val="4062764516"/>
                  </a:ext>
                </a:extLst>
              </a:tr>
              <a:tr h="600595">
                <a:tc>
                  <a:txBody>
                    <a:bodyPr/>
                    <a:lstStyle/>
                    <a:p>
                      <a:pPr algn="l"/>
                      <a:r>
                        <a:rPr lang="en-US" sz="900" b="0" i="0" u="none" strike="noStrike" cap="none" baseline="0" dirty="0">
                          <a:solidFill>
                            <a:schemeClr val="dk1"/>
                          </a:solidFill>
                          <a:latin typeface="+mn-lt"/>
                          <a:ea typeface="+mn-ea"/>
                          <a:cs typeface="+mn-cs"/>
                          <a:sym typeface="Arial"/>
                        </a:rPr>
                        <a:t>Internal cache is rather small, due to limited space on chip.</a:t>
                      </a:r>
                      <a:endParaRPr lang="en-IN" sz="900" b="0" dirty="0"/>
                    </a:p>
                  </a:txBody>
                  <a:tcPr marL="79284" marR="79284" marT="39642" marB="39642">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l"/>
                      <a:r>
                        <a:rPr lang="en-US" sz="900" b="0" dirty="0"/>
                        <a:t>Add external L2 cache using faster</a:t>
                      </a:r>
                    </a:p>
                    <a:p>
                      <a:pPr algn="l"/>
                      <a:r>
                        <a:rPr lang="en-US" sz="900" b="0" dirty="0"/>
                        <a:t>technology than main memory.</a:t>
                      </a:r>
                      <a:endParaRPr lang="en-IN" sz="900" b="0" dirty="0"/>
                    </a:p>
                  </a:txBody>
                  <a:tcPr marL="79284" marR="79284" marT="39642" marB="39642">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900" b="0" dirty="0"/>
                        <a:t>486</a:t>
                      </a:r>
                    </a:p>
                  </a:txBody>
                  <a:tcPr marL="79284" marR="79284" marT="39642" marB="39642">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extLst>
                  <a:ext uri="{0D108BD9-81ED-4DB2-BD59-A6C34878D82A}">
                    <a16:rowId xmlns:a16="http://schemas.microsoft.com/office/drawing/2014/main" val="3801756320"/>
                  </a:ext>
                </a:extLst>
              </a:tr>
              <a:tr h="1054913">
                <a:tc>
                  <a:txBody>
                    <a:bodyPr/>
                    <a:lstStyle/>
                    <a:p>
                      <a:pPr algn="l"/>
                      <a:r>
                        <a:rPr lang="en-US" sz="900" b="0" i="0" u="none" strike="noStrike" cap="none" baseline="0" dirty="0">
                          <a:solidFill>
                            <a:schemeClr val="dk1"/>
                          </a:solidFill>
                          <a:latin typeface="+mn-lt"/>
                          <a:ea typeface="+mn-ea"/>
                          <a:cs typeface="+mn-cs"/>
                          <a:sym typeface="Arial"/>
                        </a:rPr>
                        <a:t>Contention occurs when both the</a:t>
                      </a:r>
                    </a:p>
                    <a:p>
                      <a:pPr algn="l"/>
                      <a:r>
                        <a:rPr lang="en-US" sz="900" b="0" i="0" u="none" strike="noStrike" cap="none" baseline="0" dirty="0">
                          <a:solidFill>
                            <a:schemeClr val="dk1"/>
                          </a:solidFill>
                          <a:latin typeface="+mn-lt"/>
                          <a:ea typeface="+mn-ea"/>
                          <a:cs typeface="+mn-cs"/>
                          <a:sym typeface="Arial"/>
                        </a:rPr>
                        <a:t>Instruction </a:t>
                      </a:r>
                      <a:r>
                        <a:rPr lang="en-US" sz="900" b="0" i="0" u="none" strike="noStrike" cap="none" baseline="0" dirty="0" err="1">
                          <a:solidFill>
                            <a:schemeClr val="dk1"/>
                          </a:solidFill>
                          <a:latin typeface="+mn-lt"/>
                          <a:ea typeface="+mn-ea"/>
                          <a:cs typeface="+mn-cs"/>
                          <a:sym typeface="Arial"/>
                        </a:rPr>
                        <a:t>Prefetcher</a:t>
                      </a:r>
                      <a:r>
                        <a:rPr lang="en-US" sz="900" b="0" i="0" u="none" strike="noStrike" cap="none" baseline="0" dirty="0">
                          <a:solidFill>
                            <a:schemeClr val="dk1"/>
                          </a:solidFill>
                          <a:latin typeface="+mn-lt"/>
                          <a:ea typeface="+mn-ea"/>
                          <a:cs typeface="+mn-cs"/>
                          <a:sym typeface="Arial"/>
                        </a:rPr>
                        <a:t> and the Execution Unit simultaneously require access to the cache. In that case, the </a:t>
                      </a:r>
                      <a:r>
                        <a:rPr lang="en-US" sz="900" b="0" i="0" u="none" strike="noStrike" cap="none" baseline="0" dirty="0" err="1">
                          <a:solidFill>
                            <a:schemeClr val="dk1"/>
                          </a:solidFill>
                          <a:latin typeface="+mn-lt"/>
                          <a:ea typeface="+mn-ea"/>
                          <a:cs typeface="+mn-cs"/>
                          <a:sym typeface="Arial"/>
                        </a:rPr>
                        <a:t>Prefetcher</a:t>
                      </a:r>
                      <a:r>
                        <a:rPr lang="en-US" sz="900" b="0" i="0" u="none" strike="noStrike" cap="none" baseline="0" dirty="0">
                          <a:solidFill>
                            <a:schemeClr val="dk1"/>
                          </a:solidFill>
                          <a:latin typeface="+mn-lt"/>
                          <a:ea typeface="+mn-ea"/>
                          <a:cs typeface="+mn-cs"/>
                          <a:sym typeface="Arial"/>
                        </a:rPr>
                        <a:t> is stalled while the Execution Unit’s data access takes place.</a:t>
                      </a:r>
                      <a:endParaRPr lang="en-IN" sz="900" b="0" dirty="0"/>
                    </a:p>
                  </a:txBody>
                  <a:tcPr marL="79284" marR="79284" marT="39642" marB="39642">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l"/>
                      <a:r>
                        <a:rPr lang="en-US" sz="900" b="0" dirty="0"/>
                        <a:t>Create separate data and  instruction caches.</a:t>
                      </a:r>
                      <a:endParaRPr lang="en-IN" sz="900" b="0" dirty="0"/>
                    </a:p>
                  </a:txBody>
                  <a:tcPr marL="79284" marR="79284" marT="39642" marB="39642">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900" b="0" dirty="0"/>
                        <a:t>Pentium</a:t>
                      </a:r>
                    </a:p>
                  </a:txBody>
                  <a:tcPr marL="79284" marR="79284" marT="39642" marB="39642">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extLst>
                  <a:ext uri="{0D108BD9-81ED-4DB2-BD59-A6C34878D82A}">
                    <a16:rowId xmlns:a16="http://schemas.microsoft.com/office/drawing/2014/main" val="1007438362"/>
                  </a:ext>
                </a:extLst>
              </a:tr>
              <a:tr h="861724">
                <a:tc rowSpan="2">
                  <a:txBody>
                    <a:bodyPr/>
                    <a:lstStyle/>
                    <a:p>
                      <a:pPr algn="l"/>
                      <a:r>
                        <a:rPr lang="en-US" sz="900" b="0" i="0" u="none" strike="noStrike" cap="none" baseline="0" dirty="0">
                          <a:solidFill>
                            <a:schemeClr val="dk1"/>
                          </a:solidFill>
                          <a:latin typeface="+mn-lt"/>
                          <a:ea typeface="+mn-ea"/>
                          <a:cs typeface="+mn-cs"/>
                          <a:sym typeface="Arial"/>
                        </a:rPr>
                        <a:t>Increased processor speed results in</a:t>
                      </a:r>
                    </a:p>
                    <a:p>
                      <a:pPr algn="l"/>
                      <a:r>
                        <a:rPr lang="en-US" sz="900" b="0" i="0" u="none" strike="noStrike" cap="none" baseline="0" dirty="0">
                          <a:solidFill>
                            <a:schemeClr val="dk1"/>
                          </a:solidFill>
                          <a:latin typeface="+mn-lt"/>
                          <a:ea typeface="+mn-ea"/>
                          <a:cs typeface="+mn-cs"/>
                          <a:sym typeface="Arial"/>
                        </a:rPr>
                        <a:t>external bus becoming a bottleneck for L2 cache access.</a:t>
                      </a:r>
                      <a:endParaRPr lang="en-IN" sz="900" b="0" dirty="0"/>
                    </a:p>
                  </a:txBody>
                  <a:tcPr marL="79284" marR="79284"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l"/>
                      <a:r>
                        <a:rPr lang="en-US" sz="900" b="0" dirty="0"/>
                        <a:t>Create separate back-side bus that runs at higher speed than the main</a:t>
                      </a:r>
                    </a:p>
                    <a:p>
                      <a:pPr algn="l"/>
                      <a:r>
                        <a:rPr lang="en-US" sz="900" b="0" dirty="0"/>
                        <a:t>(front-side) external bus. The BSB is dedicated to the L2 cache.</a:t>
                      </a:r>
                      <a:endParaRPr lang="en-IN" sz="900" b="0" dirty="0"/>
                    </a:p>
                  </a:txBody>
                  <a:tcPr marL="79284" marR="79284" marT="39642" marB="39642">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900" b="0" dirty="0"/>
                        <a:t>Pentium Pro</a:t>
                      </a:r>
                    </a:p>
                  </a:txBody>
                  <a:tcPr marL="79284" marR="79284" marT="39642" marB="39642">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extLst>
                  <a:ext uri="{0D108BD9-81ED-4DB2-BD59-A6C34878D82A}">
                    <a16:rowId xmlns:a16="http://schemas.microsoft.com/office/drawing/2014/main" val="794824530"/>
                  </a:ext>
                </a:extLst>
              </a:tr>
              <a:tr h="421995">
                <a:tc vMerge="1">
                  <a:txBody>
                    <a:bodyPr/>
                    <a:lstStyle/>
                    <a:p>
                      <a:pPr algn="l"/>
                      <a:endParaRPr lang="en-IN" sz="800" b="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l"/>
                      <a:r>
                        <a:rPr lang="en-US" sz="900" b="0" dirty="0"/>
                        <a:t>Move L2 cache on to the</a:t>
                      </a:r>
                    </a:p>
                    <a:p>
                      <a:pPr algn="l"/>
                      <a:r>
                        <a:rPr lang="en-US" sz="900" b="0" dirty="0"/>
                        <a:t>processor chip.</a:t>
                      </a:r>
                      <a:endParaRPr lang="en-IN" sz="900" b="0" dirty="0"/>
                    </a:p>
                  </a:txBody>
                  <a:tcPr marL="79284" marR="79284" marT="39642" marB="39642">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900" b="0" dirty="0"/>
                        <a:t>Pentium II</a:t>
                      </a:r>
                    </a:p>
                  </a:txBody>
                  <a:tcPr marL="79284" marR="79284" marT="39642" marB="39642">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extLst>
                  <a:ext uri="{0D108BD9-81ED-4DB2-BD59-A6C34878D82A}">
                    <a16:rowId xmlns:a16="http://schemas.microsoft.com/office/drawing/2014/main" val="4149877881"/>
                  </a:ext>
                </a:extLst>
              </a:tr>
              <a:tr h="255726">
                <a:tc rowSpan="2">
                  <a:txBody>
                    <a:bodyPr/>
                    <a:lstStyle/>
                    <a:p>
                      <a:pPr algn="l"/>
                      <a:r>
                        <a:rPr lang="en-US" sz="900" b="0" i="0" u="none" strike="noStrike" cap="none" baseline="0" dirty="0">
                          <a:solidFill>
                            <a:schemeClr val="dk1"/>
                          </a:solidFill>
                          <a:latin typeface="+mn-lt"/>
                          <a:ea typeface="+mn-ea"/>
                          <a:cs typeface="+mn-cs"/>
                          <a:sym typeface="Arial"/>
                        </a:rPr>
                        <a:t>Some applications deal with massive</a:t>
                      </a:r>
                    </a:p>
                    <a:p>
                      <a:pPr algn="l"/>
                      <a:r>
                        <a:rPr lang="en-US" sz="900" b="0" i="0" u="none" strike="noStrike" cap="none" baseline="0" dirty="0">
                          <a:solidFill>
                            <a:schemeClr val="dk1"/>
                          </a:solidFill>
                          <a:latin typeface="+mn-lt"/>
                          <a:ea typeface="+mn-ea"/>
                          <a:cs typeface="+mn-cs"/>
                          <a:sym typeface="Arial"/>
                        </a:rPr>
                        <a:t>databases and must have rapid access to large amounts of data. The on-Chip caches are too small.</a:t>
                      </a:r>
                      <a:endParaRPr lang="en-IN" sz="900" b="0" dirty="0"/>
                    </a:p>
                  </a:txBody>
                  <a:tcPr marL="79284" marR="79284" marT="39642" marB="39642"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l"/>
                      <a:r>
                        <a:rPr lang="en-IN" sz="900" b="0" dirty="0"/>
                        <a:t>Add external L3 cache.</a:t>
                      </a:r>
                    </a:p>
                  </a:txBody>
                  <a:tcPr marL="79284" marR="79284" marT="39642" marB="39642">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900" b="0" dirty="0"/>
                        <a:t>Pentium III</a:t>
                      </a:r>
                    </a:p>
                  </a:txBody>
                  <a:tcPr marL="79284" marR="79284" marT="39642" marB="39642">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extLst>
                  <a:ext uri="{0D108BD9-81ED-4DB2-BD59-A6C34878D82A}">
                    <a16:rowId xmlns:a16="http://schemas.microsoft.com/office/drawing/2014/main" val="3495417200"/>
                  </a:ext>
                </a:extLst>
              </a:tr>
              <a:tr h="462981">
                <a:tc vMerge="1">
                  <a:txBody>
                    <a:bodyPr/>
                    <a:lstStyle/>
                    <a:p>
                      <a:pPr algn="l"/>
                      <a:endParaRPr lang="en-IN" sz="800" b="0" dirty="0"/>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algn="l"/>
                      <a:r>
                        <a:rPr lang="en-US" sz="900" b="0" dirty="0"/>
                        <a:t>Move L3 cache on-chip.</a:t>
                      </a:r>
                      <a:endParaRPr lang="en-IN" sz="900" b="0" dirty="0"/>
                    </a:p>
                  </a:txBody>
                  <a:tcPr marL="79284" marR="79284" marT="39642" marB="39642">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900" b="0" dirty="0"/>
                        <a:t>Pentium 4</a:t>
                      </a:r>
                    </a:p>
                  </a:txBody>
                  <a:tcPr marL="79284" marR="79284" marT="39642" marB="39642">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rgbClr val="C6F8CF"/>
                    </a:solidFill>
                  </a:tcPr>
                </a:tc>
                <a:extLst>
                  <a:ext uri="{0D108BD9-81ED-4DB2-BD59-A6C34878D82A}">
                    <a16:rowId xmlns:a16="http://schemas.microsoft.com/office/drawing/2014/main" val="523242424"/>
                  </a:ext>
                </a:extLst>
              </a:tr>
            </a:tbl>
          </a:graphicData>
        </a:graphic>
      </p:graphicFrame>
      <p:sp>
        <p:nvSpPr>
          <p:cNvPr id="2" name="Title 1">
            <a:extLst>
              <a:ext uri="{FF2B5EF4-FFF2-40B4-BE49-F238E27FC236}">
                <a16:creationId xmlns:a16="http://schemas.microsoft.com/office/drawing/2014/main" id="{5766D94F-465B-4315-9776-D4882B04F7C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Table 5.4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Intel Cache Evolution</a:t>
            </a:r>
            <a:endParaRPr lang="en-US" dirty="0"/>
          </a:p>
        </p:txBody>
      </p:sp>
    </p:spTree>
    <p:extLst>
      <p:ext uri="{BB962C8B-B14F-4D97-AF65-F5344CB8AC3E}">
        <p14:creationId xmlns:p14="http://schemas.microsoft.com/office/powerpoint/2010/main" val="10767601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he out of order execution logic sends information to a set of two register files, an integer register file and an F P register file connected bidirectionally to each other. The integer register file contains a set of five blocks that read as follows from left to right. Load address unit, store address unit, simple integer A L U, simple integer A L U, and complex integer A L U. The Load address unit and store address unit connects to an L 1 data cache of 16 kilobytes. A set of two simple integer block and the complex integer A L U connects back to the integer register file. The F P register file connects to a set of two blocks, the F P or M M X unit and the F P move unit. The F P over M M X unit connects back to the F P register file. The F P move unit connects back to the F P register file and connects to the L 1 data cache of 16 Kilobytes. The L 1 data cache of 16 kilobytes is connected bidirectionally to the L 2 cache of 512 kilobytes through 256 bits. The L 2 cache bit is connected bidirectionally to the L 3 cache of 1 Megabyte through 256 bits. The L 3 cache of 1 Megabyte is connected bidirectionally to a system bus." title="A diagram illustrates a block diagram of a Pentium 4 processor."/>
          <p:cNvPicPr>
            <a:picLocks noChangeAspect="1"/>
          </p:cNvPicPr>
          <p:nvPr/>
        </p:nvPicPr>
        <p:blipFill rotWithShape="1">
          <a:blip r:embed="rId3">
            <a:extLst>
              <a:ext uri="{28A0092B-C50C-407E-A947-70E740481C1C}">
                <a14:useLocalDpi xmlns:a14="http://schemas.microsoft.com/office/drawing/2010/main" val="0"/>
              </a:ext>
            </a:extLst>
          </a:blip>
          <a:srcRect l="2991" t="9051" r="2831" b="19659"/>
          <a:stretch/>
        </p:blipFill>
        <p:spPr>
          <a:xfrm>
            <a:off x="1940450" y="1282588"/>
            <a:ext cx="5263101" cy="5155814"/>
          </a:xfrm>
          <a:prstGeom prst="rect">
            <a:avLst/>
          </a:prstGeom>
        </p:spPr>
      </p:pic>
      <p:sp>
        <p:nvSpPr>
          <p:cNvPr id="2" name="Title 1">
            <a:extLst>
              <a:ext uri="{FF2B5EF4-FFF2-40B4-BE49-F238E27FC236}">
                <a16:creationId xmlns:a16="http://schemas.microsoft.com/office/drawing/2014/main" id="{DDC41933-AB58-476B-82B6-014064A1DB5D}"/>
              </a:ext>
            </a:extLst>
          </p:cNvPr>
          <p:cNvSpPr>
            <a:spLocks noGrp="1"/>
          </p:cNvSpPr>
          <p:nvPr>
            <p:ph type="title"/>
          </p:nvPr>
        </p:nvSpPr>
        <p:spPr/>
        <p:txBody>
          <a:bodyPr/>
          <a:lstStyle/>
          <a:p>
            <a:r>
              <a:rPr lang="de-DE" dirty="0">
                <a:latin typeface="Times New Roman" panose="02020603050405020304" pitchFamily="18" charset="0"/>
                <a:cs typeface="Times New Roman" panose="02020603050405020304" pitchFamily="18" charset="0"/>
              </a:rPr>
              <a:t>Figure 5.17 </a:t>
            </a:r>
            <a:br>
              <a:rPr lang="de-DE" dirty="0">
                <a:latin typeface="Times New Roman" panose="02020603050405020304" pitchFamily="18" charset="0"/>
                <a:cs typeface="Times New Roman" panose="02020603050405020304" pitchFamily="18" charset="0"/>
              </a:rPr>
            </a:br>
            <a:r>
              <a:rPr lang="de-DE" dirty="0">
                <a:latin typeface="Times New Roman" panose="02020603050405020304" pitchFamily="18" charset="0"/>
                <a:cs typeface="Times New Roman" panose="02020603050405020304" pitchFamily="18" charset="0"/>
              </a:rPr>
              <a:t>Pentium 4 Block Diagram</a:t>
            </a:r>
            <a:endParaRPr lang="en-US" dirty="0"/>
          </a:p>
        </p:txBody>
      </p:sp>
    </p:spTree>
    <p:extLst>
      <p:ext uri="{BB962C8B-B14F-4D97-AF65-F5344CB8AC3E}">
        <p14:creationId xmlns:p14="http://schemas.microsoft.com/office/powerpoint/2010/main" val="6439496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descr="The columns are labeled Control Bits C D, Control Bits N W, Operating Mode Cache Fills, Operating Mode Write Throughs, Operating Mode Invalidates. Row 1. 0, 0 Enabled, Enabled, Enabled. Row 2. 1, 0, Disabled, Enabled, Enabled. Row 3. 1, 1, Disabled, Disabled, Disabled." title="A table is titled Pentium 4 Cache Operating Modes."/>
          <p:cNvGraphicFramePr>
            <a:graphicFrameLocks noGrp="1"/>
          </p:cNvGraphicFramePr>
          <p:nvPr>
            <p:extLst>
              <p:ext uri="{D42A27DB-BD31-4B8C-83A1-F6EECF244321}">
                <p14:modId xmlns:p14="http://schemas.microsoft.com/office/powerpoint/2010/main" val="1669502066"/>
              </p:ext>
            </p:extLst>
          </p:nvPr>
        </p:nvGraphicFramePr>
        <p:xfrm>
          <a:off x="539750" y="2132856"/>
          <a:ext cx="8017518" cy="2357357"/>
        </p:xfrm>
        <a:graphic>
          <a:graphicData uri="http://schemas.openxmlformats.org/drawingml/2006/table">
            <a:tbl>
              <a:tblPr firstRow="1" bandRow="1">
                <a:tableStyleId>{5C22544A-7EE6-4342-B048-85BDC9FD1C3A}</a:tableStyleId>
              </a:tblPr>
              <a:tblGrid>
                <a:gridCol w="791890">
                  <a:extLst>
                    <a:ext uri="{9D8B030D-6E8A-4147-A177-3AD203B41FA5}">
                      <a16:colId xmlns:a16="http://schemas.microsoft.com/office/drawing/2014/main" val="528802535"/>
                    </a:ext>
                  </a:extLst>
                </a:gridCol>
                <a:gridCol w="864096">
                  <a:extLst>
                    <a:ext uri="{9D8B030D-6E8A-4147-A177-3AD203B41FA5}">
                      <a16:colId xmlns:a16="http://schemas.microsoft.com/office/drawing/2014/main" val="3102758518"/>
                    </a:ext>
                  </a:extLst>
                </a:gridCol>
                <a:gridCol w="2520280">
                  <a:extLst>
                    <a:ext uri="{9D8B030D-6E8A-4147-A177-3AD203B41FA5}">
                      <a16:colId xmlns:a16="http://schemas.microsoft.com/office/drawing/2014/main" val="2543019389"/>
                    </a:ext>
                  </a:extLst>
                </a:gridCol>
                <a:gridCol w="1800200">
                  <a:extLst>
                    <a:ext uri="{9D8B030D-6E8A-4147-A177-3AD203B41FA5}">
                      <a16:colId xmlns:a16="http://schemas.microsoft.com/office/drawing/2014/main" val="4122312373"/>
                    </a:ext>
                  </a:extLst>
                </a:gridCol>
                <a:gridCol w="2041052">
                  <a:extLst>
                    <a:ext uri="{9D8B030D-6E8A-4147-A177-3AD203B41FA5}">
                      <a16:colId xmlns:a16="http://schemas.microsoft.com/office/drawing/2014/main" val="340325420"/>
                    </a:ext>
                  </a:extLst>
                </a:gridCol>
              </a:tblGrid>
              <a:tr h="474177">
                <a:tc gridSpan="2">
                  <a:txBody>
                    <a:bodyPr/>
                    <a:lstStyle/>
                    <a:p>
                      <a:pPr algn="ctr"/>
                      <a:r>
                        <a:rPr lang="en-IN" sz="1400" b="1" i="0" u="none" strike="noStrike" cap="none" baseline="0" dirty="0">
                          <a:solidFill>
                            <a:schemeClr val="dk1"/>
                          </a:solidFill>
                          <a:latin typeface="+mn-lt"/>
                          <a:ea typeface="+mn-ea"/>
                          <a:cs typeface="+mn-cs"/>
                          <a:sym typeface="Arial"/>
                        </a:rPr>
                        <a:t>Control Bits</a:t>
                      </a:r>
                      <a:endParaRPr lang="en-IN" sz="14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pPr algn="ct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3">
                  <a:txBody>
                    <a:bodyPr/>
                    <a:lstStyle/>
                    <a:p>
                      <a:pPr algn="ctr"/>
                      <a:r>
                        <a:rPr lang="en-IN" sz="1400" b="1" i="0" u="none" strike="noStrike" cap="none" baseline="0" dirty="0">
                          <a:solidFill>
                            <a:schemeClr val="dk1"/>
                          </a:solidFill>
                          <a:latin typeface="+mn-lt"/>
                          <a:ea typeface="+mn-ea"/>
                          <a:cs typeface="+mn-cs"/>
                          <a:sym typeface="Arial"/>
                        </a:rPr>
                        <a:t>Operating Mode</a:t>
                      </a:r>
                      <a:endParaRPr lang="en-IN" sz="14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pPr algn="ct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pPr algn="ct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470795">
                <a:tc>
                  <a:txBody>
                    <a:bodyPr/>
                    <a:lstStyle/>
                    <a:p>
                      <a:pPr algn="ctr"/>
                      <a:r>
                        <a:rPr lang="en-IN" sz="1400" b="1" i="0" u="none" strike="noStrike" cap="none" baseline="0" dirty="0">
                          <a:solidFill>
                            <a:schemeClr val="dk1"/>
                          </a:solidFill>
                          <a:latin typeface="+mn-lt"/>
                          <a:ea typeface="+mn-ea"/>
                          <a:cs typeface="+mn-cs"/>
                          <a:sym typeface="Arial"/>
                        </a:rPr>
                        <a:t>CD</a:t>
                      </a:r>
                      <a:endParaRPr lang="en-IN" sz="1400" b="1" dirty="0"/>
                    </a:p>
                  </a:txBody>
                  <a:tcPr anchor="ctr">
                    <a:lnL w="12700" cap="flat" cmpd="sng" algn="ctr">
                      <a:solidFill>
                        <a:srgbClr val="007FA3"/>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1" i="0" u="none" strike="noStrike" cap="none" baseline="0" dirty="0">
                          <a:solidFill>
                            <a:schemeClr val="dk1"/>
                          </a:solidFill>
                          <a:latin typeface="+mn-lt"/>
                          <a:ea typeface="+mn-ea"/>
                          <a:cs typeface="+mn-cs"/>
                          <a:sym typeface="Arial"/>
                        </a:rPr>
                        <a:t>NW</a:t>
                      </a:r>
                      <a:endParaRPr lang="en-IN" sz="1400" b="1" dirty="0"/>
                    </a:p>
                  </a:txBody>
                  <a:tcPr anchor="ctr">
                    <a:lnL w="12700" cap="flat" cmpd="sng" algn="ctr">
                      <a:no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1" i="0" u="none" strike="noStrike" cap="none" baseline="0" dirty="0">
                          <a:solidFill>
                            <a:schemeClr val="dk1"/>
                          </a:solidFill>
                          <a:latin typeface="+mn-lt"/>
                          <a:ea typeface="+mn-ea"/>
                          <a:cs typeface="+mn-cs"/>
                          <a:sym typeface="Arial"/>
                        </a:rPr>
                        <a:t>Cache Fills</a:t>
                      </a:r>
                      <a:endParaRPr lang="en-IN" sz="1400" b="1" dirty="0"/>
                    </a:p>
                  </a:txBody>
                  <a:tcPr anchor="ctr">
                    <a:lnL w="12700" cap="flat" cmpd="sng" algn="ctr">
                      <a:solidFill>
                        <a:srgbClr val="007FA3"/>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1" i="0" u="none" strike="noStrike" cap="none" baseline="0" dirty="0">
                          <a:solidFill>
                            <a:schemeClr val="dk1"/>
                          </a:solidFill>
                          <a:latin typeface="+mn-lt"/>
                          <a:ea typeface="+mn-ea"/>
                          <a:cs typeface="+mn-cs"/>
                          <a:sym typeface="Arial"/>
                        </a:rPr>
                        <a:t>Write </a:t>
                      </a:r>
                      <a:r>
                        <a:rPr lang="en-IN" sz="1400" b="1" i="0" u="none" strike="noStrike" cap="none" baseline="0" dirty="0" err="1">
                          <a:solidFill>
                            <a:schemeClr val="dk1"/>
                          </a:solidFill>
                          <a:latin typeface="+mn-lt"/>
                          <a:ea typeface="+mn-ea"/>
                          <a:cs typeface="+mn-cs"/>
                          <a:sym typeface="Arial"/>
                        </a:rPr>
                        <a:t>Throughs</a:t>
                      </a:r>
                      <a:endParaRPr lang="en-IN" sz="14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1" i="0" u="none" strike="noStrike" cap="none" baseline="0" dirty="0">
                          <a:solidFill>
                            <a:schemeClr val="dk1"/>
                          </a:solidFill>
                          <a:latin typeface="+mn-lt"/>
                          <a:ea typeface="+mn-ea"/>
                          <a:cs typeface="+mn-cs"/>
                          <a:sym typeface="Arial"/>
                        </a:rPr>
                        <a:t>Invalidates</a:t>
                      </a:r>
                      <a:endParaRPr lang="en-IN" sz="1400" b="1" dirty="0"/>
                    </a:p>
                  </a:txBody>
                  <a:tcPr anchor="ctr">
                    <a:lnL w="12700" cap="flat" cmpd="sng" algn="ctr">
                      <a:no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470795">
                <a:tc>
                  <a:txBody>
                    <a:bodyPr/>
                    <a:lstStyle/>
                    <a:p>
                      <a:pPr algn="ctr"/>
                      <a:r>
                        <a:rPr lang="en-IN" sz="1400" b="0" i="0" u="none" strike="noStrike" cap="none" baseline="0" dirty="0">
                          <a:solidFill>
                            <a:schemeClr val="dk1"/>
                          </a:solidFill>
                          <a:latin typeface="+mn-lt"/>
                          <a:ea typeface="+mn-ea"/>
                          <a:cs typeface="+mn-cs"/>
                          <a:sym typeface="Arial"/>
                        </a:rPr>
                        <a:t>0</a:t>
                      </a:r>
                      <a:endParaRPr lang="en-IN" sz="1400" dirty="0"/>
                    </a:p>
                  </a:txBody>
                  <a:tcPr anchor="ctr">
                    <a:lnL w="12700" cap="flat" cmpd="sng" algn="ctr">
                      <a:solidFill>
                        <a:srgbClr val="007FA3"/>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Enabled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Enabled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Enabled</a:t>
                      </a:r>
                    </a:p>
                  </a:txBody>
                  <a:tcPr anchor="ctr">
                    <a:lnL w="12700" cap="flat" cmpd="sng" algn="ctr">
                      <a:no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62666875"/>
                  </a:ext>
                </a:extLst>
              </a:tr>
              <a:tr h="470795">
                <a:tc>
                  <a:txBody>
                    <a:bodyPr/>
                    <a:lstStyle/>
                    <a:p>
                      <a:pPr algn="ctr"/>
                      <a:r>
                        <a:rPr lang="en-IN" sz="1400" b="0" i="0" u="none" strike="noStrike" cap="none" baseline="0" dirty="0">
                          <a:solidFill>
                            <a:schemeClr val="dk1"/>
                          </a:solidFill>
                          <a:latin typeface="+mn-lt"/>
                          <a:ea typeface="+mn-ea"/>
                          <a:cs typeface="+mn-cs"/>
                          <a:sym typeface="Arial"/>
                        </a:rPr>
                        <a:t>1</a:t>
                      </a:r>
                      <a:endParaRPr lang="en-IN" sz="1400" dirty="0"/>
                    </a:p>
                  </a:txBody>
                  <a:tcPr anchor="ctr">
                    <a:lnL w="12700" cap="flat" cmpd="sng" algn="ctr">
                      <a:solidFill>
                        <a:srgbClr val="007FA3"/>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Disabled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Enabled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Enabled</a:t>
                      </a:r>
                    </a:p>
                  </a:txBody>
                  <a:tcPr anchor="ctr">
                    <a:lnL w="12700" cap="flat" cmpd="sng" algn="ctr">
                      <a:no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741382163"/>
                  </a:ext>
                </a:extLst>
              </a:tr>
              <a:tr h="470795">
                <a:tc>
                  <a:txBody>
                    <a:bodyPr/>
                    <a:lstStyle/>
                    <a:p>
                      <a:pPr algn="ctr"/>
                      <a:r>
                        <a:rPr lang="en-IN" sz="1400" b="0" i="0" u="none" strike="noStrike" cap="none" baseline="0" dirty="0">
                          <a:solidFill>
                            <a:schemeClr val="dk1"/>
                          </a:solidFill>
                          <a:latin typeface="+mn-lt"/>
                          <a:ea typeface="+mn-ea"/>
                          <a:cs typeface="+mn-cs"/>
                          <a:sym typeface="Arial"/>
                        </a:rPr>
                        <a:t>1</a:t>
                      </a:r>
                      <a:endParaRPr lang="en-IN" sz="1400" dirty="0"/>
                    </a:p>
                  </a:txBody>
                  <a:tcPr anchor="ctr">
                    <a:lnL w="12700" cap="flat" cmpd="sng" algn="ctr">
                      <a:solidFill>
                        <a:srgbClr val="007FA3"/>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Disabled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Disabled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Disabled</a:t>
                      </a:r>
                    </a:p>
                  </a:txBody>
                  <a:tcPr anchor="ctr">
                    <a:lnL w="12700" cap="flat" cmpd="sng" algn="ctr">
                      <a:no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178682902"/>
                  </a:ext>
                </a:extLst>
              </a:tr>
            </a:tbl>
          </a:graphicData>
        </a:graphic>
      </p:graphicFrame>
      <p:sp>
        <p:nvSpPr>
          <p:cNvPr id="2" name="TextBox 1"/>
          <p:cNvSpPr txBox="1"/>
          <p:nvPr/>
        </p:nvSpPr>
        <p:spPr>
          <a:xfrm>
            <a:off x="799009" y="4528313"/>
            <a:ext cx="5070619" cy="369332"/>
          </a:xfrm>
          <a:prstGeom prst="rect">
            <a:avLst/>
          </a:prstGeom>
          <a:noFill/>
        </p:spPr>
        <p:txBody>
          <a:bodyPr wrap="none" rtlCol="0">
            <a:spAutoFit/>
          </a:bodyPr>
          <a:lstStyle/>
          <a:p>
            <a:r>
              <a:rPr lang="en-US" sz="1800" i="1" dirty="0">
                <a:latin typeface="+mj-lt"/>
              </a:rPr>
              <a:t>Note</a:t>
            </a:r>
            <a:r>
              <a:rPr lang="en-US" sz="1800" dirty="0">
                <a:latin typeface="+mj-lt"/>
              </a:rPr>
              <a:t>: CD = 0; NW = 1 is an invalid combination.</a:t>
            </a:r>
            <a:endParaRPr lang="en-IN" sz="1800" dirty="0">
              <a:latin typeface="+mj-lt"/>
            </a:endParaRPr>
          </a:p>
        </p:txBody>
      </p:sp>
      <p:sp>
        <p:nvSpPr>
          <p:cNvPr id="3" name="Title 2">
            <a:extLst>
              <a:ext uri="{FF2B5EF4-FFF2-40B4-BE49-F238E27FC236}">
                <a16:creationId xmlns:a16="http://schemas.microsoft.com/office/drawing/2014/main" id="{38C4C78F-DE3C-44B6-84A5-003ACC52DFA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Table 5.5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Pentium 4 Cache Operating Modes</a:t>
            </a:r>
            <a:endParaRPr lang="en-US" dirty="0"/>
          </a:p>
        </p:txBody>
      </p:sp>
    </p:spTree>
    <p:extLst>
      <p:ext uri="{BB962C8B-B14F-4D97-AF65-F5344CB8AC3E}">
        <p14:creationId xmlns:p14="http://schemas.microsoft.com/office/powerpoint/2010/main" val="9266124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horizontal rectangular block containing a set of two blocks of nodes at the left and right reads, processor node 1 and processor node 0. The processor nodes 1 and 0 contain a set of interconnected segments. A set of three segments each inside the processor node 0 and 1 are located at the top and left bottom and are interconnected. They read, P U 8 times 224 Kilobyte L 1, 8 time 4 M L 2, 64 Megabyte L 3. The right bottom of the two processor node block contains an S C of 480 Megabyte L 4, which sends an output through A bus to other drawers. The four segments are cross connected through an x bus. The S C block of processor node 1 is connected to the S C of processor node 0. " title="A diagram illustrates logical interconnections of the cache system z 13."/>
          <p:cNvPicPr>
            <a:picLocks noChangeAspect="1"/>
          </p:cNvPicPr>
          <p:nvPr/>
        </p:nvPicPr>
        <p:blipFill rotWithShape="1">
          <a:blip r:embed="rId3">
            <a:extLst>
              <a:ext uri="{28A0092B-C50C-407E-A947-70E740481C1C}">
                <a14:useLocalDpi xmlns:a14="http://schemas.microsoft.com/office/drawing/2010/main" val="0"/>
              </a:ext>
            </a:extLst>
          </a:blip>
          <a:srcRect l="7078" t="29255" r="6789" b="34864"/>
          <a:stretch/>
        </p:blipFill>
        <p:spPr>
          <a:xfrm>
            <a:off x="658906" y="1658180"/>
            <a:ext cx="7826188" cy="4219092"/>
          </a:xfrm>
          <a:prstGeom prst="rect">
            <a:avLst/>
          </a:prstGeom>
        </p:spPr>
      </p:pic>
      <p:sp>
        <p:nvSpPr>
          <p:cNvPr id="2" name="Title 1">
            <a:extLst>
              <a:ext uri="{FF2B5EF4-FFF2-40B4-BE49-F238E27FC236}">
                <a16:creationId xmlns:a16="http://schemas.microsoft.com/office/drawing/2014/main" id="{CF6223CA-4D07-49E5-B8D2-AC4ABAC25B49}"/>
              </a:ext>
            </a:extLst>
          </p:cNvPr>
          <p:cNvSpPr>
            <a:spLocks noGrp="1"/>
          </p:cNvSpPr>
          <p:nvPr>
            <p:ph type="title"/>
          </p:nvPr>
        </p:nvSpPr>
        <p:spPr/>
        <p:txBody>
          <a:bodyPr/>
          <a:lstStyle/>
          <a:p>
            <a:r>
              <a:rPr lang="de-DE" dirty="0">
                <a:latin typeface="Times New Roman" panose="02020603050405020304" pitchFamily="18" charset="0"/>
                <a:cs typeface="Times New Roman" panose="02020603050405020304" pitchFamily="18" charset="0"/>
              </a:rPr>
              <a:t>Figure 5.18 </a:t>
            </a:r>
            <a:br>
              <a:rPr lang="de-DE" dirty="0">
                <a:latin typeface="Times New Roman" panose="02020603050405020304" pitchFamily="18" charset="0"/>
                <a:cs typeface="Times New Roman" panose="02020603050405020304" pitchFamily="18" charset="0"/>
              </a:rPr>
            </a:br>
            <a:r>
              <a:rPr lang="de-DE" dirty="0">
                <a:latin typeface="Times New Roman" panose="02020603050405020304" pitchFamily="18" charset="0"/>
                <a:cs typeface="Times New Roman" panose="02020603050405020304" pitchFamily="18" charset="0"/>
              </a:rPr>
              <a:t>IBM z13 CPC Drawer Logical Structure</a:t>
            </a:r>
            <a:endParaRPr lang="en-US" dirty="0"/>
          </a:p>
        </p:txBody>
      </p:sp>
    </p:spTree>
    <p:extLst>
      <p:ext uri="{BB962C8B-B14F-4D97-AF65-F5344CB8AC3E}">
        <p14:creationId xmlns:p14="http://schemas.microsoft.com/office/powerpoint/2010/main" val="1179482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ache. The cache contains a tag, a block, and lines from 0 to c minus 1. The horizontal distance of a block, excluding the tag, is labeled as the block length, k words. B, main memory. The main memory contains memory addresses from 0 to 2 to the power n, minus 1. The upper section of the main memory is labeled as Block 0, K words, and the lower section of the main memory is labeled, Block M minus 1." title="A diagrammatic representation of cache and main memory system structure. "/>
          <p:cNvPicPr>
            <a:picLocks noChangeAspect="1"/>
          </p:cNvPicPr>
          <p:nvPr/>
        </p:nvPicPr>
        <p:blipFill rotWithShape="1">
          <a:blip r:embed="rId3">
            <a:extLst>
              <a:ext uri="{28A0092B-C50C-407E-A947-70E740481C1C}">
                <a14:useLocalDpi xmlns:a14="http://schemas.microsoft.com/office/drawing/2010/main" val="0"/>
              </a:ext>
            </a:extLst>
          </a:blip>
          <a:srcRect l="6347" t="9280" r="10623" b="13595"/>
          <a:stretch/>
        </p:blipFill>
        <p:spPr>
          <a:xfrm>
            <a:off x="1043609" y="1320740"/>
            <a:ext cx="7056784" cy="5065086"/>
          </a:xfrm>
          <a:prstGeom prst="rect">
            <a:avLst/>
          </a:prstGeom>
        </p:spPr>
      </p:pic>
      <p:sp>
        <p:nvSpPr>
          <p:cNvPr id="2" name="Title 1">
            <a:extLst>
              <a:ext uri="{FF2B5EF4-FFF2-40B4-BE49-F238E27FC236}">
                <a16:creationId xmlns:a16="http://schemas.microsoft.com/office/drawing/2014/main" id="{F1B1CDEC-8617-4B49-A0FE-621A47CB21B6}"/>
              </a:ext>
            </a:extLst>
          </p:cNvPr>
          <p:cNvSpPr>
            <a:spLocks noGrp="1"/>
          </p:cNvSpPr>
          <p:nvPr>
            <p:ph type="title"/>
          </p:nvPr>
        </p:nvSpPr>
        <p:spPr/>
        <p:txBody>
          <a:bodyPr/>
          <a:lstStyle/>
          <a:p>
            <a:r>
              <a:rPr lang="en-US" dirty="0"/>
              <a:t>Figure 5.2 </a:t>
            </a:r>
            <a:br>
              <a:rPr lang="en-US" dirty="0"/>
            </a:br>
            <a:r>
              <a:rPr lang="en-US" dirty="0"/>
              <a:t>Cache/Main Memory Structure</a:t>
            </a:r>
          </a:p>
        </p:txBody>
      </p:sp>
    </p:spTree>
    <p:extLst>
      <p:ext uri="{BB962C8B-B14F-4D97-AF65-F5344CB8AC3E}">
        <p14:creationId xmlns:p14="http://schemas.microsoft.com/office/powerpoint/2010/main" val="21144901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Timing Model</a:t>
            </a:r>
          </a:p>
        </p:txBody>
      </p:sp>
      <p:sp>
        <p:nvSpPr>
          <p:cNvPr id="3" name="Content Placeholder 2"/>
          <p:cNvSpPr>
            <a:spLocks noGrp="1"/>
          </p:cNvSpPr>
          <p:nvPr>
            <p:ph type="body" idx="1"/>
          </p:nvPr>
        </p:nvSpPr>
        <p:spPr>
          <a:xfrm>
            <a:off x="457200" y="1412310"/>
            <a:ext cx="8229600" cy="4938386"/>
          </a:xfrm>
        </p:spPr>
        <p:txBody>
          <a:bodyPr>
            <a:normAutofit fontScale="92500" lnSpcReduction="10000"/>
          </a:bodyPr>
          <a:lstStyle/>
          <a:p>
            <a:pPr marL="342900" indent="-342900"/>
            <a:r>
              <a:rPr lang="en-US" sz="2100" dirty="0"/>
              <a:t>Direct-mapped cache access</a:t>
            </a:r>
          </a:p>
          <a:p>
            <a:pPr marL="638175" lvl="2" indent="-285750">
              <a:buFont typeface="Arial" panose="020B0604020202020204" pitchFamily="34" charset="0"/>
              <a:buChar char="–"/>
            </a:pPr>
            <a:r>
              <a:rPr lang="en-US" dirty="0"/>
              <a:t>The first operation is checking the Tag field of an address against the tag value in the line designated by the Line field</a:t>
            </a:r>
          </a:p>
          <a:p>
            <a:pPr marL="638175" lvl="2" indent="-285750">
              <a:buFont typeface="Arial" panose="020B0604020202020204" pitchFamily="34" charset="0"/>
              <a:buChar char="–"/>
            </a:pPr>
            <a:r>
              <a:rPr lang="en-US" dirty="0"/>
              <a:t>If there is not a match (miss), the operation is complete</a:t>
            </a:r>
          </a:p>
          <a:p>
            <a:pPr marL="638175" lvl="2" indent="-285750">
              <a:buFont typeface="Arial" panose="020B0604020202020204" pitchFamily="34" charset="0"/>
              <a:buChar char="–"/>
            </a:pPr>
            <a:r>
              <a:rPr lang="en-US" dirty="0"/>
              <a:t>If there is a match (hit), the cache hardware reads the data block from the line in the cache and then fetches the byte or word indicated by the Offset field of the address</a:t>
            </a:r>
          </a:p>
          <a:p>
            <a:pPr marL="638175" lvl="2" indent="-285750">
              <a:buFont typeface="Arial" panose="020B0604020202020204" pitchFamily="34" charset="0"/>
              <a:buChar char="–"/>
            </a:pPr>
            <a:r>
              <a:rPr lang="en-US" dirty="0"/>
              <a:t>An advantage is that it allows simple and fast speculation</a:t>
            </a:r>
          </a:p>
          <a:p>
            <a:pPr marL="342900" indent="-342900"/>
            <a:r>
              <a:rPr lang="en-US" sz="2100" dirty="0"/>
              <a:t>Fully associative cache</a:t>
            </a:r>
          </a:p>
          <a:p>
            <a:pPr marL="638175" lvl="2" indent="-285750">
              <a:buFont typeface="Arial" panose="020B0604020202020204" pitchFamily="34" charset="0"/>
              <a:buChar char="–"/>
            </a:pPr>
            <a:r>
              <a:rPr lang="en-US" dirty="0"/>
              <a:t>The line number is not known until the tag comparison is competed</a:t>
            </a:r>
          </a:p>
          <a:p>
            <a:pPr marL="638175" lvl="2" indent="-285750">
              <a:buFont typeface="Arial" panose="020B0604020202020204" pitchFamily="34" charset="0"/>
              <a:buChar char="–"/>
            </a:pPr>
            <a:r>
              <a:rPr lang="en-US" dirty="0"/>
              <a:t>The hit time is the same as for direct-mapped</a:t>
            </a:r>
          </a:p>
          <a:p>
            <a:pPr marL="638175" lvl="2" indent="-285750">
              <a:buFont typeface="Arial" panose="020B0604020202020204" pitchFamily="34" charset="0"/>
              <a:buChar char="–"/>
            </a:pPr>
            <a:r>
              <a:rPr lang="en-US" dirty="0"/>
              <a:t>Because this is a content-addressable memory, the miss time is simply the tag comparison time</a:t>
            </a:r>
          </a:p>
          <a:p>
            <a:pPr marL="342900" indent="-342900"/>
            <a:r>
              <a:rPr lang="en-US" sz="2100" dirty="0"/>
              <a:t>Set associative</a:t>
            </a:r>
          </a:p>
          <a:p>
            <a:pPr marL="638175" lvl="2" indent="-285750">
              <a:buFont typeface="Arial" panose="020B0604020202020204" pitchFamily="34" charset="0"/>
              <a:buChar char="–"/>
            </a:pPr>
            <a:r>
              <a:rPr lang="en-US" dirty="0"/>
              <a:t>It is not possible to transmit bytes and compare tags in parallel as can be done with direct-mapped with speculative access</a:t>
            </a:r>
          </a:p>
          <a:p>
            <a:pPr marL="638175" lvl="2" indent="-285750">
              <a:buFont typeface="Arial" panose="020B0604020202020204" pitchFamily="34" charset="0"/>
              <a:buChar char="–"/>
            </a:pPr>
            <a:r>
              <a:rPr lang="en-US" dirty="0"/>
              <a:t>However, the circuitry can be designed so that the data block from each line in a set can be loaded and then transmitted once the tag check is made</a:t>
            </a:r>
          </a:p>
        </p:txBody>
      </p:sp>
    </p:spTree>
    <p:extLst>
      <p:ext uri="{BB962C8B-B14F-4D97-AF65-F5344CB8AC3E}">
        <p14:creationId xmlns:p14="http://schemas.microsoft.com/office/powerpoint/2010/main" val="16556554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descr="The table has 2 columns labeled Time for hit, Time for miss. The rows read as follows from left to right. Row 1. Direct Mapped. t sub hit equals t sub r l plus t sub x b plus t sub c t, t sub miss equals t sub r l plus t sub c t. Row 2. Direct Mapped with Speculation. t sub hit equals t sub r l plus t sub x b, t sub miss equals t sub r l plus t sub c t. Row 3. Fully Associative. t sub hit equals t sub r l plus t sub x b plus t sub c t, t sub miss equals t sub c t. Row 4. Set Associative. t sub hit equals t sub r l plus t sub x b plus t sub c t, t sub miss equals t sub r l plus t sub c t. Row 5. Set Associative with Way Prediction. t sub hit equals t sub r l plus t sub x b plus left parenthesis 1 minus F sub p right parenthesis times t sub c t." title="A table titled Cache Timing Equations"/>
          <p:cNvGraphicFramePr>
            <a:graphicFrameLocks noGrp="1"/>
          </p:cNvGraphicFramePr>
          <p:nvPr>
            <p:extLst>
              <p:ext uri="{D42A27DB-BD31-4B8C-83A1-F6EECF244321}">
                <p14:modId xmlns:p14="http://schemas.microsoft.com/office/powerpoint/2010/main" val="3645569793"/>
              </p:ext>
            </p:extLst>
          </p:nvPr>
        </p:nvGraphicFramePr>
        <p:xfrm>
          <a:off x="395536" y="2096853"/>
          <a:ext cx="8352928" cy="2664295"/>
        </p:xfrm>
        <a:graphic>
          <a:graphicData uri="http://schemas.openxmlformats.org/drawingml/2006/table">
            <a:tbl>
              <a:tblPr firstRow="1" bandRow="1">
                <a:tableStyleId>{5C22544A-7EE6-4342-B048-85BDC9FD1C3A}</a:tableStyleId>
              </a:tblPr>
              <a:tblGrid>
                <a:gridCol w="2808312">
                  <a:extLst>
                    <a:ext uri="{9D8B030D-6E8A-4147-A177-3AD203B41FA5}">
                      <a16:colId xmlns:a16="http://schemas.microsoft.com/office/drawing/2014/main" val="528802535"/>
                    </a:ext>
                  </a:extLst>
                </a:gridCol>
                <a:gridCol w="2808312">
                  <a:extLst>
                    <a:ext uri="{9D8B030D-6E8A-4147-A177-3AD203B41FA5}">
                      <a16:colId xmlns:a16="http://schemas.microsoft.com/office/drawing/2014/main" val="3102758518"/>
                    </a:ext>
                  </a:extLst>
                </a:gridCol>
                <a:gridCol w="2736304">
                  <a:extLst>
                    <a:ext uri="{9D8B030D-6E8A-4147-A177-3AD203B41FA5}">
                      <a16:colId xmlns:a16="http://schemas.microsoft.com/office/drawing/2014/main" val="2543019389"/>
                    </a:ext>
                  </a:extLst>
                </a:gridCol>
              </a:tblGrid>
              <a:tr h="315524">
                <a:tc>
                  <a:txBody>
                    <a:bodyPr/>
                    <a:lstStyle/>
                    <a:p>
                      <a:endParaRPr lang="en-IN" sz="1200" dirty="0">
                        <a:solidFill>
                          <a:schemeClr val="tx1"/>
                        </a:solidFill>
                      </a:endParaRPr>
                    </a:p>
                  </a:txBody>
                  <a:tcPr>
                    <a:lnL w="12700" cap="flat" cmpd="sng" algn="ctr">
                      <a:no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b="1" i="0" u="none" strike="noStrike" cap="none" baseline="0" dirty="0">
                          <a:solidFill>
                            <a:schemeClr val="tx1"/>
                          </a:solidFill>
                          <a:latin typeface="+mn-lt"/>
                          <a:ea typeface="+mn-ea"/>
                          <a:cs typeface="+mn-cs"/>
                          <a:sym typeface="Arial"/>
                        </a:rPr>
                        <a:t>Time for hit</a:t>
                      </a:r>
                      <a:endParaRPr lang="en-IN" sz="12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200" b="1" i="0" u="none" strike="noStrike" cap="none" baseline="0" dirty="0">
                          <a:solidFill>
                            <a:schemeClr val="tx1"/>
                          </a:solidFill>
                          <a:latin typeface="+mn-lt"/>
                          <a:ea typeface="+mn-ea"/>
                          <a:cs typeface="+mn-cs"/>
                          <a:sym typeface="Arial"/>
                        </a:rPr>
                        <a:t>Time for miss</a:t>
                      </a:r>
                      <a:endParaRPr lang="en-IN" sz="12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r h="472451">
                <a:tc>
                  <a:txBody>
                    <a:bodyPr/>
                    <a:lstStyle/>
                    <a:p>
                      <a:r>
                        <a:rPr lang="en-IN" sz="1200" b="0" i="0" u="none" strike="noStrike" cap="none" baseline="0" dirty="0">
                          <a:solidFill>
                            <a:schemeClr val="dk1"/>
                          </a:solidFill>
                          <a:latin typeface="+mn-lt"/>
                          <a:ea typeface="+mn-ea"/>
                          <a:cs typeface="+mn-cs"/>
                          <a:sym typeface="Arial"/>
                        </a:rPr>
                        <a:t>Direct-Mapped</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400" b="0" i="1" u="none" strike="noStrike" cap="none" baseline="0" dirty="0" err="1">
                          <a:solidFill>
                            <a:schemeClr val="dk1"/>
                          </a:solidFill>
                          <a:latin typeface="+mn-lt"/>
                          <a:ea typeface="+mn-ea"/>
                          <a:cs typeface="+mn-cs"/>
                          <a:sym typeface="Arial"/>
                        </a:rPr>
                        <a:t>t</a:t>
                      </a:r>
                      <a:r>
                        <a:rPr lang="en-IN" sz="1400" b="0" i="0" u="none" strike="noStrike" cap="none" baseline="-25000" dirty="0" err="1">
                          <a:solidFill>
                            <a:schemeClr val="dk1"/>
                          </a:solidFill>
                          <a:latin typeface="+mn-lt"/>
                          <a:ea typeface="+mn-ea"/>
                          <a:cs typeface="+mn-cs"/>
                          <a:sym typeface="Arial"/>
                        </a:rPr>
                        <a:t>hit</a:t>
                      </a:r>
                      <a:r>
                        <a:rPr lang="en-IN" sz="1400" b="0" i="0" u="none" strike="noStrike" cap="none" baseline="0" dirty="0">
                          <a:solidFill>
                            <a:schemeClr val="dk1"/>
                          </a:solidFill>
                          <a:latin typeface="+mn-lt"/>
                          <a:ea typeface="+mn-ea"/>
                          <a:cs typeface="+mn-cs"/>
                          <a:sym typeface="Arial"/>
                        </a:rPr>
                        <a:t> = </a:t>
                      </a:r>
                      <a:r>
                        <a:rPr lang="en-IN" sz="1400" b="0" i="1" u="none" strike="noStrike" cap="none" baseline="0" dirty="0" err="1">
                          <a:solidFill>
                            <a:schemeClr val="dk1"/>
                          </a:solidFill>
                          <a:latin typeface="+mn-lt"/>
                          <a:ea typeface="+mn-ea"/>
                          <a:cs typeface="+mn-cs"/>
                          <a:sym typeface="Arial"/>
                        </a:rPr>
                        <a:t>t</a:t>
                      </a:r>
                      <a:r>
                        <a:rPr lang="en-IN" sz="1400" b="0" i="0" u="none" strike="noStrike" cap="none" baseline="-25000" dirty="0" err="1">
                          <a:solidFill>
                            <a:schemeClr val="dk1"/>
                          </a:solidFill>
                          <a:latin typeface="+mn-lt"/>
                          <a:ea typeface="+mn-ea"/>
                          <a:cs typeface="+mn-cs"/>
                          <a:sym typeface="Arial"/>
                        </a:rPr>
                        <a:t>rl</a:t>
                      </a:r>
                      <a:r>
                        <a:rPr lang="en-IN" sz="1400" b="0" i="0" u="none" strike="noStrike" cap="none" baseline="0" dirty="0">
                          <a:solidFill>
                            <a:schemeClr val="dk1"/>
                          </a:solidFill>
                          <a:latin typeface="+mn-lt"/>
                          <a:ea typeface="+mn-ea"/>
                          <a:cs typeface="+mn-cs"/>
                          <a:sym typeface="Arial"/>
                        </a:rPr>
                        <a:t> + </a:t>
                      </a:r>
                      <a:r>
                        <a:rPr lang="en-IN" sz="1400" b="0" i="1" u="none" strike="noStrike" cap="none" baseline="0" dirty="0" err="1">
                          <a:solidFill>
                            <a:schemeClr val="dk1"/>
                          </a:solidFill>
                          <a:latin typeface="+mn-lt"/>
                          <a:ea typeface="+mn-ea"/>
                          <a:cs typeface="+mn-cs"/>
                          <a:sym typeface="Arial"/>
                        </a:rPr>
                        <a:t>t</a:t>
                      </a:r>
                      <a:r>
                        <a:rPr lang="en-IN" sz="1400" b="0" i="0" u="none" strike="noStrike" cap="none" baseline="-25000" dirty="0" err="1">
                          <a:solidFill>
                            <a:schemeClr val="dk1"/>
                          </a:solidFill>
                          <a:latin typeface="+mn-lt"/>
                          <a:ea typeface="+mn-ea"/>
                          <a:cs typeface="+mn-cs"/>
                          <a:sym typeface="Arial"/>
                        </a:rPr>
                        <a:t>xb</a:t>
                      </a:r>
                      <a:r>
                        <a:rPr lang="en-IN" sz="1400" b="0" i="0" u="none" strike="noStrike" cap="none" baseline="0" dirty="0">
                          <a:solidFill>
                            <a:schemeClr val="dk1"/>
                          </a:solidFill>
                          <a:latin typeface="+mn-lt"/>
                          <a:ea typeface="+mn-ea"/>
                          <a:cs typeface="+mn-cs"/>
                          <a:sym typeface="Arial"/>
                        </a:rPr>
                        <a:t> + </a:t>
                      </a:r>
                      <a:r>
                        <a:rPr lang="en-IN" sz="1400" b="0" i="1" u="none" strike="noStrike" cap="none" baseline="0" dirty="0" err="1">
                          <a:solidFill>
                            <a:schemeClr val="dk1"/>
                          </a:solidFill>
                          <a:latin typeface="+mn-lt"/>
                          <a:ea typeface="+mn-ea"/>
                          <a:cs typeface="+mn-cs"/>
                          <a:sym typeface="Arial"/>
                        </a:rPr>
                        <a:t>t</a:t>
                      </a:r>
                      <a:r>
                        <a:rPr lang="en-IN" sz="1400" b="0" i="0" u="none" strike="noStrike" cap="none" baseline="-25000" dirty="0" err="1">
                          <a:solidFill>
                            <a:schemeClr val="dk1"/>
                          </a:solidFill>
                          <a:latin typeface="+mn-lt"/>
                          <a:ea typeface="+mn-ea"/>
                          <a:cs typeface="+mn-cs"/>
                          <a:sym typeface="Arial"/>
                        </a:rPr>
                        <a:t>ct</a:t>
                      </a:r>
                      <a:endParaRPr lang="en-IN" sz="1200" baseline="-25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400" b="0" i="1" u="none" strike="noStrike" cap="none" baseline="0" dirty="0" err="1">
                          <a:solidFill>
                            <a:schemeClr val="dk1"/>
                          </a:solidFill>
                          <a:latin typeface="+mn-lt"/>
                          <a:ea typeface="+mn-ea"/>
                          <a:cs typeface="+mn-cs"/>
                          <a:sym typeface="Arial"/>
                        </a:rPr>
                        <a:t>t</a:t>
                      </a:r>
                      <a:r>
                        <a:rPr lang="en-IN" sz="1400" b="0" i="0" u="none" strike="noStrike" cap="none" baseline="-25000" dirty="0" err="1">
                          <a:solidFill>
                            <a:schemeClr val="dk1"/>
                          </a:solidFill>
                          <a:latin typeface="+mn-lt"/>
                          <a:ea typeface="+mn-ea"/>
                          <a:cs typeface="+mn-cs"/>
                          <a:sym typeface="Arial"/>
                        </a:rPr>
                        <a:t>miss</a:t>
                      </a:r>
                      <a:r>
                        <a:rPr lang="en-IN" sz="1400" b="0" i="0" u="none" strike="noStrike" cap="none" baseline="0" dirty="0">
                          <a:solidFill>
                            <a:schemeClr val="dk1"/>
                          </a:solidFill>
                          <a:latin typeface="+mn-lt"/>
                          <a:ea typeface="+mn-ea"/>
                          <a:cs typeface="+mn-cs"/>
                          <a:sym typeface="Arial"/>
                        </a:rPr>
                        <a:t> = </a:t>
                      </a:r>
                      <a:r>
                        <a:rPr lang="en-IN" sz="1400" b="0" i="1" u="none" strike="noStrike" cap="none" baseline="0" dirty="0" err="1">
                          <a:solidFill>
                            <a:schemeClr val="dk1"/>
                          </a:solidFill>
                          <a:latin typeface="+mn-lt"/>
                          <a:ea typeface="+mn-ea"/>
                          <a:cs typeface="+mn-cs"/>
                          <a:sym typeface="Arial"/>
                        </a:rPr>
                        <a:t>t</a:t>
                      </a:r>
                      <a:r>
                        <a:rPr lang="en-IN" sz="1400" b="0" i="0" u="none" strike="noStrike" cap="none" baseline="-25000" dirty="0" err="1">
                          <a:solidFill>
                            <a:schemeClr val="dk1"/>
                          </a:solidFill>
                          <a:latin typeface="+mn-lt"/>
                          <a:ea typeface="+mn-ea"/>
                          <a:cs typeface="+mn-cs"/>
                          <a:sym typeface="Arial"/>
                        </a:rPr>
                        <a:t>rl</a:t>
                      </a:r>
                      <a:r>
                        <a:rPr lang="en-IN" sz="1400" b="0" i="0" u="none" strike="noStrike" cap="none" baseline="0" dirty="0">
                          <a:solidFill>
                            <a:schemeClr val="dk1"/>
                          </a:solidFill>
                          <a:latin typeface="+mn-lt"/>
                          <a:ea typeface="+mn-ea"/>
                          <a:cs typeface="+mn-cs"/>
                          <a:sym typeface="Arial"/>
                        </a:rPr>
                        <a:t> + </a:t>
                      </a:r>
                      <a:r>
                        <a:rPr lang="en-IN" sz="1400" b="0" i="1" u="none" strike="noStrike" cap="none" baseline="0" dirty="0" err="1">
                          <a:solidFill>
                            <a:schemeClr val="dk1"/>
                          </a:solidFill>
                          <a:latin typeface="+mn-lt"/>
                          <a:ea typeface="+mn-ea"/>
                          <a:cs typeface="+mn-cs"/>
                          <a:sym typeface="Arial"/>
                        </a:rPr>
                        <a:t>t</a:t>
                      </a:r>
                      <a:r>
                        <a:rPr lang="en-IN" sz="1400" b="0" i="0" u="none" strike="noStrike" cap="none" baseline="-25000" dirty="0" err="1">
                          <a:solidFill>
                            <a:schemeClr val="dk1"/>
                          </a:solidFill>
                          <a:latin typeface="+mn-lt"/>
                          <a:ea typeface="+mn-ea"/>
                          <a:cs typeface="+mn-cs"/>
                          <a:sym typeface="Arial"/>
                        </a:rPr>
                        <a:t>ct</a:t>
                      </a:r>
                      <a:endParaRPr lang="en-IN" sz="1200" baseline="-25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469080">
                <a:tc>
                  <a:txBody>
                    <a:bodyPr/>
                    <a:lstStyle/>
                    <a:p>
                      <a:r>
                        <a:rPr lang="en-IN" sz="1200" b="0" i="0" u="none" strike="noStrike" cap="none" baseline="0" dirty="0">
                          <a:solidFill>
                            <a:schemeClr val="dk1"/>
                          </a:solidFill>
                          <a:latin typeface="+mn-lt"/>
                          <a:ea typeface="+mn-ea"/>
                          <a:cs typeface="+mn-cs"/>
                          <a:sym typeface="Arial"/>
                        </a:rPr>
                        <a:t>Direct-Mapped with </a:t>
                      </a:r>
                      <a:br>
                        <a:rPr lang="en-IN" sz="1200" b="0" i="0" u="none" strike="noStrike" cap="none" baseline="0" dirty="0">
                          <a:solidFill>
                            <a:schemeClr val="dk1"/>
                          </a:solidFill>
                          <a:latin typeface="+mn-lt"/>
                          <a:ea typeface="+mn-ea"/>
                          <a:cs typeface="+mn-cs"/>
                          <a:sym typeface="Arial"/>
                        </a:rPr>
                      </a:br>
                      <a:r>
                        <a:rPr lang="en-IN" sz="1200" b="0" i="0" u="none" strike="noStrike" cap="none" baseline="0" dirty="0">
                          <a:solidFill>
                            <a:schemeClr val="dk1"/>
                          </a:solidFill>
                          <a:latin typeface="+mn-lt"/>
                          <a:ea typeface="+mn-ea"/>
                          <a:cs typeface="+mn-cs"/>
                          <a:sym typeface="Arial"/>
                        </a:rPr>
                        <a:t>Speculation</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400" b="0" i="1" u="none" strike="noStrike" cap="none" baseline="0" dirty="0" err="1">
                          <a:solidFill>
                            <a:schemeClr val="dk1"/>
                          </a:solidFill>
                          <a:latin typeface="+mn-lt"/>
                          <a:ea typeface="+mn-ea"/>
                          <a:cs typeface="+mn-cs"/>
                          <a:sym typeface="Arial"/>
                        </a:rPr>
                        <a:t>t</a:t>
                      </a:r>
                      <a:r>
                        <a:rPr lang="en-IN" sz="1400" b="0" i="0" u="none" strike="noStrike" cap="none" baseline="-25000" dirty="0" err="1">
                          <a:solidFill>
                            <a:schemeClr val="dk1"/>
                          </a:solidFill>
                          <a:latin typeface="+mn-lt"/>
                          <a:ea typeface="+mn-ea"/>
                          <a:cs typeface="+mn-cs"/>
                          <a:sym typeface="Arial"/>
                        </a:rPr>
                        <a:t>hit</a:t>
                      </a:r>
                      <a:r>
                        <a:rPr lang="en-IN" sz="1400" b="0" i="0" u="none" strike="noStrike" cap="none" baseline="0" dirty="0">
                          <a:solidFill>
                            <a:schemeClr val="dk1"/>
                          </a:solidFill>
                          <a:latin typeface="+mn-lt"/>
                          <a:ea typeface="+mn-ea"/>
                          <a:cs typeface="+mn-cs"/>
                          <a:sym typeface="Arial"/>
                        </a:rPr>
                        <a:t> = </a:t>
                      </a:r>
                      <a:r>
                        <a:rPr lang="en-IN" sz="1400" b="0" i="1" u="none" strike="noStrike" cap="none" baseline="0" dirty="0" err="1">
                          <a:solidFill>
                            <a:schemeClr val="dk1"/>
                          </a:solidFill>
                          <a:latin typeface="+mn-lt"/>
                          <a:ea typeface="+mn-ea"/>
                          <a:cs typeface="+mn-cs"/>
                          <a:sym typeface="Arial"/>
                        </a:rPr>
                        <a:t>t</a:t>
                      </a:r>
                      <a:r>
                        <a:rPr lang="en-IN" sz="1400" b="0" i="0" u="none" strike="noStrike" cap="none" baseline="-25000" dirty="0" err="1">
                          <a:solidFill>
                            <a:schemeClr val="dk1"/>
                          </a:solidFill>
                          <a:latin typeface="+mn-lt"/>
                          <a:ea typeface="+mn-ea"/>
                          <a:cs typeface="+mn-cs"/>
                          <a:sym typeface="Arial"/>
                        </a:rPr>
                        <a:t>rl</a:t>
                      </a:r>
                      <a:r>
                        <a:rPr lang="en-IN" sz="1400" b="0" i="0" u="none" strike="noStrike" cap="none" baseline="0" dirty="0">
                          <a:solidFill>
                            <a:schemeClr val="dk1"/>
                          </a:solidFill>
                          <a:latin typeface="+mn-lt"/>
                          <a:ea typeface="+mn-ea"/>
                          <a:cs typeface="+mn-cs"/>
                          <a:sym typeface="Arial"/>
                        </a:rPr>
                        <a:t> + </a:t>
                      </a:r>
                      <a:r>
                        <a:rPr lang="en-IN" sz="1400" b="0" i="1" u="none" strike="noStrike" cap="none" baseline="0" dirty="0" err="1">
                          <a:solidFill>
                            <a:schemeClr val="dk1"/>
                          </a:solidFill>
                          <a:latin typeface="+mn-lt"/>
                          <a:ea typeface="+mn-ea"/>
                          <a:cs typeface="+mn-cs"/>
                          <a:sym typeface="Arial"/>
                        </a:rPr>
                        <a:t>t</a:t>
                      </a:r>
                      <a:r>
                        <a:rPr lang="en-IN" sz="1400" b="0" i="0" u="none" strike="noStrike" cap="none" baseline="-25000" dirty="0" err="1">
                          <a:solidFill>
                            <a:schemeClr val="dk1"/>
                          </a:solidFill>
                          <a:latin typeface="+mn-lt"/>
                          <a:ea typeface="+mn-ea"/>
                          <a:cs typeface="+mn-cs"/>
                          <a:sym typeface="Arial"/>
                        </a:rPr>
                        <a:t>xb</a:t>
                      </a:r>
                      <a:endParaRPr lang="en-IN" sz="1200" baseline="-25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400" b="0" i="1" u="none" strike="noStrike" cap="none" baseline="0" dirty="0" err="1">
                          <a:solidFill>
                            <a:schemeClr val="dk1"/>
                          </a:solidFill>
                          <a:latin typeface="+mn-lt"/>
                          <a:ea typeface="+mn-ea"/>
                          <a:cs typeface="+mn-cs"/>
                          <a:sym typeface="Arial"/>
                        </a:rPr>
                        <a:t>t</a:t>
                      </a:r>
                      <a:r>
                        <a:rPr lang="en-IN" sz="1400" b="0" i="0" u="none" strike="noStrike" cap="none" baseline="-25000" dirty="0" err="1">
                          <a:solidFill>
                            <a:schemeClr val="dk1"/>
                          </a:solidFill>
                          <a:latin typeface="+mn-lt"/>
                          <a:ea typeface="+mn-ea"/>
                          <a:cs typeface="+mn-cs"/>
                          <a:sym typeface="Arial"/>
                        </a:rPr>
                        <a:t>miss</a:t>
                      </a:r>
                      <a:r>
                        <a:rPr lang="en-IN" sz="1400" b="0" i="0" u="none" strike="noStrike" cap="none" baseline="0" dirty="0">
                          <a:solidFill>
                            <a:schemeClr val="dk1"/>
                          </a:solidFill>
                          <a:latin typeface="+mn-lt"/>
                          <a:ea typeface="+mn-ea"/>
                          <a:cs typeface="+mn-cs"/>
                          <a:sym typeface="Arial"/>
                        </a:rPr>
                        <a:t> = </a:t>
                      </a:r>
                      <a:r>
                        <a:rPr lang="en-IN" sz="1400" b="0" i="1" u="none" strike="noStrike" cap="none" baseline="0" dirty="0" err="1">
                          <a:solidFill>
                            <a:schemeClr val="dk1"/>
                          </a:solidFill>
                          <a:latin typeface="+mn-lt"/>
                          <a:ea typeface="+mn-ea"/>
                          <a:cs typeface="+mn-cs"/>
                          <a:sym typeface="Arial"/>
                        </a:rPr>
                        <a:t>t</a:t>
                      </a:r>
                      <a:r>
                        <a:rPr lang="en-IN" sz="1400" b="0" i="0" u="none" strike="noStrike" cap="none" baseline="-25000" dirty="0" err="1">
                          <a:solidFill>
                            <a:schemeClr val="dk1"/>
                          </a:solidFill>
                          <a:latin typeface="+mn-lt"/>
                          <a:ea typeface="+mn-ea"/>
                          <a:cs typeface="+mn-cs"/>
                          <a:sym typeface="Arial"/>
                        </a:rPr>
                        <a:t>rl</a:t>
                      </a:r>
                      <a:r>
                        <a:rPr lang="en-IN" sz="1400" b="0" i="0" u="none" strike="noStrike" cap="none" baseline="0" dirty="0">
                          <a:solidFill>
                            <a:schemeClr val="dk1"/>
                          </a:solidFill>
                          <a:latin typeface="+mn-lt"/>
                          <a:ea typeface="+mn-ea"/>
                          <a:cs typeface="+mn-cs"/>
                          <a:sym typeface="Arial"/>
                        </a:rPr>
                        <a:t> + </a:t>
                      </a:r>
                      <a:r>
                        <a:rPr lang="en-IN" sz="1400" b="0" i="1" u="none" strike="noStrike" cap="none" baseline="0" dirty="0" err="1">
                          <a:solidFill>
                            <a:schemeClr val="dk1"/>
                          </a:solidFill>
                          <a:latin typeface="+mn-lt"/>
                          <a:ea typeface="+mn-ea"/>
                          <a:cs typeface="+mn-cs"/>
                          <a:sym typeface="Arial"/>
                        </a:rPr>
                        <a:t>t</a:t>
                      </a:r>
                      <a:r>
                        <a:rPr lang="en-IN" sz="1400" b="0" i="0" u="none" strike="noStrike" cap="none" baseline="-25000" dirty="0" err="1">
                          <a:solidFill>
                            <a:schemeClr val="dk1"/>
                          </a:solidFill>
                          <a:latin typeface="+mn-lt"/>
                          <a:ea typeface="+mn-ea"/>
                          <a:cs typeface="+mn-cs"/>
                          <a:sym typeface="Arial"/>
                        </a:rPr>
                        <a:t>ct</a:t>
                      </a:r>
                      <a:endParaRPr lang="en-IN" sz="1200" baseline="-25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469080">
                <a:tc>
                  <a:txBody>
                    <a:bodyPr/>
                    <a:lstStyle/>
                    <a:p>
                      <a:r>
                        <a:rPr lang="en-IN" sz="1200" b="0" i="0" u="none" strike="noStrike" cap="none" baseline="0" dirty="0">
                          <a:solidFill>
                            <a:schemeClr val="dk1"/>
                          </a:solidFill>
                          <a:latin typeface="+mn-lt"/>
                          <a:ea typeface="+mn-ea"/>
                          <a:cs typeface="+mn-cs"/>
                          <a:sym typeface="Arial"/>
                        </a:rPr>
                        <a:t>Fully Associative</a:t>
                      </a:r>
                      <a:endParaRPr lang="en-IN" sz="12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400" b="0" i="1" u="none" strike="noStrike" cap="none" baseline="0" dirty="0" err="1">
                          <a:solidFill>
                            <a:schemeClr val="dk1"/>
                          </a:solidFill>
                          <a:latin typeface="+mn-lt"/>
                          <a:ea typeface="+mn-ea"/>
                          <a:cs typeface="+mn-cs"/>
                          <a:sym typeface="Arial"/>
                        </a:rPr>
                        <a:t>t</a:t>
                      </a:r>
                      <a:r>
                        <a:rPr lang="en-IN" sz="1400" b="0" i="0" u="none" strike="noStrike" cap="none" baseline="-25000" dirty="0" err="1">
                          <a:solidFill>
                            <a:schemeClr val="dk1"/>
                          </a:solidFill>
                          <a:latin typeface="+mn-lt"/>
                          <a:ea typeface="+mn-ea"/>
                          <a:cs typeface="+mn-cs"/>
                          <a:sym typeface="Arial"/>
                        </a:rPr>
                        <a:t>hit</a:t>
                      </a:r>
                      <a:r>
                        <a:rPr lang="en-IN" sz="1400" b="0" i="0" u="none" strike="noStrike" cap="none" baseline="0" dirty="0">
                          <a:solidFill>
                            <a:schemeClr val="dk1"/>
                          </a:solidFill>
                          <a:latin typeface="+mn-lt"/>
                          <a:ea typeface="+mn-ea"/>
                          <a:cs typeface="+mn-cs"/>
                          <a:sym typeface="Arial"/>
                        </a:rPr>
                        <a:t> = </a:t>
                      </a:r>
                      <a:r>
                        <a:rPr lang="en-IN" sz="1400" b="0" i="1" u="none" strike="noStrike" cap="none" baseline="0" dirty="0" err="1">
                          <a:solidFill>
                            <a:schemeClr val="dk1"/>
                          </a:solidFill>
                          <a:latin typeface="+mn-lt"/>
                          <a:ea typeface="+mn-ea"/>
                          <a:cs typeface="+mn-cs"/>
                          <a:sym typeface="Arial"/>
                        </a:rPr>
                        <a:t>t</a:t>
                      </a:r>
                      <a:r>
                        <a:rPr lang="en-IN" sz="1400" b="0" i="0" u="none" strike="noStrike" cap="none" baseline="-25000" dirty="0" err="1">
                          <a:solidFill>
                            <a:schemeClr val="dk1"/>
                          </a:solidFill>
                          <a:latin typeface="+mn-lt"/>
                          <a:ea typeface="+mn-ea"/>
                          <a:cs typeface="+mn-cs"/>
                          <a:sym typeface="Arial"/>
                        </a:rPr>
                        <a:t>rl</a:t>
                      </a:r>
                      <a:r>
                        <a:rPr lang="en-IN" sz="1400" b="0" i="0" u="none" strike="noStrike" cap="none" baseline="0" dirty="0">
                          <a:solidFill>
                            <a:schemeClr val="dk1"/>
                          </a:solidFill>
                          <a:latin typeface="+mn-lt"/>
                          <a:ea typeface="+mn-ea"/>
                          <a:cs typeface="+mn-cs"/>
                          <a:sym typeface="Arial"/>
                        </a:rPr>
                        <a:t> + </a:t>
                      </a:r>
                      <a:r>
                        <a:rPr lang="en-IN" sz="1400" b="0" i="1" u="none" strike="noStrike" cap="none" baseline="0" dirty="0" err="1">
                          <a:solidFill>
                            <a:schemeClr val="dk1"/>
                          </a:solidFill>
                          <a:latin typeface="+mn-lt"/>
                          <a:ea typeface="+mn-ea"/>
                          <a:cs typeface="+mn-cs"/>
                          <a:sym typeface="Arial"/>
                        </a:rPr>
                        <a:t>t</a:t>
                      </a:r>
                      <a:r>
                        <a:rPr lang="en-IN" sz="1400" b="0" i="0" u="none" strike="noStrike" cap="none" baseline="-25000" dirty="0" err="1">
                          <a:solidFill>
                            <a:schemeClr val="dk1"/>
                          </a:solidFill>
                          <a:latin typeface="+mn-lt"/>
                          <a:ea typeface="+mn-ea"/>
                          <a:cs typeface="+mn-cs"/>
                          <a:sym typeface="Arial"/>
                        </a:rPr>
                        <a:t>xb</a:t>
                      </a:r>
                      <a:r>
                        <a:rPr lang="en-IN" sz="1400" b="0" i="0" u="none" strike="noStrike" cap="none" baseline="0" dirty="0">
                          <a:solidFill>
                            <a:schemeClr val="dk1"/>
                          </a:solidFill>
                          <a:latin typeface="+mn-lt"/>
                          <a:ea typeface="+mn-ea"/>
                          <a:cs typeface="+mn-cs"/>
                          <a:sym typeface="Arial"/>
                        </a:rPr>
                        <a:t> + </a:t>
                      </a:r>
                      <a:r>
                        <a:rPr lang="en-IN" sz="1400" b="0" i="1" u="none" strike="noStrike" cap="none" baseline="0" dirty="0" err="1">
                          <a:solidFill>
                            <a:schemeClr val="dk1"/>
                          </a:solidFill>
                          <a:latin typeface="+mn-lt"/>
                          <a:ea typeface="+mn-ea"/>
                          <a:cs typeface="+mn-cs"/>
                          <a:sym typeface="Arial"/>
                        </a:rPr>
                        <a:t>t</a:t>
                      </a:r>
                      <a:r>
                        <a:rPr lang="en-IN" sz="1400" b="0" i="0" u="none" strike="noStrike" cap="none" baseline="-25000" dirty="0" err="1">
                          <a:solidFill>
                            <a:schemeClr val="dk1"/>
                          </a:solidFill>
                          <a:latin typeface="+mn-lt"/>
                          <a:ea typeface="+mn-ea"/>
                          <a:cs typeface="+mn-cs"/>
                          <a:sym typeface="Arial"/>
                        </a:rPr>
                        <a:t>ct</a:t>
                      </a:r>
                      <a:endParaRPr lang="en-IN" sz="1200" baseline="-25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400" b="0" i="1" u="none" strike="noStrike" cap="none" baseline="0" dirty="0" err="1">
                          <a:solidFill>
                            <a:schemeClr val="dk1"/>
                          </a:solidFill>
                          <a:latin typeface="+mn-lt"/>
                          <a:ea typeface="+mn-ea"/>
                          <a:cs typeface="+mn-cs"/>
                          <a:sym typeface="Arial"/>
                        </a:rPr>
                        <a:t>t</a:t>
                      </a:r>
                      <a:r>
                        <a:rPr lang="en-IN" sz="1400" b="0" i="0" u="none" strike="noStrike" cap="none" baseline="-25000" dirty="0" err="1">
                          <a:solidFill>
                            <a:schemeClr val="dk1"/>
                          </a:solidFill>
                          <a:latin typeface="+mn-lt"/>
                          <a:ea typeface="+mn-ea"/>
                          <a:cs typeface="+mn-cs"/>
                          <a:sym typeface="Arial"/>
                        </a:rPr>
                        <a:t>miss</a:t>
                      </a:r>
                      <a:r>
                        <a:rPr lang="en-IN" sz="1400" b="0" i="0" u="none" strike="noStrike" cap="none" baseline="0" dirty="0">
                          <a:solidFill>
                            <a:schemeClr val="dk1"/>
                          </a:solidFill>
                          <a:latin typeface="+mn-lt"/>
                          <a:ea typeface="+mn-ea"/>
                          <a:cs typeface="+mn-cs"/>
                          <a:sym typeface="Arial"/>
                        </a:rPr>
                        <a:t> = </a:t>
                      </a:r>
                      <a:r>
                        <a:rPr lang="en-IN" sz="1400" b="0" i="1" u="none" strike="noStrike" cap="none" baseline="0" dirty="0" err="1">
                          <a:solidFill>
                            <a:schemeClr val="dk1"/>
                          </a:solidFill>
                          <a:latin typeface="+mn-lt"/>
                          <a:ea typeface="+mn-ea"/>
                          <a:cs typeface="+mn-cs"/>
                          <a:sym typeface="Arial"/>
                        </a:rPr>
                        <a:t>t</a:t>
                      </a:r>
                      <a:r>
                        <a:rPr lang="en-IN" sz="1400" b="0" i="0" u="none" strike="noStrike" cap="none" baseline="-25000" dirty="0" err="1">
                          <a:solidFill>
                            <a:schemeClr val="dk1"/>
                          </a:solidFill>
                          <a:latin typeface="+mn-lt"/>
                          <a:ea typeface="+mn-ea"/>
                          <a:cs typeface="+mn-cs"/>
                          <a:sym typeface="Arial"/>
                        </a:rPr>
                        <a:t>ct</a:t>
                      </a:r>
                      <a:endParaRPr lang="en-IN" sz="1200" baseline="-25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62666875"/>
                  </a:ext>
                </a:extLst>
              </a:tr>
              <a:tr h="469080">
                <a:tc>
                  <a:txBody>
                    <a:bodyPr/>
                    <a:lstStyle/>
                    <a:p>
                      <a:r>
                        <a:rPr lang="en-IN" sz="1200" dirty="0"/>
                        <a:t>Set-Associative</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400" b="0" i="1" u="none" strike="noStrike" cap="none" baseline="0" dirty="0" err="1">
                          <a:solidFill>
                            <a:schemeClr val="dk1"/>
                          </a:solidFill>
                          <a:latin typeface="+mn-lt"/>
                          <a:ea typeface="+mn-ea"/>
                          <a:cs typeface="+mn-cs"/>
                          <a:sym typeface="Arial"/>
                        </a:rPr>
                        <a:t>t</a:t>
                      </a:r>
                      <a:r>
                        <a:rPr lang="en-IN" sz="1400" b="0" i="0" u="none" strike="noStrike" cap="none" baseline="-25000" dirty="0" err="1">
                          <a:solidFill>
                            <a:schemeClr val="dk1"/>
                          </a:solidFill>
                          <a:latin typeface="+mn-lt"/>
                          <a:ea typeface="+mn-ea"/>
                          <a:cs typeface="+mn-cs"/>
                          <a:sym typeface="Arial"/>
                        </a:rPr>
                        <a:t>hit</a:t>
                      </a:r>
                      <a:r>
                        <a:rPr lang="en-IN" sz="1400" b="0" i="0" u="none" strike="noStrike" cap="none" baseline="0" dirty="0">
                          <a:solidFill>
                            <a:schemeClr val="dk1"/>
                          </a:solidFill>
                          <a:latin typeface="+mn-lt"/>
                          <a:ea typeface="+mn-ea"/>
                          <a:cs typeface="+mn-cs"/>
                          <a:sym typeface="Arial"/>
                        </a:rPr>
                        <a:t> = </a:t>
                      </a:r>
                      <a:r>
                        <a:rPr lang="en-IN" sz="1400" b="0" i="1" u="none" strike="noStrike" cap="none" baseline="0" dirty="0" err="1">
                          <a:solidFill>
                            <a:schemeClr val="dk1"/>
                          </a:solidFill>
                          <a:latin typeface="+mn-lt"/>
                          <a:ea typeface="+mn-ea"/>
                          <a:cs typeface="+mn-cs"/>
                          <a:sym typeface="Arial"/>
                        </a:rPr>
                        <a:t>t</a:t>
                      </a:r>
                      <a:r>
                        <a:rPr lang="en-IN" sz="1400" b="0" i="0" u="none" strike="noStrike" cap="none" baseline="-25000" dirty="0" err="1">
                          <a:solidFill>
                            <a:schemeClr val="dk1"/>
                          </a:solidFill>
                          <a:latin typeface="+mn-lt"/>
                          <a:ea typeface="+mn-ea"/>
                          <a:cs typeface="+mn-cs"/>
                          <a:sym typeface="Arial"/>
                        </a:rPr>
                        <a:t>rl</a:t>
                      </a:r>
                      <a:r>
                        <a:rPr lang="en-IN" sz="1400" b="0" i="0" u="none" strike="noStrike" cap="none" baseline="0" dirty="0">
                          <a:solidFill>
                            <a:schemeClr val="dk1"/>
                          </a:solidFill>
                          <a:latin typeface="+mn-lt"/>
                          <a:ea typeface="+mn-ea"/>
                          <a:cs typeface="+mn-cs"/>
                          <a:sym typeface="Arial"/>
                        </a:rPr>
                        <a:t> + </a:t>
                      </a:r>
                      <a:r>
                        <a:rPr lang="en-IN" sz="1400" b="0" i="1" u="none" strike="noStrike" cap="none" baseline="0" dirty="0" err="1">
                          <a:solidFill>
                            <a:schemeClr val="dk1"/>
                          </a:solidFill>
                          <a:latin typeface="+mn-lt"/>
                          <a:ea typeface="+mn-ea"/>
                          <a:cs typeface="+mn-cs"/>
                          <a:sym typeface="Arial"/>
                        </a:rPr>
                        <a:t>t</a:t>
                      </a:r>
                      <a:r>
                        <a:rPr lang="en-IN" sz="1400" b="0" i="0" u="none" strike="noStrike" cap="none" baseline="-25000" dirty="0" err="1">
                          <a:solidFill>
                            <a:schemeClr val="dk1"/>
                          </a:solidFill>
                          <a:latin typeface="+mn-lt"/>
                          <a:ea typeface="+mn-ea"/>
                          <a:cs typeface="+mn-cs"/>
                          <a:sym typeface="Arial"/>
                        </a:rPr>
                        <a:t>xb</a:t>
                      </a:r>
                      <a:r>
                        <a:rPr lang="en-IN" sz="1400" b="0" i="0" u="none" strike="noStrike" cap="none" baseline="0" dirty="0">
                          <a:solidFill>
                            <a:schemeClr val="dk1"/>
                          </a:solidFill>
                          <a:latin typeface="+mn-lt"/>
                          <a:ea typeface="+mn-ea"/>
                          <a:cs typeface="+mn-cs"/>
                          <a:sym typeface="Arial"/>
                        </a:rPr>
                        <a:t> + </a:t>
                      </a:r>
                      <a:r>
                        <a:rPr lang="en-IN" sz="1400" b="0" i="1" u="none" strike="noStrike" cap="none" baseline="0" dirty="0" err="1">
                          <a:solidFill>
                            <a:schemeClr val="dk1"/>
                          </a:solidFill>
                          <a:latin typeface="+mn-lt"/>
                          <a:ea typeface="+mn-ea"/>
                          <a:cs typeface="+mn-cs"/>
                          <a:sym typeface="Arial"/>
                        </a:rPr>
                        <a:t>t</a:t>
                      </a:r>
                      <a:r>
                        <a:rPr lang="en-IN" sz="1400" b="0" i="0" u="none" strike="noStrike" cap="none" baseline="-25000" dirty="0" err="1">
                          <a:solidFill>
                            <a:schemeClr val="dk1"/>
                          </a:solidFill>
                          <a:latin typeface="+mn-lt"/>
                          <a:ea typeface="+mn-ea"/>
                          <a:cs typeface="+mn-cs"/>
                          <a:sym typeface="Arial"/>
                        </a:rPr>
                        <a:t>ct</a:t>
                      </a:r>
                      <a:endParaRPr lang="en-IN" sz="1200" baseline="-25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400" b="0" i="1" u="none" strike="noStrike" cap="none" baseline="0" dirty="0" err="1">
                          <a:solidFill>
                            <a:schemeClr val="dk1"/>
                          </a:solidFill>
                          <a:latin typeface="+mn-lt"/>
                          <a:ea typeface="+mn-ea"/>
                          <a:cs typeface="+mn-cs"/>
                          <a:sym typeface="Arial"/>
                        </a:rPr>
                        <a:t>t</a:t>
                      </a:r>
                      <a:r>
                        <a:rPr lang="en-IN" sz="1400" b="0" i="0" u="none" strike="noStrike" cap="none" baseline="-25000" dirty="0" err="1">
                          <a:solidFill>
                            <a:schemeClr val="dk1"/>
                          </a:solidFill>
                          <a:latin typeface="+mn-lt"/>
                          <a:ea typeface="+mn-ea"/>
                          <a:cs typeface="+mn-cs"/>
                          <a:sym typeface="Arial"/>
                        </a:rPr>
                        <a:t>miss</a:t>
                      </a:r>
                      <a:r>
                        <a:rPr lang="en-IN" sz="1400" b="0" i="0" u="none" strike="noStrike" cap="none" baseline="0" dirty="0">
                          <a:solidFill>
                            <a:schemeClr val="dk1"/>
                          </a:solidFill>
                          <a:latin typeface="+mn-lt"/>
                          <a:ea typeface="+mn-ea"/>
                          <a:cs typeface="+mn-cs"/>
                          <a:sym typeface="Arial"/>
                        </a:rPr>
                        <a:t> = </a:t>
                      </a:r>
                      <a:r>
                        <a:rPr lang="en-IN" sz="1400" b="0" i="1" u="none" strike="noStrike" cap="none" baseline="0" dirty="0" err="1">
                          <a:solidFill>
                            <a:schemeClr val="dk1"/>
                          </a:solidFill>
                          <a:latin typeface="+mn-lt"/>
                          <a:ea typeface="+mn-ea"/>
                          <a:cs typeface="+mn-cs"/>
                          <a:sym typeface="Arial"/>
                        </a:rPr>
                        <a:t>t</a:t>
                      </a:r>
                      <a:r>
                        <a:rPr lang="en-IN" sz="1400" b="0" i="0" u="none" strike="noStrike" cap="none" baseline="-25000" dirty="0" err="1">
                          <a:solidFill>
                            <a:schemeClr val="dk1"/>
                          </a:solidFill>
                          <a:latin typeface="+mn-lt"/>
                          <a:ea typeface="+mn-ea"/>
                          <a:cs typeface="+mn-cs"/>
                          <a:sym typeface="Arial"/>
                        </a:rPr>
                        <a:t>rl</a:t>
                      </a:r>
                      <a:r>
                        <a:rPr lang="en-IN" sz="1400" b="0" i="0" u="none" strike="noStrike" cap="none" baseline="0" dirty="0">
                          <a:solidFill>
                            <a:schemeClr val="dk1"/>
                          </a:solidFill>
                          <a:latin typeface="+mn-lt"/>
                          <a:ea typeface="+mn-ea"/>
                          <a:cs typeface="+mn-cs"/>
                          <a:sym typeface="Arial"/>
                        </a:rPr>
                        <a:t> + </a:t>
                      </a:r>
                      <a:r>
                        <a:rPr lang="en-IN" sz="1400" b="0" i="1" u="none" strike="noStrike" cap="none" baseline="0" dirty="0" err="1">
                          <a:solidFill>
                            <a:schemeClr val="dk1"/>
                          </a:solidFill>
                          <a:latin typeface="+mn-lt"/>
                          <a:ea typeface="+mn-ea"/>
                          <a:cs typeface="+mn-cs"/>
                          <a:sym typeface="Arial"/>
                        </a:rPr>
                        <a:t>t</a:t>
                      </a:r>
                      <a:r>
                        <a:rPr lang="en-IN" sz="1400" b="0" i="0" u="none" strike="noStrike" cap="none" baseline="-25000" dirty="0" err="1">
                          <a:solidFill>
                            <a:schemeClr val="dk1"/>
                          </a:solidFill>
                          <a:latin typeface="+mn-lt"/>
                          <a:ea typeface="+mn-ea"/>
                          <a:cs typeface="+mn-cs"/>
                          <a:sym typeface="Arial"/>
                        </a:rPr>
                        <a:t>ct</a:t>
                      </a:r>
                      <a:endParaRPr lang="en-IN" sz="1200" baseline="-25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741382163"/>
                  </a:ext>
                </a:extLst>
              </a:tr>
              <a:tr h="469080">
                <a:tc>
                  <a:txBody>
                    <a:bodyPr/>
                    <a:lstStyle/>
                    <a:p>
                      <a:r>
                        <a:rPr lang="en-IN" sz="1200" dirty="0"/>
                        <a:t>Set-Associative with Way</a:t>
                      </a:r>
                    </a:p>
                    <a:p>
                      <a:r>
                        <a:rPr lang="en-IN" sz="1200" dirty="0"/>
                        <a:t>Prediction</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US" sz="1400" b="0" i="1" u="none" strike="noStrike" cap="none" baseline="0" dirty="0" err="1">
                          <a:solidFill>
                            <a:schemeClr val="dk1"/>
                          </a:solidFill>
                          <a:latin typeface="+mn-lt"/>
                          <a:ea typeface="+mn-ea"/>
                          <a:cs typeface="+mn-cs"/>
                          <a:sym typeface="Arial"/>
                        </a:rPr>
                        <a:t>t</a:t>
                      </a:r>
                      <a:r>
                        <a:rPr lang="en-US" sz="1400" b="0" i="0" u="none" strike="noStrike" cap="none" baseline="-25000" dirty="0" err="1">
                          <a:solidFill>
                            <a:schemeClr val="dk1"/>
                          </a:solidFill>
                          <a:latin typeface="+mn-lt"/>
                          <a:ea typeface="+mn-ea"/>
                          <a:cs typeface="+mn-cs"/>
                          <a:sym typeface="Arial"/>
                        </a:rPr>
                        <a:t>hit</a:t>
                      </a:r>
                      <a:r>
                        <a:rPr lang="en-US" sz="1400" b="0" i="0" u="none" strike="noStrike" cap="none" baseline="0" dirty="0">
                          <a:solidFill>
                            <a:schemeClr val="dk1"/>
                          </a:solidFill>
                          <a:latin typeface="+mn-lt"/>
                          <a:ea typeface="+mn-ea"/>
                          <a:cs typeface="+mn-cs"/>
                          <a:sym typeface="Arial"/>
                        </a:rPr>
                        <a:t> = </a:t>
                      </a:r>
                      <a:r>
                        <a:rPr lang="en-US" sz="1400" b="0" i="1" u="none" strike="noStrike" cap="none" baseline="0" dirty="0" err="1">
                          <a:solidFill>
                            <a:schemeClr val="dk1"/>
                          </a:solidFill>
                          <a:latin typeface="+mn-lt"/>
                          <a:ea typeface="+mn-ea"/>
                          <a:cs typeface="+mn-cs"/>
                          <a:sym typeface="Arial"/>
                        </a:rPr>
                        <a:t>t</a:t>
                      </a:r>
                      <a:r>
                        <a:rPr lang="en-US" sz="1400" b="0" i="0" u="none" strike="noStrike" cap="none" baseline="-25000" dirty="0" err="1">
                          <a:solidFill>
                            <a:schemeClr val="dk1"/>
                          </a:solidFill>
                          <a:latin typeface="+mn-lt"/>
                          <a:ea typeface="+mn-ea"/>
                          <a:cs typeface="+mn-cs"/>
                          <a:sym typeface="Arial"/>
                        </a:rPr>
                        <a:t>rl</a:t>
                      </a:r>
                      <a:r>
                        <a:rPr lang="en-US" sz="1400" b="0" i="0" u="none" strike="noStrike" cap="none" baseline="0" dirty="0">
                          <a:solidFill>
                            <a:schemeClr val="dk1"/>
                          </a:solidFill>
                          <a:latin typeface="+mn-lt"/>
                          <a:ea typeface="+mn-ea"/>
                          <a:cs typeface="+mn-cs"/>
                          <a:sym typeface="Arial"/>
                        </a:rPr>
                        <a:t> + </a:t>
                      </a:r>
                      <a:r>
                        <a:rPr lang="en-US" sz="1400" b="0" i="1" u="none" strike="noStrike" cap="none" baseline="0" dirty="0" err="1">
                          <a:solidFill>
                            <a:schemeClr val="dk1"/>
                          </a:solidFill>
                          <a:latin typeface="+mn-lt"/>
                          <a:ea typeface="+mn-ea"/>
                          <a:cs typeface="+mn-cs"/>
                          <a:sym typeface="Arial"/>
                        </a:rPr>
                        <a:t>t</a:t>
                      </a:r>
                      <a:r>
                        <a:rPr lang="en-US" sz="1400" b="0" i="0" u="none" strike="noStrike" cap="none" baseline="-25000" dirty="0" err="1">
                          <a:solidFill>
                            <a:schemeClr val="dk1"/>
                          </a:solidFill>
                          <a:latin typeface="+mn-lt"/>
                          <a:ea typeface="+mn-ea"/>
                          <a:cs typeface="+mn-cs"/>
                          <a:sym typeface="Arial"/>
                        </a:rPr>
                        <a:t>xb</a:t>
                      </a:r>
                      <a:r>
                        <a:rPr lang="en-US" sz="1400" b="0" i="0" u="none" strike="noStrike" cap="none" baseline="0" dirty="0">
                          <a:solidFill>
                            <a:schemeClr val="dk1"/>
                          </a:solidFill>
                          <a:latin typeface="+mn-lt"/>
                          <a:ea typeface="+mn-ea"/>
                          <a:cs typeface="+mn-cs"/>
                          <a:sym typeface="Arial"/>
                        </a:rPr>
                        <a:t> + (1 – </a:t>
                      </a:r>
                      <a:r>
                        <a:rPr lang="en-US" sz="1400" b="0" i="1" u="none" strike="noStrike" cap="none" baseline="0" dirty="0" err="1">
                          <a:solidFill>
                            <a:schemeClr val="dk1"/>
                          </a:solidFill>
                          <a:latin typeface="+mn-lt"/>
                          <a:ea typeface="+mn-ea"/>
                          <a:cs typeface="+mn-cs"/>
                          <a:sym typeface="Arial"/>
                        </a:rPr>
                        <a:t>F</a:t>
                      </a:r>
                      <a:r>
                        <a:rPr lang="en-US" sz="1400" b="0" i="0" u="none" strike="noStrike" cap="none" baseline="-25000" dirty="0" err="1">
                          <a:solidFill>
                            <a:schemeClr val="dk1"/>
                          </a:solidFill>
                          <a:latin typeface="+mn-lt"/>
                          <a:ea typeface="+mn-ea"/>
                          <a:cs typeface="+mn-cs"/>
                          <a:sym typeface="Arial"/>
                        </a:rPr>
                        <a:t>p</a:t>
                      </a:r>
                      <a:r>
                        <a:rPr lang="en-US" sz="1400" b="0" i="0" u="none" strike="noStrike" cap="none" baseline="0" dirty="0">
                          <a:solidFill>
                            <a:schemeClr val="dk1"/>
                          </a:solidFill>
                          <a:latin typeface="+mn-lt"/>
                          <a:ea typeface="+mn-ea"/>
                          <a:cs typeface="+mn-cs"/>
                          <a:sym typeface="Arial"/>
                        </a:rPr>
                        <a:t>) </a:t>
                      </a:r>
                      <a:r>
                        <a:rPr lang="en-US" sz="1400" b="0" i="1" u="none" strike="noStrike" cap="none" baseline="0" dirty="0" err="1">
                          <a:solidFill>
                            <a:schemeClr val="dk1"/>
                          </a:solidFill>
                          <a:latin typeface="+mn-lt"/>
                          <a:ea typeface="+mn-ea"/>
                          <a:cs typeface="+mn-cs"/>
                          <a:sym typeface="Arial"/>
                        </a:rPr>
                        <a:t>t</a:t>
                      </a:r>
                      <a:r>
                        <a:rPr lang="en-US" sz="1400" b="0" i="0" u="none" strike="noStrike" cap="none" baseline="-25000" dirty="0" err="1">
                          <a:solidFill>
                            <a:schemeClr val="dk1"/>
                          </a:solidFill>
                          <a:latin typeface="+mn-lt"/>
                          <a:ea typeface="+mn-ea"/>
                          <a:cs typeface="+mn-cs"/>
                          <a:sym typeface="Arial"/>
                        </a:rPr>
                        <a:t>ct</a:t>
                      </a:r>
                      <a:endParaRPr lang="en-IN" sz="1200" baseline="-25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400" b="0" i="1" u="none" strike="noStrike" cap="none" baseline="0" dirty="0">
                          <a:solidFill>
                            <a:schemeClr val="dk1"/>
                          </a:solidFill>
                          <a:latin typeface="+mn-lt"/>
                          <a:ea typeface="+mn-ea"/>
                          <a:cs typeface="+mn-cs"/>
                          <a:sym typeface="Arial"/>
                        </a:rPr>
                        <a:t>T</a:t>
                      </a:r>
                      <a:r>
                        <a:rPr lang="en-IN" sz="1400" b="0" i="0" u="none" strike="noStrike" cap="none" baseline="0" dirty="0">
                          <a:solidFill>
                            <a:schemeClr val="dk1"/>
                          </a:solidFill>
                          <a:latin typeface="+mn-lt"/>
                          <a:ea typeface="+mn-ea"/>
                          <a:cs typeface="+mn-cs"/>
                          <a:sym typeface="Arial"/>
                        </a:rPr>
                        <a:t>= = </a:t>
                      </a:r>
                      <a:r>
                        <a:rPr lang="en-IN" sz="1400" b="0" i="1" u="none" strike="noStrike" cap="none" baseline="0" dirty="0" err="1">
                          <a:solidFill>
                            <a:schemeClr val="dk1"/>
                          </a:solidFill>
                          <a:latin typeface="+mn-lt"/>
                          <a:ea typeface="+mn-ea"/>
                          <a:cs typeface="+mn-cs"/>
                          <a:sym typeface="Arial"/>
                        </a:rPr>
                        <a:t>t</a:t>
                      </a:r>
                      <a:r>
                        <a:rPr lang="en-IN" sz="1400" b="0" i="0" u="none" strike="noStrike" cap="none" baseline="-25000" dirty="0" err="1">
                          <a:solidFill>
                            <a:schemeClr val="dk1"/>
                          </a:solidFill>
                          <a:latin typeface="+mn-lt"/>
                          <a:ea typeface="+mn-ea"/>
                          <a:cs typeface="+mn-cs"/>
                          <a:sym typeface="Arial"/>
                        </a:rPr>
                        <a:t>rl</a:t>
                      </a:r>
                      <a:r>
                        <a:rPr lang="en-IN" sz="1400" b="0" i="0" u="none" strike="noStrike" cap="none" baseline="0" dirty="0">
                          <a:solidFill>
                            <a:schemeClr val="dk1"/>
                          </a:solidFill>
                          <a:latin typeface="+mn-lt"/>
                          <a:ea typeface="+mn-ea"/>
                          <a:cs typeface="+mn-cs"/>
                          <a:sym typeface="Arial"/>
                        </a:rPr>
                        <a:t> + </a:t>
                      </a:r>
                      <a:r>
                        <a:rPr lang="en-IN" sz="1400" b="0" i="1" u="none" strike="noStrike" cap="none" baseline="0" dirty="0" err="1">
                          <a:solidFill>
                            <a:schemeClr val="dk1"/>
                          </a:solidFill>
                          <a:latin typeface="+mn-lt"/>
                          <a:ea typeface="+mn-ea"/>
                          <a:cs typeface="+mn-cs"/>
                          <a:sym typeface="Arial"/>
                        </a:rPr>
                        <a:t>t</a:t>
                      </a:r>
                      <a:r>
                        <a:rPr lang="en-IN" sz="1400" b="0" i="0" u="none" strike="noStrike" cap="none" baseline="-25000" dirty="0" err="1">
                          <a:solidFill>
                            <a:schemeClr val="dk1"/>
                          </a:solidFill>
                          <a:latin typeface="+mn-lt"/>
                          <a:ea typeface="+mn-ea"/>
                          <a:cs typeface="+mn-cs"/>
                          <a:sym typeface="Arial"/>
                        </a:rPr>
                        <a:t>ct</a:t>
                      </a:r>
                      <a:endParaRPr lang="en-IN" sz="1200" baseline="-25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178682902"/>
                  </a:ext>
                </a:extLst>
              </a:tr>
            </a:tbl>
          </a:graphicData>
        </a:graphic>
      </p:graphicFrame>
      <p:sp>
        <p:nvSpPr>
          <p:cNvPr id="2" name="Title 1">
            <a:extLst>
              <a:ext uri="{FF2B5EF4-FFF2-40B4-BE49-F238E27FC236}">
                <a16:creationId xmlns:a16="http://schemas.microsoft.com/office/drawing/2014/main" id="{556BCEC5-BA64-4042-889A-9EF57E04B62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Table 5.6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Cache Timing Equations</a:t>
            </a:r>
            <a:endParaRPr lang="en-US" dirty="0"/>
          </a:p>
        </p:txBody>
      </p:sp>
    </p:spTree>
    <p:extLst>
      <p:ext uri="{BB962C8B-B14F-4D97-AF65-F5344CB8AC3E}">
        <p14:creationId xmlns:p14="http://schemas.microsoft.com/office/powerpoint/2010/main" val="11157497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descr="The columns are titled Technique, Reduce t sub 1, Reduce left parenthesis 1 minus h sub 1 right parenthesis, Reduce t sub penalty. The rows read as follows. Way Prediction. Check mark, blank, blank. Cache Capacity. Small, Large, blank. Line Size. Small, Large, blank. Degree of Associativity. Decrease, Increase, blank. More Flexible Replacement Policies. Blank, Check, blank. Cache Unity. Split I cache and D cache, Unified cache, blank. Prefetching. Blank, check, blank. Write Through. Blank, Write allocate, No write allocate. Critical Word First. Blank, blank, check. Victim Cache. Blank, blank, check. Wider Busses. Blank, blank, check." title="A table with the title, Cache Performance Improvement Techniques"/>
          <p:cNvGraphicFramePr>
            <a:graphicFrameLocks noGrp="1"/>
          </p:cNvGraphicFramePr>
          <p:nvPr>
            <p:extLst>
              <p:ext uri="{D42A27DB-BD31-4B8C-83A1-F6EECF244321}">
                <p14:modId xmlns:p14="http://schemas.microsoft.com/office/powerpoint/2010/main" val="940235936"/>
              </p:ext>
            </p:extLst>
          </p:nvPr>
        </p:nvGraphicFramePr>
        <p:xfrm>
          <a:off x="395536" y="1365255"/>
          <a:ext cx="8208912" cy="4951667"/>
        </p:xfrm>
        <a:graphic>
          <a:graphicData uri="http://schemas.openxmlformats.org/drawingml/2006/table">
            <a:tbl>
              <a:tblPr firstRow="1" bandRow="1">
                <a:tableStyleId>{5C22544A-7EE6-4342-B048-85BDC9FD1C3A}</a:tableStyleId>
              </a:tblPr>
              <a:tblGrid>
                <a:gridCol w="2232248">
                  <a:extLst>
                    <a:ext uri="{9D8B030D-6E8A-4147-A177-3AD203B41FA5}">
                      <a16:colId xmlns:a16="http://schemas.microsoft.com/office/drawing/2014/main" val="3102758518"/>
                    </a:ext>
                  </a:extLst>
                </a:gridCol>
                <a:gridCol w="1899034">
                  <a:extLst>
                    <a:ext uri="{9D8B030D-6E8A-4147-A177-3AD203B41FA5}">
                      <a16:colId xmlns:a16="http://schemas.microsoft.com/office/drawing/2014/main" val="2543019389"/>
                    </a:ext>
                  </a:extLst>
                </a:gridCol>
                <a:gridCol w="2038815">
                  <a:extLst>
                    <a:ext uri="{9D8B030D-6E8A-4147-A177-3AD203B41FA5}">
                      <a16:colId xmlns:a16="http://schemas.microsoft.com/office/drawing/2014/main" val="3363753734"/>
                    </a:ext>
                  </a:extLst>
                </a:gridCol>
                <a:gridCol w="2038815">
                  <a:extLst>
                    <a:ext uri="{9D8B030D-6E8A-4147-A177-3AD203B41FA5}">
                      <a16:colId xmlns:a16="http://schemas.microsoft.com/office/drawing/2014/main" val="505369938"/>
                    </a:ext>
                  </a:extLst>
                </a:gridCol>
              </a:tblGrid>
              <a:tr h="265582">
                <a:tc>
                  <a:txBody>
                    <a:bodyPr/>
                    <a:lstStyle/>
                    <a:p>
                      <a:pPr algn="ctr"/>
                      <a:r>
                        <a:rPr lang="en-IN" sz="1200" b="1" i="0" u="none" strike="noStrike" cap="none" baseline="0" dirty="0">
                          <a:solidFill>
                            <a:schemeClr val="tx1"/>
                          </a:solidFill>
                          <a:latin typeface="+mn-lt"/>
                          <a:ea typeface="+mn-ea"/>
                          <a:cs typeface="+mn-cs"/>
                          <a:sym typeface="Arial"/>
                        </a:rPr>
                        <a:t>Technique</a:t>
                      </a:r>
                      <a:endParaRPr lang="en-IN" sz="12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200" b="1" i="0" u="none" strike="noStrike" cap="none" baseline="0" dirty="0">
                          <a:solidFill>
                            <a:schemeClr val="tx1"/>
                          </a:solidFill>
                          <a:latin typeface="+mn-lt"/>
                          <a:ea typeface="+mn-ea"/>
                          <a:cs typeface="+mn-cs"/>
                          <a:sym typeface="Arial"/>
                        </a:rPr>
                        <a:t>Reduce </a:t>
                      </a:r>
                      <a:r>
                        <a:rPr lang="en-US" sz="1200" b="1" i="1" u="none" strike="noStrike" cap="none" baseline="0" dirty="0">
                          <a:solidFill>
                            <a:schemeClr val="tx1"/>
                          </a:solidFill>
                          <a:latin typeface="+mn-lt"/>
                          <a:ea typeface="+mn-ea"/>
                          <a:cs typeface="+mn-cs"/>
                          <a:sym typeface="Arial"/>
                        </a:rPr>
                        <a:t>t</a:t>
                      </a:r>
                      <a:r>
                        <a:rPr lang="en-US" sz="1200" b="1" i="0" u="none" strike="noStrike" cap="none" baseline="-25000" dirty="0">
                          <a:solidFill>
                            <a:schemeClr val="tx1"/>
                          </a:solidFill>
                          <a:latin typeface="+mn-lt"/>
                          <a:ea typeface="+mn-ea"/>
                          <a:cs typeface="+mn-cs"/>
                          <a:sym typeface="Arial"/>
                        </a:rPr>
                        <a:t>1</a:t>
                      </a:r>
                      <a:endParaRPr lang="en-IN" sz="1200" b="1" baseline="-250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dirty="0">
                          <a:solidFill>
                            <a:schemeClr val="tx1"/>
                          </a:solidFill>
                        </a:rPr>
                        <a:t>Reduce (1 – </a:t>
                      </a:r>
                      <a:r>
                        <a:rPr lang="en-IN" sz="1200" b="1" i="1" dirty="0">
                          <a:solidFill>
                            <a:schemeClr val="tx1"/>
                          </a:solidFill>
                        </a:rPr>
                        <a:t>h</a:t>
                      </a:r>
                      <a:r>
                        <a:rPr lang="en-IN" sz="1200" b="1" baseline="-25000" dirty="0">
                          <a:solidFill>
                            <a:schemeClr val="tx1"/>
                          </a:solidFill>
                        </a:rPr>
                        <a:t>1</a:t>
                      </a:r>
                      <a:r>
                        <a:rPr lang="en-IN" sz="1200" b="1" dirty="0">
                          <a:solidFill>
                            <a:schemeClr val="tx1"/>
                          </a:solidFill>
                        </a:rPr>
                        <a:t>)</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dirty="0">
                          <a:solidFill>
                            <a:schemeClr val="tx1"/>
                          </a:solidFill>
                        </a:rPr>
                        <a:t>Reduce </a:t>
                      </a:r>
                      <a:r>
                        <a:rPr lang="en-IN" sz="1200" b="1" i="1" dirty="0" err="1">
                          <a:solidFill>
                            <a:schemeClr val="tx1"/>
                          </a:solidFill>
                        </a:rPr>
                        <a:t>t</a:t>
                      </a:r>
                      <a:r>
                        <a:rPr lang="en-IN" sz="1200" b="1" baseline="-25000" dirty="0" err="1">
                          <a:solidFill>
                            <a:schemeClr val="tx1"/>
                          </a:solidFill>
                        </a:rPr>
                        <a:t>penalty</a:t>
                      </a:r>
                      <a:endParaRPr lang="en-IN" sz="1200" b="1" baseline="-250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r h="350820">
                <a:tc>
                  <a:txBody>
                    <a:bodyPr/>
                    <a:lstStyle/>
                    <a:p>
                      <a:pPr algn="l"/>
                      <a:r>
                        <a:rPr lang="en-IN" sz="1400" b="0" i="0" u="none" strike="noStrike" cap="none" baseline="0" dirty="0">
                          <a:solidFill>
                            <a:schemeClr val="dk1"/>
                          </a:solidFill>
                          <a:latin typeface="+mn-lt"/>
                          <a:ea typeface="+mn-ea"/>
                          <a:cs typeface="+mn-cs"/>
                          <a:sym typeface="Arial"/>
                        </a:rPr>
                        <a:t>Way Prediction</a:t>
                      </a:r>
                      <a:endParaRPr lang="en-IN" sz="1200" baseline="-25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aseline="-25000" dirty="0">
                          <a:sym typeface="Symbol" panose="05050102010706020507" pitchFamily="18" charset="2"/>
                        </a:rPr>
                        <a:t></a:t>
                      </a:r>
                      <a:r>
                        <a:rPr lang="en-IN" sz="1200" baseline="-25000" dirty="0">
                          <a:latin typeface="Mathematical Pi LT Std 1" panose="02000500000000000000" pitchFamily="50" charset="0"/>
                          <a:sym typeface="Symbol" panose="05050102010706020507" pitchFamily="18" charset="2"/>
                        </a:rPr>
                        <a:t> </a:t>
                      </a:r>
                      <a:r>
                        <a:rPr lang="en-IN" sz="1800" baseline="-25000" dirty="0">
                          <a:latin typeface="+mj-lt"/>
                          <a:sym typeface="Wingdings" panose="05000000000000000000" pitchFamily="2" charset="2"/>
                        </a:rPr>
                        <a:t></a:t>
                      </a:r>
                      <a:endParaRPr lang="en-IN" sz="1800" baseline="-25000" dirty="0">
                        <a:latin typeface="+mj-lt"/>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endParaRPr lang="en-IN" sz="1200" baseline="-25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endParaRPr lang="en-IN" sz="1200" baseline="-25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348317">
                <a:tc>
                  <a:txBody>
                    <a:bodyPr/>
                    <a:lstStyle/>
                    <a:p>
                      <a:pPr algn="l"/>
                      <a:r>
                        <a:rPr lang="en-IN" sz="1400" b="0" i="0" u="none" strike="noStrike" cap="none" baseline="0" dirty="0">
                          <a:solidFill>
                            <a:schemeClr val="dk1"/>
                          </a:solidFill>
                          <a:latin typeface="+mn-lt"/>
                          <a:ea typeface="+mn-ea"/>
                          <a:cs typeface="+mn-cs"/>
                          <a:sym typeface="Arial"/>
                        </a:rPr>
                        <a:t>Cache Capacity</a:t>
                      </a:r>
                      <a:endParaRPr lang="en-IN" sz="1200" baseline="-25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400" b="0" i="0" u="none" strike="noStrike" cap="none" baseline="0" dirty="0">
                          <a:solidFill>
                            <a:schemeClr val="dk1"/>
                          </a:solidFill>
                          <a:latin typeface="+mn-lt"/>
                          <a:ea typeface="+mn-ea"/>
                          <a:cs typeface="+mn-cs"/>
                          <a:sym typeface="Arial"/>
                        </a:rPr>
                        <a:t>Small</a:t>
                      </a:r>
                      <a:endParaRPr lang="en-IN" sz="1200" baseline="-25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400" b="0" i="0" u="none" strike="noStrike" cap="none" baseline="0" dirty="0">
                          <a:solidFill>
                            <a:schemeClr val="dk1"/>
                          </a:solidFill>
                          <a:latin typeface="+mn-lt"/>
                          <a:ea typeface="+mn-ea"/>
                          <a:cs typeface="+mn-cs"/>
                          <a:sym typeface="Arial"/>
                        </a:rPr>
                        <a:t>Large</a:t>
                      </a:r>
                      <a:endParaRPr lang="en-IN" sz="1200" baseline="-25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endParaRPr lang="en-IN" sz="1200" baseline="-25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348317">
                <a:tc>
                  <a:txBody>
                    <a:bodyPr/>
                    <a:lstStyle/>
                    <a:p>
                      <a:pPr algn="l"/>
                      <a:r>
                        <a:rPr lang="en-IN" sz="1400" b="0" i="0" u="none" strike="noStrike" cap="none" baseline="0" dirty="0">
                          <a:solidFill>
                            <a:schemeClr val="dk1"/>
                          </a:solidFill>
                          <a:latin typeface="+mn-lt"/>
                          <a:ea typeface="+mn-ea"/>
                          <a:cs typeface="+mn-cs"/>
                          <a:sym typeface="Arial"/>
                        </a:rPr>
                        <a:t>Line Size</a:t>
                      </a:r>
                      <a:endParaRPr lang="en-IN" sz="1200" baseline="-25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400" b="0" i="0" u="none" strike="noStrike" cap="none" baseline="0" dirty="0">
                          <a:solidFill>
                            <a:schemeClr val="dk1"/>
                          </a:solidFill>
                          <a:latin typeface="+mn-lt"/>
                          <a:ea typeface="+mn-ea"/>
                          <a:cs typeface="+mn-cs"/>
                          <a:sym typeface="Arial"/>
                        </a:rPr>
                        <a:t>Small</a:t>
                      </a:r>
                      <a:endParaRPr lang="en-IN" sz="1200" baseline="-25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400" b="0" i="0" u="none" strike="noStrike" cap="none" baseline="0" dirty="0">
                          <a:solidFill>
                            <a:schemeClr val="dk1"/>
                          </a:solidFill>
                          <a:latin typeface="+mn-lt"/>
                          <a:ea typeface="+mn-ea"/>
                          <a:cs typeface="+mn-cs"/>
                          <a:sym typeface="Arial"/>
                        </a:rPr>
                        <a:t>Large</a:t>
                      </a:r>
                      <a:endParaRPr lang="en-IN" sz="1200" baseline="-25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endParaRPr lang="en-IN" sz="1200" baseline="-25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62666875"/>
                  </a:ext>
                </a:extLst>
              </a:tr>
              <a:tr h="348317">
                <a:tc>
                  <a:txBody>
                    <a:bodyPr/>
                    <a:lstStyle/>
                    <a:p>
                      <a:pPr algn="l"/>
                      <a:r>
                        <a:rPr lang="en-IN" sz="1400" b="0" i="0" u="none" strike="noStrike" cap="none" baseline="0" dirty="0">
                          <a:solidFill>
                            <a:schemeClr val="dk1"/>
                          </a:solidFill>
                          <a:latin typeface="+mn-lt"/>
                          <a:ea typeface="+mn-ea"/>
                          <a:cs typeface="+mn-cs"/>
                          <a:sym typeface="Arial"/>
                        </a:rPr>
                        <a:t>Degree of Associativity</a:t>
                      </a:r>
                      <a:endParaRPr lang="en-IN" sz="1200" baseline="-25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400" b="0" i="0" u="none" strike="noStrike" cap="none" baseline="0" dirty="0">
                          <a:solidFill>
                            <a:schemeClr val="dk1"/>
                          </a:solidFill>
                          <a:latin typeface="+mn-lt"/>
                          <a:ea typeface="+mn-ea"/>
                          <a:cs typeface="+mn-cs"/>
                          <a:sym typeface="Arial"/>
                        </a:rPr>
                        <a:t>Decrease</a:t>
                      </a:r>
                      <a:endParaRPr lang="en-IN" sz="1200" baseline="-25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400" b="0" i="0" u="none" strike="noStrike" cap="none" baseline="0" dirty="0">
                          <a:solidFill>
                            <a:schemeClr val="dk1"/>
                          </a:solidFill>
                          <a:latin typeface="+mn-lt"/>
                          <a:ea typeface="+mn-ea"/>
                          <a:cs typeface="+mn-cs"/>
                          <a:sym typeface="Arial"/>
                        </a:rPr>
                        <a:t>Increase</a:t>
                      </a:r>
                      <a:endParaRPr lang="en-IN" sz="1200" baseline="-25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endParaRPr lang="en-IN" sz="1200" baseline="-25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741382163"/>
                  </a:ext>
                </a:extLst>
              </a:tr>
              <a:tr h="708219">
                <a:tc>
                  <a:txBody>
                    <a:bodyPr/>
                    <a:lstStyle/>
                    <a:p>
                      <a:r>
                        <a:rPr lang="en-IN" sz="1400" b="0" i="0" u="none" strike="noStrike" cap="none" baseline="0" dirty="0">
                          <a:solidFill>
                            <a:schemeClr val="dk1"/>
                          </a:solidFill>
                          <a:latin typeface="+mn-lt"/>
                          <a:ea typeface="+mn-ea"/>
                          <a:cs typeface="+mn-cs"/>
                          <a:sym typeface="Arial"/>
                        </a:rPr>
                        <a:t>More Flexible</a:t>
                      </a:r>
                    </a:p>
                    <a:p>
                      <a:r>
                        <a:rPr lang="en-IN" sz="1400" b="0" i="0" u="none" strike="noStrike" cap="none" baseline="0" dirty="0">
                          <a:solidFill>
                            <a:schemeClr val="dk1"/>
                          </a:solidFill>
                          <a:latin typeface="+mn-lt"/>
                          <a:ea typeface="+mn-ea"/>
                          <a:cs typeface="+mn-cs"/>
                          <a:sym typeface="Arial"/>
                        </a:rPr>
                        <a:t>Replacement Policies</a:t>
                      </a:r>
                      <a:endParaRPr lang="en-IN" sz="1200" baseline="-25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endParaRPr lang="en-IN" sz="1200" baseline="-25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25000" noProof="0" dirty="0">
                          <a:ln>
                            <a:noFill/>
                          </a:ln>
                          <a:solidFill>
                            <a:srgbClr val="000000"/>
                          </a:solidFill>
                          <a:effectLst/>
                          <a:uLnTx/>
                          <a:uFillTx/>
                          <a:latin typeface="+mn-lt"/>
                          <a:ea typeface="+mn-ea"/>
                          <a:cs typeface="+mn-cs"/>
                          <a:sym typeface="Wingdings" panose="05000000000000000000" pitchFamily="2" charset="2"/>
                        </a:rPr>
                        <a:t></a:t>
                      </a:r>
                      <a:endParaRPr kumimoji="0" lang="en-IN" sz="1800" b="0" i="0" u="none" strike="noStrike" kern="0" cap="none" spc="0" normalizeH="0" baseline="-25000" noProof="0" dirty="0">
                        <a:ln>
                          <a:noFill/>
                        </a:ln>
                        <a:solidFill>
                          <a:srgbClr val="000000"/>
                        </a:solidFill>
                        <a:effectLst/>
                        <a:uLnTx/>
                        <a:uFillTx/>
                        <a:latin typeface="+mn-lt"/>
                        <a:ea typeface="+mn-ea"/>
                        <a:cs typeface="+mn-cs"/>
                        <a:sym typeface="Arial"/>
                      </a:endParaRPr>
                    </a:p>
                    <a:p>
                      <a:pPr algn="l"/>
                      <a:endParaRPr lang="en-IN" sz="1200" baseline="-25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endParaRPr lang="en-IN" sz="1200" baseline="-25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178682902"/>
                  </a:ext>
                </a:extLst>
              </a:tr>
              <a:tr h="501655">
                <a:tc>
                  <a:txBody>
                    <a:bodyPr/>
                    <a:lstStyle/>
                    <a:p>
                      <a:pPr algn="l"/>
                      <a:r>
                        <a:rPr lang="en-IN" sz="1400" b="0" i="0" u="none" strike="noStrike" cap="none" baseline="0" dirty="0">
                          <a:solidFill>
                            <a:schemeClr val="dk1"/>
                          </a:solidFill>
                          <a:latin typeface="+mn-lt"/>
                          <a:ea typeface="+mn-ea"/>
                          <a:cs typeface="+mn-cs"/>
                          <a:sym typeface="Arial"/>
                        </a:rPr>
                        <a:t>Cache Unity</a:t>
                      </a:r>
                      <a:endParaRPr lang="en-IN" sz="1200" baseline="-25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400" b="0" i="0" u="none" strike="noStrike" cap="none" baseline="0" dirty="0">
                          <a:solidFill>
                            <a:schemeClr val="dk1"/>
                          </a:solidFill>
                          <a:latin typeface="+mn-lt"/>
                          <a:ea typeface="+mn-ea"/>
                          <a:cs typeface="+mn-cs"/>
                          <a:sym typeface="Arial"/>
                        </a:rPr>
                        <a:t>Split I-cache and</a:t>
                      </a:r>
                    </a:p>
                    <a:p>
                      <a:r>
                        <a:rPr lang="en-IN" sz="1400" b="0" i="0" u="none" strike="noStrike" cap="none" baseline="0" dirty="0">
                          <a:solidFill>
                            <a:schemeClr val="dk1"/>
                          </a:solidFill>
                          <a:latin typeface="+mn-lt"/>
                          <a:ea typeface="+mn-ea"/>
                          <a:cs typeface="+mn-cs"/>
                          <a:sym typeface="Arial"/>
                        </a:rPr>
                        <a:t>D-cache</a:t>
                      </a:r>
                      <a:endParaRPr lang="en-IN" sz="1200" baseline="-25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400" b="0" i="0" u="none" strike="noStrike" cap="none" baseline="0" dirty="0">
                          <a:solidFill>
                            <a:schemeClr val="dk1"/>
                          </a:solidFill>
                          <a:latin typeface="+mn-lt"/>
                          <a:ea typeface="+mn-ea"/>
                          <a:cs typeface="+mn-cs"/>
                          <a:sym typeface="Arial"/>
                        </a:rPr>
                        <a:t>Unified cache</a:t>
                      </a:r>
                      <a:endParaRPr lang="en-IN" sz="1200" baseline="-25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endParaRPr lang="en-IN" sz="1200" baseline="-25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415881442"/>
                  </a:ext>
                </a:extLst>
              </a:tr>
              <a:tr h="383619">
                <a:tc>
                  <a:txBody>
                    <a:bodyPr/>
                    <a:lstStyle/>
                    <a:p>
                      <a:pPr algn="l"/>
                      <a:r>
                        <a:rPr lang="en-IN" sz="1400" b="0" i="0" u="none" strike="noStrike" cap="none" baseline="0" dirty="0">
                          <a:solidFill>
                            <a:schemeClr val="dk1"/>
                          </a:solidFill>
                          <a:latin typeface="+mn-lt"/>
                          <a:ea typeface="+mn-ea"/>
                          <a:cs typeface="+mn-cs"/>
                          <a:sym typeface="Arial"/>
                        </a:rPr>
                        <a:t>Prefetching</a:t>
                      </a:r>
                      <a:endParaRPr lang="en-IN" sz="1200" baseline="-25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endParaRPr lang="en-IN" sz="1200" baseline="-25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25000" noProof="0" dirty="0">
                          <a:ln>
                            <a:noFill/>
                          </a:ln>
                          <a:solidFill>
                            <a:srgbClr val="000000"/>
                          </a:solidFill>
                          <a:effectLst/>
                          <a:uLnTx/>
                          <a:uFillTx/>
                          <a:latin typeface="+mn-lt"/>
                          <a:ea typeface="+mn-ea"/>
                          <a:cs typeface="+mn-cs"/>
                          <a:sym typeface="Wingdings" panose="05000000000000000000" pitchFamily="2" charset="2"/>
                        </a:rPr>
                        <a:t></a:t>
                      </a:r>
                      <a:endParaRPr kumimoji="0" lang="en-IN" sz="1800" b="0" i="0" u="none" strike="noStrike" kern="0" cap="none" spc="0" normalizeH="0" baseline="-25000" noProof="0" dirty="0">
                        <a:ln>
                          <a:noFill/>
                        </a:ln>
                        <a:solidFill>
                          <a:srgbClr val="000000"/>
                        </a:solidFill>
                        <a:effectLst/>
                        <a:uLnTx/>
                        <a:uFillTx/>
                        <a:latin typeface="+mn-lt"/>
                        <a:ea typeface="+mn-ea"/>
                        <a:cs typeface="+mn-cs"/>
                        <a:sym typeface="Arial"/>
                      </a:endParaRPr>
                    </a:p>
                    <a:p>
                      <a:pPr algn="l"/>
                      <a:endParaRPr lang="en-IN" sz="1200" baseline="-25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endParaRPr lang="en-IN" sz="1200" baseline="-25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178975615"/>
                  </a:ext>
                </a:extLst>
              </a:tr>
              <a:tr h="348317">
                <a:tc>
                  <a:txBody>
                    <a:bodyPr/>
                    <a:lstStyle/>
                    <a:p>
                      <a:pPr algn="l"/>
                      <a:r>
                        <a:rPr lang="en-IN" sz="1400" b="0" i="0" u="none" strike="noStrike" cap="none" baseline="0" dirty="0">
                          <a:solidFill>
                            <a:schemeClr val="dk1"/>
                          </a:solidFill>
                          <a:latin typeface="+mn-lt"/>
                          <a:ea typeface="+mn-ea"/>
                          <a:cs typeface="+mn-cs"/>
                          <a:sym typeface="Arial"/>
                        </a:rPr>
                        <a:t>Write Through</a:t>
                      </a:r>
                      <a:endParaRPr lang="en-IN" sz="1200" baseline="-25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endParaRPr lang="en-IN" sz="1200" baseline="-25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400" b="0" i="0" u="none" strike="noStrike" cap="none" baseline="0" dirty="0">
                          <a:solidFill>
                            <a:schemeClr val="dk1"/>
                          </a:solidFill>
                          <a:latin typeface="+mn-lt"/>
                          <a:ea typeface="+mn-ea"/>
                          <a:cs typeface="+mn-cs"/>
                          <a:sym typeface="Arial"/>
                        </a:rPr>
                        <a:t>Write allocate</a:t>
                      </a:r>
                      <a:endParaRPr lang="en-IN" sz="1200" baseline="-25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400" b="0" i="0" u="none" strike="noStrike" cap="none" baseline="0" dirty="0">
                          <a:solidFill>
                            <a:schemeClr val="dk1"/>
                          </a:solidFill>
                          <a:latin typeface="+mn-lt"/>
                          <a:ea typeface="+mn-ea"/>
                          <a:cs typeface="+mn-cs"/>
                          <a:sym typeface="Arial"/>
                        </a:rPr>
                        <a:t>No write allocate</a:t>
                      </a:r>
                      <a:endParaRPr lang="en-IN" sz="1200" baseline="-25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71317798"/>
                  </a:ext>
                </a:extLst>
              </a:tr>
              <a:tr h="383619">
                <a:tc>
                  <a:txBody>
                    <a:bodyPr/>
                    <a:lstStyle/>
                    <a:p>
                      <a:pPr algn="l"/>
                      <a:r>
                        <a:rPr lang="en-IN" sz="1400" b="0" i="0" u="none" strike="noStrike" cap="none" baseline="0" dirty="0">
                          <a:solidFill>
                            <a:schemeClr val="dk1"/>
                          </a:solidFill>
                          <a:latin typeface="+mn-lt"/>
                          <a:ea typeface="+mn-ea"/>
                          <a:cs typeface="+mn-cs"/>
                          <a:sym typeface="Arial"/>
                        </a:rPr>
                        <a:t>Critical Word First</a:t>
                      </a:r>
                      <a:endParaRPr lang="en-IN" sz="1200" baseline="-25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endParaRPr lang="en-IN" sz="1200" baseline="-25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endParaRPr lang="en-IN" sz="1200" baseline="-25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25000" noProof="0" dirty="0">
                          <a:ln>
                            <a:noFill/>
                          </a:ln>
                          <a:solidFill>
                            <a:srgbClr val="000000"/>
                          </a:solidFill>
                          <a:effectLst/>
                          <a:uLnTx/>
                          <a:uFillTx/>
                          <a:latin typeface="+mn-lt"/>
                          <a:ea typeface="+mn-ea"/>
                          <a:cs typeface="+mn-cs"/>
                          <a:sym typeface="Wingdings" panose="05000000000000000000" pitchFamily="2" charset="2"/>
                        </a:rPr>
                        <a:t></a:t>
                      </a:r>
                      <a:endParaRPr kumimoji="0" lang="en-IN" sz="1800" b="0" i="0" u="none" strike="noStrike" kern="0" cap="none" spc="0" normalizeH="0" baseline="-25000" noProof="0" dirty="0">
                        <a:ln>
                          <a:noFill/>
                        </a:ln>
                        <a:solidFill>
                          <a:srgbClr val="000000"/>
                        </a:solidFill>
                        <a:effectLst/>
                        <a:uLnTx/>
                        <a:uFillTx/>
                        <a:latin typeface="+mn-lt"/>
                        <a:ea typeface="+mn-ea"/>
                        <a:cs typeface="+mn-cs"/>
                        <a:sym typeface="Arial"/>
                      </a:endParaRPr>
                    </a:p>
                    <a:p>
                      <a:pPr algn="l"/>
                      <a:endParaRPr lang="en-IN" sz="1200" baseline="-25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011360220"/>
                  </a:ext>
                </a:extLst>
              </a:tr>
              <a:tr h="501655">
                <a:tc>
                  <a:txBody>
                    <a:bodyPr/>
                    <a:lstStyle/>
                    <a:p>
                      <a:pPr algn="l"/>
                      <a:r>
                        <a:rPr lang="en-IN" sz="1400" b="0" i="0" u="none" strike="noStrike" cap="none" baseline="0" dirty="0">
                          <a:solidFill>
                            <a:schemeClr val="dk1"/>
                          </a:solidFill>
                          <a:latin typeface="+mn-lt"/>
                          <a:ea typeface="+mn-ea"/>
                          <a:cs typeface="+mn-cs"/>
                          <a:sym typeface="Arial"/>
                        </a:rPr>
                        <a:t>Victim Cache</a:t>
                      </a:r>
                      <a:endParaRPr lang="en-IN" sz="1200" baseline="-25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endParaRPr lang="en-IN" sz="1200" baseline="-25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endParaRPr lang="en-IN" sz="1200" baseline="-25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25000" noProof="0" dirty="0">
                          <a:ln>
                            <a:noFill/>
                          </a:ln>
                          <a:solidFill>
                            <a:srgbClr val="000000"/>
                          </a:solidFill>
                          <a:effectLst/>
                          <a:uLnTx/>
                          <a:uFillTx/>
                          <a:latin typeface="+mn-lt"/>
                          <a:ea typeface="+mn-ea"/>
                          <a:cs typeface="+mn-cs"/>
                          <a:sym typeface="Wingdings" panose="05000000000000000000" pitchFamily="2" charset="2"/>
                        </a:rPr>
                        <a:t></a:t>
                      </a:r>
                      <a:endParaRPr kumimoji="0" lang="en-IN" sz="1800" b="0" i="0" u="none" strike="noStrike" kern="0" cap="none" spc="0" normalizeH="0" baseline="-25000" noProof="0" dirty="0">
                        <a:ln>
                          <a:noFill/>
                        </a:ln>
                        <a:solidFill>
                          <a:srgbClr val="000000"/>
                        </a:solidFill>
                        <a:effectLst/>
                        <a:uLnTx/>
                        <a:uFillTx/>
                        <a:latin typeface="+mn-lt"/>
                        <a:ea typeface="+mn-ea"/>
                        <a:cs typeface="+mn-cs"/>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0" cap="none" spc="0" normalizeH="0" baseline="-25000" noProof="0" dirty="0">
                        <a:ln>
                          <a:noFill/>
                        </a:ln>
                        <a:solidFill>
                          <a:srgbClr val="000000"/>
                        </a:solidFill>
                        <a:effectLst/>
                        <a:uLnTx/>
                        <a:uFillTx/>
                        <a:latin typeface="+mn-lt"/>
                        <a:ea typeface="+mn-ea"/>
                        <a:cs typeface="+mn-cs"/>
                        <a:sym typeface="Arial"/>
                      </a:endParaRPr>
                    </a:p>
                    <a:p>
                      <a:pPr algn="l"/>
                      <a:endParaRPr lang="en-IN" sz="1200" baseline="-25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206250645"/>
                  </a:ext>
                </a:extLst>
              </a:tr>
              <a:tr h="383619">
                <a:tc>
                  <a:txBody>
                    <a:bodyPr/>
                    <a:lstStyle/>
                    <a:p>
                      <a:pPr algn="l"/>
                      <a:r>
                        <a:rPr lang="en-IN" sz="1400" b="0" i="0" u="none" strike="noStrike" cap="none" baseline="0" dirty="0">
                          <a:solidFill>
                            <a:schemeClr val="dk1"/>
                          </a:solidFill>
                          <a:latin typeface="+mn-lt"/>
                          <a:ea typeface="+mn-ea"/>
                          <a:cs typeface="+mn-cs"/>
                          <a:sym typeface="Arial"/>
                        </a:rPr>
                        <a:t>Wider Busses</a:t>
                      </a:r>
                      <a:endParaRPr lang="en-IN" sz="1200" baseline="-25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endParaRPr lang="en-IN" sz="1200" baseline="-25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endParaRPr lang="en-IN" sz="1200" baseline="-250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25000" noProof="0" dirty="0">
                          <a:ln>
                            <a:noFill/>
                          </a:ln>
                          <a:solidFill>
                            <a:srgbClr val="000000"/>
                          </a:solidFill>
                          <a:effectLst/>
                          <a:uLnTx/>
                          <a:uFillTx/>
                          <a:latin typeface="+mn-lt"/>
                          <a:ea typeface="+mn-ea"/>
                          <a:cs typeface="+mn-cs"/>
                          <a:sym typeface="Wingdings" panose="05000000000000000000" pitchFamily="2" charset="2"/>
                        </a:rPr>
                        <a:t></a:t>
                      </a:r>
                      <a:endParaRPr kumimoji="0" lang="en-IN" sz="1800" b="0" i="0" u="none" strike="noStrike" kern="0" cap="none" spc="0" normalizeH="0" baseline="-25000" noProof="0" dirty="0">
                        <a:ln>
                          <a:noFill/>
                        </a:ln>
                        <a:solidFill>
                          <a:srgbClr val="000000"/>
                        </a:solidFill>
                        <a:effectLst/>
                        <a:uLnTx/>
                        <a:uFillTx/>
                        <a:latin typeface="+mn-lt"/>
                        <a:ea typeface="+mn-ea"/>
                        <a:cs typeface="+mn-cs"/>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0" cap="none" spc="0" normalizeH="0" baseline="-25000" noProof="0" dirty="0">
                        <a:ln>
                          <a:noFill/>
                        </a:ln>
                        <a:solidFill>
                          <a:srgbClr val="000000"/>
                        </a:solidFill>
                        <a:effectLst/>
                        <a:uLnTx/>
                        <a:uFillTx/>
                        <a:latin typeface="+mn-lt"/>
                        <a:ea typeface="+mn-ea"/>
                        <a:cs typeface="+mn-cs"/>
                        <a:sym typeface="Aria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621208176"/>
                  </a:ext>
                </a:extLst>
              </a:tr>
            </a:tbl>
          </a:graphicData>
        </a:graphic>
      </p:graphicFrame>
      <p:sp>
        <p:nvSpPr>
          <p:cNvPr id="2" name="Title 1">
            <a:extLst>
              <a:ext uri="{FF2B5EF4-FFF2-40B4-BE49-F238E27FC236}">
                <a16:creationId xmlns:a16="http://schemas.microsoft.com/office/drawing/2014/main" id="{90218A2A-22A5-417D-BB11-6F5047460A4F}"/>
              </a:ext>
            </a:extLst>
          </p:cNvPr>
          <p:cNvSpPr>
            <a:spLocks noGrp="1"/>
          </p:cNvSpPr>
          <p:nvPr>
            <p:ph type="title"/>
          </p:nvPr>
        </p:nvSpPr>
        <p:spPr/>
        <p:txBody>
          <a:bodyPr/>
          <a:lstStyle/>
          <a:p>
            <a:r>
              <a:rPr lang="fr-FR" sz="3200" dirty="0">
                <a:latin typeface="Times New Roman" panose="02020603050405020304" pitchFamily="18" charset="0"/>
                <a:cs typeface="Times New Roman" panose="02020603050405020304" pitchFamily="18" charset="0"/>
              </a:rPr>
              <a:t>Table 5.7</a:t>
            </a:r>
            <a:br>
              <a:rPr lang="fr-FR" sz="3200" dirty="0">
                <a:latin typeface="Times New Roman" panose="02020603050405020304" pitchFamily="18" charset="0"/>
                <a:cs typeface="Times New Roman" panose="02020603050405020304" pitchFamily="18" charset="0"/>
              </a:rPr>
            </a:br>
            <a:r>
              <a:rPr lang="fr-FR" sz="3200" dirty="0">
                <a:latin typeface="Times New Roman" panose="02020603050405020304" pitchFamily="18" charset="0"/>
                <a:cs typeface="Times New Roman" panose="02020603050405020304" pitchFamily="18" charset="0"/>
              </a:rPr>
              <a:t>Cache Performance </a:t>
            </a:r>
            <a:r>
              <a:rPr lang="fr-FR" sz="3200" dirty="0" err="1">
                <a:latin typeface="Times New Roman" panose="02020603050405020304" pitchFamily="18" charset="0"/>
                <a:cs typeface="Times New Roman" panose="02020603050405020304" pitchFamily="18" charset="0"/>
              </a:rPr>
              <a:t>Improvement</a:t>
            </a:r>
            <a:r>
              <a:rPr lang="fr-FR" sz="3200" dirty="0">
                <a:latin typeface="Times New Roman" panose="02020603050405020304" pitchFamily="18" charset="0"/>
                <a:cs typeface="Times New Roman" panose="02020603050405020304" pitchFamily="18" charset="0"/>
              </a:rPr>
              <a:t> Techniques</a:t>
            </a:r>
            <a:endParaRPr lang="en-US" sz="3200" dirty="0"/>
          </a:p>
        </p:txBody>
      </p:sp>
    </p:spTree>
    <p:extLst>
      <p:ext uri="{BB962C8B-B14F-4D97-AF65-F5344CB8AC3E}">
        <p14:creationId xmlns:p14="http://schemas.microsoft.com/office/powerpoint/2010/main" val="15283718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r>
              <a:rPr lang="en-US" dirty="0"/>
              <a:t>Summary</a:t>
            </a:r>
          </a:p>
        </p:txBody>
      </p:sp>
      <p:sp>
        <p:nvSpPr>
          <p:cNvPr id="31" name="Text Placeholder 30"/>
          <p:cNvSpPr>
            <a:spLocks noGrp="1"/>
          </p:cNvSpPr>
          <p:nvPr>
            <p:ph type="body" sz="quarter" idx="4294967295"/>
          </p:nvPr>
        </p:nvSpPr>
        <p:spPr>
          <a:xfrm>
            <a:off x="5436096" y="731854"/>
            <a:ext cx="2064620" cy="1166690"/>
          </a:xfrm>
        </p:spPr>
        <p:txBody>
          <a:bodyPr/>
          <a:lstStyle/>
          <a:p>
            <a:pPr algn="ctr"/>
            <a:r>
              <a:rPr lang="en-US" sz="3200" dirty="0">
                <a:solidFill>
                  <a:srgbClr val="007FA3"/>
                </a:solidFill>
              </a:rPr>
              <a:t>Cache</a:t>
            </a:r>
          </a:p>
          <a:p>
            <a:pPr algn="ctr"/>
            <a:r>
              <a:rPr lang="en-US" sz="3200" dirty="0">
                <a:solidFill>
                  <a:srgbClr val="007FA3"/>
                </a:solidFill>
              </a:rPr>
              <a:t>Memory</a:t>
            </a:r>
          </a:p>
        </p:txBody>
      </p:sp>
      <p:sp>
        <p:nvSpPr>
          <p:cNvPr id="44035" name="Rectangle 3"/>
          <p:cNvSpPr>
            <a:spLocks noGrp="1" noChangeArrowheads="1"/>
          </p:cNvSpPr>
          <p:nvPr>
            <p:ph type="body" idx="1"/>
          </p:nvPr>
        </p:nvSpPr>
        <p:spPr>
          <a:xfrm>
            <a:off x="332518" y="1537742"/>
            <a:ext cx="8478965" cy="4525963"/>
          </a:xfrm>
        </p:spPr>
        <p:txBody>
          <a:bodyPr>
            <a:normAutofit/>
          </a:bodyPr>
          <a:lstStyle/>
          <a:p>
            <a:pPr marL="101600" indent="0">
              <a:buNone/>
            </a:pPr>
            <a:r>
              <a:rPr lang="en-US" sz="3200" dirty="0">
                <a:solidFill>
                  <a:srgbClr val="007FA3"/>
                </a:solidFill>
              </a:rPr>
              <a:t>Chapter 5</a:t>
            </a:r>
          </a:p>
          <a:p>
            <a:endParaRPr lang="en-US" dirty="0"/>
          </a:p>
        </p:txBody>
      </p:sp>
      <p:sp>
        <p:nvSpPr>
          <p:cNvPr id="30" name="Content Placeholder 29"/>
          <p:cNvSpPr>
            <a:spLocks noGrp="1"/>
          </p:cNvSpPr>
          <p:nvPr>
            <p:ph sz="half" idx="4294967295"/>
          </p:nvPr>
        </p:nvSpPr>
        <p:spPr>
          <a:xfrm>
            <a:off x="439043" y="2333625"/>
            <a:ext cx="3412877" cy="4343400"/>
          </a:xfrm>
        </p:spPr>
        <p:txBody>
          <a:bodyPr>
            <a:normAutofit/>
          </a:bodyPr>
          <a:lstStyle/>
          <a:p>
            <a:pPr marL="342900" indent="-342900">
              <a:spcBef>
                <a:spcPts val="800"/>
              </a:spcBef>
              <a:buClr>
                <a:srgbClr val="007FA3"/>
              </a:buClr>
              <a:buFont typeface="Arial" panose="020B0604020202020204" pitchFamily="34" charset="0"/>
              <a:buChar char="•"/>
            </a:pPr>
            <a:r>
              <a:rPr lang="en-US" sz="2000" dirty="0"/>
              <a:t>Cache memory principles</a:t>
            </a:r>
          </a:p>
          <a:p>
            <a:pPr marL="342900" lvl="1" indent="-342900">
              <a:spcBef>
                <a:spcPts val="800"/>
              </a:spcBef>
              <a:buClr>
                <a:srgbClr val="007FA3"/>
              </a:buClr>
              <a:buFont typeface="Arial" panose="020B0604020202020204" pitchFamily="34" charset="0"/>
              <a:buChar char="•"/>
            </a:pPr>
            <a:r>
              <a:rPr lang="en-US" sz="2000" dirty="0"/>
              <a:t>Intel x86 cache organization</a:t>
            </a:r>
          </a:p>
          <a:p>
            <a:pPr marL="342900" lvl="1" indent="-342900">
              <a:spcBef>
                <a:spcPts val="800"/>
              </a:spcBef>
              <a:buClr>
                <a:srgbClr val="007FA3"/>
              </a:buClr>
              <a:buFont typeface="Arial" panose="020B0604020202020204" pitchFamily="34" charset="0"/>
              <a:buChar char="•"/>
            </a:pPr>
            <a:r>
              <a:rPr lang="en-US" sz="2000" dirty="0"/>
              <a:t>The IBM z13 cache organization</a:t>
            </a:r>
          </a:p>
          <a:p>
            <a:pPr marL="342900" lvl="1" indent="-342900">
              <a:spcBef>
                <a:spcPts val="800"/>
              </a:spcBef>
              <a:buClr>
                <a:srgbClr val="007FA3"/>
              </a:buClr>
              <a:buFont typeface="Arial" panose="020B0604020202020204" pitchFamily="34" charset="0"/>
              <a:buChar char="•"/>
            </a:pPr>
            <a:r>
              <a:rPr lang="en-US" sz="2000" dirty="0"/>
              <a:t>Cache performance modules</a:t>
            </a:r>
          </a:p>
          <a:p>
            <a:pPr marL="666750" lvl="3" indent="-295275">
              <a:spcBef>
                <a:spcPts val="800"/>
              </a:spcBef>
              <a:buClr>
                <a:srgbClr val="007FA3"/>
              </a:buClr>
              <a:buFont typeface="Arial" panose="020B0604020202020204" pitchFamily="34" charset="0"/>
              <a:buChar char="–"/>
            </a:pPr>
            <a:r>
              <a:rPr lang="en-US" sz="2000" dirty="0"/>
              <a:t>Cache timing model</a:t>
            </a:r>
          </a:p>
          <a:p>
            <a:pPr marL="666750" lvl="3" indent="-295275">
              <a:spcBef>
                <a:spcPts val="800"/>
              </a:spcBef>
              <a:buClr>
                <a:srgbClr val="007FA3"/>
              </a:buClr>
              <a:buFont typeface="Arial" panose="020B0604020202020204" pitchFamily="34" charset="0"/>
              <a:buChar char="–"/>
            </a:pPr>
            <a:r>
              <a:rPr lang="en-US" sz="2000" dirty="0"/>
              <a:t>Design option for improving performance</a:t>
            </a:r>
          </a:p>
        </p:txBody>
      </p:sp>
      <p:sp>
        <p:nvSpPr>
          <p:cNvPr id="32" name="Content Placeholder 31"/>
          <p:cNvSpPr>
            <a:spLocks noGrp="1"/>
          </p:cNvSpPr>
          <p:nvPr>
            <p:ph sz="quarter" idx="4294967295"/>
          </p:nvPr>
        </p:nvSpPr>
        <p:spPr>
          <a:xfrm>
            <a:off x="4860032" y="2088976"/>
            <a:ext cx="3826768" cy="4724400"/>
          </a:xfrm>
        </p:spPr>
        <p:txBody>
          <a:bodyPr>
            <a:normAutofit/>
          </a:bodyPr>
          <a:lstStyle/>
          <a:p>
            <a:pPr marL="571500" lvl="1" indent="-342900">
              <a:spcBef>
                <a:spcPts val="800"/>
              </a:spcBef>
              <a:buClr>
                <a:srgbClr val="007FA3"/>
              </a:buClr>
              <a:buFont typeface="Arial" panose="020B0604020202020204" pitchFamily="34" charset="0"/>
              <a:buChar char="•"/>
            </a:pPr>
            <a:r>
              <a:rPr lang="en-US" sz="2000" dirty="0"/>
              <a:t>Elements of cache design</a:t>
            </a:r>
          </a:p>
          <a:p>
            <a:pPr marL="857250" lvl="1" indent="-285750">
              <a:spcBef>
                <a:spcPts val="800"/>
              </a:spcBef>
              <a:buClr>
                <a:srgbClr val="007FA3"/>
              </a:buClr>
              <a:buFont typeface="Arial" panose="020B0604020202020204" pitchFamily="34" charset="0"/>
              <a:buChar char="–"/>
            </a:pPr>
            <a:r>
              <a:rPr lang="en-US" sz="2000" dirty="0"/>
              <a:t>Cache addresses</a:t>
            </a:r>
          </a:p>
          <a:p>
            <a:pPr marL="857250" lvl="1" indent="-285750">
              <a:spcBef>
                <a:spcPts val="800"/>
              </a:spcBef>
              <a:buClr>
                <a:srgbClr val="007FA3"/>
              </a:buClr>
              <a:buFont typeface="Arial" panose="020B0604020202020204" pitchFamily="34" charset="0"/>
              <a:buChar char="–"/>
            </a:pPr>
            <a:r>
              <a:rPr lang="en-US" sz="2000" dirty="0"/>
              <a:t>Cache size</a:t>
            </a:r>
          </a:p>
          <a:p>
            <a:pPr marL="857250" lvl="1" indent="-285750">
              <a:spcBef>
                <a:spcPts val="800"/>
              </a:spcBef>
              <a:buClr>
                <a:srgbClr val="007FA3"/>
              </a:buClr>
              <a:buFont typeface="Arial" panose="020B0604020202020204" pitchFamily="34" charset="0"/>
              <a:buChar char="–"/>
            </a:pPr>
            <a:r>
              <a:rPr lang="en-US" sz="2000" dirty="0"/>
              <a:t>Logical cache organization</a:t>
            </a:r>
          </a:p>
          <a:p>
            <a:pPr marL="857250" lvl="1" indent="-285750">
              <a:spcBef>
                <a:spcPts val="800"/>
              </a:spcBef>
              <a:buClr>
                <a:srgbClr val="007FA3"/>
              </a:buClr>
              <a:buFont typeface="Arial" panose="020B0604020202020204" pitchFamily="34" charset="0"/>
              <a:buChar char="–"/>
            </a:pPr>
            <a:r>
              <a:rPr lang="en-US" sz="2000" dirty="0"/>
              <a:t>Replacement algorithms</a:t>
            </a:r>
          </a:p>
          <a:p>
            <a:pPr marL="857250" lvl="1" indent="-285750">
              <a:spcBef>
                <a:spcPts val="800"/>
              </a:spcBef>
              <a:buClr>
                <a:srgbClr val="007FA3"/>
              </a:buClr>
              <a:buFont typeface="Arial" panose="020B0604020202020204" pitchFamily="34" charset="0"/>
              <a:buChar char="–"/>
            </a:pPr>
            <a:r>
              <a:rPr lang="en-US" sz="2000" dirty="0"/>
              <a:t>Write policy</a:t>
            </a:r>
          </a:p>
          <a:p>
            <a:pPr marL="857250" lvl="1" indent="-285750">
              <a:spcBef>
                <a:spcPts val="800"/>
              </a:spcBef>
              <a:buClr>
                <a:srgbClr val="007FA3"/>
              </a:buClr>
              <a:buFont typeface="Arial" panose="020B0604020202020204" pitchFamily="34" charset="0"/>
              <a:buChar char="–"/>
            </a:pPr>
            <a:r>
              <a:rPr lang="en-US" sz="2000" dirty="0"/>
              <a:t>Line size</a:t>
            </a:r>
          </a:p>
          <a:p>
            <a:pPr marL="857250" lvl="1" indent="-285750">
              <a:spcBef>
                <a:spcPts val="800"/>
              </a:spcBef>
              <a:buClr>
                <a:srgbClr val="007FA3"/>
              </a:buClr>
              <a:buFont typeface="Arial" panose="020B0604020202020204" pitchFamily="34" charset="0"/>
              <a:buChar char="–"/>
            </a:pPr>
            <a:r>
              <a:rPr lang="en-US" sz="2000" dirty="0"/>
              <a:t>Number of caches</a:t>
            </a:r>
          </a:p>
          <a:p>
            <a:pPr marL="857250" lvl="1" indent="-285750">
              <a:spcBef>
                <a:spcPts val="800"/>
              </a:spcBef>
              <a:buClr>
                <a:srgbClr val="007FA3"/>
              </a:buClr>
              <a:buFont typeface="Arial" panose="020B0604020202020204" pitchFamily="34" charset="0"/>
              <a:buChar char="–"/>
            </a:pPr>
            <a:r>
              <a:rPr lang="en-US" sz="2000" dirty="0"/>
              <a:t>Inclusion policy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he processor receives a read address from the C P U. If the block contains the read address in the cache, it is fetched and delivered to the C P U. If not, then the read address needs to be accessed from the block containing it in the main memory. After accessing the read address, the cache line for main memory block needs to be allocated. After allocation of cache lines, the main memory block needs to be loaded into the cache line, and the read address needs to be delivered to the C P U for the purpose of program execution." title="A flowchart explains the process of a cache read operation."/>
          <p:cNvPicPr>
            <a:picLocks noChangeAspect="1"/>
          </p:cNvPicPr>
          <p:nvPr/>
        </p:nvPicPr>
        <p:blipFill rotWithShape="1">
          <a:blip r:embed="rId3">
            <a:extLst>
              <a:ext uri="{28A0092B-C50C-407E-A947-70E740481C1C}">
                <a14:useLocalDpi xmlns:a14="http://schemas.microsoft.com/office/drawing/2010/main" val="0"/>
              </a:ext>
            </a:extLst>
          </a:blip>
          <a:srcRect l="8661" t="12109" r="6215" b="21878"/>
          <a:stretch/>
        </p:blipFill>
        <p:spPr>
          <a:xfrm>
            <a:off x="2061883" y="1340768"/>
            <a:ext cx="5020235" cy="5038166"/>
          </a:xfrm>
          <a:prstGeom prst="rect">
            <a:avLst/>
          </a:prstGeom>
        </p:spPr>
      </p:pic>
      <p:sp>
        <p:nvSpPr>
          <p:cNvPr id="2" name="Title 1">
            <a:extLst>
              <a:ext uri="{FF2B5EF4-FFF2-40B4-BE49-F238E27FC236}">
                <a16:creationId xmlns:a16="http://schemas.microsoft.com/office/drawing/2014/main" id="{98FCEF80-0F27-4597-AB51-0FD03FAF94AA}"/>
              </a:ext>
            </a:extLst>
          </p:cNvPr>
          <p:cNvSpPr>
            <a:spLocks noGrp="1"/>
          </p:cNvSpPr>
          <p:nvPr>
            <p:ph type="title"/>
          </p:nvPr>
        </p:nvSpPr>
        <p:spPr/>
        <p:txBody>
          <a:bodyPr/>
          <a:lstStyle/>
          <a:p>
            <a:r>
              <a:rPr lang="en-US" dirty="0"/>
              <a:t>Figure 5.3 </a:t>
            </a:r>
            <a:br>
              <a:rPr lang="en-US" dirty="0"/>
            </a:br>
            <a:r>
              <a:rPr lang="en-US" dirty="0"/>
              <a:t>Cache Read Operation</a:t>
            </a:r>
          </a:p>
        </p:txBody>
      </p:sp>
    </p:spTree>
    <p:extLst>
      <p:ext uri="{BB962C8B-B14F-4D97-AF65-F5344CB8AC3E}">
        <p14:creationId xmlns:p14="http://schemas.microsoft.com/office/powerpoint/2010/main" val="714219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he cache is connected to the processor through data, control, and address lines. The data and address lines are attached to address and data buffers, which are attached to a system bus." title="A diagrammatic representation of a typical cache organization. "/>
          <p:cNvPicPr>
            <a:picLocks noChangeAspect="1"/>
          </p:cNvPicPr>
          <p:nvPr/>
        </p:nvPicPr>
        <p:blipFill rotWithShape="1">
          <a:blip r:embed="rId3">
            <a:extLst>
              <a:ext uri="{28A0092B-C50C-407E-A947-70E740481C1C}">
                <a14:useLocalDpi xmlns:a14="http://schemas.microsoft.com/office/drawing/2010/main" val="0"/>
              </a:ext>
            </a:extLst>
          </a:blip>
          <a:srcRect l="7641" t="24495" r="7548" b="30688"/>
          <a:stretch/>
        </p:blipFill>
        <p:spPr>
          <a:xfrm>
            <a:off x="1264024" y="1628800"/>
            <a:ext cx="6615952" cy="4524473"/>
          </a:xfrm>
          <a:prstGeom prst="rect">
            <a:avLst/>
          </a:prstGeom>
        </p:spPr>
      </p:pic>
      <p:sp>
        <p:nvSpPr>
          <p:cNvPr id="2" name="Title 1">
            <a:extLst>
              <a:ext uri="{FF2B5EF4-FFF2-40B4-BE49-F238E27FC236}">
                <a16:creationId xmlns:a16="http://schemas.microsoft.com/office/drawing/2014/main" id="{308BF8C6-CFE6-4EA6-AEF6-6CCB7880FA72}"/>
              </a:ext>
            </a:extLst>
          </p:cNvPr>
          <p:cNvSpPr>
            <a:spLocks noGrp="1"/>
          </p:cNvSpPr>
          <p:nvPr>
            <p:ph type="title"/>
          </p:nvPr>
        </p:nvSpPr>
        <p:spPr/>
        <p:txBody>
          <a:bodyPr/>
          <a:lstStyle/>
          <a:p>
            <a:r>
              <a:rPr lang="en-US" dirty="0"/>
              <a:t>Figure 5.4 </a:t>
            </a:r>
            <a:br>
              <a:rPr lang="en-US" dirty="0"/>
            </a:br>
            <a:r>
              <a:rPr lang="en-US" dirty="0"/>
              <a:t>Typical Cache Organization</a:t>
            </a:r>
          </a:p>
        </p:txBody>
      </p:sp>
    </p:spTree>
    <p:extLst>
      <p:ext uri="{BB962C8B-B14F-4D97-AF65-F5344CB8AC3E}">
        <p14:creationId xmlns:p14="http://schemas.microsoft.com/office/powerpoint/2010/main" val="878910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descr="For the category Cache Addresses. Logical, Physical. For the category Cache Size. For the category mapping Function. Direct, Associative, Set associative. For the category Replacement Algorithm. Least recently used left parenthesis L R U right parenthesis, First in first out left parenthesis F I F O right parenthesis, Lest frequently used left parenthesis L F U right parenthesis, Random. For the category Write Policy. Write through, write back. For the category Line Size. For the category Number of Caches. Single or two level, Unified or split." title="A list titled Elements of Cache Design."/>
          <p:cNvGraphicFramePr>
            <a:graphicFrameLocks noGrp="1"/>
          </p:cNvGraphicFramePr>
          <p:nvPr>
            <p:extLst>
              <p:ext uri="{D42A27DB-BD31-4B8C-83A1-F6EECF244321}">
                <p14:modId xmlns:p14="http://schemas.microsoft.com/office/powerpoint/2010/main" val="4291392078"/>
              </p:ext>
            </p:extLst>
          </p:nvPr>
        </p:nvGraphicFramePr>
        <p:xfrm>
          <a:off x="647663" y="1566546"/>
          <a:ext cx="7848674" cy="4238718"/>
        </p:xfrm>
        <a:graphic>
          <a:graphicData uri="http://schemas.openxmlformats.org/drawingml/2006/table">
            <a:tbl>
              <a:tblPr firstRow="1" bandRow="1">
                <a:tableStyleId>{5C22544A-7EE6-4342-B048-85BDC9FD1C3A}</a:tableStyleId>
              </a:tblPr>
              <a:tblGrid>
                <a:gridCol w="4356385">
                  <a:extLst>
                    <a:ext uri="{9D8B030D-6E8A-4147-A177-3AD203B41FA5}">
                      <a16:colId xmlns:a16="http://schemas.microsoft.com/office/drawing/2014/main" val="340325420"/>
                    </a:ext>
                  </a:extLst>
                </a:gridCol>
                <a:gridCol w="3492289">
                  <a:extLst>
                    <a:ext uri="{9D8B030D-6E8A-4147-A177-3AD203B41FA5}">
                      <a16:colId xmlns:a16="http://schemas.microsoft.com/office/drawing/2014/main" val="933849417"/>
                    </a:ext>
                  </a:extLst>
                </a:gridCol>
              </a:tblGrid>
              <a:tr h="4238718">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1800" b="1" i="0" u="none" strike="noStrike" cap="none" baseline="0" dirty="0">
                          <a:solidFill>
                            <a:schemeClr val="dk1"/>
                          </a:solidFill>
                          <a:latin typeface="+mn-lt"/>
                          <a:ea typeface="+mn-ea"/>
                          <a:cs typeface="+mn-cs"/>
                          <a:sym typeface="Arial"/>
                        </a:rPr>
                        <a:t>Cache Addresses</a:t>
                      </a:r>
                    </a:p>
                    <a:p>
                      <a:pPr marL="315913" marR="0" indent="-315913" algn="l" defTabSz="914400" rtl="0" eaLnBrk="1" fontAlgn="auto" latinLnBrk="0" hangingPunct="1">
                        <a:lnSpc>
                          <a:spcPct val="100000"/>
                        </a:lnSpc>
                        <a:spcBef>
                          <a:spcPts val="300"/>
                        </a:spcBef>
                        <a:spcAft>
                          <a:spcPts val="0"/>
                        </a:spcAft>
                        <a:buClrTx/>
                        <a:buSzTx/>
                        <a:buFontTx/>
                        <a:buNone/>
                        <a:tabLst/>
                        <a:defRPr/>
                      </a:pPr>
                      <a:r>
                        <a:rPr lang="en-US" sz="1800" b="0" i="0" u="none" strike="noStrike" cap="none" baseline="0" dirty="0">
                          <a:solidFill>
                            <a:schemeClr val="dk1"/>
                          </a:solidFill>
                          <a:latin typeface="+mn-lt"/>
                          <a:ea typeface="+mn-ea"/>
                          <a:cs typeface="+mn-cs"/>
                          <a:sym typeface="Arial"/>
                        </a:rPr>
                        <a:t>	Logical</a:t>
                      </a:r>
                    </a:p>
                    <a:p>
                      <a:pPr marL="315913" marR="0" indent="-315913" algn="l" defTabSz="914400" rtl="0" eaLnBrk="1" fontAlgn="auto" latinLnBrk="0" hangingPunct="1">
                        <a:lnSpc>
                          <a:spcPct val="100000"/>
                        </a:lnSpc>
                        <a:spcBef>
                          <a:spcPts val="300"/>
                        </a:spcBef>
                        <a:spcAft>
                          <a:spcPts val="0"/>
                        </a:spcAft>
                        <a:buClrTx/>
                        <a:buSzTx/>
                        <a:buFontTx/>
                        <a:buNone/>
                        <a:tabLst/>
                        <a:defRPr/>
                      </a:pPr>
                      <a:r>
                        <a:rPr lang="en-US" sz="1800" b="0" i="0" u="none" strike="noStrike" cap="none" baseline="0" dirty="0">
                          <a:solidFill>
                            <a:schemeClr val="dk1"/>
                          </a:solidFill>
                          <a:latin typeface="+mn-lt"/>
                          <a:ea typeface="+mn-ea"/>
                          <a:cs typeface="+mn-cs"/>
                          <a:sym typeface="Arial"/>
                        </a:rPr>
                        <a:t>	Physical</a:t>
                      </a:r>
                    </a:p>
                    <a:p>
                      <a:pPr marL="0" marR="0" indent="0" algn="l" defTabSz="914400" rtl="0" eaLnBrk="1" fontAlgn="auto" latinLnBrk="0" hangingPunct="1">
                        <a:lnSpc>
                          <a:spcPct val="100000"/>
                        </a:lnSpc>
                        <a:spcBef>
                          <a:spcPts val="300"/>
                        </a:spcBef>
                        <a:spcAft>
                          <a:spcPts val="0"/>
                        </a:spcAft>
                        <a:buClrTx/>
                        <a:buSzTx/>
                        <a:buFontTx/>
                        <a:buNone/>
                        <a:tabLst/>
                        <a:defRPr/>
                      </a:pPr>
                      <a:r>
                        <a:rPr lang="en-US" sz="1800" b="1" i="0" u="none" strike="noStrike" cap="none" baseline="0" dirty="0">
                          <a:solidFill>
                            <a:schemeClr val="dk1"/>
                          </a:solidFill>
                          <a:latin typeface="+mn-lt"/>
                          <a:ea typeface="+mn-ea"/>
                          <a:cs typeface="+mn-cs"/>
                          <a:sym typeface="Arial"/>
                        </a:rPr>
                        <a:t>Cache Size</a:t>
                      </a:r>
                    </a:p>
                    <a:p>
                      <a:pPr marL="0" marR="0" indent="0" algn="l" defTabSz="914400" rtl="0" eaLnBrk="1" fontAlgn="auto" latinLnBrk="0" hangingPunct="1">
                        <a:lnSpc>
                          <a:spcPct val="100000"/>
                        </a:lnSpc>
                        <a:spcBef>
                          <a:spcPts val="300"/>
                        </a:spcBef>
                        <a:spcAft>
                          <a:spcPts val="0"/>
                        </a:spcAft>
                        <a:buClrTx/>
                        <a:buSzTx/>
                        <a:buFontTx/>
                        <a:buNone/>
                        <a:tabLst/>
                        <a:defRPr/>
                      </a:pPr>
                      <a:r>
                        <a:rPr lang="en-US" sz="1800" b="1" i="0" u="none" strike="noStrike" cap="none" baseline="0" dirty="0">
                          <a:solidFill>
                            <a:schemeClr val="dk1"/>
                          </a:solidFill>
                          <a:latin typeface="+mn-lt"/>
                          <a:ea typeface="+mn-ea"/>
                          <a:cs typeface="+mn-cs"/>
                          <a:sym typeface="Arial"/>
                        </a:rPr>
                        <a:t>Mapping Function</a:t>
                      </a:r>
                    </a:p>
                    <a:p>
                      <a:pPr marL="315913" marR="0" indent="-315913" algn="l" defTabSz="914400" rtl="0" eaLnBrk="1" fontAlgn="auto" latinLnBrk="0" hangingPunct="1">
                        <a:lnSpc>
                          <a:spcPct val="100000"/>
                        </a:lnSpc>
                        <a:spcBef>
                          <a:spcPts val="300"/>
                        </a:spcBef>
                        <a:spcAft>
                          <a:spcPts val="0"/>
                        </a:spcAft>
                        <a:buClrTx/>
                        <a:buSzTx/>
                        <a:buFontTx/>
                        <a:buNone/>
                        <a:tabLst/>
                        <a:defRPr/>
                      </a:pPr>
                      <a:r>
                        <a:rPr lang="en-US" sz="1800" b="0" i="0" u="none" strike="noStrike" cap="none" baseline="0" dirty="0">
                          <a:solidFill>
                            <a:schemeClr val="dk1"/>
                          </a:solidFill>
                          <a:latin typeface="+mn-lt"/>
                          <a:ea typeface="+mn-ea"/>
                          <a:cs typeface="+mn-cs"/>
                          <a:sym typeface="Arial"/>
                        </a:rPr>
                        <a:t>	Direct</a:t>
                      </a:r>
                    </a:p>
                    <a:p>
                      <a:pPr marL="315913" marR="0" indent="-315913" algn="l" defTabSz="914400" rtl="0" eaLnBrk="1" fontAlgn="auto" latinLnBrk="0" hangingPunct="1">
                        <a:lnSpc>
                          <a:spcPct val="100000"/>
                        </a:lnSpc>
                        <a:spcBef>
                          <a:spcPts val="300"/>
                        </a:spcBef>
                        <a:spcAft>
                          <a:spcPts val="0"/>
                        </a:spcAft>
                        <a:buClrTx/>
                        <a:buSzTx/>
                        <a:buFontTx/>
                        <a:buNone/>
                        <a:tabLst/>
                        <a:defRPr/>
                      </a:pPr>
                      <a:r>
                        <a:rPr lang="en-US" sz="1800" b="0" i="0" u="none" strike="noStrike" cap="none" baseline="0" dirty="0">
                          <a:solidFill>
                            <a:schemeClr val="dk1"/>
                          </a:solidFill>
                          <a:latin typeface="+mn-lt"/>
                          <a:ea typeface="+mn-ea"/>
                          <a:cs typeface="+mn-cs"/>
                          <a:sym typeface="Arial"/>
                        </a:rPr>
                        <a:t>	Associative</a:t>
                      </a:r>
                    </a:p>
                    <a:p>
                      <a:pPr marL="315913" marR="0" indent="-315913" algn="l" defTabSz="914400" rtl="0" eaLnBrk="1" fontAlgn="auto" latinLnBrk="0" hangingPunct="1">
                        <a:lnSpc>
                          <a:spcPct val="100000"/>
                        </a:lnSpc>
                        <a:spcBef>
                          <a:spcPts val="300"/>
                        </a:spcBef>
                        <a:spcAft>
                          <a:spcPts val="0"/>
                        </a:spcAft>
                        <a:buClrTx/>
                        <a:buSzTx/>
                        <a:buFontTx/>
                        <a:buNone/>
                        <a:tabLst/>
                        <a:defRPr/>
                      </a:pPr>
                      <a:r>
                        <a:rPr lang="en-US" sz="1800" b="0" i="0" u="none" strike="noStrike" cap="none" baseline="0" dirty="0">
                          <a:solidFill>
                            <a:schemeClr val="dk1"/>
                          </a:solidFill>
                          <a:latin typeface="+mn-lt"/>
                          <a:ea typeface="+mn-ea"/>
                          <a:cs typeface="+mn-cs"/>
                          <a:sym typeface="Arial"/>
                        </a:rPr>
                        <a:t>	Set associative</a:t>
                      </a:r>
                    </a:p>
                    <a:p>
                      <a:pPr marL="0" marR="0" indent="0" algn="l" defTabSz="914400" rtl="0" eaLnBrk="1" fontAlgn="auto" latinLnBrk="0" hangingPunct="1">
                        <a:lnSpc>
                          <a:spcPct val="100000"/>
                        </a:lnSpc>
                        <a:spcBef>
                          <a:spcPts val="300"/>
                        </a:spcBef>
                        <a:spcAft>
                          <a:spcPts val="0"/>
                        </a:spcAft>
                        <a:buClrTx/>
                        <a:buSzTx/>
                        <a:buFontTx/>
                        <a:buNone/>
                        <a:tabLst/>
                        <a:defRPr/>
                      </a:pPr>
                      <a:r>
                        <a:rPr lang="en-US" sz="1800" b="1" i="0" u="none" strike="noStrike" cap="none" baseline="0" dirty="0">
                          <a:solidFill>
                            <a:schemeClr val="dk1"/>
                          </a:solidFill>
                          <a:latin typeface="+mn-lt"/>
                          <a:ea typeface="+mn-ea"/>
                          <a:cs typeface="+mn-cs"/>
                          <a:sym typeface="Arial"/>
                        </a:rPr>
                        <a:t>Replacement Algorithm</a:t>
                      </a:r>
                    </a:p>
                    <a:p>
                      <a:pPr marL="315913" marR="0" indent="-315913" algn="l" defTabSz="914400" rtl="0" eaLnBrk="1" fontAlgn="auto" latinLnBrk="0" hangingPunct="1">
                        <a:lnSpc>
                          <a:spcPct val="100000"/>
                        </a:lnSpc>
                        <a:spcBef>
                          <a:spcPts val="300"/>
                        </a:spcBef>
                        <a:spcAft>
                          <a:spcPts val="0"/>
                        </a:spcAft>
                        <a:buClrTx/>
                        <a:buSzTx/>
                        <a:buFontTx/>
                        <a:buNone/>
                        <a:tabLst/>
                        <a:defRPr/>
                      </a:pPr>
                      <a:r>
                        <a:rPr lang="en-US" sz="1800" b="0" i="0" u="none" strike="noStrike" cap="none" baseline="0" dirty="0">
                          <a:solidFill>
                            <a:schemeClr val="dk1"/>
                          </a:solidFill>
                          <a:latin typeface="+mn-lt"/>
                          <a:ea typeface="+mn-ea"/>
                          <a:cs typeface="+mn-cs"/>
                          <a:sym typeface="Arial"/>
                        </a:rPr>
                        <a:t>	Least recently used (LRU)</a:t>
                      </a:r>
                    </a:p>
                    <a:p>
                      <a:pPr marL="315913" marR="0" indent="-315913" algn="l" defTabSz="914400" rtl="0" eaLnBrk="1" fontAlgn="auto" latinLnBrk="0" hangingPunct="1">
                        <a:lnSpc>
                          <a:spcPct val="100000"/>
                        </a:lnSpc>
                        <a:spcBef>
                          <a:spcPts val="300"/>
                        </a:spcBef>
                        <a:spcAft>
                          <a:spcPts val="0"/>
                        </a:spcAft>
                        <a:buClrTx/>
                        <a:buSzTx/>
                        <a:buFontTx/>
                        <a:buNone/>
                        <a:tabLst/>
                        <a:defRPr/>
                      </a:pPr>
                      <a:r>
                        <a:rPr lang="en-US" sz="1800" b="0" i="0" u="none" strike="noStrike" cap="none" baseline="0" dirty="0">
                          <a:solidFill>
                            <a:schemeClr val="dk1"/>
                          </a:solidFill>
                          <a:latin typeface="+mn-lt"/>
                          <a:ea typeface="+mn-ea"/>
                          <a:cs typeface="+mn-cs"/>
                          <a:sym typeface="Arial"/>
                        </a:rPr>
                        <a:t>	First in first out (FIFO)</a:t>
                      </a:r>
                    </a:p>
                    <a:p>
                      <a:pPr marL="315913" marR="0" indent="-315913" algn="l" defTabSz="914400" rtl="0" eaLnBrk="1" fontAlgn="auto" latinLnBrk="0" hangingPunct="1">
                        <a:lnSpc>
                          <a:spcPct val="100000"/>
                        </a:lnSpc>
                        <a:spcBef>
                          <a:spcPts val="300"/>
                        </a:spcBef>
                        <a:spcAft>
                          <a:spcPts val="0"/>
                        </a:spcAft>
                        <a:buClrTx/>
                        <a:buSzTx/>
                        <a:buFontTx/>
                        <a:buNone/>
                        <a:tabLst/>
                        <a:defRPr/>
                      </a:pPr>
                      <a:r>
                        <a:rPr lang="en-US" sz="1800" b="0" i="0" u="none" strike="noStrike" cap="none" baseline="0" dirty="0">
                          <a:solidFill>
                            <a:schemeClr val="dk1"/>
                          </a:solidFill>
                          <a:latin typeface="+mn-lt"/>
                          <a:ea typeface="+mn-ea"/>
                          <a:cs typeface="+mn-cs"/>
                          <a:sym typeface="Arial"/>
                        </a:rPr>
                        <a:t>	Least frequently used (LFU)</a:t>
                      </a:r>
                    </a:p>
                    <a:p>
                      <a:pPr marL="315913" marR="0" indent="-315913" algn="l" defTabSz="914400" rtl="0" eaLnBrk="1" fontAlgn="auto" latinLnBrk="0" hangingPunct="1">
                        <a:lnSpc>
                          <a:spcPct val="100000"/>
                        </a:lnSpc>
                        <a:spcBef>
                          <a:spcPts val="300"/>
                        </a:spcBef>
                        <a:spcAft>
                          <a:spcPts val="0"/>
                        </a:spcAft>
                        <a:buClrTx/>
                        <a:buSzTx/>
                        <a:buFontTx/>
                        <a:buNone/>
                        <a:tabLst/>
                        <a:defRPr/>
                      </a:pPr>
                      <a:r>
                        <a:rPr lang="en-US" sz="1800" b="0" i="0" u="none" strike="noStrike" cap="none" baseline="0" dirty="0">
                          <a:solidFill>
                            <a:schemeClr val="dk1"/>
                          </a:solidFill>
                          <a:latin typeface="+mn-lt"/>
                          <a:ea typeface="+mn-ea"/>
                          <a:cs typeface="+mn-cs"/>
                          <a:sym typeface="Arial"/>
                        </a:rPr>
                        <a:t>	Random</a:t>
                      </a:r>
                    </a:p>
                  </a:txBody>
                  <a:tcPr>
                    <a:lnL w="12700" cap="flat" cmpd="sng" algn="ctr">
                      <a:solidFill>
                        <a:srgbClr val="007FA3"/>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spcBef>
                          <a:spcPts val="300"/>
                        </a:spcBef>
                      </a:pPr>
                      <a:r>
                        <a:rPr lang="en-US" sz="1800" b="1" dirty="0">
                          <a:solidFill>
                            <a:schemeClr val="tx1"/>
                          </a:solidFill>
                        </a:rPr>
                        <a:t>Write Policy</a:t>
                      </a:r>
                    </a:p>
                    <a:p>
                      <a:pPr marL="273050" indent="-273050" algn="l">
                        <a:spcBef>
                          <a:spcPts val="300"/>
                        </a:spcBef>
                      </a:pPr>
                      <a:r>
                        <a:rPr lang="en-US" sz="1800" b="0" dirty="0">
                          <a:solidFill>
                            <a:schemeClr val="tx1"/>
                          </a:solidFill>
                        </a:rPr>
                        <a:t>	Write through</a:t>
                      </a:r>
                    </a:p>
                    <a:p>
                      <a:pPr marL="273050" indent="-273050" algn="l">
                        <a:spcBef>
                          <a:spcPts val="300"/>
                        </a:spcBef>
                      </a:pPr>
                      <a:r>
                        <a:rPr lang="en-US" sz="1800" b="0" dirty="0">
                          <a:solidFill>
                            <a:schemeClr val="tx1"/>
                          </a:solidFill>
                        </a:rPr>
                        <a:t>	Write back</a:t>
                      </a:r>
                    </a:p>
                    <a:p>
                      <a:pPr algn="l">
                        <a:spcBef>
                          <a:spcPts val="300"/>
                        </a:spcBef>
                      </a:pPr>
                      <a:r>
                        <a:rPr lang="en-US" sz="1800" b="1" dirty="0">
                          <a:solidFill>
                            <a:schemeClr val="tx1"/>
                          </a:solidFill>
                        </a:rPr>
                        <a:t>Line Size</a:t>
                      </a:r>
                    </a:p>
                    <a:p>
                      <a:pPr algn="l">
                        <a:spcBef>
                          <a:spcPts val="300"/>
                        </a:spcBef>
                      </a:pPr>
                      <a:r>
                        <a:rPr lang="en-US" sz="1800" b="1" dirty="0">
                          <a:solidFill>
                            <a:schemeClr val="tx1"/>
                          </a:solidFill>
                        </a:rPr>
                        <a:t>Number of Caches</a:t>
                      </a:r>
                    </a:p>
                    <a:p>
                      <a:pPr marL="273050" indent="-273050" algn="l">
                        <a:spcBef>
                          <a:spcPts val="300"/>
                        </a:spcBef>
                      </a:pPr>
                      <a:r>
                        <a:rPr lang="en-US" sz="1800" b="0" dirty="0">
                          <a:solidFill>
                            <a:schemeClr val="tx1"/>
                          </a:solidFill>
                        </a:rPr>
                        <a:t>	Single or two level</a:t>
                      </a:r>
                    </a:p>
                    <a:p>
                      <a:pPr marL="273050" indent="-273050" algn="l">
                        <a:spcBef>
                          <a:spcPts val="300"/>
                        </a:spcBef>
                      </a:pPr>
                      <a:r>
                        <a:rPr lang="en-US" sz="1800" b="0" dirty="0">
                          <a:solidFill>
                            <a:schemeClr val="tx1"/>
                          </a:solidFill>
                        </a:rPr>
                        <a:t>	Unified or split</a:t>
                      </a:r>
                      <a:endParaRPr lang="en-IN" sz="1800" b="0" dirty="0">
                        <a:solidFill>
                          <a:schemeClr val="tx1"/>
                        </a:solidFill>
                      </a:endParaRPr>
                    </a:p>
                  </a:txBody>
                  <a:tcPr>
                    <a:lnL w="12700" cap="flat" cmpd="sng" algn="ctr">
                      <a:no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bl>
          </a:graphicData>
        </a:graphic>
      </p:graphicFrame>
      <p:sp>
        <p:nvSpPr>
          <p:cNvPr id="2" name="Title 1">
            <a:extLst>
              <a:ext uri="{FF2B5EF4-FFF2-40B4-BE49-F238E27FC236}">
                <a16:creationId xmlns:a16="http://schemas.microsoft.com/office/drawing/2014/main" id="{62146107-F458-459C-AFCD-659E6162ABD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Table 5.1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Elements of Cache Design </a:t>
            </a:r>
            <a:endParaRPr lang="en-US" dirty="0"/>
          </a:p>
        </p:txBody>
      </p:sp>
    </p:spTree>
  </p:cSld>
  <p:clrMapOvr>
    <a:masterClrMapping/>
  </p:clrMapOvr>
  <p:transition spd="med">
    <p:cover dir="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98474" y="324227"/>
            <a:ext cx="7556313" cy="995082"/>
          </a:xfrm>
        </p:spPr>
        <p:txBody>
          <a:bodyPr/>
          <a:lstStyle/>
          <a:p>
            <a:r>
              <a:rPr lang="en-US" dirty="0"/>
              <a:t>Cache Addresses</a:t>
            </a:r>
          </a:p>
        </p:txBody>
      </p:sp>
      <p:sp>
        <p:nvSpPr>
          <p:cNvPr id="9" name="Text Placeholder 3"/>
          <p:cNvSpPr>
            <a:spLocks noGrp="1"/>
          </p:cNvSpPr>
          <p:nvPr>
            <p:ph type="body" sz="half" idx="4294967295"/>
          </p:nvPr>
        </p:nvSpPr>
        <p:spPr>
          <a:xfrm>
            <a:off x="2667000" y="1332756"/>
            <a:ext cx="6076278" cy="774700"/>
          </a:xfrm>
          <a:prstGeom prst="rect">
            <a:avLst/>
          </a:prstGeom>
        </p:spPr>
        <p:txBody>
          <a:bodyPr/>
          <a:lstStyle/>
          <a:p>
            <a:r>
              <a:rPr lang="en-US" sz="3400" b="1" dirty="0">
                <a:solidFill>
                  <a:srgbClr val="007FA3"/>
                </a:solidFill>
                <a:latin typeface="Times New Roman" panose="02020603050405020304" pitchFamily="18" charset="0"/>
                <a:cs typeface="Times New Roman" panose="02020603050405020304" pitchFamily="18" charset="0"/>
              </a:rPr>
              <a:t>Virtual Memory</a:t>
            </a:r>
          </a:p>
        </p:txBody>
      </p:sp>
      <p:sp>
        <p:nvSpPr>
          <p:cNvPr id="3" name="Content Placeholder 2"/>
          <p:cNvSpPr>
            <a:spLocks noGrp="1"/>
          </p:cNvSpPr>
          <p:nvPr>
            <p:ph idx="4294967295"/>
          </p:nvPr>
        </p:nvSpPr>
        <p:spPr>
          <a:xfrm>
            <a:off x="467949" y="1876325"/>
            <a:ext cx="7708386" cy="4144963"/>
          </a:xfrm>
        </p:spPr>
        <p:txBody>
          <a:bodyPr/>
          <a:lstStyle/>
          <a:p>
            <a:pPr marL="330200" indent="-330200">
              <a:buClr>
                <a:srgbClr val="007FA3"/>
              </a:buClr>
              <a:buFont typeface="Arial" panose="020B0604020202020204" pitchFamily="34" charset="0"/>
              <a:buChar char="•"/>
            </a:pPr>
            <a:r>
              <a:rPr lang="en-US" sz="2400" dirty="0"/>
              <a:t>Virtual memory</a:t>
            </a:r>
          </a:p>
          <a:p>
            <a:pPr marL="635000" lvl="1" indent="-292100">
              <a:spcBef>
                <a:spcPts val="800"/>
              </a:spcBef>
              <a:buClr>
                <a:srgbClr val="007FA3"/>
              </a:buClr>
              <a:buFont typeface="Arial" panose="020B0604020202020204" pitchFamily="34" charset="0"/>
              <a:buChar char="–"/>
            </a:pPr>
            <a:r>
              <a:rPr lang="en-US" sz="2000" dirty="0"/>
              <a:t>Facility that allows programs to address memory from a logical point of view, without regard to the amount of main memory physically available</a:t>
            </a:r>
          </a:p>
          <a:p>
            <a:pPr marL="635000" lvl="1" indent="-292100">
              <a:spcBef>
                <a:spcPts val="800"/>
              </a:spcBef>
              <a:buClr>
                <a:srgbClr val="007FA3"/>
              </a:buClr>
              <a:buFont typeface="Arial" panose="020B0604020202020204" pitchFamily="34" charset="0"/>
              <a:buChar char="–"/>
            </a:pPr>
            <a:r>
              <a:rPr lang="en-US" sz="2000" dirty="0"/>
              <a:t>When used, the address fields of machine instructions contain virtual addresses</a:t>
            </a:r>
          </a:p>
          <a:p>
            <a:pPr marL="635000" lvl="1" indent="-292100">
              <a:spcBef>
                <a:spcPts val="800"/>
              </a:spcBef>
              <a:buClr>
                <a:srgbClr val="007FA3"/>
              </a:buClr>
              <a:buFont typeface="Arial" panose="020B0604020202020204" pitchFamily="34" charset="0"/>
              <a:buChar char="–"/>
            </a:pPr>
            <a:r>
              <a:rPr lang="en-US" sz="2000" dirty="0"/>
              <a:t>For reads to and writes from main memory, a hardware memory management unit (MMU) translates each virtual address into a physical address in main memory</a:t>
            </a:r>
          </a:p>
          <a:p>
            <a:pPr lvl="1"/>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the Logical cache. A data transfer occurs between the processor and the main memory. The logical address is sent to the M M U from the processor. The physical address is sent to the main memory from the M M U. In a logical cache, the cache is placed between a cache and the M M U. The logical address can be sent to the cache. B, the physical cache. The physical cache has most of its attributes in common with the logical cache. In a physical cache, the cache is placed between the M M U and the main memory. The physical address can be sent to the cache instead of a logical address as with the logical cache." title="A diagrammatic representation of the logical and physical caches."/>
          <p:cNvPicPr>
            <a:picLocks noChangeAspect="1"/>
          </p:cNvPicPr>
          <p:nvPr/>
        </p:nvPicPr>
        <p:blipFill rotWithShape="1">
          <a:blip r:embed="rId3">
            <a:extLst>
              <a:ext uri="{28A0092B-C50C-407E-A947-70E740481C1C}">
                <a14:useLocalDpi xmlns:a14="http://schemas.microsoft.com/office/drawing/2010/main" val="0"/>
              </a:ext>
            </a:extLst>
          </a:blip>
          <a:srcRect l="6432" t="11030" r="6698" b="23552"/>
          <a:stretch/>
        </p:blipFill>
        <p:spPr>
          <a:xfrm>
            <a:off x="1940406" y="1266025"/>
            <a:ext cx="5263189" cy="5129096"/>
          </a:xfrm>
          <a:prstGeom prst="rect">
            <a:avLst/>
          </a:prstGeom>
        </p:spPr>
      </p:pic>
      <p:sp>
        <p:nvSpPr>
          <p:cNvPr id="2" name="Title 1">
            <a:extLst>
              <a:ext uri="{FF2B5EF4-FFF2-40B4-BE49-F238E27FC236}">
                <a16:creationId xmlns:a16="http://schemas.microsoft.com/office/drawing/2014/main" id="{F7FE1BA3-6661-4C02-AFA1-A77BD916102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Figure 5.5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Logical and Physical Caches</a:t>
            </a:r>
            <a:endParaRPr lang="en-US" dirty="0"/>
          </a:p>
        </p:txBody>
      </p:sp>
    </p:spTree>
    <p:extLst>
      <p:ext uri="{BB962C8B-B14F-4D97-AF65-F5344CB8AC3E}">
        <p14:creationId xmlns:p14="http://schemas.microsoft.com/office/powerpoint/2010/main" val="1178598815"/>
      </p:ext>
    </p:extLst>
  </p:cSld>
  <p:clrMapOvr>
    <a:masterClrMapping/>
  </p:clrMapOvr>
</p:sld>
</file>

<file path=ppt/theme/theme1.xml><?xml version="1.0" encoding="utf-8"?>
<a:theme xmlns:a="http://schemas.openxmlformats.org/drawingml/2006/main" name="2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16013</TotalTime>
  <Words>13331</Words>
  <Application>Microsoft Office PowerPoint</Application>
  <PresentationFormat>On-screen Show (4:3)</PresentationFormat>
  <Paragraphs>1331</Paragraphs>
  <Slides>43</Slides>
  <Notes>43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Mathematical Pi LT Std 1</vt:lpstr>
      <vt:lpstr>Noto Sans Symbols</vt:lpstr>
      <vt:lpstr>Rockwell</vt:lpstr>
      <vt:lpstr>Symbol</vt:lpstr>
      <vt:lpstr>Times New Roman</vt:lpstr>
      <vt:lpstr>Verdana</vt:lpstr>
      <vt:lpstr>2_508 Lecture</vt:lpstr>
      <vt:lpstr>Computer Organization and Architecture Designing for Performance</vt:lpstr>
      <vt:lpstr>Figure 5.1  Cache and Main Memory</vt:lpstr>
      <vt:lpstr>Cache Memory Principles</vt:lpstr>
      <vt:lpstr>Figure 5.2  Cache/Main Memory Structure</vt:lpstr>
      <vt:lpstr>Figure 5.3  Cache Read Operation</vt:lpstr>
      <vt:lpstr>Figure 5.4  Typical Cache Organization</vt:lpstr>
      <vt:lpstr>Table 5.1  Elements of Cache Design </vt:lpstr>
      <vt:lpstr>Cache Addresses</vt:lpstr>
      <vt:lpstr>Figure 5.5  Logical and Physical Caches</vt:lpstr>
      <vt:lpstr>Cache Size</vt:lpstr>
      <vt:lpstr>Table 5.2  Cache Sizes of Some Processors</vt:lpstr>
      <vt:lpstr>Table 5.3  Cache Access Methods</vt:lpstr>
      <vt:lpstr>Figure 5.6  Mapping from Main Memory to Cache: Direct and Associative</vt:lpstr>
      <vt:lpstr>Figure 5.7 Direct-Mapping Cache Organization</vt:lpstr>
      <vt:lpstr>Figure 5.8 Direct Mapping Example</vt:lpstr>
      <vt:lpstr>Content-Addressable Memory (CAM)</vt:lpstr>
      <vt:lpstr>Figure 5.9  Content-Addressable Memory</vt:lpstr>
      <vt:lpstr>Figure 5.10  Fully Associative Cache Organization</vt:lpstr>
      <vt:lpstr>Figure 5.11  Associative Mapping Example</vt:lpstr>
      <vt:lpstr>Set Associative Mapping</vt:lpstr>
      <vt:lpstr>Figure 5.12  Mapping from Main Memory to Cache: k-Way Set Associative</vt:lpstr>
      <vt:lpstr>Figure 5.13 k-Way Set Associative Cache Organization</vt:lpstr>
      <vt:lpstr>Figure 5.14  Two-Way Set-Associative Mapping Example</vt:lpstr>
      <vt:lpstr>Figure 5.15  Varying Associativity over Cache Size</vt:lpstr>
      <vt:lpstr>Replacement Algorithms</vt:lpstr>
      <vt:lpstr>The most common replacement algorithms are:</vt:lpstr>
      <vt:lpstr>Write Policy</vt:lpstr>
      <vt:lpstr>Write Through   and Write Back</vt:lpstr>
      <vt:lpstr>Write Miss Alternatives</vt:lpstr>
      <vt:lpstr>Cache Coherency</vt:lpstr>
      <vt:lpstr>Line Size</vt:lpstr>
      <vt:lpstr>Multilevel Caches</vt:lpstr>
      <vt:lpstr>Figure 5.16  Total Hit Ratio (L1 and L2) for 8-kB and 16-kB L1</vt:lpstr>
      <vt:lpstr>Unified Versus Split Caches</vt:lpstr>
      <vt:lpstr>Inclusion Policy</vt:lpstr>
      <vt:lpstr>Table 5.4  Intel Cache Evolution</vt:lpstr>
      <vt:lpstr>Figure 5.17  Pentium 4 Block Diagram</vt:lpstr>
      <vt:lpstr>Table 5.5  Pentium 4 Cache Operating Modes</vt:lpstr>
      <vt:lpstr>Figure 5.18  IBM z13 CPC Drawer Logical Structure</vt:lpstr>
      <vt:lpstr>Cache Timing Model</vt:lpstr>
      <vt:lpstr>Table 5.6  Cache Timing Equations</vt:lpstr>
      <vt:lpstr>Table 5.7 Cache Performance Improvement Techniques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04 Cache Memory</dc:title>
  <dc:creator>Adrian J Pullin</dc:creator>
  <cp:lastModifiedBy>Shankar, Nitin</cp:lastModifiedBy>
  <cp:revision>302</cp:revision>
  <dcterms:created xsi:type="dcterms:W3CDTF">2012-06-19T17:26:14Z</dcterms:created>
  <dcterms:modified xsi:type="dcterms:W3CDTF">2021-10-24T19:47:21Z</dcterms:modified>
</cp:coreProperties>
</file>