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42"/>
  </p:notesMasterIdLst>
  <p:handoutMasterIdLst>
    <p:handoutMasterId r:id="rId43"/>
  </p:handoutMasterIdLst>
  <p:sldIdLst>
    <p:sldId id="366" r:id="rId2"/>
    <p:sldId id="340" r:id="rId3"/>
    <p:sldId id="327" r:id="rId4"/>
    <p:sldId id="273" r:id="rId5"/>
    <p:sldId id="320" r:id="rId6"/>
    <p:sldId id="341" r:id="rId7"/>
    <p:sldId id="325" r:id="rId8"/>
    <p:sldId id="308" r:id="rId9"/>
    <p:sldId id="343" r:id="rId10"/>
    <p:sldId id="344" r:id="rId11"/>
    <p:sldId id="309" r:id="rId12"/>
    <p:sldId id="277" r:id="rId13"/>
    <p:sldId id="278" r:id="rId14"/>
    <p:sldId id="279" r:id="rId15"/>
    <p:sldId id="333" r:id="rId16"/>
    <p:sldId id="310" r:id="rId17"/>
    <p:sldId id="311" r:id="rId18"/>
    <p:sldId id="345" r:id="rId19"/>
    <p:sldId id="346" r:id="rId20"/>
    <p:sldId id="347" r:id="rId21"/>
    <p:sldId id="348" r:id="rId22"/>
    <p:sldId id="349" r:id="rId23"/>
    <p:sldId id="302" r:id="rId24"/>
    <p:sldId id="303" r:id="rId25"/>
    <p:sldId id="326" r:id="rId26"/>
    <p:sldId id="350" r:id="rId27"/>
    <p:sldId id="328" r:id="rId28"/>
    <p:sldId id="330" r:id="rId29"/>
    <p:sldId id="353" r:id="rId30"/>
    <p:sldId id="334" r:id="rId31"/>
    <p:sldId id="360" r:id="rId32"/>
    <p:sldId id="364" r:id="rId33"/>
    <p:sldId id="365" r:id="rId34"/>
    <p:sldId id="354" r:id="rId35"/>
    <p:sldId id="355" r:id="rId36"/>
    <p:sldId id="356" r:id="rId37"/>
    <p:sldId id="357" r:id="rId38"/>
    <p:sldId id="358" r:id="rId39"/>
    <p:sldId id="359" r:id="rId40"/>
    <p:sldId id="338" r:id="rId4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38" userDrawn="1">
          <p15:clr>
            <a:srgbClr val="A4A3A4"/>
          </p15:clr>
        </p15:guide>
        <p15:guide id="5" pos="748" userDrawn="1">
          <p15:clr>
            <a:srgbClr val="A4A3A4"/>
          </p15:clr>
        </p15:guide>
        <p15:guide id="6" pos="930" userDrawn="1">
          <p15:clr>
            <a:srgbClr val="A4A3A4"/>
          </p15:clr>
        </p15:guide>
        <p15:guide id="7" orient="horz" pos="709" userDrawn="1">
          <p15:clr>
            <a:srgbClr val="A4A3A4"/>
          </p15:clr>
        </p15:guide>
        <p15:guide id="8" orient="horz" pos="10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12" autoAdjust="0"/>
    <p:restoredTop sz="93000" autoAdjust="0"/>
  </p:normalViewPr>
  <p:slideViewPr>
    <p:cSldViewPr>
      <p:cViewPr varScale="1">
        <p:scale>
          <a:sx n="67" d="100"/>
          <a:sy n="67" d="100"/>
        </p:scale>
        <p:origin x="1152" y="66"/>
      </p:cViewPr>
      <p:guideLst>
        <p:guide orient="horz" pos="2160"/>
        <p:guide pos="2880"/>
        <p:guide pos="340"/>
        <p:guide pos="538"/>
        <p:guide pos="748"/>
        <p:guide pos="930"/>
        <p:guide orient="horz" pos="709"/>
        <p:guide orient="horz" pos="1091"/>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8" Type="http://schemas.openxmlformats.org/officeDocument/2006/relationships/slide" Target="slides/slide28.xml"/><Relationship Id="rId3" Type="http://schemas.openxmlformats.org/officeDocument/2006/relationships/slide" Target="slides/slide7.xml"/><Relationship Id="rId7" Type="http://schemas.openxmlformats.org/officeDocument/2006/relationships/slide" Target="slides/slide24.xml"/><Relationship Id="rId2" Type="http://schemas.openxmlformats.org/officeDocument/2006/relationships/slide" Target="slides/slide6.xml"/><Relationship Id="rId1" Type="http://schemas.openxmlformats.org/officeDocument/2006/relationships/slide" Target="slides/slide4.xml"/><Relationship Id="rId6" Type="http://schemas.openxmlformats.org/officeDocument/2006/relationships/slide" Target="slides/slide23.xml"/><Relationship Id="rId5" Type="http://schemas.openxmlformats.org/officeDocument/2006/relationships/slide" Target="slides/slide16.xml"/><Relationship Id="rId4" Type="http://schemas.openxmlformats.org/officeDocument/2006/relationships/slide" Target="slides/slide8.xml"/><Relationship Id="rId9"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3BE324-DA86-ED4B-A593-27E2A934B691}"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CA404423-6AB9-EB4A-85D9-76B337FDB174}">
      <dgm:prSet/>
      <dgm:spPr>
        <a:xfrm>
          <a:off x="1030" y="0"/>
          <a:ext cx="2679873" cy="5222567"/>
        </a:xfrm>
        <a:prstGeom prst="roundRect">
          <a:avLst>
            <a:gd name="adj" fmla="val 10000"/>
          </a:avLst>
        </a:prstGeom>
        <a:solidFill>
          <a:srgbClr val="663366">
            <a:tint val="40000"/>
            <a:hueOff val="0"/>
            <a:satOff val="0"/>
            <a:lumOff val="0"/>
            <a:alphaOff val="0"/>
          </a:srgbClr>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Text" lastClr="000000">
                  <a:hueOff val="0"/>
                  <a:satOff val="0"/>
                  <a:lumOff val="0"/>
                  <a:alphaOff val="0"/>
                </a:sysClr>
              </a:solidFill>
              <a:effectLst>
                <a:outerShdw blurRad="38100" dist="38100" dir="2700000" algn="tl">
                  <a:srgbClr val="000000">
                    <a:alpha val="43137"/>
                  </a:srgbClr>
                </a:outerShdw>
              </a:effectLst>
              <a:latin typeface="Rockwell"/>
              <a:ea typeface="+mn-ea"/>
              <a:cs typeface="+mn-cs"/>
            </a:rPr>
            <a:t>EPROM</a:t>
          </a:r>
        </a:p>
      </dgm:t>
    </dgm:pt>
    <dgm:pt modelId="{87E0A1A0-3D6C-E44A-A686-A38CE1113DBF}" type="parTrans" cxnId="{387B7D78-C7C4-444B-B9AC-A3B1F7827C2E}">
      <dgm:prSet/>
      <dgm:spPr/>
      <dgm:t>
        <a:bodyPr/>
        <a:lstStyle/>
        <a:p>
          <a:endParaRPr lang="en-US"/>
        </a:p>
      </dgm:t>
    </dgm:pt>
    <dgm:pt modelId="{FE595A42-11C2-5545-9CAC-BEFD7802AE55}" type="sibTrans" cxnId="{387B7D78-C7C4-444B-B9AC-A3B1F7827C2E}">
      <dgm:prSet/>
      <dgm:spPr/>
      <dgm:t>
        <a:bodyPr/>
        <a:lstStyle/>
        <a:p>
          <a:endParaRPr lang="en-US"/>
        </a:p>
      </dgm:t>
    </dgm:pt>
    <dgm:pt modelId="{49316F22-BDD9-D344-8DF7-6042A787739E}">
      <dgm:prSet/>
      <dgm:spPr>
        <a:xfrm>
          <a:off x="269018" y="1567216"/>
          <a:ext cx="2143899" cy="102602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b="1" dirty="0">
              <a:solidFill>
                <a:sysClr val="window" lastClr="FFFFFF"/>
              </a:solidFill>
              <a:effectLst>
                <a:outerShdw blurRad="38100" dist="38100" dir="2700000" algn="tl">
                  <a:srgbClr val="000000">
                    <a:alpha val="43137"/>
                  </a:srgbClr>
                </a:outerShdw>
              </a:effectLst>
              <a:latin typeface="Rockwell"/>
              <a:ea typeface="+mn-ea"/>
              <a:cs typeface="+mn-cs"/>
            </a:rPr>
            <a:t>Erasable programmable read-only memory</a:t>
          </a:r>
        </a:p>
      </dgm:t>
    </dgm:pt>
    <dgm:pt modelId="{B0AB3EC3-0FBB-3B4A-B331-5C9FEEF4572D}" type="parTrans" cxnId="{EBD9BF48-6EF2-FC4F-9767-F5F9F3682BE3}">
      <dgm:prSet/>
      <dgm:spPr/>
      <dgm:t>
        <a:bodyPr/>
        <a:lstStyle/>
        <a:p>
          <a:endParaRPr lang="en-US"/>
        </a:p>
      </dgm:t>
    </dgm:pt>
    <dgm:pt modelId="{A1F0993D-402E-E94A-83D8-125058334C98}" type="sibTrans" cxnId="{EBD9BF48-6EF2-FC4F-9767-F5F9F3682BE3}">
      <dgm:prSet/>
      <dgm:spPr/>
      <dgm:t>
        <a:bodyPr/>
        <a:lstStyle/>
        <a:p>
          <a:endParaRPr lang="en-US"/>
        </a:p>
      </dgm:t>
    </dgm:pt>
    <dgm:pt modelId="{A4CBAA80-C409-2A44-AF1F-158DEAC61387}">
      <dgm:prSet/>
      <dgm:spPr>
        <a:xfrm>
          <a:off x="269018" y="2751091"/>
          <a:ext cx="2143899" cy="102602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b="1" dirty="0">
              <a:solidFill>
                <a:sysClr val="window" lastClr="FFFFFF"/>
              </a:solidFill>
              <a:effectLst>
                <a:outerShdw blurRad="38100" dist="38100" dir="2700000" algn="tl">
                  <a:srgbClr val="000000">
                    <a:alpha val="43137"/>
                  </a:srgbClr>
                </a:outerShdw>
              </a:effectLst>
              <a:latin typeface="Rockwell"/>
              <a:ea typeface="+mn-ea"/>
              <a:cs typeface="+mn-cs"/>
            </a:rPr>
            <a:t>Erasure process can be performed repeatedly</a:t>
          </a:r>
        </a:p>
      </dgm:t>
    </dgm:pt>
    <dgm:pt modelId="{3B600059-A870-FC48-B37A-5F576F53E857}" type="parTrans" cxnId="{C28F1EA8-43F5-A844-BF09-5E2D8CFA211A}">
      <dgm:prSet/>
      <dgm:spPr/>
      <dgm:t>
        <a:bodyPr/>
        <a:lstStyle/>
        <a:p>
          <a:endParaRPr lang="en-US"/>
        </a:p>
      </dgm:t>
    </dgm:pt>
    <dgm:pt modelId="{7715F170-5F76-1B4A-8FDA-E988BD0AFEC0}" type="sibTrans" cxnId="{C28F1EA8-43F5-A844-BF09-5E2D8CFA211A}">
      <dgm:prSet/>
      <dgm:spPr/>
      <dgm:t>
        <a:bodyPr/>
        <a:lstStyle/>
        <a:p>
          <a:endParaRPr lang="en-US"/>
        </a:p>
      </dgm:t>
    </dgm:pt>
    <dgm:pt modelId="{9D8833F6-FFF2-0043-8E19-662F3ECC0C69}">
      <dgm:prSet/>
      <dgm:spPr>
        <a:xfrm>
          <a:off x="269018" y="3934967"/>
          <a:ext cx="2143899" cy="102602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b="1" dirty="0">
              <a:solidFill>
                <a:sysClr val="window" lastClr="FFFFFF"/>
              </a:solidFill>
              <a:effectLst>
                <a:outerShdw blurRad="38100" dist="38100" dir="2700000" algn="tl">
                  <a:srgbClr val="000000">
                    <a:alpha val="43137"/>
                  </a:srgbClr>
                </a:outerShdw>
              </a:effectLst>
              <a:latin typeface="Rockwell"/>
              <a:ea typeface="+mn-ea"/>
              <a:cs typeface="+mn-cs"/>
            </a:rPr>
            <a:t>More expensive than PROM but it has the advantage of the multiple update capability </a:t>
          </a:r>
        </a:p>
      </dgm:t>
    </dgm:pt>
    <dgm:pt modelId="{3B768F97-B4E7-2F4E-9C97-87DEA25921EC}" type="parTrans" cxnId="{7CF9623A-666F-6647-802A-A95493F8EBAC}">
      <dgm:prSet/>
      <dgm:spPr/>
      <dgm:t>
        <a:bodyPr/>
        <a:lstStyle/>
        <a:p>
          <a:endParaRPr lang="en-US"/>
        </a:p>
      </dgm:t>
    </dgm:pt>
    <dgm:pt modelId="{94D34039-8F97-4244-BD50-B01B3B91FF83}" type="sibTrans" cxnId="{7CF9623A-666F-6647-802A-A95493F8EBAC}">
      <dgm:prSet/>
      <dgm:spPr/>
      <dgm:t>
        <a:bodyPr/>
        <a:lstStyle/>
        <a:p>
          <a:endParaRPr lang="en-US"/>
        </a:p>
      </dgm:t>
    </dgm:pt>
    <dgm:pt modelId="{DF8EF88C-8D84-8C43-B810-AFB4651BAA39}">
      <dgm:prSet/>
      <dgm:spPr>
        <a:xfrm>
          <a:off x="2881895" y="0"/>
          <a:ext cx="2679873" cy="5222567"/>
        </a:xfrm>
        <a:prstGeom prst="roundRect">
          <a:avLst>
            <a:gd name="adj" fmla="val 10000"/>
          </a:avLst>
        </a:prstGeom>
        <a:solidFill>
          <a:srgbClr val="663366">
            <a:tint val="40000"/>
            <a:hueOff val="0"/>
            <a:satOff val="0"/>
            <a:lumOff val="0"/>
            <a:alphaOff val="0"/>
          </a:srgbClr>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Text" lastClr="000000">
                  <a:hueOff val="0"/>
                  <a:satOff val="0"/>
                  <a:lumOff val="0"/>
                  <a:alphaOff val="0"/>
                </a:sysClr>
              </a:solidFill>
              <a:effectLst>
                <a:outerShdw blurRad="38100" dist="38100" dir="2700000" algn="tl">
                  <a:srgbClr val="000000">
                    <a:alpha val="43137"/>
                  </a:srgbClr>
                </a:outerShdw>
              </a:effectLst>
              <a:latin typeface="Rockwell"/>
              <a:ea typeface="+mn-ea"/>
              <a:cs typeface="+mn-cs"/>
            </a:rPr>
            <a:t>EEPROM</a:t>
          </a:r>
        </a:p>
      </dgm:t>
    </dgm:pt>
    <dgm:pt modelId="{DEF28F56-1015-8A41-A6BA-78C83248F303}" type="parTrans" cxnId="{EF616C56-3C8C-964B-9057-3E238C0F0AAC}">
      <dgm:prSet/>
      <dgm:spPr/>
      <dgm:t>
        <a:bodyPr/>
        <a:lstStyle/>
        <a:p>
          <a:endParaRPr lang="en-US"/>
        </a:p>
      </dgm:t>
    </dgm:pt>
    <dgm:pt modelId="{78B9242F-3EF8-2747-B1F7-03FF22C29C4C}" type="sibTrans" cxnId="{EF616C56-3C8C-964B-9057-3E238C0F0AAC}">
      <dgm:prSet/>
      <dgm:spPr/>
      <dgm:t>
        <a:bodyPr/>
        <a:lstStyle/>
        <a:p>
          <a:endParaRPr lang="en-US"/>
        </a:p>
      </dgm:t>
    </dgm:pt>
    <dgm:pt modelId="{90B5EB81-C31A-0E4D-847F-0FF7DA55B788}">
      <dgm:prSet/>
      <dgm:spPr>
        <a:xfrm>
          <a:off x="3149882" y="1566897"/>
          <a:ext cx="2143899" cy="760816"/>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b="1" dirty="0">
              <a:solidFill>
                <a:sysClr val="window" lastClr="FFFFFF"/>
              </a:solidFill>
              <a:effectLst>
                <a:outerShdw blurRad="38100" dist="38100" dir="2700000" algn="tl">
                  <a:srgbClr val="000000">
                    <a:alpha val="43137"/>
                  </a:srgbClr>
                </a:outerShdw>
              </a:effectLst>
              <a:latin typeface="Rockwell"/>
              <a:ea typeface="+mn-ea"/>
              <a:cs typeface="+mn-cs"/>
            </a:rPr>
            <a:t>Electrically erasable programmable read-only memory</a:t>
          </a:r>
        </a:p>
      </dgm:t>
    </dgm:pt>
    <dgm:pt modelId="{73B3EB71-008F-4542-BCD6-0C44942298C8}" type="parTrans" cxnId="{DC9A8752-C01B-5A47-B511-EA531B99815E}">
      <dgm:prSet/>
      <dgm:spPr/>
      <dgm:t>
        <a:bodyPr/>
        <a:lstStyle/>
        <a:p>
          <a:endParaRPr lang="en-US"/>
        </a:p>
      </dgm:t>
    </dgm:pt>
    <dgm:pt modelId="{D7E515D4-956F-D843-9334-9C7B173CAC8C}" type="sibTrans" cxnId="{DC9A8752-C01B-5A47-B511-EA531B99815E}">
      <dgm:prSet/>
      <dgm:spPr/>
      <dgm:t>
        <a:bodyPr/>
        <a:lstStyle/>
        <a:p>
          <a:endParaRPr lang="en-US"/>
        </a:p>
      </dgm:t>
    </dgm:pt>
    <dgm:pt modelId="{0C2DECDD-0A85-9C48-9279-DE771DF08233}">
      <dgm:prSet/>
      <dgm:spPr>
        <a:xfrm>
          <a:off x="3149882" y="2444763"/>
          <a:ext cx="2143899" cy="760816"/>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b="1" dirty="0">
              <a:solidFill>
                <a:sysClr val="window" lastClr="FFFFFF"/>
              </a:solidFill>
              <a:effectLst>
                <a:outerShdw blurRad="38100" dist="38100" dir="2700000" algn="tl">
                  <a:srgbClr val="000000">
                    <a:alpha val="43137"/>
                  </a:srgbClr>
                </a:outerShdw>
              </a:effectLst>
              <a:latin typeface="Rockwell"/>
              <a:ea typeface="+mn-ea"/>
              <a:cs typeface="+mn-cs"/>
            </a:rPr>
            <a:t>Can be written into at any time without erasing prior contents</a:t>
          </a:r>
        </a:p>
      </dgm:t>
    </dgm:pt>
    <dgm:pt modelId="{7764EC7D-F093-5B49-9AF0-7FACFB74B2BE}" type="parTrans" cxnId="{829B5222-6AED-A54A-AE19-EB32E3669E38}">
      <dgm:prSet/>
      <dgm:spPr/>
      <dgm:t>
        <a:bodyPr/>
        <a:lstStyle/>
        <a:p>
          <a:endParaRPr lang="en-US"/>
        </a:p>
      </dgm:t>
    </dgm:pt>
    <dgm:pt modelId="{4343323C-71F6-BB4A-B543-569B7D0B8E56}" type="sibTrans" cxnId="{829B5222-6AED-A54A-AE19-EB32E3669E38}">
      <dgm:prSet/>
      <dgm:spPr/>
      <dgm:t>
        <a:bodyPr/>
        <a:lstStyle/>
        <a:p>
          <a:endParaRPr lang="en-US"/>
        </a:p>
      </dgm:t>
    </dgm:pt>
    <dgm:pt modelId="{5CC91DBC-94A1-3243-BEC9-77629274AACC}">
      <dgm:prSet/>
      <dgm:spPr>
        <a:xfrm>
          <a:off x="3149882" y="3322628"/>
          <a:ext cx="2143899" cy="760816"/>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b="1" dirty="0">
              <a:solidFill>
                <a:sysClr val="window" lastClr="FFFFFF"/>
              </a:solidFill>
              <a:effectLst>
                <a:outerShdw blurRad="38100" dist="38100" dir="2700000" algn="tl">
                  <a:srgbClr val="000000">
                    <a:alpha val="43137"/>
                  </a:srgbClr>
                </a:outerShdw>
              </a:effectLst>
              <a:latin typeface="Rockwell"/>
              <a:ea typeface="+mn-ea"/>
              <a:cs typeface="+mn-cs"/>
            </a:rPr>
            <a:t>Combines the advantage of non-volatility with the flexibility of being updatable in place</a:t>
          </a:r>
        </a:p>
      </dgm:t>
    </dgm:pt>
    <dgm:pt modelId="{9A103E3D-8B8B-C740-A2C5-157681EBE064}" type="parTrans" cxnId="{29AEF786-463E-A14E-A0A0-C5390116F01B}">
      <dgm:prSet/>
      <dgm:spPr/>
      <dgm:t>
        <a:bodyPr/>
        <a:lstStyle/>
        <a:p>
          <a:endParaRPr lang="en-US"/>
        </a:p>
      </dgm:t>
    </dgm:pt>
    <dgm:pt modelId="{0176042C-95E5-A140-AA3A-0A69EA4BB932}" type="sibTrans" cxnId="{29AEF786-463E-A14E-A0A0-C5390116F01B}">
      <dgm:prSet/>
      <dgm:spPr/>
      <dgm:t>
        <a:bodyPr/>
        <a:lstStyle/>
        <a:p>
          <a:endParaRPr lang="en-US"/>
        </a:p>
      </dgm:t>
    </dgm:pt>
    <dgm:pt modelId="{6CF8E079-9113-B341-949B-0C8FE1D54943}">
      <dgm:prSet/>
      <dgm:spPr>
        <a:xfrm>
          <a:off x="3149882" y="4200494"/>
          <a:ext cx="2143899" cy="760816"/>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b="1" dirty="0">
              <a:solidFill>
                <a:sysClr val="window" lastClr="FFFFFF"/>
              </a:solidFill>
              <a:effectLst>
                <a:outerShdw blurRad="38100" dist="38100" dir="2700000" algn="tl">
                  <a:srgbClr val="000000">
                    <a:alpha val="43137"/>
                  </a:srgbClr>
                </a:outerShdw>
              </a:effectLst>
              <a:latin typeface="Rockwell"/>
              <a:ea typeface="+mn-ea"/>
              <a:cs typeface="+mn-cs"/>
            </a:rPr>
            <a:t>More expensive than EPROM </a:t>
          </a:r>
        </a:p>
      </dgm:t>
    </dgm:pt>
    <dgm:pt modelId="{812DAFDD-DC6D-0B46-9650-4CDE2DDDB542}" type="parTrans" cxnId="{107BD4BB-EE41-8846-BB28-31BC5309E10B}">
      <dgm:prSet/>
      <dgm:spPr/>
      <dgm:t>
        <a:bodyPr/>
        <a:lstStyle/>
        <a:p>
          <a:endParaRPr lang="en-US"/>
        </a:p>
      </dgm:t>
    </dgm:pt>
    <dgm:pt modelId="{05CA5228-BB03-DB49-AF01-BB0808759185}" type="sibTrans" cxnId="{107BD4BB-EE41-8846-BB28-31BC5309E10B}">
      <dgm:prSet/>
      <dgm:spPr/>
      <dgm:t>
        <a:bodyPr/>
        <a:lstStyle/>
        <a:p>
          <a:endParaRPr lang="en-US"/>
        </a:p>
      </dgm:t>
    </dgm:pt>
    <dgm:pt modelId="{770FE41B-0D6A-BE46-8DE9-86FE2A665892}">
      <dgm:prSet/>
      <dgm:spPr>
        <a:xfrm>
          <a:off x="5762759" y="0"/>
          <a:ext cx="2679873" cy="5222567"/>
        </a:xfrm>
        <a:prstGeom prst="roundRect">
          <a:avLst>
            <a:gd name="adj" fmla="val 10000"/>
          </a:avLst>
        </a:prstGeom>
        <a:solidFill>
          <a:srgbClr val="663366">
            <a:tint val="40000"/>
            <a:hueOff val="0"/>
            <a:satOff val="0"/>
            <a:lumOff val="0"/>
            <a:alphaOff val="0"/>
          </a:srgbClr>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Text" lastClr="000000">
                  <a:hueOff val="0"/>
                  <a:satOff val="0"/>
                  <a:lumOff val="0"/>
                  <a:alphaOff val="0"/>
                </a:sysClr>
              </a:solidFill>
              <a:effectLst>
                <a:outerShdw blurRad="38100" dist="38100" dir="2700000" algn="tl">
                  <a:srgbClr val="000000">
                    <a:alpha val="43137"/>
                  </a:srgbClr>
                </a:outerShdw>
              </a:effectLst>
              <a:latin typeface="Rockwell"/>
              <a:ea typeface="+mn-ea"/>
              <a:cs typeface="+mn-cs"/>
            </a:rPr>
            <a:t>Flash Memory</a:t>
          </a:r>
        </a:p>
      </dgm:t>
    </dgm:pt>
    <dgm:pt modelId="{6355C11E-EB04-F340-BF3E-8BF03EE0722F}" type="parTrans" cxnId="{480F4E87-8507-814B-A575-458F5CE9CAFD}">
      <dgm:prSet/>
      <dgm:spPr/>
      <dgm:t>
        <a:bodyPr/>
        <a:lstStyle/>
        <a:p>
          <a:endParaRPr lang="en-US"/>
        </a:p>
      </dgm:t>
    </dgm:pt>
    <dgm:pt modelId="{3CDBA012-2FB2-4447-813E-6E60F77BCDA8}" type="sibTrans" cxnId="{480F4E87-8507-814B-A575-458F5CE9CAFD}">
      <dgm:prSet/>
      <dgm:spPr/>
      <dgm:t>
        <a:bodyPr/>
        <a:lstStyle/>
        <a:p>
          <a:endParaRPr lang="en-US"/>
        </a:p>
      </dgm:t>
    </dgm:pt>
    <dgm:pt modelId="{300B7704-EB88-0641-811A-C749A83EA426}">
      <dgm:prSet/>
      <dgm:spPr>
        <a:xfrm>
          <a:off x="6030746" y="1567216"/>
          <a:ext cx="2143899" cy="102602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b="1" dirty="0">
              <a:solidFill>
                <a:sysClr val="window" lastClr="FFFFFF"/>
              </a:solidFill>
              <a:effectLst>
                <a:outerShdw blurRad="38100" dist="38100" dir="2700000" algn="tl">
                  <a:srgbClr val="000000">
                    <a:alpha val="43137"/>
                  </a:srgbClr>
                </a:outerShdw>
              </a:effectLst>
              <a:latin typeface="Rockwell"/>
              <a:ea typeface="+mn-ea"/>
              <a:cs typeface="+mn-cs"/>
            </a:rPr>
            <a:t>Intermediate between EPROM and EEPROM in both cost and functionality</a:t>
          </a:r>
        </a:p>
      </dgm:t>
    </dgm:pt>
    <dgm:pt modelId="{AABC2E9F-7452-C24F-B639-5D50CBED447C}" type="parTrans" cxnId="{8F3D9F74-F63D-C64B-A465-F7575AB5F59C}">
      <dgm:prSet/>
      <dgm:spPr/>
      <dgm:t>
        <a:bodyPr/>
        <a:lstStyle/>
        <a:p>
          <a:endParaRPr lang="en-US"/>
        </a:p>
      </dgm:t>
    </dgm:pt>
    <dgm:pt modelId="{0E6A06E8-568A-2C48-A7AD-2FDA807B86E2}" type="sibTrans" cxnId="{8F3D9F74-F63D-C64B-A465-F7575AB5F59C}">
      <dgm:prSet/>
      <dgm:spPr/>
      <dgm:t>
        <a:bodyPr/>
        <a:lstStyle/>
        <a:p>
          <a:endParaRPr lang="en-US"/>
        </a:p>
      </dgm:t>
    </dgm:pt>
    <dgm:pt modelId="{F1E0DF61-5B75-6A44-B10A-18FC603A31B1}">
      <dgm:prSet/>
      <dgm:spPr>
        <a:xfrm>
          <a:off x="6030746" y="2751091"/>
          <a:ext cx="2143899" cy="102602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b="1" dirty="0">
              <a:solidFill>
                <a:sysClr val="window" lastClr="FFFFFF"/>
              </a:solidFill>
              <a:effectLst>
                <a:outerShdw blurRad="38100" dist="38100" dir="2700000" algn="tl">
                  <a:srgbClr val="000000">
                    <a:alpha val="43137"/>
                  </a:srgbClr>
                </a:outerShdw>
              </a:effectLst>
              <a:latin typeface="Rockwell"/>
              <a:ea typeface="+mn-ea"/>
              <a:cs typeface="+mn-cs"/>
            </a:rPr>
            <a:t>Uses an electrical erasing technology, does not provide byte-level erasure</a:t>
          </a:r>
        </a:p>
      </dgm:t>
    </dgm:pt>
    <dgm:pt modelId="{A70A8BE2-DCCA-CC41-A04A-99DC6522C741}" type="parTrans" cxnId="{1410B755-6ED9-E748-8BFB-77A5A3935B42}">
      <dgm:prSet/>
      <dgm:spPr/>
      <dgm:t>
        <a:bodyPr/>
        <a:lstStyle/>
        <a:p>
          <a:endParaRPr lang="en-US"/>
        </a:p>
      </dgm:t>
    </dgm:pt>
    <dgm:pt modelId="{58DE4856-0A2D-5C4B-A519-E9C0BCD26CDD}" type="sibTrans" cxnId="{1410B755-6ED9-E748-8BFB-77A5A3935B42}">
      <dgm:prSet/>
      <dgm:spPr/>
      <dgm:t>
        <a:bodyPr/>
        <a:lstStyle/>
        <a:p>
          <a:endParaRPr lang="en-US"/>
        </a:p>
      </dgm:t>
    </dgm:pt>
    <dgm:pt modelId="{58F3BE6D-D555-5045-A6D7-6E7040258DBA}">
      <dgm:prSet/>
      <dgm:spPr>
        <a:xfrm>
          <a:off x="6030746" y="3934967"/>
          <a:ext cx="2143899" cy="102602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b="1" dirty="0">
              <a:solidFill>
                <a:sysClr val="window" lastClr="FFFFFF"/>
              </a:solidFill>
              <a:effectLst>
                <a:outerShdw blurRad="38100" dist="38100" dir="2700000" algn="tl">
                  <a:srgbClr val="000000">
                    <a:alpha val="43137"/>
                  </a:srgbClr>
                </a:outerShdw>
              </a:effectLst>
              <a:latin typeface="Rockwell"/>
              <a:ea typeface="+mn-ea"/>
              <a:cs typeface="+mn-cs"/>
            </a:rPr>
            <a:t>Microchip is organized so that a section of memory cells are erased in a single action or “flash”</a:t>
          </a:r>
        </a:p>
      </dgm:t>
    </dgm:pt>
    <dgm:pt modelId="{819336ED-ACC3-744E-ADDB-9033BDDCF9AB}" type="parTrans" cxnId="{C338AD96-B6B3-2847-8FC3-E0A1DC3B58F8}">
      <dgm:prSet/>
      <dgm:spPr/>
      <dgm:t>
        <a:bodyPr/>
        <a:lstStyle/>
        <a:p>
          <a:endParaRPr lang="en-US"/>
        </a:p>
      </dgm:t>
    </dgm:pt>
    <dgm:pt modelId="{BC224F86-9FC0-ED46-8347-22166A83EB87}" type="sibTrans" cxnId="{C338AD96-B6B3-2847-8FC3-E0A1DC3B58F8}">
      <dgm:prSet/>
      <dgm:spPr/>
      <dgm:t>
        <a:bodyPr/>
        <a:lstStyle/>
        <a:p>
          <a:endParaRPr lang="en-US"/>
        </a:p>
      </dgm:t>
    </dgm:pt>
    <dgm:pt modelId="{CD367AB6-D8AE-B349-B7FD-90FB0C3AD718}" type="pres">
      <dgm:prSet presAssocID="{D23BE324-DA86-ED4B-A593-27E2A934B691}" presName="theList" presStyleCnt="0">
        <dgm:presLayoutVars>
          <dgm:dir/>
          <dgm:animLvl val="lvl"/>
          <dgm:resizeHandles val="exact"/>
        </dgm:presLayoutVars>
      </dgm:prSet>
      <dgm:spPr/>
    </dgm:pt>
    <dgm:pt modelId="{BD3E26C3-DE7F-B549-B7CE-FF3E6FF5938C}" type="pres">
      <dgm:prSet presAssocID="{CA404423-6AB9-EB4A-85D9-76B337FDB174}" presName="compNode" presStyleCnt="0"/>
      <dgm:spPr/>
    </dgm:pt>
    <dgm:pt modelId="{761E5B8F-DCD7-AF41-837F-D9BECF9DFF49}" type="pres">
      <dgm:prSet presAssocID="{CA404423-6AB9-EB4A-85D9-76B337FDB174}" presName="aNode" presStyleLbl="bgShp" presStyleIdx="0" presStyleCnt="3"/>
      <dgm:spPr/>
    </dgm:pt>
    <dgm:pt modelId="{FF0D77B0-D959-1948-A50C-07160BB098BA}" type="pres">
      <dgm:prSet presAssocID="{CA404423-6AB9-EB4A-85D9-76B337FDB174}" presName="textNode" presStyleLbl="bgShp" presStyleIdx="0" presStyleCnt="3"/>
      <dgm:spPr/>
    </dgm:pt>
    <dgm:pt modelId="{3B14CCCB-3000-B04C-B43A-6A8AB9A54764}" type="pres">
      <dgm:prSet presAssocID="{CA404423-6AB9-EB4A-85D9-76B337FDB174}" presName="compChildNode" presStyleCnt="0"/>
      <dgm:spPr/>
    </dgm:pt>
    <dgm:pt modelId="{38674BA3-1D56-8947-AEC4-F807DD5E0F43}" type="pres">
      <dgm:prSet presAssocID="{CA404423-6AB9-EB4A-85D9-76B337FDB174}" presName="theInnerList" presStyleCnt="0"/>
      <dgm:spPr/>
    </dgm:pt>
    <dgm:pt modelId="{9A46DF24-6254-7645-B937-0A6718251E0E}" type="pres">
      <dgm:prSet presAssocID="{49316F22-BDD9-D344-8DF7-6042A787739E}" presName="childNode" presStyleLbl="node1" presStyleIdx="0" presStyleCnt="10">
        <dgm:presLayoutVars>
          <dgm:bulletEnabled val="1"/>
        </dgm:presLayoutVars>
      </dgm:prSet>
      <dgm:spPr/>
    </dgm:pt>
    <dgm:pt modelId="{0A2C7B95-B658-8449-B000-610F7B48CC45}" type="pres">
      <dgm:prSet presAssocID="{49316F22-BDD9-D344-8DF7-6042A787739E}" presName="aSpace2" presStyleCnt="0"/>
      <dgm:spPr/>
    </dgm:pt>
    <dgm:pt modelId="{2E09FDE4-D0D4-534C-925E-72DB36DC377B}" type="pres">
      <dgm:prSet presAssocID="{A4CBAA80-C409-2A44-AF1F-158DEAC61387}" presName="childNode" presStyleLbl="node1" presStyleIdx="1" presStyleCnt="10">
        <dgm:presLayoutVars>
          <dgm:bulletEnabled val="1"/>
        </dgm:presLayoutVars>
      </dgm:prSet>
      <dgm:spPr/>
    </dgm:pt>
    <dgm:pt modelId="{A70A6D78-2E7B-1142-8055-D888E3005FE8}" type="pres">
      <dgm:prSet presAssocID="{A4CBAA80-C409-2A44-AF1F-158DEAC61387}" presName="aSpace2" presStyleCnt="0"/>
      <dgm:spPr/>
    </dgm:pt>
    <dgm:pt modelId="{6EA9746E-83BF-C141-962A-D5914E659DB9}" type="pres">
      <dgm:prSet presAssocID="{9D8833F6-FFF2-0043-8E19-662F3ECC0C69}" presName="childNode" presStyleLbl="node1" presStyleIdx="2" presStyleCnt="10">
        <dgm:presLayoutVars>
          <dgm:bulletEnabled val="1"/>
        </dgm:presLayoutVars>
      </dgm:prSet>
      <dgm:spPr/>
    </dgm:pt>
    <dgm:pt modelId="{BD492923-C8C8-4748-8994-9407284111D9}" type="pres">
      <dgm:prSet presAssocID="{CA404423-6AB9-EB4A-85D9-76B337FDB174}" presName="aSpace" presStyleCnt="0"/>
      <dgm:spPr/>
    </dgm:pt>
    <dgm:pt modelId="{AC98779B-2D02-8F4A-B3EC-2298B6FCBCD5}" type="pres">
      <dgm:prSet presAssocID="{DF8EF88C-8D84-8C43-B810-AFB4651BAA39}" presName="compNode" presStyleCnt="0"/>
      <dgm:spPr/>
    </dgm:pt>
    <dgm:pt modelId="{06A8ABCA-51AB-7C44-A93E-8766E44BBFCB}" type="pres">
      <dgm:prSet presAssocID="{DF8EF88C-8D84-8C43-B810-AFB4651BAA39}" presName="aNode" presStyleLbl="bgShp" presStyleIdx="1" presStyleCnt="3"/>
      <dgm:spPr/>
    </dgm:pt>
    <dgm:pt modelId="{A29DDF9C-1AED-6F47-B745-E0CED4A18B8F}" type="pres">
      <dgm:prSet presAssocID="{DF8EF88C-8D84-8C43-B810-AFB4651BAA39}" presName="textNode" presStyleLbl="bgShp" presStyleIdx="1" presStyleCnt="3"/>
      <dgm:spPr/>
    </dgm:pt>
    <dgm:pt modelId="{AEC2EFDA-9B6B-EE41-85B9-2126240993F9}" type="pres">
      <dgm:prSet presAssocID="{DF8EF88C-8D84-8C43-B810-AFB4651BAA39}" presName="compChildNode" presStyleCnt="0"/>
      <dgm:spPr/>
    </dgm:pt>
    <dgm:pt modelId="{E5FF24A8-D124-0844-8DEF-4163689BE9C6}" type="pres">
      <dgm:prSet presAssocID="{DF8EF88C-8D84-8C43-B810-AFB4651BAA39}" presName="theInnerList" presStyleCnt="0"/>
      <dgm:spPr/>
    </dgm:pt>
    <dgm:pt modelId="{BD02C517-69F7-5D4E-A179-BA93C73CFD2C}" type="pres">
      <dgm:prSet presAssocID="{90B5EB81-C31A-0E4D-847F-0FF7DA55B788}" presName="childNode" presStyleLbl="node1" presStyleIdx="3" presStyleCnt="10">
        <dgm:presLayoutVars>
          <dgm:bulletEnabled val="1"/>
        </dgm:presLayoutVars>
      </dgm:prSet>
      <dgm:spPr/>
    </dgm:pt>
    <dgm:pt modelId="{CE5857B1-214F-544E-8E9C-5F1AEBF2AF65}" type="pres">
      <dgm:prSet presAssocID="{90B5EB81-C31A-0E4D-847F-0FF7DA55B788}" presName="aSpace2" presStyleCnt="0"/>
      <dgm:spPr/>
    </dgm:pt>
    <dgm:pt modelId="{1E8C0409-4787-3248-94C2-AEB8C99A4F95}" type="pres">
      <dgm:prSet presAssocID="{0C2DECDD-0A85-9C48-9279-DE771DF08233}" presName="childNode" presStyleLbl="node1" presStyleIdx="4" presStyleCnt="10">
        <dgm:presLayoutVars>
          <dgm:bulletEnabled val="1"/>
        </dgm:presLayoutVars>
      </dgm:prSet>
      <dgm:spPr/>
    </dgm:pt>
    <dgm:pt modelId="{A2487613-1EB7-FC4A-8FC1-5377F378A13E}" type="pres">
      <dgm:prSet presAssocID="{0C2DECDD-0A85-9C48-9279-DE771DF08233}" presName="aSpace2" presStyleCnt="0"/>
      <dgm:spPr/>
    </dgm:pt>
    <dgm:pt modelId="{482E95BE-A6F3-634C-BDD0-F34D94BB52CE}" type="pres">
      <dgm:prSet presAssocID="{5CC91DBC-94A1-3243-BEC9-77629274AACC}" presName="childNode" presStyleLbl="node1" presStyleIdx="5" presStyleCnt="10">
        <dgm:presLayoutVars>
          <dgm:bulletEnabled val="1"/>
        </dgm:presLayoutVars>
      </dgm:prSet>
      <dgm:spPr/>
    </dgm:pt>
    <dgm:pt modelId="{D8F3325B-3618-C341-9CD0-441B3AD31487}" type="pres">
      <dgm:prSet presAssocID="{5CC91DBC-94A1-3243-BEC9-77629274AACC}" presName="aSpace2" presStyleCnt="0"/>
      <dgm:spPr/>
    </dgm:pt>
    <dgm:pt modelId="{408F0A18-5EE1-CE4C-9645-EA7FCA285619}" type="pres">
      <dgm:prSet presAssocID="{6CF8E079-9113-B341-949B-0C8FE1D54943}" presName="childNode" presStyleLbl="node1" presStyleIdx="6" presStyleCnt="10">
        <dgm:presLayoutVars>
          <dgm:bulletEnabled val="1"/>
        </dgm:presLayoutVars>
      </dgm:prSet>
      <dgm:spPr/>
    </dgm:pt>
    <dgm:pt modelId="{EA6F8F03-DA78-2A45-B90C-F2D064919D06}" type="pres">
      <dgm:prSet presAssocID="{DF8EF88C-8D84-8C43-B810-AFB4651BAA39}" presName="aSpace" presStyleCnt="0"/>
      <dgm:spPr/>
    </dgm:pt>
    <dgm:pt modelId="{FAC54BA9-4FEE-5F45-BF58-4B89D7621CEB}" type="pres">
      <dgm:prSet presAssocID="{770FE41B-0D6A-BE46-8DE9-86FE2A665892}" presName="compNode" presStyleCnt="0"/>
      <dgm:spPr/>
    </dgm:pt>
    <dgm:pt modelId="{48677A78-52B6-7B45-9BF1-CBA2C4872099}" type="pres">
      <dgm:prSet presAssocID="{770FE41B-0D6A-BE46-8DE9-86FE2A665892}" presName="aNode" presStyleLbl="bgShp" presStyleIdx="2" presStyleCnt="3"/>
      <dgm:spPr/>
    </dgm:pt>
    <dgm:pt modelId="{0414F7A4-1CC0-F143-82FF-D58C6494D706}" type="pres">
      <dgm:prSet presAssocID="{770FE41B-0D6A-BE46-8DE9-86FE2A665892}" presName="textNode" presStyleLbl="bgShp" presStyleIdx="2" presStyleCnt="3"/>
      <dgm:spPr/>
    </dgm:pt>
    <dgm:pt modelId="{929A2FF6-088D-E24B-80BE-10ABB2677823}" type="pres">
      <dgm:prSet presAssocID="{770FE41B-0D6A-BE46-8DE9-86FE2A665892}" presName="compChildNode" presStyleCnt="0"/>
      <dgm:spPr/>
    </dgm:pt>
    <dgm:pt modelId="{F9374679-3789-F14B-B149-3664B9ACB328}" type="pres">
      <dgm:prSet presAssocID="{770FE41B-0D6A-BE46-8DE9-86FE2A665892}" presName="theInnerList" presStyleCnt="0"/>
      <dgm:spPr/>
    </dgm:pt>
    <dgm:pt modelId="{BF72B8B5-A8A6-834B-A98F-81FAF85D1BED}" type="pres">
      <dgm:prSet presAssocID="{300B7704-EB88-0641-811A-C749A83EA426}" presName="childNode" presStyleLbl="node1" presStyleIdx="7" presStyleCnt="10">
        <dgm:presLayoutVars>
          <dgm:bulletEnabled val="1"/>
        </dgm:presLayoutVars>
      </dgm:prSet>
      <dgm:spPr/>
    </dgm:pt>
    <dgm:pt modelId="{8566CE8D-1FB3-6D40-BCBD-55B6B7BF7EBD}" type="pres">
      <dgm:prSet presAssocID="{300B7704-EB88-0641-811A-C749A83EA426}" presName="aSpace2" presStyleCnt="0"/>
      <dgm:spPr/>
    </dgm:pt>
    <dgm:pt modelId="{0A9157C7-4363-1844-9081-88D1FC6FF148}" type="pres">
      <dgm:prSet presAssocID="{F1E0DF61-5B75-6A44-B10A-18FC603A31B1}" presName="childNode" presStyleLbl="node1" presStyleIdx="8" presStyleCnt="10">
        <dgm:presLayoutVars>
          <dgm:bulletEnabled val="1"/>
        </dgm:presLayoutVars>
      </dgm:prSet>
      <dgm:spPr/>
    </dgm:pt>
    <dgm:pt modelId="{75759C3E-795C-9646-98C5-802E7AFE7940}" type="pres">
      <dgm:prSet presAssocID="{F1E0DF61-5B75-6A44-B10A-18FC603A31B1}" presName="aSpace2" presStyleCnt="0"/>
      <dgm:spPr/>
    </dgm:pt>
    <dgm:pt modelId="{73C35733-9ED5-034E-91F6-DD776EDA2725}" type="pres">
      <dgm:prSet presAssocID="{58F3BE6D-D555-5045-A6D7-6E7040258DBA}" presName="childNode" presStyleLbl="node1" presStyleIdx="9" presStyleCnt="10">
        <dgm:presLayoutVars>
          <dgm:bulletEnabled val="1"/>
        </dgm:presLayoutVars>
      </dgm:prSet>
      <dgm:spPr/>
    </dgm:pt>
  </dgm:ptLst>
  <dgm:cxnLst>
    <dgm:cxn modelId="{BD82340B-B93F-314B-9BD7-A1CAF4A011E3}" type="presOf" srcId="{DF8EF88C-8D84-8C43-B810-AFB4651BAA39}" destId="{06A8ABCA-51AB-7C44-A93E-8766E44BBFCB}" srcOrd="0" destOrd="0" presId="urn:microsoft.com/office/officeart/2005/8/layout/lProcess2"/>
    <dgm:cxn modelId="{7831C511-053C-784F-9C39-D5F285FBF365}" type="presOf" srcId="{F1E0DF61-5B75-6A44-B10A-18FC603A31B1}" destId="{0A9157C7-4363-1844-9081-88D1FC6FF148}" srcOrd="0" destOrd="0" presId="urn:microsoft.com/office/officeart/2005/8/layout/lProcess2"/>
    <dgm:cxn modelId="{829B5222-6AED-A54A-AE19-EB32E3669E38}" srcId="{DF8EF88C-8D84-8C43-B810-AFB4651BAA39}" destId="{0C2DECDD-0A85-9C48-9279-DE771DF08233}" srcOrd="1" destOrd="0" parTransId="{7764EC7D-F093-5B49-9AF0-7FACFB74B2BE}" sibTransId="{4343323C-71F6-BB4A-B543-569B7D0B8E56}"/>
    <dgm:cxn modelId="{EACCF22D-8636-0B4F-B779-7F23E4506E92}" type="presOf" srcId="{D23BE324-DA86-ED4B-A593-27E2A934B691}" destId="{CD367AB6-D8AE-B349-B7FD-90FB0C3AD718}" srcOrd="0" destOrd="0" presId="urn:microsoft.com/office/officeart/2005/8/layout/lProcess2"/>
    <dgm:cxn modelId="{FFC83930-A2F1-8847-83FF-08ABD3358CE8}" type="presOf" srcId="{58F3BE6D-D555-5045-A6D7-6E7040258DBA}" destId="{73C35733-9ED5-034E-91F6-DD776EDA2725}" srcOrd="0" destOrd="0" presId="urn:microsoft.com/office/officeart/2005/8/layout/lProcess2"/>
    <dgm:cxn modelId="{E49CF535-720E-DA4D-BEA3-BF34863B6C01}" type="presOf" srcId="{90B5EB81-C31A-0E4D-847F-0FF7DA55B788}" destId="{BD02C517-69F7-5D4E-A179-BA93C73CFD2C}" srcOrd="0" destOrd="0" presId="urn:microsoft.com/office/officeart/2005/8/layout/lProcess2"/>
    <dgm:cxn modelId="{7CF9623A-666F-6647-802A-A95493F8EBAC}" srcId="{CA404423-6AB9-EB4A-85D9-76B337FDB174}" destId="{9D8833F6-FFF2-0043-8E19-662F3ECC0C69}" srcOrd="2" destOrd="0" parTransId="{3B768F97-B4E7-2F4E-9C97-87DEA25921EC}" sibTransId="{94D34039-8F97-4244-BD50-B01B3B91FF83}"/>
    <dgm:cxn modelId="{66049963-1F81-0147-9650-38F3D98BA50B}" type="presOf" srcId="{CA404423-6AB9-EB4A-85D9-76B337FDB174}" destId="{761E5B8F-DCD7-AF41-837F-D9BECF9DFF49}" srcOrd="0" destOrd="0" presId="urn:microsoft.com/office/officeart/2005/8/layout/lProcess2"/>
    <dgm:cxn modelId="{3AE1AA46-2B67-8448-9EC0-35138ED8B17F}" type="presOf" srcId="{CA404423-6AB9-EB4A-85D9-76B337FDB174}" destId="{FF0D77B0-D959-1948-A50C-07160BB098BA}" srcOrd="1" destOrd="0" presId="urn:microsoft.com/office/officeart/2005/8/layout/lProcess2"/>
    <dgm:cxn modelId="{EBD9BF48-6EF2-FC4F-9767-F5F9F3682BE3}" srcId="{CA404423-6AB9-EB4A-85D9-76B337FDB174}" destId="{49316F22-BDD9-D344-8DF7-6042A787739E}" srcOrd="0" destOrd="0" parTransId="{B0AB3EC3-0FBB-3B4A-B331-5C9FEEF4572D}" sibTransId="{A1F0993D-402E-E94A-83D8-125058334C98}"/>
    <dgm:cxn modelId="{DC9A8752-C01B-5A47-B511-EA531B99815E}" srcId="{DF8EF88C-8D84-8C43-B810-AFB4651BAA39}" destId="{90B5EB81-C31A-0E4D-847F-0FF7DA55B788}" srcOrd="0" destOrd="0" parTransId="{73B3EB71-008F-4542-BCD6-0C44942298C8}" sibTransId="{D7E515D4-956F-D843-9334-9C7B173CAC8C}"/>
    <dgm:cxn modelId="{8F3D9F74-F63D-C64B-A465-F7575AB5F59C}" srcId="{770FE41B-0D6A-BE46-8DE9-86FE2A665892}" destId="{300B7704-EB88-0641-811A-C749A83EA426}" srcOrd="0" destOrd="0" parTransId="{AABC2E9F-7452-C24F-B639-5D50CBED447C}" sibTransId="{0E6A06E8-568A-2C48-A7AD-2FDA807B86E2}"/>
    <dgm:cxn modelId="{1410B755-6ED9-E748-8BFB-77A5A3935B42}" srcId="{770FE41B-0D6A-BE46-8DE9-86FE2A665892}" destId="{F1E0DF61-5B75-6A44-B10A-18FC603A31B1}" srcOrd="1" destOrd="0" parTransId="{A70A8BE2-DCCA-CC41-A04A-99DC6522C741}" sibTransId="{58DE4856-0A2D-5C4B-A519-E9C0BCD26CDD}"/>
    <dgm:cxn modelId="{EF616C56-3C8C-964B-9057-3E238C0F0AAC}" srcId="{D23BE324-DA86-ED4B-A593-27E2A934B691}" destId="{DF8EF88C-8D84-8C43-B810-AFB4651BAA39}" srcOrd="1" destOrd="0" parTransId="{DEF28F56-1015-8A41-A6BA-78C83248F303}" sibTransId="{78B9242F-3EF8-2747-B1F7-03FF22C29C4C}"/>
    <dgm:cxn modelId="{387B7D78-C7C4-444B-B9AC-A3B1F7827C2E}" srcId="{D23BE324-DA86-ED4B-A593-27E2A934B691}" destId="{CA404423-6AB9-EB4A-85D9-76B337FDB174}" srcOrd="0" destOrd="0" parTransId="{87E0A1A0-3D6C-E44A-A686-A38CE1113DBF}" sibTransId="{FE595A42-11C2-5545-9CAC-BEFD7802AE55}"/>
    <dgm:cxn modelId="{0FC86279-6947-3848-A988-83DDFB9DF0E1}" type="presOf" srcId="{6CF8E079-9113-B341-949B-0C8FE1D54943}" destId="{408F0A18-5EE1-CE4C-9645-EA7FCA285619}" srcOrd="0" destOrd="0" presId="urn:microsoft.com/office/officeart/2005/8/layout/lProcess2"/>
    <dgm:cxn modelId="{29AEF786-463E-A14E-A0A0-C5390116F01B}" srcId="{DF8EF88C-8D84-8C43-B810-AFB4651BAA39}" destId="{5CC91DBC-94A1-3243-BEC9-77629274AACC}" srcOrd="2" destOrd="0" parTransId="{9A103E3D-8B8B-C740-A2C5-157681EBE064}" sibTransId="{0176042C-95E5-A140-AA3A-0A69EA4BB932}"/>
    <dgm:cxn modelId="{480F4E87-8507-814B-A575-458F5CE9CAFD}" srcId="{D23BE324-DA86-ED4B-A593-27E2A934B691}" destId="{770FE41B-0D6A-BE46-8DE9-86FE2A665892}" srcOrd="2" destOrd="0" parTransId="{6355C11E-EB04-F340-BF3E-8BF03EE0722F}" sibTransId="{3CDBA012-2FB2-4447-813E-6E60F77BCDA8}"/>
    <dgm:cxn modelId="{38228795-759C-B643-96B7-35BE38BE6B59}" type="presOf" srcId="{9D8833F6-FFF2-0043-8E19-662F3ECC0C69}" destId="{6EA9746E-83BF-C141-962A-D5914E659DB9}" srcOrd="0" destOrd="0" presId="urn:microsoft.com/office/officeart/2005/8/layout/lProcess2"/>
    <dgm:cxn modelId="{C338AD96-B6B3-2847-8FC3-E0A1DC3B58F8}" srcId="{770FE41B-0D6A-BE46-8DE9-86FE2A665892}" destId="{58F3BE6D-D555-5045-A6D7-6E7040258DBA}" srcOrd="2" destOrd="0" parTransId="{819336ED-ACC3-744E-ADDB-9033BDDCF9AB}" sibTransId="{BC224F86-9FC0-ED46-8347-22166A83EB87}"/>
    <dgm:cxn modelId="{00DF459D-A9C6-B94B-B2F9-8A117B2FFE4E}" type="presOf" srcId="{0C2DECDD-0A85-9C48-9279-DE771DF08233}" destId="{1E8C0409-4787-3248-94C2-AEB8C99A4F95}" srcOrd="0" destOrd="0" presId="urn:microsoft.com/office/officeart/2005/8/layout/lProcess2"/>
    <dgm:cxn modelId="{C28F1EA8-43F5-A844-BF09-5E2D8CFA211A}" srcId="{CA404423-6AB9-EB4A-85D9-76B337FDB174}" destId="{A4CBAA80-C409-2A44-AF1F-158DEAC61387}" srcOrd="1" destOrd="0" parTransId="{3B600059-A870-FC48-B37A-5F576F53E857}" sibTransId="{7715F170-5F76-1B4A-8FDA-E988BD0AFEC0}"/>
    <dgm:cxn modelId="{107BD4BB-EE41-8846-BB28-31BC5309E10B}" srcId="{DF8EF88C-8D84-8C43-B810-AFB4651BAA39}" destId="{6CF8E079-9113-B341-949B-0C8FE1D54943}" srcOrd="3" destOrd="0" parTransId="{812DAFDD-DC6D-0B46-9650-4CDE2DDDB542}" sibTransId="{05CA5228-BB03-DB49-AF01-BB0808759185}"/>
    <dgm:cxn modelId="{805D58BE-7D92-EE46-B76D-6E655B1BBC5F}" type="presOf" srcId="{300B7704-EB88-0641-811A-C749A83EA426}" destId="{BF72B8B5-A8A6-834B-A98F-81FAF85D1BED}" srcOrd="0" destOrd="0" presId="urn:microsoft.com/office/officeart/2005/8/layout/lProcess2"/>
    <dgm:cxn modelId="{DBB70CC5-CCE4-434B-B3B4-A739FAA794FD}" type="presOf" srcId="{770FE41B-0D6A-BE46-8DE9-86FE2A665892}" destId="{48677A78-52B6-7B45-9BF1-CBA2C4872099}" srcOrd="0" destOrd="0" presId="urn:microsoft.com/office/officeart/2005/8/layout/lProcess2"/>
    <dgm:cxn modelId="{7A5222CA-F569-244D-91FD-552374EC365B}" type="presOf" srcId="{770FE41B-0D6A-BE46-8DE9-86FE2A665892}" destId="{0414F7A4-1CC0-F143-82FF-D58C6494D706}" srcOrd="1" destOrd="0" presId="urn:microsoft.com/office/officeart/2005/8/layout/lProcess2"/>
    <dgm:cxn modelId="{F242E8DD-8E32-8D47-AB3E-B96F210C3186}" type="presOf" srcId="{49316F22-BDD9-D344-8DF7-6042A787739E}" destId="{9A46DF24-6254-7645-B937-0A6718251E0E}" srcOrd="0" destOrd="0" presId="urn:microsoft.com/office/officeart/2005/8/layout/lProcess2"/>
    <dgm:cxn modelId="{38C1ACE3-ADD9-484E-BECB-35D38C8F94FD}" type="presOf" srcId="{DF8EF88C-8D84-8C43-B810-AFB4651BAA39}" destId="{A29DDF9C-1AED-6F47-B745-E0CED4A18B8F}" srcOrd="1" destOrd="0" presId="urn:microsoft.com/office/officeart/2005/8/layout/lProcess2"/>
    <dgm:cxn modelId="{847392EC-C6B2-AD4F-B45C-C16011E5B9AE}" type="presOf" srcId="{5CC91DBC-94A1-3243-BEC9-77629274AACC}" destId="{482E95BE-A6F3-634C-BDD0-F34D94BB52CE}" srcOrd="0" destOrd="0" presId="urn:microsoft.com/office/officeart/2005/8/layout/lProcess2"/>
    <dgm:cxn modelId="{F782B8ED-15BB-B94F-83DF-0A3F836AB3F0}" type="presOf" srcId="{A4CBAA80-C409-2A44-AF1F-158DEAC61387}" destId="{2E09FDE4-D0D4-534C-925E-72DB36DC377B}" srcOrd="0" destOrd="0" presId="urn:microsoft.com/office/officeart/2005/8/layout/lProcess2"/>
    <dgm:cxn modelId="{902E48A6-A2FD-3640-8700-F8F910A65AFB}" type="presParOf" srcId="{CD367AB6-D8AE-B349-B7FD-90FB0C3AD718}" destId="{BD3E26C3-DE7F-B549-B7CE-FF3E6FF5938C}" srcOrd="0" destOrd="0" presId="urn:microsoft.com/office/officeart/2005/8/layout/lProcess2"/>
    <dgm:cxn modelId="{210ADB8E-8AF6-0C40-B892-64D9A8174A8F}" type="presParOf" srcId="{BD3E26C3-DE7F-B549-B7CE-FF3E6FF5938C}" destId="{761E5B8F-DCD7-AF41-837F-D9BECF9DFF49}" srcOrd="0" destOrd="0" presId="urn:microsoft.com/office/officeart/2005/8/layout/lProcess2"/>
    <dgm:cxn modelId="{BADD0C68-0DBA-9046-9566-D80F39DB804B}" type="presParOf" srcId="{BD3E26C3-DE7F-B549-B7CE-FF3E6FF5938C}" destId="{FF0D77B0-D959-1948-A50C-07160BB098BA}" srcOrd="1" destOrd="0" presId="urn:microsoft.com/office/officeart/2005/8/layout/lProcess2"/>
    <dgm:cxn modelId="{4B5FA3EE-6D12-3844-AACE-9166C226DC6A}" type="presParOf" srcId="{BD3E26C3-DE7F-B549-B7CE-FF3E6FF5938C}" destId="{3B14CCCB-3000-B04C-B43A-6A8AB9A54764}" srcOrd="2" destOrd="0" presId="urn:microsoft.com/office/officeart/2005/8/layout/lProcess2"/>
    <dgm:cxn modelId="{314A003D-C589-8D44-ADF7-692DB16367ED}" type="presParOf" srcId="{3B14CCCB-3000-B04C-B43A-6A8AB9A54764}" destId="{38674BA3-1D56-8947-AEC4-F807DD5E0F43}" srcOrd="0" destOrd="0" presId="urn:microsoft.com/office/officeart/2005/8/layout/lProcess2"/>
    <dgm:cxn modelId="{C2CC91C9-C677-404B-B912-C01C832CB5A4}" type="presParOf" srcId="{38674BA3-1D56-8947-AEC4-F807DD5E0F43}" destId="{9A46DF24-6254-7645-B937-0A6718251E0E}" srcOrd="0" destOrd="0" presId="urn:microsoft.com/office/officeart/2005/8/layout/lProcess2"/>
    <dgm:cxn modelId="{DC583AA1-7161-454A-821E-81392E8FE373}" type="presParOf" srcId="{38674BA3-1D56-8947-AEC4-F807DD5E0F43}" destId="{0A2C7B95-B658-8449-B000-610F7B48CC45}" srcOrd="1" destOrd="0" presId="urn:microsoft.com/office/officeart/2005/8/layout/lProcess2"/>
    <dgm:cxn modelId="{BF1C333A-6903-1447-AB04-88B330E50B37}" type="presParOf" srcId="{38674BA3-1D56-8947-AEC4-F807DD5E0F43}" destId="{2E09FDE4-D0D4-534C-925E-72DB36DC377B}" srcOrd="2" destOrd="0" presId="urn:microsoft.com/office/officeart/2005/8/layout/lProcess2"/>
    <dgm:cxn modelId="{ABE4464D-B651-3247-97CF-F1CD6206FC85}" type="presParOf" srcId="{38674BA3-1D56-8947-AEC4-F807DD5E0F43}" destId="{A70A6D78-2E7B-1142-8055-D888E3005FE8}" srcOrd="3" destOrd="0" presId="urn:microsoft.com/office/officeart/2005/8/layout/lProcess2"/>
    <dgm:cxn modelId="{2576DD42-7351-9448-B951-54B9D25ABAAF}" type="presParOf" srcId="{38674BA3-1D56-8947-AEC4-F807DD5E0F43}" destId="{6EA9746E-83BF-C141-962A-D5914E659DB9}" srcOrd="4" destOrd="0" presId="urn:microsoft.com/office/officeart/2005/8/layout/lProcess2"/>
    <dgm:cxn modelId="{F0B21444-E861-054B-A1B4-03B745E46E5B}" type="presParOf" srcId="{CD367AB6-D8AE-B349-B7FD-90FB0C3AD718}" destId="{BD492923-C8C8-4748-8994-9407284111D9}" srcOrd="1" destOrd="0" presId="urn:microsoft.com/office/officeart/2005/8/layout/lProcess2"/>
    <dgm:cxn modelId="{B94E27C4-F53B-FB49-9C68-F148A1A4A18B}" type="presParOf" srcId="{CD367AB6-D8AE-B349-B7FD-90FB0C3AD718}" destId="{AC98779B-2D02-8F4A-B3EC-2298B6FCBCD5}" srcOrd="2" destOrd="0" presId="urn:microsoft.com/office/officeart/2005/8/layout/lProcess2"/>
    <dgm:cxn modelId="{F269EECA-E01D-2C40-A380-E5F024E86712}" type="presParOf" srcId="{AC98779B-2D02-8F4A-B3EC-2298B6FCBCD5}" destId="{06A8ABCA-51AB-7C44-A93E-8766E44BBFCB}" srcOrd="0" destOrd="0" presId="urn:microsoft.com/office/officeart/2005/8/layout/lProcess2"/>
    <dgm:cxn modelId="{02B568A9-6337-A040-ADAF-DD0923CFAD36}" type="presParOf" srcId="{AC98779B-2D02-8F4A-B3EC-2298B6FCBCD5}" destId="{A29DDF9C-1AED-6F47-B745-E0CED4A18B8F}" srcOrd="1" destOrd="0" presId="urn:microsoft.com/office/officeart/2005/8/layout/lProcess2"/>
    <dgm:cxn modelId="{C1CEB526-A40E-E84B-8564-865665ACFF75}" type="presParOf" srcId="{AC98779B-2D02-8F4A-B3EC-2298B6FCBCD5}" destId="{AEC2EFDA-9B6B-EE41-85B9-2126240993F9}" srcOrd="2" destOrd="0" presId="urn:microsoft.com/office/officeart/2005/8/layout/lProcess2"/>
    <dgm:cxn modelId="{79696558-F260-9D4D-84F8-B9C74AE528E1}" type="presParOf" srcId="{AEC2EFDA-9B6B-EE41-85B9-2126240993F9}" destId="{E5FF24A8-D124-0844-8DEF-4163689BE9C6}" srcOrd="0" destOrd="0" presId="urn:microsoft.com/office/officeart/2005/8/layout/lProcess2"/>
    <dgm:cxn modelId="{111840C0-17D1-3343-AFD0-FE49003B3A04}" type="presParOf" srcId="{E5FF24A8-D124-0844-8DEF-4163689BE9C6}" destId="{BD02C517-69F7-5D4E-A179-BA93C73CFD2C}" srcOrd="0" destOrd="0" presId="urn:microsoft.com/office/officeart/2005/8/layout/lProcess2"/>
    <dgm:cxn modelId="{283CBBA3-D075-8642-AD40-C612729C73B9}" type="presParOf" srcId="{E5FF24A8-D124-0844-8DEF-4163689BE9C6}" destId="{CE5857B1-214F-544E-8E9C-5F1AEBF2AF65}" srcOrd="1" destOrd="0" presId="urn:microsoft.com/office/officeart/2005/8/layout/lProcess2"/>
    <dgm:cxn modelId="{E978C5B5-BF6D-4C40-925A-72CA12CAC922}" type="presParOf" srcId="{E5FF24A8-D124-0844-8DEF-4163689BE9C6}" destId="{1E8C0409-4787-3248-94C2-AEB8C99A4F95}" srcOrd="2" destOrd="0" presId="urn:microsoft.com/office/officeart/2005/8/layout/lProcess2"/>
    <dgm:cxn modelId="{2570F881-A665-1342-9B2E-B01EB03DF8B2}" type="presParOf" srcId="{E5FF24A8-D124-0844-8DEF-4163689BE9C6}" destId="{A2487613-1EB7-FC4A-8FC1-5377F378A13E}" srcOrd="3" destOrd="0" presId="urn:microsoft.com/office/officeart/2005/8/layout/lProcess2"/>
    <dgm:cxn modelId="{E8D18BC3-B829-2541-A59B-B37BF1516B60}" type="presParOf" srcId="{E5FF24A8-D124-0844-8DEF-4163689BE9C6}" destId="{482E95BE-A6F3-634C-BDD0-F34D94BB52CE}" srcOrd="4" destOrd="0" presId="urn:microsoft.com/office/officeart/2005/8/layout/lProcess2"/>
    <dgm:cxn modelId="{B74FCDE3-2329-B043-83D6-C662E073A888}" type="presParOf" srcId="{E5FF24A8-D124-0844-8DEF-4163689BE9C6}" destId="{D8F3325B-3618-C341-9CD0-441B3AD31487}" srcOrd="5" destOrd="0" presId="urn:microsoft.com/office/officeart/2005/8/layout/lProcess2"/>
    <dgm:cxn modelId="{9CC203ED-4B5B-534B-9735-F7C5B6F10A0C}" type="presParOf" srcId="{E5FF24A8-D124-0844-8DEF-4163689BE9C6}" destId="{408F0A18-5EE1-CE4C-9645-EA7FCA285619}" srcOrd="6" destOrd="0" presId="urn:microsoft.com/office/officeart/2005/8/layout/lProcess2"/>
    <dgm:cxn modelId="{2EAA6539-C03E-E541-B6F2-ED21CD302975}" type="presParOf" srcId="{CD367AB6-D8AE-B349-B7FD-90FB0C3AD718}" destId="{EA6F8F03-DA78-2A45-B90C-F2D064919D06}" srcOrd="3" destOrd="0" presId="urn:microsoft.com/office/officeart/2005/8/layout/lProcess2"/>
    <dgm:cxn modelId="{BD02521C-5AA7-174B-BCB0-9E75189D3134}" type="presParOf" srcId="{CD367AB6-D8AE-B349-B7FD-90FB0C3AD718}" destId="{FAC54BA9-4FEE-5F45-BF58-4B89D7621CEB}" srcOrd="4" destOrd="0" presId="urn:microsoft.com/office/officeart/2005/8/layout/lProcess2"/>
    <dgm:cxn modelId="{76DF4981-3091-9540-BA07-759DD1B35E4A}" type="presParOf" srcId="{FAC54BA9-4FEE-5F45-BF58-4B89D7621CEB}" destId="{48677A78-52B6-7B45-9BF1-CBA2C4872099}" srcOrd="0" destOrd="0" presId="urn:microsoft.com/office/officeart/2005/8/layout/lProcess2"/>
    <dgm:cxn modelId="{594DBAE6-8A59-FA43-885F-F9F32B948305}" type="presParOf" srcId="{FAC54BA9-4FEE-5F45-BF58-4B89D7621CEB}" destId="{0414F7A4-1CC0-F143-82FF-D58C6494D706}" srcOrd="1" destOrd="0" presId="urn:microsoft.com/office/officeart/2005/8/layout/lProcess2"/>
    <dgm:cxn modelId="{2BCED26E-11BD-EB46-808B-10510FABE80F}" type="presParOf" srcId="{FAC54BA9-4FEE-5F45-BF58-4B89D7621CEB}" destId="{929A2FF6-088D-E24B-80BE-10ABB2677823}" srcOrd="2" destOrd="0" presId="urn:microsoft.com/office/officeart/2005/8/layout/lProcess2"/>
    <dgm:cxn modelId="{02DC1FAE-63C4-A440-A465-EFD243DC40CD}" type="presParOf" srcId="{929A2FF6-088D-E24B-80BE-10ABB2677823}" destId="{F9374679-3789-F14B-B149-3664B9ACB328}" srcOrd="0" destOrd="0" presId="urn:microsoft.com/office/officeart/2005/8/layout/lProcess2"/>
    <dgm:cxn modelId="{857FBA00-DCC3-604D-8FB4-AF5B43ADFC8C}" type="presParOf" srcId="{F9374679-3789-F14B-B149-3664B9ACB328}" destId="{BF72B8B5-A8A6-834B-A98F-81FAF85D1BED}" srcOrd="0" destOrd="0" presId="urn:microsoft.com/office/officeart/2005/8/layout/lProcess2"/>
    <dgm:cxn modelId="{07CC1912-738E-5F40-A535-4458FBA6828F}" type="presParOf" srcId="{F9374679-3789-F14B-B149-3664B9ACB328}" destId="{8566CE8D-1FB3-6D40-BCBD-55B6B7BF7EBD}" srcOrd="1" destOrd="0" presId="urn:microsoft.com/office/officeart/2005/8/layout/lProcess2"/>
    <dgm:cxn modelId="{E3D70086-748A-8142-825C-7CC14A8D7132}" type="presParOf" srcId="{F9374679-3789-F14B-B149-3664B9ACB328}" destId="{0A9157C7-4363-1844-9081-88D1FC6FF148}" srcOrd="2" destOrd="0" presId="urn:microsoft.com/office/officeart/2005/8/layout/lProcess2"/>
    <dgm:cxn modelId="{DEAF8E55-B566-8F48-AE78-039469E22955}" type="presParOf" srcId="{F9374679-3789-F14B-B149-3664B9ACB328}" destId="{75759C3E-795C-9646-98C5-802E7AFE7940}" srcOrd="3" destOrd="0" presId="urn:microsoft.com/office/officeart/2005/8/layout/lProcess2"/>
    <dgm:cxn modelId="{C0227F09-4554-B348-A2E3-B9653F0615A4}" type="presParOf" srcId="{F9374679-3789-F14B-B149-3664B9ACB328}" destId="{73C35733-9ED5-034E-91F6-DD776EDA2725}"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C817E8-824B-8943-989C-AC83F97FCEAD}" type="doc">
      <dgm:prSet loTypeId="urn:microsoft.com/office/officeart/2005/8/layout/target1" loCatId="relationship" qsTypeId="urn:microsoft.com/office/officeart/2005/8/quickstyle/simple4" qsCatId="simple" csTypeId="urn:microsoft.com/office/officeart/2005/8/colors/accent1_2" csCatId="accent1"/>
      <dgm:spPr/>
      <dgm:t>
        <a:bodyPr/>
        <a:lstStyle/>
        <a:p>
          <a:endParaRPr lang="en-US"/>
        </a:p>
      </dgm:t>
    </dgm:pt>
    <dgm:pt modelId="{8CC0052F-FF76-2841-9D77-5726AA5F128B}">
      <dgm:prSet/>
      <dgm:spPr>
        <a:xfrm>
          <a:off x="6534150" y="211477"/>
          <a:ext cx="2486025" cy="877732"/>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Composed of a collection of DRAM chips</a:t>
          </a:r>
        </a:p>
      </dgm:t>
    </dgm:pt>
    <dgm:pt modelId="{B86741C3-1DFA-3D47-A6E7-5C205CDFFFD9}" type="parTrans" cxnId="{E9857345-CAA6-5D4F-AAEB-1391A388DF2D}">
      <dgm:prSet/>
      <dgm:spPr/>
      <dgm:t>
        <a:bodyPr/>
        <a:lstStyle/>
        <a:p>
          <a:endParaRPr lang="en-US"/>
        </a:p>
      </dgm:t>
    </dgm:pt>
    <dgm:pt modelId="{E9C89165-FDC3-684D-8717-3E5D4F4689B5}" type="sibTrans" cxnId="{E9857345-CAA6-5D4F-AAEB-1391A388DF2D}">
      <dgm:prSet/>
      <dgm:spPr/>
      <dgm:t>
        <a:bodyPr/>
        <a:lstStyle/>
        <a:p>
          <a:endParaRPr lang="en-US"/>
        </a:p>
      </dgm:t>
    </dgm:pt>
    <dgm:pt modelId="{979CCC9C-C88B-4F4D-AC0F-0A951907E2F1}">
      <dgm:prSet/>
      <dgm:spPr>
        <a:xfrm>
          <a:off x="6534150" y="1139593"/>
          <a:ext cx="2486025" cy="877732"/>
        </a:xfrm>
        <a:prstGeom prst="rect">
          <a:avLst/>
        </a:prstGeom>
        <a:noFill/>
        <a:ln>
          <a:noFill/>
        </a:ln>
        <a:effectLst/>
      </dgm:spPr>
      <dgm:t>
        <a:bodyPr/>
        <a:lstStyle/>
        <a:p>
          <a:pPr rtl="0"/>
          <a:r>
            <a:rPr lang="en-GB" dirty="0">
              <a:solidFill>
                <a:sysClr val="windowText" lastClr="000000">
                  <a:hueOff val="0"/>
                  <a:satOff val="0"/>
                  <a:lumOff val="0"/>
                  <a:alphaOff val="0"/>
                </a:sysClr>
              </a:solidFill>
              <a:latin typeface="Rockwell"/>
              <a:ea typeface="+mn-ea"/>
              <a:cs typeface="+mn-cs"/>
            </a:rPr>
            <a:t>Grouped together to form a </a:t>
          </a:r>
          <a:r>
            <a:rPr lang="en-GB" i="1" dirty="0">
              <a:solidFill>
                <a:sysClr val="windowText" lastClr="000000">
                  <a:hueOff val="0"/>
                  <a:satOff val="0"/>
                  <a:lumOff val="0"/>
                  <a:alphaOff val="0"/>
                </a:sysClr>
              </a:solidFill>
              <a:latin typeface="Rockwell"/>
              <a:ea typeface="+mn-ea"/>
              <a:cs typeface="+mn-cs"/>
            </a:rPr>
            <a:t>memory bank</a:t>
          </a:r>
        </a:p>
      </dgm:t>
    </dgm:pt>
    <dgm:pt modelId="{CA737E00-0781-E140-AE5B-C7AE2F5D54AA}" type="parTrans" cxnId="{C4DC0A6C-5994-F74B-88A6-38B4EF570B12}">
      <dgm:prSet/>
      <dgm:spPr/>
      <dgm:t>
        <a:bodyPr/>
        <a:lstStyle/>
        <a:p>
          <a:endParaRPr lang="en-US"/>
        </a:p>
      </dgm:t>
    </dgm:pt>
    <dgm:pt modelId="{6B148C8B-8EEA-D744-9011-54543658C65B}" type="sibTrans" cxnId="{C4DC0A6C-5994-F74B-88A6-38B4EF570B12}">
      <dgm:prSet/>
      <dgm:spPr/>
      <dgm:t>
        <a:bodyPr/>
        <a:lstStyle/>
        <a:p>
          <a:endParaRPr lang="en-US"/>
        </a:p>
      </dgm:t>
    </dgm:pt>
    <dgm:pt modelId="{A804BAA3-A403-9E4D-9F00-DDDAF19AB792}">
      <dgm:prSet/>
      <dgm:spPr>
        <a:xfrm>
          <a:off x="6534150" y="2067709"/>
          <a:ext cx="2486025" cy="877732"/>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Each bank is independently able to service a memory read or write request</a:t>
          </a:r>
        </a:p>
      </dgm:t>
    </dgm:pt>
    <dgm:pt modelId="{8F848074-08CD-D04A-BCAF-96E598B657A5}" type="parTrans" cxnId="{E1896FBA-2D33-4640-A1D4-BE8984060BE5}">
      <dgm:prSet/>
      <dgm:spPr/>
      <dgm:t>
        <a:bodyPr/>
        <a:lstStyle/>
        <a:p>
          <a:endParaRPr lang="en-US"/>
        </a:p>
      </dgm:t>
    </dgm:pt>
    <dgm:pt modelId="{7B5B54EB-22EA-464C-B494-49CB79BA132C}" type="sibTrans" cxnId="{E1896FBA-2D33-4640-A1D4-BE8984060BE5}">
      <dgm:prSet/>
      <dgm:spPr/>
      <dgm:t>
        <a:bodyPr/>
        <a:lstStyle/>
        <a:p>
          <a:endParaRPr lang="en-US"/>
        </a:p>
      </dgm:t>
    </dgm:pt>
    <dgm:pt modelId="{6990B913-075B-F24B-BBAD-DFEE2609734F}">
      <dgm:prSet/>
      <dgm:spPr>
        <a:xfrm>
          <a:off x="6534150" y="2975937"/>
          <a:ext cx="2486025" cy="877732"/>
        </a:xfrm>
        <a:prstGeom prst="rect">
          <a:avLst/>
        </a:prstGeom>
        <a:noFill/>
        <a:ln>
          <a:noFill/>
        </a:ln>
        <a:effectLst/>
      </dgm:spPr>
      <dgm:t>
        <a:bodyPr/>
        <a:lstStyle/>
        <a:p>
          <a:pPr rtl="0"/>
          <a:r>
            <a:rPr lang="en-US" i="1" dirty="0">
              <a:solidFill>
                <a:sysClr val="windowText" lastClr="000000">
                  <a:hueOff val="0"/>
                  <a:satOff val="0"/>
                  <a:lumOff val="0"/>
                  <a:alphaOff val="0"/>
                </a:sysClr>
              </a:solidFill>
              <a:latin typeface="Rockwell"/>
              <a:ea typeface="+mn-ea"/>
              <a:cs typeface="+mn-cs"/>
            </a:rPr>
            <a:t>K</a:t>
          </a:r>
          <a:r>
            <a:rPr lang="en-US" dirty="0">
              <a:solidFill>
                <a:sysClr val="windowText" lastClr="000000">
                  <a:hueOff val="0"/>
                  <a:satOff val="0"/>
                  <a:lumOff val="0"/>
                  <a:alphaOff val="0"/>
                </a:sysClr>
              </a:solidFill>
              <a:latin typeface="Rockwell"/>
              <a:ea typeface="+mn-ea"/>
              <a:cs typeface="+mn-cs"/>
            </a:rPr>
            <a:t> banks can service </a:t>
          </a:r>
          <a:r>
            <a:rPr lang="en-US" i="1" dirty="0">
              <a:solidFill>
                <a:sysClr val="windowText" lastClr="000000">
                  <a:hueOff val="0"/>
                  <a:satOff val="0"/>
                  <a:lumOff val="0"/>
                  <a:alphaOff val="0"/>
                </a:sysClr>
              </a:solidFill>
              <a:latin typeface="Rockwell"/>
              <a:ea typeface="+mn-ea"/>
              <a:cs typeface="+mn-cs"/>
            </a:rPr>
            <a:t>K</a:t>
          </a:r>
          <a:r>
            <a:rPr lang="en-US" dirty="0">
              <a:solidFill>
                <a:sysClr val="windowText" lastClr="000000">
                  <a:hueOff val="0"/>
                  <a:satOff val="0"/>
                  <a:lumOff val="0"/>
                  <a:alphaOff val="0"/>
                </a:sysClr>
              </a:solidFill>
              <a:latin typeface="Rockwell"/>
              <a:ea typeface="+mn-ea"/>
              <a:cs typeface="+mn-cs"/>
            </a:rPr>
            <a:t> requests simultaneously, increasing memory read or write rates by a factor of </a:t>
          </a:r>
          <a:r>
            <a:rPr lang="en-US" i="1" dirty="0">
              <a:solidFill>
                <a:sysClr val="windowText" lastClr="000000">
                  <a:hueOff val="0"/>
                  <a:satOff val="0"/>
                  <a:lumOff val="0"/>
                  <a:alphaOff val="0"/>
                </a:sysClr>
              </a:solidFill>
              <a:latin typeface="Rockwell"/>
              <a:ea typeface="+mn-ea"/>
              <a:cs typeface="+mn-cs"/>
            </a:rPr>
            <a:t>K</a:t>
          </a:r>
          <a:endParaRPr lang="en-US" dirty="0">
            <a:solidFill>
              <a:sysClr val="windowText" lastClr="000000">
                <a:hueOff val="0"/>
                <a:satOff val="0"/>
                <a:lumOff val="0"/>
                <a:alphaOff val="0"/>
              </a:sysClr>
            </a:solidFill>
            <a:latin typeface="Rockwell"/>
            <a:ea typeface="+mn-ea"/>
            <a:cs typeface="+mn-cs"/>
          </a:endParaRPr>
        </a:p>
      </dgm:t>
    </dgm:pt>
    <dgm:pt modelId="{A6B922CC-A229-714D-9271-B899C3F9E94D}" type="parTrans" cxnId="{247FDD88-A0E0-1744-834B-0F8FDFFB38ED}">
      <dgm:prSet/>
      <dgm:spPr/>
      <dgm:t>
        <a:bodyPr/>
        <a:lstStyle/>
        <a:p>
          <a:endParaRPr lang="en-US"/>
        </a:p>
      </dgm:t>
    </dgm:pt>
    <dgm:pt modelId="{EDDA628D-F276-0A46-AAC4-AE129E4624C7}" type="sibTrans" cxnId="{247FDD88-A0E0-1744-834B-0F8FDFFB38ED}">
      <dgm:prSet/>
      <dgm:spPr/>
      <dgm:t>
        <a:bodyPr/>
        <a:lstStyle/>
        <a:p>
          <a:endParaRPr lang="en-US"/>
        </a:p>
      </dgm:t>
    </dgm:pt>
    <dgm:pt modelId="{9ED157BA-69A5-9144-AB59-6B93FD55C0B8}">
      <dgm:prSet/>
      <dgm:spPr>
        <a:xfrm>
          <a:off x="6534150" y="3857647"/>
          <a:ext cx="2486025" cy="877732"/>
        </a:xfrm>
        <a:prstGeom prst="rect">
          <a:avLst/>
        </a:prstGeom>
        <a:noFill/>
        <a:ln>
          <a:noFill/>
        </a:ln>
        <a:effectLst/>
      </dgm:spPr>
      <dgm:t>
        <a:bodyPr/>
        <a:lstStyle/>
        <a:p>
          <a:pPr rtl="0"/>
          <a:r>
            <a:rPr lang="en-GB" dirty="0">
              <a:solidFill>
                <a:sysClr val="windowText" lastClr="000000">
                  <a:hueOff val="0"/>
                  <a:satOff val="0"/>
                  <a:lumOff val="0"/>
                  <a:alphaOff val="0"/>
                </a:sysClr>
              </a:solidFill>
              <a:latin typeface="Rockwell"/>
              <a:ea typeface="+mn-ea"/>
              <a:cs typeface="+mn-cs"/>
            </a:rPr>
            <a:t>If consecutive words of memory are stored in different banks, the transfer of a block of memory is speeded up</a:t>
          </a:r>
        </a:p>
      </dgm:t>
    </dgm:pt>
    <dgm:pt modelId="{3BA5516E-3B52-0840-A909-851E6F7B1BF8}" type="parTrans" cxnId="{A4FC8BA6-1F1E-3147-AB97-75C1101DCC1F}">
      <dgm:prSet/>
      <dgm:spPr/>
      <dgm:t>
        <a:bodyPr/>
        <a:lstStyle/>
        <a:p>
          <a:endParaRPr lang="en-US"/>
        </a:p>
      </dgm:t>
    </dgm:pt>
    <dgm:pt modelId="{83D41E0C-5C58-4344-AFC3-1412D617C9DB}" type="sibTrans" cxnId="{A4FC8BA6-1F1E-3147-AB97-75C1101DCC1F}">
      <dgm:prSet/>
      <dgm:spPr/>
      <dgm:t>
        <a:bodyPr/>
        <a:lstStyle/>
        <a:p>
          <a:endParaRPr lang="en-US"/>
        </a:p>
      </dgm:t>
    </dgm:pt>
    <dgm:pt modelId="{B590D48F-C700-A745-A5D0-19C43AEA5E83}" type="pres">
      <dgm:prSet presAssocID="{22C817E8-824B-8943-989C-AC83F97FCEAD}" presName="composite" presStyleCnt="0">
        <dgm:presLayoutVars>
          <dgm:chMax val="5"/>
          <dgm:dir/>
          <dgm:resizeHandles val="exact"/>
        </dgm:presLayoutVars>
      </dgm:prSet>
      <dgm:spPr/>
    </dgm:pt>
    <dgm:pt modelId="{91CD37D8-A6C9-7347-9185-E44226E72FC7}" type="pres">
      <dgm:prSet presAssocID="{8CC0052F-FF76-2841-9D77-5726AA5F128B}" presName="circle1" presStyleLbl="lnNode1" presStyleIdx="0" presStyleCnt="5"/>
      <dgm:spPr>
        <a:xfrm>
          <a:off x="2943086" y="3655534"/>
          <a:ext cx="552726" cy="552726"/>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7F2462F4-CE27-CB47-B974-0D649D5F1522}" type="pres">
      <dgm:prSet presAssocID="{8CC0052F-FF76-2841-9D77-5726AA5F128B}" presName="text1" presStyleLbl="revTx" presStyleIdx="0" presStyleCnt="5">
        <dgm:presLayoutVars>
          <dgm:bulletEnabled val="1"/>
        </dgm:presLayoutVars>
      </dgm:prSet>
      <dgm:spPr/>
    </dgm:pt>
    <dgm:pt modelId="{ECCACFBC-6FE8-3A49-AD2B-79E2DA2407EC}" type="pres">
      <dgm:prSet presAssocID="{8CC0052F-FF76-2841-9D77-5726AA5F128B}" presName="line1" presStyleLbl="callout" presStyleIdx="0" presStyleCnt="10"/>
      <dgm:spPr>
        <a:xfrm>
          <a:off x="5912643" y="650344"/>
          <a:ext cx="621506" cy="0"/>
        </a:xfrm>
        <a:prstGeom prst="line">
          <a:avLst/>
        </a:prstGeom>
        <a:solidFill>
          <a:srgbClr val="663366">
            <a:hueOff val="0"/>
            <a:satOff val="0"/>
            <a:lumOff val="0"/>
            <a:alphaOff val="0"/>
          </a:srgbClr>
        </a:solidFill>
        <a:ln w="25400" cap="flat" cmpd="sng" algn="ctr">
          <a:solidFill>
            <a:srgbClr val="666699"/>
          </a:solidFill>
          <a:prstDash val="solid"/>
        </a:ln>
        <a:effectLst/>
      </dgm:spPr>
    </dgm:pt>
    <dgm:pt modelId="{F321CC0B-6111-EA4D-945B-E997A707C6AB}" type="pres">
      <dgm:prSet presAssocID="{8CC0052F-FF76-2841-9D77-5726AA5F128B}" presName="d1" presStyleLbl="callout" presStyleIdx="1" presStyleCnt="10"/>
      <dgm:spPr>
        <a:xfrm rot="5400000">
          <a:off x="2923198" y="946595"/>
          <a:ext cx="3281553" cy="2689050"/>
        </a:xfrm>
        <a:prstGeom prst="line">
          <a:avLst/>
        </a:prstGeom>
        <a:solidFill>
          <a:srgbClr val="663366">
            <a:hueOff val="0"/>
            <a:satOff val="0"/>
            <a:lumOff val="0"/>
            <a:alphaOff val="0"/>
          </a:srgbClr>
        </a:solidFill>
        <a:ln w="25400" cap="flat" cmpd="sng" algn="ctr">
          <a:solidFill>
            <a:srgbClr val="666699"/>
          </a:solidFill>
          <a:prstDash val="solid"/>
        </a:ln>
        <a:effectLst/>
      </dgm:spPr>
    </dgm:pt>
    <dgm:pt modelId="{2AEFFE6D-02DD-AC47-A7D7-6F0F49D69E25}" type="pres">
      <dgm:prSet presAssocID="{979CCC9C-C88B-4F4D-AC0F-0A951907E2F1}" presName="circle2" presStyleLbl="lnNode1" presStyleIdx="1" presStyleCnt="5"/>
      <dgm:spPr>
        <a:xfrm>
          <a:off x="2390775" y="3103222"/>
          <a:ext cx="1657350" cy="1657350"/>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CC87624B-73C2-8F41-B7C2-96066902C80B}" type="pres">
      <dgm:prSet presAssocID="{979CCC9C-C88B-4F4D-AC0F-0A951907E2F1}" presName="text2" presStyleLbl="revTx" presStyleIdx="1" presStyleCnt="5">
        <dgm:presLayoutVars>
          <dgm:bulletEnabled val="1"/>
        </dgm:presLayoutVars>
      </dgm:prSet>
      <dgm:spPr/>
    </dgm:pt>
    <dgm:pt modelId="{FD651CF9-2939-7340-9033-50955A68CD2B}" type="pres">
      <dgm:prSet presAssocID="{979CCC9C-C88B-4F4D-AC0F-0A951907E2F1}" presName="line2" presStyleLbl="callout" presStyleIdx="2" presStyleCnt="10"/>
      <dgm:spPr>
        <a:xfrm>
          <a:off x="5912643" y="1578460"/>
          <a:ext cx="621506" cy="0"/>
        </a:xfrm>
        <a:prstGeom prst="line">
          <a:avLst/>
        </a:prstGeom>
        <a:solidFill>
          <a:srgbClr val="663366">
            <a:hueOff val="0"/>
            <a:satOff val="0"/>
            <a:lumOff val="0"/>
            <a:alphaOff val="0"/>
          </a:srgbClr>
        </a:solidFill>
        <a:ln w="25400" cap="flat" cmpd="sng" algn="ctr">
          <a:solidFill>
            <a:srgbClr val="666699"/>
          </a:solidFill>
          <a:prstDash val="solid"/>
        </a:ln>
        <a:effectLst/>
      </dgm:spPr>
    </dgm:pt>
    <dgm:pt modelId="{C67BBE53-21DC-E045-A630-D12DE591D833}" type="pres">
      <dgm:prSet presAssocID="{979CCC9C-C88B-4F4D-AC0F-0A951907E2F1}" presName="d2" presStyleLbl="callout" presStyleIdx="3" presStyleCnt="10"/>
      <dgm:spPr>
        <a:xfrm rot="5400000">
          <a:off x="3405404" y="1804191"/>
          <a:ext cx="2732307" cy="2278856"/>
        </a:xfrm>
        <a:prstGeom prst="line">
          <a:avLst/>
        </a:prstGeom>
        <a:solidFill>
          <a:srgbClr val="663366">
            <a:hueOff val="0"/>
            <a:satOff val="0"/>
            <a:lumOff val="0"/>
            <a:alphaOff val="0"/>
          </a:srgbClr>
        </a:solidFill>
        <a:ln w="25400" cap="flat" cmpd="sng" algn="ctr">
          <a:solidFill>
            <a:srgbClr val="666699"/>
          </a:solidFill>
          <a:prstDash val="solid"/>
        </a:ln>
        <a:effectLst/>
      </dgm:spPr>
    </dgm:pt>
    <dgm:pt modelId="{AAD596D2-E62A-0548-828D-4DCC653CC72D}" type="pres">
      <dgm:prSet presAssocID="{A804BAA3-A403-9E4D-9F00-DDDAF19AB792}" presName="circle3" presStyleLbl="lnNode1" presStyleIdx="2" presStyleCnt="5"/>
      <dgm:spPr>
        <a:xfrm>
          <a:off x="1838048" y="2550495"/>
          <a:ext cx="2762802" cy="276280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8EC32DAD-B60A-E04E-9CBE-3880F576FF1B}" type="pres">
      <dgm:prSet presAssocID="{A804BAA3-A403-9E4D-9F00-DDDAF19AB792}" presName="text3" presStyleLbl="revTx" presStyleIdx="2" presStyleCnt="5">
        <dgm:presLayoutVars>
          <dgm:bulletEnabled val="1"/>
        </dgm:presLayoutVars>
      </dgm:prSet>
      <dgm:spPr/>
    </dgm:pt>
    <dgm:pt modelId="{48737FD0-232D-2342-9E7D-C70474E38A8F}" type="pres">
      <dgm:prSet presAssocID="{A804BAA3-A403-9E4D-9F00-DDDAF19AB792}" presName="line3" presStyleLbl="callout" presStyleIdx="4" presStyleCnt="10"/>
      <dgm:spPr>
        <a:xfrm>
          <a:off x="5912643" y="2506576"/>
          <a:ext cx="621506" cy="0"/>
        </a:xfrm>
        <a:prstGeom prst="line">
          <a:avLst/>
        </a:prstGeom>
        <a:solidFill>
          <a:srgbClr val="663366">
            <a:hueOff val="0"/>
            <a:satOff val="0"/>
            <a:lumOff val="0"/>
            <a:alphaOff val="0"/>
          </a:srgbClr>
        </a:solidFill>
        <a:ln w="25400" cap="flat" cmpd="sng" algn="ctr">
          <a:solidFill>
            <a:srgbClr val="666699"/>
          </a:solidFill>
          <a:prstDash val="solid"/>
        </a:ln>
        <a:effectLst/>
      </dgm:spPr>
    </dgm:pt>
    <dgm:pt modelId="{B14A19D7-85D7-814F-8401-2C8DDF90F3FB}" type="pres">
      <dgm:prSet presAssocID="{A804BAA3-A403-9E4D-9F00-DDDAF19AB792}" presName="d3" presStyleLbl="callout" presStyleIdx="5" presStyleCnt="10"/>
      <dgm:spPr>
        <a:xfrm rot="5400000">
          <a:off x="3878246" y="2626734"/>
          <a:ext cx="2154555" cy="1914239"/>
        </a:xfrm>
        <a:prstGeom prst="line">
          <a:avLst/>
        </a:prstGeom>
        <a:solidFill>
          <a:srgbClr val="663366">
            <a:hueOff val="0"/>
            <a:satOff val="0"/>
            <a:lumOff val="0"/>
            <a:alphaOff val="0"/>
          </a:srgbClr>
        </a:solidFill>
        <a:ln w="25400" cap="flat" cmpd="sng" algn="ctr">
          <a:solidFill>
            <a:srgbClr val="666699"/>
          </a:solidFill>
          <a:prstDash val="solid"/>
        </a:ln>
        <a:effectLst/>
      </dgm:spPr>
    </dgm:pt>
    <dgm:pt modelId="{B34A8773-C811-0D46-9EEB-711305802ED6}" type="pres">
      <dgm:prSet presAssocID="{6990B913-075B-F24B-BBAD-DFEE2609734F}" presName="circle4" presStyleLbl="lnNode1" presStyleIdx="3" presStyleCnt="5"/>
      <dgm:spPr>
        <a:xfrm>
          <a:off x="1285736" y="1998184"/>
          <a:ext cx="3867426" cy="3867426"/>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835CBABC-C4E5-3D41-92E3-3EE99DB441F4}" type="pres">
      <dgm:prSet presAssocID="{6990B913-075B-F24B-BBAD-DFEE2609734F}" presName="text4" presStyleLbl="revTx" presStyleIdx="3" presStyleCnt="5">
        <dgm:presLayoutVars>
          <dgm:bulletEnabled val="1"/>
        </dgm:presLayoutVars>
      </dgm:prSet>
      <dgm:spPr/>
    </dgm:pt>
    <dgm:pt modelId="{7CDB84B8-63BA-6048-9CBF-1CBC25592950}" type="pres">
      <dgm:prSet presAssocID="{6990B913-075B-F24B-BBAD-DFEE2609734F}" presName="line4" presStyleLbl="callout" presStyleIdx="6" presStyleCnt="10"/>
      <dgm:spPr>
        <a:xfrm>
          <a:off x="5912643" y="3414803"/>
          <a:ext cx="621506" cy="0"/>
        </a:xfrm>
        <a:prstGeom prst="line">
          <a:avLst/>
        </a:prstGeom>
        <a:solidFill>
          <a:srgbClr val="663366">
            <a:hueOff val="0"/>
            <a:satOff val="0"/>
            <a:lumOff val="0"/>
            <a:alphaOff val="0"/>
          </a:srgbClr>
        </a:solidFill>
        <a:ln w="25400" cap="flat" cmpd="sng" algn="ctr">
          <a:solidFill>
            <a:srgbClr val="666699"/>
          </a:solidFill>
          <a:prstDash val="solid"/>
        </a:ln>
        <a:effectLst/>
      </dgm:spPr>
    </dgm:pt>
    <dgm:pt modelId="{C34E5CC8-DFB0-FC49-82AD-56653AEAF9C3}" type="pres">
      <dgm:prSet presAssocID="{6990B913-075B-F24B-BBAD-DFEE2609734F}" presName="d4" presStyleLbl="callout" presStyleIdx="7" presStyleCnt="10"/>
      <dgm:spPr>
        <a:xfrm rot="5400000">
          <a:off x="4348934" y="3495185"/>
          <a:ext cx="1644091" cy="1483328"/>
        </a:xfrm>
        <a:prstGeom prst="line">
          <a:avLst/>
        </a:prstGeom>
        <a:solidFill>
          <a:srgbClr val="663366">
            <a:hueOff val="0"/>
            <a:satOff val="0"/>
            <a:lumOff val="0"/>
            <a:alphaOff val="0"/>
          </a:srgbClr>
        </a:solidFill>
        <a:ln w="25400" cap="flat" cmpd="sng" algn="ctr">
          <a:solidFill>
            <a:srgbClr val="666699"/>
          </a:solidFill>
          <a:prstDash val="solid"/>
        </a:ln>
        <a:effectLst/>
      </dgm:spPr>
    </dgm:pt>
    <dgm:pt modelId="{D10BCEDA-1B03-9849-8E13-497008088137}" type="pres">
      <dgm:prSet presAssocID="{9ED157BA-69A5-9144-AB59-6B93FD55C0B8}" presName="circle5" presStyleLbl="lnNode1" presStyleIdx="4" presStyleCnt="5"/>
      <dgm:spPr>
        <a:xfrm>
          <a:off x="733425" y="1445872"/>
          <a:ext cx="4972050" cy="4972050"/>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BC08C46E-80F6-6844-97EA-EFF90289CFDD}" type="pres">
      <dgm:prSet presAssocID="{9ED157BA-69A5-9144-AB59-6B93FD55C0B8}" presName="text5" presStyleLbl="revTx" presStyleIdx="4" presStyleCnt="5">
        <dgm:presLayoutVars>
          <dgm:bulletEnabled val="1"/>
        </dgm:presLayoutVars>
      </dgm:prSet>
      <dgm:spPr/>
    </dgm:pt>
    <dgm:pt modelId="{926DDFCA-82BF-8A4A-A31C-77A5937B820B}" type="pres">
      <dgm:prSet presAssocID="{9ED157BA-69A5-9144-AB59-6B93FD55C0B8}" presName="line5" presStyleLbl="callout" presStyleIdx="8" presStyleCnt="10"/>
      <dgm:spPr>
        <a:xfrm>
          <a:off x="5912643" y="4296514"/>
          <a:ext cx="621506" cy="0"/>
        </a:xfrm>
        <a:prstGeom prst="line">
          <a:avLst/>
        </a:prstGeom>
        <a:solidFill>
          <a:srgbClr val="663366">
            <a:hueOff val="0"/>
            <a:satOff val="0"/>
            <a:lumOff val="0"/>
            <a:alphaOff val="0"/>
          </a:srgbClr>
        </a:solidFill>
        <a:ln w="25400" cap="flat" cmpd="sng" algn="ctr">
          <a:solidFill>
            <a:srgbClr val="666699"/>
          </a:solidFill>
          <a:prstDash val="solid"/>
        </a:ln>
        <a:effectLst/>
      </dgm:spPr>
    </dgm:pt>
    <dgm:pt modelId="{F84305B1-C966-5546-B34F-EA12E90FF450}" type="pres">
      <dgm:prSet presAssocID="{9ED157BA-69A5-9144-AB59-6B93FD55C0B8}" presName="d5" presStyleLbl="callout" presStyleIdx="9" presStyleCnt="10"/>
      <dgm:spPr>
        <a:xfrm rot="5400000">
          <a:off x="4793932" y="4337947"/>
          <a:ext cx="1160145" cy="1077277"/>
        </a:xfrm>
        <a:prstGeom prst="line">
          <a:avLst/>
        </a:prstGeom>
        <a:solidFill>
          <a:srgbClr val="663366">
            <a:hueOff val="0"/>
            <a:satOff val="0"/>
            <a:lumOff val="0"/>
            <a:alphaOff val="0"/>
          </a:srgbClr>
        </a:solidFill>
        <a:ln w="25400" cap="flat" cmpd="sng" algn="ctr">
          <a:solidFill>
            <a:srgbClr val="666699"/>
          </a:solidFill>
          <a:prstDash val="solid"/>
        </a:ln>
        <a:effectLst/>
      </dgm:spPr>
    </dgm:pt>
  </dgm:ptLst>
  <dgm:cxnLst>
    <dgm:cxn modelId="{FE59DB30-070D-0D45-92D8-88DDEAB185F6}" type="presOf" srcId="{979CCC9C-C88B-4F4D-AC0F-0A951907E2F1}" destId="{CC87624B-73C2-8F41-B7C2-96066902C80B}" srcOrd="0" destOrd="0" presId="urn:microsoft.com/office/officeart/2005/8/layout/target1"/>
    <dgm:cxn modelId="{A9E9C95D-B3DE-4447-8F7E-3FF350FA58D8}" type="presOf" srcId="{8CC0052F-FF76-2841-9D77-5726AA5F128B}" destId="{7F2462F4-CE27-CB47-B974-0D649D5F1522}" srcOrd="0" destOrd="0" presId="urn:microsoft.com/office/officeart/2005/8/layout/target1"/>
    <dgm:cxn modelId="{E9857345-CAA6-5D4F-AAEB-1391A388DF2D}" srcId="{22C817E8-824B-8943-989C-AC83F97FCEAD}" destId="{8CC0052F-FF76-2841-9D77-5726AA5F128B}" srcOrd="0" destOrd="0" parTransId="{B86741C3-1DFA-3D47-A6E7-5C205CDFFFD9}" sibTransId="{E9C89165-FDC3-684D-8717-3E5D4F4689B5}"/>
    <dgm:cxn modelId="{C4DC0A6C-5994-F74B-88A6-38B4EF570B12}" srcId="{22C817E8-824B-8943-989C-AC83F97FCEAD}" destId="{979CCC9C-C88B-4F4D-AC0F-0A951907E2F1}" srcOrd="1" destOrd="0" parTransId="{CA737E00-0781-E140-AE5B-C7AE2F5D54AA}" sibTransId="{6B148C8B-8EEA-D744-9011-54543658C65B}"/>
    <dgm:cxn modelId="{0A0F4B58-ED31-C749-AA58-B06876CDBCC0}" type="presOf" srcId="{22C817E8-824B-8943-989C-AC83F97FCEAD}" destId="{B590D48F-C700-A745-A5D0-19C43AEA5E83}" srcOrd="0" destOrd="0" presId="urn:microsoft.com/office/officeart/2005/8/layout/target1"/>
    <dgm:cxn modelId="{247FDD88-A0E0-1744-834B-0F8FDFFB38ED}" srcId="{22C817E8-824B-8943-989C-AC83F97FCEAD}" destId="{6990B913-075B-F24B-BBAD-DFEE2609734F}" srcOrd="3" destOrd="0" parTransId="{A6B922CC-A229-714D-9271-B899C3F9E94D}" sibTransId="{EDDA628D-F276-0A46-AAC4-AE129E4624C7}"/>
    <dgm:cxn modelId="{BD8A179A-8BFA-4846-97C5-B2A667BBCAF7}" type="presOf" srcId="{6990B913-075B-F24B-BBAD-DFEE2609734F}" destId="{835CBABC-C4E5-3D41-92E3-3EE99DB441F4}" srcOrd="0" destOrd="0" presId="urn:microsoft.com/office/officeart/2005/8/layout/target1"/>
    <dgm:cxn modelId="{262A119C-8248-8B41-93E0-293DEE18E4D4}" type="presOf" srcId="{9ED157BA-69A5-9144-AB59-6B93FD55C0B8}" destId="{BC08C46E-80F6-6844-97EA-EFF90289CFDD}" srcOrd="0" destOrd="0" presId="urn:microsoft.com/office/officeart/2005/8/layout/target1"/>
    <dgm:cxn modelId="{317E91A3-C143-CD47-B32E-CBB8D763A635}" type="presOf" srcId="{A804BAA3-A403-9E4D-9F00-DDDAF19AB792}" destId="{8EC32DAD-B60A-E04E-9CBE-3880F576FF1B}" srcOrd="0" destOrd="0" presId="urn:microsoft.com/office/officeart/2005/8/layout/target1"/>
    <dgm:cxn modelId="{A4FC8BA6-1F1E-3147-AB97-75C1101DCC1F}" srcId="{22C817E8-824B-8943-989C-AC83F97FCEAD}" destId="{9ED157BA-69A5-9144-AB59-6B93FD55C0B8}" srcOrd="4" destOrd="0" parTransId="{3BA5516E-3B52-0840-A909-851E6F7B1BF8}" sibTransId="{83D41E0C-5C58-4344-AFC3-1412D617C9DB}"/>
    <dgm:cxn modelId="{E1896FBA-2D33-4640-A1D4-BE8984060BE5}" srcId="{22C817E8-824B-8943-989C-AC83F97FCEAD}" destId="{A804BAA3-A403-9E4D-9F00-DDDAF19AB792}" srcOrd="2" destOrd="0" parTransId="{8F848074-08CD-D04A-BCAF-96E598B657A5}" sibTransId="{7B5B54EB-22EA-464C-B494-49CB79BA132C}"/>
    <dgm:cxn modelId="{E64FA73A-03F7-D748-9006-10F57AB71EA5}" type="presParOf" srcId="{B590D48F-C700-A745-A5D0-19C43AEA5E83}" destId="{91CD37D8-A6C9-7347-9185-E44226E72FC7}" srcOrd="0" destOrd="0" presId="urn:microsoft.com/office/officeart/2005/8/layout/target1"/>
    <dgm:cxn modelId="{6FC42ACE-C7F6-8A47-A407-768879818A79}" type="presParOf" srcId="{B590D48F-C700-A745-A5D0-19C43AEA5E83}" destId="{7F2462F4-CE27-CB47-B974-0D649D5F1522}" srcOrd="1" destOrd="0" presId="urn:microsoft.com/office/officeart/2005/8/layout/target1"/>
    <dgm:cxn modelId="{508373F7-D0C0-7044-AD85-C58105646B9F}" type="presParOf" srcId="{B590D48F-C700-A745-A5D0-19C43AEA5E83}" destId="{ECCACFBC-6FE8-3A49-AD2B-79E2DA2407EC}" srcOrd="2" destOrd="0" presId="urn:microsoft.com/office/officeart/2005/8/layout/target1"/>
    <dgm:cxn modelId="{3120D8AD-8365-9C43-B53F-7F0C60278222}" type="presParOf" srcId="{B590D48F-C700-A745-A5D0-19C43AEA5E83}" destId="{F321CC0B-6111-EA4D-945B-E997A707C6AB}" srcOrd="3" destOrd="0" presId="urn:microsoft.com/office/officeart/2005/8/layout/target1"/>
    <dgm:cxn modelId="{27164D2D-DE21-5B42-9685-2F6AB44CA508}" type="presParOf" srcId="{B590D48F-C700-A745-A5D0-19C43AEA5E83}" destId="{2AEFFE6D-02DD-AC47-A7D7-6F0F49D69E25}" srcOrd="4" destOrd="0" presId="urn:microsoft.com/office/officeart/2005/8/layout/target1"/>
    <dgm:cxn modelId="{FBF19BBC-3F29-E847-911A-4462521022F4}" type="presParOf" srcId="{B590D48F-C700-A745-A5D0-19C43AEA5E83}" destId="{CC87624B-73C2-8F41-B7C2-96066902C80B}" srcOrd="5" destOrd="0" presId="urn:microsoft.com/office/officeart/2005/8/layout/target1"/>
    <dgm:cxn modelId="{310A9954-8B3B-DD42-9F6F-8FF898AF3AE1}" type="presParOf" srcId="{B590D48F-C700-A745-A5D0-19C43AEA5E83}" destId="{FD651CF9-2939-7340-9033-50955A68CD2B}" srcOrd="6" destOrd="0" presId="urn:microsoft.com/office/officeart/2005/8/layout/target1"/>
    <dgm:cxn modelId="{00D61241-E986-4549-9AD7-E5D661CCB2C8}" type="presParOf" srcId="{B590D48F-C700-A745-A5D0-19C43AEA5E83}" destId="{C67BBE53-21DC-E045-A630-D12DE591D833}" srcOrd="7" destOrd="0" presId="urn:microsoft.com/office/officeart/2005/8/layout/target1"/>
    <dgm:cxn modelId="{FE50CAC7-3AD6-9444-8716-6D7CF709A079}" type="presParOf" srcId="{B590D48F-C700-A745-A5D0-19C43AEA5E83}" destId="{AAD596D2-E62A-0548-828D-4DCC653CC72D}" srcOrd="8" destOrd="0" presId="urn:microsoft.com/office/officeart/2005/8/layout/target1"/>
    <dgm:cxn modelId="{B1B914B5-2219-1648-8BD3-460ADDBC4225}" type="presParOf" srcId="{B590D48F-C700-A745-A5D0-19C43AEA5E83}" destId="{8EC32DAD-B60A-E04E-9CBE-3880F576FF1B}" srcOrd="9" destOrd="0" presId="urn:microsoft.com/office/officeart/2005/8/layout/target1"/>
    <dgm:cxn modelId="{DC28838C-EAC0-6A4B-8DBB-5328673DA012}" type="presParOf" srcId="{B590D48F-C700-A745-A5D0-19C43AEA5E83}" destId="{48737FD0-232D-2342-9E7D-C70474E38A8F}" srcOrd="10" destOrd="0" presId="urn:microsoft.com/office/officeart/2005/8/layout/target1"/>
    <dgm:cxn modelId="{C23D918D-0FF1-624B-ADF8-2A64636733CD}" type="presParOf" srcId="{B590D48F-C700-A745-A5D0-19C43AEA5E83}" destId="{B14A19D7-85D7-814F-8401-2C8DDF90F3FB}" srcOrd="11" destOrd="0" presId="urn:microsoft.com/office/officeart/2005/8/layout/target1"/>
    <dgm:cxn modelId="{D69A0D46-ADB7-4647-B142-DD40B2ECF152}" type="presParOf" srcId="{B590D48F-C700-A745-A5D0-19C43AEA5E83}" destId="{B34A8773-C811-0D46-9EEB-711305802ED6}" srcOrd="12" destOrd="0" presId="urn:microsoft.com/office/officeart/2005/8/layout/target1"/>
    <dgm:cxn modelId="{BC8A4D59-5D21-8E4B-B97A-2B2A3A52CF84}" type="presParOf" srcId="{B590D48F-C700-A745-A5D0-19C43AEA5E83}" destId="{835CBABC-C4E5-3D41-92E3-3EE99DB441F4}" srcOrd="13" destOrd="0" presId="urn:microsoft.com/office/officeart/2005/8/layout/target1"/>
    <dgm:cxn modelId="{103E59E5-3808-E744-AA18-EF4290303A35}" type="presParOf" srcId="{B590D48F-C700-A745-A5D0-19C43AEA5E83}" destId="{7CDB84B8-63BA-6048-9CBF-1CBC25592950}" srcOrd="14" destOrd="0" presId="urn:microsoft.com/office/officeart/2005/8/layout/target1"/>
    <dgm:cxn modelId="{EA22A331-8F45-C649-9FF0-3D5C2D8585CD}" type="presParOf" srcId="{B590D48F-C700-A745-A5D0-19C43AEA5E83}" destId="{C34E5CC8-DFB0-FC49-82AD-56653AEAF9C3}" srcOrd="15" destOrd="0" presId="urn:microsoft.com/office/officeart/2005/8/layout/target1"/>
    <dgm:cxn modelId="{78B86875-2982-D741-878B-223CB05FC40D}" type="presParOf" srcId="{B590D48F-C700-A745-A5D0-19C43AEA5E83}" destId="{D10BCEDA-1B03-9849-8E13-497008088137}" srcOrd="16" destOrd="0" presId="urn:microsoft.com/office/officeart/2005/8/layout/target1"/>
    <dgm:cxn modelId="{CDC74777-1415-1D40-BAB3-C3BC68A9916C}" type="presParOf" srcId="{B590D48F-C700-A745-A5D0-19C43AEA5E83}" destId="{BC08C46E-80F6-6844-97EA-EFF90289CFDD}" srcOrd="17" destOrd="0" presId="urn:microsoft.com/office/officeart/2005/8/layout/target1"/>
    <dgm:cxn modelId="{2F7C4AA5-B040-C24D-B9B1-D9E484B572F9}" type="presParOf" srcId="{B590D48F-C700-A745-A5D0-19C43AEA5E83}" destId="{926DDFCA-82BF-8A4A-A31C-77A5937B820B}" srcOrd="18" destOrd="0" presId="urn:microsoft.com/office/officeart/2005/8/layout/target1"/>
    <dgm:cxn modelId="{5DA876D4-3434-B147-BFF2-EBB2D65EA645}" type="presParOf" srcId="{B590D48F-C700-A745-A5D0-19C43AEA5E83}" destId="{F84305B1-C966-5546-B34F-EA12E90FF450}" srcOrd="19"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32C988-9138-D048-89E7-59624BB9E088}"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63113182-605D-264A-A2F3-4717C57AE887}">
      <dgm:prSet custT="1"/>
      <dgm:spPr>
        <a:xfrm>
          <a:off x="0" y="262882"/>
          <a:ext cx="7254240" cy="880120"/>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algn="ctr" rtl="0"/>
          <a:r>
            <a:rPr lang="en-US" sz="1600" dirty="0">
              <a:solidFill>
                <a:sysClr val="window" lastClr="FFFFFF"/>
              </a:solidFill>
              <a:effectLst>
                <a:outerShdw blurRad="38100" dist="38100" dir="2700000" algn="tl">
                  <a:srgbClr val="000000">
                    <a:alpha val="43137"/>
                  </a:srgbClr>
                </a:outerShdw>
              </a:effectLst>
              <a:latin typeface="Rockwell"/>
              <a:ea typeface="+mn-ea"/>
              <a:cs typeface="+mn-cs"/>
            </a:rPr>
            <a:t>One of the most widely used forms of DRAM</a:t>
          </a:r>
        </a:p>
      </dgm:t>
    </dgm:pt>
    <dgm:pt modelId="{74571524-0DF1-4E4A-BF6D-B9CC0F235781}" type="parTrans" cxnId="{88D6CC72-7986-7F42-8B5A-69B7DA0D09CE}">
      <dgm:prSet/>
      <dgm:spPr/>
      <dgm:t>
        <a:bodyPr/>
        <a:lstStyle/>
        <a:p>
          <a:endParaRPr lang="en-US" sz="1600"/>
        </a:p>
      </dgm:t>
    </dgm:pt>
    <dgm:pt modelId="{21D05D6F-F0C3-E348-BA9B-285F8AB3C47E}" type="sibTrans" cxnId="{88D6CC72-7986-7F42-8B5A-69B7DA0D09CE}">
      <dgm:prSet custT="1"/>
      <dgm:spPr>
        <a:xfrm>
          <a:off x="6199251" y="1122233"/>
          <a:ext cx="1054989" cy="1054989"/>
        </a:xfrm>
        <a:prstGeom prst="downArrow">
          <a:avLst>
            <a:gd name="adj1" fmla="val 55000"/>
            <a:gd name="adj2" fmla="val 45000"/>
          </a:avLst>
        </a:prstGeom>
        <a:solidFill>
          <a:srgbClr val="663366">
            <a:alpha val="90000"/>
            <a:tint val="40000"/>
            <a:hueOff val="0"/>
            <a:satOff val="0"/>
            <a:lumOff val="0"/>
            <a:alphaOff val="0"/>
          </a:srgbClr>
        </a:solidFill>
        <a:ln w="12700" cap="flat" cmpd="sng" algn="ctr">
          <a:solidFill>
            <a:srgbClr val="999966"/>
          </a:solidFill>
          <a:prstDash val="solid"/>
        </a:ln>
        <a:effectLst/>
      </dgm:spPr>
      <dgm:t>
        <a:bodyPr/>
        <a:lstStyle/>
        <a:p>
          <a:endParaRPr lang="en-US" sz="3200">
            <a:solidFill>
              <a:sysClr val="windowText" lastClr="000000">
                <a:hueOff val="0"/>
                <a:satOff val="0"/>
                <a:lumOff val="0"/>
                <a:alphaOff val="0"/>
              </a:sysClr>
            </a:solidFill>
            <a:latin typeface="Rockwell"/>
            <a:ea typeface="+mn-ea"/>
            <a:cs typeface="+mn-cs"/>
          </a:endParaRPr>
        </a:p>
      </dgm:t>
    </dgm:pt>
    <dgm:pt modelId="{6E2A755A-27A7-9A43-ABE8-C7B1C9F1B514}">
      <dgm:prSet custT="1"/>
      <dgm:spPr>
        <a:xfrm>
          <a:off x="685781" y="1371606"/>
          <a:ext cx="7254240" cy="1623060"/>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algn="ctr" rtl="0"/>
          <a:r>
            <a:rPr lang="en-US" sz="1600" dirty="0">
              <a:solidFill>
                <a:sysClr val="window" lastClr="FFFFFF"/>
              </a:solidFill>
              <a:effectLst>
                <a:outerShdw blurRad="38100" dist="38100" dir="2700000" algn="tl">
                  <a:srgbClr val="000000">
                    <a:alpha val="43137"/>
                  </a:srgbClr>
                </a:outerShdw>
              </a:effectLst>
              <a:latin typeface="Rockwell"/>
              <a:ea typeface="+mn-ea"/>
              <a:cs typeface="+mn-cs"/>
            </a:rPr>
            <a:t>Exchanges data with the processor synchronized to an external clock signal and running at the full speed of the processor/memory bus without imposing wait states</a:t>
          </a:r>
        </a:p>
      </dgm:t>
    </dgm:pt>
    <dgm:pt modelId="{136F3C1B-ECD0-454F-95A9-38A6F926E0B1}" type="parTrans" cxnId="{39A1A262-7960-D744-95D5-46FC79C296FF}">
      <dgm:prSet/>
      <dgm:spPr/>
      <dgm:t>
        <a:bodyPr/>
        <a:lstStyle/>
        <a:p>
          <a:endParaRPr lang="en-US" sz="1600"/>
        </a:p>
      </dgm:t>
    </dgm:pt>
    <dgm:pt modelId="{7BBCE3BF-63F8-9D4D-ADFE-BA449CEC380C}" type="sibTrans" cxnId="{39A1A262-7960-D744-95D5-46FC79C296FF}">
      <dgm:prSet custT="1"/>
      <dgm:spPr>
        <a:xfrm>
          <a:off x="6839331" y="3004983"/>
          <a:ext cx="1054989" cy="1054989"/>
        </a:xfrm>
        <a:prstGeom prst="downArrow">
          <a:avLst>
            <a:gd name="adj1" fmla="val 55000"/>
            <a:gd name="adj2" fmla="val 45000"/>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endParaRPr lang="en-US" sz="3200">
            <a:solidFill>
              <a:sysClr val="windowText" lastClr="000000">
                <a:hueOff val="0"/>
                <a:satOff val="0"/>
                <a:lumOff val="0"/>
                <a:alphaOff val="0"/>
              </a:sysClr>
            </a:solidFill>
            <a:latin typeface="Rockwell"/>
            <a:ea typeface="+mn-ea"/>
            <a:cs typeface="+mn-cs"/>
          </a:endParaRPr>
        </a:p>
      </dgm:t>
    </dgm:pt>
    <dgm:pt modelId="{E7EF0B17-15B4-B04D-82EB-5410FE7584B0}">
      <dgm:prSet custT="1"/>
      <dgm:spPr>
        <a:xfrm>
          <a:off x="1280159" y="3276594"/>
          <a:ext cx="7254240" cy="2057407"/>
        </a:xfrm>
        <a:prstGeom prst="roundRect">
          <a:avLst>
            <a:gd name="adj" fmla="val 100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600" dirty="0">
              <a:solidFill>
                <a:srgbClr val="663366"/>
              </a:solidFill>
              <a:effectLst/>
              <a:latin typeface="Rockwell"/>
              <a:ea typeface="+mn-ea"/>
              <a:cs typeface="+mn-cs"/>
            </a:rPr>
            <a:t>With synchronous access the DRAM moves data in and out under control of the system clock</a:t>
          </a:r>
        </a:p>
      </dgm:t>
    </dgm:pt>
    <dgm:pt modelId="{C344F373-FEE5-364E-A59E-E642F40DDD92}" type="parTrans" cxnId="{418CAE86-4420-6843-B04D-A5C3D73F4CBF}">
      <dgm:prSet/>
      <dgm:spPr/>
      <dgm:t>
        <a:bodyPr/>
        <a:lstStyle/>
        <a:p>
          <a:endParaRPr lang="en-US" sz="1600"/>
        </a:p>
      </dgm:t>
    </dgm:pt>
    <dgm:pt modelId="{8456D296-674C-CD46-85ED-F3DBF71240CA}" type="sibTrans" cxnId="{418CAE86-4420-6843-B04D-A5C3D73F4CBF}">
      <dgm:prSet/>
      <dgm:spPr/>
      <dgm:t>
        <a:bodyPr/>
        <a:lstStyle/>
        <a:p>
          <a:endParaRPr lang="en-US" sz="1600"/>
        </a:p>
      </dgm:t>
    </dgm:pt>
    <dgm:pt modelId="{493F2ACD-DEEB-B544-B22B-EEE8C659AEA2}">
      <dgm:prSet custT="1"/>
      <dgm:spPr>
        <a:xfrm>
          <a:off x="1280159" y="3276594"/>
          <a:ext cx="7254240" cy="2057407"/>
        </a:xfrm>
        <a:prstGeom prst="roundRect">
          <a:avLst>
            <a:gd name="adj" fmla="val 100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400" dirty="0">
              <a:solidFill>
                <a:srgbClr val="663366"/>
              </a:solidFill>
              <a:effectLst/>
              <a:latin typeface="Rockwell"/>
              <a:ea typeface="+mn-ea"/>
              <a:cs typeface="+mn-cs"/>
            </a:rPr>
            <a:t>The processor or other master issues the instruction and address information which is latched by the DRAM</a:t>
          </a:r>
        </a:p>
      </dgm:t>
    </dgm:pt>
    <dgm:pt modelId="{D643B0B2-6CBA-184B-8A4D-0A5119048FE8}" type="parTrans" cxnId="{F0EC800F-5A44-3740-880A-D0E4C9472C67}">
      <dgm:prSet/>
      <dgm:spPr/>
      <dgm:t>
        <a:bodyPr/>
        <a:lstStyle/>
        <a:p>
          <a:endParaRPr lang="en-US" sz="1600"/>
        </a:p>
      </dgm:t>
    </dgm:pt>
    <dgm:pt modelId="{E0C3EFFB-D95E-7C4D-82CC-97976A317D41}" type="sibTrans" cxnId="{F0EC800F-5A44-3740-880A-D0E4C9472C67}">
      <dgm:prSet/>
      <dgm:spPr/>
      <dgm:t>
        <a:bodyPr/>
        <a:lstStyle/>
        <a:p>
          <a:endParaRPr lang="en-US" sz="1600"/>
        </a:p>
      </dgm:t>
    </dgm:pt>
    <dgm:pt modelId="{A204CA6E-5364-894E-A74A-57FED05720C3}">
      <dgm:prSet custT="1"/>
      <dgm:spPr>
        <a:xfrm>
          <a:off x="1280159" y="3276594"/>
          <a:ext cx="7254240" cy="2057407"/>
        </a:xfrm>
        <a:prstGeom prst="roundRect">
          <a:avLst>
            <a:gd name="adj" fmla="val 100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400" dirty="0">
              <a:solidFill>
                <a:srgbClr val="663366"/>
              </a:solidFill>
              <a:effectLst/>
              <a:latin typeface="Rockwell"/>
              <a:ea typeface="+mn-ea"/>
              <a:cs typeface="+mn-cs"/>
            </a:rPr>
            <a:t>The DRAM then responds after a set number of clock cycles</a:t>
          </a:r>
        </a:p>
      </dgm:t>
    </dgm:pt>
    <dgm:pt modelId="{2771E78B-E482-FA46-BC31-F62C31BC3859}" type="parTrans" cxnId="{FD9214CB-FD0B-1A4E-AC0E-20DB4792BA6D}">
      <dgm:prSet/>
      <dgm:spPr/>
      <dgm:t>
        <a:bodyPr/>
        <a:lstStyle/>
        <a:p>
          <a:endParaRPr lang="en-US" sz="1600"/>
        </a:p>
      </dgm:t>
    </dgm:pt>
    <dgm:pt modelId="{5D86C4AB-723C-DF4A-96A1-69D601914BC4}" type="sibTrans" cxnId="{FD9214CB-FD0B-1A4E-AC0E-20DB4792BA6D}">
      <dgm:prSet/>
      <dgm:spPr/>
      <dgm:t>
        <a:bodyPr/>
        <a:lstStyle/>
        <a:p>
          <a:endParaRPr lang="en-US" sz="1600"/>
        </a:p>
      </dgm:t>
    </dgm:pt>
    <dgm:pt modelId="{12F3A4AA-2124-7941-86E3-41B406A0C454}">
      <dgm:prSet custT="1"/>
      <dgm:spPr>
        <a:xfrm>
          <a:off x="1280159" y="3276594"/>
          <a:ext cx="7254240" cy="2057407"/>
        </a:xfrm>
        <a:prstGeom prst="roundRect">
          <a:avLst>
            <a:gd name="adj" fmla="val 100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400" dirty="0">
              <a:solidFill>
                <a:srgbClr val="663366"/>
              </a:solidFill>
              <a:effectLst/>
              <a:latin typeface="Rockwell"/>
              <a:ea typeface="+mn-ea"/>
              <a:cs typeface="+mn-cs"/>
            </a:rPr>
            <a:t>Meanwhile the master can safely do other tasks while the SDRAM is processing</a:t>
          </a:r>
        </a:p>
      </dgm:t>
    </dgm:pt>
    <dgm:pt modelId="{9605741C-A990-2642-BC2E-59E32D5EA6EE}" type="parTrans" cxnId="{C620BD23-14CB-464A-A8C3-863E248964BD}">
      <dgm:prSet/>
      <dgm:spPr/>
      <dgm:t>
        <a:bodyPr/>
        <a:lstStyle/>
        <a:p>
          <a:endParaRPr lang="en-US" sz="1600"/>
        </a:p>
      </dgm:t>
    </dgm:pt>
    <dgm:pt modelId="{D3A86C7D-AB35-4947-ADFA-A5BA47ADDD6B}" type="sibTrans" cxnId="{C620BD23-14CB-464A-A8C3-863E248964BD}">
      <dgm:prSet/>
      <dgm:spPr/>
      <dgm:t>
        <a:bodyPr/>
        <a:lstStyle/>
        <a:p>
          <a:endParaRPr lang="en-US" sz="1600"/>
        </a:p>
      </dgm:t>
    </dgm:pt>
    <dgm:pt modelId="{AF07D91A-0C82-BF41-8C87-1F50207193A9}" type="pres">
      <dgm:prSet presAssocID="{1832C988-9138-D048-89E7-59624BB9E088}" presName="outerComposite" presStyleCnt="0">
        <dgm:presLayoutVars>
          <dgm:chMax val="5"/>
          <dgm:dir/>
          <dgm:resizeHandles val="exact"/>
        </dgm:presLayoutVars>
      </dgm:prSet>
      <dgm:spPr/>
    </dgm:pt>
    <dgm:pt modelId="{7570FB3E-C250-0541-A7C9-E9D2A04BE4EA}" type="pres">
      <dgm:prSet presAssocID="{1832C988-9138-D048-89E7-59624BB9E088}" presName="dummyMaxCanvas" presStyleCnt="0">
        <dgm:presLayoutVars/>
      </dgm:prSet>
      <dgm:spPr/>
    </dgm:pt>
    <dgm:pt modelId="{149FECDC-F79B-B344-8AF2-2E06E96ADAA6}" type="pres">
      <dgm:prSet presAssocID="{1832C988-9138-D048-89E7-59624BB9E088}" presName="ThreeNodes_1" presStyleLbl="node1" presStyleIdx="0" presStyleCnt="3" custScaleY="54226">
        <dgm:presLayoutVars>
          <dgm:bulletEnabled val="1"/>
        </dgm:presLayoutVars>
      </dgm:prSet>
      <dgm:spPr/>
    </dgm:pt>
    <dgm:pt modelId="{29FC9BE3-5D17-D947-B223-5867698AAC28}" type="pres">
      <dgm:prSet presAssocID="{1832C988-9138-D048-89E7-59624BB9E088}" presName="ThreeNodes_2" presStyleLbl="node1" presStyleIdx="1" presStyleCnt="3" custLinFactNeighborX="630" custLinFactNeighborY="-25469">
        <dgm:presLayoutVars>
          <dgm:bulletEnabled val="1"/>
        </dgm:presLayoutVars>
      </dgm:prSet>
      <dgm:spPr/>
    </dgm:pt>
    <dgm:pt modelId="{6DC128DD-9643-414F-B8E2-C8FCDA5CA536}" type="pres">
      <dgm:prSet presAssocID="{1832C988-9138-D048-89E7-59624BB9E088}" presName="ThreeNodes_3" presStyleLbl="node1" presStyleIdx="2" presStyleCnt="3" custScaleY="126761" custLinFactNeighborX="210" custLinFactNeighborY="-11385">
        <dgm:presLayoutVars>
          <dgm:bulletEnabled val="1"/>
        </dgm:presLayoutVars>
      </dgm:prSet>
      <dgm:spPr/>
    </dgm:pt>
    <dgm:pt modelId="{4F5143D0-0BD0-9745-9E26-67D55601F120}" type="pres">
      <dgm:prSet presAssocID="{1832C988-9138-D048-89E7-59624BB9E088}" presName="ThreeConn_1-2" presStyleLbl="fgAccFollowNode1" presStyleIdx="0" presStyleCnt="2">
        <dgm:presLayoutVars>
          <dgm:bulletEnabled val="1"/>
        </dgm:presLayoutVars>
      </dgm:prSet>
      <dgm:spPr/>
    </dgm:pt>
    <dgm:pt modelId="{2D96FBAB-511F-A549-B207-756395476BB0}" type="pres">
      <dgm:prSet presAssocID="{1832C988-9138-D048-89E7-59624BB9E088}" presName="ThreeConn_2-3" presStyleLbl="fgAccFollowNode1" presStyleIdx="1" presStyleCnt="2">
        <dgm:presLayoutVars>
          <dgm:bulletEnabled val="1"/>
        </dgm:presLayoutVars>
      </dgm:prSet>
      <dgm:spPr/>
    </dgm:pt>
    <dgm:pt modelId="{C6A6067D-FAE5-3C42-A284-AAC8AAF954FC}" type="pres">
      <dgm:prSet presAssocID="{1832C988-9138-D048-89E7-59624BB9E088}" presName="ThreeNodes_1_text" presStyleLbl="node1" presStyleIdx="2" presStyleCnt="3">
        <dgm:presLayoutVars>
          <dgm:bulletEnabled val="1"/>
        </dgm:presLayoutVars>
      </dgm:prSet>
      <dgm:spPr/>
    </dgm:pt>
    <dgm:pt modelId="{CD832A54-5AE9-BE4D-8FB0-9E636850F4B4}" type="pres">
      <dgm:prSet presAssocID="{1832C988-9138-D048-89E7-59624BB9E088}" presName="ThreeNodes_2_text" presStyleLbl="node1" presStyleIdx="2" presStyleCnt="3">
        <dgm:presLayoutVars>
          <dgm:bulletEnabled val="1"/>
        </dgm:presLayoutVars>
      </dgm:prSet>
      <dgm:spPr/>
    </dgm:pt>
    <dgm:pt modelId="{D052A974-963D-F74C-9FC9-4CDBE1D45F7A}" type="pres">
      <dgm:prSet presAssocID="{1832C988-9138-D048-89E7-59624BB9E088}" presName="ThreeNodes_3_text" presStyleLbl="node1" presStyleIdx="2" presStyleCnt="3">
        <dgm:presLayoutVars>
          <dgm:bulletEnabled val="1"/>
        </dgm:presLayoutVars>
      </dgm:prSet>
      <dgm:spPr/>
    </dgm:pt>
  </dgm:ptLst>
  <dgm:cxnLst>
    <dgm:cxn modelId="{5B7DAE0B-9DE6-C648-991F-9254CDEEDE84}" type="presOf" srcId="{12F3A4AA-2124-7941-86E3-41B406A0C454}" destId="{6DC128DD-9643-414F-B8E2-C8FCDA5CA536}" srcOrd="0" destOrd="3" presId="urn:microsoft.com/office/officeart/2005/8/layout/vProcess5"/>
    <dgm:cxn modelId="{F0EC800F-5A44-3740-880A-D0E4C9472C67}" srcId="{E7EF0B17-15B4-B04D-82EB-5410FE7584B0}" destId="{493F2ACD-DEEB-B544-B22B-EEE8C659AEA2}" srcOrd="0" destOrd="0" parTransId="{D643B0B2-6CBA-184B-8A4D-0A5119048FE8}" sibTransId="{E0C3EFFB-D95E-7C4D-82CC-97976A317D41}"/>
    <dgm:cxn modelId="{C620BD23-14CB-464A-A8C3-863E248964BD}" srcId="{E7EF0B17-15B4-B04D-82EB-5410FE7584B0}" destId="{12F3A4AA-2124-7941-86E3-41B406A0C454}" srcOrd="2" destOrd="0" parTransId="{9605741C-A990-2642-BC2E-59E32D5EA6EE}" sibTransId="{D3A86C7D-AB35-4947-ADFA-A5BA47ADDD6B}"/>
    <dgm:cxn modelId="{ED64AE29-F99F-9F4A-B9C4-1D6BC9D4D40F}" type="presOf" srcId="{A204CA6E-5364-894E-A74A-57FED05720C3}" destId="{D052A974-963D-F74C-9FC9-4CDBE1D45F7A}" srcOrd="1" destOrd="2" presId="urn:microsoft.com/office/officeart/2005/8/layout/vProcess5"/>
    <dgm:cxn modelId="{5B06832C-EC29-2E4F-AC13-E9A23FBE741C}" type="presOf" srcId="{63113182-605D-264A-A2F3-4717C57AE887}" destId="{C6A6067D-FAE5-3C42-A284-AAC8AAF954FC}" srcOrd="1" destOrd="0" presId="urn:microsoft.com/office/officeart/2005/8/layout/vProcess5"/>
    <dgm:cxn modelId="{E58AAD34-7EEA-AE47-8517-0DA2726A4A86}" type="presOf" srcId="{6E2A755A-27A7-9A43-ABE8-C7B1C9F1B514}" destId="{CD832A54-5AE9-BE4D-8FB0-9E636850F4B4}" srcOrd="1" destOrd="0" presId="urn:microsoft.com/office/officeart/2005/8/layout/vProcess5"/>
    <dgm:cxn modelId="{F60B893F-4FFD-A94D-96FC-16712293262D}" type="presOf" srcId="{493F2ACD-DEEB-B544-B22B-EEE8C659AEA2}" destId="{6DC128DD-9643-414F-B8E2-C8FCDA5CA536}" srcOrd="0" destOrd="1" presId="urn:microsoft.com/office/officeart/2005/8/layout/vProcess5"/>
    <dgm:cxn modelId="{8FA04361-4547-F341-A786-9219754C52F4}" type="presOf" srcId="{6E2A755A-27A7-9A43-ABE8-C7B1C9F1B514}" destId="{29FC9BE3-5D17-D947-B223-5867698AAC28}" srcOrd="0" destOrd="0" presId="urn:microsoft.com/office/officeart/2005/8/layout/vProcess5"/>
    <dgm:cxn modelId="{39A1A262-7960-D744-95D5-46FC79C296FF}" srcId="{1832C988-9138-D048-89E7-59624BB9E088}" destId="{6E2A755A-27A7-9A43-ABE8-C7B1C9F1B514}" srcOrd="1" destOrd="0" parTransId="{136F3C1B-ECD0-454F-95A9-38A6F926E0B1}" sibTransId="{7BBCE3BF-63F8-9D4D-ADFE-BA449CEC380C}"/>
    <dgm:cxn modelId="{39C7B06D-2035-4146-8B94-042E97A4E181}" type="presOf" srcId="{E7EF0B17-15B4-B04D-82EB-5410FE7584B0}" destId="{6DC128DD-9643-414F-B8E2-C8FCDA5CA536}" srcOrd="0" destOrd="0" presId="urn:microsoft.com/office/officeart/2005/8/layout/vProcess5"/>
    <dgm:cxn modelId="{53FD826E-9F1B-4E42-AE76-BF79E7669BFA}" type="presOf" srcId="{63113182-605D-264A-A2F3-4717C57AE887}" destId="{149FECDC-F79B-B344-8AF2-2E06E96ADAA6}" srcOrd="0" destOrd="0" presId="urn:microsoft.com/office/officeart/2005/8/layout/vProcess5"/>
    <dgm:cxn modelId="{88D6CC72-7986-7F42-8B5A-69B7DA0D09CE}" srcId="{1832C988-9138-D048-89E7-59624BB9E088}" destId="{63113182-605D-264A-A2F3-4717C57AE887}" srcOrd="0" destOrd="0" parTransId="{74571524-0DF1-4E4A-BF6D-B9CC0F235781}" sibTransId="{21D05D6F-F0C3-E348-BA9B-285F8AB3C47E}"/>
    <dgm:cxn modelId="{B7E92F58-FA41-3241-AF4F-9783AF7966E6}" type="presOf" srcId="{21D05D6F-F0C3-E348-BA9B-285F8AB3C47E}" destId="{4F5143D0-0BD0-9745-9E26-67D55601F120}" srcOrd="0" destOrd="0" presId="urn:microsoft.com/office/officeart/2005/8/layout/vProcess5"/>
    <dgm:cxn modelId="{851D7F7A-FF14-204A-8286-359AEA361127}" type="presOf" srcId="{493F2ACD-DEEB-B544-B22B-EEE8C659AEA2}" destId="{D052A974-963D-F74C-9FC9-4CDBE1D45F7A}" srcOrd="1" destOrd="1" presId="urn:microsoft.com/office/officeart/2005/8/layout/vProcess5"/>
    <dgm:cxn modelId="{1D3BD47D-F807-0145-8021-C907978BA295}" type="presOf" srcId="{E7EF0B17-15B4-B04D-82EB-5410FE7584B0}" destId="{D052A974-963D-F74C-9FC9-4CDBE1D45F7A}" srcOrd="1" destOrd="0" presId="urn:microsoft.com/office/officeart/2005/8/layout/vProcess5"/>
    <dgm:cxn modelId="{418CAE86-4420-6843-B04D-A5C3D73F4CBF}" srcId="{1832C988-9138-D048-89E7-59624BB9E088}" destId="{E7EF0B17-15B4-B04D-82EB-5410FE7584B0}" srcOrd="2" destOrd="0" parTransId="{C344F373-FEE5-364E-A59E-E642F40DDD92}" sibTransId="{8456D296-674C-CD46-85ED-F3DBF71240CA}"/>
    <dgm:cxn modelId="{860BA9A9-DD8D-6F46-9EDE-8304E0C4AD2A}" type="presOf" srcId="{A204CA6E-5364-894E-A74A-57FED05720C3}" destId="{6DC128DD-9643-414F-B8E2-C8FCDA5CA536}" srcOrd="0" destOrd="2" presId="urn:microsoft.com/office/officeart/2005/8/layout/vProcess5"/>
    <dgm:cxn modelId="{FD9214CB-FD0B-1A4E-AC0E-20DB4792BA6D}" srcId="{E7EF0B17-15B4-B04D-82EB-5410FE7584B0}" destId="{A204CA6E-5364-894E-A74A-57FED05720C3}" srcOrd="1" destOrd="0" parTransId="{2771E78B-E482-FA46-BC31-F62C31BC3859}" sibTransId="{5D86C4AB-723C-DF4A-96A1-69D601914BC4}"/>
    <dgm:cxn modelId="{5D3ED2E9-1084-954B-9B72-05BCA4639676}" type="presOf" srcId="{1832C988-9138-D048-89E7-59624BB9E088}" destId="{AF07D91A-0C82-BF41-8C87-1F50207193A9}" srcOrd="0" destOrd="0" presId="urn:microsoft.com/office/officeart/2005/8/layout/vProcess5"/>
    <dgm:cxn modelId="{ABB0B1EB-B1EC-FD41-86D9-CA9454B37948}" type="presOf" srcId="{12F3A4AA-2124-7941-86E3-41B406A0C454}" destId="{D052A974-963D-F74C-9FC9-4CDBE1D45F7A}" srcOrd="1" destOrd="3" presId="urn:microsoft.com/office/officeart/2005/8/layout/vProcess5"/>
    <dgm:cxn modelId="{92EE25F6-2974-884B-A781-D3BEBA130B57}" type="presOf" srcId="{7BBCE3BF-63F8-9D4D-ADFE-BA449CEC380C}" destId="{2D96FBAB-511F-A549-B207-756395476BB0}" srcOrd="0" destOrd="0" presId="urn:microsoft.com/office/officeart/2005/8/layout/vProcess5"/>
    <dgm:cxn modelId="{7D0652B1-666E-B641-961C-671743EE5FC9}" type="presParOf" srcId="{AF07D91A-0C82-BF41-8C87-1F50207193A9}" destId="{7570FB3E-C250-0541-A7C9-E9D2A04BE4EA}" srcOrd="0" destOrd="0" presId="urn:microsoft.com/office/officeart/2005/8/layout/vProcess5"/>
    <dgm:cxn modelId="{954187B3-03BA-444A-A50C-8F2F6300FA13}" type="presParOf" srcId="{AF07D91A-0C82-BF41-8C87-1F50207193A9}" destId="{149FECDC-F79B-B344-8AF2-2E06E96ADAA6}" srcOrd="1" destOrd="0" presId="urn:microsoft.com/office/officeart/2005/8/layout/vProcess5"/>
    <dgm:cxn modelId="{EFF71C5C-6022-3643-B216-02A70CAC99B1}" type="presParOf" srcId="{AF07D91A-0C82-BF41-8C87-1F50207193A9}" destId="{29FC9BE3-5D17-D947-B223-5867698AAC28}" srcOrd="2" destOrd="0" presId="urn:microsoft.com/office/officeart/2005/8/layout/vProcess5"/>
    <dgm:cxn modelId="{52093660-6CB6-9C42-AD24-C85A0A8C765A}" type="presParOf" srcId="{AF07D91A-0C82-BF41-8C87-1F50207193A9}" destId="{6DC128DD-9643-414F-B8E2-C8FCDA5CA536}" srcOrd="3" destOrd="0" presId="urn:microsoft.com/office/officeart/2005/8/layout/vProcess5"/>
    <dgm:cxn modelId="{45036449-2B70-CD40-B4E3-3CE52FE6D105}" type="presParOf" srcId="{AF07D91A-0C82-BF41-8C87-1F50207193A9}" destId="{4F5143D0-0BD0-9745-9E26-67D55601F120}" srcOrd="4" destOrd="0" presId="urn:microsoft.com/office/officeart/2005/8/layout/vProcess5"/>
    <dgm:cxn modelId="{0C2A8643-0EFB-FB4C-8561-E02F28997420}" type="presParOf" srcId="{AF07D91A-0C82-BF41-8C87-1F50207193A9}" destId="{2D96FBAB-511F-A549-B207-756395476BB0}" srcOrd="5" destOrd="0" presId="urn:microsoft.com/office/officeart/2005/8/layout/vProcess5"/>
    <dgm:cxn modelId="{39C28B83-9A45-0A40-96D9-2DAF85257FD4}" type="presParOf" srcId="{AF07D91A-0C82-BF41-8C87-1F50207193A9}" destId="{C6A6067D-FAE5-3C42-A284-AAC8AAF954FC}" srcOrd="6" destOrd="0" presId="urn:microsoft.com/office/officeart/2005/8/layout/vProcess5"/>
    <dgm:cxn modelId="{304D1422-0585-5C46-9DB8-CED161B03DEB}" type="presParOf" srcId="{AF07D91A-0C82-BF41-8C87-1F50207193A9}" destId="{CD832A54-5AE9-BE4D-8FB0-9E636850F4B4}" srcOrd="7" destOrd="0" presId="urn:microsoft.com/office/officeart/2005/8/layout/vProcess5"/>
    <dgm:cxn modelId="{36824D36-C3E5-894D-AB64-610F63792719}" type="presParOf" srcId="{AF07D91A-0C82-BF41-8C87-1F50207193A9}" destId="{D052A974-963D-F74C-9FC9-4CDBE1D45F7A}"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E5B8F-DCD7-AF41-837F-D9BECF9DFF49}">
      <dsp:nvSpPr>
        <dsp:cNvPr id="0" name=""/>
        <dsp:cNvSpPr/>
      </dsp:nvSpPr>
      <dsp:spPr>
        <a:xfrm>
          <a:off x="960" y="0"/>
          <a:ext cx="2497041" cy="4866258"/>
        </a:xfrm>
        <a:prstGeom prst="roundRect">
          <a:avLst>
            <a:gd name="adj" fmla="val 10000"/>
          </a:avLst>
        </a:prstGeom>
        <a:solidFill>
          <a:srgbClr val="663366">
            <a:tint val="40000"/>
            <a:hueOff val="0"/>
            <a:satOff val="0"/>
            <a:lumOff val="0"/>
            <a:alphaOff val="0"/>
          </a:srgbClr>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en-US" sz="3900" kern="1200" dirty="0">
              <a:solidFill>
                <a:sysClr val="windowText" lastClr="000000">
                  <a:hueOff val="0"/>
                  <a:satOff val="0"/>
                  <a:lumOff val="0"/>
                  <a:alphaOff val="0"/>
                </a:sysClr>
              </a:solidFill>
              <a:effectLst>
                <a:outerShdw blurRad="38100" dist="38100" dir="2700000" algn="tl">
                  <a:srgbClr val="000000">
                    <a:alpha val="43137"/>
                  </a:srgbClr>
                </a:outerShdw>
              </a:effectLst>
              <a:latin typeface="Rockwell"/>
              <a:ea typeface="+mn-ea"/>
              <a:cs typeface="+mn-cs"/>
            </a:rPr>
            <a:t>EPROM</a:t>
          </a:r>
        </a:p>
      </dsp:txBody>
      <dsp:txXfrm>
        <a:off x="43718" y="42758"/>
        <a:ext cx="2411525" cy="1374361"/>
      </dsp:txXfrm>
    </dsp:sp>
    <dsp:sp modelId="{9A46DF24-6254-7645-B937-0A6718251E0E}">
      <dsp:nvSpPr>
        <dsp:cNvPr id="0" name=""/>
        <dsp:cNvSpPr/>
      </dsp:nvSpPr>
      <dsp:spPr>
        <a:xfrm>
          <a:off x="250664" y="1460293"/>
          <a:ext cx="1997632" cy="956024"/>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en-US" sz="1100" b="1" kern="1200" dirty="0">
              <a:solidFill>
                <a:sysClr val="window" lastClr="FFFFFF"/>
              </a:solidFill>
              <a:effectLst>
                <a:outerShdw blurRad="38100" dist="38100" dir="2700000" algn="tl">
                  <a:srgbClr val="000000">
                    <a:alpha val="43137"/>
                  </a:srgbClr>
                </a:outerShdw>
              </a:effectLst>
              <a:latin typeface="Rockwell"/>
              <a:ea typeface="+mn-ea"/>
              <a:cs typeface="+mn-cs"/>
            </a:rPr>
            <a:t>Erasable programmable read-only memory</a:t>
          </a:r>
        </a:p>
      </dsp:txBody>
      <dsp:txXfrm>
        <a:off x="278665" y="1488294"/>
        <a:ext cx="1941630" cy="900022"/>
      </dsp:txXfrm>
    </dsp:sp>
    <dsp:sp modelId="{2E09FDE4-D0D4-534C-925E-72DB36DC377B}">
      <dsp:nvSpPr>
        <dsp:cNvPr id="0" name=""/>
        <dsp:cNvSpPr/>
      </dsp:nvSpPr>
      <dsp:spPr>
        <a:xfrm>
          <a:off x="250664" y="2563398"/>
          <a:ext cx="1997632" cy="956024"/>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en-US" sz="1100" b="1" kern="1200" dirty="0">
              <a:solidFill>
                <a:sysClr val="window" lastClr="FFFFFF"/>
              </a:solidFill>
              <a:effectLst>
                <a:outerShdw blurRad="38100" dist="38100" dir="2700000" algn="tl">
                  <a:srgbClr val="000000">
                    <a:alpha val="43137"/>
                  </a:srgbClr>
                </a:outerShdw>
              </a:effectLst>
              <a:latin typeface="Rockwell"/>
              <a:ea typeface="+mn-ea"/>
              <a:cs typeface="+mn-cs"/>
            </a:rPr>
            <a:t>Erasure process can be performed repeatedly</a:t>
          </a:r>
        </a:p>
      </dsp:txBody>
      <dsp:txXfrm>
        <a:off x="278665" y="2591399"/>
        <a:ext cx="1941630" cy="900022"/>
      </dsp:txXfrm>
    </dsp:sp>
    <dsp:sp modelId="{6EA9746E-83BF-C141-962A-D5914E659DB9}">
      <dsp:nvSpPr>
        <dsp:cNvPr id="0" name=""/>
        <dsp:cNvSpPr/>
      </dsp:nvSpPr>
      <dsp:spPr>
        <a:xfrm>
          <a:off x="250664" y="3666504"/>
          <a:ext cx="1997632" cy="956024"/>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en-US" sz="1100" b="1" kern="1200" dirty="0">
              <a:solidFill>
                <a:sysClr val="window" lastClr="FFFFFF"/>
              </a:solidFill>
              <a:effectLst>
                <a:outerShdw blurRad="38100" dist="38100" dir="2700000" algn="tl">
                  <a:srgbClr val="000000">
                    <a:alpha val="43137"/>
                  </a:srgbClr>
                </a:outerShdw>
              </a:effectLst>
              <a:latin typeface="Rockwell"/>
              <a:ea typeface="+mn-ea"/>
              <a:cs typeface="+mn-cs"/>
            </a:rPr>
            <a:t>More expensive than PROM but it has the advantage of the multiple update capability </a:t>
          </a:r>
        </a:p>
      </dsp:txBody>
      <dsp:txXfrm>
        <a:off x="278665" y="3694505"/>
        <a:ext cx="1941630" cy="900022"/>
      </dsp:txXfrm>
    </dsp:sp>
    <dsp:sp modelId="{06A8ABCA-51AB-7C44-A93E-8766E44BBFCB}">
      <dsp:nvSpPr>
        <dsp:cNvPr id="0" name=""/>
        <dsp:cNvSpPr/>
      </dsp:nvSpPr>
      <dsp:spPr>
        <a:xfrm>
          <a:off x="2685279" y="0"/>
          <a:ext cx="2497041" cy="4866258"/>
        </a:xfrm>
        <a:prstGeom prst="roundRect">
          <a:avLst>
            <a:gd name="adj" fmla="val 10000"/>
          </a:avLst>
        </a:prstGeom>
        <a:solidFill>
          <a:srgbClr val="663366">
            <a:tint val="40000"/>
            <a:hueOff val="0"/>
            <a:satOff val="0"/>
            <a:lumOff val="0"/>
            <a:alphaOff val="0"/>
          </a:srgbClr>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en-US" sz="3900" kern="1200" dirty="0">
              <a:solidFill>
                <a:sysClr val="windowText" lastClr="000000">
                  <a:hueOff val="0"/>
                  <a:satOff val="0"/>
                  <a:lumOff val="0"/>
                  <a:alphaOff val="0"/>
                </a:sysClr>
              </a:solidFill>
              <a:effectLst>
                <a:outerShdw blurRad="38100" dist="38100" dir="2700000" algn="tl">
                  <a:srgbClr val="000000">
                    <a:alpha val="43137"/>
                  </a:srgbClr>
                </a:outerShdw>
              </a:effectLst>
              <a:latin typeface="Rockwell"/>
              <a:ea typeface="+mn-ea"/>
              <a:cs typeface="+mn-cs"/>
            </a:rPr>
            <a:t>EEPROM</a:t>
          </a:r>
        </a:p>
      </dsp:txBody>
      <dsp:txXfrm>
        <a:off x="2728037" y="42758"/>
        <a:ext cx="2411525" cy="1374361"/>
      </dsp:txXfrm>
    </dsp:sp>
    <dsp:sp modelId="{BD02C517-69F7-5D4E-A179-BA93C73CFD2C}">
      <dsp:nvSpPr>
        <dsp:cNvPr id="0" name=""/>
        <dsp:cNvSpPr/>
      </dsp:nvSpPr>
      <dsp:spPr>
        <a:xfrm>
          <a:off x="2934983" y="1459996"/>
          <a:ext cx="1997632" cy="708910"/>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en-US" sz="1100" b="1" kern="1200" dirty="0">
              <a:solidFill>
                <a:sysClr val="window" lastClr="FFFFFF"/>
              </a:solidFill>
              <a:effectLst>
                <a:outerShdw blurRad="38100" dist="38100" dir="2700000" algn="tl">
                  <a:srgbClr val="000000">
                    <a:alpha val="43137"/>
                  </a:srgbClr>
                </a:outerShdw>
              </a:effectLst>
              <a:latin typeface="Rockwell"/>
              <a:ea typeface="+mn-ea"/>
              <a:cs typeface="+mn-cs"/>
            </a:rPr>
            <a:t>Electrically erasable programmable read-only memory</a:t>
          </a:r>
        </a:p>
      </dsp:txBody>
      <dsp:txXfrm>
        <a:off x="2955746" y="1480759"/>
        <a:ext cx="1956106" cy="667384"/>
      </dsp:txXfrm>
    </dsp:sp>
    <dsp:sp modelId="{1E8C0409-4787-3248-94C2-AEB8C99A4F95}">
      <dsp:nvSpPr>
        <dsp:cNvPr id="0" name=""/>
        <dsp:cNvSpPr/>
      </dsp:nvSpPr>
      <dsp:spPr>
        <a:xfrm>
          <a:off x="2934983" y="2277969"/>
          <a:ext cx="1997632" cy="708910"/>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en-US" sz="1100" b="1" kern="1200" dirty="0">
              <a:solidFill>
                <a:sysClr val="window" lastClr="FFFFFF"/>
              </a:solidFill>
              <a:effectLst>
                <a:outerShdw blurRad="38100" dist="38100" dir="2700000" algn="tl">
                  <a:srgbClr val="000000">
                    <a:alpha val="43137"/>
                  </a:srgbClr>
                </a:outerShdw>
              </a:effectLst>
              <a:latin typeface="Rockwell"/>
              <a:ea typeface="+mn-ea"/>
              <a:cs typeface="+mn-cs"/>
            </a:rPr>
            <a:t>Can be written into at any time without erasing prior contents</a:t>
          </a:r>
        </a:p>
      </dsp:txBody>
      <dsp:txXfrm>
        <a:off x="2955746" y="2298732"/>
        <a:ext cx="1956106" cy="667384"/>
      </dsp:txXfrm>
    </dsp:sp>
    <dsp:sp modelId="{482E95BE-A6F3-634C-BDD0-F34D94BB52CE}">
      <dsp:nvSpPr>
        <dsp:cNvPr id="0" name=""/>
        <dsp:cNvSpPr/>
      </dsp:nvSpPr>
      <dsp:spPr>
        <a:xfrm>
          <a:off x="2934983" y="3095942"/>
          <a:ext cx="1997632" cy="708910"/>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en-US" sz="1100" b="1" kern="1200" dirty="0">
              <a:solidFill>
                <a:sysClr val="window" lastClr="FFFFFF"/>
              </a:solidFill>
              <a:effectLst>
                <a:outerShdw blurRad="38100" dist="38100" dir="2700000" algn="tl">
                  <a:srgbClr val="000000">
                    <a:alpha val="43137"/>
                  </a:srgbClr>
                </a:outerShdw>
              </a:effectLst>
              <a:latin typeface="Rockwell"/>
              <a:ea typeface="+mn-ea"/>
              <a:cs typeface="+mn-cs"/>
            </a:rPr>
            <a:t>Combines the advantage of non-volatility with the flexibility of being updatable in place</a:t>
          </a:r>
        </a:p>
      </dsp:txBody>
      <dsp:txXfrm>
        <a:off x="2955746" y="3116705"/>
        <a:ext cx="1956106" cy="667384"/>
      </dsp:txXfrm>
    </dsp:sp>
    <dsp:sp modelId="{408F0A18-5EE1-CE4C-9645-EA7FCA285619}">
      <dsp:nvSpPr>
        <dsp:cNvPr id="0" name=""/>
        <dsp:cNvSpPr/>
      </dsp:nvSpPr>
      <dsp:spPr>
        <a:xfrm>
          <a:off x="2934983" y="3913916"/>
          <a:ext cx="1997632" cy="708910"/>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en-US" sz="1100" b="1" kern="1200" dirty="0">
              <a:solidFill>
                <a:sysClr val="window" lastClr="FFFFFF"/>
              </a:solidFill>
              <a:effectLst>
                <a:outerShdw blurRad="38100" dist="38100" dir="2700000" algn="tl">
                  <a:srgbClr val="000000">
                    <a:alpha val="43137"/>
                  </a:srgbClr>
                </a:outerShdw>
              </a:effectLst>
              <a:latin typeface="Rockwell"/>
              <a:ea typeface="+mn-ea"/>
              <a:cs typeface="+mn-cs"/>
            </a:rPr>
            <a:t>More expensive than EPROM </a:t>
          </a:r>
        </a:p>
      </dsp:txBody>
      <dsp:txXfrm>
        <a:off x="2955746" y="3934679"/>
        <a:ext cx="1956106" cy="667384"/>
      </dsp:txXfrm>
    </dsp:sp>
    <dsp:sp modelId="{48677A78-52B6-7B45-9BF1-CBA2C4872099}">
      <dsp:nvSpPr>
        <dsp:cNvPr id="0" name=""/>
        <dsp:cNvSpPr/>
      </dsp:nvSpPr>
      <dsp:spPr>
        <a:xfrm>
          <a:off x="5369598" y="0"/>
          <a:ext cx="2497041" cy="4866258"/>
        </a:xfrm>
        <a:prstGeom prst="roundRect">
          <a:avLst>
            <a:gd name="adj" fmla="val 10000"/>
          </a:avLst>
        </a:prstGeom>
        <a:solidFill>
          <a:srgbClr val="663366">
            <a:tint val="40000"/>
            <a:hueOff val="0"/>
            <a:satOff val="0"/>
            <a:lumOff val="0"/>
            <a:alphaOff val="0"/>
          </a:srgbClr>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en-US" sz="3900" kern="1200" dirty="0">
              <a:solidFill>
                <a:sysClr val="windowText" lastClr="000000">
                  <a:hueOff val="0"/>
                  <a:satOff val="0"/>
                  <a:lumOff val="0"/>
                  <a:alphaOff val="0"/>
                </a:sysClr>
              </a:solidFill>
              <a:effectLst>
                <a:outerShdw blurRad="38100" dist="38100" dir="2700000" algn="tl">
                  <a:srgbClr val="000000">
                    <a:alpha val="43137"/>
                  </a:srgbClr>
                </a:outerShdw>
              </a:effectLst>
              <a:latin typeface="Rockwell"/>
              <a:ea typeface="+mn-ea"/>
              <a:cs typeface="+mn-cs"/>
            </a:rPr>
            <a:t>Flash Memory</a:t>
          </a:r>
        </a:p>
      </dsp:txBody>
      <dsp:txXfrm>
        <a:off x="5412356" y="42758"/>
        <a:ext cx="2411525" cy="1374361"/>
      </dsp:txXfrm>
    </dsp:sp>
    <dsp:sp modelId="{BF72B8B5-A8A6-834B-A98F-81FAF85D1BED}">
      <dsp:nvSpPr>
        <dsp:cNvPr id="0" name=""/>
        <dsp:cNvSpPr/>
      </dsp:nvSpPr>
      <dsp:spPr>
        <a:xfrm>
          <a:off x="5619302" y="1460293"/>
          <a:ext cx="1997632" cy="956024"/>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en-US" sz="1100" b="1" kern="1200" dirty="0">
              <a:solidFill>
                <a:sysClr val="window" lastClr="FFFFFF"/>
              </a:solidFill>
              <a:effectLst>
                <a:outerShdw blurRad="38100" dist="38100" dir="2700000" algn="tl">
                  <a:srgbClr val="000000">
                    <a:alpha val="43137"/>
                  </a:srgbClr>
                </a:outerShdw>
              </a:effectLst>
              <a:latin typeface="Rockwell"/>
              <a:ea typeface="+mn-ea"/>
              <a:cs typeface="+mn-cs"/>
            </a:rPr>
            <a:t>Intermediate between EPROM and EEPROM in both cost and functionality</a:t>
          </a:r>
        </a:p>
      </dsp:txBody>
      <dsp:txXfrm>
        <a:off x="5647303" y="1488294"/>
        <a:ext cx="1941630" cy="900022"/>
      </dsp:txXfrm>
    </dsp:sp>
    <dsp:sp modelId="{0A9157C7-4363-1844-9081-88D1FC6FF148}">
      <dsp:nvSpPr>
        <dsp:cNvPr id="0" name=""/>
        <dsp:cNvSpPr/>
      </dsp:nvSpPr>
      <dsp:spPr>
        <a:xfrm>
          <a:off x="5619302" y="2563398"/>
          <a:ext cx="1997632" cy="956024"/>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en-US" sz="1100" b="1" kern="1200" dirty="0">
              <a:solidFill>
                <a:sysClr val="window" lastClr="FFFFFF"/>
              </a:solidFill>
              <a:effectLst>
                <a:outerShdw blurRad="38100" dist="38100" dir="2700000" algn="tl">
                  <a:srgbClr val="000000">
                    <a:alpha val="43137"/>
                  </a:srgbClr>
                </a:outerShdw>
              </a:effectLst>
              <a:latin typeface="Rockwell"/>
              <a:ea typeface="+mn-ea"/>
              <a:cs typeface="+mn-cs"/>
            </a:rPr>
            <a:t>Uses an electrical erasing technology, does not provide byte-level erasure</a:t>
          </a:r>
        </a:p>
      </dsp:txBody>
      <dsp:txXfrm>
        <a:off x="5647303" y="2591399"/>
        <a:ext cx="1941630" cy="900022"/>
      </dsp:txXfrm>
    </dsp:sp>
    <dsp:sp modelId="{73C35733-9ED5-034E-91F6-DD776EDA2725}">
      <dsp:nvSpPr>
        <dsp:cNvPr id="0" name=""/>
        <dsp:cNvSpPr/>
      </dsp:nvSpPr>
      <dsp:spPr>
        <a:xfrm>
          <a:off x="5619302" y="3666504"/>
          <a:ext cx="1997632" cy="956024"/>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en-US" sz="1100" b="1" kern="1200" dirty="0">
              <a:solidFill>
                <a:sysClr val="window" lastClr="FFFFFF"/>
              </a:solidFill>
              <a:effectLst>
                <a:outerShdw blurRad="38100" dist="38100" dir="2700000" algn="tl">
                  <a:srgbClr val="000000">
                    <a:alpha val="43137"/>
                  </a:srgbClr>
                </a:outerShdw>
              </a:effectLst>
              <a:latin typeface="Rockwell"/>
              <a:ea typeface="+mn-ea"/>
              <a:cs typeface="+mn-cs"/>
            </a:rPr>
            <a:t>Microchip is organized so that a section of memory cells are erased in a single action or “flash”</a:t>
          </a:r>
        </a:p>
      </dsp:txBody>
      <dsp:txXfrm>
        <a:off x="5647303" y="3694505"/>
        <a:ext cx="1941630" cy="9000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0BCEDA-1B03-9849-8E13-497008088137}">
      <dsp:nvSpPr>
        <dsp:cNvPr id="0" name=""/>
        <dsp:cNvSpPr/>
      </dsp:nvSpPr>
      <dsp:spPr>
        <a:xfrm>
          <a:off x="674387" y="1329486"/>
          <a:ext cx="4571823" cy="4571823"/>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B34A8773-C811-0D46-9EEB-711305802ED6}">
      <dsp:nvSpPr>
        <dsp:cNvPr id="0" name=""/>
        <dsp:cNvSpPr/>
      </dsp:nvSpPr>
      <dsp:spPr>
        <a:xfrm>
          <a:off x="1182240" y="1837339"/>
          <a:ext cx="3556116" cy="3556116"/>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AD596D2-E62A-0548-828D-4DCC653CC72D}">
      <dsp:nvSpPr>
        <dsp:cNvPr id="0" name=""/>
        <dsp:cNvSpPr/>
      </dsp:nvSpPr>
      <dsp:spPr>
        <a:xfrm>
          <a:off x="1690094" y="2345192"/>
          <a:ext cx="2540409" cy="2540409"/>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2AEFFE6D-02DD-AC47-A7D7-6F0F49D69E25}">
      <dsp:nvSpPr>
        <dsp:cNvPr id="0" name=""/>
        <dsp:cNvSpPr/>
      </dsp:nvSpPr>
      <dsp:spPr>
        <a:xfrm>
          <a:off x="2198328" y="2853427"/>
          <a:ext cx="1523941" cy="1523941"/>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91CD37D8-A6C9-7347-9185-E44226E72FC7}">
      <dsp:nvSpPr>
        <dsp:cNvPr id="0" name=""/>
        <dsp:cNvSpPr/>
      </dsp:nvSpPr>
      <dsp:spPr>
        <a:xfrm>
          <a:off x="2706181" y="3361280"/>
          <a:ext cx="508234" cy="50823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7F2462F4-CE27-CB47-B974-0D649D5F1522}">
      <dsp:nvSpPr>
        <dsp:cNvPr id="0" name=""/>
        <dsp:cNvSpPr/>
      </dsp:nvSpPr>
      <dsp:spPr>
        <a:xfrm>
          <a:off x="6008180" y="194454"/>
          <a:ext cx="2285911" cy="807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Composed of a collection of DRAM chips</a:t>
          </a:r>
        </a:p>
      </dsp:txBody>
      <dsp:txXfrm>
        <a:off x="6008180" y="194454"/>
        <a:ext cx="2285911" cy="807079"/>
      </dsp:txXfrm>
    </dsp:sp>
    <dsp:sp modelId="{ECCACFBC-6FE8-3A49-AD2B-79E2DA2407EC}">
      <dsp:nvSpPr>
        <dsp:cNvPr id="0" name=""/>
        <dsp:cNvSpPr/>
      </dsp:nvSpPr>
      <dsp:spPr>
        <a:xfrm>
          <a:off x="5436703" y="597994"/>
          <a:ext cx="571477" cy="0"/>
        </a:xfrm>
        <a:prstGeom prst="line">
          <a:avLst/>
        </a:prstGeom>
        <a:solidFill>
          <a:srgbClr val="663366">
            <a:hueOff val="0"/>
            <a:satOff val="0"/>
            <a:lumOff val="0"/>
            <a:alphaOff val="0"/>
          </a:srgbClr>
        </a:solidFill>
        <a:ln w="25400" cap="flat" cmpd="sng" algn="ctr">
          <a:solidFill>
            <a:srgbClr val="666699"/>
          </a:solidFill>
          <a:prstDash val="solid"/>
        </a:ln>
        <a:effectLst/>
      </dsp:spPr>
      <dsp:style>
        <a:lnRef idx="2">
          <a:scrgbClr r="0" g="0" b="0"/>
        </a:lnRef>
        <a:fillRef idx="1">
          <a:scrgbClr r="0" g="0" b="0"/>
        </a:fillRef>
        <a:effectRef idx="1">
          <a:scrgbClr r="0" g="0" b="0"/>
        </a:effectRef>
        <a:fontRef idx="minor"/>
      </dsp:style>
    </dsp:sp>
    <dsp:sp modelId="{F321CC0B-6111-EA4D-945B-E997A707C6AB}">
      <dsp:nvSpPr>
        <dsp:cNvPr id="0" name=""/>
        <dsp:cNvSpPr/>
      </dsp:nvSpPr>
      <dsp:spPr>
        <a:xfrm rot="5400000">
          <a:off x="2687894" y="870398"/>
          <a:ext cx="3017403" cy="2472594"/>
        </a:xfrm>
        <a:prstGeom prst="line">
          <a:avLst/>
        </a:prstGeom>
        <a:solidFill>
          <a:srgbClr val="663366">
            <a:hueOff val="0"/>
            <a:satOff val="0"/>
            <a:lumOff val="0"/>
            <a:alphaOff val="0"/>
          </a:srgbClr>
        </a:solidFill>
        <a:ln w="25400" cap="flat" cmpd="sng" algn="ctr">
          <a:solidFill>
            <a:srgbClr val="666699"/>
          </a:solidFill>
          <a:prstDash val="solid"/>
        </a:ln>
        <a:effectLst/>
      </dsp:spPr>
      <dsp:style>
        <a:lnRef idx="2">
          <a:scrgbClr r="0" g="0" b="0"/>
        </a:lnRef>
        <a:fillRef idx="1">
          <a:scrgbClr r="0" g="0" b="0"/>
        </a:fillRef>
        <a:effectRef idx="1">
          <a:scrgbClr r="0" g="0" b="0"/>
        </a:effectRef>
        <a:fontRef idx="minor"/>
      </dsp:style>
    </dsp:sp>
    <dsp:sp modelId="{CC87624B-73C2-8F41-B7C2-96066902C80B}">
      <dsp:nvSpPr>
        <dsp:cNvPr id="0" name=""/>
        <dsp:cNvSpPr/>
      </dsp:nvSpPr>
      <dsp:spPr>
        <a:xfrm>
          <a:off x="6008180" y="1047861"/>
          <a:ext cx="2285911" cy="807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rtl="0">
            <a:lnSpc>
              <a:spcPct val="90000"/>
            </a:lnSpc>
            <a:spcBef>
              <a:spcPct val="0"/>
            </a:spcBef>
            <a:spcAft>
              <a:spcPct val="35000"/>
            </a:spcAft>
            <a:buNone/>
          </a:pPr>
          <a:r>
            <a:rPr lang="en-GB" sz="1200" kern="1200" dirty="0">
              <a:solidFill>
                <a:sysClr val="windowText" lastClr="000000">
                  <a:hueOff val="0"/>
                  <a:satOff val="0"/>
                  <a:lumOff val="0"/>
                  <a:alphaOff val="0"/>
                </a:sysClr>
              </a:solidFill>
              <a:latin typeface="Rockwell"/>
              <a:ea typeface="+mn-ea"/>
              <a:cs typeface="+mn-cs"/>
            </a:rPr>
            <a:t>Grouped together to form a </a:t>
          </a:r>
          <a:r>
            <a:rPr lang="en-GB" sz="1200" i="1" kern="1200" dirty="0">
              <a:solidFill>
                <a:sysClr val="windowText" lastClr="000000">
                  <a:hueOff val="0"/>
                  <a:satOff val="0"/>
                  <a:lumOff val="0"/>
                  <a:alphaOff val="0"/>
                </a:sysClr>
              </a:solidFill>
              <a:latin typeface="Rockwell"/>
              <a:ea typeface="+mn-ea"/>
              <a:cs typeface="+mn-cs"/>
            </a:rPr>
            <a:t>memory bank</a:t>
          </a:r>
        </a:p>
      </dsp:txBody>
      <dsp:txXfrm>
        <a:off x="6008180" y="1047861"/>
        <a:ext cx="2285911" cy="807079"/>
      </dsp:txXfrm>
    </dsp:sp>
    <dsp:sp modelId="{FD651CF9-2939-7340-9033-50955A68CD2B}">
      <dsp:nvSpPr>
        <dsp:cNvPr id="0" name=""/>
        <dsp:cNvSpPr/>
      </dsp:nvSpPr>
      <dsp:spPr>
        <a:xfrm>
          <a:off x="5436703" y="1451401"/>
          <a:ext cx="571477" cy="0"/>
        </a:xfrm>
        <a:prstGeom prst="line">
          <a:avLst/>
        </a:prstGeom>
        <a:solidFill>
          <a:srgbClr val="663366">
            <a:hueOff val="0"/>
            <a:satOff val="0"/>
            <a:lumOff val="0"/>
            <a:alphaOff val="0"/>
          </a:srgbClr>
        </a:solidFill>
        <a:ln w="25400" cap="flat" cmpd="sng" algn="ctr">
          <a:solidFill>
            <a:srgbClr val="666699"/>
          </a:solidFill>
          <a:prstDash val="solid"/>
        </a:ln>
        <a:effectLst/>
      </dsp:spPr>
      <dsp:style>
        <a:lnRef idx="2">
          <a:scrgbClr r="0" g="0" b="0"/>
        </a:lnRef>
        <a:fillRef idx="1">
          <a:scrgbClr r="0" g="0" b="0"/>
        </a:fillRef>
        <a:effectRef idx="1">
          <a:scrgbClr r="0" g="0" b="0"/>
        </a:effectRef>
        <a:fontRef idx="minor"/>
      </dsp:style>
    </dsp:sp>
    <dsp:sp modelId="{C67BBE53-21DC-E045-A630-D12DE591D833}">
      <dsp:nvSpPr>
        <dsp:cNvPr id="0" name=""/>
        <dsp:cNvSpPr/>
      </dsp:nvSpPr>
      <dsp:spPr>
        <a:xfrm rot="5400000">
          <a:off x="3131285" y="1658962"/>
          <a:ext cx="2512369" cy="2095418"/>
        </a:xfrm>
        <a:prstGeom prst="line">
          <a:avLst/>
        </a:prstGeom>
        <a:solidFill>
          <a:srgbClr val="663366">
            <a:hueOff val="0"/>
            <a:satOff val="0"/>
            <a:lumOff val="0"/>
            <a:alphaOff val="0"/>
          </a:srgbClr>
        </a:solidFill>
        <a:ln w="25400" cap="flat" cmpd="sng" algn="ctr">
          <a:solidFill>
            <a:srgbClr val="666699"/>
          </a:solidFill>
          <a:prstDash val="solid"/>
        </a:ln>
        <a:effectLst/>
      </dsp:spPr>
      <dsp:style>
        <a:lnRef idx="2">
          <a:scrgbClr r="0" g="0" b="0"/>
        </a:lnRef>
        <a:fillRef idx="1">
          <a:scrgbClr r="0" g="0" b="0"/>
        </a:fillRef>
        <a:effectRef idx="1">
          <a:scrgbClr r="0" g="0" b="0"/>
        </a:effectRef>
        <a:fontRef idx="minor"/>
      </dsp:style>
    </dsp:sp>
    <dsp:sp modelId="{8EC32DAD-B60A-E04E-9CBE-3880F576FF1B}">
      <dsp:nvSpPr>
        <dsp:cNvPr id="0" name=""/>
        <dsp:cNvSpPr/>
      </dsp:nvSpPr>
      <dsp:spPr>
        <a:xfrm>
          <a:off x="6008180" y="1901268"/>
          <a:ext cx="2285911" cy="807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Each bank is independently able to service a memory read or write request</a:t>
          </a:r>
        </a:p>
      </dsp:txBody>
      <dsp:txXfrm>
        <a:off x="6008180" y="1901268"/>
        <a:ext cx="2285911" cy="807079"/>
      </dsp:txXfrm>
    </dsp:sp>
    <dsp:sp modelId="{48737FD0-232D-2342-9E7D-C70474E38A8F}">
      <dsp:nvSpPr>
        <dsp:cNvPr id="0" name=""/>
        <dsp:cNvSpPr/>
      </dsp:nvSpPr>
      <dsp:spPr>
        <a:xfrm>
          <a:off x="5436703" y="2304808"/>
          <a:ext cx="571477" cy="0"/>
        </a:xfrm>
        <a:prstGeom prst="line">
          <a:avLst/>
        </a:prstGeom>
        <a:solidFill>
          <a:srgbClr val="663366">
            <a:hueOff val="0"/>
            <a:satOff val="0"/>
            <a:lumOff val="0"/>
            <a:alphaOff val="0"/>
          </a:srgbClr>
        </a:solidFill>
        <a:ln w="25400" cap="flat" cmpd="sng" algn="ctr">
          <a:solidFill>
            <a:srgbClr val="666699"/>
          </a:solidFill>
          <a:prstDash val="solid"/>
        </a:ln>
        <a:effectLst/>
      </dsp:spPr>
      <dsp:style>
        <a:lnRef idx="2">
          <a:scrgbClr r="0" g="0" b="0"/>
        </a:lnRef>
        <a:fillRef idx="1">
          <a:scrgbClr r="0" g="0" b="0"/>
        </a:fillRef>
        <a:effectRef idx="1">
          <a:scrgbClr r="0" g="0" b="0"/>
        </a:effectRef>
        <a:fontRef idx="minor"/>
      </dsp:style>
    </dsp:sp>
    <dsp:sp modelId="{B14A19D7-85D7-814F-8401-2C8DDF90F3FB}">
      <dsp:nvSpPr>
        <dsp:cNvPr id="0" name=""/>
        <dsp:cNvSpPr/>
      </dsp:nvSpPr>
      <dsp:spPr>
        <a:xfrm rot="5400000">
          <a:off x="3566065" y="2415294"/>
          <a:ext cx="1981123" cy="1760151"/>
        </a:xfrm>
        <a:prstGeom prst="line">
          <a:avLst/>
        </a:prstGeom>
        <a:solidFill>
          <a:srgbClr val="663366">
            <a:hueOff val="0"/>
            <a:satOff val="0"/>
            <a:lumOff val="0"/>
            <a:alphaOff val="0"/>
          </a:srgbClr>
        </a:solidFill>
        <a:ln w="25400" cap="flat" cmpd="sng" algn="ctr">
          <a:solidFill>
            <a:srgbClr val="666699"/>
          </a:solidFill>
          <a:prstDash val="solid"/>
        </a:ln>
        <a:effectLst/>
      </dsp:spPr>
      <dsp:style>
        <a:lnRef idx="2">
          <a:scrgbClr r="0" g="0" b="0"/>
        </a:lnRef>
        <a:fillRef idx="1">
          <a:scrgbClr r="0" g="0" b="0"/>
        </a:fillRef>
        <a:effectRef idx="1">
          <a:scrgbClr r="0" g="0" b="0"/>
        </a:effectRef>
        <a:fontRef idx="minor"/>
      </dsp:style>
    </dsp:sp>
    <dsp:sp modelId="{835CBABC-C4E5-3D41-92E3-3EE99DB441F4}">
      <dsp:nvSpPr>
        <dsp:cNvPr id="0" name=""/>
        <dsp:cNvSpPr/>
      </dsp:nvSpPr>
      <dsp:spPr>
        <a:xfrm>
          <a:off x="6008180" y="2736388"/>
          <a:ext cx="2285911" cy="807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rtl="0">
            <a:lnSpc>
              <a:spcPct val="90000"/>
            </a:lnSpc>
            <a:spcBef>
              <a:spcPct val="0"/>
            </a:spcBef>
            <a:spcAft>
              <a:spcPct val="35000"/>
            </a:spcAft>
            <a:buNone/>
          </a:pPr>
          <a:r>
            <a:rPr lang="en-US" sz="1200" i="1" kern="1200" dirty="0">
              <a:solidFill>
                <a:sysClr val="windowText" lastClr="000000">
                  <a:hueOff val="0"/>
                  <a:satOff val="0"/>
                  <a:lumOff val="0"/>
                  <a:alphaOff val="0"/>
                </a:sysClr>
              </a:solidFill>
              <a:latin typeface="Rockwell"/>
              <a:ea typeface="+mn-ea"/>
              <a:cs typeface="+mn-cs"/>
            </a:rPr>
            <a:t>K</a:t>
          </a:r>
          <a:r>
            <a:rPr lang="en-US" sz="1200" kern="1200" dirty="0">
              <a:solidFill>
                <a:sysClr val="windowText" lastClr="000000">
                  <a:hueOff val="0"/>
                  <a:satOff val="0"/>
                  <a:lumOff val="0"/>
                  <a:alphaOff val="0"/>
                </a:sysClr>
              </a:solidFill>
              <a:latin typeface="Rockwell"/>
              <a:ea typeface="+mn-ea"/>
              <a:cs typeface="+mn-cs"/>
            </a:rPr>
            <a:t> banks can service </a:t>
          </a:r>
          <a:r>
            <a:rPr lang="en-US" sz="1200" i="1" kern="1200" dirty="0">
              <a:solidFill>
                <a:sysClr val="windowText" lastClr="000000">
                  <a:hueOff val="0"/>
                  <a:satOff val="0"/>
                  <a:lumOff val="0"/>
                  <a:alphaOff val="0"/>
                </a:sysClr>
              </a:solidFill>
              <a:latin typeface="Rockwell"/>
              <a:ea typeface="+mn-ea"/>
              <a:cs typeface="+mn-cs"/>
            </a:rPr>
            <a:t>K</a:t>
          </a:r>
          <a:r>
            <a:rPr lang="en-US" sz="1200" kern="1200" dirty="0">
              <a:solidFill>
                <a:sysClr val="windowText" lastClr="000000">
                  <a:hueOff val="0"/>
                  <a:satOff val="0"/>
                  <a:lumOff val="0"/>
                  <a:alphaOff val="0"/>
                </a:sysClr>
              </a:solidFill>
              <a:latin typeface="Rockwell"/>
              <a:ea typeface="+mn-ea"/>
              <a:cs typeface="+mn-cs"/>
            </a:rPr>
            <a:t> requests simultaneously, increasing memory read or write rates by a factor of </a:t>
          </a:r>
          <a:r>
            <a:rPr lang="en-US" sz="1200" i="1" kern="1200" dirty="0">
              <a:solidFill>
                <a:sysClr val="windowText" lastClr="000000">
                  <a:hueOff val="0"/>
                  <a:satOff val="0"/>
                  <a:lumOff val="0"/>
                  <a:alphaOff val="0"/>
                </a:sysClr>
              </a:solidFill>
              <a:latin typeface="Rockwell"/>
              <a:ea typeface="+mn-ea"/>
              <a:cs typeface="+mn-cs"/>
            </a:rPr>
            <a:t>K</a:t>
          </a:r>
          <a:endParaRPr lang="en-US" sz="1200" kern="1200" dirty="0">
            <a:solidFill>
              <a:sysClr val="windowText" lastClr="000000">
                <a:hueOff val="0"/>
                <a:satOff val="0"/>
                <a:lumOff val="0"/>
                <a:alphaOff val="0"/>
              </a:sysClr>
            </a:solidFill>
            <a:latin typeface="Rockwell"/>
            <a:ea typeface="+mn-ea"/>
            <a:cs typeface="+mn-cs"/>
          </a:endParaRPr>
        </a:p>
      </dsp:txBody>
      <dsp:txXfrm>
        <a:off x="6008180" y="2736388"/>
        <a:ext cx="2285911" cy="807079"/>
      </dsp:txXfrm>
    </dsp:sp>
    <dsp:sp modelId="{7CDB84B8-63BA-6048-9CBF-1CBC25592950}">
      <dsp:nvSpPr>
        <dsp:cNvPr id="0" name=""/>
        <dsp:cNvSpPr/>
      </dsp:nvSpPr>
      <dsp:spPr>
        <a:xfrm>
          <a:off x="5436703" y="3139928"/>
          <a:ext cx="571477" cy="0"/>
        </a:xfrm>
        <a:prstGeom prst="line">
          <a:avLst/>
        </a:prstGeom>
        <a:solidFill>
          <a:srgbClr val="663366">
            <a:hueOff val="0"/>
            <a:satOff val="0"/>
            <a:lumOff val="0"/>
            <a:alphaOff val="0"/>
          </a:srgbClr>
        </a:solidFill>
        <a:ln w="25400" cap="flat" cmpd="sng" algn="ctr">
          <a:solidFill>
            <a:srgbClr val="666699"/>
          </a:solidFill>
          <a:prstDash val="solid"/>
        </a:ln>
        <a:effectLst/>
      </dsp:spPr>
      <dsp:style>
        <a:lnRef idx="2">
          <a:scrgbClr r="0" g="0" b="0"/>
        </a:lnRef>
        <a:fillRef idx="1">
          <a:scrgbClr r="0" g="0" b="0"/>
        </a:fillRef>
        <a:effectRef idx="1">
          <a:scrgbClr r="0" g="0" b="0"/>
        </a:effectRef>
        <a:fontRef idx="minor"/>
      </dsp:style>
    </dsp:sp>
    <dsp:sp modelId="{C34E5CC8-DFB0-FC49-82AD-56653AEAF9C3}">
      <dsp:nvSpPr>
        <dsp:cNvPr id="0" name=""/>
        <dsp:cNvSpPr/>
      </dsp:nvSpPr>
      <dsp:spPr>
        <a:xfrm rot="5400000">
          <a:off x="3998864" y="3213839"/>
          <a:ext cx="1511749" cy="1363927"/>
        </a:xfrm>
        <a:prstGeom prst="line">
          <a:avLst/>
        </a:prstGeom>
        <a:solidFill>
          <a:srgbClr val="663366">
            <a:hueOff val="0"/>
            <a:satOff val="0"/>
            <a:lumOff val="0"/>
            <a:alphaOff val="0"/>
          </a:srgbClr>
        </a:solidFill>
        <a:ln w="25400" cap="flat" cmpd="sng" algn="ctr">
          <a:solidFill>
            <a:srgbClr val="666699"/>
          </a:solidFill>
          <a:prstDash val="solid"/>
        </a:ln>
        <a:effectLst/>
      </dsp:spPr>
      <dsp:style>
        <a:lnRef idx="2">
          <a:scrgbClr r="0" g="0" b="0"/>
        </a:lnRef>
        <a:fillRef idx="1">
          <a:scrgbClr r="0" g="0" b="0"/>
        </a:fillRef>
        <a:effectRef idx="1">
          <a:scrgbClr r="0" g="0" b="0"/>
        </a:effectRef>
        <a:fontRef idx="minor"/>
      </dsp:style>
    </dsp:sp>
    <dsp:sp modelId="{BC08C46E-80F6-6844-97EA-EFF90289CFDD}">
      <dsp:nvSpPr>
        <dsp:cNvPr id="0" name=""/>
        <dsp:cNvSpPr/>
      </dsp:nvSpPr>
      <dsp:spPr>
        <a:xfrm>
          <a:off x="6008180" y="3547125"/>
          <a:ext cx="2285911" cy="807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rtl="0">
            <a:lnSpc>
              <a:spcPct val="90000"/>
            </a:lnSpc>
            <a:spcBef>
              <a:spcPct val="0"/>
            </a:spcBef>
            <a:spcAft>
              <a:spcPct val="35000"/>
            </a:spcAft>
            <a:buNone/>
          </a:pPr>
          <a:r>
            <a:rPr lang="en-GB" sz="1200" kern="1200" dirty="0">
              <a:solidFill>
                <a:sysClr val="windowText" lastClr="000000">
                  <a:hueOff val="0"/>
                  <a:satOff val="0"/>
                  <a:lumOff val="0"/>
                  <a:alphaOff val="0"/>
                </a:sysClr>
              </a:solidFill>
              <a:latin typeface="Rockwell"/>
              <a:ea typeface="+mn-ea"/>
              <a:cs typeface="+mn-cs"/>
            </a:rPr>
            <a:t>If consecutive words of memory are stored in different banks, the transfer of a block of memory is speeded up</a:t>
          </a:r>
        </a:p>
      </dsp:txBody>
      <dsp:txXfrm>
        <a:off x="6008180" y="3547125"/>
        <a:ext cx="2285911" cy="807079"/>
      </dsp:txXfrm>
    </dsp:sp>
    <dsp:sp modelId="{926DDFCA-82BF-8A4A-A31C-77A5937B820B}">
      <dsp:nvSpPr>
        <dsp:cNvPr id="0" name=""/>
        <dsp:cNvSpPr/>
      </dsp:nvSpPr>
      <dsp:spPr>
        <a:xfrm>
          <a:off x="5436703" y="3950664"/>
          <a:ext cx="571477" cy="0"/>
        </a:xfrm>
        <a:prstGeom prst="line">
          <a:avLst/>
        </a:prstGeom>
        <a:solidFill>
          <a:srgbClr val="663366">
            <a:hueOff val="0"/>
            <a:satOff val="0"/>
            <a:lumOff val="0"/>
            <a:alphaOff val="0"/>
          </a:srgbClr>
        </a:solidFill>
        <a:ln w="25400" cap="flat" cmpd="sng" algn="ctr">
          <a:solidFill>
            <a:srgbClr val="666699"/>
          </a:solidFill>
          <a:prstDash val="solid"/>
        </a:ln>
        <a:effectLst/>
      </dsp:spPr>
      <dsp:style>
        <a:lnRef idx="2">
          <a:scrgbClr r="0" g="0" b="0"/>
        </a:lnRef>
        <a:fillRef idx="1">
          <a:scrgbClr r="0" g="0" b="0"/>
        </a:fillRef>
        <a:effectRef idx="1">
          <a:scrgbClr r="0" g="0" b="0"/>
        </a:effectRef>
        <a:fontRef idx="minor"/>
      </dsp:style>
    </dsp:sp>
    <dsp:sp modelId="{F84305B1-C966-5546-B34F-EA12E90FF450}">
      <dsp:nvSpPr>
        <dsp:cNvPr id="0" name=""/>
        <dsp:cNvSpPr/>
      </dsp:nvSpPr>
      <dsp:spPr>
        <a:xfrm rot="5400000">
          <a:off x="4408042" y="3988763"/>
          <a:ext cx="1066758" cy="990561"/>
        </a:xfrm>
        <a:prstGeom prst="line">
          <a:avLst/>
        </a:prstGeom>
        <a:solidFill>
          <a:srgbClr val="663366">
            <a:hueOff val="0"/>
            <a:satOff val="0"/>
            <a:lumOff val="0"/>
            <a:alphaOff val="0"/>
          </a:srgbClr>
        </a:solidFill>
        <a:ln w="25400" cap="flat" cmpd="sng" algn="ctr">
          <a:solidFill>
            <a:srgbClr val="666699"/>
          </a:solidFill>
          <a:prstDash val="solid"/>
        </a:ln>
        <a:effectLst/>
      </dsp:spPr>
      <dsp:style>
        <a:lnRef idx="2">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FECDC-F79B-B344-8AF2-2E06E96ADAA6}">
      <dsp:nvSpPr>
        <dsp:cNvPr id="0" name=""/>
        <dsp:cNvSpPr/>
      </dsp:nvSpPr>
      <dsp:spPr>
        <a:xfrm>
          <a:off x="0" y="233188"/>
          <a:ext cx="6434828" cy="780705"/>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ysClr val="window" lastClr="FFFFFF"/>
              </a:solidFill>
              <a:effectLst>
                <a:outerShdw blurRad="38100" dist="38100" dir="2700000" algn="tl">
                  <a:srgbClr val="000000">
                    <a:alpha val="43137"/>
                  </a:srgbClr>
                </a:outerShdw>
              </a:effectLst>
              <a:latin typeface="Rockwell"/>
              <a:ea typeface="+mn-ea"/>
              <a:cs typeface="+mn-cs"/>
            </a:rPr>
            <a:t>One of the most widely used forms of DRAM</a:t>
          </a:r>
        </a:p>
      </dsp:txBody>
      <dsp:txXfrm>
        <a:off x="22866" y="256054"/>
        <a:ext cx="4919856" cy="734973"/>
      </dsp:txXfrm>
    </dsp:sp>
    <dsp:sp modelId="{29FC9BE3-5D17-D947-B223-5867698AAC28}">
      <dsp:nvSpPr>
        <dsp:cNvPr id="0" name=""/>
        <dsp:cNvSpPr/>
      </dsp:nvSpPr>
      <dsp:spPr>
        <a:xfrm>
          <a:off x="608318" y="1216674"/>
          <a:ext cx="6434828" cy="143972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ysClr val="window" lastClr="FFFFFF"/>
              </a:solidFill>
              <a:effectLst>
                <a:outerShdw blurRad="38100" dist="38100" dir="2700000" algn="tl">
                  <a:srgbClr val="000000">
                    <a:alpha val="43137"/>
                  </a:srgbClr>
                </a:outerShdw>
              </a:effectLst>
              <a:latin typeface="Rockwell"/>
              <a:ea typeface="+mn-ea"/>
              <a:cs typeface="+mn-cs"/>
            </a:rPr>
            <a:t>Exchanges data with the processor synchronized to an external clock signal and running at the full speed of the processor/memory bus without imposing wait states</a:t>
          </a:r>
        </a:p>
      </dsp:txBody>
      <dsp:txXfrm>
        <a:off x="650486" y="1258842"/>
        <a:ext cx="4846891" cy="1355389"/>
      </dsp:txXfrm>
    </dsp:sp>
    <dsp:sp modelId="{6DC128DD-9643-414F-B8E2-C8FCDA5CA536}">
      <dsp:nvSpPr>
        <dsp:cNvPr id="0" name=""/>
        <dsp:cNvSpPr/>
      </dsp:nvSpPr>
      <dsp:spPr>
        <a:xfrm>
          <a:off x="1135557" y="2906482"/>
          <a:ext cx="6434828" cy="1825010"/>
        </a:xfrm>
        <a:prstGeom prst="roundRect">
          <a:avLst>
            <a:gd name="adj" fmla="val 100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solidFill>
                <a:srgbClr val="663366"/>
              </a:solidFill>
              <a:effectLst/>
              <a:latin typeface="Rockwell"/>
              <a:ea typeface="+mn-ea"/>
              <a:cs typeface="+mn-cs"/>
            </a:rPr>
            <a:t>With synchronous access the DRAM moves data in and out under control of the system clock</a:t>
          </a:r>
        </a:p>
        <a:p>
          <a:pPr marL="114300" lvl="1" indent="-114300" algn="l" defTabSz="622300" rtl="0">
            <a:lnSpc>
              <a:spcPct val="90000"/>
            </a:lnSpc>
            <a:spcBef>
              <a:spcPct val="0"/>
            </a:spcBef>
            <a:spcAft>
              <a:spcPct val="15000"/>
            </a:spcAft>
            <a:buChar char="•"/>
          </a:pPr>
          <a:r>
            <a:rPr lang="en-US" sz="1400" kern="1200" dirty="0">
              <a:solidFill>
                <a:srgbClr val="663366"/>
              </a:solidFill>
              <a:effectLst/>
              <a:latin typeface="Rockwell"/>
              <a:ea typeface="+mn-ea"/>
              <a:cs typeface="+mn-cs"/>
            </a:rPr>
            <a:t>The processor or other master issues the instruction and address information which is latched by the DRAM</a:t>
          </a:r>
        </a:p>
        <a:p>
          <a:pPr marL="114300" lvl="1" indent="-114300" algn="l" defTabSz="622300" rtl="0">
            <a:lnSpc>
              <a:spcPct val="90000"/>
            </a:lnSpc>
            <a:spcBef>
              <a:spcPct val="0"/>
            </a:spcBef>
            <a:spcAft>
              <a:spcPct val="15000"/>
            </a:spcAft>
            <a:buChar char="•"/>
          </a:pPr>
          <a:r>
            <a:rPr lang="en-US" sz="1400" kern="1200" dirty="0">
              <a:solidFill>
                <a:srgbClr val="663366"/>
              </a:solidFill>
              <a:effectLst/>
              <a:latin typeface="Rockwell"/>
              <a:ea typeface="+mn-ea"/>
              <a:cs typeface="+mn-cs"/>
            </a:rPr>
            <a:t>The DRAM then responds after a set number of clock cycles</a:t>
          </a:r>
        </a:p>
        <a:p>
          <a:pPr marL="114300" lvl="1" indent="-114300" algn="l" defTabSz="622300" rtl="0">
            <a:lnSpc>
              <a:spcPct val="90000"/>
            </a:lnSpc>
            <a:spcBef>
              <a:spcPct val="0"/>
            </a:spcBef>
            <a:spcAft>
              <a:spcPct val="15000"/>
            </a:spcAft>
            <a:buChar char="•"/>
          </a:pPr>
          <a:r>
            <a:rPr lang="en-US" sz="1400" kern="1200" dirty="0">
              <a:solidFill>
                <a:srgbClr val="663366"/>
              </a:solidFill>
              <a:effectLst/>
              <a:latin typeface="Rockwell"/>
              <a:ea typeface="+mn-ea"/>
              <a:cs typeface="+mn-cs"/>
            </a:rPr>
            <a:t>Meanwhile the master can safely do other tasks while the SDRAM is processing</a:t>
          </a:r>
        </a:p>
      </dsp:txBody>
      <dsp:txXfrm>
        <a:off x="1189010" y="2959935"/>
        <a:ext cx="4824321" cy="1718104"/>
      </dsp:txXfrm>
    </dsp:sp>
    <dsp:sp modelId="{4F5143D0-0BD0-9745-9E26-67D55601F120}">
      <dsp:nvSpPr>
        <dsp:cNvPr id="0" name=""/>
        <dsp:cNvSpPr/>
      </dsp:nvSpPr>
      <dsp:spPr>
        <a:xfrm>
          <a:off x="5499006" y="995470"/>
          <a:ext cx="935821" cy="935821"/>
        </a:xfrm>
        <a:prstGeom prst="downArrow">
          <a:avLst>
            <a:gd name="adj1" fmla="val 55000"/>
            <a:gd name="adj2" fmla="val 45000"/>
          </a:avLst>
        </a:prstGeom>
        <a:solidFill>
          <a:srgbClr val="663366">
            <a:alpha val="90000"/>
            <a:tint val="40000"/>
            <a:hueOff val="0"/>
            <a:satOff val="0"/>
            <a:lumOff val="0"/>
            <a:alphaOff val="0"/>
          </a:srgbClr>
        </a:solidFill>
        <a:ln w="12700" cap="flat" cmpd="sng" algn="ctr">
          <a:solidFill>
            <a:srgbClr val="999966"/>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solidFill>
              <a:sysClr val="windowText" lastClr="000000">
                <a:hueOff val="0"/>
                <a:satOff val="0"/>
                <a:lumOff val="0"/>
                <a:alphaOff val="0"/>
              </a:sysClr>
            </a:solidFill>
            <a:latin typeface="Rockwell"/>
            <a:ea typeface="+mn-ea"/>
            <a:cs typeface="+mn-cs"/>
          </a:endParaRPr>
        </a:p>
      </dsp:txBody>
      <dsp:txXfrm>
        <a:off x="5709566" y="995470"/>
        <a:ext cx="514701" cy="704205"/>
      </dsp:txXfrm>
    </dsp:sp>
    <dsp:sp modelId="{2D96FBAB-511F-A549-B207-756395476BB0}">
      <dsp:nvSpPr>
        <dsp:cNvPr id="0" name=""/>
        <dsp:cNvSpPr/>
      </dsp:nvSpPr>
      <dsp:spPr>
        <a:xfrm>
          <a:off x="6066785" y="2665551"/>
          <a:ext cx="935821" cy="935821"/>
        </a:xfrm>
        <a:prstGeom prst="downArrow">
          <a:avLst>
            <a:gd name="adj1" fmla="val 55000"/>
            <a:gd name="adj2" fmla="val 45000"/>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solidFill>
              <a:sysClr val="windowText" lastClr="000000">
                <a:hueOff val="0"/>
                <a:satOff val="0"/>
                <a:lumOff val="0"/>
                <a:alphaOff val="0"/>
              </a:sysClr>
            </a:solidFill>
            <a:latin typeface="Rockwell"/>
            <a:ea typeface="+mn-ea"/>
            <a:cs typeface="+mn-cs"/>
          </a:endParaRPr>
        </a:p>
      </dsp:txBody>
      <dsp:txXfrm>
        <a:off x="6277345" y="2665551"/>
        <a:ext cx="514701" cy="70420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a:p>
        </p:txBody>
      </p:sp>
      <p:sp>
        <p:nvSpPr>
          <p:cNvPr id="849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a:p>
        </p:txBody>
      </p:sp>
      <p:sp>
        <p:nvSpPr>
          <p:cNvPr id="849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a:t>© 2016 Pearson Education, Inc., Upper Saddle River, NJ. All rights reserved.</a:t>
            </a:r>
          </a:p>
        </p:txBody>
      </p:sp>
      <p:sp>
        <p:nvSpPr>
          <p:cNvPr id="849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51972E4-2FB1-5545-A774-664D41C1D4E1}" type="slidenum">
              <a:rPr lang="en-US"/>
              <a:pPr/>
              <a:t>‹#›</a:t>
            </a:fld>
            <a:endParaRPr lang="en-US"/>
          </a:p>
        </p:txBody>
      </p:sp>
    </p:spTree>
    <p:extLst>
      <p:ext uri="{BB962C8B-B14F-4D97-AF65-F5344CB8AC3E}">
        <p14:creationId xmlns:p14="http://schemas.microsoft.com/office/powerpoint/2010/main" val="3200950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a:t>© 2016 Pearson Education, Inc., Upper Saddle River, NJ. All rights reserved.</a:t>
            </a:r>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FAF100D4-BB46-6748-84D4-F681254872AC}" type="slidenum">
              <a:rPr lang="en-US"/>
              <a:pPr/>
              <a:t>‹#›</a:t>
            </a:fld>
            <a:endParaRPr lang="en-US"/>
          </a:p>
        </p:txBody>
      </p:sp>
    </p:spTree>
    <p:extLst>
      <p:ext uri="{BB962C8B-B14F-4D97-AF65-F5344CB8AC3E}">
        <p14:creationId xmlns:p14="http://schemas.microsoft.com/office/powerpoint/2010/main" val="11743881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166148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a:solidFill>
                  <a:schemeClr val="tx1"/>
                </a:solidFill>
                <a:latin typeface="Times New Roman" pitchFamily="33" charset="0"/>
                <a:ea typeface="+mn-ea"/>
                <a:cs typeface="+mn-cs"/>
              </a:rPr>
              <a:t>Another variation on read-only memory is the </a:t>
            </a:r>
            <a:r>
              <a:rPr kumimoji="1" lang="en-US" sz="1200" b="1" kern="1200" baseline="0" dirty="0">
                <a:solidFill>
                  <a:schemeClr val="tx1"/>
                </a:solidFill>
                <a:latin typeface="Times New Roman" pitchFamily="33" charset="0"/>
                <a:ea typeface="+mn-ea"/>
                <a:cs typeface="+mn-cs"/>
              </a:rPr>
              <a:t>read-mostly memory, </a:t>
            </a:r>
            <a:r>
              <a:rPr kumimoji="1" lang="en-US" sz="1200" b="0" kern="1200" baseline="0" dirty="0">
                <a:solidFill>
                  <a:schemeClr val="tx1"/>
                </a:solidFill>
                <a:latin typeface="Times New Roman" pitchFamily="33" charset="0"/>
                <a:ea typeface="+mn-ea"/>
                <a:cs typeface="+mn-cs"/>
              </a:rPr>
              <a:t>which is</a:t>
            </a:r>
          </a:p>
          <a:p>
            <a:r>
              <a:rPr kumimoji="1" lang="en-US" sz="1200" kern="1200" baseline="0" dirty="0">
                <a:solidFill>
                  <a:schemeClr val="tx1"/>
                </a:solidFill>
                <a:latin typeface="Times New Roman" pitchFamily="33" charset="0"/>
                <a:ea typeface="+mn-ea"/>
                <a:cs typeface="+mn-cs"/>
              </a:rPr>
              <a:t>useful for applications in which read operations are far more frequent than write</a:t>
            </a:r>
          </a:p>
          <a:p>
            <a:r>
              <a:rPr kumimoji="1" lang="en-US" sz="1200" kern="1200" baseline="0" dirty="0">
                <a:solidFill>
                  <a:schemeClr val="tx1"/>
                </a:solidFill>
                <a:latin typeface="Times New Roman" pitchFamily="33" charset="0"/>
                <a:ea typeface="+mn-ea"/>
                <a:cs typeface="+mn-cs"/>
              </a:rPr>
              <a:t>operations but for which nonvolatile storage is required. There are three common</a:t>
            </a:r>
          </a:p>
          <a:p>
            <a:r>
              <a:rPr kumimoji="1" lang="en-US" sz="1200" kern="1200" baseline="0" dirty="0">
                <a:solidFill>
                  <a:schemeClr val="tx1"/>
                </a:solidFill>
                <a:latin typeface="Times New Roman" pitchFamily="33" charset="0"/>
                <a:ea typeface="+mn-ea"/>
                <a:cs typeface="+mn-cs"/>
              </a:rPr>
              <a:t>forms of read-mostly memory: EPROM, EEPROM, and flash memory.</a:t>
            </a:r>
          </a:p>
          <a:p>
            <a:endParaRPr lang="en-US" dirty="0"/>
          </a:p>
          <a:p>
            <a:r>
              <a:rPr kumimoji="1" lang="en-US" sz="1200" kern="1200" baseline="0" dirty="0">
                <a:solidFill>
                  <a:schemeClr val="tx1"/>
                </a:solidFill>
                <a:latin typeface="Times New Roman" pitchFamily="33" charset="0"/>
                <a:ea typeface="+mn-ea"/>
                <a:cs typeface="+mn-cs"/>
              </a:rPr>
              <a:t>The optically </a:t>
            </a:r>
            <a:r>
              <a:rPr kumimoji="1" lang="en-US" sz="1200" b="1" kern="1200" baseline="0" dirty="0">
                <a:solidFill>
                  <a:schemeClr val="tx1"/>
                </a:solidFill>
                <a:latin typeface="Times New Roman" pitchFamily="33" charset="0"/>
                <a:ea typeface="+mn-ea"/>
                <a:cs typeface="+mn-cs"/>
              </a:rPr>
              <a:t>erasable programmable read-only memory (EPROM) </a:t>
            </a:r>
            <a:r>
              <a:rPr kumimoji="1" lang="en-US" sz="1200" b="0" kern="1200" baseline="0" dirty="0">
                <a:solidFill>
                  <a:schemeClr val="tx1"/>
                </a:solidFill>
                <a:latin typeface="Times New Roman" pitchFamily="33" charset="0"/>
                <a:ea typeface="+mn-ea"/>
                <a:cs typeface="+mn-cs"/>
              </a:rPr>
              <a:t>is read</a:t>
            </a:r>
          </a:p>
          <a:p>
            <a:r>
              <a:rPr kumimoji="1" lang="en-US" sz="1200" kern="1200" baseline="0" dirty="0">
                <a:solidFill>
                  <a:schemeClr val="tx1"/>
                </a:solidFill>
                <a:latin typeface="Times New Roman" pitchFamily="33" charset="0"/>
                <a:ea typeface="+mn-ea"/>
                <a:cs typeface="+mn-cs"/>
              </a:rPr>
              <a:t>and written electrically, as with PROM. However, before a write operation, all the</a:t>
            </a:r>
          </a:p>
          <a:p>
            <a:r>
              <a:rPr kumimoji="1" lang="en-US" sz="1200" kern="1200" baseline="0" dirty="0">
                <a:solidFill>
                  <a:schemeClr val="tx1"/>
                </a:solidFill>
                <a:latin typeface="Times New Roman" pitchFamily="33" charset="0"/>
                <a:ea typeface="+mn-ea"/>
                <a:cs typeface="+mn-cs"/>
              </a:rPr>
              <a:t>storage cells must be erased to the same initial state by exposure of the packaged</a:t>
            </a:r>
          </a:p>
          <a:p>
            <a:r>
              <a:rPr kumimoji="1" lang="en-US" sz="1200" kern="1200" baseline="0" dirty="0">
                <a:solidFill>
                  <a:schemeClr val="tx1"/>
                </a:solidFill>
                <a:latin typeface="Times New Roman" pitchFamily="33" charset="0"/>
                <a:ea typeface="+mn-ea"/>
                <a:cs typeface="+mn-cs"/>
              </a:rPr>
              <a:t>chip to ultraviolet radiation. Erasure is performed by shining an intense ultraviolet</a:t>
            </a:r>
          </a:p>
          <a:p>
            <a:r>
              <a:rPr kumimoji="1" lang="en-US" sz="1200" kern="1200" baseline="0" dirty="0">
                <a:solidFill>
                  <a:schemeClr val="tx1"/>
                </a:solidFill>
                <a:latin typeface="Times New Roman" pitchFamily="33" charset="0"/>
                <a:ea typeface="+mn-ea"/>
                <a:cs typeface="+mn-cs"/>
              </a:rPr>
              <a:t>light through a window that is designed into the memory chip. This erasure process</a:t>
            </a:r>
          </a:p>
          <a:p>
            <a:r>
              <a:rPr kumimoji="1" lang="en-US" sz="1200" kern="1200" baseline="0" dirty="0">
                <a:solidFill>
                  <a:schemeClr val="tx1"/>
                </a:solidFill>
                <a:latin typeface="Times New Roman" pitchFamily="33" charset="0"/>
                <a:ea typeface="+mn-ea"/>
                <a:cs typeface="+mn-cs"/>
              </a:rPr>
              <a:t>can be performed repeatedly; each erasure can take as much as 20 minutes to</a:t>
            </a:r>
          </a:p>
          <a:p>
            <a:r>
              <a:rPr kumimoji="1" lang="en-US" sz="1200" kern="1200" baseline="0" dirty="0">
                <a:solidFill>
                  <a:schemeClr val="tx1"/>
                </a:solidFill>
                <a:latin typeface="Times New Roman" pitchFamily="33" charset="0"/>
                <a:ea typeface="+mn-ea"/>
                <a:cs typeface="+mn-cs"/>
              </a:rPr>
              <a:t>perform. Thus, the EPROM can be altered multiple times and, like the ROM and</a:t>
            </a:r>
          </a:p>
          <a:p>
            <a:r>
              <a:rPr kumimoji="1" lang="en-US" sz="1200" kern="1200" baseline="0" dirty="0">
                <a:solidFill>
                  <a:schemeClr val="tx1"/>
                </a:solidFill>
                <a:latin typeface="Times New Roman" pitchFamily="33" charset="0"/>
                <a:ea typeface="+mn-ea"/>
                <a:cs typeface="+mn-cs"/>
              </a:rPr>
              <a:t>PROM, holds its data virtually indefinitely. For comparable amounts of storage, the</a:t>
            </a:r>
          </a:p>
          <a:p>
            <a:r>
              <a:rPr kumimoji="1" lang="en-US" sz="1200" kern="1200" baseline="0" dirty="0">
                <a:solidFill>
                  <a:schemeClr val="tx1"/>
                </a:solidFill>
                <a:latin typeface="Times New Roman" pitchFamily="33" charset="0"/>
                <a:ea typeface="+mn-ea"/>
                <a:cs typeface="+mn-cs"/>
              </a:rPr>
              <a:t>EPROM is more expensive than PROM, but it has the advantage of the multiple</a:t>
            </a:r>
          </a:p>
          <a:p>
            <a:r>
              <a:rPr kumimoji="1" lang="en-US" sz="1200" kern="1200" baseline="0" dirty="0">
                <a:solidFill>
                  <a:schemeClr val="tx1"/>
                </a:solidFill>
                <a:latin typeface="Times New Roman" pitchFamily="33" charset="0"/>
                <a:ea typeface="+mn-ea"/>
                <a:cs typeface="+mn-cs"/>
              </a:rPr>
              <a:t>update capability.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more attractive form of read-mostly memory is </a:t>
            </a:r>
            <a:r>
              <a:rPr kumimoji="1" lang="en-US" sz="1200" b="1" kern="1200" baseline="0" dirty="0">
                <a:solidFill>
                  <a:schemeClr val="tx1"/>
                </a:solidFill>
                <a:latin typeface="Times New Roman" pitchFamily="33" charset="0"/>
                <a:ea typeface="+mn-ea"/>
                <a:cs typeface="+mn-cs"/>
              </a:rPr>
              <a:t>electrically erasable programmable</a:t>
            </a:r>
          </a:p>
          <a:p>
            <a:r>
              <a:rPr kumimoji="1" lang="en-US" sz="1200" b="1" kern="1200" baseline="0" dirty="0">
                <a:solidFill>
                  <a:schemeClr val="tx1"/>
                </a:solidFill>
                <a:latin typeface="Times New Roman" pitchFamily="33" charset="0"/>
                <a:ea typeface="+mn-ea"/>
                <a:cs typeface="+mn-cs"/>
              </a:rPr>
              <a:t>read-only memory (EEPROM). </a:t>
            </a:r>
            <a:r>
              <a:rPr kumimoji="1" lang="en-US" sz="1200" b="0" kern="1200" baseline="0" dirty="0">
                <a:solidFill>
                  <a:schemeClr val="tx1"/>
                </a:solidFill>
                <a:latin typeface="Times New Roman" pitchFamily="33" charset="0"/>
                <a:ea typeface="+mn-ea"/>
                <a:cs typeface="+mn-cs"/>
              </a:rPr>
              <a:t>This is a read-mostly memory that can</a:t>
            </a:r>
          </a:p>
          <a:p>
            <a:r>
              <a:rPr kumimoji="1" lang="en-US" sz="1200" kern="1200" baseline="0" dirty="0">
                <a:solidFill>
                  <a:schemeClr val="tx1"/>
                </a:solidFill>
                <a:latin typeface="Times New Roman" pitchFamily="33" charset="0"/>
                <a:ea typeface="+mn-ea"/>
                <a:cs typeface="+mn-cs"/>
              </a:rPr>
              <a:t>be written into at any time without erasing prior contents; only the byte or bytes</a:t>
            </a:r>
          </a:p>
          <a:p>
            <a:r>
              <a:rPr kumimoji="1" lang="en-US" sz="1200" kern="1200" baseline="0" dirty="0">
                <a:solidFill>
                  <a:schemeClr val="tx1"/>
                </a:solidFill>
                <a:latin typeface="Times New Roman" pitchFamily="33" charset="0"/>
                <a:ea typeface="+mn-ea"/>
                <a:cs typeface="+mn-cs"/>
              </a:rPr>
              <a:t>addressed are updated. The write operation takes considerably longer than the read</a:t>
            </a:r>
          </a:p>
          <a:p>
            <a:r>
              <a:rPr kumimoji="1" lang="en-US" sz="1200" kern="1200" baseline="0" dirty="0">
                <a:solidFill>
                  <a:schemeClr val="tx1"/>
                </a:solidFill>
                <a:latin typeface="Times New Roman" pitchFamily="33" charset="0"/>
                <a:ea typeface="+mn-ea"/>
                <a:cs typeface="+mn-cs"/>
              </a:rPr>
              <a:t>operation, on the order of several hundred microseconds per byte. The EEPROM</a:t>
            </a:r>
          </a:p>
          <a:p>
            <a:r>
              <a:rPr kumimoji="1" lang="en-US" sz="1200" kern="1200" baseline="0" dirty="0">
                <a:solidFill>
                  <a:schemeClr val="tx1"/>
                </a:solidFill>
                <a:latin typeface="Times New Roman" pitchFamily="33" charset="0"/>
                <a:ea typeface="+mn-ea"/>
                <a:cs typeface="+mn-cs"/>
              </a:rPr>
              <a:t>combines the advantage of non-volatility with the flexibility of being updatable in</a:t>
            </a:r>
          </a:p>
          <a:p>
            <a:r>
              <a:rPr kumimoji="1" lang="en-US" sz="1200" kern="1200" baseline="0" dirty="0">
                <a:solidFill>
                  <a:schemeClr val="tx1"/>
                </a:solidFill>
                <a:latin typeface="Times New Roman" pitchFamily="33" charset="0"/>
                <a:ea typeface="+mn-ea"/>
                <a:cs typeface="+mn-cs"/>
              </a:rPr>
              <a:t>place, using ordinary bus control, address, and data lines. EEPROM is more expensive</a:t>
            </a:r>
          </a:p>
          <a:p>
            <a:r>
              <a:rPr kumimoji="1" lang="en-US" sz="1200" kern="1200" baseline="0" dirty="0">
                <a:solidFill>
                  <a:schemeClr val="tx1"/>
                </a:solidFill>
                <a:latin typeface="Times New Roman" pitchFamily="33" charset="0"/>
                <a:ea typeface="+mn-ea"/>
                <a:cs typeface="+mn-cs"/>
              </a:rPr>
              <a:t>than EPROM and also is less dense, supporting fewer bits per chip.</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Another form of semiconductor memory is </a:t>
            </a:r>
            <a:r>
              <a:rPr kumimoji="1" lang="en-US" sz="1200" b="1" kern="1200" baseline="0" dirty="0">
                <a:solidFill>
                  <a:schemeClr val="tx1"/>
                </a:solidFill>
                <a:latin typeface="Times New Roman" pitchFamily="33" charset="0"/>
                <a:ea typeface="+mn-ea"/>
                <a:cs typeface="+mn-cs"/>
              </a:rPr>
              <a:t>flash memory </a:t>
            </a:r>
            <a:r>
              <a:rPr kumimoji="1" lang="en-US" sz="1200" b="0" kern="1200" baseline="0" dirty="0">
                <a:solidFill>
                  <a:schemeClr val="tx1"/>
                </a:solidFill>
                <a:latin typeface="Times New Roman" pitchFamily="33" charset="0"/>
                <a:ea typeface="+mn-ea"/>
                <a:cs typeface="+mn-cs"/>
              </a:rPr>
              <a:t>(so named because</a:t>
            </a:r>
          </a:p>
          <a:p>
            <a:r>
              <a:rPr kumimoji="1" lang="en-US" sz="1200" kern="1200" baseline="0" dirty="0">
                <a:solidFill>
                  <a:schemeClr val="tx1"/>
                </a:solidFill>
                <a:latin typeface="Times New Roman" pitchFamily="33" charset="0"/>
                <a:ea typeface="+mn-ea"/>
                <a:cs typeface="+mn-cs"/>
              </a:rPr>
              <a:t>of the speed with which it can be reprogrammed). First introduced in the mid-1980s,</a:t>
            </a:r>
          </a:p>
          <a:p>
            <a:r>
              <a:rPr kumimoji="1" lang="en-US" sz="1200" kern="1200" baseline="0" dirty="0">
                <a:solidFill>
                  <a:schemeClr val="tx1"/>
                </a:solidFill>
                <a:latin typeface="Times New Roman" pitchFamily="33" charset="0"/>
                <a:ea typeface="+mn-ea"/>
                <a:cs typeface="+mn-cs"/>
              </a:rPr>
              <a:t>flash memory is intermediate between EPROM and EEPROM in both cost and</a:t>
            </a:r>
          </a:p>
          <a:p>
            <a:r>
              <a:rPr kumimoji="1" lang="en-US" sz="1200" kern="1200" baseline="0" dirty="0">
                <a:solidFill>
                  <a:schemeClr val="tx1"/>
                </a:solidFill>
                <a:latin typeface="Times New Roman" pitchFamily="33" charset="0"/>
                <a:ea typeface="+mn-ea"/>
                <a:cs typeface="+mn-cs"/>
              </a:rPr>
              <a:t>functionality. Like EEPROM, flash memory uses an electrical erasing technology.</a:t>
            </a:r>
          </a:p>
          <a:p>
            <a:r>
              <a:rPr kumimoji="1" lang="en-US" sz="1200" kern="1200" baseline="0" dirty="0">
                <a:solidFill>
                  <a:schemeClr val="tx1"/>
                </a:solidFill>
                <a:latin typeface="Times New Roman" pitchFamily="33" charset="0"/>
                <a:ea typeface="+mn-ea"/>
                <a:cs typeface="+mn-cs"/>
              </a:rPr>
              <a:t>An entire flash memory can be erased in one or a few seconds, which is much faster</a:t>
            </a:r>
          </a:p>
          <a:p>
            <a:r>
              <a:rPr kumimoji="1" lang="en-US" sz="1200" kern="1200" baseline="0" dirty="0">
                <a:solidFill>
                  <a:schemeClr val="tx1"/>
                </a:solidFill>
                <a:latin typeface="Times New Roman" pitchFamily="33" charset="0"/>
                <a:ea typeface="+mn-ea"/>
                <a:cs typeface="+mn-cs"/>
              </a:rPr>
              <a:t>than EPROM. In addition, it is possible to erase just blocks of memory rather than</a:t>
            </a:r>
          </a:p>
          <a:p>
            <a:r>
              <a:rPr kumimoji="1" lang="en-US" sz="1200" kern="1200" baseline="0" dirty="0">
                <a:solidFill>
                  <a:schemeClr val="tx1"/>
                </a:solidFill>
                <a:latin typeface="Times New Roman" pitchFamily="33" charset="0"/>
                <a:ea typeface="+mn-ea"/>
                <a:cs typeface="+mn-cs"/>
              </a:rPr>
              <a:t>an entire chip. Flash memory gets its name because the microchip is organized so</a:t>
            </a:r>
          </a:p>
          <a:p>
            <a:r>
              <a:rPr kumimoji="1" lang="en-US" sz="1200" kern="1200" baseline="0" dirty="0">
                <a:solidFill>
                  <a:schemeClr val="tx1"/>
                </a:solidFill>
                <a:latin typeface="Times New Roman" pitchFamily="33" charset="0"/>
                <a:ea typeface="+mn-ea"/>
                <a:cs typeface="+mn-cs"/>
              </a:rPr>
              <a:t>that a section of memory cells are erased in a single action or “flash.” However,</a:t>
            </a:r>
          </a:p>
          <a:p>
            <a:r>
              <a:rPr kumimoji="1" lang="en-US" sz="1200" kern="1200" baseline="0" dirty="0">
                <a:solidFill>
                  <a:schemeClr val="tx1"/>
                </a:solidFill>
                <a:latin typeface="Times New Roman" pitchFamily="33" charset="0"/>
                <a:ea typeface="+mn-ea"/>
                <a:cs typeface="+mn-cs"/>
              </a:rPr>
              <a:t>flash memory does not provide byte-level erasure. Like EPROM, flash memory</a:t>
            </a:r>
          </a:p>
          <a:p>
            <a:r>
              <a:rPr kumimoji="1" lang="en-US" sz="1200" kern="1200" baseline="0" dirty="0">
                <a:solidFill>
                  <a:schemeClr val="tx1"/>
                </a:solidFill>
                <a:latin typeface="Times New Roman" pitchFamily="33" charset="0"/>
                <a:ea typeface="+mn-ea"/>
                <a:cs typeface="+mn-cs"/>
              </a:rPr>
              <a:t>uses only one transistor per bit, and so achieves the high density (compared with</a:t>
            </a:r>
          </a:p>
          <a:p>
            <a:r>
              <a:rPr kumimoji="1" lang="en-US" sz="1200" kern="1200" baseline="0" dirty="0">
                <a:solidFill>
                  <a:schemeClr val="tx1"/>
                </a:solidFill>
                <a:latin typeface="Times New Roman" pitchFamily="33" charset="0"/>
                <a:ea typeface="+mn-ea"/>
                <a:cs typeface="+mn-cs"/>
              </a:rPr>
              <a:t>EEPROM) of EPROM.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10</a:t>
            </a:fld>
            <a:endParaRPr lang="en-US"/>
          </a:p>
        </p:txBody>
      </p:sp>
      <p:sp>
        <p:nvSpPr>
          <p:cNvPr id="5" name="Footer Placeholder 4"/>
          <p:cNvSpPr>
            <a:spLocks noGrp="1"/>
          </p:cNvSpPr>
          <p:nvPr>
            <p:ph type="ftr" sz="quarter" idx="11"/>
          </p:nvPr>
        </p:nvSpPr>
        <p:spPr/>
        <p:txBody>
          <a:bodyPr/>
          <a:lstStyle/>
          <a:p>
            <a:r>
              <a:rPr lang="en-US"/>
              <a:t>© 2016 Pearson Education, Inc., Upper Saddle River, NJ. All rights reserved.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F20D5B-2603-014D-A0DF-7C73F10603F1}" type="slidenum">
              <a:rPr lang="en-US"/>
              <a:pPr/>
              <a:t>11</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Figure 6.3 shows a typical organization of a 16-Mbit DRAM. In this case, 4 bits</a:t>
            </a:r>
          </a:p>
          <a:p>
            <a:r>
              <a:rPr kumimoji="1" lang="en-US" sz="1200" kern="1200" baseline="0" dirty="0">
                <a:solidFill>
                  <a:schemeClr val="tx1"/>
                </a:solidFill>
                <a:latin typeface="Times New Roman" pitchFamily="33" charset="0"/>
                <a:ea typeface="+mn-ea"/>
                <a:cs typeface="+mn-cs"/>
              </a:rPr>
              <a:t>are read or written at a time. Logically, the memory array is organized as four square</a:t>
            </a:r>
          </a:p>
          <a:p>
            <a:r>
              <a:rPr kumimoji="1" lang="en-US" sz="1200" kern="1200" baseline="0" dirty="0">
                <a:solidFill>
                  <a:schemeClr val="tx1"/>
                </a:solidFill>
                <a:latin typeface="Times New Roman" pitchFamily="33" charset="0"/>
                <a:ea typeface="+mn-ea"/>
                <a:cs typeface="+mn-cs"/>
              </a:rPr>
              <a:t>arrays of 2048 by 2048 elements. Various physical arrangements are possible. In any</a:t>
            </a:r>
          </a:p>
          <a:p>
            <a:r>
              <a:rPr kumimoji="1" lang="en-US" sz="1200" kern="1200" baseline="0" dirty="0">
                <a:solidFill>
                  <a:schemeClr val="tx1"/>
                </a:solidFill>
                <a:latin typeface="Times New Roman" pitchFamily="33" charset="0"/>
                <a:ea typeface="+mn-ea"/>
                <a:cs typeface="+mn-cs"/>
              </a:rPr>
              <a:t>case, the elements of the array are connected by both horizontal (row) and vertical</a:t>
            </a:r>
          </a:p>
          <a:p>
            <a:r>
              <a:rPr kumimoji="1" lang="en-US" sz="1200" kern="1200" baseline="0" dirty="0">
                <a:solidFill>
                  <a:schemeClr val="tx1"/>
                </a:solidFill>
                <a:latin typeface="Times New Roman" pitchFamily="33" charset="0"/>
                <a:ea typeface="+mn-ea"/>
                <a:cs typeface="+mn-cs"/>
              </a:rPr>
              <a:t>(column) lines. Each horizontal line connects to the Select terminal of each cell in its</a:t>
            </a:r>
          </a:p>
          <a:p>
            <a:r>
              <a:rPr kumimoji="1" lang="en-US" sz="1200" kern="1200" baseline="0" dirty="0">
                <a:solidFill>
                  <a:schemeClr val="tx1"/>
                </a:solidFill>
                <a:latin typeface="Times New Roman" pitchFamily="33" charset="0"/>
                <a:ea typeface="+mn-ea"/>
                <a:cs typeface="+mn-cs"/>
              </a:rPr>
              <a:t>row; each vertical line connects to the Data-In/Sense terminal of each cell in its column.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Address lines supply the address of the word to be selected. A total of log</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a:t>
            </a:r>
            <a:r>
              <a:rPr kumimoji="1" lang="en-US" sz="1200" i="1" kern="1200" baseline="0" dirty="0">
                <a:solidFill>
                  <a:schemeClr val="tx1"/>
                </a:solidFill>
                <a:latin typeface="Times New Roman" pitchFamily="33" charset="0"/>
                <a:ea typeface="+mn-ea"/>
                <a:cs typeface="+mn-cs"/>
              </a:rPr>
              <a:t>W</a:t>
            </a:r>
          </a:p>
          <a:p>
            <a:r>
              <a:rPr kumimoji="1" lang="en-US" sz="1200" kern="1200" baseline="0" dirty="0">
                <a:solidFill>
                  <a:schemeClr val="tx1"/>
                </a:solidFill>
                <a:latin typeface="Times New Roman" pitchFamily="33" charset="0"/>
                <a:ea typeface="+mn-ea"/>
                <a:cs typeface="+mn-cs"/>
              </a:rPr>
              <a:t>lines are needed. In our example, 11 address lines are needed to select one of 2048</a:t>
            </a:r>
          </a:p>
          <a:p>
            <a:r>
              <a:rPr kumimoji="1" lang="en-US" sz="1200" kern="1200" baseline="0" dirty="0">
                <a:solidFill>
                  <a:schemeClr val="tx1"/>
                </a:solidFill>
                <a:latin typeface="Times New Roman" pitchFamily="33" charset="0"/>
                <a:ea typeface="+mn-ea"/>
                <a:cs typeface="+mn-cs"/>
              </a:rPr>
              <a:t>rows. These 11 lines are fed into a row decoder, which has 11 lines of input and 2048</a:t>
            </a:r>
          </a:p>
          <a:p>
            <a:r>
              <a:rPr kumimoji="1" lang="en-US" sz="1200" kern="1200" baseline="0" dirty="0">
                <a:solidFill>
                  <a:schemeClr val="tx1"/>
                </a:solidFill>
                <a:latin typeface="Times New Roman" pitchFamily="33" charset="0"/>
                <a:ea typeface="+mn-ea"/>
                <a:cs typeface="+mn-cs"/>
              </a:rPr>
              <a:t>lines for output. The logic of the decoder activates a single one of the 2048 outputs</a:t>
            </a:r>
          </a:p>
          <a:p>
            <a:r>
              <a:rPr kumimoji="1" lang="en-US" sz="1200" kern="1200" baseline="0" dirty="0">
                <a:solidFill>
                  <a:schemeClr val="tx1"/>
                </a:solidFill>
                <a:latin typeface="Times New Roman" pitchFamily="33" charset="0"/>
                <a:ea typeface="+mn-ea"/>
                <a:cs typeface="+mn-cs"/>
              </a:rPr>
              <a:t>depending on the bit pattern on the 11 input lines (2</a:t>
            </a:r>
            <a:r>
              <a:rPr kumimoji="1" lang="en-US" sz="1200" kern="1200" baseline="30000" dirty="0">
                <a:solidFill>
                  <a:schemeClr val="tx1"/>
                </a:solidFill>
                <a:latin typeface="Times New Roman" pitchFamily="33" charset="0"/>
                <a:ea typeface="+mn-ea"/>
                <a:cs typeface="+mn-cs"/>
              </a:rPr>
              <a:t>11</a:t>
            </a:r>
            <a:r>
              <a:rPr kumimoji="1" lang="en-US" sz="1200" kern="1200" baseline="0" dirty="0">
                <a:solidFill>
                  <a:schemeClr val="tx1"/>
                </a:solidFill>
                <a:latin typeface="Times New Roman" pitchFamily="33" charset="0"/>
                <a:ea typeface="+mn-ea"/>
                <a:cs typeface="+mn-cs"/>
              </a:rPr>
              <a:t> = 2048).</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additional 11 address lines select one of 2048 columns of 4 bits per column.</a:t>
            </a:r>
          </a:p>
          <a:p>
            <a:r>
              <a:rPr kumimoji="1" lang="en-US" sz="1200" kern="1200" baseline="0" dirty="0">
                <a:solidFill>
                  <a:schemeClr val="tx1"/>
                </a:solidFill>
                <a:latin typeface="Times New Roman" pitchFamily="33" charset="0"/>
                <a:ea typeface="+mn-ea"/>
                <a:cs typeface="+mn-cs"/>
              </a:rPr>
              <a:t>Four data lines are used for the input and output of 4 bits to and from a data buffer.</a:t>
            </a:r>
          </a:p>
          <a:p>
            <a:r>
              <a:rPr kumimoji="1" lang="en-US" sz="1200" kern="1200" baseline="0" dirty="0">
                <a:solidFill>
                  <a:schemeClr val="tx1"/>
                </a:solidFill>
                <a:latin typeface="Times New Roman" pitchFamily="33" charset="0"/>
                <a:ea typeface="+mn-ea"/>
                <a:cs typeface="+mn-cs"/>
              </a:rPr>
              <a:t>On input (write), the bit driver of each bit line is activated for a 1 or 0 according to</a:t>
            </a:r>
          </a:p>
          <a:p>
            <a:r>
              <a:rPr kumimoji="1" lang="en-US" sz="1200" kern="1200" baseline="0" dirty="0">
                <a:solidFill>
                  <a:schemeClr val="tx1"/>
                </a:solidFill>
                <a:latin typeface="Times New Roman" pitchFamily="33" charset="0"/>
                <a:ea typeface="+mn-ea"/>
                <a:cs typeface="+mn-cs"/>
              </a:rPr>
              <a:t>the value of the corresponding data line. On output (read), the value of each bit line</a:t>
            </a:r>
          </a:p>
          <a:p>
            <a:r>
              <a:rPr kumimoji="1" lang="en-US" sz="1200" kern="1200" baseline="0" dirty="0">
                <a:solidFill>
                  <a:schemeClr val="tx1"/>
                </a:solidFill>
                <a:latin typeface="Times New Roman" pitchFamily="33" charset="0"/>
                <a:ea typeface="+mn-ea"/>
                <a:cs typeface="+mn-cs"/>
              </a:rPr>
              <a:t>is passed through a sense amplifier and presented to the data lines. The row line</a:t>
            </a:r>
          </a:p>
          <a:p>
            <a:r>
              <a:rPr kumimoji="1" lang="en-US" sz="1200" kern="1200" baseline="0" dirty="0">
                <a:solidFill>
                  <a:schemeClr val="tx1"/>
                </a:solidFill>
                <a:latin typeface="Times New Roman" pitchFamily="33" charset="0"/>
                <a:ea typeface="+mn-ea"/>
                <a:cs typeface="+mn-cs"/>
              </a:rPr>
              <a:t>selects which row of cells is used for reading or writing.</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Because only 4 bits are read/written to this DRAM, there must be multiple</a:t>
            </a:r>
          </a:p>
          <a:p>
            <a:r>
              <a:rPr kumimoji="1" lang="en-US" sz="1200" kern="1200" baseline="0" dirty="0" err="1">
                <a:solidFill>
                  <a:schemeClr val="tx1"/>
                </a:solidFill>
                <a:latin typeface="Times New Roman" pitchFamily="33" charset="0"/>
                <a:ea typeface="+mn-ea"/>
                <a:cs typeface="+mn-cs"/>
              </a:rPr>
              <a:t>DRAMs</a:t>
            </a:r>
            <a:r>
              <a:rPr kumimoji="1" lang="en-US" sz="1200" kern="1200" baseline="0" dirty="0">
                <a:solidFill>
                  <a:schemeClr val="tx1"/>
                </a:solidFill>
                <a:latin typeface="Times New Roman" pitchFamily="33" charset="0"/>
                <a:ea typeface="+mn-ea"/>
                <a:cs typeface="+mn-cs"/>
              </a:rPr>
              <a:t> connected to the memory controller to read/write a word of data to the bus.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Note that there are only 11 address lines (A0–A10), half the number you</a:t>
            </a:r>
          </a:p>
          <a:p>
            <a:r>
              <a:rPr kumimoji="1" lang="en-US" sz="1200" kern="1200" baseline="0" dirty="0">
                <a:solidFill>
                  <a:schemeClr val="tx1"/>
                </a:solidFill>
                <a:latin typeface="Times New Roman" pitchFamily="33" charset="0"/>
                <a:ea typeface="+mn-ea"/>
                <a:cs typeface="+mn-cs"/>
              </a:rPr>
              <a:t>would expect for a 2048 * 2048 array. This is done to save on the number of pins.</a:t>
            </a:r>
          </a:p>
          <a:p>
            <a:r>
              <a:rPr kumimoji="1" lang="en-US" sz="1200" kern="1200" baseline="0" dirty="0">
                <a:solidFill>
                  <a:schemeClr val="tx1"/>
                </a:solidFill>
                <a:latin typeface="Times New Roman" pitchFamily="33" charset="0"/>
                <a:ea typeface="+mn-ea"/>
                <a:cs typeface="+mn-cs"/>
              </a:rPr>
              <a:t>The 22 required address lines are passed through select logic external to the chip</a:t>
            </a:r>
          </a:p>
          <a:p>
            <a:r>
              <a:rPr kumimoji="1" lang="en-US" sz="1200" kern="1200" baseline="0" dirty="0">
                <a:solidFill>
                  <a:schemeClr val="tx1"/>
                </a:solidFill>
                <a:latin typeface="Times New Roman" pitchFamily="33" charset="0"/>
                <a:ea typeface="+mn-ea"/>
                <a:cs typeface="+mn-cs"/>
              </a:rPr>
              <a:t>and multiplexed onto the 11 address lines. First, 11 address signals are passed to the</a:t>
            </a:r>
          </a:p>
          <a:p>
            <a:r>
              <a:rPr kumimoji="1" lang="en-US" sz="1200" kern="1200" baseline="0" dirty="0">
                <a:solidFill>
                  <a:schemeClr val="tx1"/>
                </a:solidFill>
                <a:latin typeface="Times New Roman" pitchFamily="33" charset="0"/>
                <a:ea typeface="+mn-ea"/>
                <a:cs typeface="+mn-cs"/>
              </a:rPr>
              <a:t>chip to define the row address of the array, and then the other 11 address signals are</a:t>
            </a:r>
          </a:p>
          <a:p>
            <a:r>
              <a:rPr kumimoji="1" lang="en-US" sz="1200" kern="1200" baseline="0" dirty="0">
                <a:solidFill>
                  <a:schemeClr val="tx1"/>
                </a:solidFill>
                <a:latin typeface="Times New Roman" pitchFamily="33" charset="0"/>
                <a:ea typeface="+mn-ea"/>
                <a:cs typeface="+mn-cs"/>
              </a:rPr>
              <a:t>presented for the column address. </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As an aside, multiplexed addressing plus the use of square arrays result in a</a:t>
            </a:r>
          </a:p>
          <a:p>
            <a:r>
              <a:rPr kumimoji="1" lang="en-US" sz="1200" kern="1200" baseline="0" dirty="0">
                <a:solidFill>
                  <a:schemeClr val="tx1"/>
                </a:solidFill>
                <a:latin typeface="Times New Roman" pitchFamily="33" charset="0"/>
                <a:ea typeface="+mn-ea"/>
                <a:cs typeface="+mn-cs"/>
              </a:rPr>
              <a:t>quadrupling of memory size with each new generation of memory chips. One more</a:t>
            </a:r>
          </a:p>
          <a:p>
            <a:r>
              <a:rPr kumimoji="1" lang="en-US" sz="1200" kern="1200" baseline="0" dirty="0">
                <a:solidFill>
                  <a:schemeClr val="tx1"/>
                </a:solidFill>
                <a:latin typeface="Times New Roman" pitchFamily="33" charset="0"/>
                <a:ea typeface="+mn-ea"/>
                <a:cs typeface="+mn-cs"/>
              </a:rPr>
              <a:t>pin devoted to addressing doubles the number of rows and columns, and so the size</a:t>
            </a:r>
          </a:p>
          <a:p>
            <a:r>
              <a:rPr kumimoji="1" lang="en-US" sz="1200" kern="1200" baseline="0" dirty="0">
                <a:solidFill>
                  <a:schemeClr val="tx1"/>
                </a:solidFill>
                <a:latin typeface="Times New Roman" pitchFamily="33" charset="0"/>
                <a:ea typeface="+mn-ea"/>
                <a:cs typeface="+mn-cs"/>
              </a:rPr>
              <a:t>of the chip memory grows by a factor of 4.</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6.3 also indicates the inclusion of refresh circuitry. All </a:t>
            </a:r>
            <a:r>
              <a:rPr kumimoji="1" lang="en-US" sz="1200" kern="1200" baseline="0" dirty="0" err="1">
                <a:solidFill>
                  <a:schemeClr val="tx1"/>
                </a:solidFill>
                <a:latin typeface="Times New Roman" pitchFamily="33" charset="0"/>
                <a:ea typeface="+mn-ea"/>
                <a:cs typeface="+mn-cs"/>
              </a:rPr>
              <a:t>DRAMs</a:t>
            </a:r>
            <a:r>
              <a:rPr kumimoji="1" lang="en-US" sz="1200" kern="1200" baseline="0" dirty="0">
                <a:solidFill>
                  <a:schemeClr val="tx1"/>
                </a:solidFill>
                <a:latin typeface="Times New Roman" pitchFamily="33" charset="0"/>
                <a:ea typeface="+mn-ea"/>
                <a:cs typeface="+mn-cs"/>
              </a:rPr>
              <a:t> require</a:t>
            </a:r>
          </a:p>
          <a:p>
            <a:r>
              <a:rPr kumimoji="1" lang="en-US" sz="1200" kern="1200" baseline="0" dirty="0">
                <a:solidFill>
                  <a:schemeClr val="tx1"/>
                </a:solidFill>
                <a:latin typeface="Times New Roman" pitchFamily="33" charset="0"/>
                <a:ea typeface="+mn-ea"/>
                <a:cs typeface="+mn-cs"/>
              </a:rPr>
              <a:t>a refresh operation. A simple technique for refreshing is, in effect, to disable the</a:t>
            </a:r>
          </a:p>
          <a:p>
            <a:r>
              <a:rPr kumimoji="1" lang="en-US" sz="1200" kern="1200" baseline="0" dirty="0">
                <a:solidFill>
                  <a:schemeClr val="tx1"/>
                </a:solidFill>
                <a:latin typeface="Times New Roman" pitchFamily="33" charset="0"/>
                <a:ea typeface="+mn-ea"/>
                <a:cs typeface="+mn-cs"/>
              </a:rPr>
              <a:t>DRAM chip while all data cells are refreshed. The refresh counter steps through all</a:t>
            </a:r>
          </a:p>
          <a:p>
            <a:r>
              <a:rPr kumimoji="1" lang="en-US" sz="1200" kern="1200" baseline="0" dirty="0">
                <a:solidFill>
                  <a:schemeClr val="tx1"/>
                </a:solidFill>
                <a:latin typeface="Times New Roman" pitchFamily="33" charset="0"/>
                <a:ea typeface="+mn-ea"/>
                <a:cs typeface="+mn-cs"/>
              </a:rPr>
              <a:t>of the row values. For each row, the output lines from the refresh counter are supplied</a:t>
            </a:r>
          </a:p>
          <a:p>
            <a:r>
              <a:rPr kumimoji="1" lang="en-US" sz="1200" kern="1200" baseline="0" dirty="0">
                <a:solidFill>
                  <a:schemeClr val="tx1"/>
                </a:solidFill>
                <a:latin typeface="Times New Roman" pitchFamily="33" charset="0"/>
                <a:ea typeface="+mn-ea"/>
                <a:cs typeface="+mn-cs"/>
              </a:rPr>
              <a:t>to the row decoder and the RAS line is activated. The data are read out and</a:t>
            </a:r>
          </a:p>
          <a:p>
            <a:r>
              <a:rPr kumimoji="1" lang="en-US" sz="1200" kern="1200" baseline="0" dirty="0">
                <a:solidFill>
                  <a:schemeClr val="tx1"/>
                </a:solidFill>
                <a:latin typeface="Times New Roman" pitchFamily="33" charset="0"/>
                <a:ea typeface="+mn-ea"/>
                <a:cs typeface="+mn-cs"/>
              </a:rPr>
              <a:t>written back into the same location. This causes each cell in the row to be refreshed.</a:t>
            </a:r>
          </a:p>
          <a:p>
            <a:endParaRPr kumimoji="1" lang="en-US" sz="1200" kern="1200" baseline="0" dirty="0">
              <a:solidFill>
                <a:schemeClr val="tx1"/>
              </a:solidFill>
              <a:latin typeface="Times New Roman" pitchFamily="33" charset="0"/>
              <a:ea typeface="+mn-ea"/>
              <a:cs typeface="+mn-cs"/>
            </a:endParaRPr>
          </a:p>
          <a:p>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656AF-DF11-D240-8C81-862191AED02B}" type="slidenum">
              <a:rPr lang="en-US"/>
              <a:pPr/>
              <a:t>12</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As was mentioned in Chapter 2, an integrated circuit is mounted on a package that</a:t>
            </a:r>
          </a:p>
          <a:p>
            <a:r>
              <a:rPr kumimoji="1" lang="en-US" sz="1200" kern="1200" baseline="0" dirty="0">
                <a:solidFill>
                  <a:schemeClr val="tx1"/>
                </a:solidFill>
                <a:latin typeface="Times New Roman" pitchFamily="33" charset="0"/>
                <a:ea typeface="+mn-ea"/>
                <a:cs typeface="+mn-cs"/>
              </a:rPr>
              <a:t>contains pins for connection to the outside world.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6.4a shows an example EPROM package, which is an 8-Mbit chip</a:t>
            </a:r>
          </a:p>
          <a:p>
            <a:r>
              <a:rPr kumimoji="1" lang="en-US" sz="1200" kern="1200" baseline="0" dirty="0">
                <a:solidFill>
                  <a:schemeClr val="tx1"/>
                </a:solidFill>
                <a:latin typeface="Times New Roman" pitchFamily="33" charset="0"/>
                <a:ea typeface="+mn-ea"/>
                <a:cs typeface="+mn-cs"/>
              </a:rPr>
              <a:t>organized as 1M * 8. In this case, the organization is treated as a one-word-per-chip</a:t>
            </a:r>
          </a:p>
          <a:p>
            <a:r>
              <a:rPr kumimoji="1" lang="en-US" sz="1200" kern="1200" baseline="0" dirty="0">
                <a:solidFill>
                  <a:schemeClr val="tx1"/>
                </a:solidFill>
                <a:latin typeface="Times New Roman" pitchFamily="33" charset="0"/>
                <a:ea typeface="+mn-ea"/>
                <a:cs typeface="+mn-cs"/>
              </a:rPr>
              <a:t>package. The package includes 32 pins, which is one of the standard chip package</a:t>
            </a:r>
          </a:p>
          <a:p>
            <a:r>
              <a:rPr kumimoji="1" lang="en-US" sz="1200" kern="1200" baseline="0" dirty="0">
                <a:solidFill>
                  <a:schemeClr val="tx1"/>
                </a:solidFill>
                <a:latin typeface="Times New Roman" pitchFamily="33" charset="0"/>
                <a:ea typeface="+mn-ea"/>
                <a:cs typeface="+mn-cs"/>
              </a:rPr>
              <a:t>sizes. The pins support the following signal lines: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 address of the word being accessed. For 1M words, a total of 20 (2</a:t>
            </a:r>
            <a:r>
              <a:rPr kumimoji="1" lang="en-US" sz="1200" kern="1200" baseline="30000" dirty="0">
                <a:solidFill>
                  <a:schemeClr val="tx1"/>
                </a:solidFill>
                <a:latin typeface="Times New Roman" pitchFamily="33" charset="0"/>
                <a:ea typeface="+mn-ea"/>
                <a:cs typeface="+mn-cs"/>
              </a:rPr>
              <a:t>20</a:t>
            </a:r>
            <a:r>
              <a:rPr kumimoji="1" lang="en-US" sz="1200" kern="1200" baseline="0" dirty="0">
                <a:solidFill>
                  <a:schemeClr val="tx1"/>
                </a:solidFill>
                <a:latin typeface="Times New Roman" pitchFamily="33" charset="0"/>
                <a:ea typeface="+mn-ea"/>
                <a:cs typeface="+mn-cs"/>
              </a:rPr>
              <a:t> = 1M)</a:t>
            </a:r>
          </a:p>
          <a:p>
            <a:r>
              <a:rPr kumimoji="1" lang="en-US" sz="1200" kern="1200" baseline="0" dirty="0">
                <a:solidFill>
                  <a:schemeClr val="tx1"/>
                </a:solidFill>
                <a:latin typeface="Times New Roman" pitchFamily="33" charset="0"/>
                <a:ea typeface="+mn-ea"/>
                <a:cs typeface="+mn-cs"/>
              </a:rPr>
              <a:t>pins are needed (A0–A19).</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 data to be read out, consisting of 8 lines (D0–D7).</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 power supply to the chip (</a:t>
            </a:r>
            <a:r>
              <a:rPr kumimoji="1" lang="en-US" sz="1200" kern="1200" baseline="0" dirty="0" err="1">
                <a:solidFill>
                  <a:schemeClr val="tx1"/>
                </a:solidFill>
                <a:latin typeface="Times New Roman" pitchFamily="33" charset="0"/>
                <a:ea typeface="+mn-ea"/>
                <a:cs typeface="+mn-cs"/>
              </a:rPr>
              <a:t>V</a:t>
            </a:r>
            <a:r>
              <a:rPr kumimoji="1" lang="en-US" sz="1200" kern="1200" baseline="-25000" dirty="0" err="1">
                <a:solidFill>
                  <a:schemeClr val="tx1"/>
                </a:solidFill>
                <a:latin typeface="Times New Roman" pitchFamily="33" charset="0"/>
                <a:ea typeface="+mn-ea"/>
                <a:cs typeface="+mn-cs"/>
              </a:rPr>
              <a:t>cc</a:t>
            </a:r>
            <a:r>
              <a:rPr kumimoji="1" lang="en-US" sz="1200" kern="1200" baseline="0" dirty="0">
                <a:solidFill>
                  <a:schemeClr val="tx1"/>
                </a:solidFill>
                <a:latin typeface="Times New Roman" pitchFamily="33" charset="0"/>
                <a:ea typeface="+mn-ea"/>
                <a:cs typeface="+mn-cs"/>
              </a:rPr>
              <a: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 ground pin (</a:t>
            </a:r>
            <a:r>
              <a:rPr kumimoji="1" lang="en-US" sz="1200" kern="1200" baseline="0" dirty="0" err="1">
                <a:solidFill>
                  <a:schemeClr val="tx1"/>
                </a:solidFill>
                <a:latin typeface="Times New Roman" pitchFamily="33" charset="0"/>
                <a:ea typeface="+mn-ea"/>
                <a:cs typeface="+mn-cs"/>
              </a:rPr>
              <a:t>V</a:t>
            </a:r>
            <a:r>
              <a:rPr kumimoji="1" lang="en-US" sz="1200" kern="1200" baseline="-25000" dirty="0" err="1">
                <a:solidFill>
                  <a:schemeClr val="tx1"/>
                </a:solidFill>
                <a:latin typeface="Times New Roman" pitchFamily="33" charset="0"/>
                <a:ea typeface="+mn-ea"/>
                <a:cs typeface="+mn-cs"/>
              </a:rPr>
              <a:t>ss</a:t>
            </a:r>
            <a:r>
              <a:rPr kumimoji="1" lang="en-US" sz="1200" kern="1200" baseline="0" dirty="0">
                <a:solidFill>
                  <a:schemeClr val="tx1"/>
                </a:solidFill>
                <a:latin typeface="Times New Roman" pitchFamily="33" charset="0"/>
                <a:ea typeface="+mn-ea"/>
                <a:cs typeface="+mn-cs"/>
              </a:rPr>
              <a: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 chip enable (CE) pin. Because there may be more than one memory chip,</a:t>
            </a:r>
          </a:p>
          <a:p>
            <a:r>
              <a:rPr kumimoji="1" lang="en-US" sz="1200" kern="1200" baseline="0" dirty="0">
                <a:solidFill>
                  <a:schemeClr val="tx1"/>
                </a:solidFill>
                <a:latin typeface="Times New Roman" pitchFamily="33" charset="0"/>
                <a:ea typeface="+mn-ea"/>
                <a:cs typeface="+mn-cs"/>
              </a:rPr>
              <a:t>each of which is connected to the same address bus, the CE pin is used to indicate</a:t>
            </a:r>
          </a:p>
          <a:p>
            <a:r>
              <a:rPr kumimoji="1" lang="en-US" sz="1200" kern="1200" baseline="0" dirty="0">
                <a:solidFill>
                  <a:schemeClr val="tx1"/>
                </a:solidFill>
                <a:latin typeface="Times New Roman" pitchFamily="33" charset="0"/>
                <a:ea typeface="+mn-ea"/>
                <a:cs typeface="+mn-cs"/>
              </a:rPr>
              <a:t>whether or not the address is valid for this chip. The CE pin is activated</a:t>
            </a:r>
          </a:p>
          <a:p>
            <a:r>
              <a:rPr kumimoji="1" lang="en-US" sz="1200" kern="1200" baseline="0" dirty="0">
                <a:solidFill>
                  <a:schemeClr val="tx1"/>
                </a:solidFill>
                <a:latin typeface="Times New Roman" pitchFamily="33" charset="0"/>
                <a:ea typeface="+mn-ea"/>
                <a:cs typeface="+mn-cs"/>
              </a:rPr>
              <a:t>by logic connected to the higher-order bits of the address bus (i.e., address bits</a:t>
            </a:r>
          </a:p>
          <a:p>
            <a:r>
              <a:rPr kumimoji="1" lang="en-US" sz="1200" kern="1200" baseline="0" dirty="0">
                <a:solidFill>
                  <a:schemeClr val="tx1"/>
                </a:solidFill>
                <a:latin typeface="Times New Roman" pitchFamily="33" charset="0"/>
                <a:ea typeface="+mn-ea"/>
                <a:cs typeface="+mn-cs"/>
              </a:rPr>
              <a:t>above A19). The use of this signal is illustrated presently.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 program voltage (</a:t>
            </a:r>
            <a:r>
              <a:rPr kumimoji="1" lang="en-US" sz="1200" kern="1200" baseline="0" dirty="0" err="1">
                <a:solidFill>
                  <a:schemeClr val="tx1"/>
                </a:solidFill>
                <a:latin typeface="Times New Roman" pitchFamily="33" charset="0"/>
                <a:ea typeface="+mn-ea"/>
                <a:cs typeface="+mn-cs"/>
              </a:rPr>
              <a:t>V</a:t>
            </a:r>
            <a:r>
              <a:rPr kumimoji="1" lang="en-US" sz="1200" kern="1200" baseline="-25000" dirty="0" err="1">
                <a:solidFill>
                  <a:schemeClr val="tx1"/>
                </a:solidFill>
                <a:latin typeface="Times New Roman" pitchFamily="33" charset="0"/>
                <a:ea typeface="+mn-ea"/>
                <a:cs typeface="+mn-cs"/>
              </a:rPr>
              <a:t>pp</a:t>
            </a:r>
            <a:r>
              <a:rPr kumimoji="1" lang="en-US" sz="1200" kern="1200" baseline="0" dirty="0">
                <a:solidFill>
                  <a:schemeClr val="tx1"/>
                </a:solidFill>
                <a:latin typeface="Times New Roman" pitchFamily="33" charset="0"/>
                <a:ea typeface="+mn-ea"/>
                <a:cs typeface="+mn-cs"/>
              </a:rPr>
              <a:t>) that is supplied during programming (write operations).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typical DRAM pin configuration is shown in Figure 6.4b, for a 16-Mbit chip</a:t>
            </a:r>
          </a:p>
          <a:p>
            <a:r>
              <a:rPr kumimoji="1" lang="en-US" sz="1200" kern="1200" baseline="0" dirty="0">
                <a:solidFill>
                  <a:schemeClr val="tx1"/>
                </a:solidFill>
                <a:latin typeface="Times New Roman" pitchFamily="33" charset="0"/>
                <a:ea typeface="+mn-ea"/>
                <a:cs typeface="+mn-cs"/>
              </a:rPr>
              <a:t>organized as 4M * 4. There are several differences from a ROM chip. Because</a:t>
            </a:r>
          </a:p>
          <a:p>
            <a:r>
              <a:rPr kumimoji="1" lang="en-US" sz="1200" kern="1200" baseline="0" dirty="0">
                <a:solidFill>
                  <a:schemeClr val="tx1"/>
                </a:solidFill>
                <a:latin typeface="Times New Roman" pitchFamily="33" charset="0"/>
                <a:ea typeface="+mn-ea"/>
                <a:cs typeface="+mn-cs"/>
              </a:rPr>
              <a:t>a RAM can be updated, the data pins are input/output. The write enable (WE)</a:t>
            </a:r>
          </a:p>
          <a:p>
            <a:r>
              <a:rPr kumimoji="1" lang="en-US" sz="1200" kern="1200" baseline="0" dirty="0">
                <a:solidFill>
                  <a:schemeClr val="tx1"/>
                </a:solidFill>
                <a:latin typeface="Times New Roman" pitchFamily="33" charset="0"/>
                <a:ea typeface="+mn-ea"/>
                <a:cs typeface="+mn-cs"/>
              </a:rPr>
              <a:t>and output enable (OE) pins indicate whether this is a write or read operation.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Because the DRAM is accessed by row and column, and the address is multiplexed,</a:t>
            </a:r>
          </a:p>
          <a:p>
            <a:r>
              <a:rPr kumimoji="1" lang="en-US" sz="1200" kern="1200" baseline="0" dirty="0">
                <a:solidFill>
                  <a:schemeClr val="tx1"/>
                </a:solidFill>
                <a:latin typeface="Times New Roman" pitchFamily="33" charset="0"/>
                <a:ea typeface="+mn-ea"/>
                <a:cs typeface="+mn-cs"/>
              </a:rPr>
              <a:t>only 11 address pins are needed to specify the 4M row/column combinations</a:t>
            </a:r>
          </a:p>
          <a:p>
            <a:r>
              <a:rPr kumimoji="1" lang="en-US" sz="1200" kern="1200" baseline="0" dirty="0">
                <a:solidFill>
                  <a:schemeClr val="tx1"/>
                </a:solidFill>
                <a:latin typeface="Times New Roman" pitchFamily="33" charset="0"/>
                <a:ea typeface="+mn-ea"/>
                <a:cs typeface="+mn-cs"/>
              </a:rPr>
              <a:t>(2</a:t>
            </a:r>
            <a:r>
              <a:rPr kumimoji="1" lang="en-US" sz="1200" kern="1200" baseline="30000" dirty="0">
                <a:solidFill>
                  <a:schemeClr val="tx1"/>
                </a:solidFill>
                <a:latin typeface="Times New Roman" pitchFamily="33" charset="0"/>
                <a:ea typeface="+mn-ea"/>
                <a:cs typeface="+mn-cs"/>
              </a:rPr>
              <a:t>11</a:t>
            </a:r>
            <a:r>
              <a:rPr kumimoji="1" lang="en-US" sz="1200" kern="1200" baseline="0" dirty="0">
                <a:solidFill>
                  <a:schemeClr val="tx1"/>
                </a:solidFill>
                <a:latin typeface="Times New Roman" pitchFamily="33" charset="0"/>
                <a:ea typeface="+mn-ea"/>
                <a:cs typeface="+mn-cs"/>
              </a:rPr>
              <a:t> * 2</a:t>
            </a:r>
            <a:r>
              <a:rPr kumimoji="1" lang="en-US" sz="1200" kern="1200" baseline="30000" dirty="0">
                <a:solidFill>
                  <a:schemeClr val="tx1"/>
                </a:solidFill>
                <a:latin typeface="Times New Roman" pitchFamily="33" charset="0"/>
                <a:ea typeface="+mn-ea"/>
                <a:cs typeface="+mn-cs"/>
              </a:rPr>
              <a:t>11</a:t>
            </a:r>
            <a:r>
              <a:rPr kumimoji="1" lang="en-US" sz="1200" kern="1200" baseline="0" dirty="0">
                <a:solidFill>
                  <a:schemeClr val="tx1"/>
                </a:solidFill>
                <a:latin typeface="Times New Roman" pitchFamily="33" charset="0"/>
                <a:ea typeface="+mn-ea"/>
                <a:cs typeface="+mn-cs"/>
              </a:rPr>
              <a:t> = 2</a:t>
            </a:r>
            <a:r>
              <a:rPr kumimoji="1" lang="en-US" sz="1200" kern="1200" baseline="30000" dirty="0">
                <a:solidFill>
                  <a:schemeClr val="tx1"/>
                </a:solidFill>
                <a:latin typeface="Times New Roman" pitchFamily="33" charset="0"/>
                <a:ea typeface="+mn-ea"/>
                <a:cs typeface="+mn-cs"/>
              </a:rPr>
              <a:t>22</a:t>
            </a:r>
            <a:r>
              <a:rPr kumimoji="1" lang="en-US" sz="1200" kern="1200" baseline="0" dirty="0">
                <a:solidFill>
                  <a:schemeClr val="tx1"/>
                </a:solidFill>
                <a:latin typeface="Times New Roman" pitchFamily="33" charset="0"/>
                <a:ea typeface="+mn-ea"/>
                <a:cs typeface="+mn-cs"/>
              </a:rPr>
              <a:t> = 4M). The functions of the row address select (RAS) and column</a:t>
            </a:r>
          </a:p>
          <a:p>
            <a:r>
              <a:rPr kumimoji="1" lang="en-US" sz="1200" kern="1200" baseline="0" dirty="0">
                <a:solidFill>
                  <a:schemeClr val="tx1"/>
                </a:solidFill>
                <a:latin typeface="Times New Roman" pitchFamily="33" charset="0"/>
                <a:ea typeface="+mn-ea"/>
                <a:cs typeface="+mn-cs"/>
              </a:rPr>
              <a:t>address select (CAS) pins were discussed previously. Finally, the no connect (NC)</a:t>
            </a:r>
          </a:p>
          <a:p>
            <a:r>
              <a:rPr kumimoji="1" lang="en-US" sz="1200" kern="1200" baseline="0" dirty="0">
                <a:solidFill>
                  <a:schemeClr val="tx1"/>
                </a:solidFill>
                <a:latin typeface="Times New Roman" pitchFamily="33" charset="0"/>
                <a:ea typeface="+mn-ea"/>
                <a:cs typeface="+mn-cs"/>
              </a:rPr>
              <a:t>pin is provided so that there are an even number of pins.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948958-CF18-6C41-9FD9-749F2334E737}" type="slidenum">
              <a:rPr lang="en-US"/>
              <a:pPr/>
              <a:t>13</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If a RAM chip contains only 1 bit per word, then clearly we will need at least a</a:t>
            </a:r>
          </a:p>
          <a:p>
            <a:r>
              <a:rPr kumimoji="1" lang="en-US" sz="1200" kern="1200" baseline="0" dirty="0">
                <a:solidFill>
                  <a:schemeClr val="tx1"/>
                </a:solidFill>
                <a:latin typeface="Times New Roman" pitchFamily="33" charset="0"/>
                <a:ea typeface="+mn-ea"/>
                <a:cs typeface="+mn-cs"/>
              </a:rPr>
              <a:t>number of chips equal to the number of bits per word. As an example, Figure 6.5</a:t>
            </a:r>
          </a:p>
          <a:p>
            <a:r>
              <a:rPr kumimoji="1" lang="en-US" sz="1200" kern="1200" baseline="0" dirty="0">
                <a:solidFill>
                  <a:schemeClr val="tx1"/>
                </a:solidFill>
                <a:latin typeface="Times New Roman" pitchFamily="33" charset="0"/>
                <a:ea typeface="+mn-ea"/>
                <a:cs typeface="+mn-cs"/>
              </a:rPr>
              <a:t>shows how a memory module consisting of 256K 8-bit words could be organized. For</a:t>
            </a:r>
          </a:p>
          <a:p>
            <a:r>
              <a:rPr kumimoji="1" lang="en-US" sz="1200" kern="1200" baseline="0" dirty="0">
                <a:solidFill>
                  <a:schemeClr val="tx1"/>
                </a:solidFill>
                <a:latin typeface="Times New Roman" pitchFamily="33" charset="0"/>
                <a:ea typeface="+mn-ea"/>
                <a:cs typeface="+mn-cs"/>
              </a:rPr>
              <a:t>256K words, an 18-bit address is needed and is supplied to the module from some</a:t>
            </a:r>
          </a:p>
          <a:p>
            <a:r>
              <a:rPr kumimoji="1" lang="en-US" sz="1200" kern="1200" baseline="0" dirty="0">
                <a:solidFill>
                  <a:schemeClr val="tx1"/>
                </a:solidFill>
                <a:latin typeface="Times New Roman" pitchFamily="33" charset="0"/>
                <a:ea typeface="+mn-ea"/>
                <a:cs typeface="+mn-cs"/>
              </a:rPr>
              <a:t>external source (e.g., the address lines of a bus to which the module is attached).</a:t>
            </a:r>
          </a:p>
          <a:p>
            <a:r>
              <a:rPr kumimoji="1" lang="en-US" sz="1200" kern="1200" baseline="0" dirty="0">
                <a:solidFill>
                  <a:schemeClr val="tx1"/>
                </a:solidFill>
                <a:latin typeface="Times New Roman" pitchFamily="33" charset="0"/>
                <a:ea typeface="+mn-ea"/>
                <a:cs typeface="+mn-cs"/>
              </a:rPr>
              <a:t>The address is presented to 8 256K * 1-bit chips, each of which provides the input/</a:t>
            </a:r>
          </a:p>
          <a:p>
            <a:r>
              <a:rPr kumimoji="1" lang="en-US" sz="1200" kern="1200" baseline="0" dirty="0">
                <a:solidFill>
                  <a:schemeClr val="tx1"/>
                </a:solidFill>
                <a:latin typeface="Times New Roman" pitchFamily="33" charset="0"/>
                <a:ea typeface="+mn-ea"/>
                <a:cs typeface="+mn-cs"/>
              </a:rPr>
              <a:t>output of 1 bit.</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945A6-7A93-AA49-8007-21E7FD31E87A}" type="slidenum">
              <a:rPr lang="en-US"/>
              <a:pPr/>
              <a:t>14</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This organization works as long as the size of memory equals the number of</a:t>
            </a:r>
          </a:p>
          <a:p>
            <a:r>
              <a:rPr kumimoji="1" lang="en-US" sz="1200" kern="1200" baseline="0" dirty="0">
                <a:solidFill>
                  <a:schemeClr val="tx1"/>
                </a:solidFill>
                <a:latin typeface="Times New Roman" pitchFamily="33" charset="0"/>
                <a:ea typeface="+mn-ea"/>
                <a:cs typeface="+mn-cs"/>
              </a:rPr>
              <a:t>bits per chip. In the case in which larger memory is required, an array of chips is</a:t>
            </a:r>
          </a:p>
          <a:p>
            <a:r>
              <a:rPr kumimoji="1" lang="en-US" sz="1200" kern="1200" baseline="0" dirty="0">
                <a:solidFill>
                  <a:schemeClr val="tx1"/>
                </a:solidFill>
                <a:latin typeface="Times New Roman" pitchFamily="33" charset="0"/>
                <a:ea typeface="+mn-ea"/>
                <a:cs typeface="+mn-cs"/>
              </a:rPr>
              <a:t>needed. Figure 6.6 shows the possible organization of a memory consisting of 1M</a:t>
            </a:r>
          </a:p>
          <a:p>
            <a:r>
              <a:rPr kumimoji="1" lang="en-US" sz="1200" kern="1200" baseline="0" dirty="0">
                <a:solidFill>
                  <a:schemeClr val="tx1"/>
                </a:solidFill>
                <a:latin typeface="Times New Roman" pitchFamily="33" charset="0"/>
                <a:ea typeface="+mn-ea"/>
                <a:cs typeface="+mn-cs"/>
              </a:rPr>
              <a:t>word by 8 bits per word. In this case, we have four columns of chips, each column</a:t>
            </a:r>
          </a:p>
          <a:p>
            <a:r>
              <a:rPr kumimoji="1" lang="en-US" sz="1200" kern="1200" baseline="0" dirty="0">
                <a:solidFill>
                  <a:schemeClr val="tx1"/>
                </a:solidFill>
                <a:latin typeface="Times New Roman" pitchFamily="33" charset="0"/>
                <a:ea typeface="+mn-ea"/>
                <a:cs typeface="+mn-cs"/>
              </a:rPr>
              <a:t>containing 256K words arranged as in Figure 6.5. For 1M word, 20 address lines are</a:t>
            </a:r>
          </a:p>
          <a:p>
            <a:r>
              <a:rPr kumimoji="1" lang="en-US" sz="1200" kern="1200" baseline="0" dirty="0">
                <a:solidFill>
                  <a:schemeClr val="tx1"/>
                </a:solidFill>
                <a:latin typeface="Times New Roman" pitchFamily="33" charset="0"/>
                <a:ea typeface="+mn-ea"/>
                <a:cs typeface="+mn-cs"/>
              </a:rPr>
              <a:t>needed. The 18 least significant bits are routed to all 32 modules. The high-order</a:t>
            </a:r>
          </a:p>
          <a:p>
            <a:r>
              <a:rPr kumimoji="1" lang="en-US" sz="1200" kern="1200" baseline="0" dirty="0">
                <a:solidFill>
                  <a:schemeClr val="tx1"/>
                </a:solidFill>
                <a:latin typeface="Times New Roman" pitchFamily="33" charset="0"/>
                <a:ea typeface="+mn-ea"/>
                <a:cs typeface="+mn-cs"/>
              </a:rPr>
              <a:t>2 bits are input to a group select logic module that sends a chip enable signal to one</a:t>
            </a:r>
          </a:p>
          <a:p>
            <a:r>
              <a:rPr kumimoji="1" lang="en-US" sz="1200" kern="1200" baseline="0" dirty="0">
                <a:solidFill>
                  <a:schemeClr val="tx1"/>
                </a:solidFill>
                <a:latin typeface="Times New Roman" pitchFamily="33" charset="0"/>
                <a:ea typeface="+mn-ea"/>
                <a:cs typeface="+mn-cs"/>
              </a:rPr>
              <a:t>of the four columns of modules.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Main memory is composed of a collection of DRAM memory chips. A number of</a:t>
            </a:r>
          </a:p>
          <a:p>
            <a:r>
              <a:rPr kumimoji="1" lang="en-US" sz="1200" kern="1200" baseline="0" dirty="0">
                <a:solidFill>
                  <a:schemeClr val="tx1"/>
                </a:solidFill>
                <a:latin typeface="Times New Roman" pitchFamily="33" charset="0"/>
                <a:ea typeface="+mn-ea"/>
                <a:cs typeface="+mn-cs"/>
              </a:rPr>
              <a:t>chips can be grouped together to form a </a:t>
            </a:r>
            <a:r>
              <a:rPr kumimoji="1" lang="en-US" sz="1200" i="1" kern="1200" baseline="0" dirty="0">
                <a:solidFill>
                  <a:schemeClr val="tx1"/>
                </a:solidFill>
                <a:latin typeface="Times New Roman" pitchFamily="33" charset="0"/>
                <a:ea typeface="+mn-ea"/>
                <a:cs typeface="+mn-cs"/>
              </a:rPr>
              <a:t>memory bank. </a:t>
            </a:r>
            <a:r>
              <a:rPr kumimoji="1" lang="en-US" sz="1200" i="0" kern="1200" baseline="0" dirty="0">
                <a:solidFill>
                  <a:schemeClr val="tx1"/>
                </a:solidFill>
                <a:latin typeface="Times New Roman" pitchFamily="33" charset="0"/>
                <a:ea typeface="+mn-ea"/>
                <a:cs typeface="+mn-cs"/>
              </a:rPr>
              <a:t>It is possible to organize</a:t>
            </a:r>
          </a:p>
          <a:p>
            <a:r>
              <a:rPr kumimoji="1" lang="en-US" sz="1200" kern="1200" baseline="0" dirty="0">
                <a:solidFill>
                  <a:schemeClr val="tx1"/>
                </a:solidFill>
                <a:latin typeface="Times New Roman" pitchFamily="33" charset="0"/>
                <a:ea typeface="+mn-ea"/>
                <a:cs typeface="+mn-cs"/>
              </a:rPr>
              <a:t>the memory banks in a way known as </a:t>
            </a:r>
            <a:r>
              <a:rPr kumimoji="1" lang="en-US" sz="1200" i="1" kern="1200" baseline="0" dirty="0">
                <a:solidFill>
                  <a:schemeClr val="tx1"/>
                </a:solidFill>
                <a:latin typeface="Times New Roman" pitchFamily="33" charset="0"/>
                <a:ea typeface="+mn-ea"/>
                <a:cs typeface="+mn-cs"/>
              </a:rPr>
              <a:t>interleaved memory</a:t>
            </a:r>
            <a:r>
              <a:rPr kumimoji="1" lang="en-US" sz="1200" kern="1200" baseline="0" dirty="0">
                <a:solidFill>
                  <a:schemeClr val="tx1"/>
                </a:solidFill>
                <a:latin typeface="Times New Roman" pitchFamily="33" charset="0"/>
                <a:ea typeface="+mn-ea"/>
                <a:cs typeface="+mn-cs"/>
              </a:rPr>
              <a:t>. Each bank is independently</a:t>
            </a:r>
          </a:p>
          <a:p>
            <a:r>
              <a:rPr kumimoji="1" lang="en-US" sz="1200" kern="1200" baseline="0" dirty="0">
                <a:solidFill>
                  <a:schemeClr val="tx1"/>
                </a:solidFill>
                <a:latin typeface="Times New Roman" pitchFamily="33" charset="0"/>
                <a:ea typeface="+mn-ea"/>
                <a:cs typeface="+mn-cs"/>
              </a:rPr>
              <a:t>able to service a memory read or write request, so that a system with</a:t>
            </a:r>
          </a:p>
          <a:p>
            <a:r>
              <a:rPr kumimoji="1" lang="en-US" sz="1200" i="1" kern="1200" baseline="0" dirty="0">
                <a:solidFill>
                  <a:schemeClr val="tx1"/>
                </a:solidFill>
                <a:latin typeface="Times New Roman" pitchFamily="33" charset="0"/>
                <a:ea typeface="+mn-ea"/>
                <a:cs typeface="+mn-cs"/>
              </a:rPr>
              <a:t>K </a:t>
            </a:r>
            <a:r>
              <a:rPr kumimoji="1" lang="en-US" sz="1200" i="0" kern="1200" baseline="0" dirty="0">
                <a:solidFill>
                  <a:schemeClr val="tx1"/>
                </a:solidFill>
                <a:latin typeface="Times New Roman" pitchFamily="33" charset="0"/>
                <a:ea typeface="+mn-ea"/>
                <a:cs typeface="+mn-cs"/>
              </a:rPr>
              <a:t>banks can service</a:t>
            </a:r>
            <a:r>
              <a:rPr kumimoji="1" lang="en-US" sz="1200" i="1" kern="1200" baseline="0" dirty="0">
                <a:solidFill>
                  <a:schemeClr val="tx1"/>
                </a:solidFill>
                <a:latin typeface="Times New Roman" pitchFamily="33" charset="0"/>
                <a:ea typeface="+mn-ea"/>
                <a:cs typeface="+mn-cs"/>
              </a:rPr>
              <a:t> K </a:t>
            </a:r>
            <a:r>
              <a:rPr kumimoji="1" lang="en-US" sz="1200" i="0" kern="1200" baseline="0" dirty="0">
                <a:solidFill>
                  <a:schemeClr val="tx1"/>
                </a:solidFill>
                <a:latin typeface="Times New Roman" pitchFamily="33" charset="0"/>
                <a:ea typeface="+mn-ea"/>
                <a:cs typeface="+mn-cs"/>
              </a:rPr>
              <a:t>requests simultaneously, increasing memory read or write</a:t>
            </a:r>
          </a:p>
          <a:p>
            <a:r>
              <a:rPr kumimoji="1" lang="en-US" sz="1200" kern="1200" baseline="0" dirty="0">
                <a:solidFill>
                  <a:schemeClr val="tx1"/>
                </a:solidFill>
                <a:latin typeface="Times New Roman" pitchFamily="33" charset="0"/>
                <a:ea typeface="+mn-ea"/>
                <a:cs typeface="+mn-cs"/>
              </a:rPr>
              <a:t>rates by a factor of </a:t>
            </a:r>
            <a:r>
              <a:rPr kumimoji="1" lang="en-US" sz="1200" i="1" kern="1200" baseline="0" dirty="0">
                <a:solidFill>
                  <a:schemeClr val="tx1"/>
                </a:solidFill>
                <a:latin typeface="Times New Roman" pitchFamily="33" charset="0"/>
                <a:ea typeface="+mn-ea"/>
                <a:cs typeface="+mn-cs"/>
              </a:rPr>
              <a:t>K. </a:t>
            </a:r>
            <a:r>
              <a:rPr kumimoji="1" lang="en-US" sz="1200" i="0" kern="1200" baseline="0" dirty="0">
                <a:solidFill>
                  <a:schemeClr val="tx1"/>
                </a:solidFill>
                <a:latin typeface="Times New Roman" pitchFamily="33" charset="0"/>
                <a:ea typeface="+mn-ea"/>
                <a:cs typeface="+mn-cs"/>
              </a:rPr>
              <a:t>If consecutive words of memory are stored in different</a:t>
            </a:r>
          </a:p>
          <a:p>
            <a:r>
              <a:rPr kumimoji="1" lang="en-US" sz="1200" kern="1200" baseline="0" dirty="0">
                <a:solidFill>
                  <a:schemeClr val="tx1"/>
                </a:solidFill>
                <a:latin typeface="Times New Roman" pitchFamily="33" charset="0"/>
                <a:ea typeface="+mn-ea"/>
                <a:cs typeface="+mn-cs"/>
              </a:rPr>
              <a:t>banks, then the transfer of a block of memory is speeded up. Appendix C explores</a:t>
            </a:r>
          </a:p>
          <a:p>
            <a:r>
              <a:rPr kumimoji="1" lang="en-US" sz="1200" kern="1200" baseline="0" dirty="0">
                <a:solidFill>
                  <a:schemeClr val="tx1"/>
                </a:solidFill>
                <a:latin typeface="Times New Roman" pitchFamily="33" charset="0"/>
                <a:ea typeface="+mn-ea"/>
                <a:cs typeface="+mn-cs"/>
              </a:rPr>
              <a:t>the topic of interleaved memory.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15</a:t>
            </a:fld>
            <a:endParaRPr lang="en-US"/>
          </a:p>
        </p:txBody>
      </p:sp>
      <p:sp>
        <p:nvSpPr>
          <p:cNvPr id="5" name="Footer Placeholder 4"/>
          <p:cNvSpPr>
            <a:spLocks noGrp="1"/>
          </p:cNvSpPr>
          <p:nvPr>
            <p:ph type="ftr" sz="quarter" idx="11"/>
          </p:nvPr>
        </p:nvSpPr>
        <p:spPr/>
        <p:txBody>
          <a:bodyPr/>
          <a:lstStyle/>
          <a:p>
            <a:r>
              <a:rPr lang="en-US"/>
              <a:t>© 2016 Pearson Education, Inc., Upper Saddle River, NJ. All rights reserved.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68F92-8AEC-D440-9E10-926B51F83CF2}" type="slidenum">
              <a:rPr lang="en-US"/>
              <a:pPr/>
              <a:t>16</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 semiconductor memory system is subject to errors. These can be categorized as</a:t>
            </a:r>
          </a:p>
          <a:p>
            <a:r>
              <a:rPr kumimoji="1" lang="en-US" sz="1200" kern="1200" baseline="0" dirty="0">
                <a:solidFill>
                  <a:schemeClr val="tx1"/>
                </a:solidFill>
                <a:latin typeface="Times New Roman" pitchFamily="33" charset="0"/>
                <a:ea typeface="+mn-ea"/>
                <a:cs typeface="+mn-cs"/>
              </a:rPr>
              <a:t>hard failures and soft errors. A </a:t>
            </a:r>
            <a:r>
              <a:rPr kumimoji="1" lang="en-US" sz="1200" b="1" kern="1200" baseline="0" dirty="0">
                <a:solidFill>
                  <a:schemeClr val="tx1"/>
                </a:solidFill>
                <a:latin typeface="Times New Roman" pitchFamily="33" charset="0"/>
                <a:ea typeface="+mn-ea"/>
                <a:cs typeface="+mn-cs"/>
              </a:rPr>
              <a:t>hard failure </a:t>
            </a:r>
            <a:r>
              <a:rPr kumimoji="1" lang="en-US" sz="1200" b="0" kern="1200" baseline="0" dirty="0">
                <a:solidFill>
                  <a:schemeClr val="tx1"/>
                </a:solidFill>
                <a:latin typeface="Times New Roman" pitchFamily="33" charset="0"/>
                <a:ea typeface="+mn-ea"/>
                <a:cs typeface="+mn-cs"/>
              </a:rPr>
              <a:t>is a permanent physical defect so that</a:t>
            </a:r>
          </a:p>
          <a:p>
            <a:r>
              <a:rPr kumimoji="1" lang="en-US" sz="1200" kern="1200" baseline="0" dirty="0">
                <a:solidFill>
                  <a:schemeClr val="tx1"/>
                </a:solidFill>
                <a:latin typeface="Times New Roman" pitchFamily="33" charset="0"/>
                <a:ea typeface="+mn-ea"/>
                <a:cs typeface="+mn-cs"/>
              </a:rPr>
              <a:t>the memory cell or cells affected cannot reliably store data but become stuck at</a:t>
            </a:r>
          </a:p>
          <a:p>
            <a:r>
              <a:rPr kumimoji="1" lang="en-US" sz="1200" kern="1200" baseline="0" dirty="0">
                <a:solidFill>
                  <a:schemeClr val="tx1"/>
                </a:solidFill>
                <a:latin typeface="Times New Roman" pitchFamily="33" charset="0"/>
                <a:ea typeface="+mn-ea"/>
                <a:cs typeface="+mn-cs"/>
              </a:rPr>
              <a:t>0 or 1 or switch erratically between 0 and 1. Hard errors can be caused by harsh</a:t>
            </a:r>
          </a:p>
          <a:p>
            <a:r>
              <a:rPr kumimoji="1" lang="en-US" sz="1200" kern="1200" baseline="0" dirty="0">
                <a:solidFill>
                  <a:schemeClr val="tx1"/>
                </a:solidFill>
                <a:latin typeface="Times New Roman" pitchFamily="33" charset="0"/>
                <a:ea typeface="+mn-ea"/>
                <a:cs typeface="+mn-cs"/>
              </a:rPr>
              <a:t>environmental abuse, manufacturing defects, and wear. A </a:t>
            </a:r>
            <a:r>
              <a:rPr kumimoji="1" lang="en-US" sz="1200" b="1" kern="1200" baseline="0" dirty="0">
                <a:solidFill>
                  <a:schemeClr val="tx1"/>
                </a:solidFill>
                <a:latin typeface="Times New Roman" pitchFamily="33" charset="0"/>
                <a:ea typeface="+mn-ea"/>
                <a:cs typeface="+mn-cs"/>
              </a:rPr>
              <a:t>soft error </a:t>
            </a:r>
            <a:r>
              <a:rPr kumimoji="1" lang="en-US" sz="1200" b="0" kern="1200" baseline="0" dirty="0">
                <a:solidFill>
                  <a:schemeClr val="tx1"/>
                </a:solidFill>
                <a:latin typeface="Times New Roman" pitchFamily="33" charset="0"/>
                <a:ea typeface="+mn-ea"/>
                <a:cs typeface="+mn-cs"/>
              </a:rPr>
              <a:t>is a random,</a:t>
            </a:r>
          </a:p>
          <a:p>
            <a:r>
              <a:rPr kumimoji="1" lang="en-US" sz="1200" kern="1200" baseline="0" dirty="0">
                <a:solidFill>
                  <a:schemeClr val="tx1"/>
                </a:solidFill>
                <a:latin typeface="Times New Roman" pitchFamily="33" charset="0"/>
                <a:ea typeface="+mn-ea"/>
                <a:cs typeface="+mn-cs"/>
              </a:rPr>
              <a:t>nondestructive event that alters the contents of one or more memory cells without</a:t>
            </a:r>
          </a:p>
          <a:p>
            <a:r>
              <a:rPr kumimoji="1" lang="en-US" sz="1200" kern="1200" baseline="0" dirty="0">
                <a:solidFill>
                  <a:schemeClr val="tx1"/>
                </a:solidFill>
                <a:latin typeface="Times New Roman" pitchFamily="33" charset="0"/>
                <a:ea typeface="+mn-ea"/>
                <a:cs typeface="+mn-cs"/>
              </a:rPr>
              <a:t>damaging the memory. Soft errors can be caused by power supply problems</a:t>
            </a:r>
          </a:p>
          <a:p>
            <a:r>
              <a:rPr kumimoji="1" lang="en-US" sz="1200" kern="1200" baseline="0" dirty="0">
                <a:solidFill>
                  <a:schemeClr val="tx1"/>
                </a:solidFill>
                <a:latin typeface="Times New Roman" pitchFamily="33" charset="0"/>
                <a:ea typeface="+mn-ea"/>
                <a:cs typeface="+mn-cs"/>
              </a:rPr>
              <a:t>or alpha particles. These particles result from radioactive decay and are distressingly</a:t>
            </a:r>
          </a:p>
          <a:p>
            <a:r>
              <a:rPr kumimoji="1" lang="en-US" sz="1200" kern="1200" baseline="0" dirty="0">
                <a:solidFill>
                  <a:schemeClr val="tx1"/>
                </a:solidFill>
                <a:latin typeface="Times New Roman" pitchFamily="33" charset="0"/>
                <a:ea typeface="+mn-ea"/>
                <a:cs typeface="+mn-cs"/>
              </a:rPr>
              <a:t>common because radioactive nuclei are found in small quantities in nearly all</a:t>
            </a:r>
          </a:p>
          <a:p>
            <a:r>
              <a:rPr kumimoji="1" lang="en-US" sz="1200" kern="1200" baseline="0" dirty="0">
                <a:solidFill>
                  <a:schemeClr val="tx1"/>
                </a:solidFill>
                <a:latin typeface="Times New Roman" pitchFamily="33" charset="0"/>
                <a:ea typeface="+mn-ea"/>
                <a:cs typeface="+mn-cs"/>
              </a:rPr>
              <a:t>materials. Both hard and soft errors are clearly undesirable, and most modern main</a:t>
            </a:r>
          </a:p>
          <a:p>
            <a:r>
              <a:rPr kumimoji="1" lang="en-US" sz="1200" kern="1200" baseline="0" dirty="0">
                <a:solidFill>
                  <a:schemeClr val="tx1"/>
                </a:solidFill>
                <a:latin typeface="Times New Roman" pitchFamily="33" charset="0"/>
                <a:ea typeface="+mn-ea"/>
                <a:cs typeface="+mn-cs"/>
              </a:rPr>
              <a:t>memory systems include logic for both detecting and correcting errors.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5CD0F-AC83-3144-A171-B3A02E924D72}" type="slidenum">
              <a:rPr lang="en-US"/>
              <a:pPr/>
              <a:t>17</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Figure 6.7 illustrates in general terms how the process is carried out. When</a:t>
            </a:r>
          </a:p>
          <a:p>
            <a:r>
              <a:rPr kumimoji="1" lang="en-US" sz="1200" kern="1200" baseline="0" dirty="0">
                <a:solidFill>
                  <a:schemeClr val="tx1"/>
                </a:solidFill>
                <a:latin typeface="Times New Roman" pitchFamily="33" charset="0"/>
                <a:ea typeface="+mn-ea"/>
                <a:cs typeface="+mn-cs"/>
              </a:rPr>
              <a:t>data are to be written into memory, a calculation, depicted as a function </a:t>
            </a:r>
            <a:r>
              <a:rPr kumimoji="1" lang="en-US" sz="1200" i="1" kern="1200" baseline="0" dirty="0">
                <a:solidFill>
                  <a:schemeClr val="tx1"/>
                </a:solidFill>
                <a:latin typeface="Times New Roman" pitchFamily="33" charset="0"/>
                <a:ea typeface="+mn-ea"/>
                <a:cs typeface="+mn-cs"/>
              </a:rPr>
              <a:t>f, </a:t>
            </a:r>
            <a:r>
              <a:rPr kumimoji="1" lang="en-US" sz="1200" i="0" kern="1200" baseline="0" dirty="0">
                <a:solidFill>
                  <a:schemeClr val="tx1"/>
                </a:solidFill>
                <a:latin typeface="Times New Roman" pitchFamily="33" charset="0"/>
                <a:ea typeface="+mn-ea"/>
                <a:cs typeface="+mn-cs"/>
              </a:rPr>
              <a:t>is performed</a:t>
            </a:r>
          </a:p>
          <a:p>
            <a:r>
              <a:rPr kumimoji="1" lang="en-US" sz="1200" kern="1200" baseline="0" dirty="0">
                <a:solidFill>
                  <a:schemeClr val="tx1"/>
                </a:solidFill>
                <a:latin typeface="Times New Roman" pitchFamily="33" charset="0"/>
                <a:ea typeface="+mn-ea"/>
                <a:cs typeface="+mn-cs"/>
              </a:rPr>
              <a:t>on the data to produce a code. Both the code and the data are stored. Thus,</a:t>
            </a:r>
          </a:p>
          <a:p>
            <a:r>
              <a:rPr kumimoji="1" lang="en-US" sz="1200" kern="1200" baseline="0" dirty="0">
                <a:solidFill>
                  <a:schemeClr val="tx1"/>
                </a:solidFill>
                <a:latin typeface="Times New Roman" pitchFamily="33" charset="0"/>
                <a:ea typeface="+mn-ea"/>
                <a:cs typeface="+mn-cs"/>
              </a:rPr>
              <a:t>if an </a:t>
            </a:r>
            <a:r>
              <a:rPr kumimoji="1" lang="en-US" sz="1200" i="1" kern="1200" baseline="0" dirty="0">
                <a:solidFill>
                  <a:schemeClr val="tx1"/>
                </a:solidFill>
                <a:latin typeface="Times New Roman" pitchFamily="33" charset="0"/>
                <a:ea typeface="+mn-ea"/>
                <a:cs typeface="+mn-cs"/>
              </a:rPr>
              <a:t>M-</a:t>
            </a:r>
            <a:r>
              <a:rPr kumimoji="1" lang="en-US" sz="1200" i="0" kern="1200" baseline="0" dirty="0">
                <a:solidFill>
                  <a:schemeClr val="tx1"/>
                </a:solidFill>
                <a:latin typeface="Times New Roman" pitchFamily="33" charset="0"/>
                <a:ea typeface="+mn-ea"/>
                <a:cs typeface="+mn-cs"/>
              </a:rPr>
              <a:t>bit word of data is to be stored and the code is of length </a:t>
            </a:r>
            <a:r>
              <a:rPr kumimoji="1" lang="en-US" sz="1200" i="1" kern="1200" baseline="0" dirty="0">
                <a:solidFill>
                  <a:schemeClr val="tx1"/>
                </a:solidFill>
                <a:latin typeface="Times New Roman" pitchFamily="33" charset="0"/>
                <a:ea typeface="+mn-ea"/>
                <a:cs typeface="+mn-cs"/>
              </a:rPr>
              <a:t>K </a:t>
            </a:r>
            <a:r>
              <a:rPr kumimoji="1" lang="en-US" sz="1200" i="0" kern="1200" baseline="0" dirty="0">
                <a:solidFill>
                  <a:schemeClr val="tx1"/>
                </a:solidFill>
                <a:latin typeface="Times New Roman" pitchFamily="33" charset="0"/>
                <a:ea typeface="+mn-ea"/>
                <a:cs typeface="+mn-cs"/>
              </a:rPr>
              <a:t>bits, then the</a:t>
            </a:r>
          </a:p>
          <a:p>
            <a:r>
              <a:rPr kumimoji="1" lang="en-US" sz="1200" kern="1200" baseline="0" dirty="0">
                <a:solidFill>
                  <a:schemeClr val="tx1"/>
                </a:solidFill>
                <a:latin typeface="Times New Roman" pitchFamily="33" charset="0"/>
                <a:ea typeface="+mn-ea"/>
                <a:cs typeface="+mn-cs"/>
              </a:rPr>
              <a:t>actual size of the stored word is </a:t>
            </a:r>
            <a:r>
              <a:rPr kumimoji="1" lang="en-US" sz="1200" i="1" kern="1200" baseline="0" dirty="0">
                <a:solidFill>
                  <a:schemeClr val="tx1"/>
                </a:solidFill>
                <a:latin typeface="Times New Roman" pitchFamily="33" charset="0"/>
                <a:ea typeface="+mn-ea"/>
                <a:cs typeface="+mn-cs"/>
              </a:rPr>
              <a:t>M + K bits.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When the previously stored word is read out, the code is used to detect and possibly</a:t>
            </a:r>
          </a:p>
          <a:p>
            <a:r>
              <a:rPr kumimoji="1" lang="en-US" sz="1200" kern="1200" baseline="0" dirty="0">
                <a:solidFill>
                  <a:schemeClr val="tx1"/>
                </a:solidFill>
                <a:latin typeface="Times New Roman" pitchFamily="33" charset="0"/>
                <a:ea typeface="+mn-ea"/>
                <a:cs typeface="+mn-cs"/>
              </a:rPr>
              <a:t>correct errors. A new set of </a:t>
            </a:r>
            <a:r>
              <a:rPr kumimoji="1" lang="en-US" sz="1200" i="1" kern="1200" baseline="0" dirty="0">
                <a:solidFill>
                  <a:schemeClr val="tx1"/>
                </a:solidFill>
                <a:latin typeface="Times New Roman" pitchFamily="33" charset="0"/>
                <a:ea typeface="+mn-ea"/>
                <a:cs typeface="+mn-cs"/>
              </a:rPr>
              <a:t>K </a:t>
            </a:r>
            <a:r>
              <a:rPr kumimoji="1" lang="en-US" sz="1200" i="0" kern="1200" baseline="0" dirty="0">
                <a:solidFill>
                  <a:schemeClr val="tx1"/>
                </a:solidFill>
                <a:latin typeface="Times New Roman" pitchFamily="33" charset="0"/>
                <a:ea typeface="+mn-ea"/>
                <a:cs typeface="+mn-cs"/>
              </a:rPr>
              <a:t>code bits is generated from the M data bits and</a:t>
            </a:r>
          </a:p>
          <a:p>
            <a:r>
              <a:rPr kumimoji="1" lang="en-US" sz="1200" kern="1200" baseline="0" dirty="0">
                <a:solidFill>
                  <a:schemeClr val="tx1"/>
                </a:solidFill>
                <a:latin typeface="Times New Roman" pitchFamily="33" charset="0"/>
                <a:ea typeface="+mn-ea"/>
                <a:cs typeface="+mn-cs"/>
              </a:rPr>
              <a:t>compared with the fetched code bits. The comparison yields one of three results: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No errors are detected. The fetched data bits are sent out.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An error is detected, and it is possible to correct the error. The data bits plus</a:t>
            </a:r>
          </a:p>
          <a:p>
            <a:r>
              <a:rPr kumimoji="1" lang="en-US" sz="1200" b="1" kern="1200" baseline="0" dirty="0">
                <a:solidFill>
                  <a:schemeClr val="tx1"/>
                </a:solidFill>
                <a:latin typeface="Times New Roman" pitchFamily="33" charset="0"/>
                <a:ea typeface="+mn-ea"/>
                <a:cs typeface="+mn-cs"/>
              </a:rPr>
              <a:t>error correction </a:t>
            </a:r>
            <a:r>
              <a:rPr kumimoji="1" lang="en-US" sz="1200" b="0" kern="1200" baseline="0" dirty="0">
                <a:solidFill>
                  <a:schemeClr val="tx1"/>
                </a:solidFill>
                <a:latin typeface="Times New Roman" pitchFamily="33" charset="0"/>
                <a:ea typeface="+mn-ea"/>
                <a:cs typeface="+mn-cs"/>
              </a:rPr>
              <a:t>bits are fed into a corrector, which produces a corrected set of</a:t>
            </a:r>
          </a:p>
          <a:p>
            <a:r>
              <a:rPr kumimoji="1" lang="en-US" sz="1200" i="1" kern="1200" baseline="0" dirty="0">
                <a:solidFill>
                  <a:schemeClr val="tx1"/>
                </a:solidFill>
                <a:latin typeface="Times New Roman" pitchFamily="33" charset="0"/>
                <a:ea typeface="+mn-ea"/>
                <a:cs typeface="+mn-cs"/>
              </a:rPr>
              <a:t>M </a:t>
            </a:r>
            <a:r>
              <a:rPr kumimoji="1" lang="en-US" sz="1200" i="0" kern="1200" baseline="0" dirty="0">
                <a:solidFill>
                  <a:schemeClr val="tx1"/>
                </a:solidFill>
                <a:latin typeface="Times New Roman" pitchFamily="33" charset="0"/>
                <a:ea typeface="+mn-ea"/>
                <a:cs typeface="+mn-cs"/>
              </a:rPr>
              <a:t>bits to be sent out</a:t>
            </a:r>
            <a:r>
              <a:rPr kumimoji="1" lang="en-US" sz="1200" i="1" kern="1200" baseline="0" dirty="0">
                <a:solidFill>
                  <a:schemeClr val="tx1"/>
                </a:solidFill>
                <a:latin typeface="Times New Roman" pitchFamily="33" charset="0"/>
                <a:ea typeface="+mn-ea"/>
                <a:cs typeface="+mn-cs"/>
              </a:rPr>
              <a: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An error is detected, but it is not possible to correct it. This condition is reported.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Codes that operate in this fashion are referred to as </a:t>
            </a:r>
            <a:r>
              <a:rPr kumimoji="1" lang="en-US" sz="1200" b="1" kern="1200" baseline="0" dirty="0">
                <a:solidFill>
                  <a:schemeClr val="tx1"/>
                </a:solidFill>
                <a:latin typeface="Times New Roman" pitchFamily="33" charset="0"/>
                <a:ea typeface="+mn-ea"/>
                <a:cs typeface="+mn-cs"/>
              </a:rPr>
              <a:t>error-correcting codes. </a:t>
            </a:r>
            <a:r>
              <a:rPr kumimoji="1" lang="en-US" sz="1200" b="0" kern="1200" baseline="0" dirty="0">
                <a:solidFill>
                  <a:schemeClr val="tx1"/>
                </a:solidFill>
                <a:latin typeface="Times New Roman" pitchFamily="33" charset="0"/>
                <a:ea typeface="+mn-ea"/>
                <a:cs typeface="+mn-cs"/>
              </a:rPr>
              <a:t>A</a:t>
            </a:r>
          </a:p>
          <a:p>
            <a:r>
              <a:rPr kumimoji="1" lang="en-US" sz="1200" kern="1200" baseline="0" dirty="0">
                <a:solidFill>
                  <a:schemeClr val="tx1"/>
                </a:solidFill>
                <a:latin typeface="Times New Roman" pitchFamily="33" charset="0"/>
                <a:ea typeface="+mn-ea"/>
                <a:cs typeface="+mn-cs"/>
              </a:rPr>
              <a:t>code is characterized by the number of bit errors in a word that it can correct and detect.</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The simplest of the error-correcting codes is the </a:t>
            </a:r>
            <a:r>
              <a:rPr kumimoji="1" lang="en-US" sz="1200" b="1" kern="1200" baseline="0" dirty="0">
                <a:solidFill>
                  <a:schemeClr val="tx1"/>
                </a:solidFill>
                <a:latin typeface="Times New Roman" pitchFamily="33" charset="0"/>
                <a:ea typeface="+mn-ea"/>
                <a:cs typeface="+mn-cs"/>
              </a:rPr>
              <a:t>Hamming code </a:t>
            </a:r>
            <a:r>
              <a:rPr kumimoji="1" lang="en-US" sz="1200" b="0" kern="1200" baseline="0" dirty="0">
                <a:solidFill>
                  <a:schemeClr val="tx1"/>
                </a:solidFill>
                <a:latin typeface="Times New Roman" pitchFamily="33" charset="0"/>
                <a:ea typeface="+mn-ea"/>
                <a:cs typeface="+mn-cs"/>
              </a:rPr>
              <a:t>devised by</a:t>
            </a:r>
          </a:p>
          <a:p>
            <a:r>
              <a:rPr kumimoji="1" lang="en-US" sz="1200" kern="1200" baseline="0" dirty="0">
                <a:solidFill>
                  <a:schemeClr val="tx1"/>
                </a:solidFill>
                <a:latin typeface="Times New Roman" pitchFamily="33" charset="0"/>
                <a:ea typeface="+mn-ea"/>
                <a:cs typeface="+mn-cs"/>
              </a:rPr>
              <a:t>Richard Hamming at Bell Laboratories. Figure 6.8 uses Venn diagrams to illustrate</a:t>
            </a:r>
          </a:p>
          <a:p>
            <a:r>
              <a:rPr kumimoji="1" lang="en-US" sz="1200" kern="1200" baseline="0" dirty="0">
                <a:solidFill>
                  <a:schemeClr val="tx1"/>
                </a:solidFill>
                <a:latin typeface="Times New Roman" pitchFamily="33" charset="0"/>
                <a:ea typeface="+mn-ea"/>
                <a:cs typeface="+mn-cs"/>
              </a:rPr>
              <a:t>the use of this code on 4-bit words (</a:t>
            </a:r>
            <a:r>
              <a:rPr kumimoji="1" lang="en-US" sz="1200" i="1" kern="1200" baseline="0" dirty="0">
                <a:solidFill>
                  <a:schemeClr val="tx1"/>
                </a:solidFill>
                <a:latin typeface="Times New Roman" pitchFamily="33" charset="0"/>
                <a:ea typeface="+mn-ea"/>
                <a:cs typeface="+mn-cs"/>
              </a:rPr>
              <a:t>M = 4). </a:t>
            </a:r>
            <a:r>
              <a:rPr kumimoji="1" lang="en-US" sz="1200" i="0" kern="1200" baseline="0" dirty="0">
                <a:solidFill>
                  <a:schemeClr val="tx1"/>
                </a:solidFill>
                <a:latin typeface="Times New Roman" pitchFamily="33" charset="0"/>
                <a:ea typeface="+mn-ea"/>
                <a:cs typeface="+mn-cs"/>
              </a:rPr>
              <a:t>With three intersecting circles,</a:t>
            </a:r>
          </a:p>
          <a:p>
            <a:r>
              <a:rPr kumimoji="1" lang="en-US" sz="1200" kern="1200" baseline="0" dirty="0">
                <a:solidFill>
                  <a:schemeClr val="tx1"/>
                </a:solidFill>
                <a:latin typeface="Times New Roman" pitchFamily="33" charset="0"/>
                <a:ea typeface="+mn-ea"/>
                <a:cs typeface="+mn-cs"/>
              </a:rPr>
              <a:t>there are seven compartments. We assign the 4 data bits to the inner compartments</a:t>
            </a:r>
          </a:p>
          <a:p>
            <a:r>
              <a:rPr kumimoji="1" lang="en-US" sz="1200" kern="1200" baseline="0" dirty="0">
                <a:solidFill>
                  <a:schemeClr val="tx1"/>
                </a:solidFill>
                <a:latin typeface="Times New Roman" pitchFamily="33" charset="0"/>
                <a:ea typeface="+mn-ea"/>
                <a:cs typeface="+mn-cs"/>
              </a:rPr>
              <a:t>(Figure 6.8a). The remaining compartments are filled with what are called </a:t>
            </a:r>
            <a:r>
              <a:rPr kumimoji="1" lang="en-US" sz="1200" i="1" kern="1200" baseline="0" dirty="0">
                <a:solidFill>
                  <a:schemeClr val="tx1"/>
                </a:solidFill>
                <a:latin typeface="Times New Roman" pitchFamily="33" charset="0"/>
                <a:ea typeface="+mn-ea"/>
                <a:cs typeface="+mn-cs"/>
              </a:rPr>
              <a:t>parity</a:t>
            </a:r>
          </a:p>
          <a:p>
            <a:r>
              <a:rPr kumimoji="1" lang="en-US" sz="1200" i="1" kern="1200" baseline="0" dirty="0">
                <a:solidFill>
                  <a:schemeClr val="tx1"/>
                </a:solidFill>
                <a:latin typeface="Times New Roman" pitchFamily="33" charset="0"/>
                <a:ea typeface="+mn-ea"/>
                <a:cs typeface="+mn-cs"/>
              </a:rPr>
              <a:t>bits. </a:t>
            </a:r>
            <a:r>
              <a:rPr kumimoji="1" lang="en-US" sz="1200" i="0" kern="1200" baseline="0" dirty="0">
                <a:solidFill>
                  <a:schemeClr val="tx1"/>
                </a:solidFill>
                <a:latin typeface="Times New Roman" pitchFamily="33" charset="0"/>
                <a:ea typeface="+mn-ea"/>
                <a:cs typeface="+mn-cs"/>
              </a:rPr>
              <a:t>Each parity bit is chosen so that the total number of 1s in its circle is even</a:t>
            </a:r>
          </a:p>
          <a:p>
            <a:r>
              <a:rPr kumimoji="1" lang="en-US" sz="1200" kern="1200" baseline="0" dirty="0">
                <a:solidFill>
                  <a:schemeClr val="tx1"/>
                </a:solidFill>
                <a:latin typeface="Times New Roman" pitchFamily="33" charset="0"/>
                <a:ea typeface="+mn-ea"/>
                <a:cs typeface="+mn-cs"/>
              </a:rPr>
              <a:t>(Figure 6.8b). Thus, because circle A includes three data 1s, the parity bit in that</a:t>
            </a:r>
          </a:p>
          <a:p>
            <a:r>
              <a:rPr kumimoji="1" lang="en-US" sz="1200" kern="1200" baseline="0" dirty="0">
                <a:solidFill>
                  <a:schemeClr val="tx1"/>
                </a:solidFill>
                <a:latin typeface="Times New Roman" pitchFamily="33" charset="0"/>
                <a:ea typeface="+mn-ea"/>
                <a:cs typeface="+mn-cs"/>
              </a:rPr>
              <a:t>circle is set to 1. Now, if an error changes one of the data bits (Figure 6.8c), it is easily</a:t>
            </a:r>
          </a:p>
          <a:p>
            <a:r>
              <a:rPr kumimoji="1" lang="en-US" sz="1200" kern="1200" baseline="0" dirty="0">
                <a:solidFill>
                  <a:schemeClr val="tx1"/>
                </a:solidFill>
                <a:latin typeface="Times New Roman" pitchFamily="33" charset="0"/>
                <a:ea typeface="+mn-ea"/>
                <a:cs typeface="+mn-cs"/>
              </a:rPr>
              <a:t>found. By checking the parity bits, discrepancies are found in circle A and circle</a:t>
            </a:r>
          </a:p>
          <a:p>
            <a:r>
              <a:rPr kumimoji="1" lang="en-US" sz="1200" kern="1200" baseline="0" dirty="0">
                <a:solidFill>
                  <a:schemeClr val="tx1"/>
                </a:solidFill>
                <a:latin typeface="Times New Roman" pitchFamily="33" charset="0"/>
                <a:ea typeface="+mn-ea"/>
                <a:cs typeface="+mn-cs"/>
              </a:rPr>
              <a:t>C but not in circle B. Only one of the seven compartments is in A and C but not B.</a:t>
            </a:r>
          </a:p>
          <a:p>
            <a:r>
              <a:rPr kumimoji="1" lang="en-US" sz="1200" kern="1200" baseline="0" dirty="0">
                <a:solidFill>
                  <a:schemeClr val="tx1"/>
                </a:solidFill>
                <a:latin typeface="Times New Roman" pitchFamily="33" charset="0"/>
                <a:ea typeface="+mn-ea"/>
                <a:cs typeface="+mn-cs"/>
              </a:rPr>
              <a:t>The error can therefore be corrected by changing that bit.</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18</a:t>
            </a:fld>
            <a:endParaRPr lang="en-US"/>
          </a:p>
        </p:txBody>
      </p:sp>
      <p:sp>
        <p:nvSpPr>
          <p:cNvPr id="5" name="Footer Placeholder 4"/>
          <p:cNvSpPr>
            <a:spLocks noGrp="1"/>
          </p:cNvSpPr>
          <p:nvPr>
            <p:ph type="ftr" sz="quarter" idx="11"/>
          </p:nvPr>
        </p:nvSpPr>
        <p:spPr/>
        <p:txBody>
          <a:bodyPr/>
          <a:lstStyle/>
          <a:p>
            <a:r>
              <a:rPr lang="en-US"/>
              <a:t>© 2016 Pearson Education, Inc., Upper Saddle River, NJ. All rights reserved.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The first three columns of Table 6.2</a:t>
            </a:r>
          </a:p>
          <a:p>
            <a:r>
              <a:rPr kumimoji="1" lang="en-US" sz="1200" kern="1200" baseline="0" dirty="0">
                <a:solidFill>
                  <a:schemeClr val="tx1"/>
                </a:solidFill>
                <a:latin typeface="Times New Roman" pitchFamily="33" charset="0"/>
                <a:ea typeface="+mn-ea"/>
                <a:cs typeface="+mn-cs"/>
              </a:rPr>
              <a:t>lists the number of check bits required for various data word lengths.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For convenience, we would like to generate a 4-bit syndrome for an 8-bit data</a:t>
            </a:r>
          </a:p>
          <a:p>
            <a:r>
              <a:rPr kumimoji="1" lang="en-US" sz="1200" kern="1200" baseline="0" dirty="0">
                <a:solidFill>
                  <a:schemeClr val="tx1"/>
                </a:solidFill>
                <a:latin typeface="Times New Roman" pitchFamily="33" charset="0"/>
                <a:ea typeface="+mn-ea"/>
                <a:cs typeface="+mn-cs"/>
              </a:rPr>
              <a:t>word with the following characteristics: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If the syndrome contains all 0s, no error has been detected.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If the syndrome contains one and only one bit set to 1, then an error has</a:t>
            </a:r>
          </a:p>
          <a:p>
            <a:r>
              <a:rPr kumimoji="1" lang="en-US" sz="1200" kern="1200" baseline="0" dirty="0">
                <a:solidFill>
                  <a:schemeClr val="tx1"/>
                </a:solidFill>
                <a:latin typeface="Times New Roman" pitchFamily="33" charset="0"/>
                <a:ea typeface="+mn-ea"/>
                <a:cs typeface="+mn-cs"/>
              </a:rPr>
              <a:t>occurred in one of the 4 check bits. No correction is needed.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If the syndrome contains more than one bit set to 1, then the numerical value</a:t>
            </a:r>
          </a:p>
          <a:p>
            <a:r>
              <a:rPr kumimoji="1" lang="en-US" sz="1200" kern="1200" baseline="0" dirty="0">
                <a:solidFill>
                  <a:schemeClr val="tx1"/>
                </a:solidFill>
                <a:latin typeface="Times New Roman" pitchFamily="33" charset="0"/>
                <a:ea typeface="+mn-ea"/>
                <a:cs typeface="+mn-cs"/>
              </a:rPr>
              <a:t>of the syndrome indicates the position of the data bit in error. This data bit is</a:t>
            </a:r>
          </a:p>
          <a:p>
            <a:r>
              <a:rPr kumimoji="1" lang="en-US" sz="1200" kern="1200" baseline="0" dirty="0">
                <a:solidFill>
                  <a:schemeClr val="tx1"/>
                </a:solidFill>
                <a:latin typeface="Times New Roman" pitchFamily="33" charset="0"/>
                <a:ea typeface="+mn-ea"/>
                <a:cs typeface="+mn-cs"/>
              </a:rPr>
              <a:t>inverted for correction.</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19</a:t>
            </a:fld>
            <a:endParaRPr lang="en-US"/>
          </a:p>
        </p:txBody>
      </p:sp>
      <p:sp>
        <p:nvSpPr>
          <p:cNvPr id="5" name="Footer Placeholder 4"/>
          <p:cNvSpPr>
            <a:spLocks noGrp="1"/>
          </p:cNvSpPr>
          <p:nvPr>
            <p:ph type="ftr" sz="quarter" idx="11"/>
          </p:nvPr>
        </p:nvSpPr>
        <p:spPr/>
        <p:txBody>
          <a:bodyPr/>
          <a:lstStyle/>
          <a:p>
            <a:r>
              <a:rPr lang="en-US"/>
              <a:t>© 2016 Pearson Education, Inc., Upper Saddle River, NJ. All rights reserved.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a:solidFill>
                  <a:schemeClr val="tx1"/>
                </a:solidFill>
                <a:latin typeface="Times New Roman" pitchFamily="33" charset="0"/>
                <a:ea typeface="+mn-ea"/>
                <a:cs typeface="+mn-cs"/>
              </a:rPr>
              <a:t>In earlier computers, the most common form of random-access storage for computer</a:t>
            </a:r>
          </a:p>
          <a:p>
            <a:r>
              <a:rPr kumimoji="1" lang="en-US" sz="1200" kern="1200" baseline="0" dirty="0">
                <a:solidFill>
                  <a:schemeClr val="tx1"/>
                </a:solidFill>
                <a:latin typeface="Times New Roman" pitchFamily="33" charset="0"/>
                <a:ea typeface="+mn-ea"/>
                <a:cs typeface="+mn-cs"/>
              </a:rPr>
              <a:t>main memory employed an array of doughnut-shaped ferromagnetic loops</a:t>
            </a:r>
          </a:p>
          <a:p>
            <a:r>
              <a:rPr kumimoji="1" lang="en-US" sz="1200" kern="1200" baseline="0" dirty="0">
                <a:solidFill>
                  <a:schemeClr val="tx1"/>
                </a:solidFill>
                <a:latin typeface="Times New Roman" pitchFamily="33" charset="0"/>
                <a:ea typeface="+mn-ea"/>
                <a:cs typeface="+mn-cs"/>
              </a:rPr>
              <a:t>referred to as </a:t>
            </a:r>
            <a:r>
              <a:rPr kumimoji="1" lang="en-US" sz="1200" i="1" kern="1200" baseline="0" dirty="0">
                <a:solidFill>
                  <a:schemeClr val="tx1"/>
                </a:solidFill>
                <a:latin typeface="Times New Roman" pitchFamily="33" charset="0"/>
                <a:ea typeface="+mn-ea"/>
                <a:cs typeface="+mn-cs"/>
              </a:rPr>
              <a:t>cores. </a:t>
            </a:r>
            <a:r>
              <a:rPr kumimoji="1" lang="en-US" sz="1200" i="0" kern="1200" baseline="0" dirty="0">
                <a:solidFill>
                  <a:schemeClr val="tx1"/>
                </a:solidFill>
                <a:latin typeface="Times New Roman" pitchFamily="33" charset="0"/>
                <a:ea typeface="+mn-ea"/>
                <a:cs typeface="+mn-cs"/>
              </a:rPr>
              <a:t>Hence, main memory was often referred to as core, a term that</a:t>
            </a:r>
          </a:p>
          <a:p>
            <a:r>
              <a:rPr kumimoji="1" lang="en-US" sz="1200" kern="1200" baseline="0" dirty="0">
                <a:solidFill>
                  <a:schemeClr val="tx1"/>
                </a:solidFill>
                <a:latin typeface="Times New Roman" pitchFamily="33" charset="0"/>
                <a:ea typeface="+mn-ea"/>
                <a:cs typeface="+mn-cs"/>
              </a:rPr>
              <a:t>persists to this day. The advent of, and advantages of, microelectronics has long</a:t>
            </a:r>
          </a:p>
          <a:p>
            <a:r>
              <a:rPr kumimoji="1" lang="en-US" sz="1200" kern="1200" baseline="0" dirty="0">
                <a:solidFill>
                  <a:schemeClr val="tx1"/>
                </a:solidFill>
                <a:latin typeface="Times New Roman" pitchFamily="33" charset="0"/>
                <a:ea typeface="+mn-ea"/>
                <a:cs typeface="+mn-cs"/>
              </a:rPr>
              <a:t>since vanquished the magnetic core memory. Today, the use of semiconductor chips</a:t>
            </a:r>
          </a:p>
          <a:p>
            <a:r>
              <a:rPr kumimoji="1" lang="en-US" sz="1200" kern="1200" baseline="0" dirty="0">
                <a:solidFill>
                  <a:schemeClr val="tx1"/>
                </a:solidFill>
                <a:latin typeface="Times New Roman" pitchFamily="33" charset="0"/>
                <a:ea typeface="+mn-ea"/>
                <a:cs typeface="+mn-cs"/>
              </a:rPr>
              <a:t>for main memory is almost universal. Key aspects of this technology are explored</a:t>
            </a:r>
          </a:p>
          <a:p>
            <a:r>
              <a:rPr kumimoji="1" lang="en-US" sz="1200" kern="1200" baseline="0" dirty="0">
                <a:solidFill>
                  <a:schemeClr val="tx1"/>
                </a:solidFill>
                <a:latin typeface="Times New Roman" pitchFamily="33" charset="0"/>
                <a:ea typeface="+mn-ea"/>
                <a:cs typeface="+mn-cs"/>
              </a:rPr>
              <a:t>in this section.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basic element of a </a:t>
            </a:r>
            <a:r>
              <a:rPr kumimoji="1" lang="en-US" sz="1200" b="1" kern="1200" baseline="0" dirty="0">
                <a:solidFill>
                  <a:schemeClr val="tx1"/>
                </a:solidFill>
                <a:latin typeface="Times New Roman" pitchFamily="33" charset="0"/>
                <a:ea typeface="+mn-ea"/>
                <a:cs typeface="+mn-cs"/>
              </a:rPr>
              <a:t>semiconductor memory </a:t>
            </a:r>
            <a:r>
              <a:rPr kumimoji="1" lang="en-US" sz="1200" b="0" kern="1200" baseline="0" dirty="0">
                <a:solidFill>
                  <a:schemeClr val="tx1"/>
                </a:solidFill>
                <a:latin typeface="Times New Roman" pitchFamily="33" charset="0"/>
                <a:ea typeface="+mn-ea"/>
                <a:cs typeface="+mn-cs"/>
              </a:rPr>
              <a:t>is the memory cell. Although a variety</a:t>
            </a:r>
          </a:p>
          <a:p>
            <a:r>
              <a:rPr kumimoji="1" lang="en-US" sz="1200" kern="1200" baseline="0" dirty="0">
                <a:solidFill>
                  <a:schemeClr val="tx1"/>
                </a:solidFill>
                <a:latin typeface="Times New Roman" pitchFamily="33" charset="0"/>
                <a:ea typeface="+mn-ea"/>
                <a:cs typeface="+mn-cs"/>
              </a:rPr>
              <a:t>of electronic technologies are used, all semiconductor memory cells share certain</a:t>
            </a:r>
          </a:p>
          <a:p>
            <a:r>
              <a:rPr kumimoji="1" lang="en-US" sz="1200" kern="1200" baseline="0" dirty="0">
                <a:solidFill>
                  <a:schemeClr val="tx1"/>
                </a:solidFill>
                <a:latin typeface="Times New Roman" pitchFamily="33" charset="0"/>
                <a:ea typeface="+mn-ea"/>
                <a:cs typeface="+mn-cs"/>
              </a:rPr>
              <a:t>properties: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They exhibit two stable (or </a:t>
            </a:r>
            <a:r>
              <a:rPr kumimoji="1" lang="en-US" sz="1200" kern="1200" baseline="0" dirty="0" err="1">
                <a:solidFill>
                  <a:schemeClr val="tx1"/>
                </a:solidFill>
                <a:latin typeface="Times New Roman" pitchFamily="33" charset="0"/>
                <a:ea typeface="+mn-ea"/>
                <a:cs typeface="+mn-cs"/>
              </a:rPr>
              <a:t>semistable</a:t>
            </a:r>
            <a:r>
              <a:rPr kumimoji="1" lang="en-US" sz="1200" kern="1200" baseline="0" dirty="0">
                <a:solidFill>
                  <a:schemeClr val="tx1"/>
                </a:solidFill>
                <a:latin typeface="Times New Roman" pitchFamily="33" charset="0"/>
                <a:ea typeface="+mn-ea"/>
                <a:cs typeface="+mn-cs"/>
              </a:rPr>
              <a:t>) states, which can be used to represent</a:t>
            </a:r>
          </a:p>
          <a:p>
            <a:r>
              <a:rPr kumimoji="1" lang="en-US" sz="1200" kern="1200" baseline="0" dirty="0">
                <a:solidFill>
                  <a:schemeClr val="tx1"/>
                </a:solidFill>
                <a:latin typeface="Times New Roman" pitchFamily="33" charset="0"/>
                <a:ea typeface="+mn-ea"/>
                <a:cs typeface="+mn-cs"/>
              </a:rPr>
              <a:t>binary 1 and 0.</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They are capable of being written into (at least once), to set the state.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They are capable of being read to sense the state.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6.1 depicts the operation of a memory cell. Most commonly, the cell</a:t>
            </a:r>
          </a:p>
          <a:p>
            <a:r>
              <a:rPr kumimoji="1" lang="en-US" sz="1200" kern="1200" baseline="0" dirty="0">
                <a:solidFill>
                  <a:schemeClr val="tx1"/>
                </a:solidFill>
                <a:latin typeface="Times New Roman" pitchFamily="33" charset="0"/>
                <a:ea typeface="+mn-ea"/>
                <a:cs typeface="+mn-cs"/>
              </a:rPr>
              <a:t>has three functional terminals capable of carrying an electrical signal. The select</a:t>
            </a:r>
          </a:p>
          <a:p>
            <a:r>
              <a:rPr kumimoji="1" lang="en-US" sz="1200" kern="1200" baseline="0" dirty="0">
                <a:solidFill>
                  <a:schemeClr val="tx1"/>
                </a:solidFill>
                <a:latin typeface="Times New Roman" pitchFamily="33" charset="0"/>
                <a:ea typeface="+mn-ea"/>
                <a:cs typeface="+mn-cs"/>
              </a:rPr>
              <a:t>terminal, as the name suggests, selects a memory cell for a read or write operation.</a:t>
            </a:r>
          </a:p>
          <a:p>
            <a:r>
              <a:rPr kumimoji="1" lang="en-US" sz="1200" kern="1200" baseline="0" dirty="0">
                <a:solidFill>
                  <a:schemeClr val="tx1"/>
                </a:solidFill>
                <a:latin typeface="Times New Roman" pitchFamily="33" charset="0"/>
                <a:ea typeface="+mn-ea"/>
                <a:cs typeface="+mn-cs"/>
              </a:rPr>
              <a:t>The control terminal indicates read or write. For writing, the other terminal</a:t>
            </a:r>
          </a:p>
          <a:p>
            <a:r>
              <a:rPr kumimoji="1" lang="en-US" sz="1200" kern="1200" baseline="0" dirty="0">
                <a:solidFill>
                  <a:schemeClr val="tx1"/>
                </a:solidFill>
                <a:latin typeface="Times New Roman" pitchFamily="33" charset="0"/>
                <a:ea typeface="+mn-ea"/>
                <a:cs typeface="+mn-cs"/>
              </a:rPr>
              <a:t>provides an electrical signal that sets the state of the cell to 1 or 0. For reading, that</a:t>
            </a:r>
          </a:p>
          <a:p>
            <a:r>
              <a:rPr kumimoji="1" lang="en-US" sz="1200" kern="1200" baseline="0" dirty="0">
                <a:solidFill>
                  <a:schemeClr val="tx1"/>
                </a:solidFill>
                <a:latin typeface="Times New Roman" pitchFamily="33" charset="0"/>
                <a:ea typeface="+mn-ea"/>
                <a:cs typeface="+mn-cs"/>
              </a:rPr>
              <a:t>terminal is used for output of the cell’s state. The details of the internal organization,</a:t>
            </a:r>
          </a:p>
          <a:p>
            <a:r>
              <a:rPr kumimoji="1" lang="en-US" sz="1200" kern="1200" baseline="0" dirty="0">
                <a:solidFill>
                  <a:schemeClr val="tx1"/>
                </a:solidFill>
                <a:latin typeface="Times New Roman" pitchFamily="33" charset="0"/>
                <a:ea typeface="+mn-ea"/>
                <a:cs typeface="+mn-cs"/>
              </a:rPr>
              <a:t>functioning, and timing of the memory cell depend on the specific integrated</a:t>
            </a:r>
          </a:p>
          <a:p>
            <a:r>
              <a:rPr kumimoji="1" lang="en-US" sz="1200" kern="1200" baseline="0" dirty="0">
                <a:solidFill>
                  <a:schemeClr val="tx1"/>
                </a:solidFill>
                <a:latin typeface="Times New Roman" pitchFamily="33" charset="0"/>
                <a:ea typeface="+mn-ea"/>
                <a:cs typeface="+mn-cs"/>
              </a:rPr>
              <a:t>circuit technology used and are beyond the scope of this book, except for a brief</a:t>
            </a:r>
          </a:p>
          <a:p>
            <a:r>
              <a:rPr kumimoji="1" lang="en-US" sz="1200" kern="1200" baseline="0" dirty="0">
                <a:solidFill>
                  <a:schemeClr val="tx1"/>
                </a:solidFill>
                <a:latin typeface="Times New Roman" pitchFamily="33" charset="0"/>
                <a:ea typeface="+mn-ea"/>
                <a:cs typeface="+mn-cs"/>
              </a:rPr>
              <a:t>summary. For our purposes, we will take it as given that individual cells can be</a:t>
            </a:r>
          </a:p>
          <a:p>
            <a:r>
              <a:rPr kumimoji="1" lang="en-US" sz="1200" kern="1200" baseline="0" dirty="0">
                <a:solidFill>
                  <a:schemeClr val="tx1"/>
                </a:solidFill>
                <a:latin typeface="Times New Roman" pitchFamily="33" charset="0"/>
                <a:ea typeface="+mn-ea"/>
                <a:cs typeface="+mn-cs"/>
              </a:rPr>
              <a:t>selected for reading and writing operations.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a:t>
            </a:fld>
            <a:endParaRPr lang="en-US"/>
          </a:p>
        </p:txBody>
      </p:sp>
      <p:sp>
        <p:nvSpPr>
          <p:cNvPr id="5" name="Footer Placeholder 4"/>
          <p:cNvSpPr>
            <a:spLocks noGrp="1"/>
          </p:cNvSpPr>
          <p:nvPr>
            <p:ph type="ftr" sz="quarter" idx="11"/>
          </p:nvPr>
        </p:nvSpPr>
        <p:spPr/>
        <p:txBody>
          <a:bodyPr/>
          <a:lstStyle/>
          <a:p>
            <a:r>
              <a:rPr lang="en-US"/>
              <a:t>© 2016 Pearson Education, Inc., Upper Saddle River, NJ. All rights reserved.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To achieve these characteristics, the data and check bits are arranged into a</a:t>
            </a:r>
          </a:p>
          <a:p>
            <a:r>
              <a:rPr kumimoji="1" lang="en-US" sz="1200" kern="1200" baseline="0" dirty="0">
                <a:solidFill>
                  <a:schemeClr val="tx1"/>
                </a:solidFill>
                <a:latin typeface="Times New Roman" pitchFamily="33" charset="0"/>
                <a:ea typeface="+mn-ea"/>
                <a:cs typeface="+mn-cs"/>
              </a:rPr>
              <a:t>12-bit word as depicted in Figure 6.9. The bit positions are numbered from 1 to 12.</a:t>
            </a:r>
          </a:p>
          <a:p>
            <a:r>
              <a:rPr kumimoji="1" lang="en-US" sz="1200" kern="1200" baseline="0" dirty="0">
                <a:solidFill>
                  <a:schemeClr val="tx1"/>
                </a:solidFill>
                <a:latin typeface="Times New Roman" pitchFamily="33" charset="0"/>
                <a:ea typeface="+mn-ea"/>
                <a:cs typeface="+mn-cs"/>
              </a:rPr>
              <a:t>Those bit positions whose position numbers are powers of 2 are designated as check</a:t>
            </a:r>
          </a:p>
          <a:p>
            <a:r>
              <a:rPr kumimoji="1" lang="en-US" sz="1200" kern="1200" baseline="0" dirty="0">
                <a:solidFill>
                  <a:schemeClr val="tx1"/>
                </a:solidFill>
                <a:latin typeface="Times New Roman" pitchFamily="33" charset="0"/>
                <a:ea typeface="+mn-ea"/>
                <a:cs typeface="+mn-cs"/>
              </a:rPr>
              <a:t>bits.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20</a:t>
            </a:fld>
            <a:endParaRPr lang="en-US"/>
          </a:p>
        </p:txBody>
      </p:sp>
      <p:sp>
        <p:nvSpPr>
          <p:cNvPr id="5" name="Footer Placeholder 4"/>
          <p:cNvSpPr>
            <a:spLocks noGrp="1"/>
          </p:cNvSpPr>
          <p:nvPr>
            <p:ph type="ftr" sz="quarter" idx="11"/>
          </p:nvPr>
        </p:nvSpPr>
        <p:spPr/>
        <p:txBody>
          <a:bodyPr/>
          <a:lstStyle/>
          <a:p>
            <a:r>
              <a:rPr lang="en-US"/>
              <a:t>© 2016 Pearson Education, Inc., Upper Saddle River, NJ. All rights reserved.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6.10 illustrates the calculation. The data and check bits are</a:t>
            </a:r>
          </a:p>
          <a:p>
            <a:r>
              <a:rPr kumimoji="1" lang="en-US" sz="1200" kern="1200" baseline="0" dirty="0">
                <a:solidFill>
                  <a:schemeClr val="tx1"/>
                </a:solidFill>
                <a:latin typeface="Times New Roman" pitchFamily="33" charset="0"/>
                <a:ea typeface="+mn-ea"/>
                <a:cs typeface="+mn-cs"/>
              </a:rPr>
              <a:t>positioned properly in the 12-bit word. Four of the data bits have a value 1 (shaded</a:t>
            </a:r>
          </a:p>
          <a:p>
            <a:r>
              <a:rPr kumimoji="1" lang="en-US" sz="1200" kern="1200" baseline="0" dirty="0">
                <a:solidFill>
                  <a:schemeClr val="tx1"/>
                </a:solidFill>
                <a:latin typeface="Times New Roman" pitchFamily="33" charset="0"/>
                <a:ea typeface="+mn-ea"/>
                <a:cs typeface="+mn-cs"/>
              </a:rPr>
              <a:t>in the table), and their bit position values are </a:t>
            </a:r>
            <a:r>
              <a:rPr kumimoji="1" lang="en-US" sz="1200" kern="1200" baseline="0" dirty="0" err="1">
                <a:solidFill>
                  <a:schemeClr val="tx1"/>
                </a:solidFill>
                <a:latin typeface="Times New Roman" pitchFamily="33" charset="0"/>
                <a:ea typeface="+mn-ea"/>
                <a:cs typeface="+mn-cs"/>
              </a:rPr>
              <a:t>XORed</a:t>
            </a:r>
            <a:r>
              <a:rPr kumimoji="1" lang="en-US" sz="1200" kern="1200" baseline="0" dirty="0">
                <a:solidFill>
                  <a:schemeClr val="tx1"/>
                </a:solidFill>
                <a:latin typeface="Times New Roman" pitchFamily="33" charset="0"/>
                <a:ea typeface="+mn-ea"/>
                <a:cs typeface="+mn-cs"/>
              </a:rPr>
              <a:t> to produce the Hamming</a:t>
            </a:r>
          </a:p>
          <a:p>
            <a:r>
              <a:rPr kumimoji="1" lang="en-US" sz="1200" kern="1200" baseline="0" dirty="0">
                <a:solidFill>
                  <a:schemeClr val="tx1"/>
                </a:solidFill>
                <a:latin typeface="Times New Roman" pitchFamily="33" charset="0"/>
                <a:ea typeface="+mn-ea"/>
                <a:cs typeface="+mn-cs"/>
              </a:rPr>
              <a:t>code 0111, which forms the four check digits. The entire block that is stored is</a:t>
            </a:r>
          </a:p>
          <a:p>
            <a:r>
              <a:rPr kumimoji="1" lang="en-US" sz="1200" kern="1200" baseline="0" dirty="0">
                <a:solidFill>
                  <a:schemeClr val="tx1"/>
                </a:solidFill>
                <a:latin typeface="Times New Roman" pitchFamily="33" charset="0"/>
                <a:ea typeface="+mn-ea"/>
                <a:cs typeface="+mn-cs"/>
              </a:rPr>
              <a:t>001101001111. Suppose now that data bit 3, in bit position 6, sustains an error and is</a:t>
            </a:r>
          </a:p>
          <a:p>
            <a:r>
              <a:rPr kumimoji="1" lang="en-US" sz="1200" kern="1200" baseline="0" dirty="0">
                <a:solidFill>
                  <a:schemeClr val="tx1"/>
                </a:solidFill>
                <a:latin typeface="Times New Roman" pitchFamily="33" charset="0"/>
                <a:ea typeface="+mn-ea"/>
                <a:cs typeface="+mn-cs"/>
              </a:rPr>
              <a:t>changed from 0 to 1. The resulting block is 001101101111, with a Hamming code of</a:t>
            </a:r>
          </a:p>
          <a:p>
            <a:r>
              <a:rPr kumimoji="1" lang="en-US" sz="1200" kern="1200" baseline="0" dirty="0">
                <a:solidFill>
                  <a:schemeClr val="tx1"/>
                </a:solidFill>
                <a:latin typeface="Times New Roman" pitchFamily="33" charset="0"/>
                <a:ea typeface="+mn-ea"/>
                <a:cs typeface="+mn-cs"/>
              </a:rPr>
              <a:t>0111. An XOR of the Hamming code and all of the bit position values for nonzero</a:t>
            </a:r>
          </a:p>
          <a:p>
            <a:r>
              <a:rPr kumimoji="1" lang="en-US" sz="1200" kern="1200" baseline="0" dirty="0">
                <a:solidFill>
                  <a:schemeClr val="tx1"/>
                </a:solidFill>
                <a:latin typeface="Times New Roman" pitchFamily="33" charset="0"/>
                <a:ea typeface="+mn-ea"/>
                <a:cs typeface="+mn-cs"/>
              </a:rPr>
              <a:t>data bits results in 0110. The nonzero result detects an error and indicates that the</a:t>
            </a:r>
          </a:p>
          <a:p>
            <a:r>
              <a:rPr kumimoji="1" lang="en-US" sz="1200" kern="1200" baseline="0" dirty="0">
                <a:solidFill>
                  <a:schemeClr val="tx1"/>
                </a:solidFill>
                <a:latin typeface="Times New Roman" pitchFamily="33" charset="0"/>
                <a:ea typeface="+mn-ea"/>
                <a:cs typeface="+mn-cs"/>
              </a:rPr>
              <a:t>error is in bit position 6.</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21</a:t>
            </a:fld>
            <a:endParaRPr lang="en-US"/>
          </a:p>
        </p:txBody>
      </p:sp>
      <p:sp>
        <p:nvSpPr>
          <p:cNvPr id="5" name="Footer Placeholder 4"/>
          <p:cNvSpPr>
            <a:spLocks noGrp="1"/>
          </p:cNvSpPr>
          <p:nvPr>
            <p:ph type="ftr" sz="quarter" idx="11"/>
          </p:nvPr>
        </p:nvSpPr>
        <p:spPr/>
        <p:txBody>
          <a:bodyPr/>
          <a:lstStyle/>
          <a:p>
            <a:r>
              <a:rPr lang="en-US"/>
              <a:t>© 2016 Pearson Education, Inc., Upper Saddle River, NJ. All rights reserved.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33" charset="0"/>
                <a:ea typeface="+mn-ea"/>
                <a:cs typeface="+mn-cs"/>
              </a:rPr>
              <a:t>The code just described is known as a </a:t>
            </a:r>
            <a:r>
              <a:rPr kumimoji="1" lang="en-US" sz="1200" b="1" kern="1200" baseline="0" dirty="0">
                <a:solidFill>
                  <a:schemeClr val="tx1"/>
                </a:solidFill>
                <a:latin typeface="Times New Roman" pitchFamily="33" charset="0"/>
                <a:ea typeface="+mn-ea"/>
                <a:cs typeface="+mn-cs"/>
              </a:rPr>
              <a:t>single-error-correcting (SEC) code.</a:t>
            </a:r>
          </a:p>
          <a:p>
            <a:r>
              <a:rPr kumimoji="1" lang="en-US" sz="1200" kern="1200" baseline="0" dirty="0">
                <a:solidFill>
                  <a:schemeClr val="tx1"/>
                </a:solidFill>
                <a:latin typeface="Times New Roman" pitchFamily="33" charset="0"/>
                <a:ea typeface="+mn-ea"/>
                <a:cs typeface="+mn-cs"/>
              </a:rPr>
              <a:t>More commonly, semiconductor memory is equipped with a </a:t>
            </a:r>
            <a:r>
              <a:rPr kumimoji="1" lang="en-US" sz="1200" b="1" kern="1200" baseline="0" dirty="0">
                <a:solidFill>
                  <a:schemeClr val="tx1"/>
                </a:solidFill>
                <a:latin typeface="Times New Roman" pitchFamily="33" charset="0"/>
                <a:ea typeface="+mn-ea"/>
                <a:cs typeface="+mn-cs"/>
              </a:rPr>
              <a:t>single-error-correcting,</a:t>
            </a:r>
          </a:p>
          <a:p>
            <a:r>
              <a:rPr kumimoji="1" lang="en-US" sz="1200" b="1" kern="1200" baseline="0" dirty="0">
                <a:solidFill>
                  <a:schemeClr val="tx1"/>
                </a:solidFill>
                <a:latin typeface="Times New Roman" pitchFamily="33" charset="0"/>
                <a:ea typeface="+mn-ea"/>
                <a:cs typeface="+mn-cs"/>
              </a:rPr>
              <a:t>double-error-detecting (SEC-DED) code. </a:t>
            </a:r>
            <a:r>
              <a:rPr kumimoji="1" lang="en-US" sz="1200" b="0" kern="1200" baseline="0" dirty="0">
                <a:solidFill>
                  <a:schemeClr val="tx1"/>
                </a:solidFill>
                <a:latin typeface="Times New Roman" pitchFamily="33" charset="0"/>
                <a:ea typeface="+mn-ea"/>
                <a:cs typeface="+mn-cs"/>
              </a:rPr>
              <a:t>As Table 6.2 shows, such codes require</a:t>
            </a:r>
          </a:p>
          <a:p>
            <a:r>
              <a:rPr kumimoji="1" lang="en-US" sz="1200" kern="1200" baseline="0" dirty="0">
                <a:solidFill>
                  <a:schemeClr val="tx1"/>
                </a:solidFill>
                <a:latin typeface="Times New Roman" pitchFamily="33" charset="0"/>
                <a:ea typeface="+mn-ea"/>
                <a:cs typeface="+mn-cs"/>
              </a:rPr>
              <a:t>one additional bit compared with SEC codes.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6.11 illustrates how such a code works, again with a 4-bit data word.</a:t>
            </a:r>
          </a:p>
          <a:p>
            <a:r>
              <a:rPr kumimoji="1" lang="en-US" sz="1200" kern="1200" baseline="0" dirty="0">
                <a:solidFill>
                  <a:schemeClr val="tx1"/>
                </a:solidFill>
                <a:latin typeface="Times New Roman" pitchFamily="33" charset="0"/>
                <a:ea typeface="+mn-ea"/>
                <a:cs typeface="+mn-cs"/>
              </a:rPr>
              <a:t>The sequence shows that if two errors occur (Figure 6.11c), the checking procedure</a:t>
            </a:r>
          </a:p>
          <a:p>
            <a:r>
              <a:rPr kumimoji="1" lang="en-US" sz="1200" kern="1200" baseline="0" dirty="0">
                <a:solidFill>
                  <a:schemeClr val="tx1"/>
                </a:solidFill>
                <a:latin typeface="Times New Roman" pitchFamily="33" charset="0"/>
                <a:ea typeface="+mn-ea"/>
                <a:cs typeface="+mn-cs"/>
              </a:rPr>
              <a:t>goes astray (d) and worsens the problem by creating a third error (</a:t>
            </a:r>
            <a:r>
              <a:rPr kumimoji="1" lang="en-US" sz="1200" kern="1200" baseline="0" dirty="0" err="1">
                <a:solidFill>
                  <a:schemeClr val="tx1"/>
                </a:solidFill>
                <a:latin typeface="Times New Roman" pitchFamily="33" charset="0"/>
                <a:ea typeface="+mn-ea"/>
                <a:cs typeface="+mn-cs"/>
              </a:rPr>
              <a:t>e</a:t>
            </a:r>
            <a:r>
              <a:rPr kumimoji="1" lang="en-US" sz="1200" kern="1200" baseline="0" dirty="0">
                <a:solidFill>
                  <a:schemeClr val="tx1"/>
                </a:solidFill>
                <a:latin typeface="Times New Roman" pitchFamily="33" charset="0"/>
                <a:ea typeface="+mn-ea"/>
                <a:cs typeface="+mn-cs"/>
              </a:rPr>
              <a:t>). To overcome</a:t>
            </a:r>
          </a:p>
          <a:p>
            <a:r>
              <a:rPr kumimoji="1" lang="en-US" sz="1200" kern="1200" baseline="0" dirty="0">
                <a:solidFill>
                  <a:schemeClr val="tx1"/>
                </a:solidFill>
                <a:latin typeface="Times New Roman" pitchFamily="33" charset="0"/>
                <a:ea typeface="+mn-ea"/>
                <a:cs typeface="+mn-cs"/>
              </a:rPr>
              <a:t>the problem, an eighth bit is added that is set so that the total number of 1s in the</a:t>
            </a:r>
          </a:p>
          <a:p>
            <a:r>
              <a:rPr kumimoji="1" lang="en-US" sz="1200" kern="1200" baseline="0" dirty="0">
                <a:solidFill>
                  <a:schemeClr val="tx1"/>
                </a:solidFill>
                <a:latin typeface="Times New Roman" pitchFamily="33" charset="0"/>
                <a:ea typeface="+mn-ea"/>
                <a:cs typeface="+mn-cs"/>
              </a:rPr>
              <a:t>diagram is even. The extra parity bit catches the error (f).</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error-correcting code enhances the reliability of the memory at the cost of</a:t>
            </a:r>
          </a:p>
          <a:p>
            <a:r>
              <a:rPr kumimoji="1" lang="en-US" sz="1200" kern="1200" baseline="0" dirty="0">
                <a:solidFill>
                  <a:schemeClr val="tx1"/>
                </a:solidFill>
                <a:latin typeface="Times New Roman" pitchFamily="33" charset="0"/>
                <a:ea typeface="+mn-ea"/>
                <a:cs typeface="+mn-cs"/>
              </a:rPr>
              <a:t>added complexity. With a 1-bit-per-chip organization, an SEC-DED code is generally</a:t>
            </a:r>
          </a:p>
          <a:p>
            <a:r>
              <a:rPr kumimoji="1" lang="en-US" sz="1200" kern="1200" baseline="0" dirty="0">
                <a:solidFill>
                  <a:schemeClr val="tx1"/>
                </a:solidFill>
                <a:latin typeface="Times New Roman" pitchFamily="33" charset="0"/>
                <a:ea typeface="+mn-ea"/>
                <a:cs typeface="+mn-cs"/>
              </a:rPr>
              <a:t>considered adequate. For example, the IBM 30xx implementations used an 8-bit SECDED</a:t>
            </a:r>
          </a:p>
          <a:p>
            <a:r>
              <a:rPr kumimoji="1" lang="en-US" sz="1200" kern="1200" baseline="0" dirty="0">
                <a:solidFill>
                  <a:schemeClr val="tx1"/>
                </a:solidFill>
                <a:latin typeface="Times New Roman" pitchFamily="33" charset="0"/>
                <a:ea typeface="+mn-ea"/>
                <a:cs typeface="+mn-cs"/>
              </a:rPr>
              <a:t>code for each 64 bits of data in main memory. Thus, the size of main memory is</a:t>
            </a:r>
          </a:p>
          <a:p>
            <a:r>
              <a:rPr kumimoji="1" lang="en-US" sz="1200" kern="1200" baseline="0" dirty="0">
                <a:solidFill>
                  <a:schemeClr val="tx1"/>
                </a:solidFill>
                <a:latin typeface="Times New Roman" pitchFamily="33" charset="0"/>
                <a:ea typeface="+mn-ea"/>
                <a:cs typeface="+mn-cs"/>
              </a:rPr>
              <a:t>actually about 12% larger than is apparent to the user. The VAX computers used a 7-bit</a:t>
            </a:r>
          </a:p>
          <a:p>
            <a:r>
              <a:rPr kumimoji="1" lang="en-US" sz="1200" kern="1200" baseline="0" dirty="0">
                <a:solidFill>
                  <a:schemeClr val="tx1"/>
                </a:solidFill>
                <a:latin typeface="Times New Roman" pitchFamily="33" charset="0"/>
                <a:ea typeface="+mn-ea"/>
                <a:cs typeface="+mn-cs"/>
              </a:rPr>
              <a:t>SEC-DED for each 32 bits of memory, for a 22% overhead. A number of contemporary</a:t>
            </a:r>
          </a:p>
          <a:p>
            <a:r>
              <a:rPr kumimoji="1" lang="en-US" sz="1200" kern="1200" baseline="0" dirty="0">
                <a:solidFill>
                  <a:schemeClr val="tx1"/>
                </a:solidFill>
                <a:latin typeface="Times New Roman" pitchFamily="33" charset="0"/>
                <a:ea typeface="+mn-ea"/>
                <a:cs typeface="+mn-cs"/>
              </a:rPr>
              <a:t>DRAMs use 9 check bits for each 128 bits of data, for a 7% overhead [SHAR03].</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22</a:t>
            </a:fld>
            <a:endParaRPr lang="en-US"/>
          </a:p>
        </p:txBody>
      </p:sp>
      <p:sp>
        <p:nvSpPr>
          <p:cNvPr id="5" name="Footer Placeholder 4"/>
          <p:cNvSpPr>
            <a:spLocks noGrp="1"/>
          </p:cNvSpPr>
          <p:nvPr>
            <p:ph type="ftr" sz="quarter" idx="11"/>
          </p:nvPr>
        </p:nvSpPr>
        <p:spPr/>
        <p:txBody>
          <a:bodyPr/>
          <a:lstStyle/>
          <a:p>
            <a:r>
              <a:rPr lang="en-US"/>
              <a:t>© 2016 Pearson Education, Inc., Upper Saddle River, NJ. All rights reserved.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AB6520-AEC6-1F4C-A4D2-E0B5E5244B83}" type="slidenum">
              <a:rPr lang="en-US"/>
              <a:pPr/>
              <a:t>23</a:t>
            </a:fld>
            <a:endParaRPr 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As discussed in Chapter 1, one of the most critical system bottlenecks when using</a:t>
            </a:r>
          </a:p>
          <a:p>
            <a:r>
              <a:rPr kumimoji="1" lang="en-US" sz="1200" kern="1200" baseline="0" dirty="0">
                <a:solidFill>
                  <a:schemeClr val="tx1"/>
                </a:solidFill>
                <a:latin typeface="Times New Roman" pitchFamily="33" charset="0"/>
                <a:ea typeface="+mn-ea"/>
                <a:cs typeface="+mn-cs"/>
              </a:rPr>
              <a:t>high-performance processors is the interface to main internal memory. This interface</a:t>
            </a:r>
          </a:p>
          <a:p>
            <a:r>
              <a:rPr kumimoji="1" lang="en-US" sz="1200" kern="1200" baseline="0" dirty="0">
                <a:solidFill>
                  <a:schemeClr val="tx1"/>
                </a:solidFill>
                <a:latin typeface="Times New Roman" pitchFamily="33" charset="0"/>
                <a:ea typeface="+mn-ea"/>
                <a:cs typeface="+mn-cs"/>
              </a:rPr>
              <a:t>is the most important pathway in the entire computer system. The basic building</a:t>
            </a:r>
          </a:p>
          <a:p>
            <a:r>
              <a:rPr kumimoji="1" lang="en-US" sz="1200" kern="1200" baseline="0" dirty="0">
                <a:solidFill>
                  <a:schemeClr val="tx1"/>
                </a:solidFill>
                <a:latin typeface="Times New Roman" pitchFamily="33" charset="0"/>
                <a:ea typeface="+mn-ea"/>
                <a:cs typeface="+mn-cs"/>
              </a:rPr>
              <a:t>block of main memory remains the DRAM chip, as it has for decades; until</a:t>
            </a:r>
          </a:p>
          <a:p>
            <a:r>
              <a:rPr kumimoji="1" lang="en-US" sz="1200" kern="1200" baseline="0" dirty="0">
                <a:solidFill>
                  <a:schemeClr val="tx1"/>
                </a:solidFill>
                <a:latin typeface="Times New Roman" pitchFamily="33" charset="0"/>
                <a:ea typeface="+mn-ea"/>
                <a:cs typeface="+mn-cs"/>
              </a:rPr>
              <a:t>recently, there had been no significant changes in DRAM architecture since the</a:t>
            </a:r>
          </a:p>
          <a:p>
            <a:r>
              <a:rPr kumimoji="1" lang="en-US" sz="1200" kern="1200" baseline="0" dirty="0">
                <a:solidFill>
                  <a:schemeClr val="tx1"/>
                </a:solidFill>
                <a:latin typeface="Times New Roman" pitchFamily="33" charset="0"/>
                <a:ea typeface="+mn-ea"/>
                <a:cs typeface="+mn-cs"/>
              </a:rPr>
              <a:t>early 1970s. The traditional DRAM chip is constrained both by its internal architecture</a:t>
            </a:r>
          </a:p>
          <a:p>
            <a:r>
              <a:rPr kumimoji="1" lang="en-US" sz="1200" kern="1200" baseline="0" dirty="0">
                <a:solidFill>
                  <a:schemeClr val="tx1"/>
                </a:solidFill>
                <a:latin typeface="Times New Roman" pitchFamily="33" charset="0"/>
                <a:ea typeface="+mn-ea"/>
                <a:cs typeface="+mn-cs"/>
              </a:rPr>
              <a:t>and by its interface to the processor’s memory bus.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We have seen that one attack on the performance problem of DRAM</a:t>
            </a:r>
          </a:p>
          <a:p>
            <a:r>
              <a:rPr kumimoji="1" lang="en-US" sz="1200" kern="1200" baseline="0" dirty="0">
                <a:solidFill>
                  <a:schemeClr val="tx1"/>
                </a:solidFill>
                <a:latin typeface="Times New Roman" pitchFamily="33" charset="0"/>
                <a:ea typeface="+mn-ea"/>
                <a:cs typeface="+mn-cs"/>
              </a:rPr>
              <a:t>main memory has been to insert one or more levels of high-speed SRAM cache</a:t>
            </a:r>
          </a:p>
          <a:p>
            <a:r>
              <a:rPr kumimoji="1" lang="en-US" sz="1200" kern="1200" baseline="0" dirty="0">
                <a:solidFill>
                  <a:schemeClr val="tx1"/>
                </a:solidFill>
                <a:latin typeface="Times New Roman" pitchFamily="33" charset="0"/>
                <a:ea typeface="+mn-ea"/>
                <a:cs typeface="+mn-cs"/>
              </a:rPr>
              <a:t>between the DRAM main memory and the processor. But SRAM is much costlier</a:t>
            </a:r>
          </a:p>
          <a:p>
            <a:r>
              <a:rPr kumimoji="1" lang="en-US" sz="1200" kern="1200" baseline="0" dirty="0">
                <a:solidFill>
                  <a:schemeClr val="tx1"/>
                </a:solidFill>
                <a:latin typeface="Times New Roman" pitchFamily="33" charset="0"/>
                <a:ea typeface="+mn-ea"/>
                <a:cs typeface="+mn-cs"/>
              </a:rPr>
              <a:t>than DRAM, and expanding cache size beyond a certain point yields diminishing</a:t>
            </a:r>
          </a:p>
          <a:p>
            <a:r>
              <a:rPr kumimoji="1" lang="en-US" sz="1200" kern="1200" baseline="0" dirty="0">
                <a:solidFill>
                  <a:schemeClr val="tx1"/>
                </a:solidFill>
                <a:latin typeface="Times New Roman" pitchFamily="33" charset="0"/>
                <a:ea typeface="+mn-ea"/>
                <a:cs typeface="+mn-cs"/>
              </a:rPr>
              <a:t>returns.</a:t>
            </a:r>
          </a:p>
          <a:p>
            <a:endParaRPr kumimoji="1" lang="en-US" sz="1200"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 In recent years, a number of enhancements to the basic DRAM architecture</a:t>
            </a:r>
          </a:p>
          <a:p>
            <a:r>
              <a:rPr kumimoji="1" lang="en-US" sz="1200" b="0" i="0" u="none" strike="noStrike" kern="1200" baseline="0" dirty="0">
                <a:solidFill>
                  <a:schemeClr val="tx1"/>
                </a:solidFill>
                <a:latin typeface="Times New Roman" pitchFamily="33" charset="0"/>
                <a:ea typeface="+mn-ea"/>
                <a:cs typeface="+mn-cs"/>
              </a:rPr>
              <a:t>have been explored. The schemes that currently dominate the market are SDRAM</a:t>
            </a:r>
          </a:p>
          <a:p>
            <a:r>
              <a:rPr kumimoji="1" lang="en-US" sz="1200" b="0" i="0" u="none" strike="noStrike" kern="1200" baseline="0" dirty="0">
                <a:solidFill>
                  <a:schemeClr val="tx1"/>
                </a:solidFill>
                <a:latin typeface="Times New Roman" pitchFamily="33" charset="0"/>
                <a:ea typeface="+mn-ea"/>
                <a:cs typeface="+mn-cs"/>
              </a:rPr>
              <a:t>and DDR-DRAM. We examine each of these in turn.</a:t>
            </a:r>
            <a:endParaRPr kumimoji="1" lang="en-US" sz="1200" kern="1200" baseline="0" dirty="0">
              <a:solidFill>
                <a:schemeClr val="tx1"/>
              </a:solidFill>
              <a:latin typeface="Times New Roman" pitchFamily="33" charset="0"/>
              <a:ea typeface="+mn-ea"/>
              <a:cs typeface="+mn-cs"/>
            </a:endParaRPr>
          </a:p>
          <a:p>
            <a:endParaRPr kumimoji="1" lang="en-US" sz="1200" kern="1200" baseline="0" dirty="0">
              <a:solidFill>
                <a:schemeClr val="tx1"/>
              </a:solidFill>
              <a:latin typeface="Times New Roman" pitchFamily="33" charset="0"/>
              <a:ea typeface="+mn-ea"/>
              <a:cs typeface="+mn-cs"/>
            </a:endParaRPr>
          </a:p>
        </p:txBody>
      </p:sp>
      <p:sp>
        <p:nvSpPr>
          <p:cNvPr id="2" name="Footer Placeholder 1"/>
          <p:cNvSpPr>
            <a:spLocks noGrp="1"/>
          </p:cNvSpPr>
          <p:nvPr>
            <p:ph type="ftr" sz="quarter" idx="10"/>
          </p:nvPr>
        </p:nvSpPr>
        <p:spPr/>
        <p:txBody>
          <a:bodyPr/>
          <a:lstStyle/>
          <a:p>
            <a:r>
              <a:rPr lang="en-US"/>
              <a:t>© 2016 Pearson Education, Inc., Upper Saddle River, NJ. All rights reserved.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008C96-8EFC-B24C-8368-E796C58D0EFE}" type="slidenum">
              <a:rPr lang="en-US"/>
              <a:pPr/>
              <a:t>24</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One of the most widely used forms of DRAM is the </a:t>
            </a:r>
            <a:r>
              <a:rPr kumimoji="1" lang="en-US" sz="1200" b="1" kern="1200" baseline="0" dirty="0">
                <a:solidFill>
                  <a:schemeClr val="tx1"/>
                </a:solidFill>
                <a:latin typeface="Times New Roman" pitchFamily="33" charset="0"/>
                <a:ea typeface="+mn-ea"/>
                <a:cs typeface="+mn-cs"/>
              </a:rPr>
              <a:t>synchronous DRAM</a:t>
            </a:r>
          </a:p>
          <a:p>
            <a:r>
              <a:rPr kumimoji="1" lang="en-US" sz="1200" b="1" kern="1200" baseline="0" dirty="0">
                <a:solidFill>
                  <a:schemeClr val="tx1"/>
                </a:solidFill>
                <a:latin typeface="Times New Roman" pitchFamily="33" charset="0"/>
                <a:ea typeface="+mn-ea"/>
                <a:cs typeface="+mn-cs"/>
              </a:rPr>
              <a:t>(SDRAM)</a:t>
            </a:r>
            <a:r>
              <a:rPr kumimoji="1" lang="en-US" sz="1200" b="0" kern="1200" baseline="0" dirty="0">
                <a:solidFill>
                  <a:schemeClr val="tx1"/>
                </a:solidFill>
                <a:latin typeface="Times New Roman" pitchFamily="33" charset="0"/>
                <a:ea typeface="+mn-ea"/>
                <a:cs typeface="+mn-cs"/>
              </a:rPr>
              <a:t>. Unlike the traditional DRAM, which is asynchronous, the</a:t>
            </a:r>
          </a:p>
          <a:p>
            <a:r>
              <a:rPr kumimoji="1" lang="en-US" sz="1200" kern="1200" baseline="0" dirty="0">
                <a:solidFill>
                  <a:schemeClr val="tx1"/>
                </a:solidFill>
                <a:latin typeface="Times New Roman" pitchFamily="33" charset="0"/>
                <a:ea typeface="+mn-ea"/>
                <a:cs typeface="+mn-cs"/>
              </a:rPr>
              <a:t>SDRAM exchanges data with the processor synchronized to an external clock signal</a:t>
            </a:r>
          </a:p>
          <a:p>
            <a:r>
              <a:rPr kumimoji="1" lang="en-US" sz="1200" kern="1200" baseline="0" dirty="0">
                <a:solidFill>
                  <a:schemeClr val="tx1"/>
                </a:solidFill>
                <a:latin typeface="Times New Roman" pitchFamily="33" charset="0"/>
                <a:ea typeface="+mn-ea"/>
                <a:cs typeface="+mn-cs"/>
              </a:rPr>
              <a:t>and running at the full speed of the processor/memory bus without imposing</a:t>
            </a:r>
          </a:p>
          <a:p>
            <a:r>
              <a:rPr kumimoji="1" lang="en-US" sz="1200" kern="1200" baseline="0" dirty="0">
                <a:solidFill>
                  <a:schemeClr val="tx1"/>
                </a:solidFill>
                <a:latin typeface="Times New Roman" pitchFamily="33" charset="0"/>
                <a:ea typeface="+mn-ea"/>
                <a:cs typeface="+mn-cs"/>
              </a:rPr>
              <a:t>wait states.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In a typical DRAM, the processor presents addresses and control levels to</a:t>
            </a:r>
          </a:p>
          <a:p>
            <a:r>
              <a:rPr kumimoji="1" lang="en-US" sz="1200" kern="1200" baseline="0" dirty="0">
                <a:solidFill>
                  <a:schemeClr val="tx1"/>
                </a:solidFill>
                <a:latin typeface="Times New Roman" pitchFamily="33" charset="0"/>
                <a:ea typeface="+mn-ea"/>
                <a:cs typeface="+mn-cs"/>
              </a:rPr>
              <a:t>the memory, indicating that a set of data at a particular location in memory should</a:t>
            </a:r>
          </a:p>
          <a:p>
            <a:r>
              <a:rPr kumimoji="1" lang="en-US" sz="1200" kern="1200" baseline="0" dirty="0">
                <a:solidFill>
                  <a:schemeClr val="tx1"/>
                </a:solidFill>
                <a:latin typeface="Times New Roman" pitchFamily="33" charset="0"/>
                <a:ea typeface="+mn-ea"/>
                <a:cs typeface="+mn-cs"/>
              </a:rPr>
              <a:t>be either read from or written into the DRAM. After a delay, the access time, the</a:t>
            </a:r>
          </a:p>
          <a:p>
            <a:r>
              <a:rPr kumimoji="1" lang="en-US" sz="1200" kern="1200" baseline="0" dirty="0">
                <a:solidFill>
                  <a:schemeClr val="tx1"/>
                </a:solidFill>
                <a:latin typeface="Times New Roman" pitchFamily="33" charset="0"/>
                <a:ea typeface="+mn-ea"/>
                <a:cs typeface="+mn-cs"/>
              </a:rPr>
              <a:t>DRAM either writes or reads the data. During the access-time delay, the DRAM</a:t>
            </a:r>
          </a:p>
          <a:p>
            <a:r>
              <a:rPr kumimoji="1" lang="en-US" sz="1200" kern="1200" baseline="0" dirty="0">
                <a:solidFill>
                  <a:schemeClr val="tx1"/>
                </a:solidFill>
                <a:latin typeface="Times New Roman" pitchFamily="33" charset="0"/>
                <a:ea typeface="+mn-ea"/>
                <a:cs typeface="+mn-cs"/>
              </a:rPr>
              <a:t>performs various internal functions, such as activating the high capacitance of the</a:t>
            </a:r>
          </a:p>
          <a:p>
            <a:r>
              <a:rPr kumimoji="1" lang="en-US" sz="1200" kern="1200" baseline="0" dirty="0">
                <a:solidFill>
                  <a:schemeClr val="tx1"/>
                </a:solidFill>
                <a:latin typeface="Times New Roman" pitchFamily="33" charset="0"/>
                <a:ea typeface="+mn-ea"/>
                <a:cs typeface="+mn-cs"/>
              </a:rPr>
              <a:t>row and column lines, sensing the data, and routing the data out through the output</a:t>
            </a:r>
          </a:p>
          <a:p>
            <a:r>
              <a:rPr kumimoji="1" lang="en-US" sz="1200" kern="1200" baseline="0" dirty="0">
                <a:solidFill>
                  <a:schemeClr val="tx1"/>
                </a:solidFill>
                <a:latin typeface="Times New Roman" pitchFamily="33" charset="0"/>
                <a:ea typeface="+mn-ea"/>
                <a:cs typeface="+mn-cs"/>
              </a:rPr>
              <a:t>buffers. The processor must simply wait through this delay, slowing system</a:t>
            </a:r>
          </a:p>
          <a:p>
            <a:r>
              <a:rPr kumimoji="1" lang="en-US" sz="1200" kern="1200" baseline="0" dirty="0">
                <a:solidFill>
                  <a:schemeClr val="tx1"/>
                </a:solidFill>
                <a:latin typeface="Times New Roman" pitchFamily="33" charset="0"/>
                <a:ea typeface="+mn-ea"/>
                <a:cs typeface="+mn-cs"/>
              </a:rPr>
              <a:t>performance.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With synchronous access, the DRAM moves data in and out under control of</a:t>
            </a:r>
          </a:p>
          <a:p>
            <a:r>
              <a:rPr kumimoji="1" lang="en-US" sz="1200" kern="1200" baseline="0" dirty="0">
                <a:solidFill>
                  <a:schemeClr val="tx1"/>
                </a:solidFill>
                <a:latin typeface="Times New Roman" pitchFamily="33" charset="0"/>
                <a:ea typeface="+mn-ea"/>
                <a:cs typeface="+mn-cs"/>
              </a:rPr>
              <a:t>the system clock. The processor or other master issues the instruction and address</a:t>
            </a:r>
          </a:p>
          <a:p>
            <a:r>
              <a:rPr kumimoji="1" lang="en-US" sz="1200" kern="1200" baseline="0" dirty="0">
                <a:solidFill>
                  <a:schemeClr val="tx1"/>
                </a:solidFill>
                <a:latin typeface="Times New Roman" pitchFamily="33" charset="0"/>
                <a:ea typeface="+mn-ea"/>
                <a:cs typeface="+mn-cs"/>
              </a:rPr>
              <a:t>information, which is latched by the DRAM. The DRAM then responds after a set</a:t>
            </a:r>
          </a:p>
          <a:p>
            <a:r>
              <a:rPr kumimoji="1" lang="en-US" sz="1200" kern="1200" baseline="0" dirty="0">
                <a:solidFill>
                  <a:schemeClr val="tx1"/>
                </a:solidFill>
                <a:latin typeface="Times New Roman" pitchFamily="33" charset="0"/>
                <a:ea typeface="+mn-ea"/>
                <a:cs typeface="+mn-cs"/>
              </a:rPr>
              <a:t>number of clock cycles. Meanwhile, the master can safely do other tasks while the</a:t>
            </a:r>
          </a:p>
          <a:p>
            <a:r>
              <a:rPr kumimoji="1" lang="en-US" sz="1200" kern="1200" baseline="0" dirty="0">
                <a:solidFill>
                  <a:schemeClr val="tx1"/>
                </a:solidFill>
                <a:latin typeface="Times New Roman" pitchFamily="33" charset="0"/>
                <a:ea typeface="+mn-ea"/>
                <a:cs typeface="+mn-cs"/>
              </a:rPr>
              <a:t>SDRAM is processing the request.</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0" i="0" u="none" strike="noStrike" kern="1200" baseline="0" dirty="0">
                <a:solidFill>
                  <a:schemeClr val="tx1"/>
                </a:solidFill>
                <a:latin typeface="Times New Roman" pitchFamily="33" charset="0"/>
                <a:ea typeface="+mn-ea"/>
                <a:cs typeface="+mn-cs"/>
              </a:rPr>
              <a:t> Figure 6.12 shows the internal logic of a typical 256-Mb SDRAM typical</a:t>
            </a:r>
          </a:p>
          <a:p>
            <a:r>
              <a:rPr kumimoji="1" lang="en-US" sz="1200" b="0" i="0" u="none" strike="noStrike" kern="1200" baseline="0" dirty="0">
                <a:solidFill>
                  <a:schemeClr val="tx1"/>
                </a:solidFill>
                <a:latin typeface="Times New Roman" pitchFamily="33" charset="0"/>
                <a:ea typeface="+mn-ea"/>
                <a:cs typeface="+mn-cs"/>
              </a:rPr>
              <a:t>of SDRAM organization.</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25</a:t>
            </a:fld>
            <a:endParaRPr lang="en-US"/>
          </a:p>
        </p:txBody>
      </p:sp>
      <p:sp>
        <p:nvSpPr>
          <p:cNvPr id="5" name="Footer Placeholder 4"/>
          <p:cNvSpPr>
            <a:spLocks noGrp="1"/>
          </p:cNvSpPr>
          <p:nvPr>
            <p:ph type="ftr" sz="quarter" idx="11"/>
          </p:nvPr>
        </p:nvSpPr>
        <p:spPr/>
        <p:txBody>
          <a:bodyPr/>
          <a:lstStyle/>
          <a:p>
            <a:r>
              <a:rPr lang="en-US"/>
              <a:t>© 2016 Pearson Education, Inc., Upper Saddle River, NJ. All rights reserved.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a:solidFill>
                  <a:schemeClr val="tx1"/>
                </a:solidFill>
                <a:latin typeface="Times New Roman" pitchFamily="33" charset="0"/>
                <a:ea typeface="+mn-ea"/>
                <a:cs typeface="+mn-cs"/>
              </a:rPr>
              <a:t>Table 6.3 defines the various pin assignments.</a:t>
            </a:r>
          </a:p>
          <a:p>
            <a:r>
              <a:rPr kumimoji="1" lang="en-US" sz="1200" kern="1200" baseline="0" dirty="0">
                <a:solidFill>
                  <a:schemeClr val="tx1"/>
                </a:solidFill>
                <a:latin typeface="Times New Roman" pitchFamily="33" charset="0"/>
                <a:ea typeface="+mn-ea"/>
                <a:cs typeface="+mn-cs"/>
              </a:rPr>
              <a:t>The SDRAM employs a burst mode to eliminate the address setup time and</a:t>
            </a:r>
          </a:p>
          <a:p>
            <a:r>
              <a:rPr kumimoji="1" lang="en-US" sz="1200" kern="1200" baseline="0" dirty="0">
                <a:solidFill>
                  <a:schemeClr val="tx1"/>
                </a:solidFill>
                <a:latin typeface="Times New Roman" pitchFamily="33" charset="0"/>
                <a:ea typeface="+mn-ea"/>
                <a:cs typeface="+mn-cs"/>
              </a:rPr>
              <a:t>row and column line pre-charge time after the first access. In burst mode, a series of</a:t>
            </a:r>
          </a:p>
          <a:p>
            <a:r>
              <a:rPr kumimoji="1" lang="en-US" sz="1200" kern="1200" baseline="0" dirty="0">
                <a:solidFill>
                  <a:schemeClr val="tx1"/>
                </a:solidFill>
                <a:latin typeface="Times New Roman" pitchFamily="33" charset="0"/>
                <a:ea typeface="+mn-ea"/>
                <a:cs typeface="+mn-cs"/>
              </a:rPr>
              <a:t>data bits can be clocked out rapidly after the first bit has been accessed. This mode</a:t>
            </a:r>
          </a:p>
          <a:p>
            <a:r>
              <a:rPr kumimoji="1" lang="en-US" sz="1200" kern="1200" baseline="0" dirty="0">
                <a:solidFill>
                  <a:schemeClr val="tx1"/>
                </a:solidFill>
                <a:latin typeface="Times New Roman" pitchFamily="33" charset="0"/>
                <a:ea typeface="+mn-ea"/>
                <a:cs typeface="+mn-cs"/>
              </a:rPr>
              <a:t>is useful when all the bits to be accessed are in sequence and in the same row of the</a:t>
            </a:r>
          </a:p>
          <a:p>
            <a:r>
              <a:rPr kumimoji="1" lang="en-US" sz="1200" kern="1200" baseline="0" dirty="0">
                <a:solidFill>
                  <a:schemeClr val="tx1"/>
                </a:solidFill>
                <a:latin typeface="Times New Roman" pitchFamily="33" charset="0"/>
                <a:ea typeface="+mn-ea"/>
                <a:cs typeface="+mn-cs"/>
              </a:rPr>
              <a:t>array as the initial access. In addition, the SDRAM has a multiple-bank internal</a:t>
            </a:r>
          </a:p>
          <a:p>
            <a:r>
              <a:rPr kumimoji="1" lang="en-US" sz="1200" kern="1200" baseline="0" dirty="0">
                <a:solidFill>
                  <a:schemeClr val="tx1"/>
                </a:solidFill>
                <a:latin typeface="Times New Roman" pitchFamily="33" charset="0"/>
                <a:ea typeface="+mn-ea"/>
                <a:cs typeface="+mn-cs"/>
              </a:rPr>
              <a:t>architecture that improves opportunities for on-chip parallelism.</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mode register and associated control logic is another key feature differentiating</a:t>
            </a:r>
          </a:p>
          <a:p>
            <a:r>
              <a:rPr kumimoji="1" lang="en-US" sz="1200" kern="1200" baseline="0" dirty="0" err="1">
                <a:solidFill>
                  <a:schemeClr val="tx1"/>
                </a:solidFill>
                <a:latin typeface="Times New Roman" pitchFamily="33" charset="0"/>
                <a:ea typeface="+mn-ea"/>
                <a:cs typeface="+mn-cs"/>
              </a:rPr>
              <a:t>SDRAMs</a:t>
            </a:r>
            <a:r>
              <a:rPr kumimoji="1" lang="en-US" sz="1200" kern="1200" baseline="0" dirty="0">
                <a:solidFill>
                  <a:schemeClr val="tx1"/>
                </a:solidFill>
                <a:latin typeface="Times New Roman" pitchFamily="33" charset="0"/>
                <a:ea typeface="+mn-ea"/>
                <a:cs typeface="+mn-cs"/>
              </a:rPr>
              <a:t> from conventional </a:t>
            </a:r>
            <a:r>
              <a:rPr kumimoji="1" lang="en-US" sz="1200" kern="1200" baseline="0" dirty="0" err="1">
                <a:solidFill>
                  <a:schemeClr val="tx1"/>
                </a:solidFill>
                <a:latin typeface="Times New Roman" pitchFamily="33" charset="0"/>
                <a:ea typeface="+mn-ea"/>
                <a:cs typeface="+mn-cs"/>
              </a:rPr>
              <a:t>DRAMs</a:t>
            </a:r>
            <a:r>
              <a:rPr kumimoji="1" lang="en-US" sz="1200" kern="1200" baseline="0" dirty="0">
                <a:solidFill>
                  <a:schemeClr val="tx1"/>
                </a:solidFill>
                <a:latin typeface="Times New Roman" pitchFamily="33" charset="0"/>
                <a:ea typeface="+mn-ea"/>
                <a:cs typeface="+mn-cs"/>
              </a:rPr>
              <a:t>. It provides a mechanism to</a:t>
            </a:r>
          </a:p>
          <a:p>
            <a:r>
              <a:rPr kumimoji="1" lang="en-US" sz="1200" kern="1200" baseline="0" dirty="0">
                <a:solidFill>
                  <a:schemeClr val="tx1"/>
                </a:solidFill>
                <a:latin typeface="Times New Roman" pitchFamily="33" charset="0"/>
                <a:ea typeface="+mn-ea"/>
                <a:cs typeface="+mn-cs"/>
              </a:rPr>
              <a:t>customize the SDRAM to suit specific system needs. The mode register specifies</a:t>
            </a:r>
          </a:p>
          <a:p>
            <a:r>
              <a:rPr kumimoji="1" lang="en-US" sz="1200" kern="1200" baseline="0" dirty="0">
                <a:solidFill>
                  <a:schemeClr val="tx1"/>
                </a:solidFill>
                <a:latin typeface="Times New Roman" pitchFamily="33" charset="0"/>
                <a:ea typeface="+mn-ea"/>
                <a:cs typeface="+mn-cs"/>
              </a:rPr>
              <a:t>the burst length, which is the number of separate units of data synchronously fed</a:t>
            </a:r>
          </a:p>
          <a:p>
            <a:r>
              <a:rPr kumimoji="1" lang="en-US" sz="1200" kern="1200" baseline="0" dirty="0">
                <a:solidFill>
                  <a:schemeClr val="tx1"/>
                </a:solidFill>
                <a:latin typeface="Times New Roman" pitchFamily="33" charset="0"/>
                <a:ea typeface="+mn-ea"/>
                <a:cs typeface="+mn-cs"/>
              </a:rPr>
              <a:t>onto the bus. The register also allows the programmer to adjust the latency between</a:t>
            </a:r>
          </a:p>
          <a:p>
            <a:r>
              <a:rPr kumimoji="1" lang="en-US" sz="1200" kern="1200" baseline="0" dirty="0">
                <a:solidFill>
                  <a:schemeClr val="tx1"/>
                </a:solidFill>
                <a:latin typeface="Times New Roman" pitchFamily="33" charset="0"/>
                <a:ea typeface="+mn-ea"/>
                <a:cs typeface="+mn-cs"/>
              </a:rPr>
              <a:t>receipt of a read request and the beginning of data transfer.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SDRAM performs best when it is transferring large blocks of data serially,</a:t>
            </a:r>
          </a:p>
          <a:p>
            <a:r>
              <a:rPr kumimoji="1" lang="en-US" sz="1200" kern="1200" baseline="0" dirty="0">
                <a:solidFill>
                  <a:schemeClr val="tx1"/>
                </a:solidFill>
                <a:latin typeface="Times New Roman" pitchFamily="33" charset="0"/>
                <a:ea typeface="+mn-ea"/>
                <a:cs typeface="+mn-cs"/>
              </a:rPr>
              <a:t>such as for applications like word processing, spreadsheets, and multimedia.</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26</a:t>
            </a:fld>
            <a:endParaRPr lang="en-US"/>
          </a:p>
        </p:txBody>
      </p:sp>
      <p:sp>
        <p:nvSpPr>
          <p:cNvPr id="5" name="Footer Placeholder 4"/>
          <p:cNvSpPr>
            <a:spLocks noGrp="1"/>
          </p:cNvSpPr>
          <p:nvPr>
            <p:ph type="ftr" sz="quarter" idx="11"/>
          </p:nvPr>
        </p:nvSpPr>
        <p:spPr/>
        <p:txBody>
          <a:bodyPr/>
          <a:lstStyle/>
          <a:p>
            <a:r>
              <a:rPr lang="en-US"/>
              <a:t>© 2016 Pearson Education, Inc., Upper Saddle River, NJ. All rights reserved.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dirty="0">
                <a:solidFill>
                  <a:schemeClr val="tx1"/>
                </a:solidFill>
                <a:effectLst/>
                <a:latin typeface="Times New Roman" pitchFamily="33" charset="0"/>
                <a:ea typeface="+mn-ea"/>
                <a:cs typeface="+mn-cs"/>
              </a:rPr>
              <a:t> Figure 6.13 shows an example of SDRAM operation, using a </a:t>
            </a:r>
            <a:r>
              <a:rPr kumimoji="1" lang="en-US" sz="1200" b="1" kern="1200" dirty="0">
                <a:solidFill>
                  <a:schemeClr val="tx1"/>
                </a:solidFill>
                <a:effectLst/>
                <a:latin typeface="Times New Roman" pitchFamily="33" charset="0"/>
                <a:ea typeface="+mn-ea"/>
                <a:cs typeface="+mn-cs"/>
              </a:rPr>
              <a:t>timing</a:t>
            </a:r>
            <a:r>
              <a:rPr kumimoji="1" lang="en-US" sz="1200" kern="1200" dirty="0">
                <a:solidFill>
                  <a:schemeClr val="tx1"/>
                </a:solidFill>
                <a:effectLst/>
                <a:latin typeface="Times New Roman" pitchFamily="33" charset="0"/>
                <a:ea typeface="+mn-ea"/>
                <a:cs typeface="+mn-cs"/>
              </a:rPr>
              <a:t> </a:t>
            </a:r>
            <a:r>
              <a:rPr kumimoji="1" lang="en-US" sz="1200" b="1" kern="1200" dirty="0">
                <a:solidFill>
                  <a:schemeClr val="tx1"/>
                </a:solidFill>
                <a:effectLst/>
                <a:latin typeface="Times New Roman" pitchFamily="33" charset="0"/>
                <a:ea typeface="+mn-ea"/>
                <a:cs typeface="+mn-cs"/>
              </a:rPr>
              <a:t>diagram</a:t>
            </a:r>
            <a:r>
              <a:rPr kumimoji="1" lang="en-US" sz="1200" kern="1200" dirty="0">
                <a:solidFill>
                  <a:schemeClr val="tx1"/>
                </a:solidFill>
                <a:effectLst/>
                <a:latin typeface="Times New Roman" pitchFamily="33" charset="0"/>
                <a:ea typeface="+mn-ea"/>
                <a:cs typeface="+mn-cs"/>
              </a:rPr>
              <a:t> . A</a:t>
            </a:r>
          </a:p>
          <a:p>
            <a:r>
              <a:rPr kumimoji="1" lang="en-US" sz="1200" kern="1200" dirty="0">
                <a:solidFill>
                  <a:schemeClr val="tx1"/>
                </a:solidFill>
                <a:effectLst/>
                <a:latin typeface="Times New Roman" pitchFamily="33" charset="0"/>
                <a:ea typeface="+mn-ea"/>
                <a:cs typeface="+mn-cs"/>
              </a:rPr>
              <a:t>timing diagram shows the signal level on a line as a function of time. By convention,</a:t>
            </a:r>
          </a:p>
          <a:p>
            <a:r>
              <a:rPr kumimoji="1" lang="en-US" sz="1200" kern="1200" dirty="0">
                <a:solidFill>
                  <a:schemeClr val="tx1"/>
                </a:solidFill>
                <a:effectLst/>
                <a:latin typeface="Times New Roman" pitchFamily="33" charset="0"/>
                <a:ea typeface="+mn-ea"/>
                <a:cs typeface="+mn-cs"/>
              </a:rPr>
              <a:t>the binary 1 signal level is depicted as a higher level than that of binary 0. Usually,</a:t>
            </a:r>
          </a:p>
          <a:p>
            <a:r>
              <a:rPr kumimoji="1" lang="en-US" sz="1200" kern="1200" dirty="0">
                <a:solidFill>
                  <a:schemeClr val="tx1"/>
                </a:solidFill>
                <a:effectLst/>
                <a:latin typeface="Times New Roman" pitchFamily="33" charset="0"/>
                <a:ea typeface="+mn-ea"/>
                <a:cs typeface="+mn-cs"/>
              </a:rPr>
              <a:t>binary 0 is the default value. That is, if no data or other signal is being transmitted,</a:t>
            </a:r>
          </a:p>
          <a:p>
            <a:r>
              <a:rPr kumimoji="1" lang="en-US" sz="1200" kern="1200" dirty="0">
                <a:solidFill>
                  <a:schemeClr val="tx1"/>
                </a:solidFill>
                <a:effectLst/>
                <a:latin typeface="Times New Roman" pitchFamily="33" charset="0"/>
                <a:ea typeface="+mn-ea"/>
                <a:cs typeface="+mn-cs"/>
              </a:rPr>
              <a:t>then the level on a line is that which represents binary 0. A signal transition from 0</a:t>
            </a:r>
          </a:p>
          <a:p>
            <a:r>
              <a:rPr kumimoji="1" lang="en-US" sz="1200" kern="1200" dirty="0">
                <a:solidFill>
                  <a:schemeClr val="tx1"/>
                </a:solidFill>
                <a:effectLst/>
                <a:latin typeface="Times New Roman" pitchFamily="33" charset="0"/>
                <a:ea typeface="+mn-ea"/>
                <a:cs typeface="+mn-cs"/>
              </a:rPr>
              <a:t>to 1 is frequently referred to as the signal’s </a:t>
            </a:r>
            <a:r>
              <a:rPr kumimoji="1" lang="en-US" sz="1200" i="1" kern="1200" dirty="0">
                <a:solidFill>
                  <a:schemeClr val="tx1"/>
                </a:solidFill>
                <a:effectLst/>
                <a:latin typeface="Times New Roman" pitchFamily="33" charset="0"/>
                <a:ea typeface="+mn-ea"/>
                <a:cs typeface="+mn-cs"/>
              </a:rPr>
              <a:t>leading edge </a:t>
            </a:r>
            <a:r>
              <a:rPr kumimoji="1" lang="en-US" sz="1200" kern="1200" dirty="0">
                <a:solidFill>
                  <a:schemeClr val="tx1"/>
                </a:solidFill>
                <a:effectLst/>
                <a:latin typeface="Times New Roman" pitchFamily="33" charset="0"/>
                <a:ea typeface="+mn-ea"/>
                <a:cs typeface="+mn-cs"/>
              </a:rPr>
              <a:t>; a transition from 1 to 0 is</a:t>
            </a:r>
          </a:p>
          <a:p>
            <a:r>
              <a:rPr kumimoji="1" lang="en-US" sz="1200" kern="1200" dirty="0">
                <a:solidFill>
                  <a:schemeClr val="tx1"/>
                </a:solidFill>
                <a:effectLst/>
                <a:latin typeface="Times New Roman" pitchFamily="33" charset="0"/>
                <a:ea typeface="+mn-ea"/>
                <a:cs typeface="+mn-cs"/>
              </a:rPr>
              <a:t>referred to as a </a:t>
            </a:r>
            <a:r>
              <a:rPr kumimoji="1" lang="en-US" sz="1200" i="1" kern="1200" dirty="0">
                <a:solidFill>
                  <a:schemeClr val="tx1"/>
                </a:solidFill>
                <a:effectLst/>
                <a:latin typeface="Times New Roman" pitchFamily="33" charset="0"/>
                <a:ea typeface="+mn-ea"/>
                <a:cs typeface="+mn-cs"/>
              </a:rPr>
              <a:t>trailing edge </a:t>
            </a:r>
            <a:r>
              <a:rPr kumimoji="1" lang="en-US" sz="1200" kern="1200" dirty="0">
                <a:solidFill>
                  <a:schemeClr val="tx1"/>
                </a:solidFill>
                <a:effectLst/>
                <a:latin typeface="Times New Roman" pitchFamily="33" charset="0"/>
                <a:ea typeface="+mn-ea"/>
                <a:cs typeface="+mn-cs"/>
              </a:rPr>
              <a:t>. Such transitions are not instantaneous, but this transition</a:t>
            </a:r>
          </a:p>
          <a:p>
            <a:r>
              <a:rPr kumimoji="1" lang="en-US" sz="1200" kern="1200" dirty="0">
                <a:solidFill>
                  <a:schemeClr val="tx1"/>
                </a:solidFill>
                <a:effectLst/>
                <a:latin typeface="Times New Roman" pitchFamily="33" charset="0"/>
                <a:ea typeface="+mn-ea"/>
                <a:cs typeface="+mn-cs"/>
              </a:rPr>
              <a:t>time is usually small compared with the duration of a signal level. For clarity, the</a:t>
            </a:r>
          </a:p>
          <a:p>
            <a:r>
              <a:rPr kumimoji="1" lang="en-US" sz="1200" kern="1200" dirty="0">
                <a:solidFill>
                  <a:schemeClr val="tx1"/>
                </a:solidFill>
                <a:effectLst/>
                <a:latin typeface="Times New Roman" pitchFamily="33" charset="0"/>
                <a:ea typeface="+mn-ea"/>
                <a:cs typeface="+mn-cs"/>
              </a:rPr>
              <a:t>transition is usually depicted as an angled line that exaggerates the relative amount of</a:t>
            </a:r>
          </a:p>
          <a:p>
            <a:r>
              <a:rPr kumimoji="1" lang="en-US" sz="1200" kern="1200" dirty="0">
                <a:solidFill>
                  <a:schemeClr val="tx1"/>
                </a:solidFill>
                <a:effectLst/>
                <a:latin typeface="Times New Roman" pitchFamily="33" charset="0"/>
                <a:ea typeface="+mn-ea"/>
                <a:cs typeface="+mn-cs"/>
              </a:rPr>
              <a:t>time that the transition takes. Signals are sometimes represented in groups, shown as</a:t>
            </a:r>
          </a:p>
          <a:p>
            <a:r>
              <a:rPr kumimoji="1" lang="en-US" sz="1200" kern="1200" dirty="0">
                <a:solidFill>
                  <a:schemeClr val="tx1"/>
                </a:solidFill>
                <a:effectLst/>
                <a:latin typeface="Times New Roman" pitchFamily="33" charset="0"/>
                <a:ea typeface="+mn-ea"/>
                <a:cs typeface="+mn-cs"/>
              </a:rPr>
              <a:t>shaded areas in Figure 6.13. For example, if data are transferred a byte at a time, then</a:t>
            </a:r>
          </a:p>
          <a:p>
            <a:r>
              <a:rPr kumimoji="1" lang="en-US" sz="1200" kern="1200" dirty="0">
                <a:solidFill>
                  <a:schemeClr val="tx1"/>
                </a:solidFill>
                <a:effectLst/>
                <a:latin typeface="Times New Roman" pitchFamily="33" charset="0"/>
                <a:ea typeface="+mn-ea"/>
                <a:cs typeface="+mn-cs"/>
              </a:rPr>
              <a:t>eight lines are required. Generally, it is not important to know the exact value being</a:t>
            </a:r>
          </a:p>
          <a:p>
            <a:r>
              <a:rPr kumimoji="1" lang="en-US" sz="1200" kern="1200" dirty="0">
                <a:solidFill>
                  <a:schemeClr val="tx1"/>
                </a:solidFill>
                <a:effectLst/>
                <a:latin typeface="Times New Roman" pitchFamily="33" charset="0"/>
                <a:ea typeface="+mn-ea"/>
                <a:cs typeface="+mn-cs"/>
              </a:rPr>
              <a:t>transferred on such a group, but rather whether signals are present or not.</a:t>
            </a:r>
          </a:p>
          <a:p>
            <a:endParaRPr lang="en-US" dirty="0"/>
          </a:p>
          <a:p>
            <a:r>
              <a:rPr kumimoji="1" lang="en-US" sz="1200" kern="1200" dirty="0">
                <a:solidFill>
                  <a:schemeClr val="tx1"/>
                </a:solidFill>
                <a:effectLst/>
                <a:latin typeface="Times New Roman" pitchFamily="33" charset="0"/>
                <a:ea typeface="+mn-ea"/>
                <a:cs typeface="+mn-cs"/>
              </a:rPr>
              <a:t> For the SDRAM operation in Figure 6.13, the burst length is 4 and the latency</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33" charset="0"/>
                <a:ea typeface="+mn-ea"/>
                <a:cs typeface="+mn-cs"/>
              </a:rPr>
              <a:t>is 2. The burst read command is initiated by having CS and CAS low while holding</a:t>
            </a:r>
          </a:p>
          <a:p>
            <a:r>
              <a:rPr kumimoji="1" lang="en-US" sz="1200" kern="1200" dirty="0">
                <a:solidFill>
                  <a:schemeClr val="tx1"/>
                </a:solidFill>
                <a:effectLst/>
                <a:latin typeface="Times New Roman" pitchFamily="33" charset="0"/>
                <a:ea typeface="+mn-ea"/>
                <a:cs typeface="+mn-cs"/>
              </a:rPr>
              <a:t>RAS and WE high at the rising edge of the clock. The address inputs determine the</a:t>
            </a:r>
          </a:p>
          <a:p>
            <a:r>
              <a:rPr kumimoji="1" lang="en-US" sz="1200" kern="1200" dirty="0">
                <a:solidFill>
                  <a:schemeClr val="tx1"/>
                </a:solidFill>
                <a:effectLst/>
                <a:latin typeface="Times New Roman" pitchFamily="33" charset="0"/>
                <a:ea typeface="+mn-ea"/>
                <a:cs typeface="+mn-cs"/>
              </a:rPr>
              <a:t>starting column address for the burst, and the mode register sets the type of burst</a:t>
            </a:r>
          </a:p>
          <a:p>
            <a:r>
              <a:rPr kumimoji="1" lang="en-US" sz="1200" kern="1200" dirty="0">
                <a:solidFill>
                  <a:schemeClr val="tx1"/>
                </a:solidFill>
                <a:effectLst/>
                <a:latin typeface="Times New Roman" pitchFamily="33" charset="0"/>
                <a:ea typeface="+mn-ea"/>
                <a:cs typeface="+mn-cs"/>
              </a:rPr>
              <a:t>(sequential or interleave) and the burst length (1, 2, 4, 8, full page). The delay from</a:t>
            </a:r>
          </a:p>
          <a:p>
            <a:r>
              <a:rPr kumimoji="1" lang="en-US" sz="1200" kern="1200" dirty="0">
                <a:solidFill>
                  <a:schemeClr val="tx1"/>
                </a:solidFill>
                <a:effectLst/>
                <a:latin typeface="Times New Roman" pitchFamily="33" charset="0"/>
                <a:ea typeface="+mn-ea"/>
                <a:cs typeface="+mn-cs"/>
              </a:rPr>
              <a:t> the start of the command to when the data from the first cell appears on the outputs</a:t>
            </a:r>
          </a:p>
          <a:p>
            <a:r>
              <a:rPr kumimoji="1" lang="en-US" sz="1200" kern="1200" dirty="0">
                <a:solidFill>
                  <a:schemeClr val="tx1"/>
                </a:solidFill>
                <a:effectLst/>
                <a:latin typeface="Times New Roman" pitchFamily="33" charset="0"/>
                <a:ea typeface="+mn-ea"/>
                <a:cs typeface="+mn-cs"/>
              </a:rPr>
              <a:t>is equal to the value of the CAS latency that is set in the mode register.</a:t>
            </a:r>
          </a:p>
          <a:p>
            <a:endParaRPr kumimoji="1" lang="en-US" sz="1200" kern="1200" dirty="0">
              <a:solidFill>
                <a:schemeClr val="tx1"/>
              </a:solidFill>
              <a:effectLst/>
              <a:latin typeface="Times New Roman" pitchFamily="33"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27</a:t>
            </a:fld>
            <a:endParaRPr lang="en-US"/>
          </a:p>
        </p:txBody>
      </p:sp>
      <p:sp>
        <p:nvSpPr>
          <p:cNvPr id="5" name="Footer Placeholder 4"/>
          <p:cNvSpPr>
            <a:spLocks noGrp="1"/>
          </p:cNvSpPr>
          <p:nvPr>
            <p:ph type="ftr" sz="quarter" idx="11"/>
          </p:nvPr>
        </p:nvSpPr>
        <p:spPr/>
        <p:txBody>
          <a:bodyPr/>
          <a:lstStyle/>
          <a:p>
            <a:r>
              <a:rPr lang="en-US"/>
              <a:t>© 2016 Pearson Education, Inc., Upper Saddle River, NJ. All rights reserved.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b="0" i="0" u="none" strike="noStrike" kern="1200" baseline="0" dirty="0">
                <a:solidFill>
                  <a:schemeClr val="tx1"/>
                </a:solidFill>
                <a:latin typeface="Times New Roman" pitchFamily="33" charset="0"/>
                <a:ea typeface="+mn-ea"/>
                <a:cs typeface="+mn-cs"/>
              </a:rPr>
              <a:t> Although SDRAM is a significant improvement on asynchronous RAM, it still</a:t>
            </a:r>
          </a:p>
          <a:p>
            <a:r>
              <a:rPr kumimoji="1" lang="en-US" sz="1200" b="0" i="0" u="none" strike="noStrike" kern="1200" baseline="0" dirty="0">
                <a:solidFill>
                  <a:schemeClr val="tx1"/>
                </a:solidFill>
                <a:latin typeface="Times New Roman" pitchFamily="33" charset="0"/>
                <a:ea typeface="+mn-ea"/>
                <a:cs typeface="+mn-cs"/>
              </a:rPr>
              <a:t>has shortcomings that unnecessarily limit that I/O data rate that can be achieve. To</a:t>
            </a:r>
          </a:p>
          <a:p>
            <a:r>
              <a:rPr kumimoji="1" lang="en-US" sz="1200" b="0" i="0" u="none" strike="noStrike" kern="1200" baseline="0" dirty="0">
                <a:solidFill>
                  <a:schemeClr val="tx1"/>
                </a:solidFill>
                <a:latin typeface="Times New Roman" pitchFamily="33" charset="0"/>
                <a:ea typeface="+mn-ea"/>
                <a:cs typeface="+mn-cs"/>
              </a:rPr>
              <a:t>address these shortcomings a newer version of SDRAM, referred to as double-data-</a:t>
            </a:r>
          </a:p>
          <a:p>
            <a:r>
              <a:rPr kumimoji="1" lang="en-US" sz="1200" b="0" i="0" u="none" strike="noStrike" kern="1200" baseline="0" dirty="0">
                <a:solidFill>
                  <a:schemeClr val="tx1"/>
                </a:solidFill>
                <a:latin typeface="Times New Roman" pitchFamily="33" charset="0"/>
                <a:ea typeface="+mn-ea"/>
                <a:cs typeface="+mn-cs"/>
              </a:rPr>
              <a:t>rate DRAM (DDR RAM) provides several features that dramatically increase</a:t>
            </a:r>
          </a:p>
          <a:p>
            <a:r>
              <a:rPr kumimoji="1" lang="en-US" sz="1200" b="0" i="0" u="none" strike="noStrike" kern="1200" baseline="0" dirty="0">
                <a:solidFill>
                  <a:schemeClr val="tx1"/>
                </a:solidFill>
                <a:latin typeface="Times New Roman" pitchFamily="33" charset="0"/>
                <a:ea typeface="+mn-ea"/>
                <a:cs typeface="+mn-cs"/>
              </a:rPr>
              <a:t>the data rate. DDR DRAM was developed by the JEDEC Solid State Technology</a:t>
            </a:r>
          </a:p>
          <a:p>
            <a:r>
              <a:rPr kumimoji="1" lang="en-US" sz="1200" b="0" i="0" u="none" strike="noStrike" kern="1200" baseline="0" dirty="0">
                <a:solidFill>
                  <a:schemeClr val="tx1"/>
                </a:solidFill>
                <a:latin typeface="Times New Roman" pitchFamily="33" charset="0"/>
                <a:ea typeface="+mn-ea"/>
                <a:cs typeface="+mn-cs"/>
              </a:rPr>
              <a:t>Association, the Electronic Industries Alliance’s semiconductor-engineering-standardization</a:t>
            </a:r>
          </a:p>
          <a:p>
            <a:r>
              <a:rPr kumimoji="1" lang="en-US" sz="1200" b="0" i="0" u="none" strike="noStrike" kern="1200" baseline="0" dirty="0">
                <a:solidFill>
                  <a:schemeClr val="tx1"/>
                </a:solidFill>
                <a:latin typeface="Times New Roman" pitchFamily="33" charset="0"/>
                <a:ea typeface="+mn-ea"/>
                <a:cs typeface="+mn-cs"/>
              </a:rPr>
              <a:t>body. Numerous companies make DDR chips, which are widely used in</a:t>
            </a:r>
          </a:p>
          <a:p>
            <a:r>
              <a:rPr kumimoji="1" lang="en-US" sz="1200" b="0" i="0" u="none" strike="noStrike" kern="1200" baseline="0" dirty="0">
                <a:solidFill>
                  <a:schemeClr val="tx1"/>
                </a:solidFill>
                <a:latin typeface="Times New Roman" pitchFamily="33" charset="0"/>
                <a:ea typeface="+mn-ea"/>
                <a:cs typeface="+mn-cs"/>
              </a:rPr>
              <a:t>desktop computers and servers.</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DDR achieves higher data rates in three ways. First, the data transfer is synchronized</a:t>
            </a:r>
          </a:p>
          <a:p>
            <a:r>
              <a:rPr kumimoji="1" lang="en-US" sz="1200" b="0" i="0" u="none" strike="noStrike" kern="1200" baseline="0" dirty="0">
                <a:solidFill>
                  <a:schemeClr val="tx1"/>
                </a:solidFill>
                <a:latin typeface="Times New Roman" pitchFamily="33" charset="0"/>
                <a:ea typeface="+mn-ea"/>
                <a:cs typeface="+mn-cs"/>
              </a:rPr>
              <a:t>to both the rising and falling edge of the clock, rather than just the rising</a:t>
            </a:r>
          </a:p>
          <a:p>
            <a:r>
              <a:rPr kumimoji="1" lang="en-US" sz="1200" b="0" i="0" u="none" strike="noStrike" kern="1200" baseline="0" dirty="0">
                <a:solidFill>
                  <a:schemeClr val="tx1"/>
                </a:solidFill>
                <a:latin typeface="Times New Roman" pitchFamily="33" charset="0"/>
                <a:ea typeface="+mn-ea"/>
                <a:cs typeface="+mn-cs"/>
              </a:rPr>
              <a:t>edge. This doubles the data rate; hence the term </a:t>
            </a:r>
            <a:r>
              <a:rPr kumimoji="1" lang="en-US" sz="1200" b="0" i="1" u="none" strike="noStrike" kern="1200" baseline="0" dirty="0">
                <a:solidFill>
                  <a:schemeClr val="tx1"/>
                </a:solidFill>
                <a:latin typeface="Times New Roman" pitchFamily="33" charset="0"/>
                <a:ea typeface="+mn-ea"/>
                <a:cs typeface="+mn-cs"/>
              </a:rPr>
              <a:t>double data rate </a:t>
            </a:r>
            <a:r>
              <a:rPr kumimoji="1" lang="en-US" sz="1200" b="0" i="0" u="none" strike="noStrike" kern="1200" baseline="0" dirty="0">
                <a:solidFill>
                  <a:schemeClr val="tx1"/>
                </a:solidFill>
                <a:latin typeface="Times New Roman" pitchFamily="33" charset="0"/>
                <a:ea typeface="+mn-ea"/>
                <a:cs typeface="+mn-cs"/>
              </a:rPr>
              <a:t>. Second, DDR</a:t>
            </a:r>
          </a:p>
          <a:p>
            <a:r>
              <a:rPr kumimoji="1" lang="en-US" sz="1200" b="0" i="0" u="none" strike="noStrike" kern="1200" baseline="0" dirty="0">
                <a:solidFill>
                  <a:schemeClr val="tx1"/>
                </a:solidFill>
                <a:latin typeface="Times New Roman" pitchFamily="33" charset="0"/>
                <a:ea typeface="+mn-ea"/>
                <a:cs typeface="+mn-cs"/>
              </a:rPr>
              <a:t>uses higher clock rate on the bus to increase the transfer rate. Third, a buffering</a:t>
            </a:r>
          </a:p>
          <a:p>
            <a:r>
              <a:rPr kumimoji="1" lang="en-US" sz="1200" b="0" i="0" u="none" strike="noStrike" kern="1200" baseline="0" dirty="0">
                <a:solidFill>
                  <a:schemeClr val="tx1"/>
                </a:solidFill>
                <a:latin typeface="Times New Roman" pitchFamily="33" charset="0"/>
                <a:ea typeface="+mn-ea"/>
                <a:cs typeface="+mn-cs"/>
              </a:rPr>
              <a:t>scheme is used, as explained subsequently.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28</a:t>
            </a:fld>
            <a:endParaRPr lang="en-US"/>
          </a:p>
        </p:txBody>
      </p:sp>
      <p:sp>
        <p:nvSpPr>
          <p:cNvPr id="5" name="Footer Placeholder 4"/>
          <p:cNvSpPr>
            <a:spLocks noGrp="1"/>
          </p:cNvSpPr>
          <p:nvPr>
            <p:ph type="ftr" sz="quarter" idx="11"/>
          </p:nvPr>
        </p:nvSpPr>
        <p:spPr/>
        <p:txBody>
          <a:bodyPr/>
          <a:lstStyle/>
          <a:p>
            <a:r>
              <a:rPr lang="en-US"/>
              <a:t>© 2016 Pearson Education, Inc., Upper Saddle River, NJ. All rights reserved.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33" charset="0"/>
                <a:ea typeface="+mn-ea"/>
                <a:cs typeface="+mn-cs"/>
              </a:rPr>
              <a:t> JDEC has thus far defined four generations of the DDR technology (Table 6.4).</a:t>
            </a:r>
          </a:p>
          <a:p>
            <a:r>
              <a:rPr kumimoji="1" lang="en-US" sz="1200" b="0" i="0" u="none" strike="noStrike" kern="1200" baseline="0" dirty="0">
                <a:solidFill>
                  <a:schemeClr val="tx1"/>
                </a:solidFill>
                <a:latin typeface="Times New Roman" pitchFamily="33" charset="0"/>
                <a:ea typeface="+mn-ea"/>
                <a:cs typeface="+mn-cs"/>
              </a:rPr>
              <a:t>The initial DDR version makes use of a 2-bit </a:t>
            </a:r>
            <a:r>
              <a:rPr kumimoji="1" lang="en-US" sz="1200" b="0" i="0" u="none" strike="noStrike" kern="1200" baseline="0" dirty="0" err="1">
                <a:solidFill>
                  <a:schemeClr val="tx1"/>
                </a:solidFill>
                <a:latin typeface="Times New Roman" pitchFamily="33" charset="0"/>
                <a:ea typeface="+mn-ea"/>
                <a:cs typeface="+mn-cs"/>
              </a:rPr>
              <a:t>prefetch</a:t>
            </a:r>
            <a:r>
              <a:rPr kumimoji="1" lang="en-US" sz="1200" b="0" i="0" u="none" strike="noStrike" kern="1200" baseline="0" dirty="0">
                <a:solidFill>
                  <a:schemeClr val="tx1"/>
                </a:solidFill>
                <a:latin typeface="Times New Roman" pitchFamily="33" charset="0"/>
                <a:ea typeface="+mn-ea"/>
                <a:cs typeface="+mn-cs"/>
              </a:rPr>
              <a:t> buffer. The </a:t>
            </a:r>
            <a:r>
              <a:rPr kumimoji="1" lang="en-US" sz="1200" b="0" i="0" u="none" strike="noStrike" kern="1200" baseline="0" dirty="0" err="1">
                <a:solidFill>
                  <a:schemeClr val="tx1"/>
                </a:solidFill>
                <a:latin typeface="Times New Roman" pitchFamily="33" charset="0"/>
                <a:ea typeface="+mn-ea"/>
                <a:cs typeface="+mn-cs"/>
              </a:rPr>
              <a:t>prefetch</a:t>
            </a:r>
            <a:r>
              <a:rPr kumimoji="1" lang="en-US" sz="1200" b="0" i="0" u="none" strike="noStrike" kern="1200" baseline="0" dirty="0">
                <a:solidFill>
                  <a:schemeClr val="tx1"/>
                </a:solidFill>
                <a:latin typeface="Times New Roman" pitchFamily="33" charset="0"/>
                <a:ea typeface="+mn-ea"/>
                <a:cs typeface="+mn-cs"/>
              </a:rPr>
              <a:t> buffer is</a:t>
            </a:r>
          </a:p>
          <a:p>
            <a:r>
              <a:rPr kumimoji="1" lang="en-US" sz="1200" b="0" i="0" u="none" strike="noStrike" kern="1200" baseline="0" dirty="0">
                <a:solidFill>
                  <a:schemeClr val="tx1"/>
                </a:solidFill>
                <a:latin typeface="Times New Roman" pitchFamily="33" charset="0"/>
                <a:ea typeface="+mn-ea"/>
                <a:cs typeface="+mn-cs"/>
              </a:rPr>
              <a:t>a memory cache located on the SDRAM chip. It enables the SDRAM chip to preposition</a:t>
            </a:r>
          </a:p>
          <a:p>
            <a:r>
              <a:rPr kumimoji="1" lang="en-US" sz="1200" b="0" i="0" u="none" strike="noStrike" kern="1200" baseline="0" dirty="0">
                <a:solidFill>
                  <a:schemeClr val="tx1"/>
                </a:solidFill>
                <a:latin typeface="Times New Roman" pitchFamily="33" charset="0"/>
                <a:ea typeface="+mn-ea"/>
                <a:cs typeface="+mn-cs"/>
              </a:rPr>
              <a:t>bits to be placed on the data bus as rapidly as possible. The DDR I/O bus</a:t>
            </a:r>
          </a:p>
          <a:p>
            <a:r>
              <a:rPr kumimoji="1" lang="en-US" sz="1200" b="0" i="0" u="none" strike="noStrike" kern="1200" baseline="0" dirty="0">
                <a:solidFill>
                  <a:schemeClr val="tx1"/>
                </a:solidFill>
                <a:latin typeface="Times New Roman" pitchFamily="33" charset="0"/>
                <a:ea typeface="+mn-ea"/>
                <a:cs typeface="+mn-cs"/>
              </a:rPr>
              <a:t>uses the same clock rate as the memory chip, but because it can handle two bits per</a:t>
            </a:r>
          </a:p>
          <a:p>
            <a:r>
              <a:rPr kumimoji="1" lang="en-US" sz="1200" b="0" i="0" u="none" strike="noStrike" kern="1200" baseline="0" dirty="0">
                <a:solidFill>
                  <a:schemeClr val="tx1"/>
                </a:solidFill>
                <a:latin typeface="Times New Roman" pitchFamily="33" charset="0"/>
                <a:ea typeface="+mn-ea"/>
                <a:cs typeface="+mn-cs"/>
              </a:rPr>
              <a:t>cycle, it achieves a data rate that is double the clock rate. The 2-bit </a:t>
            </a:r>
            <a:r>
              <a:rPr kumimoji="1" lang="en-US" sz="1200" b="0" i="0" u="none" strike="noStrike" kern="1200" baseline="0" dirty="0" err="1">
                <a:solidFill>
                  <a:schemeClr val="tx1"/>
                </a:solidFill>
                <a:latin typeface="Times New Roman" pitchFamily="33" charset="0"/>
                <a:ea typeface="+mn-ea"/>
                <a:cs typeface="+mn-cs"/>
              </a:rPr>
              <a:t>prefetch</a:t>
            </a:r>
            <a:r>
              <a:rPr kumimoji="1" lang="en-US" sz="1200" b="0" i="0" u="none" strike="noStrike" kern="1200" baseline="0" dirty="0">
                <a:solidFill>
                  <a:schemeClr val="tx1"/>
                </a:solidFill>
                <a:latin typeface="Times New Roman" pitchFamily="33" charset="0"/>
                <a:ea typeface="+mn-ea"/>
                <a:cs typeface="+mn-cs"/>
              </a:rPr>
              <a:t> buffer</a:t>
            </a:r>
          </a:p>
          <a:p>
            <a:r>
              <a:rPr kumimoji="1" lang="en-US" sz="1200" b="0" i="0" u="none" strike="noStrike" kern="1200" baseline="0" dirty="0">
                <a:solidFill>
                  <a:schemeClr val="tx1"/>
                </a:solidFill>
                <a:latin typeface="Times New Roman" pitchFamily="33" charset="0"/>
                <a:ea typeface="+mn-ea"/>
                <a:cs typeface="+mn-cs"/>
              </a:rPr>
              <a:t>enables the SDRAM chip to keep up with the I/O bus.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29</a:t>
            </a:fld>
            <a:endParaRPr lang="en-US"/>
          </a:p>
        </p:txBody>
      </p:sp>
      <p:sp>
        <p:nvSpPr>
          <p:cNvPr id="5" name="Footer Placeholder 4"/>
          <p:cNvSpPr>
            <a:spLocks noGrp="1"/>
          </p:cNvSpPr>
          <p:nvPr>
            <p:ph type="ftr" sz="quarter" idx="11"/>
          </p:nvPr>
        </p:nvSpPr>
        <p:spPr/>
        <p:txBody>
          <a:bodyPr/>
          <a:lstStyle/>
          <a:p>
            <a:r>
              <a:rPr lang="en-US"/>
              <a:t>© 2016 Pearson Education, Inc., Upper Saddle River, NJ. All rights reserved.</a:t>
            </a:r>
          </a:p>
        </p:txBody>
      </p:sp>
    </p:spTree>
    <p:extLst>
      <p:ext uri="{BB962C8B-B14F-4D97-AF65-F5344CB8AC3E}">
        <p14:creationId xmlns:p14="http://schemas.microsoft.com/office/powerpoint/2010/main" val="4097410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a:solidFill>
                  <a:schemeClr val="tx1"/>
                </a:solidFill>
                <a:latin typeface="Times New Roman" pitchFamily="33" charset="0"/>
                <a:ea typeface="+mn-ea"/>
                <a:cs typeface="+mn-cs"/>
              </a:rPr>
              <a:t>All of the memory types that we will explore in this chapter are random access. That is,</a:t>
            </a:r>
          </a:p>
          <a:p>
            <a:r>
              <a:rPr kumimoji="1" lang="en-US" sz="1200" kern="1200" baseline="0" dirty="0">
                <a:solidFill>
                  <a:schemeClr val="tx1"/>
                </a:solidFill>
                <a:latin typeface="Times New Roman" pitchFamily="33" charset="0"/>
                <a:ea typeface="+mn-ea"/>
                <a:cs typeface="+mn-cs"/>
              </a:rPr>
              <a:t>individual words of memory are directly accessed through wired-in addressing logic.</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Table 5.1 lists the major types of semiconductor memory. The most common</a:t>
            </a:r>
          </a:p>
          <a:p>
            <a:r>
              <a:rPr kumimoji="1" lang="en-US" sz="1200" kern="1200" baseline="0" dirty="0">
                <a:solidFill>
                  <a:schemeClr val="tx1"/>
                </a:solidFill>
                <a:latin typeface="Times New Roman" pitchFamily="33" charset="0"/>
                <a:ea typeface="+mn-ea"/>
                <a:cs typeface="+mn-cs"/>
              </a:rPr>
              <a:t>is referred to as </a:t>
            </a:r>
            <a:r>
              <a:rPr kumimoji="1" lang="en-US" sz="1200" b="1" i="0" kern="1200" baseline="0" dirty="0">
                <a:solidFill>
                  <a:schemeClr val="tx1"/>
                </a:solidFill>
                <a:latin typeface="Times New Roman" pitchFamily="33" charset="0"/>
                <a:ea typeface="+mn-ea"/>
                <a:cs typeface="+mn-cs"/>
              </a:rPr>
              <a:t>random-access memory (RAM). </a:t>
            </a:r>
            <a:r>
              <a:rPr kumimoji="1" lang="en-US" sz="1200" i="0" kern="1200" baseline="0" dirty="0">
                <a:solidFill>
                  <a:schemeClr val="tx1"/>
                </a:solidFill>
                <a:latin typeface="Times New Roman" pitchFamily="33" charset="0"/>
                <a:ea typeface="+mn-ea"/>
                <a:cs typeface="+mn-cs"/>
              </a:rPr>
              <a:t>This is, in fact, a misuse of the</a:t>
            </a:r>
          </a:p>
          <a:p>
            <a:r>
              <a:rPr kumimoji="1" lang="en-US" sz="1200" kern="1200" baseline="0" dirty="0">
                <a:solidFill>
                  <a:schemeClr val="tx1"/>
                </a:solidFill>
                <a:latin typeface="Times New Roman" pitchFamily="33" charset="0"/>
                <a:ea typeface="+mn-ea"/>
                <a:cs typeface="+mn-cs"/>
              </a:rPr>
              <a:t>term, because all of the types listed in the table are random access. One distinguishing</a:t>
            </a:r>
          </a:p>
          <a:p>
            <a:r>
              <a:rPr kumimoji="1" lang="en-US" sz="1200" kern="1200" baseline="0" dirty="0">
                <a:solidFill>
                  <a:schemeClr val="tx1"/>
                </a:solidFill>
                <a:latin typeface="Times New Roman" pitchFamily="33" charset="0"/>
                <a:ea typeface="+mn-ea"/>
                <a:cs typeface="+mn-cs"/>
              </a:rPr>
              <a:t>characteristic of memory that is designated as RAM is that it is possible</a:t>
            </a:r>
          </a:p>
          <a:p>
            <a:r>
              <a:rPr kumimoji="1" lang="en-US" sz="1200" kern="1200" baseline="0" dirty="0">
                <a:solidFill>
                  <a:schemeClr val="tx1"/>
                </a:solidFill>
                <a:latin typeface="Times New Roman" pitchFamily="33" charset="0"/>
                <a:ea typeface="+mn-ea"/>
                <a:cs typeface="+mn-cs"/>
              </a:rPr>
              <a:t>both to read data from the memory and to write new data into the memory easily</a:t>
            </a:r>
          </a:p>
          <a:p>
            <a:r>
              <a:rPr kumimoji="1" lang="en-US" sz="1200" kern="1200" baseline="0" dirty="0">
                <a:solidFill>
                  <a:schemeClr val="tx1"/>
                </a:solidFill>
                <a:latin typeface="Times New Roman" pitchFamily="33" charset="0"/>
                <a:ea typeface="+mn-ea"/>
                <a:cs typeface="+mn-cs"/>
              </a:rPr>
              <a:t>and rapidly. Both the reading and writing are accomplished through the use of</a:t>
            </a:r>
          </a:p>
          <a:p>
            <a:r>
              <a:rPr kumimoji="1" lang="en-US" sz="1200" kern="1200" baseline="0" dirty="0">
                <a:solidFill>
                  <a:schemeClr val="tx1"/>
                </a:solidFill>
                <a:latin typeface="Times New Roman" pitchFamily="33" charset="0"/>
                <a:ea typeface="+mn-ea"/>
                <a:cs typeface="+mn-cs"/>
              </a:rPr>
              <a:t>electrical signals.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other distinguishing characteristic of RAM is that it is volatile. A RAM</a:t>
            </a:r>
          </a:p>
          <a:p>
            <a:r>
              <a:rPr kumimoji="1" lang="en-US" sz="1200" kern="1200" baseline="0" dirty="0">
                <a:solidFill>
                  <a:schemeClr val="tx1"/>
                </a:solidFill>
                <a:latin typeface="Times New Roman" pitchFamily="33" charset="0"/>
                <a:ea typeface="+mn-ea"/>
                <a:cs typeface="+mn-cs"/>
              </a:rPr>
              <a:t>must be provided with a constant power supply. If the power is interrupted, then</a:t>
            </a:r>
          </a:p>
          <a:p>
            <a:r>
              <a:rPr kumimoji="1" lang="en-US" sz="1200" kern="1200" baseline="0" dirty="0">
                <a:solidFill>
                  <a:schemeClr val="tx1"/>
                </a:solidFill>
                <a:latin typeface="Times New Roman" pitchFamily="33" charset="0"/>
                <a:ea typeface="+mn-ea"/>
                <a:cs typeface="+mn-cs"/>
              </a:rPr>
              <a:t>the data are lost. Thus, RAM can be used only as temporary storage. The two traditional</a:t>
            </a:r>
          </a:p>
          <a:p>
            <a:r>
              <a:rPr kumimoji="1" lang="en-US" sz="1200" kern="1200" baseline="0" dirty="0">
                <a:solidFill>
                  <a:schemeClr val="tx1"/>
                </a:solidFill>
                <a:latin typeface="Times New Roman" pitchFamily="33" charset="0"/>
                <a:ea typeface="+mn-ea"/>
                <a:cs typeface="+mn-cs"/>
              </a:rPr>
              <a:t>forms of RAM used in computers are DRAM and SRAM.</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Newer forms</a:t>
            </a:r>
          </a:p>
          <a:p>
            <a:r>
              <a:rPr kumimoji="1" lang="en-US" sz="1200" kern="1200" dirty="0">
                <a:solidFill>
                  <a:schemeClr val="tx1"/>
                </a:solidFill>
                <a:effectLst/>
                <a:latin typeface="Times New Roman" pitchFamily="33" charset="0"/>
                <a:ea typeface="+mn-ea"/>
                <a:cs typeface="+mn-cs"/>
              </a:rPr>
              <a:t>of RAM, discussed in Section 6.5, are nonvolatile.</a:t>
            </a:r>
          </a:p>
          <a:p>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a:t>
            </a:fld>
            <a:endParaRPr lang="en-US"/>
          </a:p>
        </p:txBody>
      </p:sp>
      <p:sp>
        <p:nvSpPr>
          <p:cNvPr id="5" name="Footer Placeholder 4"/>
          <p:cNvSpPr>
            <a:spLocks noGrp="1"/>
          </p:cNvSpPr>
          <p:nvPr>
            <p:ph type="ftr" sz="quarter" idx="11"/>
          </p:nvPr>
        </p:nvSpPr>
        <p:spPr/>
        <p:txBody>
          <a:bodyPr/>
          <a:lstStyle/>
          <a:p>
            <a:r>
              <a:rPr lang="en-US"/>
              <a:t>© 2016 Pearson Education, Inc., Upper Saddle River, NJ. All rights reserved.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b="0" i="0" u="none" strike="noStrike" kern="1200" baseline="0" dirty="0">
                <a:solidFill>
                  <a:schemeClr val="tx1"/>
                </a:solidFill>
                <a:latin typeface="Times New Roman" pitchFamily="33" charset="0"/>
                <a:ea typeface="+mn-ea"/>
                <a:cs typeface="+mn-cs"/>
              </a:rPr>
              <a:t> To understand the operation of the </a:t>
            </a:r>
            <a:r>
              <a:rPr kumimoji="1" lang="en-US" sz="1200" b="0" i="0" u="none" strike="noStrike" kern="1200" baseline="0" dirty="0" err="1">
                <a:solidFill>
                  <a:schemeClr val="tx1"/>
                </a:solidFill>
                <a:latin typeface="Times New Roman" pitchFamily="33" charset="0"/>
                <a:ea typeface="+mn-ea"/>
                <a:cs typeface="+mn-cs"/>
              </a:rPr>
              <a:t>prefetch</a:t>
            </a:r>
            <a:r>
              <a:rPr kumimoji="1" lang="en-US" sz="1200" b="0" i="0" u="none" strike="noStrike" kern="1200" baseline="0" dirty="0">
                <a:solidFill>
                  <a:schemeClr val="tx1"/>
                </a:solidFill>
                <a:latin typeface="Times New Roman" pitchFamily="33" charset="0"/>
                <a:ea typeface="+mn-ea"/>
                <a:cs typeface="+mn-cs"/>
              </a:rPr>
              <a:t> buffer, we need to look at it from</a:t>
            </a:r>
          </a:p>
          <a:p>
            <a:r>
              <a:rPr kumimoji="1" lang="en-US" sz="1200" b="0" i="0" u="none" strike="noStrike" kern="1200" baseline="0" dirty="0">
                <a:solidFill>
                  <a:schemeClr val="tx1"/>
                </a:solidFill>
                <a:latin typeface="Times New Roman" pitchFamily="33" charset="0"/>
                <a:ea typeface="+mn-ea"/>
                <a:cs typeface="+mn-cs"/>
              </a:rPr>
              <a:t>the point of view of a word transfer. The </a:t>
            </a:r>
            <a:r>
              <a:rPr kumimoji="1" lang="en-US" sz="1200" b="0" i="0" u="none" strike="noStrike" kern="1200" baseline="0" dirty="0" err="1">
                <a:solidFill>
                  <a:schemeClr val="tx1"/>
                </a:solidFill>
                <a:latin typeface="Times New Roman" pitchFamily="33" charset="0"/>
                <a:ea typeface="+mn-ea"/>
                <a:cs typeface="+mn-cs"/>
              </a:rPr>
              <a:t>prefetch</a:t>
            </a:r>
            <a:r>
              <a:rPr kumimoji="1" lang="en-US" sz="1200" b="0" i="0" u="none" strike="noStrike" kern="1200" baseline="0" dirty="0">
                <a:solidFill>
                  <a:schemeClr val="tx1"/>
                </a:solidFill>
                <a:latin typeface="Times New Roman" pitchFamily="33" charset="0"/>
                <a:ea typeface="+mn-ea"/>
                <a:cs typeface="+mn-cs"/>
              </a:rPr>
              <a:t> buffer size determines how many</a:t>
            </a:r>
          </a:p>
          <a:p>
            <a:r>
              <a:rPr kumimoji="1" lang="en-US" sz="1200" b="0" i="0" u="none" strike="noStrike" kern="1200" baseline="0" dirty="0">
                <a:solidFill>
                  <a:schemeClr val="tx1"/>
                </a:solidFill>
                <a:latin typeface="Times New Roman" pitchFamily="33" charset="0"/>
                <a:ea typeface="+mn-ea"/>
                <a:cs typeface="+mn-cs"/>
              </a:rPr>
              <a:t>words of data are fetched (across multiple SDRAM chips) every time a column command</a:t>
            </a:r>
          </a:p>
          <a:p>
            <a:r>
              <a:rPr kumimoji="1" lang="en-US" sz="1200" b="0" i="0" u="none" strike="noStrike" kern="1200" baseline="0" dirty="0">
                <a:solidFill>
                  <a:schemeClr val="tx1"/>
                </a:solidFill>
                <a:latin typeface="Times New Roman" pitchFamily="33" charset="0"/>
                <a:ea typeface="+mn-ea"/>
                <a:cs typeface="+mn-cs"/>
              </a:rPr>
              <a:t>is performed with DDR memories. Because the core of the DRAM is much</a:t>
            </a:r>
          </a:p>
          <a:p>
            <a:r>
              <a:rPr kumimoji="1" lang="en-US" sz="1200" b="0" i="0" u="none" strike="noStrike" kern="1200" baseline="0" dirty="0">
                <a:solidFill>
                  <a:schemeClr val="tx1"/>
                </a:solidFill>
                <a:latin typeface="Times New Roman" pitchFamily="33" charset="0"/>
                <a:ea typeface="+mn-ea"/>
                <a:cs typeface="+mn-cs"/>
              </a:rPr>
              <a:t>slower than the interface, the difference is bridged by accessing information in parallel</a:t>
            </a:r>
          </a:p>
          <a:p>
            <a:r>
              <a:rPr kumimoji="1" lang="en-US" sz="1200" b="0" i="0" u="none" strike="noStrike" kern="1200" baseline="0" dirty="0">
                <a:solidFill>
                  <a:schemeClr val="tx1"/>
                </a:solidFill>
                <a:latin typeface="Times New Roman" pitchFamily="33" charset="0"/>
                <a:ea typeface="+mn-ea"/>
                <a:cs typeface="+mn-cs"/>
              </a:rPr>
              <a:t>and then serializing it out the interface through a multiplexor (MUX). Thus,</a:t>
            </a:r>
          </a:p>
          <a:p>
            <a:r>
              <a:rPr kumimoji="1" lang="en-US" sz="1200" b="0" i="0" u="none" strike="noStrike" kern="1200" baseline="0" dirty="0">
                <a:solidFill>
                  <a:schemeClr val="tx1"/>
                </a:solidFill>
                <a:latin typeface="Times New Roman" pitchFamily="33" charset="0"/>
                <a:ea typeface="+mn-ea"/>
                <a:cs typeface="+mn-cs"/>
              </a:rPr>
              <a:t>DDR prefetches two words, which means that every time a read or a write operation</a:t>
            </a:r>
          </a:p>
          <a:p>
            <a:r>
              <a:rPr kumimoji="1" lang="en-US" sz="1200" b="0" i="0" u="none" strike="noStrike" kern="1200" baseline="0" dirty="0">
                <a:solidFill>
                  <a:schemeClr val="tx1"/>
                </a:solidFill>
                <a:latin typeface="Times New Roman" pitchFamily="33" charset="0"/>
                <a:ea typeface="+mn-ea"/>
                <a:cs typeface="+mn-cs"/>
              </a:rPr>
              <a:t>is performed, it is performed on two words of data, and bursts out of, or into, the</a:t>
            </a:r>
          </a:p>
          <a:p>
            <a:r>
              <a:rPr kumimoji="1" lang="en-US" sz="1200" b="0" i="0" u="none" strike="noStrike" kern="1200" baseline="0" dirty="0">
                <a:solidFill>
                  <a:schemeClr val="tx1"/>
                </a:solidFill>
                <a:latin typeface="Times New Roman" pitchFamily="33" charset="0"/>
                <a:ea typeface="+mn-ea"/>
                <a:cs typeface="+mn-cs"/>
              </a:rPr>
              <a:t>SDRAM over one clock cycles on both clock edges for a total of two consecutive</a:t>
            </a:r>
          </a:p>
          <a:p>
            <a:r>
              <a:rPr kumimoji="1" lang="en-US" sz="1200" b="0" i="0" u="none" strike="noStrike" kern="1200" baseline="0" dirty="0">
                <a:solidFill>
                  <a:schemeClr val="tx1"/>
                </a:solidFill>
                <a:latin typeface="Times New Roman" pitchFamily="33" charset="0"/>
                <a:ea typeface="+mn-ea"/>
                <a:cs typeface="+mn-cs"/>
              </a:rPr>
              <a:t>operations. As a result, the DDR I/O interface is twice as fast as the SDRAM core.</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Although each new generation of SDRAM results is much greater capacity,</a:t>
            </a:r>
          </a:p>
          <a:p>
            <a:r>
              <a:rPr kumimoji="1" lang="en-US" sz="1200" b="0" i="0" u="none" strike="noStrike" kern="1200" baseline="0" dirty="0">
                <a:solidFill>
                  <a:schemeClr val="tx1"/>
                </a:solidFill>
                <a:latin typeface="Times New Roman" pitchFamily="33" charset="0"/>
                <a:ea typeface="+mn-ea"/>
                <a:cs typeface="+mn-cs"/>
              </a:rPr>
              <a:t>the core speed of the SDRAM has not changed significantly from generation to</a:t>
            </a:r>
          </a:p>
          <a:p>
            <a:r>
              <a:rPr kumimoji="1" lang="en-US" sz="1200" b="0" i="0" u="none" strike="noStrike" kern="1200" baseline="0" dirty="0">
                <a:solidFill>
                  <a:schemeClr val="tx1"/>
                </a:solidFill>
                <a:latin typeface="Times New Roman" pitchFamily="33" charset="0"/>
                <a:ea typeface="+mn-ea"/>
                <a:cs typeface="+mn-cs"/>
              </a:rPr>
              <a:t>generation. To achieve greater data rates than those afforded by the rather modest</a:t>
            </a:r>
          </a:p>
          <a:p>
            <a:r>
              <a:rPr kumimoji="1" lang="en-US" sz="1200" b="0" i="0" u="none" strike="noStrike" kern="1200" baseline="0" dirty="0">
                <a:solidFill>
                  <a:schemeClr val="tx1"/>
                </a:solidFill>
                <a:latin typeface="Times New Roman" pitchFamily="33" charset="0"/>
                <a:ea typeface="+mn-ea"/>
                <a:cs typeface="+mn-cs"/>
              </a:rPr>
              <a:t>increases in SDRAM clock rate, JDEC increased the buffer size. For DDR2, a 4-bit</a:t>
            </a:r>
          </a:p>
          <a:p>
            <a:r>
              <a:rPr kumimoji="1" lang="en-US" sz="1200" b="0" i="0" u="none" strike="noStrike" kern="1200" baseline="0" dirty="0">
                <a:solidFill>
                  <a:schemeClr val="tx1"/>
                </a:solidFill>
                <a:latin typeface="Times New Roman" pitchFamily="33" charset="0"/>
                <a:ea typeface="+mn-ea"/>
                <a:cs typeface="+mn-cs"/>
              </a:rPr>
              <a:t>buffer is used, allowing for words to be transferred in parallel, increasing the effective</a:t>
            </a:r>
          </a:p>
          <a:p>
            <a:r>
              <a:rPr kumimoji="1" lang="en-US" sz="1200" b="0" i="0" u="none" strike="noStrike" kern="1200" baseline="0" dirty="0">
                <a:solidFill>
                  <a:schemeClr val="tx1"/>
                </a:solidFill>
                <a:latin typeface="Times New Roman" pitchFamily="33" charset="0"/>
                <a:ea typeface="+mn-ea"/>
                <a:cs typeface="+mn-cs"/>
              </a:rPr>
              <a:t>data rate by a factor of 4. For DDR3, an 8-bit buffer is used and a factor of 8</a:t>
            </a:r>
          </a:p>
          <a:p>
            <a:r>
              <a:rPr kumimoji="1" lang="en-US" sz="1200" b="0" i="0" u="none" strike="noStrike" kern="1200" baseline="0" dirty="0">
                <a:solidFill>
                  <a:schemeClr val="tx1"/>
                </a:solidFill>
                <a:latin typeface="Times New Roman" pitchFamily="33" charset="0"/>
                <a:ea typeface="+mn-ea"/>
                <a:cs typeface="+mn-cs"/>
              </a:rPr>
              <a:t>speedup is achieved (Figure 6.14).</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The downside to the </a:t>
            </a:r>
            <a:r>
              <a:rPr kumimoji="1" lang="en-US" sz="1200" b="0" i="0" u="none" strike="noStrike" kern="1200" baseline="0" dirty="0" err="1">
                <a:solidFill>
                  <a:schemeClr val="tx1"/>
                </a:solidFill>
                <a:latin typeface="Times New Roman" pitchFamily="33" charset="0"/>
                <a:ea typeface="+mn-ea"/>
                <a:cs typeface="+mn-cs"/>
              </a:rPr>
              <a:t>prefetch</a:t>
            </a:r>
            <a:r>
              <a:rPr kumimoji="1" lang="en-US" sz="1200" b="0" i="0" u="none" strike="noStrike" kern="1200" baseline="0" dirty="0">
                <a:solidFill>
                  <a:schemeClr val="tx1"/>
                </a:solidFill>
                <a:latin typeface="Times New Roman" pitchFamily="33" charset="0"/>
                <a:ea typeface="+mn-ea"/>
                <a:cs typeface="+mn-cs"/>
              </a:rPr>
              <a:t> is that it effectively determines the minimum</a:t>
            </a:r>
          </a:p>
          <a:p>
            <a:r>
              <a:rPr kumimoji="1" lang="en-US" sz="1200" b="0" i="0" u="none" strike="noStrike" kern="1200" baseline="0" dirty="0">
                <a:solidFill>
                  <a:schemeClr val="tx1"/>
                </a:solidFill>
                <a:latin typeface="Times New Roman" pitchFamily="33" charset="0"/>
                <a:ea typeface="+mn-ea"/>
                <a:cs typeface="+mn-cs"/>
              </a:rPr>
              <a:t>burst length for the SDRAMs. For example, it is very difficult to have an efficient</a:t>
            </a:r>
          </a:p>
          <a:p>
            <a:r>
              <a:rPr kumimoji="1" lang="en-US" sz="1200" b="0" i="0" u="none" strike="noStrike" kern="1200" baseline="0" dirty="0">
                <a:solidFill>
                  <a:schemeClr val="tx1"/>
                </a:solidFill>
                <a:latin typeface="Times New Roman" pitchFamily="33" charset="0"/>
                <a:ea typeface="+mn-ea"/>
                <a:cs typeface="+mn-cs"/>
              </a:rPr>
              <a:t>burst length of four words with DDR3’s </a:t>
            </a:r>
            <a:r>
              <a:rPr kumimoji="1" lang="en-US" sz="1200" b="0" i="0" u="none" strike="noStrike" kern="1200" baseline="0" dirty="0" err="1">
                <a:solidFill>
                  <a:schemeClr val="tx1"/>
                </a:solidFill>
                <a:latin typeface="Times New Roman" pitchFamily="33" charset="0"/>
                <a:ea typeface="+mn-ea"/>
                <a:cs typeface="+mn-cs"/>
              </a:rPr>
              <a:t>prefetch</a:t>
            </a:r>
            <a:r>
              <a:rPr kumimoji="1" lang="en-US" sz="1200" b="0" i="0" u="none" strike="noStrike" kern="1200" baseline="0" dirty="0">
                <a:solidFill>
                  <a:schemeClr val="tx1"/>
                </a:solidFill>
                <a:latin typeface="Times New Roman" pitchFamily="33" charset="0"/>
                <a:ea typeface="+mn-ea"/>
                <a:cs typeface="+mn-cs"/>
              </a:rPr>
              <a:t> of eight. Accordingly, the JDEC</a:t>
            </a:r>
          </a:p>
          <a:p>
            <a:r>
              <a:rPr kumimoji="1" lang="en-US" sz="1200" b="0" i="0" u="none" strike="noStrike" kern="1200" baseline="0" dirty="0">
                <a:solidFill>
                  <a:schemeClr val="tx1"/>
                </a:solidFill>
                <a:latin typeface="Times New Roman" pitchFamily="33" charset="0"/>
                <a:ea typeface="+mn-ea"/>
                <a:cs typeface="+mn-cs"/>
              </a:rPr>
              <a:t>designers chose not to increase the buffer size to 16 bits for DDR4, but rather to</a:t>
            </a:r>
          </a:p>
          <a:p>
            <a:r>
              <a:rPr kumimoji="1" lang="en-US" sz="1200" b="0" i="0" u="none" strike="noStrike" kern="1200" baseline="0" dirty="0">
                <a:solidFill>
                  <a:schemeClr val="tx1"/>
                </a:solidFill>
                <a:latin typeface="Times New Roman" pitchFamily="33" charset="0"/>
                <a:ea typeface="+mn-ea"/>
                <a:cs typeface="+mn-cs"/>
              </a:rPr>
              <a:t>introduce the concept of a </a:t>
            </a:r>
            <a:r>
              <a:rPr kumimoji="1" lang="en-US" sz="1200" b="1" i="0" u="none" strike="noStrike" kern="1200" baseline="0" dirty="0">
                <a:solidFill>
                  <a:schemeClr val="tx1"/>
                </a:solidFill>
                <a:latin typeface="Times New Roman" pitchFamily="33" charset="0"/>
                <a:ea typeface="+mn-ea"/>
                <a:cs typeface="+mn-cs"/>
              </a:rPr>
              <a:t>bank group  </a:t>
            </a:r>
            <a:r>
              <a:rPr kumimoji="1" lang="en-US" sz="1200" b="0" i="0" u="none" strike="noStrike" kern="1200" baseline="0" dirty="0">
                <a:solidFill>
                  <a:schemeClr val="tx1"/>
                </a:solidFill>
                <a:latin typeface="Times New Roman" pitchFamily="33" charset="0"/>
                <a:ea typeface="+mn-ea"/>
                <a:cs typeface="+mn-cs"/>
              </a:rPr>
              <a:t>[ALLA13]. Bank groups are separate entities</a:t>
            </a:r>
          </a:p>
          <a:p>
            <a:r>
              <a:rPr kumimoji="1" lang="en-US" sz="1200" b="0" i="0" u="none" strike="noStrike" kern="1200" baseline="0" dirty="0">
                <a:solidFill>
                  <a:schemeClr val="tx1"/>
                </a:solidFill>
                <a:latin typeface="Times New Roman" pitchFamily="33" charset="0"/>
                <a:ea typeface="+mn-ea"/>
                <a:cs typeface="+mn-cs"/>
              </a:rPr>
              <a:t>such that they allow a column cycle to complete within a bank group, but that</a:t>
            </a:r>
          </a:p>
          <a:p>
            <a:r>
              <a:rPr kumimoji="1" lang="en-US" sz="1200" b="0" i="0" u="none" strike="noStrike" kern="1200" baseline="0" dirty="0">
                <a:solidFill>
                  <a:schemeClr val="tx1"/>
                </a:solidFill>
                <a:latin typeface="Times New Roman" pitchFamily="33" charset="0"/>
                <a:ea typeface="+mn-ea"/>
                <a:cs typeface="+mn-cs"/>
              </a:rPr>
              <a:t>column cycle does not impact what is happening in another bank group. Thus,</a:t>
            </a:r>
          </a:p>
          <a:p>
            <a:r>
              <a:rPr kumimoji="1" lang="en-US" sz="1200" b="0" i="0" u="none" strike="noStrike" kern="1200" baseline="0" dirty="0">
                <a:solidFill>
                  <a:schemeClr val="tx1"/>
                </a:solidFill>
                <a:latin typeface="Times New Roman" pitchFamily="33" charset="0"/>
                <a:ea typeface="+mn-ea"/>
                <a:cs typeface="+mn-cs"/>
              </a:rPr>
              <a:t>two prefetches of eight can be operating in parallel in the two bank groups. This</a:t>
            </a:r>
          </a:p>
          <a:p>
            <a:r>
              <a:rPr kumimoji="1" lang="en-US" sz="1200" b="0" i="0" u="none" strike="noStrike" kern="1200" baseline="0" dirty="0">
                <a:solidFill>
                  <a:schemeClr val="tx1"/>
                </a:solidFill>
                <a:latin typeface="Times New Roman" pitchFamily="33" charset="0"/>
                <a:ea typeface="+mn-ea"/>
                <a:cs typeface="+mn-cs"/>
              </a:rPr>
              <a:t>arrangement keeps the </a:t>
            </a:r>
            <a:r>
              <a:rPr kumimoji="1" lang="en-US" sz="1200" b="0" i="0" u="none" strike="noStrike" kern="1200" baseline="0" dirty="0" err="1">
                <a:solidFill>
                  <a:schemeClr val="tx1"/>
                </a:solidFill>
                <a:latin typeface="Times New Roman" pitchFamily="33" charset="0"/>
                <a:ea typeface="+mn-ea"/>
                <a:cs typeface="+mn-cs"/>
              </a:rPr>
              <a:t>prefetch</a:t>
            </a:r>
            <a:r>
              <a:rPr kumimoji="1" lang="en-US" sz="1200" b="0" i="0" u="none" strike="noStrike" kern="1200" baseline="0" dirty="0">
                <a:solidFill>
                  <a:schemeClr val="tx1"/>
                </a:solidFill>
                <a:latin typeface="Times New Roman" pitchFamily="33" charset="0"/>
                <a:ea typeface="+mn-ea"/>
                <a:cs typeface="+mn-cs"/>
              </a:rPr>
              <a:t> buffer size the same as for DDR3, while increasing</a:t>
            </a:r>
          </a:p>
          <a:p>
            <a:r>
              <a:rPr kumimoji="1" lang="en-US" sz="1200" b="0" i="0" u="none" strike="noStrike" kern="1200" baseline="0" dirty="0">
                <a:solidFill>
                  <a:schemeClr val="tx1"/>
                </a:solidFill>
                <a:latin typeface="Times New Roman" pitchFamily="33" charset="0"/>
                <a:ea typeface="+mn-ea"/>
                <a:cs typeface="+mn-cs"/>
              </a:rPr>
              <a:t>performance as if the </a:t>
            </a:r>
            <a:r>
              <a:rPr kumimoji="1" lang="en-US" sz="1200" b="0" i="0" u="none" strike="noStrike" kern="1200" baseline="0" dirty="0" err="1">
                <a:solidFill>
                  <a:schemeClr val="tx1"/>
                </a:solidFill>
                <a:latin typeface="Times New Roman" pitchFamily="33" charset="0"/>
                <a:ea typeface="+mn-ea"/>
                <a:cs typeface="+mn-cs"/>
              </a:rPr>
              <a:t>prefetch</a:t>
            </a:r>
            <a:r>
              <a:rPr kumimoji="1" lang="en-US" sz="1200" b="0" i="0" u="none" strike="noStrike" kern="1200" baseline="0" dirty="0">
                <a:solidFill>
                  <a:schemeClr val="tx1"/>
                </a:solidFill>
                <a:latin typeface="Times New Roman" pitchFamily="33" charset="0"/>
                <a:ea typeface="+mn-ea"/>
                <a:cs typeface="+mn-cs"/>
              </a:rPr>
              <a:t> is larger.</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Figure 6.14 shows a configuration with two bank groups. With DDR4, up to 4</a:t>
            </a:r>
          </a:p>
          <a:p>
            <a:r>
              <a:rPr kumimoji="1" lang="en-US" sz="1200" b="0" i="0" u="none" strike="noStrike" kern="1200" baseline="0" dirty="0">
                <a:solidFill>
                  <a:schemeClr val="tx1"/>
                </a:solidFill>
                <a:latin typeface="Times New Roman" pitchFamily="33" charset="0"/>
                <a:ea typeface="+mn-ea"/>
                <a:cs typeface="+mn-cs"/>
              </a:rPr>
              <a:t>bank groups can be used.</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30</a:t>
            </a:fld>
            <a:endParaRPr lang="en-US"/>
          </a:p>
        </p:txBody>
      </p:sp>
      <p:sp>
        <p:nvSpPr>
          <p:cNvPr id="5" name="Footer Placeholder 4"/>
          <p:cNvSpPr>
            <a:spLocks noGrp="1"/>
          </p:cNvSpPr>
          <p:nvPr>
            <p:ph type="ftr" sz="quarter" idx="11"/>
          </p:nvPr>
        </p:nvSpPr>
        <p:spPr/>
        <p:txBody>
          <a:bodyPr/>
          <a:lstStyle/>
          <a:p>
            <a:r>
              <a:rPr lang="en-US"/>
              <a:t>© 2016 Pearson Education, Inc., Upper Saddle River, NJ. All rights reserved.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An increasingly widespread technology used in the memory hierarchy is the embedded</a:t>
            </a:r>
          </a:p>
          <a:p>
            <a:r>
              <a:rPr kumimoji="1" lang="en-US" sz="1200" kern="1200" dirty="0">
                <a:solidFill>
                  <a:schemeClr val="tx1"/>
                </a:solidFill>
                <a:effectLst/>
                <a:latin typeface="Times New Roman" pitchFamily="33" charset="0"/>
                <a:ea typeface="+mn-ea"/>
                <a:cs typeface="+mn-cs"/>
              </a:rPr>
              <a:t>DRAM (</a:t>
            </a:r>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 </a:t>
            </a:r>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 is a DRAM integrated on the same chip or</a:t>
            </a:r>
          </a:p>
          <a:p>
            <a:r>
              <a:rPr kumimoji="1" lang="en-US" sz="1200" kern="1200" dirty="0">
                <a:solidFill>
                  <a:schemeClr val="tx1"/>
                </a:solidFill>
                <a:effectLst/>
                <a:latin typeface="Times New Roman" pitchFamily="33" charset="0"/>
                <a:ea typeface="+mn-ea"/>
                <a:cs typeface="+mn-cs"/>
              </a:rPr>
              <a:t>MCM of an application-specific integrated circuit (ASIC) or microprocessor. For a</a:t>
            </a:r>
          </a:p>
          <a:p>
            <a:r>
              <a:rPr kumimoji="1" lang="en-US" sz="1200" kern="1200" dirty="0">
                <a:solidFill>
                  <a:schemeClr val="tx1"/>
                </a:solidFill>
                <a:effectLst/>
                <a:latin typeface="Times New Roman" pitchFamily="33" charset="0"/>
                <a:ea typeface="+mn-ea"/>
                <a:cs typeface="+mn-cs"/>
              </a:rPr>
              <a:t>number of metrics, </a:t>
            </a:r>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 is intermediate between on-chip SRAM and off-chip</a:t>
            </a:r>
          </a:p>
          <a:p>
            <a:r>
              <a:rPr kumimoji="1" lang="en-US" sz="1200" kern="1200" dirty="0">
                <a:solidFill>
                  <a:schemeClr val="tx1"/>
                </a:solidFill>
                <a:effectLst/>
                <a:latin typeface="Times New Roman" pitchFamily="33" charset="0"/>
                <a:ea typeface="+mn-ea"/>
                <a:cs typeface="+mn-cs"/>
              </a:rPr>
              <a:t>DRAM:</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 For the same surface area, </a:t>
            </a:r>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 provides a larger size memory than SRAM</a:t>
            </a:r>
          </a:p>
          <a:p>
            <a:r>
              <a:rPr kumimoji="1" lang="en-US" sz="1200" kern="1200" dirty="0">
                <a:solidFill>
                  <a:schemeClr val="tx1"/>
                </a:solidFill>
                <a:effectLst/>
                <a:latin typeface="Times New Roman" pitchFamily="33" charset="0"/>
                <a:ea typeface="+mn-ea"/>
                <a:cs typeface="+mn-cs"/>
              </a:rPr>
              <a:t>but smaller than off-chip DRAM.</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 </a:t>
            </a:r>
            <a:r>
              <a:rPr kumimoji="1" lang="en-US" sz="1200" kern="1200" dirty="0" err="1">
                <a:solidFill>
                  <a:schemeClr val="tx1"/>
                </a:solidFill>
                <a:effectLst/>
                <a:latin typeface="Times New Roman" pitchFamily="33" charset="0"/>
                <a:ea typeface="+mn-ea"/>
                <a:cs typeface="+mn-cs"/>
              </a:rPr>
              <a:t>eDRAM’s</a:t>
            </a:r>
            <a:r>
              <a:rPr kumimoji="1" lang="en-US" sz="1200" kern="1200" dirty="0">
                <a:solidFill>
                  <a:schemeClr val="tx1"/>
                </a:solidFill>
                <a:effectLst/>
                <a:latin typeface="Times New Roman" pitchFamily="33" charset="0"/>
                <a:ea typeface="+mn-ea"/>
                <a:cs typeface="+mn-cs"/>
              </a:rPr>
              <a:t> cost-per-bit is higher when compared to equivalent stand-alone</a:t>
            </a:r>
          </a:p>
          <a:p>
            <a:r>
              <a:rPr kumimoji="1" lang="en-US" sz="1200" kern="1200" dirty="0">
                <a:solidFill>
                  <a:schemeClr val="tx1"/>
                </a:solidFill>
                <a:effectLst/>
                <a:latin typeface="Times New Roman" pitchFamily="33" charset="0"/>
                <a:ea typeface="+mn-ea"/>
                <a:cs typeface="+mn-cs"/>
              </a:rPr>
              <a:t>DRAM chips used as external memory, but it has a lower cost-per-bit than</a:t>
            </a:r>
          </a:p>
          <a:p>
            <a:r>
              <a:rPr kumimoji="1" lang="en-US" sz="1200" kern="1200" dirty="0">
                <a:solidFill>
                  <a:schemeClr val="tx1"/>
                </a:solidFill>
                <a:effectLst/>
                <a:latin typeface="Times New Roman" pitchFamily="33" charset="0"/>
                <a:ea typeface="+mn-ea"/>
                <a:cs typeface="+mn-cs"/>
              </a:rPr>
              <a:t>SRAM.</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 Access time to </a:t>
            </a:r>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 is greater than SRAM but, because of its proximity</a:t>
            </a:r>
          </a:p>
          <a:p>
            <a:r>
              <a:rPr kumimoji="1" lang="en-US" sz="1200" kern="1200" dirty="0">
                <a:solidFill>
                  <a:schemeClr val="tx1"/>
                </a:solidFill>
                <a:effectLst/>
                <a:latin typeface="Times New Roman" pitchFamily="33" charset="0"/>
                <a:ea typeface="+mn-ea"/>
                <a:cs typeface="+mn-cs"/>
              </a:rPr>
              <a:t>and the ability to use wider busses, </a:t>
            </a:r>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 provides faster access than</a:t>
            </a:r>
          </a:p>
          <a:p>
            <a:r>
              <a:rPr kumimoji="1" lang="en-US" sz="1200" kern="1200" dirty="0">
                <a:solidFill>
                  <a:schemeClr val="tx1"/>
                </a:solidFill>
                <a:effectLst/>
                <a:latin typeface="Times New Roman" pitchFamily="33" charset="0"/>
                <a:ea typeface="+mn-ea"/>
                <a:cs typeface="+mn-cs"/>
              </a:rPr>
              <a:t>DRAM.</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A variety of technologies are used in fabricating </a:t>
            </a:r>
            <a:r>
              <a:rPr kumimoji="1" lang="en-US" sz="1200" kern="1200" dirty="0" err="1">
                <a:solidFill>
                  <a:schemeClr val="tx1"/>
                </a:solidFill>
                <a:effectLst/>
                <a:latin typeface="Times New Roman" pitchFamily="33" charset="0"/>
                <a:ea typeface="+mn-ea"/>
                <a:cs typeface="+mn-cs"/>
              </a:rPr>
              <a:t>eDRAMs</a:t>
            </a:r>
            <a:r>
              <a:rPr kumimoji="1" lang="en-US" sz="1200" kern="1200" dirty="0">
                <a:solidFill>
                  <a:schemeClr val="tx1"/>
                </a:solidFill>
                <a:effectLst/>
                <a:latin typeface="Times New Roman" pitchFamily="33" charset="0"/>
                <a:ea typeface="+mn-ea"/>
                <a:cs typeface="+mn-cs"/>
              </a:rPr>
              <a:t>, but fundamentally</a:t>
            </a:r>
          </a:p>
          <a:p>
            <a:r>
              <a:rPr kumimoji="1" lang="en-US" sz="1200" kern="1200" dirty="0">
                <a:solidFill>
                  <a:schemeClr val="tx1"/>
                </a:solidFill>
                <a:effectLst/>
                <a:latin typeface="Times New Roman" pitchFamily="33" charset="0"/>
                <a:ea typeface="+mn-ea"/>
                <a:cs typeface="+mn-cs"/>
              </a:rPr>
              <a:t>they use the same designs and architectures as DRAM.</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[JACO08] lists the following as trends that have led to increasing use of</a:t>
            </a:r>
          </a:p>
          <a:p>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 For larger systems and high-end applications, the spatial locality curves have</a:t>
            </a:r>
          </a:p>
          <a:p>
            <a:r>
              <a:rPr kumimoji="1" lang="en-US" sz="1200" kern="1200" dirty="0">
                <a:solidFill>
                  <a:schemeClr val="tx1"/>
                </a:solidFill>
                <a:effectLst/>
                <a:latin typeface="Times New Roman" pitchFamily="33" charset="0"/>
                <a:ea typeface="+mn-ea"/>
                <a:cs typeface="+mn-cs"/>
              </a:rPr>
              <a:t>become flatter and wider, meaning that the likely area of memory for upcoming</a:t>
            </a:r>
          </a:p>
          <a:p>
            <a:r>
              <a:rPr kumimoji="1" lang="en-US" sz="1200" kern="1200" dirty="0">
                <a:solidFill>
                  <a:schemeClr val="tx1"/>
                </a:solidFill>
                <a:effectLst/>
                <a:latin typeface="Times New Roman" pitchFamily="33" charset="0"/>
                <a:ea typeface="+mn-ea"/>
                <a:cs typeface="+mn-cs"/>
              </a:rPr>
              <a:t>references is larger. This makes DRAM-based caches attractive due to</a:t>
            </a:r>
          </a:p>
          <a:p>
            <a:r>
              <a:rPr kumimoji="1" lang="en-US" sz="1200" kern="1200" dirty="0">
                <a:solidFill>
                  <a:schemeClr val="tx1"/>
                </a:solidFill>
                <a:effectLst/>
                <a:latin typeface="Times New Roman" pitchFamily="33" charset="0"/>
                <a:ea typeface="+mn-ea"/>
                <a:cs typeface="+mn-cs"/>
              </a:rPr>
              <a:t>their bit density.</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 On-chip or on-MCM </a:t>
            </a:r>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 matches the performance of off-chip SRAM,</a:t>
            </a:r>
          </a:p>
          <a:p>
            <a:r>
              <a:rPr kumimoji="1" lang="en-US" sz="1200" kern="1200" dirty="0">
                <a:solidFill>
                  <a:schemeClr val="tx1"/>
                </a:solidFill>
                <a:effectLst/>
                <a:latin typeface="Times New Roman" pitchFamily="33" charset="0"/>
                <a:ea typeface="+mn-ea"/>
                <a:cs typeface="+mn-cs"/>
              </a:rPr>
              <a:t>so that greater cache size can be achieved by replacing some on-chip area that</a:t>
            </a:r>
          </a:p>
          <a:p>
            <a:r>
              <a:rPr kumimoji="1" lang="en-US" sz="1200" kern="1200" dirty="0">
                <a:solidFill>
                  <a:schemeClr val="tx1"/>
                </a:solidFill>
                <a:effectLst/>
                <a:latin typeface="Times New Roman" pitchFamily="33" charset="0"/>
                <a:ea typeface="+mn-ea"/>
                <a:cs typeface="+mn-cs"/>
              </a:rPr>
              <a:t>would otherwise be dedicated to SRAM with DRAM, avoiding or reducing</a:t>
            </a:r>
          </a:p>
          <a:p>
            <a:r>
              <a:rPr kumimoji="1" lang="en-US" sz="1200" kern="1200" dirty="0">
                <a:solidFill>
                  <a:schemeClr val="tx1"/>
                </a:solidFill>
                <a:effectLst/>
                <a:latin typeface="Times New Roman" pitchFamily="33" charset="0"/>
                <a:ea typeface="+mn-ea"/>
                <a:cs typeface="+mn-cs"/>
              </a:rPr>
              <a:t>the need for off-chip SRAM or DRAM.</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 </a:t>
            </a:r>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 generally dissipates less power than SRAM.</a:t>
            </a: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p>
        </p:txBody>
      </p:sp>
      <p:sp>
        <p:nvSpPr>
          <p:cNvPr id="5" name="Slide Number Placeholder 4"/>
          <p:cNvSpPr>
            <a:spLocks noGrp="1"/>
          </p:cNvSpPr>
          <p:nvPr>
            <p:ph type="sldNum" sz="quarter" idx="11"/>
          </p:nvPr>
        </p:nvSpPr>
        <p:spPr/>
        <p:txBody>
          <a:bodyPr/>
          <a:lstStyle/>
          <a:p>
            <a:fld id="{FAF100D4-BB46-6748-84D4-F681254872AC}" type="slidenum">
              <a:rPr lang="en-US" smtClean="0"/>
              <a:pPr/>
              <a:t>31</a:t>
            </a:fld>
            <a:endParaRPr lang="en-US"/>
          </a:p>
        </p:txBody>
      </p:sp>
    </p:spTree>
    <p:extLst>
      <p:ext uri="{BB962C8B-B14F-4D97-AF65-F5344CB8AC3E}">
        <p14:creationId xmlns:p14="http://schemas.microsoft.com/office/powerpoint/2010/main" val="13041468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The IBM z13 system uses </a:t>
            </a:r>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 at two levels of the cache hierarchy (see Figure</a:t>
            </a:r>
          </a:p>
          <a:p>
            <a:r>
              <a:rPr kumimoji="1" lang="en-US" sz="1200" kern="1200" dirty="0">
                <a:solidFill>
                  <a:schemeClr val="tx1"/>
                </a:solidFill>
                <a:effectLst/>
                <a:latin typeface="Times New Roman" pitchFamily="33" charset="0"/>
                <a:ea typeface="+mn-ea"/>
                <a:cs typeface="+mn-cs"/>
              </a:rPr>
              <a:t>4.10). Each processor unit (PU) chip, with up to eight cores, has a shared 64-MB</a:t>
            </a:r>
          </a:p>
          <a:p>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 L3 cache. This is an example of an </a:t>
            </a:r>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 integrated on the same chip</a:t>
            </a:r>
          </a:p>
          <a:p>
            <a:r>
              <a:rPr kumimoji="1" lang="en-US" sz="1200" kern="1200" dirty="0">
                <a:solidFill>
                  <a:schemeClr val="tx1"/>
                </a:solidFill>
                <a:effectLst/>
                <a:latin typeface="Times New Roman" pitchFamily="33" charset="0"/>
                <a:ea typeface="+mn-ea"/>
                <a:cs typeface="+mn-cs"/>
              </a:rPr>
              <a:t>as the microprocessors. Three PU chips share a 480-MB </a:t>
            </a:r>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 L4 cache (see</a:t>
            </a:r>
          </a:p>
          <a:p>
            <a:r>
              <a:rPr kumimoji="1" lang="en-US" sz="1200" kern="1200" dirty="0">
                <a:solidFill>
                  <a:schemeClr val="tx1"/>
                </a:solidFill>
                <a:effectLst/>
                <a:latin typeface="Times New Roman" pitchFamily="33" charset="0"/>
                <a:ea typeface="+mn-ea"/>
                <a:cs typeface="+mn-cs"/>
              </a:rPr>
              <a:t>Figure</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5.18). The L4 cache is on a separate storage control (SC) chip. This is an</a:t>
            </a:r>
          </a:p>
          <a:p>
            <a:r>
              <a:rPr kumimoji="1" lang="en-US" sz="1200" kern="1200" dirty="0">
                <a:solidFill>
                  <a:schemeClr val="tx1"/>
                </a:solidFill>
                <a:effectLst/>
                <a:latin typeface="Times New Roman" pitchFamily="33" charset="0"/>
                <a:ea typeface="+mn-ea"/>
                <a:cs typeface="+mn-cs"/>
              </a:rPr>
              <a:t>example</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of an </a:t>
            </a:r>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 integrated on the same chip with other memory-related</a:t>
            </a:r>
          </a:p>
          <a:p>
            <a:r>
              <a:rPr kumimoji="1" lang="en-US" sz="1200" kern="1200" dirty="0">
                <a:solidFill>
                  <a:schemeClr val="tx1"/>
                </a:solidFill>
                <a:effectLst/>
                <a:latin typeface="Times New Roman" pitchFamily="33" charset="0"/>
                <a:ea typeface="+mn-ea"/>
                <a:cs typeface="+mn-cs"/>
              </a:rPr>
              <a:t>logic. The L4 cache on each SC chip has 480 MB of </a:t>
            </a:r>
            <a:r>
              <a:rPr kumimoji="1" lang="en-US" sz="1200" kern="1200" dirty="0" err="1">
                <a:solidFill>
                  <a:schemeClr val="tx1"/>
                </a:solidFill>
                <a:effectLst/>
                <a:latin typeface="Times New Roman" pitchFamily="33" charset="0"/>
                <a:ea typeface="+mn-ea"/>
                <a:cs typeface="+mn-cs"/>
              </a:rPr>
              <a:t>noninclusive</a:t>
            </a:r>
            <a:r>
              <a:rPr kumimoji="1" lang="en-US" sz="1200" kern="1200" dirty="0">
                <a:solidFill>
                  <a:schemeClr val="tx1"/>
                </a:solidFill>
                <a:effectLst/>
                <a:latin typeface="Times New Roman" pitchFamily="33" charset="0"/>
                <a:ea typeface="+mn-ea"/>
                <a:cs typeface="+mn-cs"/>
              </a:rPr>
              <a:t> cache and a 224-MB</a:t>
            </a:r>
          </a:p>
          <a:p>
            <a:r>
              <a:rPr kumimoji="1" lang="en-US" sz="1200" kern="1200" dirty="0">
                <a:solidFill>
                  <a:schemeClr val="tx1"/>
                </a:solidFill>
                <a:effectLst/>
                <a:latin typeface="Times New Roman" pitchFamily="33" charset="0"/>
                <a:ea typeface="+mn-ea"/>
                <a:cs typeface="+mn-cs"/>
              </a:rPr>
              <a:t>Non-data Inclusive Coherent (NIC) directory. The NIC directory consists of tags</a:t>
            </a:r>
          </a:p>
          <a:p>
            <a:r>
              <a:rPr kumimoji="1" lang="en-US" sz="1200" kern="1200" dirty="0">
                <a:solidFill>
                  <a:schemeClr val="tx1"/>
                </a:solidFill>
                <a:effectLst/>
                <a:latin typeface="Times New Roman" pitchFamily="33" charset="0"/>
                <a:ea typeface="+mn-ea"/>
                <a:cs typeface="+mn-cs"/>
              </a:rPr>
              <a:t>that point to L3-owned lines that have not been included in L4 cache.</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Figure 6.15 shows the physical layout of an SC chip. About 60% if the surface</a:t>
            </a:r>
          </a:p>
          <a:p>
            <a:r>
              <a:rPr kumimoji="1" lang="en-US" sz="1200" kern="1200" dirty="0">
                <a:solidFill>
                  <a:schemeClr val="tx1"/>
                </a:solidFill>
                <a:effectLst/>
                <a:latin typeface="Times New Roman" pitchFamily="33" charset="0"/>
                <a:ea typeface="+mn-ea"/>
                <a:cs typeface="+mn-cs"/>
              </a:rPr>
              <a:t>area of the SC chip is devoted to the L4 cache and the NIC directory. The remainder</a:t>
            </a:r>
          </a:p>
          <a:p>
            <a:r>
              <a:rPr kumimoji="1" lang="en-US" sz="1200" kern="1200" dirty="0">
                <a:solidFill>
                  <a:schemeClr val="tx1"/>
                </a:solidFill>
                <a:effectLst/>
                <a:latin typeface="Times New Roman" pitchFamily="33" charset="0"/>
                <a:ea typeface="+mn-ea"/>
                <a:cs typeface="+mn-cs"/>
              </a:rPr>
              <a:t>of the chip includes L4 cache controller logic and I/O logic.</a:t>
            </a:r>
          </a:p>
          <a:p>
            <a:endParaRPr lang="en-US" dirty="0"/>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p>
        </p:txBody>
      </p:sp>
      <p:sp>
        <p:nvSpPr>
          <p:cNvPr id="5" name="Slide Number Placeholder 4"/>
          <p:cNvSpPr>
            <a:spLocks noGrp="1"/>
          </p:cNvSpPr>
          <p:nvPr>
            <p:ph type="sldNum" sz="quarter" idx="11"/>
          </p:nvPr>
        </p:nvSpPr>
        <p:spPr/>
        <p:txBody>
          <a:bodyPr/>
          <a:lstStyle/>
          <a:p>
            <a:fld id="{FAF100D4-BB46-6748-84D4-F681254872AC}" type="slidenum">
              <a:rPr lang="en-US" smtClean="0"/>
              <a:pPr/>
              <a:t>32</a:t>
            </a:fld>
            <a:endParaRPr lang="en-US"/>
          </a:p>
        </p:txBody>
      </p:sp>
    </p:spTree>
    <p:extLst>
      <p:ext uri="{BB962C8B-B14F-4D97-AF65-F5344CB8AC3E}">
        <p14:creationId xmlns:p14="http://schemas.microsoft.com/office/powerpoint/2010/main" val="13481795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Intel has shipped a number of products with an </a:t>
            </a:r>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 positioned as an L4 cache.</a:t>
            </a:r>
          </a:p>
          <a:p>
            <a:r>
              <a:rPr kumimoji="1" lang="en-US" sz="1200" kern="1200" dirty="0">
                <a:solidFill>
                  <a:schemeClr val="tx1"/>
                </a:solidFill>
                <a:effectLst/>
                <a:latin typeface="Times New Roman" pitchFamily="33" charset="0"/>
                <a:ea typeface="+mn-ea"/>
                <a:cs typeface="+mn-cs"/>
              </a:rPr>
              <a:t>Figure 6.16a shows this arrangement. The </a:t>
            </a:r>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 is accessed by a store of L4 tags</a:t>
            </a:r>
          </a:p>
          <a:p>
            <a:r>
              <a:rPr kumimoji="1" lang="en-US" sz="1200" kern="1200" dirty="0">
                <a:solidFill>
                  <a:schemeClr val="tx1"/>
                </a:solidFill>
                <a:effectLst/>
                <a:latin typeface="Times New Roman" pitchFamily="33" charset="0"/>
                <a:ea typeface="+mn-ea"/>
                <a:cs typeface="+mn-cs"/>
              </a:rPr>
              <a:t>contained within the L3 cache of each core, and as a result acts more as a victim</a:t>
            </a:r>
          </a:p>
          <a:p>
            <a:r>
              <a:rPr kumimoji="1" lang="en-US" sz="1200" kern="1200" dirty="0">
                <a:solidFill>
                  <a:schemeClr val="tx1"/>
                </a:solidFill>
                <a:effectLst/>
                <a:latin typeface="Times New Roman" pitchFamily="33" charset="0"/>
                <a:ea typeface="+mn-ea"/>
                <a:cs typeface="+mn-cs"/>
              </a:rPr>
              <a:t>cache to the L3 rather than as a DRAM implementation. Any instructions or hardware</a:t>
            </a:r>
          </a:p>
          <a:p>
            <a:r>
              <a:rPr kumimoji="1" lang="en-US" sz="1200" kern="1200" dirty="0">
                <a:solidFill>
                  <a:schemeClr val="tx1"/>
                </a:solidFill>
                <a:effectLst/>
                <a:latin typeface="Times New Roman" pitchFamily="33" charset="0"/>
                <a:ea typeface="+mn-ea"/>
                <a:cs typeface="+mn-cs"/>
              </a:rPr>
              <a:t>that requires data from the </a:t>
            </a:r>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 has to go through the L3 and do the L4</a:t>
            </a:r>
          </a:p>
          <a:p>
            <a:r>
              <a:rPr kumimoji="1" lang="en-US" sz="1200" kern="1200" dirty="0">
                <a:solidFill>
                  <a:schemeClr val="tx1"/>
                </a:solidFill>
                <a:effectLst/>
                <a:latin typeface="Times New Roman" pitchFamily="33" charset="0"/>
                <a:ea typeface="+mn-ea"/>
                <a:cs typeface="+mn-cs"/>
              </a:rPr>
              <a:t>tag conversion, limiting its potential.</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In more recent products, Intel removed the </a:t>
            </a:r>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 from its position as</a:t>
            </a:r>
          </a:p>
          <a:p>
            <a:r>
              <a:rPr kumimoji="1" lang="en-US" sz="1200" kern="1200" dirty="0">
                <a:solidFill>
                  <a:schemeClr val="tx1"/>
                </a:solidFill>
                <a:effectLst/>
                <a:latin typeface="Times New Roman" pitchFamily="33" charset="0"/>
                <a:ea typeface="+mn-ea"/>
                <a:cs typeface="+mn-cs"/>
              </a:rPr>
              <a:t>an L4 cache, as shown in Figure 6.16b. This removed an undesired dependency</a:t>
            </a:r>
          </a:p>
          <a:p>
            <a:r>
              <a:rPr kumimoji="1" lang="en-US" sz="1200" kern="1200" dirty="0">
                <a:solidFill>
                  <a:schemeClr val="tx1"/>
                </a:solidFill>
                <a:effectLst/>
                <a:latin typeface="Times New Roman" pitchFamily="33" charset="0"/>
                <a:ea typeface="+mn-ea"/>
                <a:cs typeface="+mn-cs"/>
              </a:rPr>
              <a:t>between the capacity of the </a:t>
            </a:r>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 and the number of cores. In this new arrangement,</a:t>
            </a:r>
          </a:p>
          <a:p>
            <a:r>
              <a:rPr kumimoji="1" lang="en-US" sz="1200" kern="1200" dirty="0">
                <a:solidFill>
                  <a:schemeClr val="tx1"/>
                </a:solidFill>
                <a:effectLst/>
                <a:latin typeface="Times New Roman" pitchFamily="33" charset="0"/>
                <a:ea typeface="+mn-ea"/>
                <a:cs typeface="+mn-cs"/>
              </a:rPr>
              <a:t>the </a:t>
            </a:r>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 is effectively no longer a true L4 cache but rather a memory</a:t>
            </a:r>
          </a:p>
          <a:p>
            <a:r>
              <a:rPr kumimoji="1" lang="en-US" sz="1200" kern="1200" dirty="0">
                <a:solidFill>
                  <a:schemeClr val="tx1"/>
                </a:solidFill>
                <a:effectLst/>
                <a:latin typeface="Times New Roman" pitchFamily="33" charset="0"/>
                <a:ea typeface="+mn-ea"/>
                <a:cs typeface="+mn-cs"/>
              </a:rPr>
              <a:t>side cache. This has a number of benefits such that each and every memory access</a:t>
            </a:r>
          </a:p>
          <a:p>
            <a:r>
              <a:rPr kumimoji="1" lang="en-US" sz="1200" kern="1200" dirty="0">
                <a:solidFill>
                  <a:schemeClr val="tx1"/>
                </a:solidFill>
                <a:effectLst/>
                <a:latin typeface="Times New Roman" pitchFamily="33" charset="0"/>
                <a:ea typeface="+mn-ea"/>
                <a:cs typeface="+mn-cs"/>
              </a:rPr>
              <a:t>that goes through the memory controller gets looked up in the </a:t>
            </a:r>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 On a</a:t>
            </a:r>
          </a:p>
          <a:p>
            <a:r>
              <a:rPr kumimoji="1" lang="en-US" sz="1200" kern="1200" dirty="0">
                <a:solidFill>
                  <a:schemeClr val="tx1"/>
                </a:solidFill>
                <a:effectLst/>
                <a:latin typeface="Times New Roman" pitchFamily="33" charset="0"/>
                <a:ea typeface="+mn-ea"/>
                <a:cs typeface="+mn-cs"/>
              </a:rPr>
              <a:t>satisfied hit, the value is obtained from there. On a miss, a value gets allocated</a:t>
            </a:r>
          </a:p>
          <a:p>
            <a:r>
              <a:rPr kumimoji="1" lang="en-US" sz="1200" kern="1200" dirty="0">
                <a:solidFill>
                  <a:schemeClr val="tx1"/>
                </a:solidFill>
                <a:effectLst/>
                <a:latin typeface="Times New Roman" pitchFamily="33" charset="0"/>
                <a:ea typeface="+mn-ea"/>
                <a:cs typeface="+mn-cs"/>
              </a:rPr>
              <a:t>and stored in the </a:t>
            </a:r>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 Thus, rather than acting as a pseudo-L4 cache, the</a:t>
            </a:r>
          </a:p>
          <a:p>
            <a:r>
              <a:rPr kumimoji="1" lang="en-US" sz="1200" kern="1200" dirty="0" err="1">
                <a:solidFill>
                  <a:schemeClr val="tx1"/>
                </a:solidFill>
                <a:effectLst/>
                <a:latin typeface="Times New Roman" pitchFamily="33" charset="0"/>
                <a:ea typeface="+mn-ea"/>
                <a:cs typeface="+mn-cs"/>
              </a:rPr>
              <a:t>eDRAM</a:t>
            </a:r>
            <a:r>
              <a:rPr kumimoji="1" lang="en-US" sz="1200" kern="1200" dirty="0">
                <a:solidFill>
                  <a:schemeClr val="tx1"/>
                </a:solidFill>
                <a:effectLst/>
                <a:latin typeface="Times New Roman" pitchFamily="33" charset="0"/>
                <a:ea typeface="+mn-ea"/>
                <a:cs typeface="+mn-cs"/>
              </a:rPr>
              <a:t> becomes a DRAM buffer and automatically transparent to any software</a:t>
            </a:r>
          </a:p>
          <a:p>
            <a:r>
              <a:rPr kumimoji="1" lang="en-US" sz="1200" kern="1200" dirty="0">
                <a:solidFill>
                  <a:schemeClr val="tx1"/>
                </a:solidFill>
                <a:effectLst/>
                <a:latin typeface="Times New Roman" pitchFamily="33" charset="0"/>
                <a:ea typeface="+mn-ea"/>
                <a:cs typeface="+mn-cs"/>
              </a:rPr>
              <a:t>(CPU or IGP) that requires DRAM access. As a result, other hardware that communicates</a:t>
            </a:r>
          </a:p>
          <a:p>
            <a:r>
              <a:rPr kumimoji="1" lang="en-US" sz="1200" kern="1200" dirty="0">
                <a:solidFill>
                  <a:schemeClr val="tx1"/>
                </a:solidFill>
                <a:effectLst/>
                <a:latin typeface="Times New Roman" pitchFamily="33" charset="0"/>
                <a:ea typeface="+mn-ea"/>
                <a:cs typeface="+mn-cs"/>
              </a:rPr>
              <a:t>through the system agent (such as </a:t>
            </a:r>
            <a:r>
              <a:rPr kumimoji="1" lang="en-US" sz="1200" kern="1200" dirty="0" err="1">
                <a:solidFill>
                  <a:schemeClr val="tx1"/>
                </a:solidFill>
                <a:effectLst/>
                <a:latin typeface="Times New Roman" pitchFamily="33" charset="0"/>
                <a:ea typeface="+mn-ea"/>
                <a:cs typeface="+mn-cs"/>
              </a:rPr>
              <a:t>PCIe</a:t>
            </a:r>
            <a:r>
              <a:rPr kumimoji="1" lang="en-US" sz="1200" kern="1200" dirty="0">
                <a:solidFill>
                  <a:schemeClr val="tx1"/>
                </a:solidFill>
                <a:effectLst/>
                <a:latin typeface="Times New Roman" pitchFamily="33" charset="0"/>
                <a:ea typeface="+mn-ea"/>
                <a:cs typeface="+mn-cs"/>
              </a:rPr>
              <a:t> devices or data from the chipset)</a:t>
            </a:r>
          </a:p>
          <a:p>
            <a:r>
              <a:rPr kumimoji="1" lang="en-US" sz="1200" kern="1200" dirty="0">
                <a:solidFill>
                  <a:schemeClr val="tx1"/>
                </a:solidFill>
                <a:effectLst/>
                <a:latin typeface="Times New Roman" pitchFamily="33" charset="0"/>
                <a:ea typeface="+mn-ea"/>
                <a:cs typeface="+mn-cs"/>
              </a:rPr>
              <a:t>and requires information in DRAM does not need to navigate through the L3</a:t>
            </a:r>
          </a:p>
          <a:p>
            <a:r>
              <a:rPr kumimoji="1" lang="en-US" sz="1200" kern="1200" dirty="0">
                <a:solidFill>
                  <a:schemeClr val="tx1"/>
                </a:solidFill>
                <a:effectLst/>
                <a:latin typeface="Times New Roman" pitchFamily="33" charset="0"/>
                <a:ea typeface="+mn-ea"/>
                <a:cs typeface="+mn-cs"/>
              </a:rPr>
              <a:t>cache on the processor.</a:t>
            </a:r>
          </a:p>
        </p:txBody>
      </p:sp>
      <p:sp>
        <p:nvSpPr>
          <p:cNvPr id="4" name="Footer Placeholder 3"/>
          <p:cNvSpPr>
            <a:spLocks noGrp="1"/>
          </p:cNvSpPr>
          <p:nvPr>
            <p:ph type="ftr" sz="quarter" idx="10"/>
          </p:nvPr>
        </p:nvSpPr>
        <p:spPr/>
        <p:txBody>
          <a:bodyPr/>
          <a:lstStyle/>
          <a:p>
            <a:r>
              <a:rPr lang="en-US"/>
              <a:t>© 2016 Pearson Education, Inc., Upper Saddle River, NJ. All rights reserved.</a:t>
            </a:r>
          </a:p>
        </p:txBody>
      </p:sp>
      <p:sp>
        <p:nvSpPr>
          <p:cNvPr id="5" name="Slide Number Placeholder 4"/>
          <p:cNvSpPr>
            <a:spLocks noGrp="1"/>
          </p:cNvSpPr>
          <p:nvPr>
            <p:ph type="sldNum" sz="quarter" idx="11"/>
          </p:nvPr>
        </p:nvSpPr>
        <p:spPr/>
        <p:txBody>
          <a:bodyPr/>
          <a:lstStyle/>
          <a:p>
            <a:fld id="{FAF100D4-BB46-6748-84D4-F681254872AC}" type="slidenum">
              <a:rPr lang="en-US" smtClean="0"/>
              <a:pPr/>
              <a:t>33</a:t>
            </a:fld>
            <a:endParaRPr lang="en-US"/>
          </a:p>
        </p:txBody>
      </p:sp>
    </p:spTree>
    <p:extLst>
      <p:ext uri="{BB962C8B-B14F-4D97-AF65-F5344CB8AC3E}">
        <p14:creationId xmlns:p14="http://schemas.microsoft.com/office/powerpoint/2010/main" val="12420390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33" charset="0"/>
                <a:ea typeface="+mn-ea"/>
                <a:cs typeface="+mn-cs"/>
              </a:rPr>
              <a:t> Another form of semiconductor memory is flash memory. Flash memory is used</a:t>
            </a:r>
          </a:p>
          <a:p>
            <a:r>
              <a:rPr kumimoji="1" lang="en-US" sz="1200" b="0" i="0" u="none" strike="noStrike" kern="1200" baseline="0" dirty="0">
                <a:solidFill>
                  <a:schemeClr val="tx1"/>
                </a:solidFill>
                <a:latin typeface="Times New Roman" pitchFamily="33" charset="0"/>
                <a:ea typeface="+mn-ea"/>
                <a:cs typeface="+mn-cs"/>
              </a:rPr>
              <a:t>both for internal memory and external memory applications. Here, we provide a</a:t>
            </a:r>
          </a:p>
          <a:p>
            <a:r>
              <a:rPr kumimoji="1" lang="en-US" sz="1200" b="0" i="0" u="none" strike="noStrike" kern="1200" baseline="0" dirty="0">
                <a:solidFill>
                  <a:schemeClr val="tx1"/>
                </a:solidFill>
                <a:latin typeface="Times New Roman" pitchFamily="33" charset="0"/>
                <a:ea typeface="+mn-ea"/>
                <a:cs typeface="+mn-cs"/>
              </a:rPr>
              <a:t>technical overview and look at its use for internal memory.</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First introduced in the mid-1980s, flash memory is intermediate between</a:t>
            </a:r>
          </a:p>
          <a:p>
            <a:r>
              <a:rPr kumimoji="1" lang="en-US" sz="1200" b="0" i="0" u="none" strike="noStrike" kern="1200" baseline="0" dirty="0">
                <a:solidFill>
                  <a:schemeClr val="tx1"/>
                </a:solidFill>
                <a:latin typeface="Times New Roman" pitchFamily="33" charset="0"/>
                <a:ea typeface="+mn-ea"/>
                <a:cs typeface="+mn-cs"/>
              </a:rPr>
              <a:t>EPROM and EEPROM in both cost and functionality. Like EEPROM, flash memory</a:t>
            </a:r>
          </a:p>
          <a:p>
            <a:r>
              <a:rPr kumimoji="1" lang="en-US" sz="1200" b="0" i="0" u="none" strike="noStrike" kern="1200" baseline="0" dirty="0">
                <a:solidFill>
                  <a:schemeClr val="tx1"/>
                </a:solidFill>
                <a:latin typeface="Times New Roman" pitchFamily="33" charset="0"/>
                <a:ea typeface="+mn-ea"/>
                <a:cs typeface="+mn-cs"/>
              </a:rPr>
              <a:t>uses an electrical erasing technology. An entire flash memory can be erased in</a:t>
            </a:r>
          </a:p>
          <a:p>
            <a:r>
              <a:rPr kumimoji="1" lang="en-US" sz="1200" b="0" i="0" u="none" strike="noStrike" kern="1200" baseline="0" dirty="0">
                <a:solidFill>
                  <a:schemeClr val="tx1"/>
                </a:solidFill>
                <a:latin typeface="Times New Roman" pitchFamily="33" charset="0"/>
                <a:ea typeface="+mn-ea"/>
                <a:cs typeface="+mn-cs"/>
              </a:rPr>
              <a:t>one or a few seconds, which is much faster than EPROM. In addition, it is possible</a:t>
            </a:r>
          </a:p>
          <a:p>
            <a:r>
              <a:rPr kumimoji="1" lang="en-US" sz="1200" b="0" i="0" u="none" strike="noStrike" kern="1200" baseline="0" dirty="0">
                <a:solidFill>
                  <a:schemeClr val="tx1"/>
                </a:solidFill>
                <a:latin typeface="Times New Roman" pitchFamily="33" charset="0"/>
                <a:ea typeface="+mn-ea"/>
                <a:cs typeface="+mn-cs"/>
              </a:rPr>
              <a:t>to erase just blocks of memory rather than an entire chip. Flash memory gets its</a:t>
            </a:r>
          </a:p>
          <a:p>
            <a:r>
              <a:rPr kumimoji="1" lang="en-US" sz="1200" b="0" i="0" u="none" strike="noStrike" kern="1200" baseline="0" dirty="0">
                <a:solidFill>
                  <a:schemeClr val="tx1"/>
                </a:solidFill>
                <a:latin typeface="Times New Roman" pitchFamily="33" charset="0"/>
                <a:ea typeface="+mn-ea"/>
                <a:cs typeface="+mn-cs"/>
              </a:rPr>
              <a:t>name because the microchip is organized so that a section of memory cells are</a:t>
            </a:r>
          </a:p>
          <a:p>
            <a:r>
              <a:rPr kumimoji="1" lang="en-US" sz="1200" b="0" i="0" u="none" strike="noStrike" kern="1200" baseline="0" dirty="0">
                <a:solidFill>
                  <a:schemeClr val="tx1"/>
                </a:solidFill>
                <a:latin typeface="Times New Roman" pitchFamily="33" charset="0"/>
                <a:ea typeface="+mn-ea"/>
                <a:cs typeface="+mn-cs"/>
              </a:rPr>
              <a:t>erased in a single action or "flash." However, flash memory does not provide byte-level</a:t>
            </a:r>
          </a:p>
          <a:p>
            <a:r>
              <a:rPr kumimoji="1" lang="en-US" sz="1200" b="0" i="0" u="none" strike="noStrike" kern="1200" baseline="0" dirty="0">
                <a:solidFill>
                  <a:schemeClr val="tx1"/>
                </a:solidFill>
                <a:latin typeface="Times New Roman" pitchFamily="33" charset="0"/>
                <a:ea typeface="+mn-ea"/>
                <a:cs typeface="+mn-cs"/>
              </a:rPr>
              <a:t>erasure. Like EPROM, flash memory uses only one transistor per bit, and so</a:t>
            </a:r>
          </a:p>
          <a:p>
            <a:r>
              <a:rPr kumimoji="1" lang="en-US" sz="1200" b="0" i="0" u="none" strike="noStrike" kern="1200" baseline="0" dirty="0">
                <a:solidFill>
                  <a:schemeClr val="tx1"/>
                </a:solidFill>
                <a:latin typeface="Times New Roman" pitchFamily="33" charset="0"/>
                <a:ea typeface="+mn-ea"/>
                <a:cs typeface="+mn-cs"/>
              </a:rPr>
              <a:t>achieves the high density (compared with EEPROM) of EPROM.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34</a:t>
            </a:fld>
            <a:endParaRPr lang="en-US"/>
          </a:p>
        </p:txBody>
      </p:sp>
      <p:sp>
        <p:nvSpPr>
          <p:cNvPr id="5" name="Footer Placeholder 4"/>
          <p:cNvSpPr>
            <a:spLocks noGrp="1"/>
          </p:cNvSpPr>
          <p:nvPr>
            <p:ph type="ftr" sz="quarter" idx="11"/>
          </p:nvPr>
        </p:nvSpPr>
        <p:spPr/>
        <p:txBody>
          <a:bodyPr/>
          <a:lstStyle/>
          <a:p>
            <a:r>
              <a:rPr lang="en-US"/>
              <a:t>© 2016 Pearson Education, Inc., Upper Saddle River, NJ. All rights reserved.</a:t>
            </a:r>
          </a:p>
        </p:txBody>
      </p:sp>
    </p:spTree>
    <p:extLst>
      <p:ext uri="{BB962C8B-B14F-4D97-AF65-F5344CB8AC3E}">
        <p14:creationId xmlns:p14="http://schemas.microsoft.com/office/powerpoint/2010/main" val="3842228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33" charset="0"/>
                <a:ea typeface="+mn-ea"/>
                <a:cs typeface="+mn-cs"/>
              </a:rPr>
              <a:t> Figure 6.17 illustrates the basic operation of a flash memory. For comparison, Figure</a:t>
            </a:r>
          </a:p>
          <a:p>
            <a:r>
              <a:rPr kumimoji="1" lang="en-US" sz="1200" b="0" i="0" u="none" strike="noStrike" kern="1200" baseline="0" dirty="0">
                <a:solidFill>
                  <a:schemeClr val="tx1"/>
                </a:solidFill>
                <a:latin typeface="Times New Roman" pitchFamily="33" charset="0"/>
                <a:ea typeface="+mn-ea"/>
                <a:cs typeface="+mn-cs"/>
              </a:rPr>
              <a:t>6.17a depicts the operation of a transistor. Transistors exploit the properties of</a:t>
            </a:r>
          </a:p>
          <a:p>
            <a:r>
              <a:rPr kumimoji="1" lang="en-US" sz="1200" b="0" i="0" u="none" strike="noStrike" kern="1200" baseline="0" dirty="0">
                <a:solidFill>
                  <a:schemeClr val="tx1"/>
                </a:solidFill>
                <a:latin typeface="Times New Roman" pitchFamily="33" charset="0"/>
                <a:ea typeface="+mn-ea"/>
                <a:cs typeface="+mn-cs"/>
              </a:rPr>
              <a:t>semiconductors so that a small voltage applied to the gate can be used to control the</a:t>
            </a:r>
          </a:p>
          <a:p>
            <a:r>
              <a:rPr kumimoji="1" lang="en-US" sz="1200" b="0" i="0" u="none" strike="noStrike" kern="1200" baseline="0" dirty="0">
                <a:solidFill>
                  <a:schemeClr val="tx1"/>
                </a:solidFill>
                <a:latin typeface="Times New Roman" pitchFamily="33" charset="0"/>
                <a:ea typeface="+mn-ea"/>
                <a:cs typeface="+mn-cs"/>
              </a:rPr>
              <a:t>flow of a large current between the source and the drain.</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In a flash memory cell, a second gate—called a floating gate, because it is insulated</a:t>
            </a:r>
          </a:p>
          <a:p>
            <a:r>
              <a:rPr kumimoji="1" lang="en-US" sz="1200" b="0" i="0" u="none" strike="noStrike" kern="1200" baseline="0" dirty="0">
                <a:solidFill>
                  <a:schemeClr val="tx1"/>
                </a:solidFill>
                <a:latin typeface="Times New Roman" pitchFamily="33" charset="0"/>
                <a:ea typeface="+mn-ea"/>
                <a:cs typeface="+mn-cs"/>
              </a:rPr>
              <a:t>by a thin oxide layer—is added to the transistor. Initially, the floating gate</a:t>
            </a:r>
          </a:p>
          <a:p>
            <a:r>
              <a:rPr kumimoji="1" lang="en-US" sz="1200" b="0" i="0" u="none" strike="noStrike" kern="1200" baseline="0" dirty="0">
                <a:solidFill>
                  <a:schemeClr val="tx1"/>
                </a:solidFill>
                <a:latin typeface="Times New Roman" pitchFamily="33" charset="0"/>
                <a:ea typeface="+mn-ea"/>
                <a:cs typeface="+mn-cs"/>
              </a:rPr>
              <a:t>does not interfere with the operation of the transistor (Figure 6.17b). In this state,</a:t>
            </a:r>
          </a:p>
          <a:p>
            <a:r>
              <a:rPr kumimoji="1" lang="en-US" sz="1200" b="0" i="0" u="none" strike="noStrike" kern="1200" baseline="0" dirty="0">
                <a:solidFill>
                  <a:schemeClr val="tx1"/>
                </a:solidFill>
                <a:latin typeface="Times New Roman" pitchFamily="33" charset="0"/>
                <a:ea typeface="+mn-ea"/>
                <a:cs typeface="+mn-cs"/>
              </a:rPr>
              <a:t>the cell is deemed to represent binary 1. Applying a large voltage across the oxide</a:t>
            </a:r>
          </a:p>
          <a:p>
            <a:r>
              <a:rPr kumimoji="1" lang="en-US" sz="1200" b="0" i="0" u="none" strike="noStrike" kern="1200" baseline="0" dirty="0">
                <a:solidFill>
                  <a:schemeClr val="tx1"/>
                </a:solidFill>
                <a:latin typeface="Times New Roman" pitchFamily="33" charset="0"/>
                <a:ea typeface="+mn-ea"/>
                <a:cs typeface="+mn-cs"/>
              </a:rPr>
              <a:t>layer causes electrons to tunnel through it and become trapped on the floating gate,</a:t>
            </a:r>
          </a:p>
          <a:p>
            <a:r>
              <a:rPr kumimoji="1" lang="en-US" sz="1200" b="0" i="0" u="none" strike="noStrike" kern="1200" baseline="0" dirty="0">
                <a:solidFill>
                  <a:schemeClr val="tx1"/>
                </a:solidFill>
                <a:latin typeface="Times New Roman" pitchFamily="33" charset="0"/>
                <a:ea typeface="+mn-ea"/>
                <a:cs typeface="+mn-cs"/>
              </a:rPr>
              <a:t>where they remain even if the power is disconnected (Figure 6.17c). In this state, the</a:t>
            </a:r>
          </a:p>
          <a:p>
            <a:r>
              <a:rPr kumimoji="1" lang="en-US" sz="1200" b="0" i="0" u="none" strike="noStrike" kern="1200" baseline="0" dirty="0">
                <a:solidFill>
                  <a:schemeClr val="tx1"/>
                </a:solidFill>
                <a:latin typeface="Times New Roman" pitchFamily="33" charset="0"/>
                <a:ea typeface="+mn-ea"/>
                <a:cs typeface="+mn-cs"/>
              </a:rPr>
              <a:t>cell is deemed to represent binary 0. The state of the cell can be read by using external</a:t>
            </a:r>
          </a:p>
          <a:p>
            <a:r>
              <a:rPr kumimoji="1" lang="en-US" sz="1200" b="0" i="0" u="none" strike="noStrike" kern="1200" baseline="0" dirty="0">
                <a:solidFill>
                  <a:schemeClr val="tx1"/>
                </a:solidFill>
                <a:latin typeface="Times New Roman" pitchFamily="33" charset="0"/>
                <a:ea typeface="+mn-ea"/>
                <a:cs typeface="+mn-cs"/>
              </a:rPr>
              <a:t>circuitry to test whether the transistor is working or not. Applying a large voltage</a:t>
            </a:r>
          </a:p>
          <a:p>
            <a:r>
              <a:rPr kumimoji="1" lang="en-US" sz="1200" b="0" i="0" u="none" strike="noStrike" kern="1200" baseline="0" dirty="0">
                <a:solidFill>
                  <a:schemeClr val="tx1"/>
                </a:solidFill>
                <a:latin typeface="Times New Roman" pitchFamily="33" charset="0"/>
                <a:ea typeface="+mn-ea"/>
                <a:cs typeface="+mn-cs"/>
              </a:rPr>
              <a:t>in the opposite direction removes the electrons from the floating gate, returning</a:t>
            </a:r>
          </a:p>
          <a:p>
            <a:r>
              <a:rPr kumimoji="1" lang="en-US" sz="1200" b="0" i="0" u="none" strike="noStrike" kern="1200" baseline="0" dirty="0">
                <a:solidFill>
                  <a:schemeClr val="tx1"/>
                </a:solidFill>
                <a:latin typeface="Times New Roman" pitchFamily="33" charset="0"/>
                <a:ea typeface="+mn-ea"/>
                <a:cs typeface="+mn-cs"/>
              </a:rPr>
              <a:t>to a state of binary 1.</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 An important characteristic of flash memory is that it is persistent memory,</a:t>
            </a:r>
          </a:p>
          <a:p>
            <a:r>
              <a:rPr kumimoji="1" lang="en-US" sz="1200" b="0" i="0" u="none" strike="noStrike" kern="1200" baseline="0" dirty="0">
                <a:solidFill>
                  <a:schemeClr val="tx1"/>
                </a:solidFill>
                <a:latin typeface="Times New Roman" pitchFamily="33" charset="0"/>
                <a:ea typeface="+mn-ea"/>
                <a:cs typeface="+mn-cs"/>
              </a:rPr>
              <a:t>which means that it retains data when there is no power applied to the memory.</a:t>
            </a:r>
          </a:p>
          <a:p>
            <a:r>
              <a:rPr kumimoji="1" lang="en-US" sz="1200" b="0" i="0" u="none" strike="noStrike" kern="1200" baseline="0" dirty="0">
                <a:solidFill>
                  <a:schemeClr val="tx1"/>
                </a:solidFill>
                <a:latin typeface="Times New Roman" pitchFamily="33" charset="0"/>
                <a:ea typeface="+mn-ea"/>
                <a:cs typeface="+mn-cs"/>
              </a:rPr>
              <a:t>Thus, it is useful for secondary (external) storage, and as an alternative to random</a:t>
            </a:r>
          </a:p>
          <a:p>
            <a:r>
              <a:rPr kumimoji="1" lang="en-US" sz="1200" b="0" i="0" u="none" strike="noStrike" kern="1200" baseline="0" dirty="0">
                <a:solidFill>
                  <a:schemeClr val="tx1"/>
                </a:solidFill>
                <a:latin typeface="Times New Roman" pitchFamily="33" charset="0"/>
                <a:ea typeface="+mn-ea"/>
                <a:cs typeface="+mn-cs"/>
              </a:rPr>
              <a:t>access memory in computers.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35</a:t>
            </a:fld>
            <a:endParaRPr lang="en-US"/>
          </a:p>
        </p:txBody>
      </p:sp>
      <p:sp>
        <p:nvSpPr>
          <p:cNvPr id="5" name="Footer Placeholder 4"/>
          <p:cNvSpPr>
            <a:spLocks noGrp="1"/>
          </p:cNvSpPr>
          <p:nvPr>
            <p:ph type="ftr" sz="quarter" idx="11"/>
          </p:nvPr>
        </p:nvSpPr>
        <p:spPr/>
        <p:txBody>
          <a:bodyPr/>
          <a:lstStyle/>
          <a:p>
            <a:r>
              <a:rPr lang="en-US"/>
              <a:t>© 2016 Pearson Education, Inc., Upper Saddle River, NJ. All rights reserved.</a:t>
            </a:r>
          </a:p>
        </p:txBody>
      </p:sp>
    </p:spTree>
    <p:extLst>
      <p:ext uri="{BB962C8B-B14F-4D97-AF65-F5344CB8AC3E}">
        <p14:creationId xmlns:p14="http://schemas.microsoft.com/office/powerpoint/2010/main" val="2423445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33" charset="0"/>
                <a:ea typeface="+mn-ea"/>
                <a:cs typeface="+mn-cs"/>
              </a:rPr>
              <a:t> There are two distinctive types of flash memory, designated as NOR and NAND</a:t>
            </a:r>
          </a:p>
          <a:p>
            <a:r>
              <a:rPr kumimoji="1" lang="en-US" sz="1200" b="0" i="0" u="none" strike="noStrike" kern="1200" baseline="0" dirty="0">
                <a:solidFill>
                  <a:schemeClr val="tx1"/>
                </a:solidFill>
                <a:latin typeface="Times New Roman" pitchFamily="33" charset="0"/>
                <a:ea typeface="+mn-ea"/>
                <a:cs typeface="+mn-cs"/>
              </a:rPr>
              <a:t>(Figure 6.18). In </a:t>
            </a:r>
            <a:r>
              <a:rPr kumimoji="1" lang="en-US" sz="1200" b="1" i="0" u="none" strike="noStrike" kern="1200" baseline="0" dirty="0">
                <a:solidFill>
                  <a:schemeClr val="tx1"/>
                </a:solidFill>
                <a:latin typeface="Times New Roman" pitchFamily="33" charset="0"/>
                <a:ea typeface="+mn-ea"/>
                <a:cs typeface="+mn-cs"/>
              </a:rPr>
              <a:t>NOR</a:t>
            </a:r>
            <a:r>
              <a:rPr kumimoji="1" lang="en-US" sz="1200" b="0" i="0" u="none" strike="noStrike" kern="1200" baseline="0" dirty="0">
                <a:solidFill>
                  <a:schemeClr val="tx1"/>
                </a:solidFill>
                <a:latin typeface="Times New Roman" pitchFamily="33" charset="0"/>
                <a:ea typeface="+mn-ea"/>
                <a:cs typeface="+mn-cs"/>
              </a:rPr>
              <a:t> </a:t>
            </a:r>
            <a:r>
              <a:rPr kumimoji="1" lang="en-US" sz="1200" b="1" i="0" u="none" strike="noStrike" kern="1200" baseline="0" dirty="0">
                <a:solidFill>
                  <a:schemeClr val="tx1"/>
                </a:solidFill>
                <a:latin typeface="Times New Roman" pitchFamily="33" charset="0"/>
                <a:ea typeface="+mn-ea"/>
                <a:cs typeface="+mn-cs"/>
              </a:rPr>
              <a:t>flash memory </a:t>
            </a:r>
            <a:r>
              <a:rPr kumimoji="1" lang="en-US" sz="1200" b="0" i="0" u="none" strike="noStrike" kern="1200" baseline="0" dirty="0">
                <a:solidFill>
                  <a:schemeClr val="tx1"/>
                </a:solidFill>
                <a:latin typeface="Times New Roman" pitchFamily="33" charset="0"/>
                <a:ea typeface="+mn-ea"/>
                <a:cs typeface="+mn-cs"/>
              </a:rPr>
              <a:t>, the basic unit of access is a bit, referred to as a</a:t>
            </a:r>
          </a:p>
          <a:p>
            <a:r>
              <a:rPr kumimoji="1" lang="en-US" sz="1200" b="0" i="1" u="none" strike="noStrike" kern="1200" baseline="0" dirty="0">
                <a:solidFill>
                  <a:schemeClr val="tx1"/>
                </a:solidFill>
                <a:latin typeface="Times New Roman" pitchFamily="33" charset="0"/>
                <a:ea typeface="+mn-ea"/>
                <a:cs typeface="+mn-cs"/>
              </a:rPr>
              <a:t>memory cell </a:t>
            </a:r>
            <a:r>
              <a:rPr kumimoji="1" lang="en-US" sz="1200" b="0" i="0" u="none" strike="noStrike" kern="1200" baseline="0" dirty="0">
                <a:solidFill>
                  <a:schemeClr val="tx1"/>
                </a:solidFill>
                <a:latin typeface="Times New Roman" pitchFamily="33" charset="0"/>
                <a:ea typeface="+mn-ea"/>
                <a:cs typeface="+mn-cs"/>
              </a:rPr>
              <a:t>. Cells in NOR flash are connected in parallel to the bit lines so that each</a:t>
            </a:r>
          </a:p>
          <a:p>
            <a:r>
              <a:rPr kumimoji="1" lang="en-US" sz="1200" b="0" i="0" u="none" strike="noStrike" kern="1200" baseline="0" dirty="0">
                <a:solidFill>
                  <a:schemeClr val="tx1"/>
                </a:solidFill>
                <a:latin typeface="Times New Roman" pitchFamily="33" charset="0"/>
                <a:ea typeface="+mn-ea"/>
                <a:cs typeface="+mn-cs"/>
              </a:rPr>
              <a:t>cell can be read/write/erased individually. If any memory cell of the device is turned</a:t>
            </a:r>
          </a:p>
          <a:p>
            <a:r>
              <a:rPr kumimoji="1" lang="en-US" sz="1200" b="0" i="0" u="none" strike="noStrike" kern="1200" baseline="0" dirty="0">
                <a:solidFill>
                  <a:schemeClr val="tx1"/>
                </a:solidFill>
                <a:latin typeface="Times New Roman" pitchFamily="33" charset="0"/>
                <a:ea typeface="+mn-ea"/>
                <a:cs typeface="+mn-cs"/>
              </a:rPr>
              <a:t>on by the corresponding word line, the bit line goes low. This is similar in function to</a:t>
            </a:r>
          </a:p>
          <a:p>
            <a:r>
              <a:rPr kumimoji="1" lang="en-US" sz="1200" b="0" i="0" u="none" strike="noStrike" kern="1200" baseline="0" dirty="0">
                <a:solidFill>
                  <a:schemeClr val="tx1"/>
                </a:solidFill>
                <a:latin typeface="Times New Roman" pitchFamily="33" charset="0"/>
                <a:ea typeface="+mn-ea"/>
                <a:cs typeface="+mn-cs"/>
              </a:rPr>
              <a:t>a NOR logic gate.</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1" i="0" u="none" strike="noStrike" kern="1200" baseline="0" dirty="0">
                <a:solidFill>
                  <a:schemeClr val="tx1"/>
                </a:solidFill>
                <a:latin typeface="Times New Roman" pitchFamily="33" charset="0"/>
                <a:ea typeface="+mn-ea"/>
                <a:cs typeface="+mn-cs"/>
              </a:rPr>
              <a:t>NAND flash memory  </a:t>
            </a:r>
            <a:r>
              <a:rPr kumimoji="1" lang="en-US" sz="1200" b="0" i="0" u="none" strike="noStrike" kern="1200" baseline="0" dirty="0">
                <a:solidFill>
                  <a:schemeClr val="tx1"/>
                </a:solidFill>
                <a:latin typeface="Times New Roman" pitchFamily="33" charset="0"/>
                <a:ea typeface="+mn-ea"/>
                <a:cs typeface="+mn-cs"/>
              </a:rPr>
              <a:t>is organized in transistor arrays with 16 or 32 transistors</a:t>
            </a:r>
          </a:p>
          <a:p>
            <a:r>
              <a:rPr kumimoji="1" lang="en-US" sz="1200" b="0" i="0" u="none" strike="noStrike" kern="1200" baseline="0" dirty="0">
                <a:solidFill>
                  <a:schemeClr val="tx1"/>
                </a:solidFill>
                <a:latin typeface="Times New Roman" pitchFamily="33" charset="0"/>
                <a:ea typeface="+mn-ea"/>
                <a:cs typeface="+mn-cs"/>
              </a:rPr>
              <a:t>in series. The bit line goes low only if all the transistors in the corresponding word</a:t>
            </a:r>
          </a:p>
          <a:p>
            <a:r>
              <a:rPr kumimoji="1" lang="en-US" sz="1200" b="0" i="0" u="none" strike="noStrike" kern="1200" baseline="0" dirty="0">
                <a:solidFill>
                  <a:schemeClr val="tx1"/>
                </a:solidFill>
                <a:latin typeface="Times New Roman" pitchFamily="33" charset="0"/>
                <a:ea typeface="+mn-ea"/>
                <a:cs typeface="+mn-cs"/>
              </a:rPr>
              <a:t>lines are turned on. This is similar in function to a NAND logic gate.</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36</a:t>
            </a:fld>
            <a:endParaRPr lang="en-US"/>
          </a:p>
        </p:txBody>
      </p:sp>
      <p:sp>
        <p:nvSpPr>
          <p:cNvPr id="5" name="Footer Placeholder 4"/>
          <p:cNvSpPr>
            <a:spLocks noGrp="1"/>
          </p:cNvSpPr>
          <p:nvPr>
            <p:ph type="ftr" sz="quarter" idx="11"/>
          </p:nvPr>
        </p:nvSpPr>
        <p:spPr/>
        <p:txBody>
          <a:bodyPr/>
          <a:lstStyle/>
          <a:p>
            <a:r>
              <a:rPr lang="en-US"/>
              <a:t>© 2016 Pearson Education, Inc., Upper Saddle River, NJ. All rights reserved.</a:t>
            </a:r>
          </a:p>
        </p:txBody>
      </p:sp>
    </p:spTree>
    <p:extLst>
      <p:ext uri="{BB962C8B-B14F-4D97-AF65-F5344CB8AC3E}">
        <p14:creationId xmlns:p14="http://schemas.microsoft.com/office/powerpoint/2010/main" val="19552782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33" charset="0"/>
                <a:ea typeface="+mn-ea"/>
                <a:cs typeface="+mn-cs"/>
              </a:rPr>
              <a:t> Although the specific quantitative values of various characteristics of NOR</a:t>
            </a:r>
          </a:p>
          <a:p>
            <a:r>
              <a:rPr kumimoji="1" lang="en-US" sz="1200" b="0" i="0" u="none" strike="noStrike" kern="1200" baseline="0" dirty="0">
                <a:solidFill>
                  <a:schemeClr val="tx1"/>
                </a:solidFill>
                <a:latin typeface="Times New Roman" pitchFamily="33" charset="0"/>
                <a:ea typeface="+mn-ea"/>
                <a:cs typeface="+mn-cs"/>
              </a:rPr>
              <a:t>and NAND are changing year by year, the relative differences between the two</a:t>
            </a:r>
          </a:p>
          <a:p>
            <a:r>
              <a:rPr kumimoji="1" lang="en-US" sz="1200" b="0" i="0" u="none" strike="noStrike" kern="1200" baseline="0" dirty="0">
                <a:solidFill>
                  <a:schemeClr val="tx1"/>
                </a:solidFill>
                <a:latin typeface="Times New Roman" pitchFamily="33" charset="0"/>
                <a:ea typeface="+mn-ea"/>
                <a:cs typeface="+mn-cs"/>
              </a:rPr>
              <a:t>types has remained stable. These differences are usefully illustrated by the </a:t>
            </a:r>
            <a:r>
              <a:rPr kumimoji="1" lang="en-US" sz="1200" b="0" i="0" u="none" strike="noStrike" kern="1200" baseline="0" dirty="0" err="1">
                <a:solidFill>
                  <a:schemeClr val="tx1"/>
                </a:solidFill>
                <a:latin typeface="Times New Roman" pitchFamily="33" charset="0"/>
                <a:ea typeface="+mn-ea"/>
                <a:cs typeface="+mn-cs"/>
              </a:rPr>
              <a:t>Kiviat</a:t>
            </a:r>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graphs shown in Figure 6.19.</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 NOR flash memory provides high-speed random access. It can read and write</a:t>
            </a:r>
          </a:p>
          <a:p>
            <a:r>
              <a:rPr kumimoji="1" lang="en-US" sz="1200" b="0" i="0" u="none" strike="noStrike" kern="1200" baseline="0" dirty="0">
                <a:solidFill>
                  <a:schemeClr val="tx1"/>
                </a:solidFill>
                <a:latin typeface="Times New Roman" pitchFamily="33" charset="0"/>
                <a:ea typeface="+mn-ea"/>
                <a:cs typeface="+mn-cs"/>
              </a:rPr>
              <a:t>data to specific locations, and can reference and retrieve a single byte. NAND reads</a:t>
            </a:r>
          </a:p>
          <a:p>
            <a:r>
              <a:rPr kumimoji="1" lang="en-US" sz="1200" b="0" i="0" u="none" strike="noStrike" kern="1200" baseline="0" dirty="0">
                <a:solidFill>
                  <a:schemeClr val="tx1"/>
                </a:solidFill>
                <a:latin typeface="Times New Roman" pitchFamily="33" charset="0"/>
                <a:ea typeface="+mn-ea"/>
                <a:cs typeface="+mn-cs"/>
              </a:rPr>
              <a:t>and writes in small blocks. NAND provides higher bit density than NOR and greater</a:t>
            </a:r>
          </a:p>
          <a:p>
            <a:r>
              <a:rPr kumimoji="1" lang="en-US" sz="1200" b="0" i="0" u="none" strike="noStrike" kern="1200" baseline="0" dirty="0">
                <a:solidFill>
                  <a:schemeClr val="tx1"/>
                </a:solidFill>
                <a:latin typeface="Times New Roman" pitchFamily="33" charset="0"/>
                <a:ea typeface="+mn-ea"/>
                <a:cs typeface="+mn-cs"/>
              </a:rPr>
              <a:t>write speed. NAND flash does not provide a random-access external address bus so</a:t>
            </a:r>
          </a:p>
          <a:p>
            <a:r>
              <a:rPr kumimoji="1" lang="en-US" sz="1200" b="0" i="0" u="none" strike="noStrike" kern="1200" baseline="0" dirty="0">
                <a:solidFill>
                  <a:schemeClr val="tx1"/>
                </a:solidFill>
                <a:latin typeface="Times New Roman" pitchFamily="33" charset="0"/>
                <a:ea typeface="+mn-ea"/>
                <a:cs typeface="+mn-cs"/>
              </a:rPr>
              <a:t>the data must be read on a </a:t>
            </a:r>
            <a:r>
              <a:rPr kumimoji="1" lang="en-US" sz="1200" b="0" i="0" u="none" strike="noStrike" kern="1200" baseline="0" dirty="0" err="1">
                <a:solidFill>
                  <a:schemeClr val="tx1"/>
                </a:solidFill>
                <a:latin typeface="Times New Roman" pitchFamily="33" charset="0"/>
                <a:ea typeface="+mn-ea"/>
                <a:cs typeface="+mn-cs"/>
              </a:rPr>
              <a:t>blockwise</a:t>
            </a:r>
            <a:r>
              <a:rPr kumimoji="1" lang="en-US" sz="1200" b="0" i="0" u="none" strike="noStrike" kern="1200" baseline="0" dirty="0">
                <a:solidFill>
                  <a:schemeClr val="tx1"/>
                </a:solidFill>
                <a:latin typeface="Times New Roman" pitchFamily="33" charset="0"/>
                <a:ea typeface="+mn-ea"/>
                <a:cs typeface="+mn-cs"/>
              </a:rPr>
              <a:t> basis (also known as page access), where each</a:t>
            </a:r>
          </a:p>
          <a:p>
            <a:r>
              <a:rPr kumimoji="1" lang="en-US" sz="1200" b="0" i="0" u="none" strike="noStrike" kern="1200" baseline="0" dirty="0">
                <a:solidFill>
                  <a:schemeClr val="tx1"/>
                </a:solidFill>
                <a:latin typeface="Times New Roman" pitchFamily="33" charset="0"/>
                <a:ea typeface="+mn-ea"/>
                <a:cs typeface="+mn-cs"/>
              </a:rPr>
              <a:t>block holds hundreds to thousands of bits.</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For internal memory in embedded systems, NOR flash memory has traditionally</a:t>
            </a:r>
          </a:p>
          <a:p>
            <a:r>
              <a:rPr kumimoji="1" lang="en-US" sz="1200" b="0" i="0" u="none" strike="noStrike" kern="1200" baseline="0" dirty="0">
                <a:solidFill>
                  <a:schemeClr val="tx1"/>
                </a:solidFill>
                <a:latin typeface="Times New Roman" pitchFamily="33" charset="0"/>
                <a:ea typeface="+mn-ea"/>
                <a:cs typeface="+mn-cs"/>
              </a:rPr>
              <a:t>been preferred. NAND memory has made some inroads, but NOR remains the</a:t>
            </a:r>
          </a:p>
          <a:p>
            <a:r>
              <a:rPr kumimoji="1" lang="en-US" sz="1200" b="0" i="0" u="none" strike="noStrike" kern="1200" baseline="0" dirty="0">
                <a:solidFill>
                  <a:schemeClr val="tx1"/>
                </a:solidFill>
                <a:latin typeface="Times New Roman" pitchFamily="33" charset="0"/>
                <a:ea typeface="+mn-ea"/>
                <a:cs typeface="+mn-cs"/>
              </a:rPr>
              <a:t>dominant technology for internal memory. It is ideally suited for microcontrollers</a:t>
            </a:r>
          </a:p>
          <a:p>
            <a:r>
              <a:rPr kumimoji="1" lang="en-US" sz="1200" b="0" i="0" u="none" strike="noStrike" kern="1200" baseline="0" dirty="0">
                <a:solidFill>
                  <a:schemeClr val="tx1"/>
                </a:solidFill>
                <a:latin typeface="Times New Roman" pitchFamily="33" charset="0"/>
                <a:ea typeface="+mn-ea"/>
                <a:cs typeface="+mn-cs"/>
              </a:rPr>
              <a:t>where the amount of program code is relatively small and a certain amount of application</a:t>
            </a:r>
          </a:p>
          <a:p>
            <a:r>
              <a:rPr kumimoji="1" lang="en-US" sz="1200" b="0" i="0" u="none" strike="noStrike" kern="1200" baseline="0" dirty="0">
                <a:solidFill>
                  <a:schemeClr val="tx1"/>
                </a:solidFill>
                <a:latin typeface="Times New Roman" pitchFamily="33" charset="0"/>
                <a:ea typeface="+mn-ea"/>
                <a:cs typeface="+mn-cs"/>
              </a:rPr>
              <a:t>data does not vary. For example, the flash memory in Figure 1.16 is NOR</a:t>
            </a:r>
          </a:p>
          <a:p>
            <a:r>
              <a:rPr kumimoji="1" lang="en-US" sz="1200" b="0" i="0" u="none" strike="noStrike" kern="1200" baseline="0" dirty="0">
                <a:solidFill>
                  <a:schemeClr val="tx1"/>
                </a:solidFill>
                <a:latin typeface="Times New Roman" pitchFamily="33" charset="0"/>
                <a:ea typeface="+mn-ea"/>
                <a:cs typeface="+mn-cs"/>
              </a:rPr>
              <a:t>memory.</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NAND memory is better suited for external memory, such as USB flash</a:t>
            </a:r>
          </a:p>
          <a:p>
            <a:r>
              <a:rPr kumimoji="1" lang="en-US" sz="1200" b="0" i="0" u="none" strike="noStrike" kern="1200" baseline="0" dirty="0">
                <a:solidFill>
                  <a:schemeClr val="tx1"/>
                </a:solidFill>
                <a:latin typeface="Times New Roman" pitchFamily="33" charset="0"/>
                <a:ea typeface="+mn-ea"/>
                <a:cs typeface="+mn-cs"/>
              </a:rPr>
              <a:t>drives, memory cards (in digital cameras, MP3 players, etc.), and in what are known</a:t>
            </a:r>
          </a:p>
          <a:p>
            <a:r>
              <a:rPr kumimoji="1" lang="en-US" sz="1200" b="0" i="0" u="none" strike="noStrike" kern="1200" baseline="0" dirty="0">
                <a:solidFill>
                  <a:schemeClr val="tx1"/>
                </a:solidFill>
                <a:latin typeface="Times New Roman" pitchFamily="33" charset="0"/>
                <a:ea typeface="+mn-ea"/>
                <a:cs typeface="+mn-cs"/>
              </a:rPr>
              <a:t>as solid-state disks (SSDs). We discuss SSDs in Chapter 7.</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37</a:t>
            </a:fld>
            <a:endParaRPr lang="en-US"/>
          </a:p>
        </p:txBody>
      </p:sp>
      <p:sp>
        <p:nvSpPr>
          <p:cNvPr id="5" name="Footer Placeholder 4"/>
          <p:cNvSpPr>
            <a:spLocks noGrp="1"/>
          </p:cNvSpPr>
          <p:nvPr>
            <p:ph type="ftr" sz="quarter" idx="11"/>
          </p:nvPr>
        </p:nvSpPr>
        <p:spPr/>
        <p:txBody>
          <a:bodyPr/>
          <a:lstStyle/>
          <a:p>
            <a:r>
              <a:rPr lang="en-US"/>
              <a:t>© 2016 Pearson Education, Inc., Upper Saddle River, NJ. All rights reserved.</a:t>
            </a:r>
          </a:p>
        </p:txBody>
      </p:sp>
    </p:spTree>
    <p:extLst>
      <p:ext uri="{BB962C8B-B14F-4D97-AF65-F5344CB8AC3E}">
        <p14:creationId xmlns:p14="http://schemas.microsoft.com/office/powerpoint/2010/main" val="1042910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33" charset="0"/>
                <a:ea typeface="+mn-ea"/>
                <a:cs typeface="+mn-cs"/>
              </a:rPr>
              <a:t> The traditional memory hierarchy has consisted of three levels (Figure 6.20):</a:t>
            </a:r>
          </a:p>
          <a:p>
            <a:endParaRPr kumimoji="1" lang="en-US" sz="1200" b="1" i="0" u="none" strike="noStrike" kern="1200" baseline="0" dirty="0">
              <a:solidFill>
                <a:schemeClr val="tx1"/>
              </a:solidFill>
              <a:latin typeface="Times New Roman" pitchFamily="33" charset="0"/>
              <a:ea typeface="+mn-ea"/>
              <a:cs typeface="+mn-cs"/>
            </a:endParaRPr>
          </a:p>
          <a:p>
            <a:r>
              <a:rPr kumimoji="1" lang="en-US" sz="1200" b="1" i="0" u="none" strike="noStrike" kern="1200" baseline="0" dirty="0">
                <a:solidFill>
                  <a:schemeClr val="tx1"/>
                </a:solidFill>
                <a:latin typeface="Times New Roman" pitchFamily="33" charset="0"/>
                <a:ea typeface="+mn-ea"/>
                <a:cs typeface="+mn-cs"/>
              </a:rPr>
              <a:t>■ Static RAM (SRAM):  </a:t>
            </a:r>
            <a:r>
              <a:rPr kumimoji="1" lang="en-US" sz="1200" b="0" i="0" u="none" strike="noStrike" kern="1200" baseline="0" dirty="0">
                <a:solidFill>
                  <a:schemeClr val="tx1"/>
                </a:solidFill>
                <a:latin typeface="Times New Roman" pitchFamily="33" charset="0"/>
                <a:ea typeface="+mn-ea"/>
                <a:cs typeface="+mn-cs"/>
              </a:rPr>
              <a:t>SRAM provides rapid access time, but is the most expensive</a:t>
            </a:r>
          </a:p>
          <a:p>
            <a:r>
              <a:rPr kumimoji="1" lang="en-US" sz="1200" b="0" i="0" u="none" strike="noStrike" kern="1200" baseline="0" dirty="0">
                <a:solidFill>
                  <a:schemeClr val="tx1"/>
                </a:solidFill>
                <a:latin typeface="Times New Roman" pitchFamily="33" charset="0"/>
                <a:ea typeface="+mn-ea"/>
                <a:cs typeface="+mn-cs"/>
              </a:rPr>
              <a:t>and the least dense (bit density). SRAM is suitable for cache memory.</a:t>
            </a:r>
          </a:p>
          <a:p>
            <a:endParaRPr kumimoji="1" lang="en-US" sz="1200" b="1" i="0" u="none" strike="noStrike" kern="1200" baseline="0" dirty="0">
              <a:solidFill>
                <a:schemeClr val="tx1"/>
              </a:solidFill>
              <a:latin typeface="Times New Roman" pitchFamily="33" charset="0"/>
              <a:ea typeface="+mn-ea"/>
              <a:cs typeface="+mn-cs"/>
            </a:endParaRPr>
          </a:p>
          <a:p>
            <a:r>
              <a:rPr kumimoji="1" lang="en-US" sz="1200" b="1" i="0" u="none" strike="noStrike" kern="1200" baseline="0" dirty="0">
                <a:solidFill>
                  <a:schemeClr val="tx1"/>
                </a:solidFill>
                <a:latin typeface="Times New Roman" pitchFamily="33" charset="0"/>
                <a:ea typeface="+mn-ea"/>
                <a:cs typeface="+mn-cs"/>
              </a:rPr>
              <a:t>■ </a:t>
            </a:r>
            <a:r>
              <a:rPr kumimoji="1" lang="en-US" sz="1200" b="0" i="0" u="none" strike="noStrike" kern="1200" baseline="0" dirty="0">
                <a:solidFill>
                  <a:schemeClr val="tx1"/>
                </a:solidFill>
                <a:latin typeface="Times New Roman" pitchFamily="33" charset="0"/>
                <a:ea typeface="+mn-ea"/>
                <a:cs typeface="+mn-cs"/>
              </a:rPr>
              <a:t>Dyna</a:t>
            </a:r>
            <a:r>
              <a:rPr kumimoji="1" lang="en-US" sz="1200" b="1" i="0" u="none" strike="noStrike" kern="1200" baseline="0" dirty="0">
                <a:solidFill>
                  <a:schemeClr val="tx1"/>
                </a:solidFill>
                <a:latin typeface="Times New Roman" pitchFamily="33" charset="0"/>
                <a:ea typeface="+mn-ea"/>
                <a:cs typeface="+mn-cs"/>
              </a:rPr>
              <a:t>mic RAM (DRAM</a:t>
            </a:r>
            <a:r>
              <a:rPr kumimoji="1" lang="en-US" sz="1200" b="0" i="0" u="none" strike="noStrike" kern="1200" baseline="0" dirty="0">
                <a:solidFill>
                  <a:schemeClr val="tx1"/>
                </a:solidFill>
                <a:latin typeface="Times New Roman" pitchFamily="33" charset="0"/>
                <a:ea typeface="+mn-ea"/>
                <a:cs typeface="+mn-cs"/>
              </a:rPr>
              <a:t>):  Cheaper, denser, and slower than SRAM, DRAM</a:t>
            </a:r>
          </a:p>
          <a:p>
            <a:r>
              <a:rPr kumimoji="1" lang="en-US" sz="1200" b="0" i="0" u="none" strike="noStrike" kern="1200" baseline="0" dirty="0">
                <a:solidFill>
                  <a:schemeClr val="tx1"/>
                </a:solidFill>
                <a:latin typeface="Times New Roman" pitchFamily="33" charset="0"/>
                <a:ea typeface="+mn-ea"/>
                <a:cs typeface="+mn-cs"/>
              </a:rPr>
              <a:t>has traditionally been the choice off-chip main memory.</a:t>
            </a:r>
          </a:p>
          <a:p>
            <a:endParaRPr kumimoji="1" lang="en-US" sz="1200" b="1" i="0" u="none" strike="noStrike" kern="1200" baseline="0" dirty="0">
              <a:solidFill>
                <a:schemeClr val="tx1"/>
              </a:solidFill>
              <a:latin typeface="Times New Roman" pitchFamily="33" charset="0"/>
              <a:ea typeface="+mn-ea"/>
              <a:cs typeface="+mn-cs"/>
            </a:endParaRPr>
          </a:p>
          <a:p>
            <a:r>
              <a:rPr kumimoji="1" lang="en-US" sz="1200" b="1" i="0" u="none" strike="noStrike" kern="1200" baseline="0" dirty="0">
                <a:solidFill>
                  <a:schemeClr val="tx1"/>
                </a:solidFill>
                <a:latin typeface="Times New Roman" pitchFamily="33" charset="0"/>
                <a:ea typeface="+mn-ea"/>
                <a:cs typeface="+mn-cs"/>
              </a:rPr>
              <a:t>■ Hard disk</a:t>
            </a:r>
            <a:r>
              <a:rPr kumimoji="1" lang="en-US" sz="1200" b="0" i="0" u="none" strike="noStrike" kern="1200" baseline="0" dirty="0">
                <a:solidFill>
                  <a:schemeClr val="tx1"/>
                </a:solidFill>
                <a:latin typeface="Times New Roman" pitchFamily="33" charset="0"/>
                <a:ea typeface="+mn-ea"/>
                <a:cs typeface="+mn-cs"/>
              </a:rPr>
              <a:t>:  A magnetic disk provides very high bit density and very low cost</a:t>
            </a:r>
          </a:p>
          <a:p>
            <a:r>
              <a:rPr kumimoji="1" lang="en-US" sz="1200" b="0" i="0" u="none" strike="noStrike" kern="1200" baseline="0" dirty="0">
                <a:solidFill>
                  <a:schemeClr val="tx1"/>
                </a:solidFill>
                <a:latin typeface="Times New Roman" pitchFamily="33" charset="0"/>
                <a:ea typeface="+mn-ea"/>
                <a:cs typeface="+mn-cs"/>
              </a:rPr>
              <a:t>per bit, with relatively slow access times. It is the traditional choice for external</a:t>
            </a:r>
          </a:p>
          <a:p>
            <a:r>
              <a:rPr kumimoji="1" lang="en-US" sz="1200" b="0" i="0" u="none" strike="noStrike" kern="1200" baseline="0" dirty="0">
                <a:solidFill>
                  <a:schemeClr val="tx1"/>
                </a:solidFill>
                <a:latin typeface="Times New Roman" pitchFamily="33" charset="0"/>
                <a:ea typeface="+mn-ea"/>
                <a:cs typeface="+mn-cs"/>
              </a:rPr>
              <a:t>storage as part of the memory hierarchy.</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Into this mix, as we have seen, as been added flash memory. Flash memory has the</a:t>
            </a:r>
          </a:p>
          <a:p>
            <a:r>
              <a:rPr kumimoji="1" lang="en-US" sz="1200" b="0" i="0" u="none" strike="noStrike" kern="1200" baseline="0" dirty="0">
                <a:solidFill>
                  <a:schemeClr val="tx1"/>
                </a:solidFill>
                <a:latin typeface="Times New Roman" pitchFamily="33" charset="0"/>
                <a:ea typeface="+mn-ea"/>
                <a:cs typeface="+mn-cs"/>
              </a:rPr>
              <a:t>advantage over traditional memory that it is nonvolatile. NOR flash is best suited</a:t>
            </a:r>
          </a:p>
          <a:p>
            <a:r>
              <a:rPr kumimoji="1" lang="en-US" sz="1200" b="0" i="0" u="none" strike="noStrike" kern="1200" baseline="0" dirty="0">
                <a:solidFill>
                  <a:schemeClr val="tx1"/>
                </a:solidFill>
                <a:latin typeface="Times New Roman" pitchFamily="33" charset="0"/>
                <a:ea typeface="+mn-ea"/>
                <a:cs typeface="+mn-cs"/>
              </a:rPr>
              <a:t>to storing programs and static application data in embedded systems, while NAND</a:t>
            </a:r>
          </a:p>
          <a:p>
            <a:r>
              <a:rPr kumimoji="1" lang="en-US" sz="1200" b="0" i="0" u="none" strike="noStrike" kern="1200" baseline="0" dirty="0">
                <a:solidFill>
                  <a:schemeClr val="tx1"/>
                </a:solidFill>
                <a:latin typeface="Times New Roman" pitchFamily="33" charset="0"/>
                <a:ea typeface="+mn-ea"/>
                <a:cs typeface="+mn-cs"/>
              </a:rPr>
              <a:t>flash has characteristics intermediate between DRAM and hard disks.</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Over time, each of these technologies has seen improvements in scaling: higher</a:t>
            </a:r>
          </a:p>
          <a:p>
            <a:r>
              <a:rPr kumimoji="1" lang="en-US" sz="1200" b="0" i="0" u="none" strike="noStrike" kern="1200" baseline="0" dirty="0">
                <a:solidFill>
                  <a:schemeClr val="tx1"/>
                </a:solidFill>
                <a:latin typeface="Times New Roman" pitchFamily="33" charset="0"/>
                <a:ea typeface="+mn-ea"/>
                <a:cs typeface="+mn-cs"/>
              </a:rPr>
              <a:t>bit density, higher speed, lower power consumption, and lower cost. However, for</a:t>
            </a:r>
          </a:p>
          <a:p>
            <a:r>
              <a:rPr kumimoji="1" lang="en-US" sz="1200" b="0" i="0" u="none" strike="noStrike" kern="1200" baseline="0" dirty="0">
                <a:solidFill>
                  <a:schemeClr val="tx1"/>
                </a:solidFill>
                <a:latin typeface="Times New Roman" pitchFamily="33" charset="0"/>
                <a:ea typeface="+mn-ea"/>
                <a:cs typeface="+mn-cs"/>
              </a:rPr>
              <a:t>semiconductor memory, it is becoming increasingly difficult to continue the pace of</a:t>
            </a:r>
          </a:p>
          <a:p>
            <a:r>
              <a:rPr kumimoji="1" lang="en-US" sz="1200" b="0" i="0" u="none" strike="noStrike" kern="1200" baseline="0" dirty="0">
                <a:solidFill>
                  <a:schemeClr val="tx1"/>
                </a:solidFill>
                <a:latin typeface="Times New Roman" pitchFamily="33" charset="0"/>
                <a:ea typeface="+mn-ea"/>
                <a:cs typeface="+mn-cs"/>
              </a:rPr>
              <a:t>improvement [ITRS14].</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Recently, there have been breakthroughs in developing new forms of nonvolatile</a:t>
            </a:r>
          </a:p>
          <a:p>
            <a:r>
              <a:rPr kumimoji="1" lang="en-US" sz="1200" b="0" i="0" u="none" strike="noStrike" kern="1200" baseline="0" dirty="0">
                <a:solidFill>
                  <a:schemeClr val="tx1"/>
                </a:solidFill>
                <a:latin typeface="Times New Roman" pitchFamily="33" charset="0"/>
                <a:ea typeface="+mn-ea"/>
                <a:cs typeface="+mn-cs"/>
              </a:rPr>
              <a:t>semiconductor memory that continue scaling beyond flash memory. The</a:t>
            </a:r>
          </a:p>
          <a:p>
            <a:r>
              <a:rPr kumimoji="1" lang="en-US" sz="1200" b="0" i="0" u="none" strike="noStrike" kern="1200" baseline="0" dirty="0">
                <a:solidFill>
                  <a:schemeClr val="tx1"/>
                </a:solidFill>
                <a:latin typeface="Times New Roman" pitchFamily="33" charset="0"/>
                <a:ea typeface="+mn-ea"/>
                <a:cs typeface="+mn-cs"/>
              </a:rPr>
              <a:t>most promising technologies are spin-transfer torque RAM (STT-RAM), </a:t>
            </a:r>
            <a:r>
              <a:rPr kumimoji="1" lang="en-US" sz="1200" b="0" i="0" u="none" strike="noStrike" kern="1200" baseline="0" dirty="0" err="1">
                <a:solidFill>
                  <a:schemeClr val="tx1"/>
                </a:solidFill>
                <a:latin typeface="Times New Roman" pitchFamily="33" charset="0"/>
                <a:ea typeface="+mn-ea"/>
                <a:cs typeface="+mn-cs"/>
              </a:rPr>
              <a:t>phasechange</a:t>
            </a:r>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RAM (PCRAM), and resistive RAM (</a:t>
            </a:r>
            <a:r>
              <a:rPr kumimoji="1" lang="en-US" sz="1200" b="0" i="0" u="none" strike="noStrike" kern="1200" baseline="0" dirty="0" err="1">
                <a:solidFill>
                  <a:schemeClr val="tx1"/>
                </a:solidFill>
                <a:latin typeface="Times New Roman" pitchFamily="33" charset="0"/>
                <a:ea typeface="+mn-ea"/>
                <a:cs typeface="+mn-cs"/>
              </a:rPr>
              <a:t>ReRAM</a:t>
            </a:r>
            <a:r>
              <a:rPr kumimoji="1" lang="en-US" sz="1200" b="0" i="0" u="none" strike="noStrike" kern="1200" baseline="0" dirty="0">
                <a:solidFill>
                  <a:schemeClr val="tx1"/>
                </a:solidFill>
                <a:latin typeface="Times New Roman" pitchFamily="33" charset="0"/>
                <a:ea typeface="+mn-ea"/>
                <a:cs typeface="+mn-cs"/>
              </a:rPr>
              <a:t>) ([ITRS14], [GOER12]).</a:t>
            </a:r>
          </a:p>
          <a:p>
            <a:r>
              <a:rPr kumimoji="1" lang="en-US" sz="1200" b="0" i="0" u="none" strike="noStrike" kern="1200" baseline="0" dirty="0">
                <a:solidFill>
                  <a:schemeClr val="tx1"/>
                </a:solidFill>
                <a:latin typeface="Times New Roman" pitchFamily="33" charset="0"/>
                <a:ea typeface="+mn-ea"/>
                <a:cs typeface="+mn-cs"/>
              </a:rPr>
              <a:t>All of these are in volume production. However, because NAND Flash and to some</a:t>
            </a:r>
          </a:p>
          <a:p>
            <a:r>
              <a:rPr kumimoji="1" lang="en-US" sz="1200" b="0" i="0" u="none" strike="noStrike" kern="1200" baseline="0" dirty="0">
                <a:solidFill>
                  <a:schemeClr val="tx1"/>
                </a:solidFill>
                <a:latin typeface="Times New Roman" pitchFamily="33" charset="0"/>
                <a:ea typeface="+mn-ea"/>
                <a:cs typeface="+mn-cs"/>
              </a:rPr>
              <a:t>extent NOR Flash are still dominating the applications, these emerging memories</a:t>
            </a:r>
          </a:p>
          <a:p>
            <a:r>
              <a:rPr kumimoji="1" lang="en-US" sz="1200" b="0" i="0" u="none" strike="noStrike" kern="1200" baseline="0" dirty="0">
                <a:solidFill>
                  <a:schemeClr val="tx1"/>
                </a:solidFill>
                <a:latin typeface="Times New Roman" pitchFamily="33" charset="0"/>
                <a:ea typeface="+mn-ea"/>
                <a:cs typeface="+mn-cs"/>
              </a:rPr>
              <a:t>have been used in specialty applications and have not yet fulfilled their original</a:t>
            </a:r>
          </a:p>
          <a:p>
            <a:r>
              <a:rPr kumimoji="1" lang="en-US" sz="1200" b="0" i="0" u="none" strike="noStrike" kern="1200" baseline="0" dirty="0">
                <a:solidFill>
                  <a:schemeClr val="tx1"/>
                </a:solidFill>
                <a:latin typeface="Times New Roman" pitchFamily="33" charset="0"/>
                <a:ea typeface="+mn-ea"/>
                <a:cs typeface="+mn-cs"/>
              </a:rPr>
              <a:t>promise to become dominating mainstream high-density nonvolatile memory. This</a:t>
            </a:r>
          </a:p>
          <a:p>
            <a:r>
              <a:rPr kumimoji="1" lang="en-US" sz="1200" b="0" i="0" u="none" strike="noStrike" kern="1200" baseline="0" dirty="0">
                <a:solidFill>
                  <a:schemeClr val="tx1"/>
                </a:solidFill>
                <a:latin typeface="Times New Roman" pitchFamily="33" charset="0"/>
                <a:ea typeface="+mn-ea"/>
                <a:cs typeface="+mn-cs"/>
              </a:rPr>
              <a:t>is likely to change in the next few years.</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Figure 6.20 shows how these three technologies are likely to fit into the memory</a:t>
            </a:r>
          </a:p>
          <a:p>
            <a:r>
              <a:rPr kumimoji="1" lang="en-US" sz="1200" b="0" i="0" u="none" strike="noStrike" kern="1200" baseline="0" dirty="0">
                <a:solidFill>
                  <a:schemeClr val="tx1"/>
                </a:solidFill>
                <a:latin typeface="Times New Roman" pitchFamily="33" charset="0"/>
                <a:ea typeface="+mn-ea"/>
                <a:cs typeface="+mn-cs"/>
              </a:rPr>
              <a:t>hierarchy.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38</a:t>
            </a:fld>
            <a:endParaRPr lang="en-US"/>
          </a:p>
        </p:txBody>
      </p:sp>
      <p:sp>
        <p:nvSpPr>
          <p:cNvPr id="5" name="Footer Placeholder 4"/>
          <p:cNvSpPr>
            <a:spLocks noGrp="1"/>
          </p:cNvSpPr>
          <p:nvPr>
            <p:ph type="ftr" sz="quarter" idx="11"/>
          </p:nvPr>
        </p:nvSpPr>
        <p:spPr/>
        <p:txBody>
          <a:bodyPr/>
          <a:lstStyle/>
          <a:p>
            <a:r>
              <a:rPr lang="en-US"/>
              <a:t>© 2016 Pearson Education, Inc., Upper Saddle River, NJ. All rights reserved.</a:t>
            </a:r>
          </a:p>
        </p:txBody>
      </p:sp>
    </p:spTree>
    <p:extLst>
      <p:ext uri="{BB962C8B-B14F-4D97-AF65-F5344CB8AC3E}">
        <p14:creationId xmlns:p14="http://schemas.microsoft.com/office/powerpoint/2010/main" val="24152416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33" charset="0"/>
                <a:ea typeface="+mn-ea"/>
                <a:cs typeface="+mn-cs"/>
              </a:rPr>
              <a:t>STT-RAM is a new type of </a:t>
            </a:r>
            <a:r>
              <a:rPr kumimoji="1" lang="en-US" sz="1200" b="1" i="0" u="none" strike="noStrike" kern="1200" baseline="0" dirty="0">
                <a:solidFill>
                  <a:schemeClr val="tx1"/>
                </a:solidFill>
                <a:latin typeface="Times New Roman" pitchFamily="33" charset="0"/>
                <a:ea typeface="+mn-ea"/>
                <a:cs typeface="+mn-cs"/>
              </a:rPr>
              <a:t>Magnetic RAM (MRAM), </a:t>
            </a:r>
            <a:r>
              <a:rPr kumimoji="1" lang="en-US" sz="1200" b="0" i="0" u="none" strike="noStrike" kern="1200" baseline="0" dirty="0">
                <a:solidFill>
                  <a:schemeClr val="tx1"/>
                </a:solidFill>
                <a:latin typeface="Times New Roman" pitchFamily="33" charset="0"/>
                <a:ea typeface="+mn-ea"/>
                <a:cs typeface="+mn-cs"/>
              </a:rPr>
              <a:t>which features non-volatility,</a:t>
            </a:r>
          </a:p>
          <a:p>
            <a:r>
              <a:rPr kumimoji="1" lang="en-US" sz="1200" b="0" i="0" u="none" strike="noStrike" kern="1200" baseline="0" dirty="0">
                <a:solidFill>
                  <a:schemeClr val="tx1"/>
                </a:solidFill>
                <a:latin typeface="Times New Roman" pitchFamily="33" charset="0"/>
                <a:ea typeface="+mn-ea"/>
                <a:cs typeface="+mn-cs"/>
              </a:rPr>
              <a:t>fast writing/reading speed &lt;10ns), and high programming endurance (&gt;10</a:t>
            </a:r>
            <a:r>
              <a:rPr kumimoji="1" lang="en-US" sz="1200" b="0" i="0" u="none" strike="noStrike" kern="1200" baseline="30000" dirty="0">
                <a:solidFill>
                  <a:schemeClr val="tx1"/>
                </a:solidFill>
                <a:latin typeface="Times New Roman" pitchFamily="33" charset="0"/>
                <a:ea typeface="+mn-ea"/>
                <a:cs typeface="+mn-cs"/>
              </a:rPr>
              <a:t>15</a:t>
            </a:r>
            <a:r>
              <a:rPr kumimoji="1" lang="en-US" sz="1200" b="0" i="0" u="none" strike="noStrike" kern="1200" baseline="0" dirty="0">
                <a:solidFill>
                  <a:schemeClr val="tx1"/>
                </a:solidFill>
                <a:latin typeface="Times New Roman" pitchFamily="33" charset="0"/>
                <a:ea typeface="+mn-ea"/>
                <a:cs typeface="+mn-cs"/>
              </a:rPr>
              <a:t>cycles)</a:t>
            </a:r>
          </a:p>
          <a:p>
            <a:r>
              <a:rPr kumimoji="1" lang="en-US" sz="1200" b="0" i="0" u="none" strike="noStrike" kern="1200" baseline="0" dirty="0">
                <a:solidFill>
                  <a:schemeClr val="tx1"/>
                </a:solidFill>
                <a:latin typeface="Times New Roman" pitchFamily="33" charset="0"/>
                <a:ea typeface="+mn-ea"/>
                <a:cs typeface="+mn-cs"/>
              </a:rPr>
              <a:t>and zero standby power [KULT13]. The storage capability or programmability of</a:t>
            </a:r>
          </a:p>
          <a:p>
            <a:r>
              <a:rPr kumimoji="1" lang="en-US" sz="1200" b="0" i="0" u="none" strike="noStrike" kern="1200" baseline="0" dirty="0">
                <a:solidFill>
                  <a:schemeClr val="tx1"/>
                </a:solidFill>
                <a:latin typeface="Times New Roman" pitchFamily="33" charset="0"/>
                <a:ea typeface="+mn-ea"/>
                <a:cs typeface="+mn-cs"/>
              </a:rPr>
              <a:t>MRAM arises from magnetic tunneling junction (MTJ), in which a thin tunneling</a:t>
            </a:r>
          </a:p>
          <a:p>
            <a:r>
              <a:rPr kumimoji="1" lang="en-US" sz="1200" b="0" i="0" u="none" strike="noStrike" kern="1200" baseline="0" dirty="0">
                <a:solidFill>
                  <a:schemeClr val="tx1"/>
                </a:solidFill>
                <a:latin typeface="Times New Roman" pitchFamily="33" charset="0"/>
                <a:ea typeface="+mn-ea"/>
                <a:cs typeface="+mn-cs"/>
              </a:rPr>
              <a:t>dielectric is sandwiched between two ferromagnetic layers. One ferromagnetic layer</a:t>
            </a:r>
          </a:p>
          <a:p>
            <a:r>
              <a:rPr kumimoji="1" lang="en-US" sz="1200" b="0" i="0" u="none" strike="noStrike" kern="1200" baseline="0" dirty="0">
                <a:solidFill>
                  <a:schemeClr val="tx1"/>
                </a:solidFill>
                <a:latin typeface="Times New Roman" pitchFamily="33" charset="0"/>
                <a:ea typeface="+mn-ea"/>
                <a:cs typeface="+mn-cs"/>
              </a:rPr>
              <a:t>(pinned or reference layer) is designed to have its magnetization pinned, while the</a:t>
            </a:r>
          </a:p>
          <a:p>
            <a:r>
              <a:rPr kumimoji="1" lang="en-US" sz="1200" b="0" i="0" u="none" strike="noStrike" kern="1200" baseline="0" dirty="0">
                <a:solidFill>
                  <a:schemeClr val="tx1"/>
                </a:solidFill>
                <a:latin typeface="Times New Roman" pitchFamily="33" charset="0"/>
                <a:ea typeface="+mn-ea"/>
                <a:cs typeface="+mn-cs"/>
              </a:rPr>
              <a:t>magnetization of the other layer (free layer) can be flipped by a write event. An MTJ</a:t>
            </a:r>
          </a:p>
          <a:p>
            <a:r>
              <a:rPr kumimoji="1" lang="en-US" sz="1200" b="0" i="0" u="none" strike="noStrike" kern="1200" baseline="0" dirty="0">
                <a:solidFill>
                  <a:schemeClr val="tx1"/>
                </a:solidFill>
                <a:latin typeface="Times New Roman" pitchFamily="33" charset="0"/>
                <a:ea typeface="+mn-ea"/>
                <a:cs typeface="+mn-cs"/>
              </a:rPr>
              <a:t>has a low (high) resistance if the magnetizations of the free layer and the pinned layer</a:t>
            </a:r>
          </a:p>
          <a:p>
            <a:r>
              <a:rPr kumimoji="1" lang="en-US" sz="1200" b="0" i="0" u="none" strike="noStrike" kern="1200" baseline="0" dirty="0">
                <a:solidFill>
                  <a:schemeClr val="tx1"/>
                </a:solidFill>
                <a:latin typeface="Times New Roman" pitchFamily="33" charset="0"/>
                <a:ea typeface="+mn-ea"/>
                <a:cs typeface="+mn-cs"/>
              </a:rPr>
              <a:t>are parallel (anti-parallel). In first-generation MRAM design, the magnetization of the</a:t>
            </a:r>
          </a:p>
          <a:p>
            <a:r>
              <a:rPr kumimoji="1" lang="en-US" sz="1200" b="0" i="0" u="none" strike="noStrike" kern="1200" baseline="0" dirty="0">
                <a:solidFill>
                  <a:schemeClr val="tx1"/>
                </a:solidFill>
                <a:latin typeface="Times New Roman" pitchFamily="33" charset="0"/>
                <a:ea typeface="+mn-ea"/>
                <a:cs typeface="+mn-cs"/>
              </a:rPr>
              <a:t>free layer is changed by the current-induced magnetic field. In STT-RAM, a new write</a:t>
            </a:r>
          </a:p>
          <a:p>
            <a:r>
              <a:rPr kumimoji="1" lang="en-US" sz="1200" b="0" i="0" u="none" strike="noStrike" kern="1200" baseline="0" dirty="0">
                <a:solidFill>
                  <a:schemeClr val="tx1"/>
                </a:solidFill>
                <a:latin typeface="Times New Roman" pitchFamily="33" charset="0"/>
                <a:ea typeface="+mn-ea"/>
                <a:cs typeface="+mn-cs"/>
              </a:rPr>
              <a:t>mechanism, called polarization-current-induced magnetization switching, is introduced.</a:t>
            </a:r>
          </a:p>
          <a:p>
            <a:r>
              <a:rPr kumimoji="1" lang="en-US" sz="1200" b="0" i="0" u="none" strike="noStrike" kern="1200" baseline="0" dirty="0">
                <a:solidFill>
                  <a:schemeClr val="tx1"/>
                </a:solidFill>
                <a:latin typeface="Times New Roman" pitchFamily="33" charset="0"/>
                <a:ea typeface="+mn-ea"/>
                <a:cs typeface="+mn-cs"/>
              </a:rPr>
              <a:t>For STT-RAM, the magnetization of the free layer is flipped by the electrical</a:t>
            </a:r>
          </a:p>
          <a:p>
            <a:r>
              <a:rPr kumimoji="1" lang="en-US" sz="1200" b="0" i="0" u="none" strike="noStrike" kern="1200" baseline="0" dirty="0">
                <a:solidFill>
                  <a:schemeClr val="tx1"/>
                </a:solidFill>
                <a:latin typeface="Times New Roman" pitchFamily="33" charset="0"/>
                <a:ea typeface="+mn-ea"/>
                <a:cs typeface="+mn-cs"/>
              </a:rPr>
              <a:t>current directly. Because the current required to switch an MTJ resistance state is proportional</a:t>
            </a:r>
          </a:p>
          <a:p>
            <a:r>
              <a:rPr kumimoji="1" lang="en-US" sz="1200" b="0" i="0" u="none" strike="noStrike" kern="1200" baseline="0" dirty="0">
                <a:solidFill>
                  <a:schemeClr val="tx1"/>
                </a:solidFill>
                <a:latin typeface="Times New Roman" pitchFamily="33" charset="0"/>
                <a:ea typeface="+mn-ea"/>
                <a:cs typeface="+mn-cs"/>
              </a:rPr>
              <a:t>to the MTJ cell area, STT-RAM is believed to have a better scaling property</a:t>
            </a:r>
          </a:p>
          <a:p>
            <a:r>
              <a:rPr kumimoji="1" lang="en-US" sz="1200" b="0" i="0" u="none" strike="noStrike" kern="1200" baseline="0" dirty="0">
                <a:solidFill>
                  <a:schemeClr val="tx1"/>
                </a:solidFill>
                <a:latin typeface="Times New Roman" pitchFamily="33" charset="0"/>
                <a:ea typeface="+mn-ea"/>
                <a:cs typeface="+mn-cs"/>
              </a:rPr>
              <a:t>than the first-generation MRAM. Figure 6.21a illustrates the general configuration.</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STT-RAM is a good candidate for either cache or main memory.</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1" i="0" u="none" strike="noStrike" kern="1200" baseline="0" dirty="0">
                <a:solidFill>
                  <a:schemeClr val="tx1"/>
                </a:solidFill>
                <a:latin typeface="Times New Roman" pitchFamily="33" charset="0"/>
                <a:ea typeface="+mn-ea"/>
                <a:cs typeface="+mn-cs"/>
              </a:rPr>
              <a:t>Phase-change RAM (</a:t>
            </a:r>
            <a:r>
              <a:rPr kumimoji="1" lang="en-US" sz="1200" b="1" i="0" u="none" strike="noStrike" kern="1200" baseline="0" dirty="0" err="1">
                <a:solidFill>
                  <a:schemeClr val="tx1"/>
                </a:solidFill>
                <a:latin typeface="Times New Roman" pitchFamily="33" charset="0"/>
                <a:ea typeface="+mn-ea"/>
                <a:cs typeface="+mn-cs"/>
              </a:rPr>
              <a:t>pcram</a:t>
            </a:r>
            <a:r>
              <a:rPr kumimoji="1" lang="en-US" sz="1200" b="1" i="0" u="none" strike="noStrike" kern="1200" baseline="0" dirty="0">
                <a:solidFill>
                  <a:schemeClr val="tx1"/>
                </a:solidFill>
                <a:latin typeface="Times New Roman" pitchFamily="33" charset="0"/>
                <a:ea typeface="+mn-ea"/>
                <a:cs typeface="+mn-cs"/>
              </a:rPr>
              <a:t>)</a:t>
            </a:r>
            <a:r>
              <a:rPr kumimoji="1" lang="en-US" sz="1200" b="0" i="0" u="none" strike="noStrike" kern="1200" baseline="0" dirty="0">
                <a:solidFill>
                  <a:schemeClr val="tx1"/>
                </a:solidFill>
                <a:latin typeface="Times New Roman" pitchFamily="33" charset="0"/>
                <a:ea typeface="+mn-ea"/>
                <a:cs typeface="+mn-cs"/>
              </a:rPr>
              <a:t> is the most mature or the new technologies, with an extensive</a:t>
            </a:r>
          </a:p>
          <a:p>
            <a:r>
              <a:rPr kumimoji="1" lang="en-US" sz="1200" b="0" i="0" u="none" strike="noStrike" kern="1200" baseline="0" dirty="0">
                <a:solidFill>
                  <a:schemeClr val="tx1"/>
                </a:solidFill>
                <a:latin typeface="Times New Roman" pitchFamily="33" charset="0"/>
                <a:ea typeface="+mn-ea"/>
                <a:cs typeface="+mn-cs"/>
              </a:rPr>
              <a:t>technical literature ([RAOU09], [ZHOU09], [LEE10]).</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PCRAM technology is based on a </a:t>
            </a:r>
            <a:r>
              <a:rPr kumimoji="1" lang="en-US" sz="1200" b="0" i="0" u="none" strike="noStrike" kern="1200" baseline="0" dirty="0" err="1">
                <a:solidFill>
                  <a:schemeClr val="tx1"/>
                </a:solidFill>
                <a:latin typeface="Times New Roman" pitchFamily="33" charset="0"/>
                <a:ea typeface="+mn-ea"/>
                <a:cs typeface="+mn-cs"/>
              </a:rPr>
              <a:t>chalcogenide</a:t>
            </a:r>
            <a:r>
              <a:rPr kumimoji="1" lang="en-US" sz="1200" b="0" i="0" u="none" strike="noStrike" kern="1200" baseline="0" dirty="0">
                <a:solidFill>
                  <a:schemeClr val="tx1"/>
                </a:solidFill>
                <a:latin typeface="Times New Roman" pitchFamily="33" charset="0"/>
                <a:ea typeface="+mn-ea"/>
                <a:cs typeface="+mn-cs"/>
              </a:rPr>
              <a:t> alloy material, which is similar</a:t>
            </a:r>
          </a:p>
          <a:p>
            <a:r>
              <a:rPr kumimoji="1" lang="en-US" sz="1200" b="0" i="0" u="none" strike="noStrike" kern="1200" baseline="0" dirty="0">
                <a:solidFill>
                  <a:schemeClr val="tx1"/>
                </a:solidFill>
                <a:latin typeface="Times New Roman" pitchFamily="33" charset="0"/>
                <a:ea typeface="+mn-ea"/>
                <a:cs typeface="+mn-cs"/>
              </a:rPr>
              <a:t>to those commonly used in optical storage media (compact discs and digital versatile</a:t>
            </a:r>
          </a:p>
          <a:p>
            <a:r>
              <a:rPr kumimoji="1" lang="en-US" sz="1200" b="0" i="0" u="none" strike="noStrike" kern="1200" baseline="0" dirty="0">
                <a:solidFill>
                  <a:schemeClr val="tx1"/>
                </a:solidFill>
                <a:latin typeface="Times New Roman" pitchFamily="33" charset="0"/>
                <a:ea typeface="+mn-ea"/>
                <a:cs typeface="+mn-cs"/>
              </a:rPr>
              <a:t>discs). The data storage capability is achieved from the resistance differences</a:t>
            </a:r>
          </a:p>
          <a:p>
            <a:r>
              <a:rPr kumimoji="1" lang="en-US" sz="1200" b="0" i="0" u="none" strike="noStrike" kern="1200" baseline="0" dirty="0">
                <a:solidFill>
                  <a:schemeClr val="tx1"/>
                </a:solidFill>
                <a:latin typeface="Times New Roman" pitchFamily="33" charset="0"/>
                <a:ea typeface="+mn-ea"/>
                <a:cs typeface="+mn-cs"/>
              </a:rPr>
              <a:t>between an amorphous (high-resistance) and a crystalline (low-resistance) phase</a:t>
            </a:r>
          </a:p>
          <a:p>
            <a:r>
              <a:rPr kumimoji="1" lang="en-US" sz="1200" b="0" i="0" u="none" strike="noStrike" kern="1200" baseline="0" dirty="0">
                <a:solidFill>
                  <a:schemeClr val="tx1"/>
                </a:solidFill>
                <a:latin typeface="Times New Roman" pitchFamily="33" charset="0"/>
                <a:ea typeface="+mn-ea"/>
                <a:cs typeface="+mn-cs"/>
              </a:rPr>
              <a:t>of the </a:t>
            </a:r>
            <a:r>
              <a:rPr kumimoji="1" lang="en-US" sz="1200" b="0" i="0" u="none" strike="noStrike" kern="1200" baseline="0" dirty="0" err="1">
                <a:solidFill>
                  <a:schemeClr val="tx1"/>
                </a:solidFill>
                <a:latin typeface="Times New Roman" pitchFamily="33" charset="0"/>
                <a:ea typeface="+mn-ea"/>
                <a:cs typeface="+mn-cs"/>
              </a:rPr>
              <a:t>chalcogenide</a:t>
            </a:r>
            <a:r>
              <a:rPr kumimoji="1" lang="en-US" sz="1200" b="0" i="0" u="none" strike="noStrike" kern="1200" baseline="0" dirty="0">
                <a:solidFill>
                  <a:schemeClr val="tx1"/>
                </a:solidFill>
                <a:latin typeface="Times New Roman" pitchFamily="33" charset="0"/>
                <a:ea typeface="+mn-ea"/>
                <a:cs typeface="+mn-cs"/>
              </a:rPr>
              <a:t>-based material. In SET operation, the phase change material is</a:t>
            </a:r>
          </a:p>
          <a:p>
            <a:r>
              <a:rPr kumimoji="1" lang="en-US" sz="1200" b="0" i="0" u="none" strike="noStrike" kern="1200" baseline="0" dirty="0">
                <a:solidFill>
                  <a:schemeClr val="tx1"/>
                </a:solidFill>
                <a:latin typeface="Times New Roman" pitchFamily="33" charset="0"/>
                <a:ea typeface="+mn-ea"/>
                <a:cs typeface="+mn-cs"/>
              </a:rPr>
              <a:t>crystallized by applying an electrical pulse that heats a significant portion of the cell</a:t>
            </a:r>
          </a:p>
          <a:p>
            <a:r>
              <a:rPr kumimoji="1" lang="en-US" sz="1200" b="0" i="0" u="none" strike="noStrike" kern="1200" baseline="0" dirty="0">
                <a:solidFill>
                  <a:schemeClr val="tx1"/>
                </a:solidFill>
                <a:latin typeface="Times New Roman" pitchFamily="33" charset="0"/>
                <a:ea typeface="+mn-ea"/>
                <a:cs typeface="+mn-cs"/>
              </a:rPr>
              <a:t>above its crystallization temperature. In RESET operation, a larger electrical current</a:t>
            </a:r>
          </a:p>
          <a:p>
            <a:r>
              <a:rPr kumimoji="1" lang="en-US" sz="1200" b="0" i="0" u="none" strike="noStrike" kern="1200" baseline="0" dirty="0">
                <a:solidFill>
                  <a:schemeClr val="tx1"/>
                </a:solidFill>
                <a:latin typeface="Times New Roman" pitchFamily="33" charset="0"/>
                <a:ea typeface="+mn-ea"/>
                <a:cs typeface="+mn-cs"/>
              </a:rPr>
              <a:t>is applied and then abruptly cut off in order to melt and then quench the material,</a:t>
            </a:r>
          </a:p>
          <a:p>
            <a:r>
              <a:rPr kumimoji="1" lang="en-US" sz="1200" b="0" i="0" u="none" strike="noStrike" kern="1200" baseline="0" dirty="0">
                <a:solidFill>
                  <a:schemeClr val="tx1"/>
                </a:solidFill>
                <a:latin typeface="Times New Roman" pitchFamily="33" charset="0"/>
                <a:ea typeface="+mn-ea"/>
                <a:cs typeface="+mn-cs"/>
              </a:rPr>
              <a:t>leaving it in the amorphous state. Figure 6.21b illustrates the general configuration.</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PCRAM is a good candidate to replace or supplement DRAM for main</a:t>
            </a:r>
          </a:p>
          <a:p>
            <a:r>
              <a:rPr kumimoji="1" lang="en-US" sz="1200" b="0" i="0" u="none" strike="noStrike" kern="1200" baseline="0" dirty="0">
                <a:solidFill>
                  <a:schemeClr val="tx1"/>
                </a:solidFill>
                <a:latin typeface="Times New Roman" pitchFamily="33" charset="0"/>
                <a:ea typeface="+mn-ea"/>
                <a:cs typeface="+mn-cs"/>
              </a:rPr>
              <a:t>memory.</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err="1">
                <a:solidFill>
                  <a:schemeClr val="tx1"/>
                </a:solidFill>
                <a:latin typeface="Times New Roman" pitchFamily="33" charset="0"/>
                <a:ea typeface="+mn-ea"/>
                <a:cs typeface="+mn-cs"/>
              </a:rPr>
              <a:t>ReRAM</a:t>
            </a:r>
            <a:r>
              <a:rPr kumimoji="1" lang="en-US" sz="1200" b="0" i="0" u="none" strike="noStrike" kern="1200" baseline="0" dirty="0">
                <a:solidFill>
                  <a:schemeClr val="tx1"/>
                </a:solidFill>
                <a:latin typeface="Times New Roman" pitchFamily="33" charset="0"/>
                <a:ea typeface="+mn-ea"/>
                <a:cs typeface="+mn-cs"/>
              </a:rPr>
              <a:t> (also known as RRAM) works by creating resistance rather than directly</a:t>
            </a:r>
          </a:p>
          <a:p>
            <a:r>
              <a:rPr kumimoji="1" lang="en-US" sz="1200" b="0" i="0" u="none" strike="noStrike" kern="1200" baseline="0" dirty="0">
                <a:solidFill>
                  <a:schemeClr val="tx1"/>
                </a:solidFill>
                <a:latin typeface="Times New Roman" pitchFamily="33" charset="0"/>
                <a:ea typeface="+mn-ea"/>
                <a:cs typeface="+mn-cs"/>
              </a:rPr>
              <a:t>storing charge. An electric current is applied to a material, changing the resistance</a:t>
            </a:r>
          </a:p>
          <a:p>
            <a:r>
              <a:rPr kumimoji="1" lang="en-US" sz="1200" b="0" i="0" u="none" strike="noStrike" kern="1200" baseline="0" dirty="0">
                <a:solidFill>
                  <a:schemeClr val="tx1"/>
                </a:solidFill>
                <a:latin typeface="Times New Roman" pitchFamily="33" charset="0"/>
                <a:ea typeface="+mn-ea"/>
                <a:cs typeface="+mn-cs"/>
              </a:rPr>
              <a:t>of that material. The resistance state can then be measured and a 1 or 0 is read as</a:t>
            </a:r>
          </a:p>
          <a:p>
            <a:r>
              <a:rPr kumimoji="1" lang="en-US" sz="1200" b="0" i="0" u="none" strike="noStrike" kern="1200" baseline="0" dirty="0">
                <a:solidFill>
                  <a:schemeClr val="tx1"/>
                </a:solidFill>
                <a:latin typeface="Times New Roman" pitchFamily="33" charset="0"/>
                <a:ea typeface="+mn-ea"/>
                <a:cs typeface="+mn-cs"/>
              </a:rPr>
              <a:t>the result. Much of the work done on </a:t>
            </a:r>
            <a:r>
              <a:rPr kumimoji="1" lang="en-US" sz="1200" b="0" i="0" u="none" strike="noStrike" kern="1200" baseline="0" dirty="0" err="1">
                <a:solidFill>
                  <a:schemeClr val="tx1"/>
                </a:solidFill>
                <a:latin typeface="Times New Roman" pitchFamily="33" charset="0"/>
                <a:ea typeface="+mn-ea"/>
                <a:cs typeface="+mn-cs"/>
              </a:rPr>
              <a:t>ReRAM</a:t>
            </a:r>
            <a:r>
              <a:rPr kumimoji="1" lang="en-US" sz="1200" b="0" i="0" u="none" strike="noStrike" kern="1200" baseline="0" dirty="0">
                <a:solidFill>
                  <a:schemeClr val="tx1"/>
                </a:solidFill>
                <a:latin typeface="Times New Roman" pitchFamily="33" charset="0"/>
                <a:ea typeface="+mn-ea"/>
                <a:cs typeface="+mn-cs"/>
              </a:rPr>
              <a:t> to date has focused on finding appropriate</a:t>
            </a:r>
          </a:p>
          <a:p>
            <a:r>
              <a:rPr kumimoji="1" lang="en-US" sz="1200" b="0" i="0" u="none" strike="noStrike" kern="1200" baseline="0" dirty="0">
                <a:solidFill>
                  <a:schemeClr val="tx1"/>
                </a:solidFill>
                <a:latin typeface="Times New Roman" pitchFamily="33" charset="0"/>
                <a:ea typeface="+mn-ea"/>
                <a:cs typeface="+mn-cs"/>
              </a:rPr>
              <a:t>materials and measuring the resistance state of the cells. </a:t>
            </a:r>
            <a:r>
              <a:rPr kumimoji="1" lang="en-US" sz="1200" b="0" i="0" u="none" strike="noStrike" kern="1200" baseline="0" dirty="0" err="1">
                <a:solidFill>
                  <a:schemeClr val="tx1"/>
                </a:solidFill>
                <a:latin typeface="Times New Roman" pitchFamily="33" charset="0"/>
                <a:ea typeface="+mn-ea"/>
                <a:cs typeface="+mn-cs"/>
              </a:rPr>
              <a:t>ReRAM</a:t>
            </a:r>
            <a:r>
              <a:rPr kumimoji="1" lang="en-US" sz="1200" b="0" i="0" u="none" strike="noStrike" kern="1200" baseline="0" dirty="0">
                <a:solidFill>
                  <a:schemeClr val="tx1"/>
                </a:solidFill>
                <a:latin typeface="Times New Roman" pitchFamily="33" charset="0"/>
                <a:ea typeface="+mn-ea"/>
                <a:cs typeface="+mn-cs"/>
              </a:rPr>
              <a:t> designs</a:t>
            </a:r>
          </a:p>
          <a:p>
            <a:r>
              <a:rPr kumimoji="1" lang="en-US" sz="1200" b="0" i="0" u="none" strike="noStrike" kern="1200" baseline="0" dirty="0">
                <a:solidFill>
                  <a:schemeClr val="tx1"/>
                </a:solidFill>
                <a:latin typeface="Times New Roman" pitchFamily="33" charset="0"/>
                <a:ea typeface="+mn-ea"/>
                <a:cs typeface="+mn-cs"/>
              </a:rPr>
              <a:t>are low voltage, endurance is far superior to flash memory, and the cells are much</a:t>
            </a:r>
          </a:p>
          <a:p>
            <a:r>
              <a:rPr kumimoji="1" lang="en-US" sz="1200" b="0" i="0" u="none" strike="noStrike" kern="1200" baseline="0" dirty="0">
                <a:solidFill>
                  <a:schemeClr val="tx1"/>
                </a:solidFill>
                <a:latin typeface="Times New Roman" pitchFamily="33" charset="0"/>
                <a:ea typeface="+mn-ea"/>
                <a:cs typeface="+mn-cs"/>
              </a:rPr>
              <a:t>smaller—at least in theory. Figure 6.21c shows one </a:t>
            </a:r>
            <a:r>
              <a:rPr kumimoji="1" lang="en-US" sz="1200" b="0" i="0" u="none" strike="noStrike" kern="1200" baseline="0" dirty="0" err="1">
                <a:solidFill>
                  <a:schemeClr val="tx1"/>
                </a:solidFill>
                <a:latin typeface="Times New Roman" pitchFamily="33" charset="0"/>
                <a:ea typeface="+mn-ea"/>
                <a:cs typeface="+mn-cs"/>
              </a:rPr>
              <a:t>ReRam</a:t>
            </a:r>
            <a:r>
              <a:rPr kumimoji="1" lang="en-US" sz="1200" b="0" i="0" u="none" strike="noStrike" kern="1200" baseline="0" dirty="0">
                <a:solidFill>
                  <a:schemeClr val="tx1"/>
                </a:solidFill>
                <a:latin typeface="Times New Roman" pitchFamily="33" charset="0"/>
                <a:ea typeface="+mn-ea"/>
                <a:cs typeface="+mn-cs"/>
              </a:rPr>
              <a:t> configuration.</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err="1">
                <a:solidFill>
                  <a:schemeClr val="tx1"/>
                </a:solidFill>
                <a:latin typeface="Times New Roman" pitchFamily="33" charset="0"/>
                <a:ea typeface="+mn-ea"/>
                <a:cs typeface="+mn-cs"/>
              </a:rPr>
              <a:t>ReRAM</a:t>
            </a:r>
            <a:r>
              <a:rPr kumimoji="1" lang="en-US" sz="1200" b="0" i="0" u="none" strike="noStrike" kern="1200" baseline="0" dirty="0">
                <a:solidFill>
                  <a:schemeClr val="tx1"/>
                </a:solidFill>
                <a:latin typeface="Times New Roman" pitchFamily="33" charset="0"/>
                <a:ea typeface="+mn-ea"/>
                <a:cs typeface="+mn-cs"/>
              </a:rPr>
              <a:t> is a good candidate to replace or supplement both secondary storage</a:t>
            </a:r>
          </a:p>
          <a:p>
            <a:r>
              <a:rPr kumimoji="1" lang="en-US" sz="1200" b="0" i="0" u="none" strike="noStrike" kern="1200" baseline="0" dirty="0">
                <a:solidFill>
                  <a:schemeClr val="tx1"/>
                </a:solidFill>
                <a:latin typeface="Times New Roman" pitchFamily="33" charset="0"/>
                <a:ea typeface="+mn-ea"/>
                <a:cs typeface="+mn-cs"/>
              </a:rPr>
              <a:t>and main memory.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39</a:t>
            </a:fld>
            <a:endParaRPr lang="en-US"/>
          </a:p>
        </p:txBody>
      </p:sp>
      <p:sp>
        <p:nvSpPr>
          <p:cNvPr id="5" name="Footer Placeholder 4"/>
          <p:cNvSpPr>
            <a:spLocks noGrp="1"/>
          </p:cNvSpPr>
          <p:nvPr>
            <p:ph type="ftr" sz="quarter" idx="11"/>
          </p:nvPr>
        </p:nvSpPr>
        <p:spPr/>
        <p:txBody>
          <a:bodyPr/>
          <a:lstStyle/>
          <a:p>
            <a:r>
              <a:rPr lang="en-US"/>
              <a:t>© 2016 Pearson Education, Inc., Upper Saddle River, NJ. All rights reserved.</a:t>
            </a:r>
          </a:p>
        </p:txBody>
      </p:sp>
    </p:spTree>
    <p:extLst>
      <p:ext uri="{BB962C8B-B14F-4D97-AF65-F5344CB8AC3E}">
        <p14:creationId xmlns:p14="http://schemas.microsoft.com/office/powerpoint/2010/main" val="4250516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46E6C-3927-A64A-B47C-D19DF1F3234B}" type="slidenum">
              <a:rPr lang="en-US"/>
              <a:pPr/>
              <a:t>4</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RAM technology is divided into two technologies: dynamic and</a:t>
            </a:r>
          </a:p>
          <a:p>
            <a:r>
              <a:rPr kumimoji="1" lang="en-US" sz="1200" kern="1200" baseline="0" dirty="0">
                <a:solidFill>
                  <a:schemeClr val="tx1"/>
                </a:solidFill>
                <a:latin typeface="Times New Roman" pitchFamily="33" charset="0"/>
                <a:ea typeface="+mn-ea"/>
                <a:cs typeface="+mn-cs"/>
              </a:rPr>
              <a:t>static. A </a:t>
            </a:r>
            <a:r>
              <a:rPr kumimoji="1" lang="en-US" sz="1200" b="1" kern="1200" baseline="0" dirty="0">
                <a:solidFill>
                  <a:schemeClr val="tx1"/>
                </a:solidFill>
                <a:latin typeface="Times New Roman" pitchFamily="33" charset="0"/>
                <a:ea typeface="+mn-ea"/>
                <a:cs typeface="+mn-cs"/>
              </a:rPr>
              <a:t>dynamic RAM (DRAM) </a:t>
            </a:r>
            <a:r>
              <a:rPr kumimoji="1" lang="en-US" sz="1200" b="0" kern="1200" baseline="0" dirty="0">
                <a:solidFill>
                  <a:schemeClr val="tx1"/>
                </a:solidFill>
                <a:latin typeface="Times New Roman" pitchFamily="33" charset="0"/>
                <a:ea typeface="+mn-ea"/>
                <a:cs typeface="+mn-cs"/>
              </a:rPr>
              <a:t>is made with cells that store data as charge on</a:t>
            </a:r>
          </a:p>
          <a:p>
            <a:r>
              <a:rPr kumimoji="1" lang="en-US" sz="1200" kern="1200" baseline="0" dirty="0">
                <a:solidFill>
                  <a:schemeClr val="tx1"/>
                </a:solidFill>
                <a:latin typeface="Times New Roman" pitchFamily="33" charset="0"/>
                <a:ea typeface="+mn-ea"/>
                <a:cs typeface="+mn-cs"/>
              </a:rPr>
              <a:t>capacitors. The presence or absence of charge in a capacitor is interpreted as a</a:t>
            </a:r>
          </a:p>
          <a:p>
            <a:r>
              <a:rPr kumimoji="1" lang="en-US" sz="1200" kern="1200" baseline="0" dirty="0">
                <a:solidFill>
                  <a:schemeClr val="tx1"/>
                </a:solidFill>
                <a:latin typeface="Times New Roman" pitchFamily="33" charset="0"/>
                <a:ea typeface="+mn-ea"/>
                <a:cs typeface="+mn-cs"/>
              </a:rPr>
              <a:t>binary 1 or 0. Because capacitors have a natural tendency to discharge, dynamic</a:t>
            </a:r>
          </a:p>
          <a:p>
            <a:r>
              <a:rPr kumimoji="1" lang="en-US" sz="1200" kern="1200" baseline="0" dirty="0" err="1">
                <a:solidFill>
                  <a:schemeClr val="tx1"/>
                </a:solidFill>
                <a:latin typeface="Times New Roman" pitchFamily="33" charset="0"/>
                <a:ea typeface="+mn-ea"/>
                <a:cs typeface="+mn-cs"/>
              </a:rPr>
              <a:t>RAMs</a:t>
            </a:r>
            <a:r>
              <a:rPr kumimoji="1" lang="en-US" sz="1200" kern="1200" baseline="0" dirty="0">
                <a:solidFill>
                  <a:schemeClr val="tx1"/>
                </a:solidFill>
                <a:latin typeface="Times New Roman" pitchFamily="33" charset="0"/>
                <a:ea typeface="+mn-ea"/>
                <a:cs typeface="+mn-cs"/>
              </a:rPr>
              <a:t> require periodic charge refreshing to maintain data storage. The term</a:t>
            </a:r>
          </a:p>
          <a:p>
            <a:r>
              <a:rPr kumimoji="1" lang="en-US" sz="1200" i="1" kern="1200" baseline="0" dirty="0">
                <a:solidFill>
                  <a:schemeClr val="tx1"/>
                </a:solidFill>
                <a:latin typeface="Times New Roman" pitchFamily="33" charset="0"/>
                <a:ea typeface="+mn-ea"/>
                <a:cs typeface="+mn-cs"/>
              </a:rPr>
              <a:t>dynamic </a:t>
            </a:r>
            <a:r>
              <a:rPr kumimoji="1" lang="en-US" sz="1200" i="0" kern="1200" baseline="0" dirty="0">
                <a:solidFill>
                  <a:schemeClr val="tx1"/>
                </a:solidFill>
                <a:latin typeface="Times New Roman" pitchFamily="33" charset="0"/>
                <a:ea typeface="+mn-ea"/>
                <a:cs typeface="+mn-cs"/>
              </a:rPr>
              <a:t>refers to this tendency of the stored charge to leak away, even with power</a:t>
            </a:r>
          </a:p>
          <a:p>
            <a:r>
              <a:rPr kumimoji="1" lang="en-US" sz="1200" kern="1200" baseline="0" dirty="0">
                <a:solidFill>
                  <a:schemeClr val="tx1"/>
                </a:solidFill>
                <a:latin typeface="Times New Roman" pitchFamily="33" charset="0"/>
                <a:ea typeface="+mn-ea"/>
                <a:cs typeface="+mn-cs"/>
              </a:rPr>
              <a:t>continuously applied.</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40</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6 summary.</a:t>
            </a:r>
          </a:p>
        </p:txBody>
      </p:sp>
      <p:sp>
        <p:nvSpPr>
          <p:cNvPr id="2" name="Footer Placeholder 1"/>
          <p:cNvSpPr>
            <a:spLocks noGrp="1"/>
          </p:cNvSpPr>
          <p:nvPr>
            <p:ph type="ftr" sz="quarter" idx="10"/>
          </p:nvPr>
        </p:nvSpPr>
        <p:spPr/>
        <p:txBody>
          <a:bodyPr/>
          <a:lstStyle/>
          <a:p>
            <a:r>
              <a:rPr lang="en-US"/>
              <a:t>© 2016 Pearson Education, Inc., Upper Saddle River, NJ. All rights reserved.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33" charset="0"/>
                <a:ea typeface="+mn-ea"/>
                <a:cs typeface="+mn-cs"/>
              </a:rPr>
              <a:t>Figure 6.2a is a typical DRAM structure for an individual cell that stores 1 bit.</a:t>
            </a:r>
          </a:p>
          <a:p>
            <a:r>
              <a:rPr kumimoji="1" lang="en-US" sz="1200" kern="1200" baseline="0" dirty="0">
                <a:solidFill>
                  <a:schemeClr val="tx1"/>
                </a:solidFill>
                <a:latin typeface="Times New Roman" pitchFamily="33" charset="0"/>
                <a:ea typeface="+mn-ea"/>
                <a:cs typeface="+mn-cs"/>
              </a:rPr>
              <a:t>The address line is activated when the bit value from this cell is to be read or written.</a:t>
            </a:r>
          </a:p>
          <a:p>
            <a:r>
              <a:rPr kumimoji="1" lang="en-US" sz="1200" kern="1200" baseline="0" dirty="0">
                <a:solidFill>
                  <a:schemeClr val="tx1"/>
                </a:solidFill>
                <a:latin typeface="Times New Roman" pitchFamily="33" charset="0"/>
                <a:ea typeface="+mn-ea"/>
                <a:cs typeface="+mn-cs"/>
              </a:rPr>
              <a:t>The transistor acts as a switch that is closed (allowing current to flow) if a voltage is</a:t>
            </a:r>
          </a:p>
          <a:p>
            <a:r>
              <a:rPr kumimoji="1" lang="en-US" sz="1200" kern="1200" baseline="0" dirty="0">
                <a:solidFill>
                  <a:schemeClr val="tx1"/>
                </a:solidFill>
                <a:latin typeface="Times New Roman" pitchFamily="33" charset="0"/>
                <a:ea typeface="+mn-ea"/>
                <a:cs typeface="+mn-cs"/>
              </a:rPr>
              <a:t>applied to the address line and open (no current flows) if no voltage is present on</a:t>
            </a:r>
          </a:p>
          <a:p>
            <a:r>
              <a:rPr kumimoji="1" lang="en-US" sz="1200" kern="1200" baseline="0" dirty="0">
                <a:solidFill>
                  <a:schemeClr val="tx1"/>
                </a:solidFill>
                <a:latin typeface="Times New Roman" pitchFamily="33" charset="0"/>
                <a:ea typeface="+mn-ea"/>
                <a:cs typeface="+mn-cs"/>
              </a:rPr>
              <a:t>the address line.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For the write operation, a voltage signal is applied to the bit line; a high voltage</a:t>
            </a:r>
          </a:p>
          <a:p>
            <a:r>
              <a:rPr kumimoji="1" lang="en-US" sz="1200" kern="1200" baseline="0" dirty="0">
                <a:solidFill>
                  <a:schemeClr val="tx1"/>
                </a:solidFill>
                <a:latin typeface="Times New Roman" pitchFamily="33" charset="0"/>
                <a:ea typeface="+mn-ea"/>
                <a:cs typeface="+mn-cs"/>
              </a:rPr>
              <a:t>represents 1, and a low voltage represents 0. A signal is then applied to the</a:t>
            </a:r>
          </a:p>
          <a:p>
            <a:r>
              <a:rPr kumimoji="1" lang="en-US" sz="1200" kern="1200" baseline="0" dirty="0">
                <a:solidFill>
                  <a:schemeClr val="tx1"/>
                </a:solidFill>
                <a:latin typeface="Times New Roman" pitchFamily="33" charset="0"/>
                <a:ea typeface="+mn-ea"/>
                <a:cs typeface="+mn-cs"/>
              </a:rPr>
              <a:t>address line, allowing a charge to be transferred to the capacitor.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For the read operation, when the address line is selected, the transistor turns</a:t>
            </a:r>
          </a:p>
          <a:p>
            <a:r>
              <a:rPr kumimoji="1" lang="en-US" sz="1200" kern="1200" baseline="0" dirty="0">
                <a:solidFill>
                  <a:schemeClr val="tx1"/>
                </a:solidFill>
                <a:latin typeface="Times New Roman" pitchFamily="33" charset="0"/>
                <a:ea typeface="+mn-ea"/>
                <a:cs typeface="+mn-cs"/>
              </a:rPr>
              <a:t>on and the charge stored on the capacitor is fed out onto a bit line and to a sense</a:t>
            </a:r>
          </a:p>
          <a:p>
            <a:r>
              <a:rPr kumimoji="1" lang="en-US" sz="1200" kern="1200" baseline="0" dirty="0">
                <a:solidFill>
                  <a:schemeClr val="tx1"/>
                </a:solidFill>
                <a:latin typeface="Times New Roman" pitchFamily="33" charset="0"/>
                <a:ea typeface="+mn-ea"/>
                <a:cs typeface="+mn-cs"/>
              </a:rPr>
              <a:t>amplifier. The sense amplifier compares the capacitor voltage to a reference value</a:t>
            </a:r>
          </a:p>
          <a:p>
            <a:r>
              <a:rPr kumimoji="1" lang="en-US" sz="1200" kern="1200" baseline="0" dirty="0">
                <a:solidFill>
                  <a:schemeClr val="tx1"/>
                </a:solidFill>
                <a:latin typeface="Times New Roman" pitchFamily="33" charset="0"/>
                <a:ea typeface="+mn-ea"/>
                <a:cs typeface="+mn-cs"/>
              </a:rPr>
              <a:t>and determines if the cell contains a logic 1 or a logic 0. The readout from the cell</a:t>
            </a:r>
          </a:p>
          <a:p>
            <a:r>
              <a:rPr kumimoji="1" lang="en-US" sz="1200" kern="1200" baseline="0" dirty="0">
                <a:solidFill>
                  <a:schemeClr val="tx1"/>
                </a:solidFill>
                <a:latin typeface="Times New Roman" pitchFamily="33" charset="0"/>
                <a:ea typeface="+mn-ea"/>
                <a:cs typeface="+mn-cs"/>
              </a:rPr>
              <a:t>discharges the capacitor, which must be restored to complete the operation.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Although the DRAM cell is used to store a single bit (0 or 1), it is essentially</a:t>
            </a:r>
          </a:p>
          <a:p>
            <a:r>
              <a:rPr kumimoji="1" lang="en-US" sz="1200" kern="1200" baseline="0" dirty="0">
                <a:solidFill>
                  <a:schemeClr val="tx1"/>
                </a:solidFill>
                <a:latin typeface="Times New Roman" pitchFamily="33" charset="0"/>
                <a:ea typeface="+mn-ea"/>
                <a:cs typeface="+mn-cs"/>
              </a:rPr>
              <a:t>an analog device. The capacitor can store any charge value within a range; a threshold</a:t>
            </a:r>
          </a:p>
          <a:p>
            <a:r>
              <a:rPr kumimoji="1" lang="en-US" sz="1200" kern="1200" baseline="0" dirty="0">
                <a:solidFill>
                  <a:schemeClr val="tx1"/>
                </a:solidFill>
                <a:latin typeface="Times New Roman" pitchFamily="33" charset="0"/>
                <a:ea typeface="+mn-ea"/>
                <a:cs typeface="+mn-cs"/>
              </a:rPr>
              <a:t>value determines whether the charge is interpreted as 1 or 0.</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6.2b is a typical SRAM structure for an individual cell. Four transistors</a:t>
            </a:r>
          </a:p>
          <a:p>
            <a:r>
              <a:rPr kumimoji="1" lang="en-US" sz="1200" kern="1200" baseline="0" dirty="0">
                <a:solidFill>
                  <a:schemeClr val="tx1"/>
                </a:solidFill>
                <a:latin typeface="Times New Roman" pitchFamily="33" charset="0"/>
                <a:ea typeface="+mn-ea"/>
                <a:cs typeface="+mn-cs"/>
              </a:rPr>
              <a:t>(T</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3</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4</a:t>
            </a:r>
            <a:r>
              <a:rPr kumimoji="1" lang="en-US" sz="1200" kern="1200" baseline="0" dirty="0">
                <a:solidFill>
                  <a:schemeClr val="tx1"/>
                </a:solidFill>
                <a:latin typeface="Times New Roman" pitchFamily="33" charset="0"/>
                <a:ea typeface="+mn-ea"/>
                <a:cs typeface="+mn-cs"/>
              </a:rPr>
              <a:t>) are cross connected in an arrangement that produces a stable logic</a:t>
            </a:r>
          </a:p>
          <a:p>
            <a:r>
              <a:rPr kumimoji="1" lang="en-US" sz="1200" kern="1200" baseline="0" dirty="0">
                <a:solidFill>
                  <a:schemeClr val="tx1"/>
                </a:solidFill>
                <a:latin typeface="Times New Roman" pitchFamily="33" charset="0"/>
                <a:ea typeface="+mn-ea"/>
                <a:cs typeface="+mn-cs"/>
              </a:rPr>
              <a:t>state. In logic state 1, point C</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is high and point C</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is low; in this state, T</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and T</a:t>
            </a:r>
            <a:r>
              <a:rPr kumimoji="1" lang="en-US" sz="1200" kern="1200" baseline="-25000" dirty="0">
                <a:solidFill>
                  <a:schemeClr val="tx1"/>
                </a:solidFill>
                <a:latin typeface="Times New Roman" pitchFamily="33" charset="0"/>
                <a:ea typeface="+mn-ea"/>
                <a:cs typeface="+mn-cs"/>
              </a:rPr>
              <a:t>4</a:t>
            </a:r>
            <a:r>
              <a:rPr kumimoji="1" lang="en-US" sz="1200" kern="1200" baseline="0" dirty="0">
                <a:solidFill>
                  <a:schemeClr val="tx1"/>
                </a:solidFill>
                <a:latin typeface="Times New Roman" pitchFamily="33" charset="0"/>
                <a:ea typeface="+mn-ea"/>
                <a:cs typeface="+mn-cs"/>
              </a:rPr>
              <a:t> are off</a:t>
            </a:r>
          </a:p>
          <a:p>
            <a:r>
              <a:rPr kumimoji="1" lang="en-US" sz="1200" kern="1200" baseline="0" dirty="0">
                <a:solidFill>
                  <a:schemeClr val="tx1"/>
                </a:solidFill>
                <a:latin typeface="Times New Roman" pitchFamily="33" charset="0"/>
                <a:ea typeface="+mn-ea"/>
                <a:cs typeface="+mn-cs"/>
              </a:rPr>
              <a:t>and T</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and T</a:t>
            </a:r>
            <a:r>
              <a:rPr kumimoji="1" lang="en-US" sz="1200" kern="1200" baseline="-25000" dirty="0">
                <a:solidFill>
                  <a:schemeClr val="tx1"/>
                </a:solidFill>
                <a:latin typeface="Times New Roman" pitchFamily="33" charset="0"/>
                <a:ea typeface="+mn-ea"/>
                <a:cs typeface="+mn-cs"/>
              </a:rPr>
              <a:t>3</a:t>
            </a:r>
            <a:r>
              <a:rPr kumimoji="1" lang="en-US" sz="1200" kern="1200" baseline="0" dirty="0">
                <a:solidFill>
                  <a:schemeClr val="tx1"/>
                </a:solidFill>
                <a:latin typeface="Times New Roman" pitchFamily="33" charset="0"/>
                <a:ea typeface="+mn-ea"/>
                <a:cs typeface="+mn-cs"/>
              </a:rPr>
              <a:t> are on. In logic state 0, point C</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is low and point C</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is high; in this state,</a:t>
            </a:r>
          </a:p>
          <a:p>
            <a:r>
              <a:rPr kumimoji="1" lang="en-US" sz="1200" kern="1200" baseline="0" dirty="0">
                <a:solidFill>
                  <a:schemeClr val="tx1"/>
                </a:solidFill>
                <a:latin typeface="Times New Roman" pitchFamily="33" charset="0"/>
                <a:ea typeface="+mn-ea"/>
                <a:cs typeface="+mn-cs"/>
              </a:rPr>
              <a:t>T</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and T</a:t>
            </a:r>
            <a:r>
              <a:rPr kumimoji="1" lang="en-US" sz="1200" kern="1200" baseline="-25000" dirty="0">
                <a:solidFill>
                  <a:schemeClr val="tx1"/>
                </a:solidFill>
                <a:latin typeface="Times New Roman" pitchFamily="33" charset="0"/>
                <a:ea typeface="+mn-ea"/>
                <a:cs typeface="+mn-cs"/>
              </a:rPr>
              <a:t>4</a:t>
            </a:r>
            <a:r>
              <a:rPr kumimoji="1" lang="en-US" sz="1200" kern="1200" baseline="0" dirty="0">
                <a:solidFill>
                  <a:schemeClr val="tx1"/>
                </a:solidFill>
                <a:latin typeface="Times New Roman" pitchFamily="33" charset="0"/>
                <a:ea typeface="+mn-ea"/>
                <a:cs typeface="+mn-cs"/>
              </a:rPr>
              <a:t> are on and T</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and T</a:t>
            </a:r>
            <a:r>
              <a:rPr kumimoji="1" lang="en-US" sz="1200" kern="1200" baseline="-25000" dirty="0">
                <a:solidFill>
                  <a:schemeClr val="tx1"/>
                </a:solidFill>
                <a:latin typeface="Times New Roman" pitchFamily="33" charset="0"/>
                <a:ea typeface="+mn-ea"/>
                <a:cs typeface="+mn-cs"/>
              </a:rPr>
              <a:t>3</a:t>
            </a:r>
            <a:r>
              <a:rPr kumimoji="1" lang="en-US" sz="1200" kern="1200" baseline="0" dirty="0">
                <a:solidFill>
                  <a:schemeClr val="tx1"/>
                </a:solidFill>
                <a:latin typeface="Times New Roman" pitchFamily="33" charset="0"/>
                <a:ea typeface="+mn-ea"/>
                <a:cs typeface="+mn-cs"/>
              </a:rPr>
              <a:t> are off. Both states are stable as long as the direct</a:t>
            </a:r>
          </a:p>
          <a:p>
            <a:r>
              <a:rPr kumimoji="1" lang="en-US" sz="1200" kern="1200" baseline="0" dirty="0">
                <a:solidFill>
                  <a:schemeClr val="tx1"/>
                </a:solidFill>
                <a:latin typeface="Times New Roman" pitchFamily="33" charset="0"/>
                <a:ea typeface="+mn-ea"/>
                <a:cs typeface="+mn-cs"/>
              </a:rPr>
              <a:t>current (dc) voltage is applied. Unlike the DRAM, no refresh is needed to retain data.</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As in the DRAM, the SRAM address line is used to open or close a switch.</a:t>
            </a:r>
          </a:p>
          <a:p>
            <a:r>
              <a:rPr kumimoji="1" lang="en-US" sz="1200" kern="1200" baseline="0" dirty="0">
                <a:solidFill>
                  <a:schemeClr val="tx1"/>
                </a:solidFill>
                <a:latin typeface="Times New Roman" pitchFamily="33" charset="0"/>
                <a:ea typeface="+mn-ea"/>
                <a:cs typeface="+mn-cs"/>
              </a:rPr>
              <a:t>The address line controls two transistors (T</a:t>
            </a:r>
            <a:r>
              <a:rPr kumimoji="1" lang="en-US" sz="1200" kern="1200" baseline="-25000" dirty="0">
                <a:solidFill>
                  <a:schemeClr val="tx1"/>
                </a:solidFill>
                <a:latin typeface="Times New Roman" pitchFamily="33" charset="0"/>
                <a:ea typeface="+mn-ea"/>
                <a:cs typeface="+mn-cs"/>
              </a:rPr>
              <a:t>5</a:t>
            </a:r>
            <a:r>
              <a:rPr kumimoji="1" lang="en-US" sz="1200" kern="1200" baseline="0" dirty="0">
                <a:solidFill>
                  <a:schemeClr val="tx1"/>
                </a:solidFill>
                <a:latin typeface="Times New Roman" pitchFamily="33" charset="0"/>
                <a:ea typeface="+mn-ea"/>
                <a:cs typeface="+mn-cs"/>
              </a:rPr>
              <a:t> and T</a:t>
            </a:r>
            <a:r>
              <a:rPr kumimoji="1" lang="en-US" sz="1200" kern="1200" baseline="-25000" dirty="0">
                <a:solidFill>
                  <a:schemeClr val="tx1"/>
                </a:solidFill>
                <a:latin typeface="Times New Roman" pitchFamily="33" charset="0"/>
                <a:ea typeface="+mn-ea"/>
                <a:cs typeface="+mn-cs"/>
              </a:rPr>
              <a:t>6</a:t>
            </a:r>
            <a:r>
              <a:rPr kumimoji="1" lang="en-US" sz="1200" kern="1200" baseline="0" dirty="0">
                <a:solidFill>
                  <a:schemeClr val="tx1"/>
                </a:solidFill>
                <a:latin typeface="Times New Roman" pitchFamily="33" charset="0"/>
                <a:ea typeface="+mn-ea"/>
                <a:cs typeface="+mn-cs"/>
              </a:rPr>
              <a:t>). When a signal is applied to</a:t>
            </a:r>
          </a:p>
          <a:p>
            <a:r>
              <a:rPr kumimoji="1" lang="en-US" sz="1200" kern="1200" baseline="0" dirty="0">
                <a:solidFill>
                  <a:schemeClr val="tx1"/>
                </a:solidFill>
                <a:latin typeface="Times New Roman" pitchFamily="33" charset="0"/>
                <a:ea typeface="+mn-ea"/>
                <a:cs typeface="+mn-cs"/>
              </a:rPr>
              <a:t>this line, the two transistors are switched on, allowing a read or write operation. For</a:t>
            </a:r>
          </a:p>
          <a:p>
            <a:r>
              <a:rPr kumimoji="1" lang="en-US" sz="1200" kern="1200" baseline="0" dirty="0">
                <a:solidFill>
                  <a:schemeClr val="tx1"/>
                </a:solidFill>
                <a:latin typeface="Times New Roman" pitchFamily="33" charset="0"/>
                <a:ea typeface="+mn-ea"/>
                <a:cs typeface="+mn-cs"/>
              </a:rPr>
              <a:t>a write operation, the desired bit value is applied to line B, while its complement</a:t>
            </a:r>
          </a:p>
          <a:p>
            <a:r>
              <a:rPr kumimoji="1" lang="en-US" sz="1200" kern="1200" baseline="0" dirty="0">
                <a:solidFill>
                  <a:schemeClr val="tx1"/>
                </a:solidFill>
                <a:latin typeface="Times New Roman" pitchFamily="33" charset="0"/>
                <a:ea typeface="+mn-ea"/>
                <a:cs typeface="+mn-cs"/>
              </a:rPr>
              <a:t>is applied to line B. This forces the four transistors (T</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3</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4</a:t>
            </a:r>
            <a:r>
              <a:rPr kumimoji="1" lang="en-US" sz="1200" kern="1200" baseline="0" dirty="0">
                <a:solidFill>
                  <a:schemeClr val="tx1"/>
                </a:solidFill>
                <a:latin typeface="Times New Roman" pitchFamily="33" charset="0"/>
                <a:ea typeface="+mn-ea"/>
                <a:cs typeface="+mn-cs"/>
              </a:rPr>
              <a:t>) into the proper</a:t>
            </a:r>
          </a:p>
          <a:p>
            <a:r>
              <a:rPr kumimoji="1" lang="en-US" sz="1200" kern="1200" baseline="0" dirty="0">
                <a:solidFill>
                  <a:schemeClr val="tx1"/>
                </a:solidFill>
                <a:latin typeface="Times New Roman" pitchFamily="33" charset="0"/>
                <a:ea typeface="+mn-ea"/>
                <a:cs typeface="+mn-cs"/>
              </a:rPr>
              <a:t>state. For a read operation, the bit value is read from line B.</a:t>
            </a:r>
          </a:p>
          <a:p>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5</a:t>
            </a:fld>
            <a:endParaRPr lang="en-US"/>
          </a:p>
        </p:txBody>
      </p:sp>
      <p:sp>
        <p:nvSpPr>
          <p:cNvPr id="5" name="Footer Placeholder 4"/>
          <p:cNvSpPr>
            <a:spLocks noGrp="1"/>
          </p:cNvSpPr>
          <p:nvPr>
            <p:ph type="ftr" sz="quarter" idx="11"/>
          </p:nvPr>
        </p:nvSpPr>
        <p:spPr/>
        <p:txBody>
          <a:bodyPr/>
          <a:lstStyle/>
          <a:p>
            <a:r>
              <a:rPr lang="en-US"/>
              <a:t>© 2016 Pearson Education, Inc., Upper Saddle River, NJ. All rights reserved.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46E6C-3927-A64A-B47C-D19DF1F3234B}" type="slidenum">
              <a:rPr lang="en-US"/>
              <a:pPr/>
              <a:t>6</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In contrast, a </a:t>
            </a:r>
            <a:r>
              <a:rPr kumimoji="1" lang="en-US" sz="1200" b="1" kern="1200" baseline="0" dirty="0">
                <a:solidFill>
                  <a:schemeClr val="tx1"/>
                </a:solidFill>
                <a:latin typeface="Times New Roman" pitchFamily="33" charset="0"/>
                <a:ea typeface="+mn-ea"/>
                <a:cs typeface="+mn-cs"/>
              </a:rPr>
              <a:t>static RAM (SRAM) </a:t>
            </a:r>
            <a:r>
              <a:rPr kumimoji="1" lang="en-US" sz="1200" b="0" kern="1200" baseline="0" dirty="0">
                <a:solidFill>
                  <a:schemeClr val="tx1"/>
                </a:solidFill>
                <a:latin typeface="Times New Roman" pitchFamily="33" charset="0"/>
                <a:ea typeface="+mn-ea"/>
                <a:cs typeface="+mn-cs"/>
              </a:rPr>
              <a:t>is a digital device that uses the</a:t>
            </a:r>
          </a:p>
          <a:p>
            <a:r>
              <a:rPr kumimoji="1" lang="en-US" sz="1200" kern="1200" baseline="0" dirty="0">
                <a:solidFill>
                  <a:schemeClr val="tx1"/>
                </a:solidFill>
                <a:latin typeface="Times New Roman" pitchFamily="33" charset="0"/>
                <a:ea typeface="+mn-ea"/>
                <a:cs typeface="+mn-cs"/>
              </a:rPr>
              <a:t>same logic elements used in the processor. In a SRAM, binary values are stored</a:t>
            </a:r>
          </a:p>
          <a:p>
            <a:r>
              <a:rPr kumimoji="1" lang="en-US" sz="1200" kern="1200" baseline="0" dirty="0">
                <a:solidFill>
                  <a:schemeClr val="tx1"/>
                </a:solidFill>
                <a:latin typeface="Times New Roman" pitchFamily="33" charset="0"/>
                <a:ea typeface="+mn-ea"/>
                <a:cs typeface="+mn-cs"/>
              </a:rPr>
              <a:t>using traditional flip-flop logic-gate configurations (see Chapter 12 for a description</a:t>
            </a:r>
          </a:p>
          <a:p>
            <a:r>
              <a:rPr kumimoji="1" lang="en-US" sz="1200" kern="1200" baseline="0" dirty="0">
                <a:solidFill>
                  <a:schemeClr val="tx1"/>
                </a:solidFill>
                <a:latin typeface="Times New Roman" pitchFamily="33" charset="0"/>
                <a:ea typeface="+mn-ea"/>
                <a:cs typeface="+mn-cs"/>
              </a:rPr>
              <a:t>of flip-flops). A static RAM will hold its data as long as power is supplied to it.</a:t>
            </a:r>
          </a:p>
          <a:p>
            <a:endParaRPr kumimoji="1" lang="en-US" sz="1200"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 As in the DRAM, the SRAM address line is used to open or close a switch.</a:t>
            </a:r>
          </a:p>
          <a:p>
            <a:r>
              <a:rPr kumimoji="1" lang="en-US" sz="1200" b="0" i="0" u="none" strike="noStrike" kern="1200" baseline="0" dirty="0">
                <a:solidFill>
                  <a:schemeClr val="tx1"/>
                </a:solidFill>
                <a:latin typeface="Times New Roman" pitchFamily="33" charset="0"/>
                <a:ea typeface="+mn-ea"/>
                <a:cs typeface="+mn-cs"/>
              </a:rPr>
              <a:t>The address line controls two transistors (T</a:t>
            </a:r>
            <a:r>
              <a:rPr kumimoji="1" lang="en-US" sz="1200" b="0" i="0" u="none" strike="noStrike" kern="1200" baseline="-25000" dirty="0">
                <a:solidFill>
                  <a:schemeClr val="tx1"/>
                </a:solidFill>
                <a:latin typeface="Times New Roman" pitchFamily="33" charset="0"/>
                <a:ea typeface="+mn-ea"/>
                <a:cs typeface="+mn-cs"/>
              </a:rPr>
              <a:t>5</a:t>
            </a:r>
            <a:r>
              <a:rPr kumimoji="1" lang="en-US" sz="1200" b="0" i="0" u="none" strike="noStrike" kern="1200" baseline="0" dirty="0">
                <a:solidFill>
                  <a:schemeClr val="tx1"/>
                </a:solidFill>
                <a:latin typeface="Times New Roman" pitchFamily="33" charset="0"/>
                <a:ea typeface="+mn-ea"/>
                <a:cs typeface="+mn-cs"/>
              </a:rPr>
              <a:t>  and T</a:t>
            </a:r>
            <a:r>
              <a:rPr kumimoji="1" lang="en-US" sz="1200" b="0" i="0" u="none" strike="noStrike" kern="1200" baseline="-25000" dirty="0">
                <a:solidFill>
                  <a:schemeClr val="tx1"/>
                </a:solidFill>
                <a:latin typeface="Times New Roman" pitchFamily="33" charset="0"/>
                <a:ea typeface="+mn-ea"/>
                <a:cs typeface="+mn-cs"/>
              </a:rPr>
              <a:t>6</a:t>
            </a:r>
            <a:r>
              <a:rPr kumimoji="1" lang="en-US" sz="1200" b="0" i="0" u="none" strike="noStrike" kern="1200" baseline="0" dirty="0">
                <a:solidFill>
                  <a:schemeClr val="tx1"/>
                </a:solidFill>
                <a:latin typeface="Times New Roman" pitchFamily="33" charset="0"/>
                <a:ea typeface="+mn-ea"/>
                <a:cs typeface="+mn-cs"/>
              </a:rPr>
              <a:t> ). When a signal is applied to</a:t>
            </a:r>
          </a:p>
          <a:p>
            <a:r>
              <a:rPr kumimoji="1" lang="en-US" sz="1200" b="0" i="0" u="none" strike="noStrike" kern="1200" baseline="0" dirty="0">
                <a:solidFill>
                  <a:schemeClr val="tx1"/>
                </a:solidFill>
                <a:latin typeface="Times New Roman" pitchFamily="33" charset="0"/>
                <a:ea typeface="+mn-ea"/>
                <a:cs typeface="+mn-cs"/>
              </a:rPr>
              <a:t>this line, the two transistors are switched on, allowing a read or write operation. For</a:t>
            </a:r>
          </a:p>
          <a:p>
            <a:r>
              <a:rPr kumimoji="1" lang="en-US" sz="1200" b="0" i="0" u="none" strike="noStrike" kern="1200" baseline="0" dirty="0">
                <a:solidFill>
                  <a:schemeClr val="tx1"/>
                </a:solidFill>
                <a:latin typeface="Times New Roman" pitchFamily="33" charset="0"/>
                <a:ea typeface="+mn-ea"/>
                <a:cs typeface="+mn-cs"/>
              </a:rPr>
              <a:t>a write operation, the desired bit value is applied to line B, while its complement</a:t>
            </a:r>
          </a:p>
          <a:p>
            <a:r>
              <a:rPr kumimoji="1" lang="en-US" sz="1200" b="0" i="0" u="none" strike="noStrike" kern="1200" baseline="0" dirty="0">
                <a:solidFill>
                  <a:schemeClr val="tx1"/>
                </a:solidFill>
                <a:latin typeface="Times New Roman" pitchFamily="33" charset="0"/>
                <a:ea typeface="+mn-ea"/>
                <a:cs typeface="+mn-cs"/>
              </a:rPr>
              <a:t>is applied to line B. This forces the four transistors (T</a:t>
            </a:r>
            <a:r>
              <a:rPr kumimoji="1" lang="en-US" sz="1200" b="0" i="0" u="none" strike="noStrike" kern="1200" baseline="-25000" dirty="0">
                <a:solidFill>
                  <a:schemeClr val="tx1"/>
                </a:solidFill>
                <a:latin typeface="Times New Roman" pitchFamily="33" charset="0"/>
                <a:ea typeface="+mn-ea"/>
                <a:cs typeface="+mn-cs"/>
              </a:rPr>
              <a:t>1</a:t>
            </a:r>
            <a:r>
              <a:rPr kumimoji="1" lang="en-US" sz="1200" b="0" i="0" u="none" strike="noStrike" kern="1200" baseline="0" dirty="0">
                <a:solidFill>
                  <a:schemeClr val="tx1"/>
                </a:solidFill>
                <a:latin typeface="Times New Roman" pitchFamily="33" charset="0"/>
                <a:ea typeface="+mn-ea"/>
                <a:cs typeface="+mn-cs"/>
              </a:rPr>
              <a:t> , T</a:t>
            </a:r>
            <a:r>
              <a:rPr kumimoji="1" lang="en-US" sz="1200" b="0" i="0" u="none" strike="noStrike" kern="1200" baseline="-25000" dirty="0">
                <a:solidFill>
                  <a:schemeClr val="tx1"/>
                </a:solidFill>
                <a:latin typeface="Times New Roman" pitchFamily="33" charset="0"/>
                <a:ea typeface="+mn-ea"/>
                <a:cs typeface="+mn-cs"/>
              </a:rPr>
              <a:t>2</a:t>
            </a:r>
            <a:r>
              <a:rPr kumimoji="1" lang="en-US" sz="1200" b="0" i="0" u="none" strike="noStrike" kern="1200" baseline="0" dirty="0">
                <a:solidFill>
                  <a:schemeClr val="tx1"/>
                </a:solidFill>
                <a:latin typeface="Times New Roman" pitchFamily="33" charset="0"/>
                <a:ea typeface="+mn-ea"/>
                <a:cs typeface="+mn-cs"/>
              </a:rPr>
              <a:t> , T</a:t>
            </a:r>
            <a:r>
              <a:rPr kumimoji="1" lang="en-US" sz="1200" b="0" i="0" u="none" strike="noStrike" kern="1200" baseline="-25000" dirty="0">
                <a:solidFill>
                  <a:schemeClr val="tx1"/>
                </a:solidFill>
                <a:latin typeface="Times New Roman" pitchFamily="33" charset="0"/>
                <a:ea typeface="+mn-ea"/>
                <a:cs typeface="+mn-cs"/>
              </a:rPr>
              <a:t>3</a:t>
            </a:r>
            <a:r>
              <a:rPr kumimoji="1" lang="en-US" sz="1200" b="0" i="0" u="none" strike="noStrike" kern="1200" baseline="0" dirty="0">
                <a:solidFill>
                  <a:schemeClr val="tx1"/>
                </a:solidFill>
                <a:latin typeface="Times New Roman" pitchFamily="33" charset="0"/>
                <a:ea typeface="+mn-ea"/>
                <a:cs typeface="+mn-cs"/>
              </a:rPr>
              <a:t> , T</a:t>
            </a:r>
            <a:r>
              <a:rPr kumimoji="1" lang="en-US" sz="1200" b="0" i="0" u="none" strike="noStrike" kern="1200" baseline="-25000" dirty="0">
                <a:solidFill>
                  <a:schemeClr val="tx1"/>
                </a:solidFill>
                <a:latin typeface="Times New Roman" pitchFamily="33" charset="0"/>
                <a:ea typeface="+mn-ea"/>
                <a:cs typeface="+mn-cs"/>
              </a:rPr>
              <a:t>4</a:t>
            </a:r>
            <a:r>
              <a:rPr kumimoji="1" lang="en-US" sz="1200" b="0" i="0" u="none" strike="noStrike" kern="1200" baseline="0" dirty="0">
                <a:solidFill>
                  <a:schemeClr val="tx1"/>
                </a:solidFill>
                <a:latin typeface="Times New Roman" pitchFamily="33" charset="0"/>
                <a:ea typeface="+mn-ea"/>
                <a:cs typeface="+mn-cs"/>
              </a:rPr>
              <a:t> ) into the proper</a:t>
            </a:r>
          </a:p>
          <a:p>
            <a:r>
              <a:rPr kumimoji="1" lang="en-US" sz="1200" b="0" i="0" u="none" strike="noStrike" kern="1200" baseline="0" dirty="0">
                <a:solidFill>
                  <a:schemeClr val="tx1"/>
                </a:solidFill>
                <a:latin typeface="Times New Roman" pitchFamily="33" charset="0"/>
                <a:ea typeface="+mn-ea"/>
                <a:cs typeface="+mn-cs"/>
              </a:rPr>
              <a:t>state. For a read operation, the bit value is read from line B.</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Both static and dynamic </a:t>
            </a:r>
            <a:r>
              <a:rPr kumimoji="1" lang="en-US" sz="1200" kern="1200" baseline="0" dirty="0" err="1">
                <a:solidFill>
                  <a:schemeClr val="tx1"/>
                </a:solidFill>
                <a:latin typeface="Times New Roman" pitchFamily="33" charset="0"/>
                <a:ea typeface="+mn-ea"/>
                <a:cs typeface="+mn-cs"/>
              </a:rPr>
              <a:t>RAMs</a:t>
            </a:r>
            <a:r>
              <a:rPr kumimoji="1" lang="en-US" sz="1200" kern="1200" baseline="0" dirty="0">
                <a:solidFill>
                  <a:schemeClr val="tx1"/>
                </a:solidFill>
                <a:latin typeface="Times New Roman" pitchFamily="33" charset="0"/>
                <a:ea typeface="+mn-ea"/>
                <a:cs typeface="+mn-cs"/>
              </a:rPr>
              <a:t> are volatile; that is,</a:t>
            </a:r>
          </a:p>
          <a:p>
            <a:r>
              <a:rPr kumimoji="1" lang="en-US" sz="1200" kern="1200" baseline="0" dirty="0">
                <a:solidFill>
                  <a:schemeClr val="tx1"/>
                </a:solidFill>
                <a:latin typeface="Times New Roman" pitchFamily="33" charset="0"/>
                <a:ea typeface="+mn-ea"/>
                <a:cs typeface="+mn-cs"/>
              </a:rPr>
              <a:t>power must be continuously supplied to the memory to preserve the bit values.</a:t>
            </a:r>
          </a:p>
          <a:p>
            <a:r>
              <a:rPr kumimoji="1" lang="en-US" sz="1200" kern="1200" baseline="0" dirty="0">
                <a:solidFill>
                  <a:schemeClr val="tx1"/>
                </a:solidFill>
                <a:latin typeface="Times New Roman" pitchFamily="33" charset="0"/>
                <a:ea typeface="+mn-ea"/>
                <a:cs typeface="+mn-cs"/>
              </a:rPr>
              <a:t>A dynamic memory cell is simpler and smaller than a static memory cell. Thus, a</a:t>
            </a:r>
          </a:p>
          <a:p>
            <a:r>
              <a:rPr kumimoji="1" lang="en-US" sz="1200" kern="1200" baseline="0" dirty="0">
                <a:solidFill>
                  <a:schemeClr val="tx1"/>
                </a:solidFill>
                <a:latin typeface="Times New Roman" pitchFamily="33" charset="0"/>
                <a:ea typeface="+mn-ea"/>
                <a:cs typeface="+mn-cs"/>
              </a:rPr>
              <a:t>DRAM is more dense (smaller cells = more cells per unit area) and less expensive</a:t>
            </a:r>
          </a:p>
          <a:p>
            <a:r>
              <a:rPr kumimoji="1" lang="en-US" sz="1200" kern="1200" baseline="0" dirty="0">
                <a:solidFill>
                  <a:schemeClr val="tx1"/>
                </a:solidFill>
                <a:latin typeface="Times New Roman" pitchFamily="33" charset="0"/>
                <a:ea typeface="+mn-ea"/>
                <a:cs typeface="+mn-cs"/>
              </a:rPr>
              <a:t>than a corresponding SRAM. On the other hand, a DRAM requires the supporting</a:t>
            </a:r>
          </a:p>
          <a:p>
            <a:r>
              <a:rPr kumimoji="1" lang="en-US" sz="1200" kern="1200" baseline="0" dirty="0">
                <a:solidFill>
                  <a:schemeClr val="tx1"/>
                </a:solidFill>
                <a:latin typeface="Times New Roman" pitchFamily="33" charset="0"/>
                <a:ea typeface="+mn-ea"/>
                <a:cs typeface="+mn-cs"/>
              </a:rPr>
              <a:t>refresh circuitry. For larger memories, the fixed cost of the refresh circuitry is more</a:t>
            </a:r>
          </a:p>
          <a:p>
            <a:r>
              <a:rPr kumimoji="1" lang="en-US" sz="1200" kern="1200" baseline="0" dirty="0">
                <a:solidFill>
                  <a:schemeClr val="tx1"/>
                </a:solidFill>
                <a:latin typeface="Times New Roman" pitchFamily="33" charset="0"/>
                <a:ea typeface="+mn-ea"/>
                <a:cs typeface="+mn-cs"/>
              </a:rPr>
              <a:t>than compensated for by the smaller variable cost of DRAM cells. Thus, </a:t>
            </a:r>
            <a:r>
              <a:rPr kumimoji="1" lang="en-US" sz="1200" kern="1200" baseline="0" dirty="0" err="1">
                <a:solidFill>
                  <a:schemeClr val="tx1"/>
                </a:solidFill>
                <a:latin typeface="Times New Roman" pitchFamily="33" charset="0"/>
                <a:ea typeface="+mn-ea"/>
                <a:cs typeface="+mn-cs"/>
              </a:rPr>
              <a:t>DRAMs</a:t>
            </a:r>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tend to be favored for large memory requirements. A final point is that </a:t>
            </a:r>
            <a:r>
              <a:rPr kumimoji="1" lang="en-US" sz="1200" kern="1200" baseline="0" dirty="0" err="1">
                <a:solidFill>
                  <a:schemeClr val="tx1"/>
                </a:solidFill>
                <a:latin typeface="Times New Roman" pitchFamily="33" charset="0"/>
                <a:ea typeface="+mn-ea"/>
                <a:cs typeface="+mn-cs"/>
              </a:rPr>
              <a:t>SRAMs</a:t>
            </a:r>
            <a:r>
              <a:rPr kumimoji="1" lang="en-US" sz="1200" kern="1200" baseline="0" dirty="0">
                <a:solidFill>
                  <a:schemeClr val="tx1"/>
                </a:solidFill>
                <a:latin typeface="Times New Roman" pitchFamily="33" charset="0"/>
                <a:ea typeface="+mn-ea"/>
                <a:cs typeface="+mn-cs"/>
              </a:rPr>
              <a:t> are</a:t>
            </a:r>
          </a:p>
          <a:p>
            <a:r>
              <a:rPr kumimoji="1" lang="en-US" sz="1200" kern="1200" baseline="0" dirty="0">
                <a:solidFill>
                  <a:schemeClr val="tx1"/>
                </a:solidFill>
                <a:latin typeface="Times New Roman" pitchFamily="33" charset="0"/>
                <a:ea typeface="+mn-ea"/>
                <a:cs typeface="+mn-cs"/>
              </a:rPr>
              <a:t>somewhat faster than </a:t>
            </a:r>
            <a:r>
              <a:rPr kumimoji="1" lang="en-US" sz="1200" kern="1200" baseline="0" dirty="0" err="1">
                <a:solidFill>
                  <a:schemeClr val="tx1"/>
                </a:solidFill>
                <a:latin typeface="Times New Roman" pitchFamily="33" charset="0"/>
                <a:ea typeface="+mn-ea"/>
                <a:cs typeface="+mn-cs"/>
              </a:rPr>
              <a:t>DRAMs</a:t>
            </a:r>
            <a:r>
              <a:rPr kumimoji="1" lang="en-US" sz="1200" kern="1200" baseline="0" dirty="0">
                <a:solidFill>
                  <a:schemeClr val="tx1"/>
                </a:solidFill>
                <a:latin typeface="Times New Roman" pitchFamily="33" charset="0"/>
                <a:ea typeface="+mn-ea"/>
                <a:cs typeface="+mn-cs"/>
              </a:rPr>
              <a:t>. Because of these relative characteristics, SRAM is</a:t>
            </a:r>
          </a:p>
          <a:p>
            <a:r>
              <a:rPr kumimoji="1" lang="en-US" sz="1200" kern="1200" baseline="0" dirty="0">
                <a:solidFill>
                  <a:schemeClr val="tx1"/>
                </a:solidFill>
                <a:latin typeface="Times New Roman" pitchFamily="33" charset="0"/>
                <a:ea typeface="+mn-ea"/>
                <a:cs typeface="+mn-cs"/>
              </a:rPr>
              <a:t>used for cache memory (both on and off chip), and DRAM is used for main memory.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7</a:t>
            </a:fld>
            <a:endParaRPr lang="en-US"/>
          </a:p>
        </p:txBody>
      </p:sp>
      <p:sp>
        <p:nvSpPr>
          <p:cNvPr id="5" name="Footer Placeholder 4"/>
          <p:cNvSpPr>
            <a:spLocks noGrp="1"/>
          </p:cNvSpPr>
          <p:nvPr>
            <p:ph type="ftr" sz="quarter" idx="11"/>
          </p:nvPr>
        </p:nvSpPr>
        <p:spPr/>
        <p:txBody>
          <a:bodyPr/>
          <a:lstStyle/>
          <a:p>
            <a:r>
              <a:rPr lang="en-US"/>
              <a:t>© 2016 Pearson Education, Inc., Upper Saddle River, NJ. All rights reserved.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88C55-A478-E147-A620-DAE8B070FDAB}" type="slidenum">
              <a:rPr lang="en-US"/>
              <a:pPr/>
              <a:t>8</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As the name suggests, a </a:t>
            </a:r>
            <a:r>
              <a:rPr kumimoji="1" lang="en-US" sz="1200" b="1" kern="1200" baseline="0" dirty="0">
                <a:solidFill>
                  <a:schemeClr val="tx1"/>
                </a:solidFill>
                <a:latin typeface="Times New Roman" pitchFamily="33" charset="0"/>
                <a:ea typeface="+mn-ea"/>
                <a:cs typeface="+mn-cs"/>
              </a:rPr>
              <a:t>read-only memory (ROM) </a:t>
            </a:r>
            <a:r>
              <a:rPr kumimoji="1" lang="en-US" sz="1200" b="0" kern="1200" baseline="0" dirty="0">
                <a:solidFill>
                  <a:schemeClr val="tx1"/>
                </a:solidFill>
                <a:latin typeface="Times New Roman" pitchFamily="33" charset="0"/>
                <a:ea typeface="+mn-ea"/>
                <a:cs typeface="+mn-cs"/>
              </a:rPr>
              <a:t>contains a permanent pattern</a:t>
            </a:r>
          </a:p>
          <a:p>
            <a:r>
              <a:rPr kumimoji="1" lang="en-US" sz="1200" kern="1200" baseline="0" dirty="0">
                <a:solidFill>
                  <a:schemeClr val="tx1"/>
                </a:solidFill>
                <a:latin typeface="Times New Roman" pitchFamily="33" charset="0"/>
                <a:ea typeface="+mn-ea"/>
                <a:cs typeface="+mn-cs"/>
              </a:rPr>
              <a:t>of data that cannot be changed. A ROM is nonvolatile; that is, no power source is</a:t>
            </a:r>
          </a:p>
          <a:p>
            <a:r>
              <a:rPr kumimoji="1" lang="en-US" sz="1200" kern="1200" baseline="0" dirty="0">
                <a:solidFill>
                  <a:schemeClr val="tx1"/>
                </a:solidFill>
                <a:latin typeface="Times New Roman" pitchFamily="33" charset="0"/>
                <a:ea typeface="+mn-ea"/>
                <a:cs typeface="+mn-cs"/>
              </a:rPr>
              <a:t>required to maintain the bit values in memory. While it is possible to read a ROM,</a:t>
            </a:r>
          </a:p>
          <a:p>
            <a:r>
              <a:rPr kumimoji="1" lang="en-US" sz="1200" kern="1200" baseline="0" dirty="0">
                <a:solidFill>
                  <a:schemeClr val="tx1"/>
                </a:solidFill>
                <a:latin typeface="Times New Roman" pitchFamily="33" charset="0"/>
                <a:ea typeface="+mn-ea"/>
                <a:cs typeface="+mn-cs"/>
              </a:rPr>
              <a:t>it is not possible to write new data into it. An important application of ROMs is</a:t>
            </a:r>
          </a:p>
          <a:p>
            <a:r>
              <a:rPr kumimoji="1" lang="en-US" sz="1200" kern="1200" baseline="0" dirty="0">
                <a:solidFill>
                  <a:schemeClr val="tx1"/>
                </a:solidFill>
                <a:latin typeface="Times New Roman" pitchFamily="33" charset="0"/>
                <a:ea typeface="+mn-ea"/>
                <a:cs typeface="+mn-cs"/>
              </a:rPr>
              <a:t>microprogramming, discussed in Part Four. Other potential applications include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Library subroutines for frequently wanted functions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System programs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Function tables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For a modest-sized requirement, the advantage of ROM is that the data or program</a:t>
            </a:r>
          </a:p>
          <a:p>
            <a:r>
              <a:rPr kumimoji="1" lang="en-US" sz="1200" kern="1200" baseline="0" dirty="0">
                <a:solidFill>
                  <a:schemeClr val="tx1"/>
                </a:solidFill>
                <a:latin typeface="Times New Roman" pitchFamily="33" charset="0"/>
                <a:ea typeface="+mn-ea"/>
                <a:cs typeface="+mn-cs"/>
              </a:rPr>
              <a:t>is permanently in main memory and need never be loaded from a secondary storage</a:t>
            </a:r>
          </a:p>
          <a:p>
            <a:r>
              <a:rPr kumimoji="1" lang="en-US" sz="1200" kern="1200" baseline="0" dirty="0">
                <a:solidFill>
                  <a:schemeClr val="tx1"/>
                </a:solidFill>
                <a:latin typeface="Times New Roman" pitchFamily="33" charset="0"/>
                <a:ea typeface="+mn-ea"/>
                <a:cs typeface="+mn-cs"/>
              </a:rPr>
              <a:t>device.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ROM is created like any other integrated circuit chip, with the data actually</a:t>
            </a:r>
          </a:p>
          <a:p>
            <a:r>
              <a:rPr kumimoji="1" lang="en-US" sz="1200" kern="1200" baseline="0" dirty="0">
                <a:solidFill>
                  <a:schemeClr val="tx1"/>
                </a:solidFill>
                <a:latin typeface="Times New Roman" pitchFamily="33" charset="0"/>
                <a:ea typeface="+mn-ea"/>
                <a:cs typeface="+mn-cs"/>
              </a:rPr>
              <a:t>wired into the chip as part of the fabrication process. This presents two problems: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 data insertion step includes a relatively large fixed cost, whether one or</a:t>
            </a:r>
          </a:p>
          <a:p>
            <a:r>
              <a:rPr kumimoji="1" lang="en-US" sz="1200" kern="1200" baseline="0" dirty="0">
                <a:solidFill>
                  <a:schemeClr val="tx1"/>
                </a:solidFill>
                <a:latin typeface="Times New Roman" pitchFamily="33" charset="0"/>
                <a:ea typeface="+mn-ea"/>
                <a:cs typeface="+mn-cs"/>
              </a:rPr>
              <a:t>thousands of copies of a particular ROM are fabricated.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There is no room for error. If one bit is wrong, the whole batch of ROMs must</a:t>
            </a:r>
          </a:p>
          <a:p>
            <a:r>
              <a:rPr kumimoji="1" lang="en-US" sz="1200" kern="1200" baseline="0" dirty="0">
                <a:solidFill>
                  <a:schemeClr val="tx1"/>
                </a:solidFill>
                <a:latin typeface="Times New Roman" pitchFamily="33" charset="0"/>
                <a:ea typeface="+mn-ea"/>
                <a:cs typeface="+mn-cs"/>
              </a:rPr>
              <a:t>be thrown out.</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When only a small number of ROMs with a particular memory content is</a:t>
            </a:r>
          </a:p>
          <a:p>
            <a:r>
              <a:rPr kumimoji="1" lang="en-US" sz="1200" kern="1200" baseline="0" dirty="0">
                <a:solidFill>
                  <a:schemeClr val="tx1"/>
                </a:solidFill>
                <a:latin typeface="Times New Roman" pitchFamily="33" charset="0"/>
                <a:ea typeface="+mn-ea"/>
                <a:cs typeface="+mn-cs"/>
              </a:rPr>
              <a:t>needed, a less expensive alternative is the </a:t>
            </a:r>
            <a:r>
              <a:rPr kumimoji="1" lang="en-US" sz="1200" b="1" kern="1200" baseline="0" dirty="0">
                <a:solidFill>
                  <a:schemeClr val="tx1"/>
                </a:solidFill>
                <a:latin typeface="Times New Roman" pitchFamily="33" charset="0"/>
                <a:ea typeface="+mn-ea"/>
                <a:cs typeface="+mn-cs"/>
              </a:rPr>
              <a:t>programmable ROM (PROM). </a:t>
            </a:r>
            <a:r>
              <a:rPr kumimoji="1" lang="en-US" sz="1200" b="0" kern="1200" baseline="0" dirty="0">
                <a:solidFill>
                  <a:schemeClr val="tx1"/>
                </a:solidFill>
                <a:latin typeface="Times New Roman" pitchFamily="33" charset="0"/>
                <a:ea typeface="+mn-ea"/>
                <a:cs typeface="+mn-cs"/>
              </a:rPr>
              <a:t>Like the</a:t>
            </a:r>
          </a:p>
          <a:p>
            <a:r>
              <a:rPr kumimoji="1" lang="en-US" sz="1200" b="0" kern="1200" baseline="0" dirty="0">
                <a:solidFill>
                  <a:schemeClr val="tx1"/>
                </a:solidFill>
                <a:latin typeface="Times New Roman" pitchFamily="33" charset="0"/>
                <a:ea typeface="+mn-ea"/>
                <a:cs typeface="+mn-cs"/>
              </a:rPr>
              <a:t>ROM, the PROM is </a:t>
            </a:r>
            <a:r>
              <a:rPr kumimoji="1" lang="en-US" sz="1200" b="1" kern="1200" baseline="0" dirty="0">
                <a:solidFill>
                  <a:schemeClr val="tx1"/>
                </a:solidFill>
                <a:latin typeface="Times New Roman" pitchFamily="33" charset="0"/>
                <a:ea typeface="+mn-ea"/>
                <a:cs typeface="+mn-cs"/>
              </a:rPr>
              <a:t>nonvolatile</a:t>
            </a:r>
            <a:r>
              <a:rPr kumimoji="1" lang="en-US" sz="1200" b="0" kern="1200" baseline="0" dirty="0">
                <a:solidFill>
                  <a:schemeClr val="tx1"/>
                </a:solidFill>
                <a:latin typeface="Times New Roman" pitchFamily="33" charset="0"/>
                <a:ea typeface="+mn-ea"/>
                <a:cs typeface="+mn-cs"/>
              </a:rPr>
              <a:t> and may be written into only once. For the PROM,</a:t>
            </a:r>
          </a:p>
          <a:p>
            <a:r>
              <a:rPr kumimoji="1" lang="en-US" sz="1200" b="0" kern="1200" baseline="0" dirty="0">
                <a:solidFill>
                  <a:schemeClr val="tx1"/>
                </a:solidFill>
                <a:latin typeface="Times New Roman" pitchFamily="33" charset="0"/>
                <a:ea typeface="+mn-ea"/>
                <a:cs typeface="+mn-cs"/>
              </a:rPr>
              <a:t>the writing process is performed electrically and may be performed by a supplier</a:t>
            </a:r>
          </a:p>
          <a:p>
            <a:r>
              <a:rPr kumimoji="1" lang="en-US" sz="1200" kern="1200" baseline="0" dirty="0">
                <a:solidFill>
                  <a:schemeClr val="tx1"/>
                </a:solidFill>
                <a:latin typeface="Times New Roman" pitchFamily="33" charset="0"/>
                <a:ea typeface="+mn-ea"/>
                <a:cs typeface="+mn-cs"/>
              </a:rPr>
              <a:t>or customer at a time later than the original chip fabrication. Special equipment is</a:t>
            </a:r>
          </a:p>
          <a:p>
            <a:r>
              <a:rPr kumimoji="1" lang="en-US" sz="1200" kern="1200" baseline="0" dirty="0">
                <a:solidFill>
                  <a:schemeClr val="tx1"/>
                </a:solidFill>
                <a:latin typeface="Times New Roman" pitchFamily="33" charset="0"/>
                <a:ea typeface="+mn-ea"/>
                <a:cs typeface="+mn-cs"/>
              </a:rPr>
              <a:t>required for the writing or “programming” process. </a:t>
            </a:r>
            <a:r>
              <a:rPr kumimoji="1" lang="en-US" sz="1200" kern="1200" baseline="0" dirty="0" err="1">
                <a:solidFill>
                  <a:schemeClr val="tx1"/>
                </a:solidFill>
                <a:latin typeface="Times New Roman" pitchFamily="33" charset="0"/>
                <a:ea typeface="+mn-ea"/>
                <a:cs typeface="+mn-cs"/>
              </a:rPr>
              <a:t>PROMs</a:t>
            </a:r>
            <a:r>
              <a:rPr kumimoji="1" lang="en-US" sz="1200" kern="1200" baseline="0" dirty="0">
                <a:solidFill>
                  <a:schemeClr val="tx1"/>
                </a:solidFill>
                <a:latin typeface="Times New Roman" pitchFamily="33" charset="0"/>
                <a:ea typeface="+mn-ea"/>
                <a:cs typeface="+mn-cs"/>
              </a:rPr>
              <a:t> provide flexibility and</a:t>
            </a:r>
          </a:p>
          <a:p>
            <a:r>
              <a:rPr kumimoji="1" lang="en-US" sz="1200" kern="1200" baseline="0" dirty="0">
                <a:solidFill>
                  <a:schemeClr val="tx1"/>
                </a:solidFill>
                <a:latin typeface="Times New Roman" pitchFamily="33" charset="0"/>
                <a:ea typeface="+mn-ea"/>
                <a:cs typeface="+mn-cs"/>
              </a:rPr>
              <a:t>convenience. The ROM remains attractive for high-volume production runs.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9</a:t>
            </a:fld>
            <a:endParaRPr lang="en-US"/>
          </a:p>
        </p:txBody>
      </p:sp>
      <p:sp>
        <p:nvSpPr>
          <p:cNvPr id="5" name="Footer Placeholder 4"/>
          <p:cNvSpPr>
            <a:spLocks noGrp="1"/>
          </p:cNvSpPr>
          <p:nvPr>
            <p:ph type="ftr" sz="quarter" idx="11"/>
          </p:nvPr>
        </p:nvSpPr>
        <p:spPr/>
        <p:txBody>
          <a:bodyPr/>
          <a:lstStyle/>
          <a:p>
            <a:r>
              <a:rPr lang="en-US"/>
              <a:t>© 2016 Pearson Education, Inc., Upper Saddle River, NJ. All rights reserved.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176790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20194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232700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373504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72149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996565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192043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711956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12011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Pearson Education, Ltd. All Rights Reserved</a:t>
            </a:r>
          </a:p>
        </p:txBody>
      </p:sp>
    </p:spTree>
    <p:extLst>
      <p:ext uri="{BB962C8B-B14F-4D97-AF65-F5344CB8AC3E}">
        <p14:creationId xmlns:p14="http://schemas.microsoft.com/office/powerpoint/2010/main" val="2934769427"/>
      </p:ext>
    </p:extLst>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a:xfrm>
            <a:off x="457200" y="215899"/>
            <a:ext cx="8229600" cy="1224973"/>
          </a:xfrm>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5"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 Global Edition</a:t>
            </a:r>
          </a:p>
        </p:txBody>
      </p:sp>
      <p:sp>
        <p:nvSpPr>
          <p:cNvPr id="13316" name="Text Placeholder 3"/>
          <p:cNvSpPr txBox="1">
            <a:spLocks noGrp="1"/>
          </p:cNvSpPr>
          <p:nvPr>
            <p:ph type="body" idx="2"/>
          </p:nvPr>
        </p:nvSpPr>
        <p:spPr>
          <a:xfrm>
            <a:off x="5029200" y="1600200"/>
            <a:ext cx="3657600" cy="1600200"/>
          </a:xfrm>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6</a:t>
            </a:r>
          </a:p>
        </p:txBody>
      </p:sp>
      <p:sp>
        <p:nvSpPr>
          <p:cNvPr id="13317" name="Text Placeholder 4"/>
          <p:cNvSpPr txBox="1">
            <a:spLocks noGrp="1"/>
          </p:cNvSpPr>
          <p:nvPr>
            <p:ph type="body" idx="3"/>
          </p:nvPr>
        </p:nvSpPr>
        <p:spPr/>
        <p:txBody>
          <a:bodyPr/>
          <a:lstStyle/>
          <a:p>
            <a:pPr>
              <a:spcBef>
                <a:spcPct val="0"/>
              </a:spcBef>
            </a:pPr>
            <a:r>
              <a:rPr lang="en-US" altLang="en-US" dirty="0">
                <a:solidFill>
                  <a:srgbClr val="000000"/>
                </a:solidFill>
                <a:latin typeface="+mn-lt"/>
                <a:cs typeface="Arial" panose="020B0604020202020204" pitchFamily="34" charset="0"/>
                <a:sym typeface="Arial" panose="020B0604020202020204" pitchFamily="34" charset="0"/>
              </a:rPr>
              <a:t>Internal Memory </a:t>
            </a:r>
          </a:p>
        </p:txBody>
      </p:sp>
      <p:pic>
        <p:nvPicPr>
          <p:cNvPr id="8" name="Picture 7" descr="Diagram&#10;&#10;Description automatically generated">
            <a:extLst>
              <a:ext uri="{FF2B5EF4-FFF2-40B4-BE49-F238E27FC236}">
                <a16:creationId xmlns:a16="http://schemas.microsoft.com/office/drawing/2014/main" id="{9285F4DD-E57C-4EAE-B4BC-83DB385BD019}"/>
              </a:ext>
            </a:extLst>
          </p:cNvPr>
          <p:cNvPicPr>
            <a:picLocks noChangeAspect="1"/>
          </p:cNvPicPr>
          <p:nvPr/>
        </p:nvPicPr>
        <p:blipFill>
          <a:blip r:embed="rId3"/>
          <a:stretch>
            <a:fillRect/>
          </a:stretch>
        </p:blipFill>
        <p:spPr>
          <a:xfrm>
            <a:off x="591090" y="1727537"/>
            <a:ext cx="3524827" cy="4402049"/>
          </a:xfrm>
          <a:prstGeom prst="rect">
            <a:avLst/>
          </a:prstGeom>
        </p:spPr>
      </p:pic>
    </p:spTree>
    <p:extLst>
      <p:ext uri="{BB962C8B-B14F-4D97-AF65-F5344CB8AC3E}">
        <p14:creationId xmlns:p14="http://schemas.microsoft.com/office/powerpoint/2010/main" val="3842797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42"/>
            <a:ext cx="8229600" cy="707008"/>
          </a:xfrm>
        </p:spPr>
        <p:txBody>
          <a:bodyPr/>
          <a:lstStyle/>
          <a:p>
            <a:pPr algn="ctr"/>
            <a:r>
              <a:rPr lang="en-US" dirty="0">
                <a:latin typeface="Times New Roman" panose="02020603050405020304" pitchFamily="18" charset="0"/>
                <a:cs typeface="Times New Roman" panose="02020603050405020304" pitchFamily="18" charset="0"/>
              </a:rPr>
              <a:t>Read-Mostly Memory</a:t>
            </a:r>
          </a:p>
        </p:txBody>
      </p:sp>
      <p:graphicFrame>
        <p:nvGraphicFramePr>
          <p:cNvPr id="7" name="Content Placeholder 29"/>
          <p:cNvGraphicFramePr>
            <a:graphicFrameLocks/>
          </p:cNvGraphicFramePr>
          <p:nvPr>
            <p:extLst>
              <p:ext uri="{D42A27DB-BD31-4B8C-83A1-F6EECF244321}">
                <p14:modId xmlns:p14="http://schemas.microsoft.com/office/powerpoint/2010/main" val="267373891"/>
              </p:ext>
            </p:extLst>
          </p:nvPr>
        </p:nvGraphicFramePr>
        <p:xfrm>
          <a:off x="592832" y="1371054"/>
          <a:ext cx="7867600" cy="48662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6.3</a:t>
            </a:r>
            <a:br>
              <a:rPr lang="en-US" dirty="0"/>
            </a:br>
            <a:r>
              <a:rPr lang="en-US" dirty="0"/>
              <a:t>Typical 16-Mbit DRAM (4M </a:t>
            </a:r>
            <a:r>
              <a:rPr lang="en-US" b="0" dirty="0">
                <a:sym typeface="Symbol" panose="05050102010706020507" pitchFamily="18" charset="2"/>
              </a:rPr>
              <a:t></a:t>
            </a:r>
            <a:r>
              <a:rPr lang="en-US" dirty="0"/>
              <a:t> 4)</a:t>
            </a:r>
            <a:endParaRPr lang="en-IN" dirty="0"/>
          </a:p>
        </p:txBody>
      </p:sp>
      <p:pic>
        <p:nvPicPr>
          <p:cNvPr id="4" name="Picture 3" descr="A set of 11 address lines ranges from A sub 0 to A sub 10 in increments of 1. The lines are connected to a row address buffer and a column address buffer. The column address buffer points to a column decoder, which contains a refresh circuitry block above the column decoder. The refresh circuitry can send or receive information to and from a memory array, which is 2048 by 2048 by 4 units. A row address buffer is connected to a multiplexer, M U X, which then points to a row decoder, which can send information through 11 address lines to a memory array, which is 2048 by 2048 by 4 units. A two data buffers for input and output send and receive the output from refresh circuitry. A set of four data lines, D 1, D 2, D 3, and D 4, are connected from data output to the data input buffer. A timing and control signal block with a set of four control signals, R A S bar, C A S bar, W E bar, and O E bar, controls the row address buffer, refresh counter, and data input buffer. The refresh counter is connected to the multiplier, MUX." title="A diagram represents a 16 M bit D R A M unit, 4 times M times 4."/>
          <p:cNvPicPr>
            <a:picLocks noChangeAspect="1"/>
          </p:cNvPicPr>
          <p:nvPr/>
        </p:nvPicPr>
        <p:blipFill rotWithShape="1">
          <a:blip r:embed="rId3">
            <a:extLst>
              <a:ext uri="{28A0092B-C50C-407E-A947-70E740481C1C}">
                <a14:useLocalDpi xmlns:a14="http://schemas.microsoft.com/office/drawing/2010/main" val="0"/>
              </a:ext>
            </a:extLst>
          </a:blip>
          <a:srcRect l="5089" t="19851" r="2946" b="28258"/>
          <a:stretch/>
        </p:blipFill>
        <p:spPr>
          <a:xfrm>
            <a:off x="1061616" y="1254570"/>
            <a:ext cx="7020768" cy="5126757"/>
          </a:xfrm>
          <a:prstGeom prst="rect">
            <a:avLst/>
          </a:prstGeom>
        </p:spPr>
      </p:pic>
    </p:spTree>
  </p:cSld>
  <p:clrMapOvr>
    <a:masterClrMapping/>
  </p:clrMapOvr>
  <p:transition spd="med">
    <p:wheel spokes="2"/>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6.4 </a:t>
            </a:r>
            <a:br>
              <a:rPr lang="en-US" dirty="0"/>
            </a:br>
            <a:r>
              <a:rPr lang="en-US" dirty="0"/>
              <a:t>Typical Memory Package Pins and Signals</a:t>
            </a:r>
            <a:endParaRPr lang="en-IN" dirty="0"/>
          </a:p>
        </p:txBody>
      </p:sp>
      <p:pic>
        <p:nvPicPr>
          <p:cNvPr id="4" name="Picture 3" descr="Diagram A represents memory and signal package pins for an 8 M bit E P R O M. A 32 pin, vertical rectangle, a D I P package with 16 pins at the left and the right side, and with text at the top, bottom and the center reads, 1 times M times 8, top view and 32 pin D I P 0 point 6 inches. At the left side from top to bottom, a set of 16 pins numbered from 1 to 16. From pin 1 to 12, a set of 12 address lines reads, A 19, A 16, A 15, A 12, A7, A 6, A 5, A 4, A 3, A 2, A 1, and A 0. All of these pins are inputs to the E P R O M. A set of 3 data output lines from pin 13 to 15 reads, D 0, D 1, and D 2. A ground pin, V sub S S, is connected to pin number 16. At the right side from bottom to top, there is a set of another 16 pins, from 17 to 32. From pin 17 to 21 a set of 5 data output lines reads, D 3, D 4, D 5, D 6, and D 7. A control enable pin, C E, is connected to pin 22. An address line, A 20, is connected to pin 23. Program voltage, V sub P P, is connected to pin 24. A set of 7 address lines from pins 25 to 31 reads, A 9, A 8, A 13, A 14, A 17, and A 18. A power supply pin, V sub C C, is connected to pin number 32. Diagram b, represents memory and signal package pins for 16 M bit D R A M. A 24 pin vertical rectangle D I P package with 12 pins at the left and the right side and the text at the top, bottom and the center reads, 4 times M times 4, top view and 24 pin D I P 0 point 6 inches. At the left side from top to bottom, there is a set of 12 pins numbered from 1 to 12. A power supply pin, V sub C C, is connected to pin 1. A set of input output data lines is connected to pins 2 and 3. It reads, D 0 and D1. A wait signal W E, is connected to pin 4. A signal R A S is connected at pin 5. Pin 6 represents no connection. A set of 4 address lines, A 0, A 1, A 2, and A 3 are connected to pins 8, 9, 10 and 11. A power supply pin, V sub C C, is connected at pin 12. At the right side from bottom to top, a set of another 12 pins, numbered from 17 to 32. A ground pin, V sub S S, is connected to pin number 13. From pins 14 to 19, a set of 6 address input lines reads, A 4, A 5, A 6, A 7, A 8, and A 9. An output enable pin, O E, is connected to pin number 20. A signal line, C A S, is connected to pin 21. A set of two input and output data lines connected to pins 22 and 23 reads, D 2 and D 3. A ground pin, V sub S S, is connected to pin number 24." title="Two diagrams, a and b, illustrate memory package pins and signals of an 8 M bit E P R O M and a 16 M bit D R A M."/>
          <p:cNvPicPr>
            <a:picLocks noChangeAspect="1"/>
          </p:cNvPicPr>
          <p:nvPr/>
        </p:nvPicPr>
        <p:blipFill rotWithShape="1">
          <a:blip r:embed="rId3">
            <a:extLst>
              <a:ext uri="{28A0092B-C50C-407E-A947-70E740481C1C}">
                <a14:useLocalDpi xmlns:a14="http://schemas.microsoft.com/office/drawing/2010/main" val="0"/>
              </a:ext>
            </a:extLst>
          </a:blip>
          <a:srcRect l="6813" t="23155" r="11429" b="34727"/>
          <a:stretch/>
        </p:blipFill>
        <p:spPr>
          <a:xfrm>
            <a:off x="1115616" y="1484784"/>
            <a:ext cx="6912768" cy="4608512"/>
          </a:xfrm>
          <a:prstGeom prst="rect">
            <a:avLst/>
          </a:prstGeom>
        </p:spPr>
      </p:pic>
    </p:spTree>
  </p:cSld>
  <p:clrMapOvr>
    <a:masterClrMapping/>
  </p:clrMapOvr>
  <p:transition spd="med">
    <p:wheel spokes="2"/>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198165"/>
            <a:ext cx="8229600" cy="1111267"/>
          </a:xfrm>
        </p:spPr>
        <p:txBody>
          <a:bodyPr/>
          <a:lstStyle/>
          <a:p>
            <a:r>
              <a:rPr lang="en-US" dirty="0"/>
              <a:t>Figure 6.5 </a:t>
            </a:r>
            <a:br>
              <a:rPr lang="en-US" dirty="0"/>
            </a:br>
            <a:r>
              <a:rPr lang="en-US" dirty="0"/>
              <a:t>256-KByte Memory Organization</a:t>
            </a:r>
            <a:endParaRPr lang="en-IN" dirty="0"/>
          </a:p>
        </p:txBody>
      </p:sp>
      <p:pic>
        <p:nvPicPr>
          <p:cNvPr id="4" name="Picture 3" descr="A set of two memory address blocks is depicted as a vertical rectangle. At the left and the right ends, vertically aligned blocks are labeled, memory address register, or M A R, and memory buffer register, or M B R. A memory address register is divided into a set of 2, with 9 bits each. These are connected to a decoder block that reads, 512 words by 512 bits, chip hash 1, and 512 words by 512 bits chip hash 8. The upper 9 bits are connected to a block labeled, decode 1 of 512 block at the top and bottom. The lower 9 bits are connected to a decode of 1 of 512 bit sense. A memory buffer register, M B R, has a set of registers 8 bits for each word where bit 1 and bit 8 are connected to decode 1 of 512 bit sense at the top and bottom. A set of three ellipses appear in the following positions. 2 are near the M A R, and one is near the M B R, indicating 256 bits." title="A diagram represents the organization of a 256-kilobyte memory unit,"/>
          <p:cNvPicPr>
            <a:picLocks noChangeAspect="1"/>
          </p:cNvPicPr>
          <p:nvPr/>
        </p:nvPicPr>
        <p:blipFill rotWithShape="1">
          <a:blip r:embed="rId3">
            <a:extLst>
              <a:ext uri="{28A0092B-C50C-407E-A947-70E740481C1C}">
                <a14:useLocalDpi xmlns:a14="http://schemas.microsoft.com/office/drawing/2010/main" val="0"/>
              </a:ext>
            </a:extLst>
          </a:blip>
          <a:srcRect l="12289" t="19942" r="18355" b="32744"/>
          <a:stretch/>
        </p:blipFill>
        <p:spPr>
          <a:xfrm>
            <a:off x="1699479" y="1309432"/>
            <a:ext cx="5745043" cy="5071896"/>
          </a:xfrm>
          <a:prstGeom prst="rect">
            <a:avLst/>
          </a:prstGeom>
        </p:spPr>
      </p:pic>
    </p:spTree>
  </p:cSld>
  <p:clrMapOvr>
    <a:masterClrMapping/>
  </p:clrMapOvr>
  <p:transition spd="med">
    <p:wheel spokes="2"/>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198165"/>
            <a:ext cx="8229600" cy="1111267"/>
          </a:xfrm>
        </p:spPr>
        <p:txBody>
          <a:bodyPr/>
          <a:lstStyle/>
          <a:p>
            <a:r>
              <a:rPr lang="en-US" dirty="0"/>
              <a:t>Figure 6.6 </a:t>
            </a:r>
            <a:br>
              <a:rPr lang="en-US" dirty="0"/>
            </a:br>
            <a:r>
              <a:rPr lang="en-US" dirty="0"/>
              <a:t>1-MB Memory Organization</a:t>
            </a:r>
            <a:endParaRPr lang="en-IN" dirty="0"/>
          </a:p>
        </p:txBody>
      </p:sp>
      <p:pic>
        <p:nvPicPr>
          <p:cNvPr id="2" name="Picture 1" descr="A memory address register, or M A R, has a set of two nine-bit registers and one 2-bit register. The top 9 bits are connected to four blocks labeled that decode 1 over 512 signals. The bottom 9 bits are connected to decode 1 over 512 signals at the bottom of all the four chip groups. The 2 bit register is connected to a chip group enable block which can select 1 of 4 chip groups named, A, B, C, and D. These are connected to enable pins at each group. A set of 14 chip groups are labeled as follow. A 1, B 1, C 1, and D 1 at the top and A 8, B 8, C 8, and D 8 at the bottom. The groups A 2, B 2, A 7 to D 7 are depicted as incomplete, representing chip groups 2 to 7. A Memory buffer register bit containing 1 to 8 bits connects to their corresponding chip groups, from 1 to 8. Text at the center of the bit groups reads, all chips 512 words by 512 bits, and 2 terminal cells." title="A diagram illustrates the organization of a 1-megabyte memory uni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893" y="1298561"/>
            <a:ext cx="7960214" cy="4896544"/>
          </a:xfrm>
          <a:prstGeom prst="rect">
            <a:avLst/>
          </a:prstGeom>
        </p:spPr>
      </p:pic>
    </p:spTree>
  </p:cSld>
  <p:clrMapOvr>
    <a:masterClrMapping/>
  </p:clrMapOvr>
  <p:transition spd="med">
    <p:wheel spokes="2"/>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GB" dirty="0"/>
              <a:t>Interleaved Memory</a:t>
            </a:r>
          </a:p>
        </p:txBody>
      </p:sp>
      <p:graphicFrame>
        <p:nvGraphicFramePr>
          <p:cNvPr id="7" name="Content Placeholder 9"/>
          <p:cNvGraphicFramePr>
            <a:graphicFrameLocks/>
          </p:cNvGraphicFramePr>
          <p:nvPr>
            <p:extLst>
              <p:ext uri="{D42A27DB-BD31-4B8C-83A1-F6EECF244321}">
                <p14:modId xmlns:p14="http://schemas.microsoft.com/office/powerpoint/2010/main" val="779423684"/>
              </p:ext>
            </p:extLst>
          </p:nvPr>
        </p:nvGraphicFramePr>
        <p:xfrm>
          <a:off x="87760" y="167426"/>
          <a:ext cx="8968480" cy="6095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Error Correction</a:t>
            </a:r>
          </a:p>
        </p:txBody>
      </p:sp>
      <p:sp>
        <p:nvSpPr>
          <p:cNvPr id="70659" name="Rectangle 3"/>
          <p:cNvSpPr>
            <a:spLocks noGrp="1" noChangeArrowheads="1"/>
          </p:cNvSpPr>
          <p:nvPr>
            <p:ph type="body" idx="1"/>
          </p:nvPr>
        </p:nvSpPr>
        <p:spPr>
          <a:xfrm>
            <a:off x="348915" y="1600200"/>
            <a:ext cx="8229600" cy="4884821"/>
          </a:xfrm>
        </p:spPr>
        <p:txBody>
          <a:bodyPr>
            <a:normAutofit lnSpcReduction="10000"/>
          </a:bodyPr>
          <a:lstStyle/>
          <a:p>
            <a:pPr marL="409575" indent="-307975"/>
            <a:r>
              <a:rPr lang="en-US" dirty="0"/>
              <a:t>Hard Failure</a:t>
            </a:r>
          </a:p>
          <a:p>
            <a:pPr lvl="1" indent="-333375"/>
            <a:r>
              <a:rPr lang="en-US" dirty="0"/>
              <a:t>Permanent physical defect</a:t>
            </a:r>
          </a:p>
          <a:p>
            <a:pPr lvl="1" indent="-333375"/>
            <a:r>
              <a:rPr lang="en-US" dirty="0"/>
              <a:t>Memory cell or cells affected cannot reliably store data but become stuck at 0 or 1 or switch erratically between 0 and 1</a:t>
            </a:r>
          </a:p>
          <a:p>
            <a:pPr lvl="1" indent="-333375"/>
            <a:r>
              <a:rPr lang="en-US" dirty="0"/>
              <a:t>Can be caused by: </a:t>
            </a:r>
          </a:p>
          <a:p>
            <a:pPr marL="1022350" lvl="2" indent="-265113"/>
            <a:r>
              <a:rPr lang="en-US" dirty="0"/>
              <a:t>Harsh environmental abuse</a:t>
            </a:r>
          </a:p>
          <a:p>
            <a:pPr marL="1022350" lvl="2" indent="-265113"/>
            <a:r>
              <a:rPr lang="en-US" dirty="0"/>
              <a:t>Manufacturing defects</a:t>
            </a:r>
          </a:p>
          <a:p>
            <a:pPr marL="1022350" lvl="2" indent="-265113"/>
            <a:r>
              <a:rPr lang="en-US" dirty="0"/>
              <a:t>Wear</a:t>
            </a:r>
          </a:p>
          <a:p>
            <a:pPr marL="409575" indent="-307975"/>
            <a:r>
              <a:rPr lang="en-US" dirty="0"/>
              <a:t>Soft Error</a:t>
            </a:r>
          </a:p>
          <a:p>
            <a:pPr lvl="1" indent="-333375"/>
            <a:r>
              <a:rPr lang="en-US" dirty="0"/>
              <a:t>Random, non-destructive event that alters the contents of one or more memory cells </a:t>
            </a:r>
          </a:p>
          <a:p>
            <a:pPr lvl="1" indent="-333375"/>
            <a:r>
              <a:rPr lang="en-US" dirty="0"/>
              <a:t>No permanent damage to memory</a:t>
            </a:r>
          </a:p>
          <a:p>
            <a:pPr lvl="1" indent="-333375"/>
            <a:r>
              <a:rPr lang="en-US" dirty="0"/>
              <a:t>Can be caused by: </a:t>
            </a:r>
          </a:p>
          <a:p>
            <a:pPr marL="1022350" lvl="2" indent="-265113"/>
            <a:r>
              <a:rPr lang="en-US" dirty="0"/>
              <a:t>Power supply problems</a:t>
            </a:r>
          </a:p>
          <a:p>
            <a:pPr marL="1022350" lvl="2" indent="-265113"/>
            <a:r>
              <a:rPr lang="en-US" dirty="0"/>
              <a:t>Alpha particles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6.7 </a:t>
            </a:r>
            <a:br>
              <a:rPr lang="en-US" dirty="0"/>
            </a:br>
            <a:r>
              <a:rPr lang="en-US" dirty="0"/>
              <a:t>Error-Correcting Code Function</a:t>
            </a:r>
            <a:endParaRPr lang="en-IN" dirty="0"/>
          </a:p>
        </p:txBody>
      </p:sp>
      <p:pic>
        <p:nvPicPr>
          <p:cNvPr id="4" name="Picture 3" descr="Data enters through data in as an M bit word and is sent to the memory block. A calculation on the data labeled as function, f, produces a code, k, which also enters the memory block. The M bit word from the memory is converted into a code, k, from another new function, f, and enters the compare block. The code stored in the memory block is compared with the converted code from the new function block. If an error is detected, the data is sent to an error corrector block, which receives a corrected set of m bits from the memory block. Data is then sent out through data out, signal. If the error cannot be corrected, then a signal is sent through the error signal." title="A diagram illustrates an error-correcting code function."/>
          <p:cNvPicPr>
            <a:picLocks noChangeAspect="1"/>
          </p:cNvPicPr>
          <p:nvPr/>
        </p:nvPicPr>
        <p:blipFill rotWithShape="1">
          <a:blip r:embed="rId3">
            <a:extLst>
              <a:ext uri="{28A0092B-C50C-407E-A947-70E740481C1C}">
                <a14:useLocalDpi xmlns:a14="http://schemas.microsoft.com/office/drawing/2010/main" val="0"/>
              </a:ext>
            </a:extLst>
          </a:blip>
          <a:srcRect l="5057" t="23622" r="5390" b="40625"/>
          <a:stretch/>
        </p:blipFill>
        <p:spPr>
          <a:xfrm>
            <a:off x="530261" y="1556792"/>
            <a:ext cx="8083478" cy="4176464"/>
          </a:xfrm>
          <a:prstGeom prst="rect">
            <a:avLst/>
          </a:prstGeom>
        </p:spPr>
      </p:pic>
    </p:spTree>
  </p:cSld>
  <p:clrMapOvr>
    <a:masterClrMapping/>
  </p:clrMapOvr>
  <p:transition spd="med">
    <p:wheel spokes="2"/>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6.8 </a:t>
            </a:r>
            <a:br>
              <a:rPr lang="en-US" dirty="0"/>
            </a:br>
            <a:r>
              <a:rPr lang="en-US" dirty="0"/>
              <a:t>Hamming Error-Correcting Code</a:t>
            </a:r>
            <a:endParaRPr lang="en-IN" dirty="0"/>
          </a:p>
        </p:txBody>
      </p:sp>
      <p:pic>
        <p:nvPicPr>
          <p:cNvPr id="4" name="Picture 3" descr="A set of three intersecting circles a, b and c, create seven total compartments. Diagram a contains 4 data bits in its four the innermost compartments. A zero, is common between C and B. A 1 is common between A, B, and C, between A and C, and between A and B. In diagram b, a set of three parity bits 1, 0, 0 fill compartments A, B, and C, and the number of ones is even. In diagram c, the 1 between compartments A and C is changed to 0, and the number of zeros is even. In diagram d, the compartment between A and C is highlighted." title="Four Venn diagrams, a, b, c, and d, show hamming error-correcting code."/>
          <p:cNvPicPr>
            <a:picLocks noChangeAspect="1"/>
          </p:cNvPicPr>
          <p:nvPr/>
        </p:nvPicPr>
        <p:blipFill rotWithShape="1">
          <a:blip r:embed="rId3">
            <a:extLst>
              <a:ext uri="{28A0092B-C50C-407E-A947-70E740481C1C}">
                <a14:useLocalDpi xmlns:a14="http://schemas.microsoft.com/office/drawing/2010/main" val="0"/>
              </a:ext>
            </a:extLst>
          </a:blip>
          <a:srcRect l="13986" t="16062" r="14085" b="27586"/>
          <a:stretch/>
        </p:blipFill>
        <p:spPr>
          <a:xfrm>
            <a:off x="1979712" y="1196752"/>
            <a:ext cx="5184577" cy="5256584"/>
          </a:xfrm>
          <a:prstGeom prst="rect">
            <a:avLst/>
          </a:prstGeom>
        </p:spPr>
      </p:pic>
    </p:spTree>
  </p:cSld>
  <p:clrMapOvr>
    <a:masterClrMapping/>
  </p:clrMapOvr>
  <p:transition spd="med">
    <p:spli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p:cNvSpPr>
            <a:spLocks noGrp="1"/>
          </p:cNvSpPr>
          <p:nvPr>
            <p:ph type="title"/>
          </p:nvPr>
        </p:nvSpPr>
        <p:spPr>
          <a:xfrm>
            <a:off x="447964" y="199346"/>
            <a:ext cx="8229600" cy="1627006"/>
          </a:xfrm>
        </p:spPr>
        <p:txBody>
          <a:bodyPr/>
          <a:lstStyle/>
          <a:p>
            <a:r>
              <a:rPr lang="en-US" dirty="0"/>
              <a:t>Table 6.2</a:t>
            </a:r>
            <a:br>
              <a:rPr lang="en-US" dirty="0"/>
            </a:br>
            <a:r>
              <a:rPr lang="en-US" dirty="0"/>
              <a:t>Increase in Word Length with Error Correction</a:t>
            </a:r>
            <a:endParaRPr lang="en-IN" dirty="0"/>
          </a:p>
        </p:txBody>
      </p:sp>
      <p:graphicFrame>
        <p:nvGraphicFramePr>
          <p:cNvPr id="5" name="Table 4" descr="The table contains 5 columns labeled Data Bits, Single Error Correction Check Bits, Single Error Correction Percent Increase, Single Error Correction slash Double Error Detection Check Bits, Single Error Correction slash Double Error Detection Percent increase. The rows are read as follows from left to right. Row 1. 8. 4. 50. 5. 62 point 5. Row 2. 16. 5. 31 point 25. 6. 37 point 5. Row 3. 32. 6. 18 point 75. 7. 21 point 875. Row 4. 64. 7. 10 point 94. 8. 12 point 5. Row 5. 128. 8. 6 point 25. 9. 7 point 0 3. Row 6. 256. 9. 3 point 52. 10. 3 point 91." title="A table titled Increase in Word Length with Error Correction."/>
          <p:cNvGraphicFramePr>
            <a:graphicFrameLocks noGrp="1"/>
          </p:cNvGraphicFramePr>
          <p:nvPr>
            <p:extLst>
              <p:ext uri="{D42A27DB-BD31-4B8C-83A1-F6EECF244321}">
                <p14:modId xmlns:p14="http://schemas.microsoft.com/office/powerpoint/2010/main" val="994345449"/>
              </p:ext>
            </p:extLst>
          </p:nvPr>
        </p:nvGraphicFramePr>
        <p:xfrm>
          <a:off x="454863" y="2130160"/>
          <a:ext cx="8234274" cy="3531088"/>
        </p:xfrm>
        <a:graphic>
          <a:graphicData uri="http://schemas.openxmlformats.org/drawingml/2006/table">
            <a:tbl>
              <a:tblPr firstRow="1" bandRow="1">
                <a:tableStyleId>{5C22544A-7EE6-4342-B048-85BDC9FD1C3A}</a:tableStyleId>
              </a:tblPr>
              <a:tblGrid>
                <a:gridCol w="1634274">
                  <a:extLst>
                    <a:ext uri="{9D8B030D-6E8A-4147-A177-3AD203B41FA5}">
                      <a16:colId xmlns:a16="http://schemas.microsoft.com/office/drawing/2014/main" val="528802535"/>
                    </a:ext>
                  </a:extLst>
                </a:gridCol>
                <a:gridCol w="1650000">
                  <a:extLst>
                    <a:ext uri="{9D8B030D-6E8A-4147-A177-3AD203B41FA5}">
                      <a16:colId xmlns:a16="http://schemas.microsoft.com/office/drawing/2014/main" val="3102758518"/>
                    </a:ext>
                  </a:extLst>
                </a:gridCol>
                <a:gridCol w="1650000">
                  <a:extLst>
                    <a:ext uri="{9D8B030D-6E8A-4147-A177-3AD203B41FA5}">
                      <a16:colId xmlns:a16="http://schemas.microsoft.com/office/drawing/2014/main" val="3784583482"/>
                    </a:ext>
                  </a:extLst>
                </a:gridCol>
                <a:gridCol w="1650000">
                  <a:extLst>
                    <a:ext uri="{9D8B030D-6E8A-4147-A177-3AD203B41FA5}">
                      <a16:colId xmlns:a16="http://schemas.microsoft.com/office/drawing/2014/main" val="4260019269"/>
                    </a:ext>
                  </a:extLst>
                </a:gridCol>
                <a:gridCol w="1650000">
                  <a:extLst>
                    <a:ext uri="{9D8B030D-6E8A-4147-A177-3AD203B41FA5}">
                      <a16:colId xmlns:a16="http://schemas.microsoft.com/office/drawing/2014/main" val="4163494407"/>
                    </a:ext>
                  </a:extLst>
                </a:gridCol>
              </a:tblGrid>
              <a:tr h="538820">
                <a:tc>
                  <a:txBody>
                    <a:bodyPr/>
                    <a:lstStyle/>
                    <a:p>
                      <a:endParaRPr lang="en-IN" sz="1400" dirty="0">
                        <a:solidFill>
                          <a:schemeClr val="tx1"/>
                        </a:solidFill>
                      </a:endParaRPr>
                    </a:p>
                  </a:txBody>
                  <a:tcPr marL="101843" marR="101843" marT="50922" marB="50922">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IN" sz="1400" b="1" i="0" u="none" strike="noStrike" cap="none" baseline="0" dirty="0">
                          <a:solidFill>
                            <a:schemeClr val="tx1"/>
                          </a:solidFill>
                          <a:latin typeface="+mn-lt"/>
                          <a:ea typeface="+mn-ea"/>
                          <a:cs typeface="+mn-cs"/>
                          <a:sym typeface="Arial"/>
                        </a:rPr>
                        <a:t>Single-Error Correction</a:t>
                      </a:r>
                      <a:endParaRPr lang="en-IN" sz="1400" b="1" dirty="0">
                        <a:solidFill>
                          <a:schemeClr val="tx1"/>
                        </a:solidFill>
                      </a:endParaRP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2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IN" sz="1400" b="1" dirty="0">
                          <a:solidFill>
                            <a:schemeClr val="tx1"/>
                          </a:solidFill>
                        </a:rPr>
                        <a:t>Single-Error Correction/</a:t>
                      </a:r>
                    </a:p>
                    <a:p>
                      <a:pPr algn="ctr"/>
                      <a:r>
                        <a:rPr lang="en-IN" sz="1400" b="1" dirty="0">
                          <a:solidFill>
                            <a:schemeClr val="tx1"/>
                          </a:solidFill>
                        </a:rPr>
                        <a:t>Double-Error Detection</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2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427043">
                <a:tc>
                  <a:txBody>
                    <a:bodyPr/>
                    <a:lstStyle/>
                    <a:p>
                      <a:pPr algn="ctr"/>
                      <a:r>
                        <a:rPr lang="en-IN" sz="1400" b="1" i="0" u="none" strike="noStrike" cap="none" baseline="0" dirty="0">
                          <a:solidFill>
                            <a:schemeClr val="dk1"/>
                          </a:solidFill>
                          <a:latin typeface="+mn-lt"/>
                          <a:ea typeface="+mn-ea"/>
                          <a:cs typeface="+mn-cs"/>
                          <a:sym typeface="Arial"/>
                        </a:rPr>
                        <a:t>Data Bits</a:t>
                      </a:r>
                      <a:endParaRPr lang="en-IN" sz="1400" b="1" dirty="0"/>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i="0" u="none" strike="noStrike" cap="none" baseline="0" dirty="0">
                          <a:solidFill>
                            <a:schemeClr val="dk1"/>
                          </a:solidFill>
                          <a:latin typeface="+mn-lt"/>
                          <a:ea typeface="+mn-ea"/>
                          <a:cs typeface="+mn-cs"/>
                          <a:sym typeface="Arial"/>
                        </a:rPr>
                        <a:t>Check Bits</a:t>
                      </a:r>
                      <a:endParaRPr lang="en-IN" sz="1400" dirty="0"/>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i="0" u="none" strike="noStrike" cap="none" baseline="0" dirty="0">
                          <a:solidFill>
                            <a:schemeClr val="dk1"/>
                          </a:solidFill>
                          <a:latin typeface="+mn-lt"/>
                          <a:ea typeface="+mn-ea"/>
                          <a:cs typeface="+mn-cs"/>
                          <a:sym typeface="Arial"/>
                        </a:rPr>
                        <a:t>% Increase</a:t>
                      </a:r>
                      <a:endParaRPr lang="en-IN" sz="1400" dirty="0"/>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i="0" u="none" strike="noStrike" cap="none" baseline="0" dirty="0">
                          <a:solidFill>
                            <a:schemeClr val="dk1"/>
                          </a:solidFill>
                          <a:latin typeface="+mn-lt"/>
                          <a:ea typeface="+mn-ea"/>
                          <a:cs typeface="+mn-cs"/>
                          <a:sym typeface="Arial"/>
                        </a:rPr>
                        <a:t>Check Bits</a:t>
                      </a:r>
                      <a:endParaRPr lang="en-IN" sz="1400" dirty="0"/>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i="0" u="none" strike="noStrike" cap="none" baseline="0" dirty="0">
                          <a:solidFill>
                            <a:schemeClr val="dk1"/>
                          </a:solidFill>
                          <a:latin typeface="+mn-lt"/>
                          <a:ea typeface="+mn-ea"/>
                          <a:cs typeface="+mn-cs"/>
                          <a:sym typeface="Arial"/>
                        </a:rPr>
                        <a:t>% Increase</a:t>
                      </a:r>
                      <a:endParaRPr lang="en-IN" sz="1400" dirty="0"/>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488049">
                <a:tc>
                  <a:txBody>
                    <a:bodyPr/>
                    <a:lstStyle/>
                    <a:p>
                      <a:pPr algn="ctr"/>
                      <a:r>
                        <a:rPr lang="en-IN" sz="1400" dirty="0"/>
                        <a:t>8</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4</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50.0</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5</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62.5</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30602">
                <a:tc>
                  <a:txBody>
                    <a:bodyPr/>
                    <a:lstStyle/>
                    <a:p>
                      <a:pPr algn="ctr"/>
                      <a:r>
                        <a:rPr lang="en-IN" sz="1400" dirty="0"/>
                        <a:t>16</a:t>
                      </a:r>
                    </a:p>
                  </a:txBody>
                  <a:tcPr marL="101843" marR="101843" marT="50922" marB="50922"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5</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31.25</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6</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37.5</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38991">
                <a:tc>
                  <a:txBody>
                    <a:bodyPr/>
                    <a:lstStyle/>
                    <a:p>
                      <a:pPr algn="ctr"/>
                      <a:r>
                        <a:rPr lang="en-IN" sz="1400" dirty="0"/>
                        <a:t>32</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6</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18.75</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7</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21.875</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35861">
                <a:tc>
                  <a:txBody>
                    <a:bodyPr/>
                    <a:lstStyle/>
                    <a:p>
                      <a:pPr algn="ctr"/>
                      <a:r>
                        <a:rPr lang="en-IN" sz="1400" dirty="0"/>
                        <a:t>64</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7</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10.94</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8</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12.5</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435861">
                <a:tc>
                  <a:txBody>
                    <a:bodyPr/>
                    <a:lstStyle/>
                    <a:p>
                      <a:pPr algn="ctr"/>
                      <a:r>
                        <a:rPr lang="en-IN" sz="1400" dirty="0"/>
                        <a:t>128</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8</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6.25</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9</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7.03</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435861">
                <a:tc>
                  <a:txBody>
                    <a:bodyPr/>
                    <a:lstStyle/>
                    <a:p>
                      <a:pPr algn="ctr"/>
                      <a:r>
                        <a:rPr lang="en-IN" sz="1400" dirty="0"/>
                        <a:t>256</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9</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3.52</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10</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3.91</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755031563"/>
                  </a:ext>
                </a:extLst>
              </a:tr>
            </a:tbl>
          </a:graphicData>
        </a:graphic>
      </p:graphicFrame>
    </p:spTree>
  </p:cSld>
  <p:clrMapOvr>
    <a:masterClrMapping/>
  </p:clrMapOvr>
  <p:transition spd="med">
    <p:spli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229600" cy="1111267"/>
          </a:xfrm>
        </p:spPr>
        <p:txBody>
          <a:bodyPr/>
          <a:lstStyle/>
          <a:p>
            <a:r>
              <a:rPr lang="en-US" dirty="0"/>
              <a:t>Figure 6.1 </a:t>
            </a:r>
            <a:br>
              <a:rPr lang="en-US" dirty="0"/>
            </a:br>
            <a:r>
              <a:rPr lang="en-US" dirty="0"/>
              <a:t>Memory Cell Operation</a:t>
            </a:r>
            <a:endParaRPr lang="en-IN" dirty="0"/>
          </a:p>
        </p:txBody>
      </p:sp>
      <p:pic>
        <p:nvPicPr>
          <p:cNvPr id="3" name="Picture 2" descr="Diagram A represents a write operation in a cell. A set of three functional terminals are enabled to Cell A. They are, select, on the left, control, on the top, and data in, on the right side. Diagram B represents a read operation in a cell. A set of three functional terminals are enabled, operation select on the left, operation control at the top, and operation sense, which points away from the cell. " title="Two diagrams, A and B, illustrate operations of a single memory cell."/>
          <p:cNvPicPr>
            <a:picLocks noChangeAspect="1"/>
          </p:cNvPicPr>
          <p:nvPr/>
        </p:nvPicPr>
        <p:blipFill rotWithShape="1">
          <a:blip r:embed="rId3">
            <a:extLst>
              <a:ext uri="{28A0092B-C50C-407E-A947-70E740481C1C}">
                <a14:useLocalDpi xmlns:a14="http://schemas.microsoft.com/office/drawing/2010/main" val="0"/>
              </a:ext>
            </a:extLst>
          </a:blip>
          <a:srcRect l="8173" t="30048" r="6610" b="41415"/>
          <a:stretch/>
        </p:blipFill>
        <p:spPr>
          <a:xfrm>
            <a:off x="309418" y="1738067"/>
            <a:ext cx="8525164" cy="3694547"/>
          </a:xfrm>
          <a:prstGeom prst="rect">
            <a:avLst/>
          </a:prstGeom>
        </p:spPr>
      </p:pic>
    </p:spTree>
  </p:cSld>
  <p:clrMapOvr>
    <a:masterClrMapping/>
  </p:clrMapOvr>
  <p:transition spd="med">
    <p:wheel spokes="2"/>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6.9</a:t>
            </a:r>
            <a:br>
              <a:rPr lang="en-US" dirty="0"/>
            </a:br>
            <a:r>
              <a:rPr lang="en-US" dirty="0"/>
              <a:t>Layout of Data Bits and Check Bits</a:t>
            </a:r>
            <a:endParaRPr lang="en-IN" dirty="0"/>
          </a:p>
        </p:txBody>
      </p:sp>
      <p:pic>
        <p:nvPicPr>
          <p:cNvPr id="4" name="Picture 3" descr="A set of four rows and 13 columns and the row heading reads as follows from top to bottom. Bit position, position number, data bit, and check bit. Row 1 reads from 12 to 1 in decrements of 1. Row 2. 1 1 0 0, 1 0 1 1, 1 0 1 0, 1 0 0 1, 1 0 0 0, 0 1 1 1, 0 1 1 0, 0 1 0 1, 0 1 0 0, 0 0 1 1, 0 0 1 0, 0 0 0 1. Row 3. D 8, D 7, D 6, D 5, blank, D 4, D 3, D 2, blank, D 1, blank, blank. Row 4. Blank, blank, blank, blank, C 8, blank, blank, blank, C 4, blank, C 2, C 1." title="A table describes the layout of data bits and check bits."/>
          <p:cNvPicPr>
            <a:picLocks noChangeAspect="1"/>
          </p:cNvPicPr>
          <p:nvPr/>
        </p:nvPicPr>
        <p:blipFill rotWithShape="1">
          <a:blip r:embed="rId3">
            <a:extLst>
              <a:ext uri="{28A0092B-C50C-407E-A947-70E740481C1C}">
                <a14:useLocalDpi xmlns:a14="http://schemas.microsoft.com/office/drawing/2010/main" val="0"/>
              </a:ext>
            </a:extLst>
          </a:blip>
          <a:srcRect l="10017" t="8825" r="2566" b="70741"/>
          <a:stretch/>
        </p:blipFill>
        <p:spPr>
          <a:xfrm>
            <a:off x="323528" y="2132856"/>
            <a:ext cx="8568952" cy="2592288"/>
          </a:xfrm>
          <a:prstGeom prst="rect">
            <a:avLst/>
          </a:prstGeom>
        </p:spPr>
      </p:pic>
    </p:spTree>
  </p:cSld>
  <p:clrMapOvr>
    <a:masterClrMapping/>
  </p:clrMapOvr>
  <p:transition spd="med">
    <p:wheel spokes="2"/>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6.10</a:t>
            </a:r>
            <a:br>
              <a:rPr lang="en-US" dirty="0"/>
            </a:br>
            <a:r>
              <a:rPr lang="en-US" dirty="0"/>
              <a:t>Check Bit Calculation</a:t>
            </a:r>
            <a:endParaRPr lang="en-IN" dirty="0"/>
          </a:p>
        </p:txBody>
      </p:sp>
      <p:pic>
        <p:nvPicPr>
          <p:cNvPr id="4" name="Picture 3" descr="A set of 8 rows and 13 columns has the following row headings. Bit position, position number, data bit, check bit, word stored as, word fetched as, position number, and check bit. Row 1 reads from 12 to 1 in decrements of 1. Row 2. 1 1 0 0, 1 0 1 1, 1 0 1 0, 1 0 0 1, 1 0 0 0, 0 1 1 1, 0 1 1 0, 0 1 0 1, 0 1 0 0, 0 0 1 1, 0 0 1 0, 0 0 0 1. Row 3. D 8, D 7, D 6, D 5, blank, D 4, D 3, D 2, blank, D 1, blank, blank. Row 4. Blank, blank, blank, blank, C 8, blank, blank, blank, C 4, blank, C 2, C 1. Row 5. 0, 0, 1, 1, 0, 1, 0, 0, 1, 1, 1, 1. Row 6. 0, 0, 1, 1, 0, 1, 1, 0, 1, 1, 1, 1. Row 7. 1 1 0 0, 1 0 1 1, 1 0 1 0, 1 0 0 1, 1 0 0 0, 0 1 1 1, 0 1 1 0, 0 1 0 1, 0 1 0 0, 0 0 1 1, 0 0 1 0, 0 0 0 1. Row 8. Blank, blank, blank, blank, 0, blank, blank, blank, 0, blank, 0, 1." title="A table describes a check bit calculation."/>
          <p:cNvPicPr>
            <a:picLocks noChangeAspect="1"/>
          </p:cNvPicPr>
          <p:nvPr/>
        </p:nvPicPr>
        <p:blipFill rotWithShape="1">
          <a:blip r:embed="rId3">
            <a:extLst>
              <a:ext uri="{28A0092B-C50C-407E-A947-70E740481C1C}">
                <a14:useLocalDpi xmlns:a14="http://schemas.microsoft.com/office/drawing/2010/main" val="0"/>
              </a:ext>
            </a:extLst>
          </a:blip>
          <a:srcRect l="10077" t="10650" r="2325" b="48618"/>
          <a:stretch/>
        </p:blipFill>
        <p:spPr>
          <a:xfrm>
            <a:off x="503548" y="1412776"/>
            <a:ext cx="8136904" cy="4896544"/>
          </a:xfrm>
          <a:prstGeom prst="rect">
            <a:avLst/>
          </a:prstGeom>
        </p:spPr>
      </p:pic>
    </p:spTree>
  </p:cSld>
  <p:clrMapOvr>
    <a:masterClrMapping/>
  </p:clrMapOvr>
  <p:transition spd="med">
    <p:wheel spokes="2"/>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229600" cy="1111267"/>
          </a:xfrm>
        </p:spPr>
        <p:txBody>
          <a:bodyPr/>
          <a:lstStyle/>
          <a:p>
            <a:r>
              <a:rPr lang="fr-FR" dirty="0"/>
              <a:t>Figure 6.11</a:t>
            </a:r>
            <a:br>
              <a:rPr lang="fr-FR" dirty="0"/>
            </a:br>
            <a:r>
              <a:rPr lang="fr-FR" dirty="0" err="1"/>
              <a:t>Hamming</a:t>
            </a:r>
            <a:r>
              <a:rPr lang="fr-FR" dirty="0"/>
              <a:t> SEC-DEC Code</a:t>
            </a:r>
            <a:endParaRPr lang="en-IN" dirty="0"/>
          </a:p>
        </p:txBody>
      </p:sp>
      <p:pic>
        <p:nvPicPr>
          <p:cNvPr id="3" name="Picture 2" descr="In all seven diagrams, the parity bits in the inner compartments are described with the order, first and third circles, first and second, first and third, and first, second and third as follows. circles. In diagram a, the parity bits in the innermost compartments are 1, 0, 0, 1. The error bit is empty. In diagram b, the parity bits in the innermost compartments are 1, 0, 0, and 1. The parity bits in these circles are 0, 1, and 0. The error bit are 1. In diagram c, the parity bits in the inner compartments are 1, 0, 0, and 0. The parity bits in these circles are 1, 1, and 0. The error bit is 1. In diagram d, the parity bit in inner compartments is 1,0,0,0 and the inner compartment between the second and third circle is highlighted. The parity bit in these circles is 1, 1, and 0. The error bit is 1. In diagram e, the parity bits in the inner compartments are 1, 0, 1, and 0. The parity bits in these circles are 1, 1, and 0. The error bit is 1. In diagram f, the parity bits in the inner compartments are 1, 0, 1, and 0. The parity bits in these circles are 1, 1, and 0. The error bit is 1 and highlighted. " title="Seven Venn diagrams labeled a, b, c, d, e, and f each illustrate Hamming S E C D E C code with three concentric circles."/>
          <p:cNvPicPr>
            <a:picLocks noChangeAspect="1"/>
          </p:cNvPicPr>
          <p:nvPr/>
        </p:nvPicPr>
        <p:blipFill rotWithShape="1">
          <a:blip r:embed="rId3">
            <a:extLst>
              <a:ext uri="{28A0092B-C50C-407E-A947-70E740481C1C}">
                <a14:useLocalDpi xmlns:a14="http://schemas.microsoft.com/office/drawing/2010/main" val="0"/>
              </a:ext>
            </a:extLst>
          </a:blip>
          <a:srcRect l="7826" t="25860" r="5217" b="29122"/>
          <a:stretch/>
        </p:blipFill>
        <p:spPr>
          <a:xfrm>
            <a:off x="971600" y="1368476"/>
            <a:ext cx="7200800" cy="4824536"/>
          </a:xfrm>
          <a:prstGeom prst="rect">
            <a:avLst/>
          </a:prstGeom>
        </p:spPr>
      </p:pic>
    </p:spTree>
  </p:cSld>
  <p:clrMapOvr>
    <a:masterClrMapping/>
  </p:clrMapOvr>
  <p:transition spd="med">
    <p:wheel spokes="2"/>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Autofit/>
          </a:bodyPr>
          <a:lstStyle/>
          <a:p>
            <a:r>
              <a:rPr lang="en-US" dirty="0"/>
              <a:t>Advanced DRAM Organization</a:t>
            </a:r>
          </a:p>
        </p:txBody>
      </p:sp>
      <p:sp>
        <p:nvSpPr>
          <p:cNvPr id="12" name="TextBox 11"/>
          <p:cNvSpPr txBox="1"/>
          <p:nvPr/>
        </p:nvSpPr>
        <p:spPr>
          <a:xfrm>
            <a:off x="6781800" y="685800"/>
            <a:ext cx="2057400" cy="830997"/>
          </a:xfrm>
          <a:prstGeom prst="rect">
            <a:avLst/>
          </a:prstGeom>
          <a:noFill/>
        </p:spPr>
        <p:txBody>
          <a:bodyPr wrap="square" rtlCol="0">
            <a:spAutoFit/>
          </a:bodyPr>
          <a:lstStyle/>
          <a:p>
            <a:pPr algn="ctr"/>
            <a:r>
              <a:rPr lang="en-US" b="1" dirty="0"/>
              <a:t>SDRAM</a:t>
            </a:r>
          </a:p>
          <a:p>
            <a:pPr algn="ctr"/>
            <a:endParaRPr lang="en-US" b="1" dirty="0"/>
          </a:p>
        </p:txBody>
      </p:sp>
      <p:sp>
        <p:nvSpPr>
          <p:cNvPr id="14" name="TextBox 13"/>
          <p:cNvSpPr txBox="1"/>
          <p:nvPr/>
        </p:nvSpPr>
        <p:spPr>
          <a:xfrm>
            <a:off x="6781800" y="1600200"/>
            <a:ext cx="2057400" cy="1200328"/>
          </a:xfrm>
          <a:prstGeom prst="rect">
            <a:avLst/>
          </a:prstGeom>
          <a:noFill/>
        </p:spPr>
        <p:txBody>
          <a:bodyPr wrap="square" rtlCol="0">
            <a:spAutoFit/>
          </a:bodyPr>
          <a:lstStyle/>
          <a:p>
            <a:pPr algn="ctr"/>
            <a:endParaRPr lang="en-US" b="1" dirty="0"/>
          </a:p>
          <a:p>
            <a:pPr algn="ctr"/>
            <a:r>
              <a:rPr lang="en-US" b="1" dirty="0"/>
              <a:t>DDR-DRAM</a:t>
            </a:r>
          </a:p>
          <a:p>
            <a:pPr algn="ctr"/>
            <a:endParaRPr lang="en-US" b="1" dirty="0"/>
          </a:p>
        </p:txBody>
      </p:sp>
      <p:sp>
        <p:nvSpPr>
          <p:cNvPr id="13" name="TextBox 12"/>
          <p:cNvSpPr txBox="1"/>
          <p:nvPr/>
        </p:nvSpPr>
        <p:spPr>
          <a:xfrm>
            <a:off x="6781800" y="3505200"/>
            <a:ext cx="2057400" cy="830997"/>
          </a:xfrm>
          <a:prstGeom prst="rect">
            <a:avLst/>
          </a:prstGeom>
          <a:noFill/>
        </p:spPr>
        <p:txBody>
          <a:bodyPr wrap="square" rtlCol="0">
            <a:spAutoFit/>
          </a:bodyPr>
          <a:lstStyle/>
          <a:p>
            <a:pPr algn="ctr"/>
            <a:r>
              <a:rPr lang="en-US" b="1" dirty="0"/>
              <a:t>RDRAM</a:t>
            </a:r>
          </a:p>
          <a:p>
            <a:pPr algn="ctr"/>
            <a:endParaRPr lang="en-US" b="1" dirty="0"/>
          </a:p>
        </p:txBody>
      </p:sp>
      <p:sp>
        <p:nvSpPr>
          <p:cNvPr id="60419" name="Rectangle 3"/>
          <p:cNvSpPr>
            <a:spLocks noGrp="1" noChangeArrowheads="1"/>
          </p:cNvSpPr>
          <p:nvPr>
            <p:ph type="body" idx="1"/>
          </p:nvPr>
        </p:nvSpPr>
        <p:spPr>
          <a:xfrm>
            <a:off x="457200" y="1600200"/>
            <a:ext cx="6059016" cy="4525963"/>
          </a:xfrm>
        </p:spPr>
        <p:txBody>
          <a:bodyPr>
            <a:normAutofit/>
          </a:bodyPr>
          <a:lstStyle/>
          <a:p>
            <a:pPr marL="285750" lvl="1" indent="-285750">
              <a:lnSpc>
                <a:spcPct val="90000"/>
              </a:lnSpc>
              <a:spcBef>
                <a:spcPts val="2000"/>
              </a:spcBef>
              <a:buFont typeface="Arial" panose="020B0604020202020204" pitchFamily="34" charset="0"/>
              <a:buChar char="•"/>
            </a:pPr>
            <a:r>
              <a:rPr lang="en-US" sz="2000" dirty="0"/>
              <a:t>One of the most critical system bottlenecks when using high-performance processors is the interface to main internal memory</a:t>
            </a:r>
          </a:p>
          <a:p>
            <a:pPr marL="285750" lvl="1" indent="-285750">
              <a:lnSpc>
                <a:spcPct val="90000"/>
              </a:lnSpc>
              <a:spcBef>
                <a:spcPts val="2000"/>
              </a:spcBef>
              <a:buFont typeface="Arial" panose="020B0604020202020204" pitchFamily="34" charset="0"/>
              <a:buChar char="•"/>
            </a:pPr>
            <a:r>
              <a:rPr lang="en-US" sz="2000" dirty="0"/>
              <a:t>The traditional DRAM chip is constrained both by its internal architecture and by its interface to the processor’s memory bus</a:t>
            </a:r>
          </a:p>
          <a:p>
            <a:pPr marL="285750" lvl="1" indent="-285750">
              <a:lnSpc>
                <a:spcPct val="90000"/>
              </a:lnSpc>
              <a:spcBef>
                <a:spcPts val="2000"/>
              </a:spcBef>
              <a:buFont typeface="Arial" panose="020B0604020202020204" pitchFamily="34" charset="0"/>
              <a:buChar char="•"/>
            </a:pPr>
            <a:r>
              <a:rPr lang="en-US" sz="2000" dirty="0"/>
              <a:t>A number of enhancements to the basic DRAM architecture have been explored</a:t>
            </a:r>
          </a:p>
          <a:p>
            <a:pPr marL="625475" lvl="2" indent="-325438">
              <a:lnSpc>
                <a:spcPct val="90000"/>
              </a:lnSpc>
              <a:spcBef>
                <a:spcPts val="2000"/>
              </a:spcBef>
              <a:buFont typeface="Arial" panose="020B0604020202020204" pitchFamily="34" charset="0"/>
              <a:buChar char="–"/>
            </a:pPr>
            <a:r>
              <a:rPr lang="en-US" sz="1800" dirty="0"/>
              <a:t>The schemes that currently dominate the market are SDRAM and DDR-DRAM</a:t>
            </a:r>
          </a:p>
        </p:txBody>
      </p:sp>
    </p:spTree>
  </p:cSld>
  <p:clrMapOvr>
    <a:masterClrMapping/>
  </p:clrMapOvr>
  <p:transition spd="med">
    <p:spli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Synchronous DRAM (SDRAM)</a:t>
            </a:r>
          </a:p>
        </p:txBody>
      </p:sp>
      <p:graphicFrame>
        <p:nvGraphicFramePr>
          <p:cNvPr id="5" name="Content Placeholder 12"/>
          <p:cNvGraphicFramePr>
            <a:graphicFrameLocks/>
          </p:cNvGraphicFramePr>
          <p:nvPr>
            <p:extLst>
              <p:ext uri="{D42A27DB-BD31-4B8C-83A1-F6EECF244321}">
                <p14:modId xmlns:p14="http://schemas.microsoft.com/office/powerpoint/2010/main" val="1828197574"/>
              </p:ext>
            </p:extLst>
          </p:nvPr>
        </p:nvGraphicFramePr>
        <p:xfrm>
          <a:off x="746030" y="1438228"/>
          <a:ext cx="7570386" cy="47990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516524" cy="1111267"/>
          </a:xfrm>
        </p:spPr>
        <p:txBody>
          <a:bodyPr/>
          <a:lstStyle/>
          <a:p>
            <a:r>
              <a:rPr lang="en-US" sz="3200" dirty="0"/>
              <a:t>Figure 6.12 </a:t>
            </a:r>
            <a:br>
              <a:rPr lang="en-US" sz="3200" dirty="0"/>
            </a:br>
            <a:r>
              <a:rPr lang="en-US" sz="3200" dirty="0"/>
              <a:t>256-Mb Synchronous Dynamic RAM (SDRAM)</a:t>
            </a:r>
            <a:endParaRPr lang="en-IN" sz="3200" dirty="0"/>
          </a:p>
        </p:txBody>
      </p:sp>
      <p:pic>
        <p:nvPicPr>
          <p:cNvPr id="4" name="Picture 3" descr="A command decoder and clock generator block enabled with a set of 6 signals from top to bottom reads, C L K, C K E, C S bar, R A S bar, C A S bar, W E bar. The command decoder is connected to 8 blocks from left to right that read, row address latch, mode register, column address latch, multiplexer, refresh controller, data in buffer, and bank control logic. A set of 13 address inputs A 0 to A 9 and A 11, A 12, A 10 and 2 bank address lines B A 0 and B A 1 are connected to row address lines, mode register, bank control logic, and the column address latch. Below the column address, a latch burst counter and column address buffer are present. The column address buffer contains 9 bits that are connected to a set of column decoder blocks. Bank control logic sends signals to the column decoder. A row address latch connects to the multiplexer and row address buffer, which sends signals to a set of 4 decoders, which receive signals also from bank control logic. A row decoder sends a 4-set of address hits 8 1 9 2 to a memory cell array of 4-megabytes by 8, D R A M bank 0. It is a sense amplifier which can send and return signals from a column decoder. A memory cell is connected to a set of 2 data buffers that reads, data in and data out, buffer of 16 bits. They are bidirectional and contain a set of 15 data bits from D Q 0 to 15. D Q M L and D Q M H send signals to the data in and data out buffer. A refresh controller sends a signal to refresh counter and receives signals from the set refresh controller. The signal from the refresh counter is sent to a multiplexer." title="A diagram represents a 256-megabyte synchronous dynamic R A M, S D R A M, unit."/>
          <p:cNvPicPr>
            <a:picLocks noChangeAspect="1"/>
          </p:cNvPicPr>
          <p:nvPr/>
        </p:nvPicPr>
        <p:blipFill rotWithShape="1">
          <a:blip r:embed="rId3">
            <a:extLst>
              <a:ext uri="{28A0092B-C50C-407E-A947-70E740481C1C}">
                <a14:useLocalDpi xmlns:a14="http://schemas.microsoft.com/office/drawing/2010/main" val="0"/>
              </a:ext>
            </a:extLst>
          </a:blip>
          <a:srcRect l="3642" t="23663" r="4389" b="25674"/>
          <a:stretch/>
        </p:blipFill>
        <p:spPr>
          <a:xfrm>
            <a:off x="1043607" y="1371425"/>
            <a:ext cx="6984778" cy="4979246"/>
          </a:xfrm>
          <a:prstGeom prst="rect">
            <a:avLst/>
          </a:prstGeom>
        </p:spPr>
      </p:pic>
    </p:spTree>
  </p:cSld>
  <p:clrMapOvr>
    <a:masterClrMapping/>
  </p:clrMapOvr>
  <p:transition spd="med">
    <p:wheel spokes="2"/>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a:spLocks noGrp="1"/>
          </p:cNvSpPr>
          <p:nvPr>
            <p:ph type="title"/>
          </p:nvPr>
        </p:nvSpPr>
        <p:spPr>
          <a:xfrm>
            <a:off x="447964" y="198165"/>
            <a:ext cx="8516524" cy="1111267"/>
          </a:xfrm>
        </p:spPr>
        <p:txBody>
          <a:bodyPr/>
          <a:lstStyle/>
          <a:p>
            <a:r>
              <a:rPr lang="en-US" sz="3200" dirty="0"/>
              <a:t>Table 6.3 </a:t>
            </a:r>
            <a:br>
              <a:rPr lang="en-US" sz="3200" dirty="0"/>
            </a:br>
            <a:r>
              <a:rPr lang="en-US" sz="3200" dirty="0"/>
              <a:t>SDRAM Pin Assignments</a:t>
            </a:r>
            <a:endParaRPr lang="en-IN" sz="3200" dirty="0"/>
          </a:p>
        </p:txBody>
      </p:sp>
      <p:graphicFrame>
        <p:nvGraphicFramePr>
          <p:cNvPr id="4" name="Table 3" descr="The table has 2 columns. The rows read as follows from left to right. Row 1. A 0 to A 13. Address inputs. Row 2. B A 0, B A 1. Bank address lines. Row 3. C L K. Clock input. Row 4. C K E. Clock enable. Row 5. C S. Chip select. Row 6. R A S. Row address strobe. Row 7. C A S. Column address strobe. Row 8. W E. Write enable. Row 9. D Q 0 to D Q 7. Data input slash output. Row 10. D Q M. Data mask." title="A table titled S D R A M Pin Assignments."/>
          <p:cNvGraphicFramePr>
            <a:graphicFrameLocks noGrp="1"/>
          </p:cNvGraphicFramePr>
          <p:nvPr>
            <p:extLst>
              <p:ext uri="{D42A27DB-BD31-4B8C-83A1-F6EECF244321}">
                <p14:modId xmlns:p14="http://schemas.microsoft.com/office/powerpoint/2010/main" val="1821496344"/>
              </p:ext>
            </p:extLst>
          </p:nvPr>
        </p:nvGraphicFramePr>
        <p:xfrm>
          <a:off x="1792670" y="1299289"/>
          <a:ext cx="5552578" cy="5077545"/>
        </p:xfrm>
        <a:graphic>
          <a:graphicData uri="http://schemas.openxmlformats.org/drawingml/2006/table">
            <a:tbl>
              <a:tblPr firstRow="1" bandRow="1">
                <a:tableStyleId>{5C22544A-7EE6-4342-B048-85BDC9FD1C3A}</a:tableStyleId>
              </a:tblPr>
              <a:tblGrid>
                <a:gridCol w="1858090">
                  <a:extLst>
                    <a:ext uri="{9D8B030D-6E8A-4147-A177-3AD203B41FA5}">
                      <a16:colId xmlns:a16="http://schemas.microsoft.com/office/drawing/2014/main" val="4260019269"/>
                    </a:ext>
                  </a:extLst>
                </a:gridCol>
                <a:gridCol w="3694488">
                  <a:extLst>
                    <a:ext uri="{9D8B030D-6E8A-4147-A177-3AD203B41FA5}">
                      <a16:colId xmlns:a16="http://schemas.microsoft.com/office/drawing/2014/main" val="4163494407"/>
                    </a:ext>
                  </a:extLst>
                </a:gridCol>
              </a:tblGrid>
              <a:tr h="472313">
                <a:tc>
                  <a:txBody>
                    <a:bodyPr/>
                    <a:lstStyle/>
                    <a:p>
                      <a:pPr algn="l"/>
                      <a:r>
                        <a:rPr lang="en-IN" sz="2100" b="0" i="0" u="none" strike="noStrike" cap="none" baseline="0" dirty="0">
                          <a:solidFill>
                            <a:schemeClr val="dk1"/>
                          </a:solidFill>
                          <a:latin typeface="+mn-lt"/>
                          <a:ea typeface="+mn-ea"/>
                          <a:cs typeface="+mn-cs"/>
                          <a:sym typeface="Arial"/>
                        </a:rPr>
                        <a:t>A0 to A13</a:t>
                      </a:r>
                      <a:endParaRPr lang="en-IN" sz="2100" b="0" dirty="0"/>
                    </a:p>
                  </a:txBody>
                  <a:tcPr marL="117622" marR="117622" marT="58812" marB="5881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2100" b="0" i="0" u="none" strike="noStrike" cap="none" baseline="0" dirty="0">
                          <a:solidFill>
                            <a:schemeClr val="dk1"/>
                          </a:solidFill>
                          <a:latin typeface="+mn-lt"/>
                          <a:ea typeface="+mn-ea"/>
                          <a:cs typeface="+mn-cs"/>
                          <a:sym typeface="Arial"/>
                        </a:rPr>
                        <a:t>Address inputs</a:t>
                      </a:r>
                      <a:endParaRPr lang="en-IN" sz="2100" b="0" dirty="0"/>
                    </a:p>
                  </a:txBody>
                  <a:tcPr marL="117622" marR="117622" marT="58812" marB="5881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584595">
                <a:tc>
                  <a:txBody>
                    <a:bodyPr/>
                    <a:lstStyle/>
                    <a:p>
                      <a:pPr algn="l"/>
                      <a:r>
                        <a:rPr lang="en-IN" sz="2100" dirty="0"/>
                        <a:t>BA0, BA1</a:t>
                      </a:r>
                    </a:p>
                  </a:txBody>
                  <a:tcPr marL="117622" marR="117622" marT="58812" marB="5881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2100" dirty="0"/>
                        <a:t>Bank address lines</a:t>
                      </a:r>
                    </a:p>
                  </a:txBody>
                  <a:tcPr marL="117622" marR="117622" marT="58812" marB="5881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425565">
                <a:tc>
                  <a:txBody>
                    <a:bodyPr/>
                    <a:lstStyle/>
                    <a:p>
                      <a:pPr algn="l"/>
                      <a:r>
                        <a:rPr lang="en-IN" sz="2100" dirty="0"/>
                        <a:t>CLK</a:t>
                      </a:r>
                    </a:p>
                  </a:txBody>
                  <a:tcPr marL="117622" marR="117622" marT="58812" marB="5881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2100" dirty="0"/>
                        <a:t>Clock input</a:t>
                      </a:r>
                    </a:p>
                  </a:txBody>
                  <a:tcPr marL="117622" marR="117622" marT="58812" marB="5881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85527">
                <a:tc>
                  <a:txBody>
                    <a:bodyPr/>
                    <a:lstStyle/>
                    <a:p>
                      <a:pPr algn="l"/>
                      <a:r>
                        <a:rPr lang="en-IN" sz="2100" dirty="0"/>
                        <a:t>CKE</a:t>
                      </a:r>
                    </a:p>
                  </a:txBody>
                  <a:tcPr marL="117622" marR="117622" marT="58812" marB="5881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2100" dirty="0"/>
                        <a:t>Clock enable</a:t>
                      </a:r>
                    </a:p>
                  </a:txBody>
                  <a:tcPr marL="117622" marR="117622" marT="58812" marB="5881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82064">
                <a:tc>
                  <a:txBody>
                    <a:bodyPr/>
                    <a:lstStyle/>
                    <a:p>
                      <a:pPr algn="l"/>
                      <a:r>
                        <a:rPr lang="en-IN" sz="2100" dirty="0"/>
                        <a:t>CS</a:t>
                      </a:r>
                    </a:p>
                  </a:txBody>
                  <a:tcPr marL="117622" marR="117622" marT="58812" marB="5881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2100" b="0" i="0" u="none" strike="noStrike" cap="none" baseline="0" dirty="0">
                          <a:solidFill>
                            <a:schemeClr val="dk1"/>
                          </a:solidFill>
                          <a:latin typeface="+mn-lt"/>
                          <a:ea typeface="+mn-ea"/>
                          <a:cs typeface="+mn-cs"/>
                          <a:sym typeface="Arial"/>
                        </a:rPr>
                        <a:t>Chip select</a:t>
                      </a:r>
                      <a:endParaRPr lang="en-IN" sz="2100" dirty="0"/>
                    </a:p>
                  </a:txBody>
                  <a:tcPr marL="117622" marR="117622" marT="58812" marB="5881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584595">
                <a:tc>
                  <a:txBody>
                    <a:bodyPr/>
                    <a:lstStyle/>
                    <a:p>
                      <a:pPr algn="l"/>
                      <a:r>
                        <a:rPr lang="en-IN" sz="2100" b="0" i="0" u="none" strike="noStrike" cap="none" baseline="0" dirty="0">
                          <a:solidFill>
                            <a:schemeClr val="dk1"/>
                          </a:solidFill>
                          <a:latin typeface="+mn-lt"/>
                          <a:ea typeface="+mn-ea"/>
                          <a:cs typeface="+mn-cs"/>
                          <a:sym typeface="Arial"/>
                        </a:rPr>
                        <a:t>RAS</a:t>
                      </a:r>
                      <a:endParaRPr lang="en-IN" sz="2100" dirty="0"/>
                    </a:p>
                  </a:txBody>
                  <a:tcPr marL="117622" marR="117622" marT="58812" marB="5881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2100" dirty="0"/>
                        <a:t>Row address strobe</a:t>
                      </a:r>
                    </a:p>
                  </a:txBody>
                  <a:tcPr marL="117622" marR="117622" marT="58812" marB="5881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584595">
                <a:tc>
                  <a:txBody>
                    <a:bodyPr/>
                    <a:lstStyle/>
                    <a:p>
                      <a:pPr algn="l"/>
                      <a:r>
                        <a:rPr lang="en-IN" sz="2100" dirty="0"/>
                        <a:t>CAS</a:t>
                      </a:r>
                    </a:p>
                  </a:txBody>
                  <a:tcPr marL="117622" marR="117622" marT="58812" marB="5881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2100" dirty="0"/>
                        <a:t>Column address strobe</a:t>
                      </a:r>
                    </a:p>
                  </a:txBody>
                  <a:tcPr marL="117622" marR="117622" marT="58812" marB="5881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755031563"/>
                  </a:ext>
                </a:extLst>
              </a:tr>
              <a:tr h="482064">
                <a:tc>
                  <a:txBody>
                    <a:bodyPr/>
                    <a:lstStyle/>
                    <a:p>
                      <a:pPr algn="l"/>
                      <a:r>
                        <a:rPr lang="en-IN" sz="2100" dirty="0"/>
                        <a:t>WE</a:t>
                      </a:r>
                    </a:p>
                  </a:txBody>
                  <a:tcPr marL="117622" marR="117622" marT="58812" marB="5881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2100" b="0" i="0" u="none" strike="noStrike" cap="none" baseline="0" dirty="0">
                          <a:solidFill>
                            <a:schemeClr val="dk1"/>
                          </a:solidFill>
                          <a:latin typeface="+mn-lt"/>
                          <a:ea typeface="+mn-ea"/>
                          <a:cs typeface="+mn-cs"/>
                          <a:sym typeface="Arial"/>
                        </a:rPr>
                        <a:t>Write enable</a:t>
                      </a:r>
                      <a:endParaRPr lang="en-IN" sz="2100" dirty="0"/>
                    </a:p>
                  </a:txBody>
                  <a:tcPr marL="117622" marR="117622" marT="58812" marB="5881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843961771"/>
                  </a:ext>
                </a:extLst>
              </a:tr>
              <a:tr h="482064">
                <a:tc>
                  <a:txBody>
                    <a:bodyPr/>
                    <a:lstStyle/>
                    <a:p>
                      <a:pPr algn="l"/>
                      <a:r>
                        <a:rPr lang="en-IN" sz="2100" dirty="0"/>
                        <a:t>DQ0 to DQ7</a:t>
                      </a:r>
                    </a:p>
                  </a:txBody>
                  <a:tcPr marL="117622" marR="117622" marT="58812" marB="5881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2100" b="0" i="0" u="none" strike="noStrike" cap="none" baseline="0" dirty="0">
                          <a:solidFill>
                            <a:schemeClr val="dk1"/>
                          </a:solidFill>
                          <a:latin typeface="+mn-lt"/>
                          <a:ea typeface="+mn-ea"/>
                          <a:cs typeface="+mn-cs"/>
                          <a:sym typeface="Arial"/>
                        </a:rPr>
                        <a:t>Data input/output</a:t>
                      </a:r>
                      <a:endParaRPr lang="en-IN" sz="2100" dirty="0"/>
                    </a:p>
                  </a:txBody>
                  <a:tcPr marL="117622" marR="117622" marT="58812" marB="5881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253271970"/>
                  </a:ext>
                </a:extLst>
              </a:tr>
              <a:tr h="482064">
                <a:tc>
                  <a:txBody>
                    <a:bodyPr/>
                    <a:lstStyle/>
                    <a:p>
                      <a:pPr algn="l"/>
                      <a:r>
                        <a:rPr lang="en-IN" sz="2100" b="0" i="0" u="none" strike="noStrike" cap="none" baseline="0" dirty="0">
                          <a:solidFill>
                            <a:schemeClr val="dk1"/>
                          </a:solidFill>
                          <a:latin typeface="+mn-lt"/>
                          <a:ea typeface="+mn-ea"/>
                          <a:cs typeface="+mn-cs"/>
                          <a:sym typeface="Arial"/>
                        </a:rPr>
                        <a:t>DQM</a:t>
                      </a:r>
                      <a:endParaRPr lang="en-IN" sz="2100" dirty="0"/>
                    </a:p>
                  </a:txBody>
                  <a:tcPr marL="117622" marR="117622" marT="58812" marB="5881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2100" b="0" i="0" u="none" strike="noStrike" cap="none" baseline="0" dirty="0">
                          <a:solidFill>
                            <a:schemeClr val="dk1"/>
                          </a:solidFill>
                          <a:latin typeface="+mn-lt"/>
                          <a:ea typeface="+mn-ea"/>
                          <a:cs typeface="+mn-cs"/>
                          <a:sym typeface="Arial"/>
                        </a:rPr>
                        <a:t>Data mask</a:t>
                      </a:r>
                      <a:endParaRPr lang="en-IN" sz="2100" dirty="0"/>
                    </a:p>
                  </a:txBody>
                  <a:tcPr marL="117622" marR="117622" marT="58812" marB="5881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871041828"/>
                  </a:ext>
                </a:extLst>
              </a:tr>
            </a:tbl>
          </a:graphicData>
        </a:graphic>
      </p:graphicFrame>
    </p:spTree>
  </p:cSld>
  <p:clrMapOvr>
    <a:masterClrMapping/>
  </p:clrMapOvr>
  <p:transition spd="med">
    <p:wheel spokes="2"/>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8"/>
              <p:cNvSpPr>
                <a:spLocks noGrp="1"/>
              </p:cNvSpPr>
              <p:nvPr>
                <p:ph type="title"/>
              </p:nvPr>
            </p:nvSpPr>
            <p:spPr>
              <a:xfrm>
                <a:off x="447964" y="164282"/>
                <a:ext cx="8228492" cy="1627006"/>
              </a:xfrm>
            </p:spPr>
            <p:txBody>
              <a:bodyPr/>
              <a:lstStyle/>
              <a:p>
                <a:r>
                  <a:rPr lang="en-US" sz="3200" dirty="0"/>
                  <a:t>Figure 6.13 </a:t>
                </a:r>
                <a:br>
                  <a:rPr lang="en-US" sz="3200" dirty="0"/>
                </a:br>
                <a:r>
                  <a:rPr lang="en-US" sz="3200" dirty="0"/>
                  <a:t>SDRAM Read Timing (burst length = 4, </a:t>
                </a:r>
                <a14:m>
                  <m:oMath xmlns:m="http://schemas.openxmlformats.org/officeDocument/2006/math">
                    <m:bar>
                      <m:barPr>
                        <m:pos m:val="top"/>
                        <m:ctrlPr>
                          <a:rPr lang="en-US" sz="3200" i="1" dirty="0" smtClean="0">
                            <a:latin typeface="Cambria Math" panose="02040503050406030204" pitchFamily="18" charset="0"/>
                          </a:rPr>
                        </m:ctrlPr>
                      </m:barPr>
                      <m:e>
                        <m:r>
                          <a:rPr lang="en-IN" sz="3200" b="1" i="0" dirty="0" smtClean="0">
                            <a:latin typeface="Cambria Math" panose="02040503050406030204" pitchFamily="18" charset="0"/>
                          </a:rPr>
                          <m:t>𝐂𝐀𝐒</m:t>
                        </m:r>
                      </m:e>
                    </m:bar>
                  </m:oMath>
                </a14:m>
                <a:r>
                  <a:rPr lang="en-US" sz="3200" dirty="0"/>
                  <a:t> latency = 2)</a:t>
                </a:r>
                <a:endParaRPr lang="en-IN" sz="3200" dirty="0"/>
              </a:p>
            </p:txBody>
          </p:sp>
        </mc:Choice>
        <mc:Fallback xmlns="">
          <p:sp>
            <p:nvSpPr>
              <p:cNvPr id="4" name="Title 8"/>
              <p:cNvSpPr>
                <a:spLocks noGrp="1" noRot="1" noChangeAspect="1" noMove="1" noResize="1" noEditPoints="1" noAdjustHandles="1" noChangeArrowheads="1" noChangeShapeType="1" noTextEdit="1"/>
              </p:cNvSpPr>
              <p:nvPr>
                <p:ph type="title"/>
              </p:nvPr>
            </p:nvSpPr>
            <p:spPr>
              <a:xfrm>
                <a:off x="447964" y="164282"/>
                <a:ext cx="8228492" cy="1627006"/>
              </a:xfrm>
              <a:blipFill>
                <a:blip r:embed="rId4"/>
                <a:stretch>
                  <a:fillRect l="-1852" t="-7116" b="-9363"/>
                </a:stretch>
              </a:blipFill>
            </p:spPr>
            <p:txBody>
              <a:bodyPr/>
              <a:lstStyle/>
              <a:p>
                <a:r>
                  <a:rPr lang="en-IN">
                    <a:noFill/>
                  </a:rPr>
                  <a:t> </a:t>
                </a:r>
              </a:p>
            </p:txBody>
          </p:sp>
        </mc:Fallback>
      </mc:AlternateContent>
      <p:pic>
        <p:nvPicPr>
          <p:cNvPr id="3" name="Picture 2" descr="A clock, C L K, of digital timing signals ranges from T 0 to T 8 in increments of 1. The command operation starts with read A at timing T 0, followed by a set of 8 no operation commands, N O P, from T 1 to T 8. The data inputs, D Q s, produces a delay until time T 3, and at T 3 the input A is executed at D out A 0 followed by D out A 1, D out A 3 and from T 4 to T 6. Again a delay is produced." title="A diagram depicts A S D R A M read timing for burst length equals 4 and C A S bar latency equals 2."/>
          <p:cNvPicPr>
            <a:picLocks noChangeAspect="1"/>
          </p:cNvPicPr>
          <p:nvPr/>
        </p:nvPicPr>
        <p:blipFill rotWithShape="1">
          <a:blip r:embed="rId5">
            <a:extLst>
              <a:ext uri="{28A0092B-C50C-407E-A947-70E740481C1C}">
                <a14:useLocalDpi xmlns:a14="http://schemas.microsoft.com/office/drawing/2010/main" val="0"/>
              </a:ext>
            </a:extLst>
          </a:blip>
          <a:srcRect l="9117" t="19033" r="16202" b="57012"/>
          <a:stretch/>
        </p:blipFill>
        <p:spPr>
          <a:xfrm>
            <a:off x="359532" y="2780928"/>
            <a:ext cx="8424936" cy="2088232"/>
          </a:xfrm>
          <a:prstGeom prst="rect">
            <a:avLst/>
          </a:prstGeom>
        </p:spPr>
      </p:pic>
    </p:spTree>
  </p:cSld>
  <p:clrMapOvr>
    <a:masterClrMapping/>
  </p:clrMapOvr>
  <p:transition spd="med">
    <p:wheel spokes="2"/>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4"/>
          <p:cNvSpPr>
            <a:spLocks noGrp="1" noChangeArrowheads="1"/>
          </p:cNvSpPr>
          <p:nvPr>
            <p:ph type="title"/>
          </p:nvPr>
        </p:nvSpPr>
        <p:spPr/>
        <p:txBody>
          <a:bodyPr/>
          <a:lstStyle/>
          <a:p>
            <a:r>
              <a:rPr lang="en-GB" dirty="0"/>
              <a:t>Double Data Rate SDRAM </a:t>
            </a:r>
            <a:br>
              <a:rPr lang="en-GB" dirty="0"/>
            </a:br>
            <a:r>
              <a:rPr lang="en-GB" dirty="0"/>
              <a:t>(DDR SDRAM)</a:t>
            </a:r>
          </a:p>
        </p:txBody>
      </p:sp>
      <p:sp>
        <p:nvSpPr>
          <p:cNvPr id="166917" name="Rectangle 5"/>
          <p:cNvSpPr>
            <a:spLocks noGrp="1" noChangeArrowheads="1"/>
          </p:cNvSpPr>
          <p:nvPr>
            <p:ph type="body" idx="1"/>
          </p:nvPr>
        </p:nvSpPr>
        <p:spPr/>
        <p:txBody>
          <a:bodyPr/>
          <a:lstStyle/>
          <a:p>
            <a:pPr marL="300038" indent="-300038"/>
            <a:r>
              <a:rPr lang="en-GB" dirty="0"/>
              <a:t>Developed by the JEDEC Solid State Technology Association (Electronic Industries Alliance’s semiconductor-engineering-standardization body)</a:t>
            </a:r>
          </a:p>
          <a:p>
            <a:pPr marL="300038" indent="-300038"/>
            <a:r>
              <a:rPr lang="en-GB" dirty="0"/>
              <a:t>Numerous companies make DDR chips, which are widely used in desktop computers and servers</a:t>
            </a:r>
          </a:p>
          <a:p>
            <a:pPr marL="300038" indent="-300038"/>
            <a:r>
              <a:rPr lang="en-GB" dirty="0"/>
              <a:t>DDR achieves higher data rates in three ways:</a:t>
            </a:r>
          </a:p>
          <a:p>
            <a:pPr marL="625475" lvl="1" indent="-325438"/>
            <a:r>
              <a:rPr lang="en-GB" sz="1800" dirty="0"/>
              <a:t>First, the data transfer is synchronized to both the rising and falling edge of the clock, rather than just the rising edge</a:t>
            </a:r>
          </a:p>
          <a:p>
            <a:pPr marL="625475" lvl="1" indent="-325438"/>
            <a:r>
              <a:rPr lang="en-GB" sz="1800" dirty="0"/>
              <a:t>Second, DDR uses higher clock rate on the bus to increase the transfer rate</a:t>
            </a:r>
          </a:p>
          <a:p>
            <a:pPr marL="625475" lvl="1" indent="-325438"/>
            <a:r>
              <a:rPr lang="en-GB" sz="1800" dirty="0"/>
              <a:t>Third, a buffering scheme is used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198165"/>
            <a:ext cx="8516524" cy="1111267"/>
          </a:xfrm>
        </p:spPr>
        <p:txBody>
          <a:bodyPr/>
          <a:lstStyle/>
          <a:p>
            <a:r>
              <a:rPr lang="en-US" sz="3200" dirty="0"/>
              <a:t>Table 6.4 </a:t>
            </a:r>
            <a:br>
              <a:rPr lang="en-US" sz="3200" dirty="0"/>
            </a:br>
            <a:r>
              <a:rPr lang="en-US" sz="3200" dirty="0"/>
              <a:t>DDR Characteristics</a:t>
            </a:r>
            <a:endParaRPr lang="en-IN" sz="3200" dirty="0"/>
          </a:p>
        </p:txBody>
      </p:sp>
      <p:graphicFrame>
        <p:nvGraphicFramePr>
          <p:cNvPr id="4" name="Table 3" descr="The table has 3 columns labeled D D R 1, D D R 2, D D R 3, D D R 4. The rows read as follows from left to right. Row 1. Prefetched buffer left parenthesis bits right parenthesis. 2. 4. 8. 8. Row 2. Voltage level left parenthesis V right parenthesis. 2 point 5. 1 point 8. 1 point 5. 1 point 2. Row 3. Front side bus data rates left parenthesis m b p s right parenthesis. 200 dash 400. 400 dash 1066. 800 dash 2133. 2133 dash 4266." title="A table titled D D R Characteristics."/>
          <p:cNvGraphicFramePr>
            <a:graphicFrameLocks noGrp="1"/>
          </p:cNvGraphicFramePr>
          <p:nvPr>
            <p:extLst>
              <p:ext uri="{D42A27DB-BD31-4B8C-83A1-F6EECF244321}">
                <p14:modId xmlns:p14="http://schemas.microsoft.com/office/powerpoint/2010/main" val="3984058499"/>
              </p:ext>
            </p:extLst>
          </p:nvPr>
        </p:nvGraphicFramePr>
        <p:xfrm>
          <a:off x="251520" y="2205468"/>
          <a:ext cx="8640960" cy="1799596"/>
        </p:xfrm>
        <a:graphic>
          <a:graphicData uri="http://schemas.openxmlformats.org/drawingml/2006/table">
            <a:tbl>
              <a:tblPr firstRow="1" bandRow="1">
                <a:tableStyleId>{5C22544A-7EE6-4342-B048-85BDC9FD1C3A}</a:tableStyleId>
              </a:tblPr>
              <a:tblGrid>
                <a:gridCol w="3168352">
                  <a:extLst>
                    <a:ext uri="{9D8B030D-6E8A-4147-A177-3AD203B41FA5}">
                      <a16:colId xmlns:a16="http://schemas.microsoft.com/office/drawing/2014/main" val="528802535"/>
                    </a:ext>
                  </a:extLst>
                </a:gridCol>
                <a:gridCol w="1365194">
                  <a:extLst>
                    <a:ext uri="{9D8B030D-6E8A-4147-A177-3AD203B41FA5}">
                      <a16:colId xmlns:a16="http://schemas.microsoft.com/office/drawing/2014/main" val="3102758518"/>
                    </a:ext>
                  </a:extLst>
                </a:gridCol>
                <a:gridCol w="1371110">
                  <a:extLst>
                    <a:ext uri="{9D8B030D-6E8A-4147-A177-3AD203B41FA5}">
                      <a16:colId xmlns:a16="http://schemas.microsoft.com/office/drawing/2014/main" val="3784583482"/>
                    </a:ext>
                  </a:extLst>
                </a:gridCol>
                <a:gridCol w="1368152">
                  <a:extLst>
                    <a:ext uri="{9D8B030D-6E8A-4147-A177-3AD203B41FA5}">
                      <a16:colId xmlns:a16="http://schemas.microsoft.com/office/drawing/2014/main" val="4260019269"/>
                    </a:ext>
                  </a:extLst>
                </a:gridCol>
                <a:gridCol w="1368152">
                  <a:extLst>
                    <a:ext uri="{9D8B030D-6E8A-4147-A177-3AD203B41FA5}">
                      <a16:colId xmlns:a16="http://schemas.microsoft.com/office/drawing/2014/main" val="4163494407"/>
                    </a:ext>
                  </a:extLst>
                </a:gridCol>
              </a:tblGrid>
              <a:tr h="538820">
                <a:tc>
                  <a:txBody>
                    <a:bodyPr/>
                    <a:lstStyle/>
                    <a:p>
                      <a:endParaRPr lang="en-IN" sz="1600" dirty="0">
                        <a:solidFill>
                          <a:schemeClr val="tx1"/>
                        </a:solidFill>
                      </a:endParaRPr>
                    </a:p>
                  </a:txBody>
                  <a:tcPr marL="101843" marR="101843" marT="50922" marB="50922">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600" b="1" i="0" u="none" strike="noStrike" cap="none" baseline="0" dirty="0">
                          <a:solidFill>
                            <a:schemeClr val="tx1"/>
                          </a:solidFill>
                          <a:latin typeface="+mn-lt"/>
                          <a:ea typeface="+mn-ea"/>
                          <a:cs typeface="+mn-cs"/>
                          <a:sym typeface="Arial"/>
                        </a:rPr>
                        <a:t>DDR1</a:t>
                      </a:r>
                      <a:endParaRPr lang="en-IN" sz="1600" b="1" dirty="0">
                        <a:solidFill>
                          <a:schemeClr val="tx1"/>
                        </a:solidFill>
                      </a:endParaRP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600" b="1" dirty="0">
                          <a:solidFill>
                            <a:schemeClr val="tx1"/>
                          </a:solidFill>
                        </a:rPr>
                        <a:t>DDR2</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600" b="1" dirty="0">
                          <a:solidFill>
                            <a:schemeClr val="tx1"/>
                          </a:solidFill>
                        </a:rPr>
                        <a:t>DDR3</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600" b="1" dirty="0">
                          <a:solidFill>
                            <a:schemeClr val="tx1"/>
                          </a:solidFill>
                        </a:rPr>
                        <a:t>DDR4</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427043">
                <a:tc>
                  <a:txBody>
                    <a:bodyPr/>
                    <a:lstStyle/>
                    <a:p>
                      <a:pPr algn="l"/>
                      <a:r>
                        <a:rPr lang="en-IN" sz="1600" b="1" dirty="0" err="1"/>
                        <a:t>Prefetch</a:t>
                      </a:r>
                      <a:r>
                        <a:rPr lang="en-IN" sz="1600" b="1" dirty="0"/>
                        <a:t> buffer (bits)</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600" dirty="0"/>
                        <a:t>2</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600" dirty="0"/>
                        <a:t>4</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600" dirty="0"/>
                        <a:t>8</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600" dirty="0"/>
                        <a:t>8</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488049">
                <a:tc>
                  <a:txBody>
                    <a:bodyPr/>
                    <a:lstStyle/>
                    <a:p>
                      <a:pPr algn="l"/>
                      <a:r>
                        <a:rPr lang="en-IN" sz="1600" dirty="0"/>
                        <a:t>Voltage level (V)</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600" dirty="0"/>
                        <a:t>2.5</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600" dirty="0"/>
                        <a:t>1.8</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600" dirty="0"/>
                        <a:t>1.5</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600" dirty="0"/>
                        <a:t>1.2</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30602">
                <a:tc>
                  <a:txBody>
                    <a:bodyPr/>
                    <a:lstStyle/>
                    <a:p>
                      <a:pPr algn="l"/>
                      <a:r>
                        <a:rPr lang="en-US" sz="1600" dirty="0"/>
                        <a:t>Front side bus data rates (Mbps)</a:t>
                      </a:r>
                      <a:endParaRPr lang="en-IN" sz="1600" dirty="0"/>
                    </a:p>
                  </a:txBody>
                  <a:tcPr marL="101843" marR="101843" marT="50922" marB="50922"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600" dirty="0"/>
                        <a:t>200—400</a:t>
                      </a:r>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600" b="0" i="0" u="none" strike="noStrike" cap="none" baseline="0" dirty="0">
                          <a:solidFill>
                            <a:schemeClr val="dk1"/>
                          </a:solidFill>
                          <a:latin typeface="+mn-lt"/>
                          <a:ea typeface="+mn-ea"/>
                          <a:cs typeface="+mn-cs"/>
                          <a:sym typeface="Arial"/>
                        </a:rPr>
                        <a:t>400—1066</a:t>
                      </a:r>
                      <a:endParaRPr lang="en-IN" sz="1600" dirty="0"/>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600" b="0" i="0" u="none" strike="noStrike" cap="none" baseline="0" dirty="0">
                          <a:solidFill>
                            <a:schemeClr val="dk1"/>
                          </a:solidFill>
                          <a:latin typeface="+mn-lt"/>
                          <a:ea typeface="+mn-ea"/>
                          <a:cs typeface="+mn-cs"/>
                          <a:sym typeface="Arial"/>
                        </a:rPr>
                        <a:t>800—2133</a:t>
                      </a:r>
                      <a:endParaRPr lang="en-IN" sz="1600" dirty="0"/>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600" b="0" i="0" u="none" strike="noStrike" cap="none" baseline="0" dirty="0">
                          <a:solidFill>
                            <a:schemeClr val="dk1"/>
                          </a:solidFill>
                          <a:latin typeface="+mn-lt"/>
                          <a:ea typeface="+mn-ea"/>
                          <a:cs typeface="+mn-cs"/>
                          <a:sym typeface="Arial"/>
                        </a:rPr>
                        <a:t>2133—4266</a:t>
                      </a:r>
                      <a:endParaRPr lang="en-IN" sz="1600" dirty="0"/>
                    </a:p>
                  </a:txBody>
                  <a:tcPr marL="101843" marR="101843" marT="50922" marB="509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bl>
          </a:graphicData>
        </a:graphic>
      </p:graphicFrame>
    </p:spTree>
    <p:extLst>
      <p:ext uri="{BB962C8B-B14F-4D97-AF65-F5344CB8AC3E}">
        <p14:creationId xmlns:p14="http://schemas.microsoft.com/office/powerpoint/2010/main" val="688991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198165"/>
            <a:ext cx="8229600" cy="1111267"/>
          </a:xfrm>
        </p:spPr>
        <p:txBody>
          <a:bodyPr/>
          <a:lstStyle/>
          <a:p>
            <a:r>
              <a:rPr lang="en-US" dirty="0"/>
              <a:t>Table 6.1 </a:t>
            </a:r>
            <a:br>
              <a:rPr lang="en-US" dirty="0"/>
            </a:br>
            <a:r>
              <a:rPr lang="en-US" dirty="0"/>
              <a:t>Semiconductor Memory Types</a:t>
            </a:r>
            <a:endParaRPr lang="en-IN" dirty="0"/>
          </a:p>
        </p:txBody>
      </p:sp>
      <p:graphicFrame>
        <p:nvGraphicFramePr>
          <p:cNvPr id="4" name="Table 3" descr="The table has 4 columns labeled Memory Type, Category, Erasure, Write Mechanism, Volatility. The rows read as follows from left to right. Row 1 Random access memory. Read write memory. Electrically, byte level. Electrically. Volatile. Row 2. Read only memory. Read only memory. Not possible. Masks. Electrically. Nonvolatile. Row 3. Programmable R O M. Read only memory. Not possible. Electrically. Nonvolatile. Row 4. Erasable P R O M. Read mostly memory. U V light, chip level. Electrically. Nonvolatile. Row 5. Electrically Erasable P R O M. Read mostly memory. Electrically, byte level. Electrically. Nonvolatile. Row 6. Flash memory. Read mostly memory. Electrically, block level. Electrically. Nonvolatile. " title="A table with the title Semiconductor Memory Types."/>
          <p:cNvGraphicFramePr>
            <a:graphicFrameLocks noGrp="1"/>
          </p:cNvGraphicFramePr>
          <p:nvPr>
            <p:extLst>
              <p:ext uri="{D42A27DB-BD31-4B8C-83A1-F6EECF244321}">
                <p14:modId xmlns:p14="http://schemas.microsoft.com/office/powerpoint/2010/main" val="2743312423"/>
              </p:ext>
            </p:extLst>
          </p:nvPr>
        </p:nvGraphicFramePr>
        <p:xfrm>
          <a:off x="529305" y="1628800"/>
          <a:ext cx="8085389" cy="3169487"/>
        </p:xfrm>
        <a:graphic>
          <a:graphicData uri="http://schemas.openxmlformats.org/drawingml/2006/table">
            <a:tbl>
              <a:tblPr firstRow="1" bandRow="1">
                <a:tableStyleId>{5C22544A-7EE6-4342-B048-85BDC9FD1C3A}</a:tableStyleId>
              </a:tblPr>
              <a:tblGrid>
                <a:gridCol w="2853667">
                  <a:extLst>
                    <a:ext uri="{9D8B030D-6E8A-4147-A177-3AD203B41FA5}">
                      <a16:colId xmlns:a16="http://schemas.microsoft.com/office/drawing/2014/main" val="3102758518"/>
                    </a:ext>
                  </a:extLst>
                </a:gridCol>
                <a:gridCol w="1347565">
                  <a:extLst>
                    <a:ext uri="{9D8B030D-6E8A-4147-A177-3AD203B41FA5}">
                      <a16:colId xmlns:a16="http://schemas.microsoft.com/office/drawing/2014/main" val="2543019389"/>
                    </a:ext>
                  </a:extLst>
                </a:gridCol>
                <a:gridCol w="1347565">
                  <a:extLst>
                    <a:ext uri="{9D8B030D-6E8A-4147-A177-3AD203B41FA5}">
                      <a16:colId xmlns:a16="http://schemas.microsoft.com/office/drawing/2014/main" val="4122312373"/>
                    </a:ext>
                  </a:extLst>
                </a:gridCol>
                <a:gridCol w="1268296">
                  <a:extLst>
                    <a:ext uri="{9D8B030D-6E8A-4147-A177-3AD203B41FA5}">
                      <a16:colId xmlns:a16="http://schemas.microsoft.com/office/drawing/2014/main" val="340325420"/>
                    </a:ext>
                  </a:extLst>
                </a:gridCol>
                <a:gridCol w="1268296">
                  <a:extLst>
                    <a:ext uri="{9D8B030D-6E8A-4147-A177-3AD203B41FA5}">
                      <a16:colId xmlns:a16="http://schemas.microsoft.com/office/drawing/2014/main" val="708195715"/>
                    </a:ext>
                  </a:extLst>
                </a:gridCol>
              </a:tblGrid>
              <a:tr h="503299">
                <a:tc>
                  <a:txBody>
                    <a:bodyPr/>
                    <a:lstStyle/>
                    <a:p>
                      <a:pPr algn="l"/>
                      <a:r>
                        <a:rPr lang="en-IN" sz="1300" b="1" i="0" u="none" strike="noStrike" cap="none" baseline="0" dirty="0">
                          <a:solidFill>
                            <a:schemeClr val="tx1"/>
                          </a:solidFill>
                          <a:latin typeface="+mn-lt"/>
                          <a:ea typeface="+mn-ea"/>
                          <a:cs typeface="+mn-cs"/>
                          <a:sym typeface="Arial"/>
                        </a:rPr>
                        <a:t>Memory Type</a:t>
                      </a:r>
                      <a:endParaRPr lang="en-IN" sz="1300" b="1" dirty="0">
                        <a:solidFill>
                          <a:schemeClr val="tx1"/>
                        </a:solidFill>
                      </a:endParaRPr>
                    </a:p>
                  </a:txBody>
                  <a:tcPr marL="100660" marR="100660" marT="50330" marB="50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300" b="1" i="0" u="none" strike="noStrike" cap="none" baseline="0" dirty="0">
                          <a:solidFill>
                            <a:schemeClr val="tx1"/>
                          </a:solidFill>
                          <a:latin typeface="+mn-lt"/>
                          <a:ea typeface="+mn-ea"/>
                          <a:cs typeface="+mn-cs"/>
                          <a:sym typeface="Arial"/>
                        </a:rPr>
                        <a:t>Category</a:t>
                      </a:r>
                      <a:endParaRPr lang="en-IN" sz="1300" b="1" dirty="0">
                        <a:solidFill>
                          <a:schemeClr val="tx1"/>
                        </a:solidFill>
                      </a:endParaRPr>
                    </a:p>
                  </a:txBody>
                  <a:tcPr marL="100660" marR="100660" marT="50330" marB="50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300" b="1" dirty="0">
                          <a:solidFill>
                            <a:schemeClr val="tx1"/>
                          </a:solidFill>
                        </a:rPr>
                        <a:t>Erasure</a:t>
                      </a:r>
                    </a:p>
                  </a:txBody>
                  <a:tcPr marL="100660" marR="100660" marT="50330" marB="50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300" b="1" dirty="0">
                          <a:solidFill>
                            <a:schemeClr val="tx1"/>
                          </a:solidFill>
                        </a:rPr>
                        <a:t>Write</a:t>
                      </a:r>
                    </a:p>
                    <a:p>
                      <a:pPr algn="l"/>
                      <a:r>
                        <a:rPr lang="en-IN" sz="1300" b="1" dirty="0">
                          <a:solidFill>
                            <a:schemeClr val="tx1"/>
                          </a:solidFill>
                        </a:rPr>
                        <a:t>Mechanism</a:t>
                      </a:r>
                    </a:p>
                  </a:txBody>
                  <a:tcPr marL="100660" marR="100660" marT="50330" marB="50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300" b="1" dirty="0">
                          <a:solidFill>
                            <a:schemeClr val="tx1"/>
                          </a:solidFill>
                        </a:rPr>
                        <a:t>Volatility</a:t>
                      </a:r>
                    </a:p>
                  </a:txBody>
                  <a:tcPr marL="100660" marR="100660" marT="50330" marB="50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511355">
                <a:tc>
                  <a:txBody>
                    <a:bodyPr/>
                    <a:lstStyle/>
                    <a:p>
                      <a:pPr algn="l"/>
                      <a:r>
                        <a:rPr lang="en-IN" sz="1300" b="0" i="0" u="none" strike="noStrike" cap="none" baseline="0" dirty="0">
                          <a:solidFill>
                            <a:schemeClr val="dk1"/>
                          </a:solidFill>
                          <a:latin typeface="+mn-lt"/>
                          <a:ea typeface="+mn-ea"/>
                          <a:cs typeface="+mn-cs"/>
                          <a:sym typeface="Arial"/>
                        </a:rPr>
                        <a:t>Random-access memory (RAM)</a:t>
                      </a:r>
                      <a:endParaRPr lang="en-IN" sz="1300" dirty="0"/>
                    </a:p>
                  </a:txBody>
                  <a:tcPr marL="100660" marR="100660" marT="50330" marB="50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300" b="0" i="0" u="none" strike="noStrike" cap="none" baseline="0" dirty="0">
                          <a:solidFill>
                            <a:schemeClr val="dk1"/>
                          </a:solidFill>
                          <a:latin typeface="+mn-lt"/>
                          <a:ea typeface="+mn-ea"/>
                          <a:cs typeface="+mn-cs"/>
                          <a:sym typeface="Arial"/>
                        </a:rPr>
                        <a:t>Read-write</a:t>
                      </a:r>
                    </a:p>
                    <a:p>
                      <a:pPr algn="l"/>
                      <a:r>
                        <a:rPr lang="en-IN" sz="1300" b="0" i="0" u="none" strike="noStrike" cap="none" baseline="0" dirty="0">
                          <a:solidFill>
                            <a:schemeClr val="dk1"/>
                          </a:solidFill>
                          <a:latin typeface="+mn-lt"/>
                          <a:ea typeface="+mn-ea"/>
                          <a:cs typeface="+mn-cs"/>
                          <a:sym typeface="Arial"/>
                        </a:rPr>
                        <a:t>memory</a:t>
                      </a:r>
                      <a:endParaRPr lang="en-IN" sz="1300" dirty="0"/>
                    </a:p>
                  </a:txBody>
                  <a:tcPr marL="100660" marR="100660" marT="50330" marB="50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300" b="0" i="0" u="none" strike="noStrike" cap="none" baseline="0" dirty="0">
                          <a:solidFill>
                            <a:schemeClr val="dk1"/>
                          </a:solidFill>
                          <a:latin typeface="+mn-lt"/>
                          <a:ea typeface="+mn-ea"/>
                          <a:cs typeface="+mn-cs"/>
                          <a:sym typeface="Arial"/>
                        </a:rPr>
                        <a:t>Electrically,</a:t>
                      </a:r>
                    </a:p>
                    <a:p>
                      <a:pPr algn="l"/>
                      <a:r>
                        <a:rPr lang="en-IN" sz="1300" b="0" i="0" u="none" strike="noStrike" cap="none" baseline="0" dirty="0">
                          <a:solidFill>
                            <a:schemeClr val="dk1"/>
                          </a:solidFill>
                          <a:latin typeface="+mn-lt"/>
                          <a:ea typeface="+mn-ea"/>
                          <a:cs typeface="+mn-cs"/>
                          <a:sym typeface="Arial"/>
                        </a:rPr>
                        <a:t>byte-level</a:t>
                      </a:r>
                      <a:endParaRPr lang="en-IN" sz="1300" dirty="0"/>
                    </a:p>
                  </a:txBody>
                  <a:tcPr marL="100660" marR="100660" marT="50330" marB="50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300" b="0" i="0" u="none" strike="noStrike" cap="none" baseline="0" dirty="0">
                          <a:solidFill>
                            <a:schemeClr val="dk1"/>
                          </a:solidFill>
                          <a:latin typeface="+mn-lt"/>
                          <a:ea typeface="+mn-ea"/>
                          <a:cs typeface="+mn-cs"/>
                          <a:sym typeface="Arial"/>
                        </a:rPr>
                        <a:t>Electrically</a:t>
                      </a:r>
                      <a:endParaRPr lang="en-IN" sz="1300" dirty="0"/>
                    </a:p>
                  </a:txBody>
                  <a:tcPr marL="100660" marR="100660" marT="50330" marB="50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300" b="0" i="0" u="none" strike="noStrike" cap="none" baseline="0" dirty="0">
                          <a:solidFill>
                            <a:schemeClr val="dk1"/>
                          </a:solidFill>
                          <a:latin typeface="+mn-lt"/>
                          <a:ea typeface="+mn-ea"/>
                          <a:cs typeface="+mn-cs"/>
                          <a:sym typeface="Arial"/>
                        </a:rPr>
                        <a:t>Volatile</a:t>
                      </a:r>
                      <a:endParaRPr lang="en-IN" sz="1300" dirty="0"/>
                    </a:p>
                  </a:txBody>
                  <a:tcPr marL="100660" marR="100660" marT="50330" marB="50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01979">
                <a:tc>
                  <a:txBody>
                    <a:bodyPr/>
                    <a:lstStyle/>
                    <a:p>
                      <a:pPr algn="l"/>
                      <a:r>
                        <a:rPr lang="en-IN" sz="1300" b="0" i="0" u="none" strike="noStrike" cap="none" baseline="0" dirty="0">
                          <a:solidFill>
                            <a:schemeClr val="dk1"/>
                          </a:solidFill>
                          <a:latin typeface="+mn-lt"/>
                          <a:ea typeface="+mn-ea"/>
                          <a:cs typeface="+mn-cs"/>
                          <a:sym typeface="Arial"/>
                        </a:rPr>
                        <a:t>Read-only memory (ROM)</a:t>
                      </a:r>
                      <a:endParaRPr lang="en-IN" sz="1300" dirty="0"/>
                    </a:p>
                  </a:txBody>
                  <a:tcPr marL="100660" marR="100660" marT="50330" marB="50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300" b="0" i="0" u="none" strike="noStrike" cap="none" baseline="0" dirty="0">
                          <a:solidFill>
                            <a:schemeClr val="dk1"/>
                          </a:solidFill>
                          <a:latin typeface="+mn-lt"/>
                          <a:ea typeface="+mn-ea"/>
                          <a:cs typeface="+mn-cs"/>
                          <a:sym typeface="Arial"/>
                        </a:rPr>
                        <a:t>Read-only</a:t>
                      </a:r>
                    </a:p>
                    <a:p>
                      <a:pPr marL="0" marR="0" indent="0" algn="l" defTabSz="914400" rtl="0" eaLnBrk="1" fontAlgn="auto" latinLnBrk="0" hangingPunct="1">
                        <a:lnSpc>
                          <a:spcPct val="100000"/>
                        </a:lnSpc>
                        <a:spcBef>
                          <a:spcPts val="0"/>
                        </a:spcBef>
                        <a:spcAft>
                          <a:spcPts val="0"/>
                        </a:spcAft>
                        <a:buClrTx/>
                        <a:buSzTx/>
                        <a:buFontTx/>
                        <a:buNone/>
                        <a:tabLst/>
                        <a:defRPr/>
                      </a:pPr>
                      <a:r>
                        <a:rPr lang="en-IN" sz="1300" b="0" i="0" u="none" strike="noStrike" cap="none" baseline="0" dirty="0">
                          <a:solidFill>
                            <a:schemeClr val="dk1"/>
                          </a:solidFill>
                          <a:latin typeface="+mn-lt"/>
                          <a:ea typeface="+mn-ea"/>
                          <a:cs typeface="+mn-cs"/>
                          <a:sym typeface="Arial"/>
                        </a:rPr>
                        <a:t>memory</a:t>
                      </a:r>
                      <a:endParaRPr lang="en-IN" sz="1300" dirty="0"/>
                    </a:p>
                  </a:txBody>
                  <a:tcPr marL="100660" marR="100660" marT="50330" marB="50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300" b="0" i="0" u="none" strike="noStrike" cap="none" baseline="0" dirty="0">
                          <a:solidFill>
                            <a:schemeClr val="dk1"/>
                          </a:solidFill>
                          <a:latin typeface="+mn-lt"/>
                          <a:ea typeface="+mn-ea"/>
                          <a:cs typeface="+mn-cs"/>
                          <a:sym typeface="Arial"/>
                        </a:rPr>
                        <a:t>Not possible</a:t>
                      </a:r>
                      <a:endParaRPr lang="en-IN" sz="1300" dirty="0"/>
                    </a:p>
                  </a:txBody>
                  <a:tcPr marL="100660" marR="100660" marT="50330" marB="50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300" b="0" i="0" u="none" strike="noStrike" cap="none" baseline="0" dirty="0">
                          <a:solidFill>
                            <a:schemeClr val="dk1"/>
                          </a:solidFill>
                          <a:latin typeface="+mn-lt"/>
                          <a:ea typeface="+mn-ea"/>
                          <a:cs typeface="+mn-cs"/>
                          <a:sym typeface="Arial"/>
                        </a:rPr>
                        <a:t>Masks</a:t>
                      </a:r>
                      <a:endParaRPr lang="en-IN" sz="1300" dirty="0"/>
                    </a:p>
                  </a:txBody>
                  <a:tcPr marL="100660" marR="100660" marT="50330" marB="50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300" b="0" i="0" u="none" strike="noStrike" cap="none" baseline="0" dirty="0" err="1">
                          <a:solidFill>
                            <a:schemeClr val="dk1"/>
                          </a:solidFill>
                          <a:latin typeface="+mn-lt"/>
                          <a:ea typeface="+mn-ea"/>
                          <a:cs typeface="+mn-cs"/>
                          <a:sym typeface="Arial"/>
                        </a:rPr>
                        <a:t>Nonvolatile</a:t>
                      </a:r>
                      <a:endParaRPr lang="en-IN" sz="1300" dirty="0"/>
                    </a:p>
                  </a:txBody>
                  <a:tcPr marL="100660" marR="100660" marT="50330" marB="50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01979">
                <a:tc>
                  <a:txBody>
                    <a:bodyPr/>
                    <a:lstStyle/>
                    <a:p>
                      <a:pPr algn="l"/>
                      <a:r>
                        <a:rPr lang="en-IN" sz="1300" dirty="0"/>
                        <a:t>Programmable ROM (PROM)</a:t>
                      </a:r>
                    </a:p>
                  </a:txBody>
                  <a:tcPr marL="100660" marR="100660" marT="50330" marB="50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endParaRPr lang="en-IN"/>
                    </a:p>
                  </a:txBody>
                  <a:tcPr/>
                </a:tc>
                <a:tc vMerge="1">
                  <a:txBody>
                    <a:bodyPr/>
                    <a:lstStyle/>
                    <a:p>
                      <a:endParaRPr lang="en-IN"/>
                    </a:p>
                  </a:txBody>
                  <a:tcPr/>
                </a:tc>
                <a:tc rowSpan="4">
                  <a:txBody>
                    <a:bodyPr/>
                    <a:lstStyle/>
                    <a:p>
                      <a:pPr algn="ctr"/>
                      <a:r>
                        <a:rPr lang="en-IN" sz="1300" dirty="0"/>
                        <a:t>Electrically</a:t>
                      </a:r>
                    </a:p>
                  </a:txBody>
                  <a:tcPr marL="100660" marR="100660" marT="50330" marB="50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endParaRPr lang="en-IN"/>
                    </a:p>
                  </a:txBody>
                  <a:tcPr/>
                </a:tc>
                <a:extLst>
                  <a:ext uri="{0D108BD9-81ED-4DB2-BD59-A6C34878D82A}">
                    <a16:rowId xmlns:a16="http://schemas.microsoft.com/office/drawing/2014/main" val="2859971078"/>
                  </a:ext>
                </a:extLst>
              </a:tr>
              <a:tr h="503299">
                <a:tc>
                  <a:txBody>
                    <a:bodyPr/>
                    <a:lstStyle/>
                    <a:p>
                      <a:pPr algn="l"/>
                      <a:r>
                        <a:rPr lang="en-IN" sz="1300" dirty="0"/>
                        <a:t>Erasable PROM (EPROM)</a:t>
                      </a:r>
                    </a:p>
                  </a:txBody>
                  <a:tcPr marL="100660" marR="100660" marT="50330" marB="50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rowSpan="3">
                  <a:txBody>
                    <a:bodyPr/>
                    <a:lstStyle/>
                    <a:p>
                      <a:pPr algn="ctr"/>
                      <a:r>
                        <a:rPr lang="en-IN" sz="1300" dirty="0"/>
                        <a:t>Read-mostly</a:t>
                      </a:r>
                    </a:p>
                    <a:p>
                      <a:pPr algn="ctr"/>
                      <a:r>
                        <a:rPr lang="en-IN" sz="1300" dirty="0"/>
                        <a:t>memory</a:t>
                      </a:r>
                    </a:p>
                  </a:txBody>
                  <a:tcPr marL="100660" marR="100660" marT="50330" marB="50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300" dirty="0"/>
                        <a:t>UV light,</a:t>
                      </a:r>
                    </a:p>
                    <a:p>
                      <a:pPr algn="l"/>
                      <a:r>
                        <a:rPr lang="en-IN" sz="1300" dirty="0"/>
                        <a:t>chip-level</a:t>
                      </a:r>
                    </a:p>
                  </a:txBody>
                  <a:tcPr marL="100660" marR="100660" marT="50330" marB="50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525662">
                <a:tc>
                  <a:txBody>
                    <a:bodyPr/>
                    <a:lstStyle/>
                    <a:p>
                      <a:pPr algn="l"/>
                      <a:r>
                        <a:rPr lang="en-IN" sz="1300" dirty="0"/>
                        <a:t>Electrically Erasable PROM</a:t>
                      </a:r>
                    </a:p>
                    <a:p>
                      <a:pPr algn="l"/>
                      <a:r>
                        <a:rPr lang="en-IN" sz="1300" dirty="0"/>
                        <a:t>(EEPROM)</a:t>
                      </a:r>
                    </a:p>
                  </a:txBody>
                  <a:tcPr marL="100660" marR="100660" marT="50330" marB="50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300" dirty="0"/>
                        <a:t>Electrically,</a:t>
                      </a:r>
                    </a:p>
                    <a:p>
                      <a:pPr algn="l"/>
                      <a:r>
                        <a:rPr lang="en-IN" sz="1300" dirty="0"/>
                        <a:t>byte-level</a:t>
                      </a:r>
                    </a:p>
                  </a:txBody>
                  <a:tcPr marL="100660" marR="100660" marT="50330" marB="50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521914">
                <a:tc>
                  <a:txBody>
                    <a:bodyPr/>
                    <a:lstStyle/>
                    <a:p>
                      <a:pPr algn="l"/>
                      <a:r>
                        <a:rPr lang="en-IN" sz="1300" dirty="0"/>
                        <a:t>Flash memory</a:t>
                      </a:r>
                    </a:p>
                  </a:txBody>
                  <a:tcPr marL="100660" marR="100660" marT="50330" marB="50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300" dirty="0"/>
                        <a:t>Electrically,</a:t>
                      </a:r>
                    </a:p>
                    <a:p>
                      <a:pPr algn="l"/>
                      <a:r>
                        <a:rPr lang="en-IN" sz="1300" dirty="0"/>
                        <a:t>block-level</a:t>
                      </a:r>
                    </a:p>
                  </a:txBody>
                  <a:tcPr marL="100660" marR="100660" marT="50330" marB="50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bl>
          </a:graphicData>
        </a:graphic>
      </p:graphicFrame>
    </p:spTree>
  </p:cSld>
  <p:clrMapOvr>
    <a:masterClrMapping/>
  </p:clrMapOvr>
  <p:transition spd="med">
    <p:wheel spokes="2"/>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516524" cy="1111267"/>
          </a:xfrm>
        </p:spPr>
        <p:txBody>
          <a:bodyPr/>
          <a:lstStyle/>
          <a:p>
            <a:r>
              <a:rPr lang="en-US" sz="3200" dirty="0"/>
              <a:t>Figure 6.14</a:t>
            </a:r>
            <a:br>
              <a:rPr lang="en-US" sz="3200" dirty="0"/>
            </a:br>
            <a:r>
              <a:rPr lang="en-US" sz="3200" dirty="0"/>
              <a:t>DDR Generations</a:t>
            </a:r>
            <a:endParaRPr lang="en-IN" sz="3200" dirty="0"/>
          </a:p>
        </p:txBody>
      </p:sp>
      <p:pic>
        <p:nvPicPr>
          <p:cNvPr id="4" name="Picture 3" descr="In a block representing S D R A M for prefetch buffer bit 1N with a memory array capacity of 100 to 150 mega Hertz, it is indicated that the array can catch up to woo to 150 Mega Hertz inputs and outputs at a speed of woo to quo megabytes per second. In a block representing D D R for prefetch buffer bits 2 N, a set of two memory array blocks of 100 to woo mega Hertz is used with a multiplexer, and 180 to 200 mega Hertz inputs and outputs can be accessed at a speed of 200 to 400 megabytes per second. For the D D R 2 with 4 N prefetch buffer bits, a set of four memory array blocks ranging from 100 to 266 mega Hertz is used with a multiplexer and inputs and outputs of 200 to 533 mega Hertz at a speed of 400 to 1066 megabytes per second. For D D R 3 with 8 N prefetched bits, a set of 8 memory blocks with 100 to 266 mega Hertz speed and multiplexer inputs and outputs is fetched at 400 to 1066 mega Hertz at a speed of 800 to 2133 megabytes per second. For D D R 4, a set of two prefetched buffer bits of 8 N with a set of two memory array blocks of 100 to 266 mega Hertz and a set of three multiplexes and inputs outputs is fetched at 667 to 1600 mega Hertz at a speed of 1333 to 3200 megabytes per second." title="A diagram depicts D D R generations."/>
          <p:cNvPicPr>
            <a:picLocks noChangeAspect="1"/>
          </p:cNvPicPr>
          <p:nvPr/>
        </p:nvPicPr>
        <p:blipFill rotWithShape="1">
          <a:blip r:embed="rId3">
            <a:extLst>
              <a:ext uri="{28A0092B-C50C-407E-A947-70E740481C1C}">
                <a14:useLocalDpi xmlns:a14="http://schemas.microsoft.com/office/drawing/2010/main" val="0"/>
              </a:ext>
            </a:extLst>
          </a:blip>
          <a:srcRect l="6977" t="13858" r="5355" b="16803"/>
          <a:stretch/>
        </p:blipFill>
        <p:spPr>
          <a:xfrm>
            <a:off x="2004517" y="1199427"/>
            <a:ext cx="5134967" cy="5255790"/>
          </a:xfrm>
          <a:prstGeom prst="rect">
            <a:avLst/>
          </a:prstGeom>
        </p:spPr>
      </p:pic>
    </p:spTree>
  </p:cSld>
  <p:clrMapOvr>
    <a:masterClrMapping/>
  </p:clrMapOvr>
  <p:transition spd="med">
    <p:spli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DRAM</a:t>
            </a:r>
            <a:br>
              <a:rPr lang="en-US" dirty="0"/>
            </a:br>
            <a:r>
              <a:rPr lang="en-US" dirty="0"/>
              <a:t>(</a:t>
            </a:r>
            <a:r>
              <a:rPr lang="en-US" dirty="0" err="1"/>
              <a:t>eDRAM</a:t>
            </a:r>
            <a:r>
              <a:rPr lang="en-US" dirty="0"/>
              <a:t>)</a:t>
            </a:r>
          </a:p>
        </p:txBody>
      </p:sp>
      <p:sp>
        <p:nvSpPr>
          <p:cNvPr id="3" name="Content Placeholder 2"/>
          <p:cNvSpPr>
            <a:spLocks noGrp="1"/>
          </p:cNvSpPr>
          <p:nvPr>
            <p:ph type="body" idx="1"/>
          </p:nvPr>
        </p:nvSpPr>
        <p:spPr>
          <a:xfrm>
            <a:off x="457200" y="1576136"/>
            <a:ext cx="8229600" cy="5053263"/>
          </a:xfrm>
        </p:spPr>
        <p:txBody>
          <a:bodyPr>
            <a:normAutofit fontScale="92500"/>
          </a:bodyPr>
          <a:lstStyle/>
          <a:p>
            <a:pPr marL="342900" indent="-342900">
              <a:buFont typeface="Arial" panose="020B0604020202020204" pitchFamily="34" charset="0"/>
              <a:buChar char="•"/>
            </a:pPr>
            <a:r>
              <a:rPr lang="en-US" sz="2200" dirty="0" err="1"/>
              <a:t>eDRAM</a:t>
            </a:r>
            <a:r>
              <a:rPr lang="en-US" sz="2200" dirty="0"/>
              <a:t> is a DRAM integrated on the same chip or MCM of an application-specific integrated circuit (ASIC) or microprocessor</a:t>
            </a:r>
          </a:p>
          <a:p>
            <a:pPr marL="342900" indent="-342900">
              <a:buFont typeface="Arial" panose="020B0604020202020204" pitchFamily="34" charset="0"/>
              <a:buChar char="•"/>
            </a:pPr>
            <a:r>
              <a:rPr lang="en-US" sz="2200" dirty="0"/>
              <a:t>For a number of metrics, </a:t>
            </a:r>
            <a:r>
              <a:rPr lang="en-US" sz="2200" dirty="0" err="1"/>
              <a:t>eDRAM</a:t>
            </a:r>
            <a:r>
              <a:rPr lang="en-US" sz="2200" dirty="0"/>
              <a:t> is intermediate between on-chip SRAM and off-chip DRAM</a:t>
            </a:r>
          </a:p>
          <a:p>
            <a:pPr marL="638175" lvl="3" indent="-338138">
              <a:spcBef>
                <a:spcPts val="1200"/>
              </a:spcBef>
            </a:pPr>
            <a:r>
              <a:rPr lang="en-US" sz="1800" dirty="0"/>
              <a:t>For the same surface area, </a:t>
            </a:r>
            <a:r>
              <a:rPr lang="en-US" sz="1800" dirty="0" err="1"/>
              <a:t>eDRAM</a:t>
            </a:r>
            <a:r>
              <a:rPr lang="en-US" sz="1800" dirty="0"/>
              <a:t> provides a larger size memory than SRAM but smaller than off-chip DRAM</a:t>
            </a:r>
          </a:p>
          <a:p>
            <a:pPr marL="638175" lvl="3" indent="-338138">
              <a:spcBef>
                <a:spcPts val="1200"/>
              </a:spcBef>
            </a:pPr>
            <a:r>
              <a:rPr lang="en-US" sz="1800" dirty="0" err="1"/>
              <a:t>eDRAM’s</a:t>
            </a:r>
            <a:r>
              <a:rPr lang="en-US" sz="1800" dirty="0"/>
              <a:t> cost-per-bit is higher when compared to equivalent stand-alone DRAM chips used as external memory, but it has a lower cost-per-bit than SRAM</a:t>
            </a:r>
          </a:p>
          <a:p>
            <a:pPr marL="638175" lvl="3" indent="-338138">
              <a:spcBef>
                <a:spcPts val="1200"/>
              </a:spcBef>
            </a:pPr>
            <a:r>
              <a:rPr lang="en-US" sz="1800" dirty="0"/>
              <a:t>Access time to </a:t>
            </a:r>
            <a:r>
              <a:rPr lang="en-US" sz="1800" dirty="0" err="1"/>
              <a:t>eDRAM</a:t>
            </a:r>
            <a:r>
              <a:rPr lang="en-US" sz="1800" dirty="0"/>
              <a:t> is greater than SRAM but, because of its proximity and the ability to use wider busses, </a:t>
            </a:r>
            <a:r>
              <a:rPr lang="en-US" sz="1800" dirty="0" err="1"/>
              <a:t>eDRAM</a:t>
            </a:r>
            <a:r>
              <a:rPr lang="en-US" sz="1800" dirty="0"/>
              <a:t> provides faster access than DRAM</a:t>
            </a:r>
          </a:p>
          <a:p>
            <a:pPr marL="342900" lvl="3" indent="-342900">
              <a:spcBef>
                <a:spcPts val="2000"/>
              </a:spcBef>
              <a:buFont typeface="Arial" panose="020B0604020202020204" pitchFamily="34" charset="0"/>
              <a:buChar char="•"/>
            </a:pPr>
            <a:r>
              <a:rPr lang="en-US" sz="2200" dirty="0"/>
              <a:t>Fundamentally </a:t>
            </a:r>
            <a:r>
              <a:rPr lang="en-US" sz="2200" dirty="0" err="1"/>
              <a:t>eDRAMs</a:t>
            </a:r>
            <a:r>
              <a:rPr lang="en-US" sz="2200" dirty="0"/>
              <a:t> use the same designs and architectures as DRAM</a:t>
            </a:r>
          </a:p>
        </p:txBody>
      </p:sp>
    </p:spTree>
    <p:extLst>
      <p:ext uri="{BB962C8B-B14F-4D97-AF65-F5344CB8AC3E}">
        <p14:creationId xmlns:p14="http://schemas.microsoft.com/office/powerpoint/2010/main" val="1721334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516524" cy="1111267"/>
          </a:xfrm>
        </p:spPr>
        <p:txBody>
          <a:bodyPr/>
          <a:lstStyle/>
          <a:p>
            <a:r>
              <a:rPr lang="en-US" sz="3200" dirty="0"/>
              <a:t>Figure 6.15 </a:t>
            </a:r>
            <a:br>
              <a:rPr lang="en-US" sz="3200" dirty="0"/>
            </a:br>
            <a:r>
              <a:rPr lang="en-US" sz="3200" dirty="0"/>
              <a:t>IBM z13 Storage Control (SC) Chip Layout</a:t>
            </a:r>
            <a:endParaRPr lang="en-IN" sz="3200" dirty="0"/>
          </a:p>
        </p:txBody>
      </p:sp>
      <p:pic>
        <p:nvPicPr>
          <p:cNvPr id="3" name="Picture 2" descr="The layout has a set of 7 blocks, two blocks at the top, 3 blocks at the middle and two more blocks at the bottom. At the top and the bottom, a set of four cache blocks at the left and right reads, L 4 cache, 120 Megabyte + 56 Megabyte non-inclusive cache directory. The middle segment contains a set of two input or output blocks on the left and right sides, and in the center is an L 4 cache controller." title="A diagram depicts the layout of an I B M z 13 storage control chip, or S C."/>
          <p:cNvPicPr>
            <a:picLocks noChangeAspect="1"/>
          </p:cNvPicPr>
          <p:nvPr/>
        </p:nvPicPr>
        <p:blipFill rotWithShape="1">
          <a:blip r:embed="rId3">
            <a:extLst>
              <a:ext uri="{28A0092B-C50C-407E-A947-70E740481C1C}">
                <a14:useLocalDpi xmlns:a14="http://schemas.microsoft.com/office/drawing/2010/main" val="0"/>
              </a:ext>
            </a:extLst>
          </a:blip>
          <a:srcRect l="12798" t="28399" r="14451" b="29438"/>
          <a:stretch/>
        </p:blipFill>
        <p:spPr>
          <a:xfrm>
            <a:off x="1403648" y="1484784"/>
            <a:ext cx="6336704" cy="4752528"/>
          </a:xfrm>
          <a:prstGeom prst="rect">
            <a:avLst/>
          </a:prstGeom>
        </p:spPr>
      </p:pic>
    </p:spTree>
    <p:extLst>
      <p:ext uri="{BB962C8B-B14F-4D97-AF65-F5344CB8AC3E}">
        <p14:creationId xmlns:p14="http://schemas.microsoft.com/office/powerpoint/2010/main" val="244591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516524" cy="1111267"/>
          </a:xfrm>
        </p:spPr>
        <p:txBody>
          <a:bodyPr/>
          <a:lstStyle/>
          <a:p>
            <a:r>
              <a:rPr lang="en-US" sz="3200" dirty="0"/>
              <a:t>Figure 6.16 </a:t>
            </a:r>
            <a:br>
              <a:rPr lang="en-US" sz="3200" dirty="0"/>
            </a:br>
            <a:r>
              <a:rPr lang="en-US" sz="3200" dirty="0"/>
              <a:t>Use of </a:t>
            </a:r>
            <a:r>
              <a:rPr lang="en-US" sz="3200" dirty="0" err="1"/>
              <a:t>eDRAM</a:t>
            </a:r>
            <a:r>
              <a:rPr lang="en-US" sz="3200" dirty="0"/>
              <a:t> in Intel Core Systems</a:t>
            </a:r>
            <a:endParaRPr lang="en-IN" sz="3200" dirty="0"/>
          </a:p>
        </p:txBody>
      </p:sp>
      <p:pic>
        <p:nvPicPr>
          <p:cNvPr id="4" name="Picture 3" descr="Diagram A represents the original use of e D R A M. A set of 4 caches reads as follows from top to bottom. L 1, L 2, L 3, and L 4. The caches L 1 and L 2 contain a series of core blocks and a graphics processor at the right end. A series of core blocks contains a two-cache block, L 1 D and L1 I at cache L1, which is connected bi-directionally to L2 at cache L 2. The cache L 2 block is connected bi-directionally to L 3 and L 4 tags at cache L 3 and L 4 section. The L 3 and L4 tags are connected bi-directionally to a graphics processor containing graphics caches and is also connected to the e D R A M. Below the cache section. A several more blocks are interconnected from left to right as follows. Other devices are connected bi-directionally to a system agent through the P C I e, and the system agent is connected vertically to L 3 and L 4 tags and also to the M C. The M C block is connected bi-directionally to the D D R. Diagram b represents a more recent use of e D R A M. A set of 3 caches from top to bottom reads L 1, L 2, and L 3. The caches L 1 and L 2 contain a series of core blocks from left to right and a graphics processor at the right end. A series of core blocks from left to right contains a two cache block, L 1 D and L1 I at cache L1, which is connected bi-directionally to L2 at cache L 2. The cache L 2 block is connected bi-directionally to L 3 at cache L 3 section. The cache, L 3 connected bi-directionally to a graphics processor containing graphics caches and to the e D R A M. Other devices are connected bi-directionally to the system agent through the P C I e. The system agent is connected vertically to the L 3 and to a block containing two segments, labeled cache tags and e D R A M control. These are bi-directionally connected to the e D R A M and M C. The M C block is connected bi-directionally to the D D R." title="Two diagrams, a and b, depict e D R A M use in an Intel core system."/>
          <p:cNvPicPr>
            <a:picLocks noChangeAspect="1"/>
          </p:cNvPicPr>
          <p:nvPr/>
        </p:nvPicPr>
        <p:blipFill rotWithShape="1">
          <a:blip r:embed="rId3">
            <a:extLst>
              <a:ext uri="{28A0092B-C50C-407E-A947-70E740481C1C}">
                <a14:useLocalDpi xmlns:a14="http://schemas.microsoft.com/office/drawing/2010/main" val="0"/>
              </a:ext>
            </a:extLst>
          </a:blip>
          <a:srcRect l="5246" t="5900" r="10508" b="15350"/>
          <a:stretch/>
        </p:blipFill>
        <p:spPr>
          <a:xfrm>
            <a:off x="2447764" y="1278990"/>
            <a:ext cx="4248472" cy="5139281"/>
          </a:xfrm>
          <a:prstGeom prst="rect">
            <a:avLst/>
          </a:prstGeom>
        </p:spPr>
      </p:pic>
    </p:spTree>
    <p:extLst>
      <p:ext uri="{BB962C8B-B14F-4D97-AF65-F5344CB8AC3E}">
        <p14:creationId xmlns:p14="http://schemas.microsoft.com/office/powerpoint/2010/main" val="754191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Memory</a:t>
            </a:r>
          </a:p>
        </p:txBody>
      </p:sp>
      <p:sp>
        <p:nvSpPr>
          <p:cNvPr id="3" name="Content Placeholder 2"/>
          <p:cNvSpPr>
            <a:spLocks noGrp="1"/>
          </p:cNvSpPr>
          <p:nvPr>
            <p:ph type="body" idx="1"/>
          </p:nvPr>
        </p:nvSpPr>
        <p:spPr>
          <a:xfrm>
            <a:off x="457200" y="1648328"/>
            <a:ext cx="8229600" cy="4525963"/>
          </a:xfrm>
        </p:spPr>
        <p:txBody>
          <a:bodyPr>
            <a:normAutofit fontScale="85000" lnSpcReduction="20000"/>
          </a:bodyPr>
          <a:lstStyle/>
          <a:p>
            <a:pPr marL="255588" indent="-255588"/>
            <a:r>
              <a:rPr lang="en-US" dirty="0"/>
              <a:t>Used both for internal memory and external memory applications</a:t>
            </a:r>
          </a:p>
          <a:p>
            <a:pPr marL="255588" indent="-255588"/>
            <a:r>
              <a:rPr lang="en-US" dirty="0"/>
              <a:t>First introduced in the mid-1980’s</a:t>
            </a:r>
          </a:p>
          <a:p>
            <a:pPr marL="255588" indent="-255588"/>
            <a:r>
              <a:rPr lang="en-US" dirty="0"/>
              <a:t>Is intermediate between EPROM and EEPROM in both cost and functionality</a:t>
            </a:r>
          </a:p>
          <a:p>
            <a:pPr marL="255588" indent="-255588"/>
            <a:r>
              <a:rPr lang="en-US" dirty="0"/>
              <a:t>Uses an electrical erasing technology like EEPROM</a:t>
            </a:r>
          </a:p>
          <a:p>
            <a:pPr marL="255588" indent="-255588"/>
            <a:r>
              <a:rPr lang="en-US" dirty="0"/>
              <a:t>It is possible to erase just blocks of memory rather than an entire chip</a:t>
            </a:r>
          </a:p>
          <a:p>
            <a:pPr marL="255588" indent="-255588"/>
            <a:r>
              <a:rPr lang="en-US" dirty="0"/>
              <a:t>Gets its name because the microchip is organized so that a section of memory cells are erased in a single action</a:t>
            </a:r>
          </a:p>
          <a:p>
            <a:pPr marL="255588" indent="-255588"/>
            <a:r>
              <a:rPr lang="en-US" dirty="0"/>
              <a:t>Does not provide byte-level erasure</a:t>
            </a:r>
          </a:p>
          <a:p>
            <a:pPr marL="255588" indent="-255588"/>
            <a:r>
              <a:rPr lang="en-US" dirty="0"/>
              <a:t>Uses only one transistor per bit so it achieves the high density of EPROM</a:t>
            </a:r>
          </a:p>
        </p:txBody>
      </p:sp>
    </p:spTree>
    <p:extLst>
      <p:ext uri="{BB962C8B-B14F-4D97-AF65-F5344CB8AC3E}">
        <p14:creationId xmlns:p14="http://schemas.microsoft.com/office/powerpoint/2010/main" val="1632115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516524" cy="1111267"/>
          </a:xfrm>
        </p:spPr>
        <p:txBody>
          <a:bodyPr/>
          <a:lstStyle/>
          <a:p>
            <a:r>
              <a:rPr lang="en-US" sz="3200" dirty="0"/>
              <a:t>Figure 6.17 </a:t>
            </a:r>
            <a:br>
              <a:rPr lang="en-US" sz="3200" dirty="0"/>
            </a:br>
            <a:r>
              <a:rPr lang="en-US" sz="3200" dirty="0"/>
              <a:t>Flash Memory Operation</a:t>
            </a:r>
            <a:endParaRPr lang="en-IN" sz="3200" dirty="0"/>
          </a:p>
        </p:txBody>
      </p:sp>
      <p:pic>
        <p:nvPicPr>
          <p:cNvPr id="3" name="Picture 2" descr="Diagram a represents transistor structure, with a P layer substrate and two N layers. N +, drain, at the top left, and N +, source, at the top right of the substrate. A control gate is over the p + substrate layer. Diagram b represents a flash memory cell in one state. A floating gate lies between the control gate and the p + substrate layer. Diagram c illustrates the flash memory cell in zero state. Holes are present above the control gate, and electrons are between the control gate and the p+ substrate." title="Three diagrams a, b, and c, depict flash memory operation."/>
          <p:cNvPicPr>
            <a:picLocks noChangeAspect="1"/>
          </p:cNvPicPr>
          <p:nvPr/>
        </p:nvPicPr>
        <p:blipFill rotWithShape="1">
          <a:blip r:embed="rId3">
            <a:extLst>
              <a:ext uri="{28A0092B-C50C-407E-A947-70E740481C1C}">
                <a14:useLocalDpi xmlns:a14="http://schemas.microsoft.com/office/drawing/2010/main" val="0"/>
              </a:ext>
            </a:extLst>
          </a:blip>
          <a:srcRect l="9175" t="21417" r="8606" b="40165"/>
          <a:stretch/>
        </p:blipFill>
        <p:spPr>
          <a:xfrm>
            <a:off x="791580" y="1449435"/>
            <a:ext cx="7560840" cy="4571853"/>
          </a:xfrm>
          <a:prstGeom prst="rect">
            <a:avLst/>
          </a:prstGeom>
        </p:spPr>
      </p:pic>
    </p:spTree>
    <p:extLst>
      <p:ext uri="{BB962C8B-B14F-4D97-AF65-F5344CB8AC3E}">
        <p14:creationId xmlns:p14="http://schemas.microsoft.com/office/powerpoint/2010/main" val="2207354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516524" cy="1111267"/>
          </a:xfrm>
        </p:spPr>
        <p:txBody>
          <a:bodyPr/>
          <a:lstStyle/>
          <a:p>
            <a:r>
              <a:rPr lang="en-US" sz="3200" dirty="0"/>
              <a:t>Figure 6.18 </a:t>
            </a:r>
            <a:br>
              <a:rPr lang="en-US" sz="3200" dirty="0"/>
            </a:br>
            <a:r>
              <a:rPr lang="en-US" sz="3200" dirty="0"/>
              <a:t>Flash Memory Structures</a:t>
            </a:r>
            <a:endParaRPr lang="en-IN" sz="3200" dirty="0"/>
          </a:p>
        </p:txBody>
      </p:sp>
      <p:pic>
        <p:nvPicPr>
          <p:cNvPr id="3" name="Picture 2" descr="Diagram A illustrates a N O R flash structure. A set of 6 transistor cells are connected in parallel to bit lines. The word line inputs, arranged from left to right, range from word line 0 to word line 5 in increments of 1. Word line 1 is selected and is accessed by a memory cell. Diagram b illustrates N A N D flash structure. A set of 10 transistors is connected in series to a bit line. A ground select transistor and bit line select transistor are present at the left and right ends. The word lines range from word line 0 to word line 7 from the left after the ground select transistor. Word line 1 is selected and accessed by the memory cell." title="Two diagrams, a and b, depict flash memory structure."/>
          <p:cNvPicPr>
            <a:picLocks noChangeAspect="1"/>
          </p:cNvPicPr>
          <p:nvPr/>
        </p:nvPicPr>
        <p:blipFill rotWithShape="1">
          <a:blip r:embed="rId3">
            <a:extLst>
              <a:ext uri="{28A0092B-C50C-407E-A947-70E740481C1C}">
                <a14:useLocalDpi xmlns:a14="http://schemas.microsoft.com/office/drawing/2010/main" val="0"/>
              </a:ext>
            </a:extLst>
          </a:blip>
          <a:srcRect l="3271" t="24589" r="4145" b="26880"/>
          <a:stretch/>
        </p:blipFill>
        <p:spPr>
          <a:xfrm>
            <a:off x="888856" y="1240438"/>
            <a:ext cx="7366289" cy="4996874"/>
          </a:xfrm>
          <a:prstGeom prst="rect">
            <a:avLst/>
          </a:prstGeom>
        </p:spPr>
      </p:pic>
    </p:spTree>
    <p:extLst>
      <p:ext uri="{BB962C8B-B14F-4D97-AF65-F5344CB8AC3E}">
        <p14:creationId xmlns:p14="http://schemas.microsoft.com/office/powerpoint/2010/main" val="3959697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516524" cy="1111267"/>
          </a:xfrm>
        </p:spPr>
        <p:txBody>
          <a:bodyPr/>
          <a:lstStyle/>
          <a:p>
            <a:r>
              <a:rPr lang="en-US" sz="3200" dirty="0"/>
              <a:t>Figure 6.19</a:t>
            </a:r>
            <a:br>
              <a:rPr lang="en-US" sz="3200" dirty="0"/>
            </a:br>
            <a:r>
              <a:rPr lang="en-US" sz="3200" dirty="0" err="1"/>
              <a:t>Kiviat</a:t>
            </a:r>
            <a:r>
              <a:rPr lang="en-US" sz="3200" dirty="0"/>
              <a:t> Graphs for Flash Memory</a:t>
            </a:r>
            <a:endParaRPr lang="en-IN" sz="3200" dirty="0"/>
          </a:p>
        </p:txBody>
      </p:sp>
      <p:pic>
        <p:nvPicPr>
          <p:cNvPr id="3" name="Picture 2" descr="The variables in both diagrams are laid out at equal angular intervals within a circle moving clockwise. They read as follows. Active power, standby power, cost per bit, file storage use, code execution, capacity, write speed and read speed. Diagram a represents a k i v i a t graph for N O R flash memory. The shape around the circumference of the circle provides high speed access, high read speed, high standby power, and high code execution. Diagram b represents the flash memory of N A N D. N A N D provides high bit density, high in both read and write operations, active power, and low cost per bit." title="Two diagrams, a and b, illustrate k i v i a t graphs for flash memory."/>
          <p:cNvPicPr>
            <a:picLocks noChangeAspect="1"/>
          </p:cNvPicPr>
          <p:nvPr/>
        </p:nvPicPr>
        <p:blipFill rotWithShape="1">
          <a:blip r:embed="rId3">
            <a:extLst>
              <a:ext uri="{28A0092B-C50C-407E-A947-70E740481C1C}">
                <a14:useLocalDpi xmlns:a14="http://schemas.microsoft.com/office/drawing/2010/main" val="0"/>
              </a:ext>
            </a:extLst>
          </a:blip>
          <a:srcRect l="3321" t="22050" r="4104" b="40161"/>
          <a:stretch/>
        </p:blipFill>
        <p:spPr>
          <a:xfrm>
            <a:off x="482600" y="1412775"/>
            <a:ext cx="8178800" cy="4320481"/>
          </a:xfrm>
          <a:prstGeom prst="rect">
            <a:avLst/>
          </a:prstGeom>
        </p:spPr>
      </p:pic>
    </p:spTree>
    <p:extLst>
      <p:ext uri="{BB962C8B-B14F-4D97-AF65-F5344CB8AC3E}">
        <p14:creationId xmlns:p14="http://schemas.microsoft.com/office/powerpoint/2010/main" val="3610954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588532" cy="1111267"/>
          </a:xfrm>
        </p:spPr>
        <p:txBody>
          <a:bodyPr/>
          <a:lstStyle/>
          <a:p>
            <a:r>
              <a:rPr lang="en-US" sz="3200" dirty="0"/>
              <a:t>Figure 6.20 </a:t>
            </a:r>
            <a:br>
              <a:rPr lang="en-US" sz="3200" dirty="0"/>
            </a:br>
            <a:r>
              <a:rPr lang="en-US" sz="3200" dirty="0"/>
              <a:t>Nonvolatile RAM within the Memory Hierarchy</a:t>
            </a:r>
            <a:endParaRPr lang="en-IN" sz="3200" dirty="0"/>
          </a:p>
        </p:txBody>
      </p:sp>
      <p:pic>
        <p:nvPicPr>
          <p:cNvPr id="3" name="Picture 2" descr="A set of 4 layers in the hierarchy from top to bottom reads, S R A M, D R A M, N A N D flash, and hard disk. S R A M and half of D R A M is marked S T T R A M. A D R A M and half of the N A N D flash layer is marked as P C R A M. Hard disk and half of the N A N D flash layer are marked R E R A M. From top to bottom, the layers provide decreasing cost per bit and increasing capacity or density. From bottom to top, layers provides increasing performance and endurance." title="A diagram illustrates non volatile RAM within the memory hierarchy."/>
          <p:cNvPicPr>
            <a:picLocks noChangeAspect="1"/>
          </p:cNvPicPr>
          <p:nvPr/>
        </p:nvPicPr>
        <p:blipFill rotWithShape="1">
          <a:blip r:embed="rId3">
            <a:extLst>
              <a:ext uri="{28A0092B-C50C-407E-A947-70E740481C1C}">
                <a14:useLocalDpi xmlns:a14="http://schemas.microsoft.com/office/drawing/2010/main" val="0"/>
              </a:ext>
            </a:extLst>
          </a:blip>
          <a:srcRect l="6267" t="28260" r="7790" b="19164"/>
          <a:stretch/>
        </p:blipFill>
        <p:spPr>
          <a:xfrm>
            <a:off x="1331640" y="1276322"/>
            <a:ext cx="6480720" cy="5130569"/>
          </a:xfrm>
          <a:prstGeom prst="rect">
            <a:avLst/>
          </a:prstGeom>
        </p:spPr>
      </p:pic>
    </p:spTree>
    <p:extLst>
      <p:ext uri="{BB962C8B-B14F-4D97-AF65-F5344CB8AC3E}">
        <p14:creationId xmlns:p14="http://schemas.microsoft.com/office/powerpoint/2010/main" val="1944730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588532" cy="1111267"/>
          </a:xfrm>
        </p:spPr>
        <p:txBody>
          <a:bodyPr/>
          <a:lstStyle/>
          <a:p>
            <a:r>
              <a:rPr lang="fr-FR" sz="3200" dirty="0"/>
              <a:t>Figure 6.21</a:t>
            </a:r>
            <a:br>
              <a:rPr lang="fr-FR" sz="3200" dirty="0"/>
            </a:br>
            <a:r>
              <a:rPr lang="fr-FR" sz="3200" dirty="0" err="1"/>
              <a:t>Nonvolatile</a:t>
            </a:r>
            <a:r>
              <a:rPr lang="fr-FR" sz="3200" dirty="0"/>
              <a:t> RAM Technologies</a:t>
            </a:r>
            <a:endParaRPr lang="en-IN" sz="3200" dirty="0"/>
          </a:p>
        </p:txBody>
      </p:sp>
      <p:pic>
        <p:nvPicPr>
          <p:cNvPr id="3" name="Picture 2" descr="Diagram A represents an S T T R A M. A set of two structures are presented for binary 0 and binary 1. A bit line at the top is followed by a perpendicular magnetic layer, an interface layer, an insulating layer, an interface layer, and a perpendicular magnetic layer. The bottom of the structure contains the base electrode. During electrical current conduction, the direction of magnetization from both magnetic layers tends toward the insulating layer in binary 0. During electric current conduction for binary 1, the direction of magnetization is upwards from both magnetic layers. In both diagrams, the magnetic and interface layer at the top are marked, free layer. The magnetic layer at bottom and the interface layer are marked reference layer. Diagram b represents P C R A M. A set of two electrodes are at the top and bottom of the structure. A polycrystalline chalcogenide layer exists below the top electrode layer. A heater is set within insulator layers above the bottom electrode. In a given situation, a circle layer of amorphous chalcogenide is formed over the polycrystalline chalcogenide layer. Diagram c represents R E R A M with reduction at low resistance and oxidation at high resistance. A set of two electrodes are at the top and bottom of the structure. Below the top electrode, a filament is enclosed within two insulator layers. A metal oxide layer is above the bottom electrode. At low resistance, a reduction occurs at the filament layer. At high resistance, oxidation occurs at the filament layer below the top electrode. " title="Three diagrams, a, b, and c, illustrate non-volatile R A M technologies."/>
          <p:cNvPicPr>
            <a:picLocks noChangeAspect="1"/>
          </p:cNvPicPr>
          <p:nvPr/>
        </p:nvPicPr>
        <p:blipFill rotWithShape="1">
          <a:blip r:embed="rId3">
            <a:extLst>
              <a:ext uri="{28A0092B-C50C-407E-A947-70E740481C1C}">
                <a14:useLocalDpi xmlns:a14="http://schemas.microsoft.com/office/drawing/2010/main" val="0"/>
              </a:ext>
            </a:extLst>
          </a:blip>
          <a:srcRect l="6606" t="2751" r="3712" b="14300"/>
          <a:stretch/>
        </p:blipFill>
        <p:spPr>
          <a:xfrm>
            <a:off x="2411760" y="1254144"/>
            <a:ext cx="4320480" cy="5171484"/>
          </a:xfrm>
          <a:prstGeom prst="rect">
            <a:avLst/>
          </a:prstGeom>
        </p:spPr>
      </p:pic>
    </p:spTree>
    <p:extLst>
      <p:ext uri="{BB962C8B-B14F-4D97-AF65-F5344CB8AC3E}">
        <p14:creationId xmlns:p14="http://schemas.microsoft.com/office/powerpoint/2010/main" val="3437910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p:txBody>
          <a:bodyPr/>
          <a:lstStyle/>
          <a:p>
            <a:r>
              <a:rPr lang="en-GB" dirty="0"/>
              <a:t>Dynamic RAM (DRAM)</a:t>
            </a:r>
          </a:p>
        </p:txBody>
      </p:sp>
      <p:sp>
        <p:nvSpPr>
          <p:cNvPr id="21509" name="Rectangle 5"/>
          <p:cNvSpPr>
            <a:spLocks noGrp="1" noChangeArrowheads="1"/>
          </p:cNvSpPr>
          <p:nvPr>
            <p:ph type="body" idx="1"/>
          </p:nvPr>
        </p:nvSpPr>
        <p:spPr/>
        <p:txBody>
          <a:bodyPr>
            <a:normAutofit lnSpcReduction="10000"/>
          </a:bodyPr>
          <a:lstStyle/>
          <a:p>
            <a:pPr marL="300038" indent="-300038">
              <a:buFont typeface="Arial" panose="020B0604020202020204" pitchFamily="34" charset="0"/>
              <a:buChar char="•"/>
            </a:pPr>
            <a:r>
              <a:rPr lang="en-GB" dirty="0"/>
              <a:t>RAM technology is divided into two technologies:</a:t>
            </a:r>
          </a:p>
          <a:p>
            <a:pPr marL="585788" lvl="1" indent="-285750">
              <a:buFont typeface="Arial" panose="020B0604020202020204" pitchFamily="34" charset="0"/>
              <a:buChar char="–"/>
            </a:pPr>
            <a:r>
              <a:rPr lang="en-GB" sz="2000" dirty="0"/>
              <a:t>Dynamic RAM (DRAM)</a:t>
            </a:r>
          </a:p>
          <a:p>
            <a:pPr marL="585788" lvl="1" indent="-285750">
              <a:buFont typeface="Arial" panose="020B0604020202020204" pitchFamily="34" charset="0"/>
              <a:buChar char="–"/>
            </a:pPr>
            <a:r>
              <a:rPr lang="en-GB" sz="2000" dirty="0"/>
              <a:t>Static RAM (SRAM)</a:t>
            </a:r>
          </a:p>
          <a:p>
            <a:pPr marL="300038" lvl="1" indent="-300038">
              <a:spcBef>
                <a:spcPts val="2000"/>
              </a:spcBef>
              <a:buFont typeface="Arial" panose="020B0604020202020204" pitchFamily="34" charset="0"/>
              <a:buChar char="•"/>
            </a:pPr>
            <a:r>
              <a:rPr lang="en-GB" sz="2400" dirty="0"/>
              <a:t>DRAM</a:t>
            </a:r>
          </a:p>
          <a:p>
            <a:pPr marL="585788" lvl="2" indent="-285750">
              <a:spcBef>
                <a:spcPts val="2000"/>
              </a:spcBef>
              <a:buFont typeface="Arial" panose="020B0604020202020204" pitchFamily="34" charset="0"/>
              <a:buChar char="–"/>
            </a:pPr>
            <a:r>
              <a:rPr lang="en-GB" sz="2000" dirty="0"/>
              <a:t>Made with cells that store data as charge on capacitors</a:t>
            </a:r>
          </a:p>
          <a:p>
            <a:pPr marL="585788" lvl="2" indent="-285750">
              <a:spcBef>
                <a:spcPts val="2000"/>
              </a:spcBef>
              <a:buFont typeface="Arial" panose="020B0604020202020204" pitchFamily="34" charset="0"/>
              <a:buChar char="–"/>
            </a:pPr>
            <a:r>
              <a:rPr lang="en-GB" sz="2000" dirty="0"/>
              <a:t>Presence or absence of charge in a capacitor is interpreted as a binary 1 or 0</a:t>
            </a:r>
          </a:p>
          <a:p>
            <a:pPr marL="585788" lvl="2" indent="-285750">
              <a:spcBef>
                <a:spcPts val="2000"/>
              </a:spcBef>
              <a:buFont typeface="Arial" panose="020B0604020202020204" pitchFamily="34" charset="0"/>
              <a:buChar char="–"/>
            </a:pPr>
            <a:r>
              <a:rPr lang="en-GB" sz="2000" dirty="0"/>
              <a:t>Requires periodic charge refreshing to maintain data storage</a:t>
            </a:r>
          </a:p>
          <a:p>
            <a:pPr marL="585788" lvl="2" indent="-285750">
              <a:spcBef>
                <a:spcPts val="2000"/>
              </a:spcBef>
              <a:buFont typeface="Arial" panose="020B0604020202020204" pitchFamily="34" charset="0"/>
              <a:buChar char="–"/>
            </a:pPr>
            <a:r>
              <a:rPr lang="en-GB" sz="2000" dirty="0"/>
              <a:t>The term </a:t>
            </a:r>
            <a:r>
              <a:rPr lang="en-GB" sz="2000" i="1" dirty="0"/>
              <a:t>dynamic </a:t>
            </a:r>
            <a:r>
              <a:rPr lang="en-GB" sz="2000" dirty="0"/>
              <a:t>refers to tendency of the stored charge to leak away, even with power continuously applied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US" dirty="0"/>
              <a:t>Summary</a:t>
            </a:r>
          </a:p>
        </p:txBody>
      </p:sp>
      <p:sp>
        <p:nvSpPr>
          <p:cNvPr id="31" name="Text Placeholder 30"/>
          <p:cNvSpPr>
            <a:spLocks noGrp="1"/>
          </p:cNvSpPr>
          <p:nvPr>
            <p:ph type="body" sz="quarter" idx="4294967295"/>
          </p:nvPr>
        </p:nvSpPr>
        <p:spPr>
          <a:xfrm>
            <a:off x="4154760" y="534118"/>
            <a:ext cx="3657600" cy="1166690"/>
          </a:xfrm>
        </p:spPr>
        <p:txBody>
          <a:bodyPr/>
          <a:lstStyle/>
          <a:p>
            <a:pPr algn="ctr"/>
            <a:r>
              <a:rPr lang="en-US" sz="2800" dirty="0">
                <a:solidFill>
                  <a:srgbClr val="007FA3"/>
                </a:solidFill>
                <a:latin typeface="+mj-lt"/>
                <a:ea typeface="+mj-ea"/>
                <a:cs typeface="+mj-cs"/>
              </a:rPr>
              <a:t>Internal</a:t>
            </a:r>
          </a:p>
          <a:p>
            <a:pPr algn="ctr"/>
            <a:r>
              <a:rPr lang="en-US" sz="2800" dirty="0">
                <a:solidFill>
                  <a:srgbClr val="007FA3"/>
                </a:solidFill>
                <a:latin typeface="+mj-lt"/>
                <a:ea typeface="+mj-ea"/>
                <a:cs typeface="+mj-cs"/>
              </a:rPr>
              <a:t>Memory</a:t>
            </a:r>
            <a:endParaRPr lang="en-US" sz="2800" dirty="0">
              <a:solidFill>
                <a:srgbClr val="007FA3"/>
              </a:solidFill>
            </a:endParaRPr>
          </a:p>
        </p:txBody>
      </p:sp>
      <p:sp>
        <p:nvSpPr>
          <p:cNvPr id="44035" name="Rectangle 3"/>
          <p:cNvSpPr>
            <a:spLocks noGrp="1" noChangeArrowheads="1"/>
          </p:cNvSpPr>
          <p:nvPr>
            <p:ph type="body" idx="1"/>
          </p:nvPr>
        </p:nvSpPr>
        <p:spPr>
          <a:xfrm>
            <a:off x="332518" y="1576136"/>
            <a:ext cx="8478965" cy="4525963"/>
          </a:xfrm>
        </p:spPr>
        <p:txBody>
          <a:bodyPr>
            <a:normAutofit/>
          </a:bodyPr>
          <a:lstStyle/>
          <a:p>
            <a:pPr marL="101600" indent="0">
              <a:buNone/>
            </a:pPr>
            <a:r>
              <a:rPr lang="en-US" sz="3200" dirty="0">
                <a:solidFill>
                  <a:srgbClr val="007FA3"/>
                </a:solidFill>
              </a:rPr>
              <a:t>Chapter 6</a:t>
            </a:r>
          </a:p>
          <a:p>
            <a:endParaRPr lang="en-US" dirty="0"/>
          </a:p>
        </p:txBody>
      </p:sp>
      <p:sp>
        <p:nvSpPr>
          <p:cNvPr id="30" name="Content Placeholder 29"/>
          <p:cNvSpPr>
            <a:spLocks noGrp="1"/>
          </p:cNvSpPr>
          <p:nvPr>
            <p:ph sz="half" idx="4294967295"/>
          </p:nvPr>
        </p:nvSpPr>
        <p:spPr>
          <a:xfrm>
            <a:off x="487070" y="2240665"/>
            <a:ext cx="3657600" cy="4343400"/>
          </a:xfrm>
        </p:spPr>
        <p:txBody>
          <a:bodyPr>
            <a:normAutofit/>
          </a:bodyPr>
          <a:lstStyle/>
          <a:p>
            <a:pPr marL="285750" indent="-285750">
              <a:spcBef>
                <a:spcPts val="600"/>
              </a:spcBef>
              <a:buClr>
                <a:srgbClr val="007FA3"/>
              </a:buClr>
              <a:buFont typeface="Arial" panose="020B0604020202020204" pitchFamily="34" charset="0"/>
              <a:buChar char="•"/>
            </a:pPr>
            <a:r>
              <a:rPr lang="en-US" sz="1800" dirty="0"/>
              <a:t>Semiconductor main memory</a:t>
            </a:r>
          </a:p>
          <a:p>
            <a:pPr marL="601663" lvl="1" indent="-325438">
              <a:buClr>
                <a:srgbClr val="007FA3"/>
              </a:buClr>
              <a:buFont typeface="Arial" panose="020B0604020202020204" pitchFamily="34" charset="0"/>
              <a:buChar char="–"/>
            </a:pPr>
            <a:r>
              <a:rPr lang="en-US" sz="1800" dirty="0"/>
              <a:t>Organization</a:t>
            </a:r>
          </a:p>
          <a:p>
            <a:pPr marL="601663" lvl="1" indent="-325438">
              <a:buClr>
                <a:srgbClr val="007FA3"/>
              </a:buClr>
              <a:buFont typeface="Arial" panose="020B0604020202020204" pitchFamily="34" charset="0"/>
              <a:buChar char="–"/>
            </a:pPr>
            <a:r>
              <a:rPr lang="en-US" sz="1800" dirty="0"/>
              <a:t>DRAM and SRAM</a:t>
            </a:r>
          </a:p>
          <a:p>
            <a:pPr marL="601663" lvl="1" indent="-325438">
              <a:buClr>
                <a:srgbClr val="007FA3"/>
              </a:buClr>
              <a:buFont typeface="Arial" panose="020B0604020202020204" pitchFamily="34" charset="0"/>
              <a:buChar char="–"/>
            </a:pPr>
            <a:r>
              <a:rPr lang="en-US" sz="1800" dirty="0"/>
              <a:t>Types of ROM</a:t>
            </a:r>
          </a:p>
          <a:p>
            <a:pPr marL="601663" lvl="1" indent="-325438">
              <a:buClr>
                <a:srgbClr val="007FA3"/>
              </a:buClr>
              <a:buFont typeface="Arial" panose="020B0604020202020204" pitchFamily="34" charset="0"/>
              <a:buChar char="–"/>
            </a:pPr>
            <a:r>
              <a:rPr lang="en-US" sz="1800" dirty="0"/>
              <a:t>Chip logic</a:t>
            </a:r>
          </a:p>
          <a:p>
            <a:pPr marL="601663" lvl="1" indent="-325438">
              <a:buClr>
                <a:srgbClr val="007FA3"/>
              </a:buClr>
              <a:buFont typeface="Arial" panose="020B0604020202020204" pitchFamily="34" charset="0"/>
              <a:buChar char="–"/>
            </a:pPr>
            <a:r>
              <a:rPr lang="en-US" sz="1800" dirty="0"/>
              <a:t>Chip packaging</a:t>
            </a:r>
          </a:p>
          <a:p>
            <a:pPr marL="601663" lvl="1" indent="-325438">
              <a:buClr>
                <a:srgbClr val="007FA3"/>
              </a:buClr>
              <a:buFont typeface="Arial" panose="020B0604020202020204" pitchFamily="34" charset="0"/>
              <a:buChar char="–"/>
            </a:pPr>
            <a:r>
              <a:rPr lang="en-US" sz="1800" dirty="0"/>
              <a:t>Module organization</a:t>
            </a:r>
          </a:p>
          <a:p>
            <a:pPr marL="601663" lvl="1" indent="-325438">
              <a:buClr>
                <a:srgbClr val="007FA3"/>
              </a:buClr>
              <a:buFont typeface="Arial" panose="020B0604020202020204" pitchFamily="34" charset="0"/>
              <a:buChar char="–"/>
            </a:pPr>
            <a:r>
              <a:rPr lang="en-US" sz="1800" dirty="0"/>
              <a:t>Interleaved memory</a:t>
            </a:r>
          </a:p>
          <a:p>
            <a:pPr marL="285750" indent="-285750">
              <a:spcBef>
                <a:spcPts val="600"/>
              </a:spcBef>
              <a:buClr>
                <a:srgbClr val="007FA3"/>
              </a:buClr>
              <a:buFont typeface="Arial" panose="020B0604020202020204" pitchFamily="34" charset="0"/>
              <a:buChar char="•"/>
            </a:pPr>
            <a:r>
              <a:rPr lang="en-US" sz="1800" dirty="0"/>
              <a:t>Error correction</a:t>
            </a:r>
          </a:p>
          <a:p>
            <a:pPr marL="285750" indent="-285750">
              <a:spcBef>
                <a:spcPts val="600"/>
              </a:spcBef>
              <a:buClr>
                <a:srgbClr val="007FA3"/>
              </a:buClr>
              <a:buFont typeface="Arial" panose="020B0604020202020204" pitchFamily="34" charset="0"/>
              <a:buChar char="•"/>
            </a:pPr>
            <a:r>
              <a:rPr lang="en-US" sz="1800" dirty="0" err="1"/>
              <a:t>eDRAM</a:t>
            </a:r>
            <a:endParaRPr lang="en-US" sz="1800" dirty="0"/>
          </a:p>
          <a:p>
            <a:pPr marL="601663" lvl="1" indent="-325438">
              <a:buClr>
                <a:srgbClr val="007FA3"/>
              </a:buClr>
              <a:buFont typeface="Arial" panose="020B0604020202020204" pitchFamily="34" charset="0"/>
              <a:buChar char="–"/>
            </a:pPr>
            <a:r>
              <a:rPr lang="en-US" sz="1800" dirty="0"/>
              <a:t>IBM z13 </a:t>
            </a:r>
            <a:r>
              <a:rPr lang="en-US" sz="1800" dirty="0" err="1"/>
              <a:t>eDRAM</a:t>
            </a:r>
            <a:r>
              <a:rPr lang="en-US" sz="1800" dirty="0"/>
              <a:t> cache structure</a:t>
            </a:r>
          </a:p>
          <a:p>
            <a:pPr marL="601663" lvl="1" indent="-325438">
              <a:buClr>
                <a:srgbClr val="007FA3"/>
              </a:buClr>
              <a:buFont typeface="Arial" panose="020B0604020202020204" pitchFamily="34" charset="0"/>
              <a:buChar char="–"/>
            </a:pPr>
            <a:r>
              <a:rPr lang="en-US" sz="1800" dirty="0"/>
              <a:t>Intel core system cache structure</a:t>
            </a:r>
          </a:p>
        </p:txBody>
      </p:sp>
      <p:sp>
        <p:nvSpPr>
          <p:cNvPr id="32" name="Content Placeholder 31"/>
          <p:cNvSpPr>
            <a:spLocks noGrp="1"/>
          </p:cNvSpPr>
          <p:nvPr>
            <p:ph sz="quarter" idx="4294967295"/>
          </p:nvPr>
        </p:nvSpPr>
        <p:spPr>
          <a:xfrm>
            <a:off x="4602288" y="2200236"/>
            <a:ext cx="3810000" cy="4343400"/>
          </a:xfrm>
        </p:spPr>
        <p:txBody>
          <a:bodyPr>
            <a:normAutofit/>
          </a:bodyPr>
          <a:lstStyle/>
          <a:p>
            <a:pPr marL="252413" lvl="1" indent="-252413">
              <a:spcBef>
                <a:spcPts val="1800"/>
              </a:spcBef>
              <a:buClr>
                <a:srgbClr val="007FA3"/>
              </a:buClr>
              <a:buFont typeface="Arial" panose="020B0604020202020204" pitchFamily="34" charset="0"/>
              <a:buChar char="•"/>
            </a:pPr>
            <a:r>
              <a:rPr lang="en-US" sz="1800" dirty="0"/>
              <a:t>DDR DRAM</a:t>
            </a:r>
          </a:p>
          <a:p>
            <a:pPr marL="577850" lvl="1" indent="-312738">
              <a:buClr>
                <a:srgbClr val="007FA3"/>
              </a:buClr>
              <a:buFont typeface="Arial" panose="020B0604020202020204" pitchFamily="34" charset="0"/>
              <a:buChar char="–"/>
            </a:pPr>
            <a:r>
              <a:rPr lang="en-US" sz="1800" dirty="0"/>
              <a:t>Synchronous DRAM</a:t>
            </a:r>
          </a:p>
          <a:p>
            <a:pPr marL="577850" lvl="1" indent="-312738">
              <a:buClr>
                <a:srgbClr val="007FA3"/>
              </a:buClr>
              <a:buFont typeface="Arial" panose="020B0604020202020204" pitchFamily="34" charset="0"/>
              <a:buChar char="–"/>
            </a:pPr>
            <a:r>
              <a:rPr lang="en-US" sz="1800" dirty="0"/>
              <a:t>DDR SDRAM</a:t>
            </a:r>
          </a:p>
          <a:p>
            <a:pPr marL="252413" lvl="1" indent="-252413">
              <a:spcBef>
                <a:spcPts val="1800"/>
              </a:spcBef>
              <a:buClr>
                <a:srgbClr val="007FA3"/>
              </a:buClr>
              <a:buFont typeface="Arial" panose="020B0604020202020204" pitchFamily="34" charset="0"/>
              <a:buChar char="•"/>
            </a:pPr>
            <a:r>
              <a:rPr lang="en-US" sz="1800" dirty="0"/>
              <a:t>Flash memory</a:t>
            </a:r>
          </a:p>
          <a:p>
            <a:pPr marL="577850" lvl="1" indent="-312738">
              <a:buClr>
                <a:srgbClr val="007FA3"/>
              </a:buClr>
              <a:buFont typeface="Arial" panose="020B0604020202020204" pitchFamily="34" charset="0"/>
              <a:buChar char="–"/>
            </a:pPr>
            <a:r>
              <a:rPr lang="en-US" sz="1800" dirty="0"/>
              <a:t>Operation</a:t>
            </a:r>
          </a:p>
          <a:p>
            <a:pPr marL="577850" lvl="1" indent="-312738">
              <a:buClr>
                <a:srgbClr val="007FA3"/>
              </a:buClr>
              <a:buFont typeface="Arial" panose="020B0604020202020204" pitchFamily="34" charset="0"/>
              <a:buChar char="–"/>
            </a:pPr>
            <a:r>
              <a:rPr lang="en-US" sz="1800" dirty="0"/>
              <a:t>NOR and NAND flash memory</a:t>
            </a:r>
          </a:p>
          <a:p>
            <a:pPr marL="252413" lvl="1" indent="-252413">
              <a:spcBef>
                <a:spcPts val="1800"/>
              </a:spcBef>
              <a:buClr>
                <a:srgbClr val="007FA3"/>
              </a:buClr>
              <a:buFont typeface="Arial" panose="020B0604020202020204" pitchFamily="34" charset="0"/>
              <a:buChar char="•"/>
            </a:pPr>
            <a:r>
              <a:rPr lang="en-US" sz="1800" dirty="0"/>
              <a:t>Newer nonvolatile solid-state memory technologies</a:t>
            </a:r>
          </a:p>
          <a:p>
            <a:pPr marL="577850" lvl="1" indent="-312738">
              <a:buClr>
                <a:srgbClr val="007FA3"/>
              </a:buClr>
              <a:buFont typeface="Arial" panose="020B0604020202020204" pitchFamily="34" charset="0"/>
              <a:buChar char="–"/>
            </a:pPr>
            <a:r>
              <a:rPr lang="en-US" sz="1800" dirty="0"/>
              <a:t>STT-RAM</a:t>
            </a:r>
          </a:p>
          <a:p>
            <a:pPr marL="577850" lvl="1" indent="-312738">
              <a:buClr>
                <a:srgbClr val="007FA3"/>
              </a:buClr>
              <a:buFont typeface="Arial" panose="020B0604020202020204" pitchFamily="34" charset="0"/>
              <a:buChar char="–"/>
            </a:pPr>
            <a:r>
              <a:rPr lang="en-US" sz="1800" dirty="0"/>
              <a:t>PCRAM</a:t>
            </a:r>
          </a:p>
          <a:p>
            <a:pPr marL="577850" lvl="1" indent="-312738">
              <a:buClr>
                <a:srgbClr val="007FA3"/>
              </a:buClr>
              <a:buFont typeface="Arial" panose="020B0604020202020204" pitchFamily="34" charset="0"/>
              <a:buChar char="–"/>
            </a:pPr>
            <a:r>
              <a:rPr lang="en-US" sz="1800" dirty="0"/>
              <a:t>ReRAM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229600" cy="1111267"/>
          </a:xfrm>
        </p:spPr>
        <p:txBody>
          <a:bodyPr/>
          <a:lstStyle/>
          <a:p>
            <a:r>
              <a:rPr lang="en-US" dirty="0"/>
              <a:t>Figure 6.2</a:t>
            </a:r>
            <a:br>
              <a:rPr lang="en-US" dirty="0"/>
            </a:br>
            <a:r>
              <a:rPr lang="en-US" dirty="0"/>
              <a:t>Typical Memory Cell Structures</a:t>
            </a:r>
            <a:endParaRPr lang="en-IN" dirty="0"/>
          </a:p>
        </p:txBody>
      </p:sp>
      <p:pic>
        <p:nvPicPr>
          <p:cNvPr id="4" name="Picture 3" descr="Diagram A represents a dynamic R A M, or D R A M, cell. A bit line, B, is represented as vertical line connected to a transistor. An address line controls the transistor at the top. The other side of the transistor connects to a storage capacitor and the other end of the capacitor is connected to the ground. Diagram B represents a static R A M, or S R A M, cell. A set of four transistors, T sub 1, T sub 2, T sub 3, and T sub 4, are cross connected along with control logic C sub 1 and C sub 2, which represents a flip flop logic gate configuration. A direct voltage, D C, is given to Transistors 3 and 4, and the other end of the transistors is connected to the ground. The transistor, T sub 1 and T sub 2 are at the bottom left and right side, and T sub 3 and T sub 3 are at the top left and right side. A set of two bit lines, B and B bar are on the left and right sides and are connected to a transistor. T sub 5 is on the left, and T sub 6 is on the right, and the other end of a transistor is connected to control logic, C sub 1 and C sub 2. An address line controls the transistor T sub 5 and T sub 6." title="Two diagrams, A and B, represent memory cell structures."/>
          <p:cNvPicPr>
            <a:picLocks noChangeAspect="1"/>
          </p:cNvPicPr>
          <p:nvPr/>
        </p:nvPicPr>
        <p:blipFill rotWithShape="1">
          <a:blip r:embed="rId3">
            <a:extLst>
              <a:ext uri="{28A0092B-C50C-407E-A947-70E740481C1C}">
                <a14:useLocalDpi xmlns:a14="http://schemas.microsoft.com/office/drawing/2010/main" val="0"/>
              </a:ext>
            </a:extLst>
          </a:blip>
          <a:srcRect l="9902" t="18074" r="6754" b="22849"/>
          <a:stretch/>
        </p:blipFill>
        <p:spPr>
          <a:xfrm>
            <a:off x="447964" y="1384634"/>
            <a:ext cx="8465128" cy="4636654"/>
          </a:xfrm>
          <a:prstGeom prst="rect">
            <a:avLst/>
          </a:prstGeom>
        </p:spPr>
      </p:pic>
    </p:spTree>
  </p:cSld>
  <p:clrMapOvr>
    <a:masterClrMapping/>
  </p:clrMapOvr>
  <p:transition spd="med">
    <p:spli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p:txBody>
          <a:bodyPr>
            <a:noAutofit/>
          </a:bodyPr>
          <a:lstStyle/>
          <a:p>
            <a:r>
              <a:rPr lang="en-GB" dirty="0"/>
              <a:t>Static RAM (SRAM)</a:t>
            </a:r>
          </a:p>
        </p:txBody>
      </p:sp>
      <p:sp>
        <p:nvSpPr>
          <p:cNvPr id="21509" name="Rectangle 5"/>
          <p:cNvSpPr>
            <a:spLocks noGrp="1" noChangeArrowheads="1"/>
          </p:cNvSpPr>
          <p:nvPr>
            <p:ph type="body" idx="1"/>
          </p:nvPr>
        </p:nvSpPr>
        <p:spPr>
          <a:xfrm>
            <a:off x="457199" y="1564104"/>
            <a:ext cx="7844589" cy="4525963"/>
          </a:xfrm>
        </p:spPr>
        <p:txBody>
          <a:bodyPr>
            <a:normAutofit/>
          </a:bodyPr>
          <a:lstStyle/>
          <a:p>
            <a:pPr marL="300038" lvl="1" indent="-300038">
              <a:spcBef>
                <a:spcPts val="2000"/>
              </a:spcBef>
              <a:buFont typeface="Arial" panose="020B0604020202020204" pitchFamily="34" charset="0"/>
              <a:buChar char="•"/>
            </a:pPr>
            <a:r>
              <a:rPr lang="en-GB" sz="2400" dirty="0">
                <a:solidFill>
                  <a:schemeClr val="tx1"/>
                </a:solidFill>
              </a:rPr>
              <a:t>Digital device that uses the same logic elements used in the processor</a:t>
            </a:r>
          </a:p>
          <a:p>
            <a:pPr marL="300038" lvl="1" indent="-300038">
              <a:spcBef>
                <a:spcPts val="2000"/>
              </a:spcBef>
              <a:buFont typeface="Arial" panose="020B0604020202020204" pitchFamily="34" charset="0"/>
              <a:buChar char="•"/>
            </a:pPr>
            <a:r>
              <a:rPr lang="en-GB" sz="2400" dirty="0">
                <a:solidFill>
                  <a:schemeClr val="tx1"/>
                </a:solidFill>
              </a:rPr>
              <a:t>Binary values are stored using traditional flip-flop logic gate configurations</a:t>
            </a:r>
          </a:p>
          <a:p>
            <a:pPr marL="300038" lvl="1" indent="-300038">
              <a:spcBef>
                <a:spcPts val="2000"/>
              </a:spcBef>
              <a:buFont typeface="Arial" panose="020B0604020202020204" pitchFamily="34" charset="0"/>
              <a:buChar char="•"/>
            </a:pPr>
            <a:r>
              <a:rPr lang="en-GB" sz="2400" dirty="0">
                <a:solidFill>
                  <a:schemeClr val="tx1"/>
                </a:solidFill>
              </a:rPr>
              <a:t>Will hold its data as long as power is supplied to it</a:t>
            </a:r>
          </a:p>
          <a:p>
            <a:pPr marL="228600" lvl="1">
              <a:spcBef>
                <a:spcPts val="2000"/>
              </a:spcBef>
              <a:buClr>
                <a:schemeClr val="accent1"/>
              </a:buClr>
            </a:pPr>
            <a:endParaRPr lang="en-GB" sz="2800" dirty="0">
              <a:solidFill>
                <a:schemeClr val="tx1"/>
              </a:solidFill>
            </a:endParaRPr>
          </a:p>
        </p:txBody>
      </p:sp>
    </p:spTree>
  </p:cSld>
  <p:clrMapOvr>
    <a:masterClrMapping/>
  </p:clrMapOvr>
  <p:transition spd="med">
    <p:spli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normAutofit/>
          </a:bodyPr>
          <a:lstStyle/>
          <a:p>
            <a:r>
              <a:rPr lang="en-GB" dirty="0"/>
              <a:t>SRAM versus DRAM</a:t>
            </a:r>
          </a:p>
        </p:txBody>
      </p:sp>
      <p:sp>
        <p:nvSpPr>
          <p:cNvPr id="158723" name="Rectangle 3"/>
          <p:cNvSpPr>
            <a:spLocks noGrp="1" noChangeArrowheads="1"/>
          </p:cNvSpPr>
          <p:nvPr>
            <p:ph type="body" idx="1"/>
          </p:nvPr>
        </p:nvSpPr>
        <p:spPr/>
        <p:txBody>
          <a:bodyPr>
            <a:normAutofit fontScale="92500" lnSpcReduction="10000"/>
          </a:bodyPr>
          <a:lstStyle/>
          <a:p>
            <a:pPr marL="300038" indent="-300038">
              <a:spcBef>
                <a:spcPts val="2000"/>
              </a:spcBef>
              <a:buFont typeface="Arial" panose="020B0604020202020204" pitchFamily="34" charset="0"/>
              <a:buChar char="•"/>
            </a:pPr>
            <a:r>
              <a:rPr lang="en-GB" sz="2000" dirty="0"/>
              <a:t>Both volatile</a:t>
            </a:r>
          </a:p>
          <a:p>
            <a:pPr marL="625475" lvl="1" indent="-312738">
              <a:buFont typeface="Arial" panose="020B0604020202020204" pitchFamily="34" charset="0"/>
              <a:buChar char="–"/>
            </a:pPr>
            <a:r>
              <a:rPr lang="en-GB" sz="1800" dirty="0"/>
              <a:t>Power must be continuously supplied to the memory to preserve the bit values</a:t>
            </a:r>
          </a:p>
          <a:p>
            <a:pPr marL="300038" indent="-300038">
              <a:spcBef>
                <a:spcPts val="2000"/>
              </a:spcBef>
              <a:buFont typeface="Arial" panose="020B0604020202020204" pitchFamily="34" charset="0"/>
              <a:buChar char="•"/>
            </a:pPr>
            <a:r>
              <a:rPr lang="en-GB" sz="2000" dirty="0"/>
              <a:t>Dynamic cell </a:t>
            </a:r>
          </a:p>
          <a:p>
            <a:pPr marL="625475" lvl="1" indent="-312738">
              <a:buFont typeface="Arial" panose="020B0604020202020204" pitchFamily="34" charset="0"/>
              <a:buChar char="–"/>
            </a:pPr>
            <a:r>
              <a:rPr lang="en-GB" sz="1800" dirty="0"/>
              <a:t>Simpler to build, smaller</a:t>
            </a:r>
          </a:p>
          <a:p>
            <a:pPr marL="625475" lvl="1" indent="-312738">
              <a:buFont typeface="Arial" panose="020B0604020202020204" pitchFamily="34" charset="0"/>
              <a:buChar char="–"/>
            </a:pPr>
            <a:r>
              <a:rPr lang="en-GB" sz="1800" dirty="0"/>
              <a:t>More dense (smaller cells = more cells per unit area)</a:t>
            </a:r>
          </a:p>
          <a:p>
            <a:pPr marL="625475" lvl="1" indent="-312738">
              <a:buFont typeface="Arial" panose="020B0604020202020204" pitchFamily="34" charset="0"/>
              <a:buChar char="–"/>
            </a:pPr>
            <a:r>
              <a:rPr lang="en-GB" sz="1800" dirty="0"/>
              <a:t>Less expensive</a:t>
            </a:r>
          </a:p>
          <a:p>
            <a:pPr marL="625475" lvl="1" indent="-312738">
              <a:buFont typeface="Arial" panose="020B0604020202020204" pitchFamily="34" charset="0"/>
              <a:buChar char="–"/>
            </a:pPr>
            <a:r>
              <a:rPr lang="en-GB" sz="1800" dirty="0"/>
              <a:t>Requires the supporting refresh circuitry</a:t>
            </a:r>
          </a:p>
          <a:p>
            <a:pPr marL="625475" lvl="1" indent="-312738">
              <a:buFont typeface="Arial" panose="020B0604020202020204" pitchFamily="34" charset="0"/>
              <a:buChar char="–"/>
            </a:pPr>
            <a:r>
              <a:rPr lang="en-GB" sz="1800" dirty="0"/>
              <a:t>Tend to be favored for large memory requirements</a:t>
            </a:r>
          </a:p>
          <a:p>
            <a:pPr marL="625475" lvl="1" indent="-312738">
              <a:buFont typeface="Arial" panose="020B0604020202020204" pitchFamily="34" charset="0"/>
              <a:buChar char="–"/>
            </a:pPr>
            <a:r>
              <a:rPr lang="en-GB" sz="1800" dirty="0"/>
              <a:t>Used for main memory</a:t>
            </a:r>
          </a:p>
          <a:p>
            <a:pPr marL="300038" indent="-300038">
              <a:spcBef>
                <a:spcPts val="2000"/>
              </a:spcBef>
              <a:buFont typeface="Arial" panose="020B0604020202020204" pitchFamily="34" charset="0"/>
              <a:buChar char="•"/>
            </a:pPr>
            <a:r>
              <a:rPr lang="en-GB" sz="2000" dirty="0"/>
              <a:t>Static</a:t>
            </a:r>
          </a:p>
          <a:p>
            <a:pPr marL="625475" lvl="1" indent="-312738">
              <a:buFont typeface="Arial" panose="020B0604020202020204" pitchFamily="34" charset="0"/>
              <a:buChar char="–"/>
            </a:pPr>
            <a:r>
              <a:rPr lang="en-GB" sz="1800" dirty="0"/>
              <a:t>Faster</a:t>
            </a:r>
          </a:p>
          <a:p>
            <a:pPr marL="625475" lvl="1" indent="-312738">
              <a:buFont typeface="Arial" panose="020B0604020202020204" pitchFamily="34" charset="0"/>
              <a:buChar char="–"/>
            </a:pPr>
            <a:r>
              <a:rPr lang="en-GB" sz="1800" dirty="0"/>
              <a:t>Used for cache memory (both on and off chip)</a:t>
            </a:r>
          </a:p>
          <a:p>
            <a:endParaRPr lang="en-GB" dirty="0"/>
          </a:p>
        </p:txBody>
      </p:sp>
      <p:sp>
        <p:nvSpPr>
          <p:cNvPr id="8" name="Rectangle 7"/>
          <p:cNvSpPr/>
          <p:nvPr/>
        </p:nvSpPr>
        <p:spPr>
          <a:xfrm>
            <a:off x="7086600" y="838200"/>
            <a:ext cx="1443024" cy="615553"/>
          </a:xfrm>
          <a:prstGeom prst="rect">
            <a:avLst/>
          </a:prstGeom>
        </p:spPr>
        <p:txBody>
          <a:bodyPr wrap="none">
            <a:spAutoFit/>
          </a:bodyPr>
          <a:lstStyle/>
          <a:p>
            <a:r>
              <a:rPr lang="en-GB" sz="3400" dirty="0">
                <a:latin typeface="+mj-lt"/>
                <a:ea typeface="+mj-ea"/>
                <a:cs typeface="+mj-cs"/>
              </a:rPr>
              <a:t>SRAM</a:t>
            </a:r>
            <a:endParaRPr lang="en-US" sz="3400" dirty="0">
              <a:latin typeface="+mj-lt"/>
              <a:ea typeface="+mj-ea"/>
              <a:cs typeface="+mj-cs"/>
            </a:endParaRPr>
          </a:p>
        </p:txBody>
      </p:sp>
      <p:sp>
        <p:nvSpPr>
          <p:cNvPr id="9" name="Rectangle 8"/>
          <p:cNvSpPr/>
          <p:nvPr/>
        </p:nvSpPr>
        <p:spPr>
          <a:xfrm>
            <a:off x="7086600" y="2971800"/>
            <a:ext cx="1467068" cy="615553"/>
          </a:xfrm>
          <a:prstGeom prst="rect">
            <a:avLst/>
          </a:prstGeom>
        </p:spPr>
        <p:txBody>
          <a:bodyPr wrap="none">
            <a:spAutoFit/>
          </a:bodyPr>
          <a:lstStyle/>
          <a:p>
            <a:r>
              <a:rPr lang="en-GB" sz="3400" dirty="0">
                <a:latin typeface="+mj-lt"/>
                <a:ea typeface="+mj-ea"/>
                <a:cs typeface="+mj-cs"/>
              </a:rPr>
              <a:t>DRAM</a:t>
            </a:r>
            <a:endParaRPr lang="en-US" sz="3400" dirty="0">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p:txBody>
          <a:bodyPr/>
          <a:lstStyle/>
          <a:p>
            <a:r>
              <a:rPr lang="en-US" dirty="0"/>
              <a:t>Read Only Memory (ROM)</a:t>
            </a:r>
          </a:p>
        </p:txBody>
      </p:sp>
      <p:sp>
        <p:nvSpPr>
          <p:cNvPr id="68613" name="Rectangle 5"/>
          <p:cNvSpPr>
            <a:spLocks noGrp="1" noChangeArrowheads="1"/>
          </p:cNvSpPr>
          <p:nvPr>
            <p:ph type="body" idx="1"/>
          </p:nvPr>
        </p:nvSpPr>
        <p:spPr/>
        <p:txBody>
          <a:bodyPr>
            <a:normAutofit lnSpcReduction="10000"/>
          </a:bodyPr>
          <a:lstStyle/>
          <a:p>
            <a:pPr marL="288925" indent="-288925"/>
            <a:r>
              <a:rPr lang="en-US" sz="2200" dirty="0"/>
              <a:t>Contains a permanent pattern of data that cannot be  changed or added to</a:t>
            </a:r>
          </a:p>
          <a:p>
            <a:pPr marL="288925" indent="-288925"/>
            <a:r>
              <a:rPr lang="en-US" sz="2200" dirty="0"/>
              <a:t>No power source is required to maintain the bit values in memory</a:t>
            </a:r>
          </a:p>
          <a:p>
            <a:pPr marL="288925" indent="-288925"/>
            <a:r>
              <a:rPr lang="en-US" sz="2200" dirty="0"/>
              <a:t>Data or program is permanently in main memory and never needs to be loaded from a secondary storage device</a:t>
            </a:r>
          </a:p>
          <a:p>
            <a:pPr marL="288925" indent="-288925"/>
            <a:r>
              <a:rPr lang="en-US" sz="2200" dirty="0"/>
              <a:t>Data is actually wired into the chip as part of the fabrication process</a:t>
            </a:r>
          </a:p>
          <a:p>
            <a:pPr marL="638175" lvl="1" indent="-325438"/>
            <a:r>
              <a:rPr lang="en-US" sz="2000" dirty="0"/>
              <a:t>Disadvantages of this:</a:t>
            </a:r>
          </a:p>
          <a:p>
            <a:pPr marL="938213" lvl="2" indent="-288925"/>
            <a:r>
              <a:rPr lang="en-US" sz="1800" dirty="0"/>
              <a:t>No room for error, if one bit is wrong the whole batch of ROMs must be thrown out</a:t>
            </a:r>
          </a:p>
          <a:p>
            <a:pPr marL="938213" lvl="2" indent="-288925"/>
            <a:r>
              <a:rPr lang="en-US" sz="1800" dirty="0"/>
              <a:t>Data insertion step includes a relatively large fixed cost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Programmable ROM (PROM)</a:t>
            </a:r>
          </a:p>
        </p:txBody>
      </p:sp>
      <p:sp>
        <p:nvSpPr>
          <p:cNvPr id="3" name="Content Placeholder 2"/>
          <p:cNvSpPr>
            <a:spLocks noGrp="1"/>
          </p:cNvSpPr>
          <p:nvPr>
            <p:ph type="body" idx="1"/>
          </p:nvPr>
        </p:nvSpPr>
        <p:spPr>
          <a:xfrm>
            <a:off x="457200" y="1564104"/>
            <a:ext cx="8229600" cy="4525963"/>
          </a:xfrm>
        </p:spPr>
        <p:txBody>
          <a:bodyPr/>
          <a:lstStyle/>
          <a:p>
            <a:pPr marL="300038" indent="-300038"/>
            <a:r>
              <a:rPr lang="en-US" dirty="0"/>
              <a:t>Less expensive alternative</a:t>
            </a:r>
          </a:p>
          <a:p>
            <a:pPr marL="300038" indent="-300038"/>
            <a:r>
              <a:rPr lang="en-US" dirty="0"/>
              <a:t>Nonvolatile and may be written into only once</a:t>
            </a:r>
          </a:p>
          <a:p>
            <a:pPr marL="300038" indent="-300038"/>
            <a:r>
              <a:rPr lang="en-US" dirty="0"/>
              <a:t>Writing process is performed electrically and may be performed by supplier or customer at a time later than the original chip fabrication</a:t>
            </a:r>
          </a:p>
          <a:p>
            <a:pPr marL="300038" indent="-300038"/>
            <a:r>
              <a:rPr lang="en-US" dirty="0"/>
              <a:t>Special equipment is required for the writing process</a:t>
            </a:r>
          </a:p>
          <a:p>
            <a:pPr marL="300038" indent="-300038"/>
            <a:r>
              <a:rPr lang="en-US" dirty="0"/>
              <a:t>Provides flexibility and convenience</a:t>
            </a:r>
          </a:p>
          <a:p>
            <a:pPr marL="300038" indent="-300038"/>
            <a:r>
              <a:rPr lang="en-US" dirty="0"/>
              <a:t>Attractive for high volume production runs </a:t>
            </a:r>
          </a:p>
        </p:txBody>
      </p:sp>
    </p:spTree>
  </p:cSld>
  <p:clrMapOvr>
    <a:masterClrMapping/>
  </p:clrMapOvr>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6428</TotalTime>
  <Words>10989</Words>
  <Application>Microsoft Office PowerPoint</Application>
  <PresentationFormat>On-screen Show (4:3)</PresentationFormat>
  <Paragraphs>1061</Paragraphs>
  <Slides>40</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Cambria Math</vt:lpstr>
      <vt:lpstr>Noto Sans Symbols</vt:lpstr>
      <vt:lpstr>Rockwell</vt:lpstr>
      <vt:lpstr>Times New Roman</vt:lpstr>
      <vt:lpstr>Verdana</vt:lpstr>
      <vt:lpstr>2_508 Lecture</vt:lpstr>
      <vt:lpstr>Computer Organization and Architecture Designing for Performance</vt:lpstr>
      <vt:lpstr>Figure 6.1  Memory Cell Operation</vt:lpstr>
      <vt:lpstr>Table 6.1  Semiconductor Memory Types</vt:lpstr>
      <vt:lpstr>Dynamic RAM (DRAM)</vt:lpstr>
      <vt:lpstr>Figure 6.2 Typical Memory Cell Structures</vt:lpstr>
      <vt:lpstr>Static RAM (SRAM)</vt:lpstr>
      <vt:lpstr>SRAM versus DRAM</vt:lpstr>
      <vt:lpstr>Read Only Memory (ROM)</vt:lpstr>
      <vt:lpstr>Programmable ROM (PROM)</vt:lpstr>
      <vt:lpstr>Read-Mostly Memory</vt:lpstr>
      <vt:lpstr>Figure 6.3 Typical 16-Mbit DRAM (4M  4)</vt:lpstr>
      <vt:lpstr>Figure 6.4  Typical Memory Package Pins and Signals</vt:lpstr>
      <vt:lpstr>Figure 6.5  256-KByte Memory Organization</vt:lpstr>
      <vt:lpstr>Figure 6.6  1-MB Memory Organization</vt:lpstr>
      <vt:lpstr>Interleaved Memory</vt:lpstr>
      <vt:lpstr>Error Correction</vt:lpstr>
      <vt:lpstr>Figure 6.7  Error-Correcting Code Function</vt:lpstr>
      <vt:lpstr>Figure 6.8  Hamming Error-Correcting Code</vt:lpstr>
      <vt:lpstr>Table 6.2 Increase in Word Length with Error Correction</vt:lpstr>
      <vt:lpstr>Figure 6.9 Layout of Data Bits and Check Bits</vt:lpstr>
      <vt:lpstr>Figure 6.10 Check Bit Calculation</vt:lpstr>
      <vt:lpstr>Figure 6.11 Hamming SEC-DEC Code</vt:lpstr>
      <vt:lpstr>Advanced DRAM Organization</vt:lpstr>
      <vt:lpstr>Synchronous DRAM (SDRAM)</vt:lpstr>
      <vt:lpstr>Figure 6.12  256-Mb Synchronous Dynamic RAM (SDRAM)</vt:lpstr>
      <vt:lpstr>Table 6.3  SDRAM Pin Assignments</vt:lpstr>
      <vt:lpstr>Figure 6.13  SDRAM Read Timing (burst length = 4, ¯CAS latency = 2)</vt:lpstr>
      <vt:lpstr>Double Data Rate SDRAM  (DDR SDRAM)</vt:lpstr>
      <vt:lpstr>Table 6.4  DDR Characteristics</vt:lpstr>
      <vt:lpstr>Figure 6.14 DDR Generations</vt:lpstr>
      <vt:lpstr>Embedded DRAM (eDRAM)</vt:lpstr>
      <vt:lpstr>Figure 6.15  IBM z13 Storage Control (SC) Chip Layout</vt:lpstr>
      <vt:lpstr>Figure 6.16  Use of eDRAM in Intel Core Systems</vt:lpstr>
      <vt:lpstr>Flash Memory</vt:lpstr>
      <vt:lpstr>Figure 6.17  Flash Memory Operation</vt:lpstr>
      <vt:lpstr>Figure 6.18  Flash Memory Structures</vt:lpstr>
      <vt:lpstr>Figure 6.19 Kiviat Graphs for Flash Memory</vt:lpstr>
      <vt:lpstr>Figure 6.20  Nonvolatile RAM within the Memory Hierarchy</vt:lpstr>
      <vt:lpstr>Figure 6.21 Nonvolatile RAM Technologies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 Internal Memory</dc:title>
  <dc:creator>Adrian J Pullin</dc:creator>
  <cp:lastModifiedBy>Shankar, Nitin</cp:lastModifiedBy>
  <cp:revision>213</cp:revision>
  <dcterms:created xsi:type="dcterms:W3CDTF">2015-02-15T03:24:50Z</dcterms:created>
  <dcterms:modified xsi:type="dcterms:W3CDTF">2021-10-24T17:07:51Z</dcterms:modified>
</cp:coreProperties>
</file>