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8" r:id="rId1"/>
  </p:sldMasterIdLst>
  <p:notesMasterIdLst>
    <p:notesMasterId r:id="rId53"/>
  </p:notesMasterIdLst>
  <p:handoutMasterIdLst>
    <p:handoutMasterId r:id="rId54"/>
  </p:handoutMasterIdLst>
  <p:sldIdLst>
    <p:sldId id="339" r:id="rId2"/>
    <p:sldId id="257" r:id="rId3"/>
    <p:sldId id="259" r:id="rId4"/>
    <p:sldId id="329" r:id="rId5"/>
    <p:sldId id="258" r:id="rId6"/>
    <p:sldId id="260" r:id="rId7"/>
    <p:sldId id="261" r:id="rId8"/>
    <p:sldId id="262" r:id="rId9"/>
    <p:sldId id="263" r:id="rId10"/>
    <p:sldId id="264" r:id="rId11"/>
    <p:sldId id="265" r:id="rId12"/>
    <p:sldId id="266" r:id="rId13"/>
    <p:sldId id="267" r:id="rId14"/>
    <p:sldId id="337" r:id="rId15"/>
    <p:sldId id="338" r:id="rId16"/>
    <p:sldId id="330" r:id="rId17"/>
    <p:sldId id="270" r:id="rId18"/>
    <p:sldId id="331" r:id="rId19"/>
    <p:sldId id="271" r:id="rId20"/>
    <p:sldId id="272" r:id="rId21"/>
    <p:sldId id="273" r:id="rId22"/>
    <p:sldId id="275" r:id="rId23"/>
    <p:sldId id="299" r:id="rId24"/>
    <p:sldId id="311" r:id="rId25"/>
    <p:sldId id="277" r:id="rId26"/>
    <p:sldId id="278" r:id="rId27"/>
    <p:sldId id="280" r:id="rId28"/>
    <p:sldId id="282" r:id="rId29"/>
    <p:sldId id="286" r:id="rId30"/>
    <p:sldId id="332" r:id="rId31"/>
    <p:sldId id="289" r:id="rId32"/>
    <p:sldId id="290" r:id="rId33"/>
    <p:sldId id="300" r:id="rId34"/>
    <p:sldId id="301" r:id="rId35"/>
    <p:sldId id="302" r:id="rId36"/>
    <p:sldId id="294" r:id="rId37"/>
    <p:sldId id="303" r:id="rId38"/>
    <p:sldId id="307" r:id="rId39"/>
    <p:sldId id="308" r:id="rId40"/>
    <p:sldId id="333" r:id="rId41"/>
    <p:sldId id="334" r:id="rId42"/>
    <p:sldId id="335" r:id="rId43"/>
    <p:sldId id="309" r:id="rId44"/>
    <p:sldId id="304" r:id="rId45"/>
    <p:sldId id="314" r:id="rId46"/>
    <p:sldId id="316" r:id="rId47"/>
    <p:sldId id="336" r:id="rId48"/>
    <p:sldId id="320" r:id="rId49"/>
    <p:sldId id="317" r:id="rId50"/>
    <p:sldId id="324" r:id="rId51"/>
    <p:sldId id="327" r:id="rId5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0" charset="0"/>
        <a:ea typeface="+mn-ea"/>
        <a:cs typeface="+mn-cs"/>
      </a:defRPr>
    </a:lvl5pPr>
    <a:lvl6pPr marL="2286000" algn="l" defTabSz="457200" rtl="0" eaLnBrk="1" latinLnBrk="0" hangingPunct="1">
      <a:defRPr sz="2400" kern="1200">
        <a:solidFill>
          <a:schemeClr val="tx1"/>
        </a:solidFill>
        <a:latin typeface="Times New Roman" pitchFamily="-110" charset="0"/>
        <a:ea typeface="+mn-ea"/>
        <a:cs typeface="+mn-cs"/>
      </a:defRPr>
    </a:lvl6pPr>
    <a:lvl7pPr marL="2743200" algn="l" defTabSz="457200" rtl="0" eaLnBrk="1" latinLnBrk="0" hangingPunct="1">
      <a:defRPr sz="2400" kern="1200">
        <a:solidFill>
          <a:schemeClr val="tx1"/>
        </a:solidFill>
        <a:latin typeface="Times New Roman" pitchFamily="-110" charset="0"/>
        <a:ea typeface="+mn-ea"/>
        <a:cs typeface="+mn-cs"/>
      </a:defRPr>
    </a:lvl7pPr>
    <a:lvl8pPr marL="3200400" algn="l" defTabSz="457200" rtl="0" eaLnBrk="1" latinLnBrk="0" hangingPunct="1">
      <a:defRPr sz="2400" kern="1200">
        <a:solidFill>
          <a:schemeClr val="tx1"/>
        </a:solidFill>
        <a:latin typeface="Times New Roman" pitchFamily="-110" charset="0"/>
        <a:ea typeface="+mn-ea"/>
        <a:cs typeface="+mn-cs"/>
      </a:defRPr>
    </a:lvl8pPr>
    <a:lvl9pPr marL="3657600" algn="l" defTabSz="457200" rtl="0" eaLnBrk="1" latinLnBrk="0" hangingPunct="1">
      <a:defRPr sz="2400" kern="1200">
        <a:solidFill>
          <a:schemeClr val="tx1"/>
        </a:solidFill>
        <a:latin typeface="Times New Roman"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40" userDrawn="1">
          <p15:clr>
            <a:srgbClr val="A4A3A4"/>
          </p15:clr>
        </p15:guide>
        <p15:guide id="4" pos="554" userDrawn="1">
          <p15:clr>
            <a:srgbClr val="A4A3A4"/>
          </p15:clr>
        </p15:guide>
        <p15:guide id="5" pos="761" userDrawn="1">
          <p15:clr>
            <a:srgbClr val="A4A3A4"/>
          </p15:clr>
        </p15:guide>
        <p15:guide id="6" pos="975" userDrawn="1">
          <p15:clr>
            <a:srgbClr val="A4A3A4"/>
          </p15:clr>
        </p15:guide>
        <p15:guide id="7" orient="horz" pos="1086" userDrawn="1">
          <p15:clr>
            <a:srgbClr val="A4A3A4"/>
          </p15:clr>
        </p15:guide>
        <p15:guide id="8" orient="horz" pos="70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66" autoAdjust="0"/>
    <p:restoredTop sz="96172" autoAdjust="0"/>
  </p:normalViewPr>
  <p:slideViewPr>
    <p:cSldViewPr>
      <p:cViewPr varScale="1">
        <p:scale>
          <a:sx n="68" d="100"/>
          <a:sy n="68" d="100"/>
        </p:scale>
        <p:origin x="1242" y="60"/>
      </p:cViewPr>
      <p:guideLst>
        <p:guide orient="horz" pos="2160"/>
        <p:guide pos="2880"/>
        <p:guide pos="340"/>
        <p:guide pos="554"/>
        <p:guide pos="761"/>
        <p:guide pos="975"/>
        <p:guide orient="horz" pos="1086"/>
        <p:guide orient="horz" pos="709"/>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Lst>
  </p:outlineViewPr>
  <p:notesTextViewPr>
    <p:cViewPr>
      <p:scale>
        <a:sx n="100" d="100"/>
        <a:sy n="100" d="100"/>
      </p:scale>
      <p:origin x="0" y="0"/>
    </p:cViewPr>
  </p:notesTextViewPr>
  <p:sorterViewPr>
    <p:cViewPr>
      <p:scale>
        <a:sx n="66" d="100"/>
        <a:sy n="66" d="100"/>
      </p:scale>
      <p:origin x="0" y="-111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27.xml"/><Relationship Id="rId18" Type="http://schemas.openxmlformats.org/officeDocument/2006/relationships/slide" Target="slides/slide36.xml"/><Relationship Id="rId3" Type="http://schemas.openxmlformats.org/officeDocument/2006/relationships/slide" Target="slides/slide7.xml"/><Relationship Id="rId21" Type="http://schemas.openxmlformats.org/officeDocument/2006/relationships/slide" Target="slides/slide39.xml"/><Relationship Id="rId7" Type="http://schemas.openxmlformats.org/officeDocument/2006/relationships/slide" Target="slides/slide11.xml"/><Relationship Id="rId12" Type="http://schemas.openxmlformats.org/officeDocument/2006/relationships/slide" Target="slides/slide21.xml"/><Relationship Id="rId17" Type="http://schemas.openxmlformats.org/officeDocument/2006/relationships/slide" Target="slides/slide33.xml"/><Relationship Id="rId2" Type="http://schemas.openxmlformats.org/officeDocument/2006/relationships/slide" Target="slides/slide3.xml"/><Relationship Id="rId16" Type="http://schemas.openxmlformats.org/officeDocument/2006/relationships/slide" Target="slides/slide32.xml"/><Relationship Id="rId20" Type="http://schemas.openxmlformats.org/officeDocument/2006/relationships/slide" Target="slides/slide38.xml"/><Relationship Id="rId1" Type="http://schemas.openxmlformats.org/officeDocument/2006/relationships/slide" Target="slides/slide2.xml"/><Relationship Id="rId6" Type="http://schemas.openxmlformats.org/officeDocument/2006/relationships/slide" Target="slides/slide10.xml"/><Relationship Id="rId11" Type="http://schemas.openxmlformats.org/officeDocument/2006/relationships/slide" Target="slides/slide20.xml"/><Relationship Id="rId5" Type="http://schemas.openxmlformats.org/officeDocument/2006/relationships/slide" Target="slides/slide9.xml"/><Relationship Id="rId15" Type="http://schemas.openxmlformats.org/officeDocument/2006/relationships/slide" Target="slides/slide30.xml"/><Relationship Id="rId23" Type="http://schemas.openxmlformats.org/officeDocument/2006/relationships/slide" Target="slides/slide51.xml"/><Relationship Id="rId10" Type="http://schemas.openxmlformats.org/officeDocument/2006/relationships/slide" Target="slides/slide19.xml"/><Relationship Id="rId19" Type="http://schemas.openxmlformats.org/officeDocument/2006/relationships/slide" Target="slides/slide37.xml"/><Relationship Id="rId4" Type="http://schemas.openxmlformats.org/officeDocument/2006/relationships/slide" Target="slides/slide8.xml"/><Relationship Id="rId9" Type="http://schemas.openxmlformats.org/officeDocument/2006/relationships/slide" Target="slides/slide17.xml"/><Relationship Id="rId14" Type="http://schemas.openxmlformats.org/officeDocument/2006/relationships/slide" Target="slides/slide28.xml"/><Relationship Id="rId22" Type="http://schemas.openxmlformats.org/officeDocument/2006/relationships/slide" Target="slides/slide4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98E02D-30CC-9449-A818-0AC6C4532802}" type="doc">
      <dgm:prSet loTypeId="urn:microsoft.com/office/officeart/2005/8/layout/hierarchy3" loCatId="hierarchy" qsTypeId="urn:microsoft.com/office/officeart/2005/8/quickstyle/simple4" qsCatId="simple" csTypeId="urn:microsoft.com/office/officeart/2005/8/colors/accent1_2" csCatId="accent1"/>
      <dgm:spPr/>
      <dgm:t>
        <a:bodyPr/>
        <a:lstStyle/>
        <a:p>
          <a:endParaRPr lang="en-US"/>
        </a:p>
      </dgm:t>
    </dgm:pt>
    <dgm:pt modelId="{124BEBE8-86C4-2649-8CA2-A1D816B4AEC4}">
      <dgm:prSet/>
      <dgm:spPr>
        <a:xfrm>
          <a:off x="1072" y="216497"/>
          <a:ext cx="2509451" cy="125472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Instruction set architecture (ISA)</a:t>
          </a:r>
        </a:p>
      </dgm:t>
    </dgm:pt>
    <dgm:pt modelId="{E01D868E-D0F0-CF4C-AF25-84252D8397D3}" type="parTrans" cxnId="{18484A09-DB5C-2144-A236-4633899BFB95}">
      <dgm:prSet/>
      <dgm:spPr/>
      <dgm:t>
        <a:bodyPr/>
        <a:lstStyle/>
        <a:p>
          <a:endParaRPr lang="en-US"/>
        </a:p>
      </dgm:t>
    </dgm:pt>
    <dgm:pt modelId="{A7486556-AB81-3D4C-B517-110F7D24369A}" type="sibTrans" cxnId="{18484A09-DB5C-2144-A236-4633899BFB95}">
      <dgm:prSet/>
      <dgm:spPr/>
      <dgm:t>
        <a:bodyPr/>
        <a:lstStyle/>
        <a:p>
          <a:endParaRPr lang="en-US"/>
        </a:p>
      </dgm:t>
    </dgm:pt>
    <dgm:pt modelId="{B4DB1400-998B-E847-9FB9-E17A4347C97D}">
      <dgm:prSet/>
      <dgm:spPr>
        <a:xfrm>
          <a:off x="502962" y="1784905"/>
          <a:ext cx="2007561" cy="125472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Defines the machine language instructions that a computer can follow</a:t>
          </a:r>
        </a:p>
      </dgm:t>
    </dgm:pt>
    <dgm:pt modelId="{957059A8-73D9-3E41-902E-5C3A34F03008}" type="parTrans" cxnId="{FB475D81-05D9-4B44-84FE-DB4784DD4468}">
      <dgm:prSet/>
      <dgm:spPr>
        <a:xfrm>
          <a:off x="252017" y="1471223"/>
          <a:ext cx="250945" cy="941044"/>
        </a:xfrm>
        <a:custGeom>
          <a:avLst/>
          <a:gdLst/>
          <a:ahLst/>
          <a:cxnLst/>
          <a:rect l="0" t="0" r="0" b="0"/>
          <a:pathLst>
            <a:path>
              <a:moveTo>
                <a:pt x="0" y="0"/>
              </a:moveTo>
              <a:lnTo>
                <a:pt x="0" y="941044"/>
              </a:lnTo>
              <a:lnTo>
                <a:pt x="250945" y="941044"/>
              </a:lnTo>
            </a:path>
          </a:pathLst>
        </a:custGeom>
        <a:noFill/>
        <a:ln w="12700" cap="flat" cmpd="sng" algn="ctr">
          <a:solidFill>
            <a:srgbClr val="663366">
              <a:shade val="60000"/>
              <a:hueOff val="0"/>
              <a:satOff val="0"/>
              <a:lumOff val="0"/>
              <a:alphaOff val="0"/>
            </a:srgbClr>
          </a:solidFill>
          <a:prstDash val="solid"/>
        </a:ln>
        <a:effectLst/>
      </dgm:spPr>
      <dgm:t>
        <a:bodyPr/>
        <a:lstStyle/>
        <a:p>
          <a:endParaRPr lang="en-US" dirty="0"/>
        </a:p>
      </dgm:t>
    </dgm:pt>
    <dgm:pt modelId="{2FCC652F-D41A-7A4B-AFB4-AB959B0F94D1}" type="sibTrans" cxnId="{FB475D81-05D9-4B44-84FE-DB4784DD4468}">
      <dgm:prSet/>
      <dgm:spPr/>
      <dgm:t>
        <a:bodyPr/>
        <a:lstStyle/>
        <a:p>
          <a:endParaRPr lang="en-US"/>
        </a:p>
      </dgm:t>
    </dgm:pt>
    <dgm:pt modelId="{DDB6B856-C794-3F41-AB4F-5494052BDB71}">
      <dgm:prSet/>
      <dgm:spPr>
        <a:xfrm>
          <a:off x="502962" y="3353312"/>
          <a:ext cx="2007561" cy="125472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Boundary between hardware and software</a:t>
          </a:r>
        </a:p>
      </dgm:t>
    </dgm:pt>
    <dgm:pt modelId="{745137B8-A504-9949-92EB-436B4F44B251}" type="parTrans" cxnId="{1A2CFF3B-84F0-434F-BC24-30A95B1EBB4B}">
      <dgm:prSet/>
      <dgm:spPr>
        <a:xfrm>
          <a:off x="252017" y="1471223"/>
          <a:ext cx="250945" cy="2509451"/>
        </a:xfrm>
        <a:custGeom>
          <a:avLst/>
          <a:gdLst/>
          <a:ahLst/>
          <a:cxnLst/>
          <a:rect l="0" t="0" r="0" b="0"/>
          <a:pathLst>
            <a:path>
              <a:moveTo>
                <a:pt x="0" y="0"/>
              </a:moveTo>
              <a:lnTo>
                <a:pt x="0" y="2509451"/>
              </a:lnTo>
              <a:lnTo>
                <a:pt x="250945" y="2509451"/>
              </a:lnTo>
            </a:path>
          </a:pathLst>
        </a:custGeom>
        <a:noFill/>
        <a:ln w="12700" cap="flat" cmpd="sng" algn="ctr">
          <a:solidFill>
            <a:srgbClr val="663366">
              <a:shade val="60000"/>
              <a:hueOff val="0"/>
              <a:satOff val="0"/>
              <a:lumOff val="0"/>
              <a:alphaOff val="0"/>
            </a:srgbClr>
          </a:solidFill>
          <a:prstDash val="solid"/>
        </a:ln>
        <a:effectLst/>
      </dgm:spPr>
      <dgm:t>
        <a:bodyPr/>
        <a:lstStyle/>
        <a:p>
          <a:endParaRPr lang="en-US" dirty="0"/>
        </a:p>
      </dgm:t>
    </dgm:pt>
    <dgm:pt modelId="{3ED65C2D-C08C-8D4D-81E8-66E17AA0713C}" type="sibTrans" cxnId="{1A2CFF3B-84F0-434F-BC24-30A95B1EBB4B}">
      <dgm:prSet/>
      <dgm:spPr/>
      <dgm:t>
        <a:bodyPr/>
        <a:lstStyle/>
        <a:p>
          <a:endParaRPr lang="en-US"/>
        </a:p>
      </dgm:t>
    </dgm:pt>
    <dgm:pt modelId="{19CB2456-F605-D544-8595-DEDA979184A4}">
      <dgm:prSet/>
      <dgm:spPr>
        <a:xfrm>
          <a:off x="3137886" y="216497"/>
          <a:ext cx="2509451" cy="125472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Application binary interface (ABI)</a:t>
          </a:r>
        </a:p>
      </dgm:t>
    </dgm:pt>
    <dgm:pt modelId="{4914149E-0BBC-5248-9120-7E432E30D1AF}" type="parTrans" cxnId="{1139F99B-2B29-AC40-8F2B-88015A1D01D0}">
      <dgm:prSet/>
      <dgm:spPr/>
      <dgm:t>
        <a:bodyPr/>
        <a:lstStyle/>
        <a:p>
          <a:endParaRPr lang="en-US"/>
        </a:p>
      </dgm:t>
    </dgm:pt>
    <dgm:pt modelId="{D33271DF-AFBA-7D4C-A5AC-A0C4E0E05AB6}" type="sibTrans" cxnId="{1139F99B-2B29-AC40-8F2B-88015A1D01D0}">
      <dgm:prSet/>
      <dgm:spPr/>
      <dgm:t>
        <a:bodyPr/>
        <a:lstStyle/>
        <a:p>
          <a:endParaRPr lang="en-US"/>
        </a:p>
      </dgm:t>
    </dgm:pt>
    <dgm:pt modelId="{506DE62E-9CD6-6642-AA9C-4CD014BF194D}">
      <dgm:prSet/>
      <dgm:spPr>
        <a:xfrm>
          <a:off x="3639777" y="1784905"/>
          <a:ext cx="2007561" cy="125472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Defines a standard for binary portability across programs</a:t>
          </a:r>
        </a:p>
      </dgm:t>
    </dgm:pt>
    <dgm:pt modelId="{832FE133-3578-4942-A0A5-7563B576782B}" type="parTrans" cxnId="{29025CE2-C80B-5541-8749-27BBC1FD907A}">
      <dgm:prSet/>
      <dgm:spPr>
        <a:xfrm>
          <a:off x="3388831" y="1471223"/>
          <a:ext cx="250945" cy="941044"/>
        </a:xfrm>
        <a:custGeom>
          <a:avLst/>
          <a:gdLst/>
          <a:ahLst/>
          <a:cxnLst/>
          <a:rect l="0" t="0" r="0" b="0"/>
          <a:pathLst>
            <a:path>
              <a:moveTo>
                <a:pt x="0" y="0"/>
              </a:moveTo>
              <a:lnTo>
                <a:pt x="0" y="941044"/>
              </a:lnTo>
              <a:lnTo>
                <a:pt x="250945" y="941044"/>
              </a:lnTo>
            </a:path>
          </a:pathLst>
        </a:custGeom>
        <a:noFill/>
        <a:ln w="12700" cap="flat" cmpd="sng" algn="ctr">
          <a:solidFill>
            <a:srgbClr val="663366">
              <a:shade val="60000"/>
              <a:hueOff val="0"/>
              <a:satOff val="0"/>
              <a:lumOff val="0"/>
              <a:alphaOff val="0"/>
            </a:srgbClr>
          </a:solidFill>
          <a:prstDash val="solid"/>
        </a:ln>
        <a:effectLst/>
      </dgm:spPr>
      <dgm:t>
        <a:bodyPr/>
        <a:lstStyle/>
        <a:p>
          <a:endParaRPr lang="en-US" dirty="0"/>
        </a:p>
      </dgm:t>
    </dgm:pt>
    <dgm:pt modelId="{D928E5BA-6AB0-284D-B2C7-EEBC83FA4B2F}" type="sibTrans" cxnId="{29025CE2-C80B-5541-8749-27BBC1FD907A}">
      <dgm:prSet/>
      <dgm:spPr/>
      <dgm:t>
        <a:bodyPr/>
        <a:lstStyle/>
        <a:p>
          <a:endParaRPr lang="en-US"/>
        </a:p>
      </dgm:t>
    </dgm:pt>
    <dgm:pt modelId="{0D5FD4E6-21E2-AA48-885E-7C4484E11672}">
      <dgm:prSet/>
      <dgm:spPr>
        <a:xfrm>
          <a:off x="3639777" y="3353312"/>
          <a:ext cx="2007561" cy="125472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Defines the system call interface to the operating system and the hardware resources and services available in a system through the user ISA</a:t>
          </a:r>
        </a:p>
      </dgm:t>
    </dgm:pt>
    <dgm:pt modelId="{9F672795-D12A-4A40-8E2C-1998ACCA0397}" type="parTrans" cxnId="{E5E3DD36-C13D-D14D-8FBB-A95C95F8644D}">
      <dgm:prSet/>
      <dgm:spPr>
        <a:xfrm>
          <a:off x="3388831" y="1471223"/>
          <a:ext cx="250945" cy="2509451"/>
        </a:xfrm>
        <a:custGeom>
          <a:avLst/>
          <a:gdLst/>
          <a:ahLst/>
          <a:cxnLst/>
          <a:rect l="0" t="0" r="0" b="0"/>
          <a:pathLst>
            <a:path>
              <a:moveTo>
                <a:pt x="0" y="0"/>
              </a:moveTo>
              <a:lnTo>
                <a:pt x="0" y="2509451"/>
              </a:lnTo>
              <a:lnTo>
                <a:pt x="250945" y="2509451"/>
              </a:lnTo>
            </a:path>
          </a:pathLst>
        </a:custGeom>
        <a:noFill/>
        <a:ln w="12700" cap="flat" cmpd="sng" algn="ctr">
          <a:solidFill>
            <a:srgbClr val="663366">
              <a:shade val="60000"/>
              <a:hueOff val="0"/>
              <a:satOff val="0"/>
              <a:lumOff val="0"/>
              <a:alphaOff val="0"/>
            </a:srgbClr>
          </a:solidFill>
          <a:prstDash val="solid"/>
        </a:ln>
        <a:effectLst/>
      </dgm:spPr>
      <dgm:t>
        <a:bodyPr/>
        <a:lstStyle/>
        <a:p>
          <a:endParaRPr lang="en-US" dirty="0"/>
        </a:p>
      </dgm:t>
    </dgm:pt>
    <dgm:pt modelId="{075C2D75-E42D-4C4A-B9C4-DA9BDD3CB5C0}" type="sibTrans" cxnId="{E5E3DD36-C13D-D14D-8FBB-A95C95F8644D}">
      <dgm:prSet/>
      <dgm:spPr/>
      <dgm:t>
        <a:bodyPr/>
        <a:lstStyle/>
        <a:p>
          <a:endParaRPr lang="en-US"/>
        </a:p>
      </dgm:t>
    </dgm:pt>
    <dgm:pt modelId="{284C70B2-3774-E146-867F-A0181B004F39}">
      <dgm:prSet/>
      <dgm:spPr>
        <a:xfrm>
          <a:off x="6274701" y="216497"/>
          <a:ext cx="2509451" cy="125472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Application programming interface (API)</a:t>
          </a:r>
        </a:p>
      </dgm:t>
    </dgm:pt>
    <dgm:pt modelId="{FBAA1680-A5D9-3B4F-9762-CC405354FD68}" type="parTrans" cxnId="{A03A94D8-76CF-7C48-B203-03AC810D8E9E}">
      <dgm:prSet/>
      <dgm:spPr/>
      <dgm:t>
        <a:bodyPr/>
        <a:lstStyle/>
        <a:p>
          <a:endParaRPr lang="en-US"/>
        </a:p>
      </dgm:t>
    </dgm:pt>
    <dgm:pt modelId="{0A413757-D05F-A44D-8197-EFEA7D0F6661}" type="sibTrans" cxnId="{A03A94D8-76CF-7C48-B203-03AC810D8E9E}">
      <dgm:prSet/>
      <dgm:spPr/>
      <dgm:t>
        <a:bodyPr/>
        <a:lstStyle/>
        <a:p>
          <a:endParaRPr lang="en-US"/>
        </a:p>
      </dgm:t>
    </dgm:pt>
    <dgm:pt modelId="{6E758BB7-D1F7-B54E-8DC5-90115B787D5A}">
      <dgm:prSet/>
      <dgm:spPr>
        <a:xfrm>
          <a:off x="6776591" y="1784905"/>
          <a:ext cx="2007561" cy="125472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Gives a program access to the hardware resources and services available in a system through the user ISA supplemented with high-level language (HLL) library calls</a:t>
          </a:r>
        </a:p>
      </dgm:t>
    </dgm:pt>
    <dgm:pt modelId="{25178829-1AEA-0D4F-983F-5B6B91034EC6}" type="parTrans" cxnId="{1C70EF9D-9899-BE46-977D-2B76B753230D}">
      <dgm:prSet/>
      <dgm:spPr>
        <a:xfrm>
          <a:off x="6525646" y="1471223"/>
          <a:ext cx="250945" cy="941044"/>
        </a:xfrm>
        <a:custGeom>
          <a:avLst/>
          <a:gdLst/>
          <a:ahLst/>
          <a:cxnLst/>
          <a:rect l="0" t="0" r="0" b="0"/>
          <a:pathLst>
            <a:path>
              <a:moveTo>
                <a:pt x="0" y="0"/>
              </a:moveTo>
              <a:lnTo>
                <a:pt x="0" y="941044"/>
              </a:lnTo>
              <a:lnTo>
                <a:pt x="250945" y="941044"/>
              </a:lnTo>
            </a:path>
          </a:pathLst>
        </a:custGeom>
        <a:noFill/>
        <a:ln w="12700" cap="flat" cmpd="sng" algn="ctr">
          <a:solidFill>
            <a:srgbClr val="663366">
              <a:shade val="60000"/>
              <a:hueOff val="0"/>
              <a:satOff val="0"/>
              <a:lumOff val="0"/>
              <a:alphaOff val="0"/>
            </a:srgbClr>
          </a:solidFill>
          <a:prstDash val="solid"/>
        </a:ln>
        <a:effectLst/>
      </dgm:spPr>
      <dgm:t>
        <a:bodyPr/>
        <a:lstStyle/>
        <a:p>
          <a:endParaRPr lang="en-US" dirty="0"/>
        </a:p>
      </dgm:t>
    </dgm:pt>
    <dgm:pt modelId="{3CDE2DD2-5AA7-8242-A510-78C1AA002CE7}" type="sibTrans" cxnId="{1C70EF9D-9899-BE46-977D-2B76B753230D}">
      <dgm:prSet/>
      <dgm:spPr/>
      <dgm:t>
        <a:bodyPr/>
        <a:lstStyle/>
        <a:p>
          <a:endParaRPr lang="en-US"/>
        </a:p>
      </dgm:t>
    </dgm:pt>
    <dgm:pt modelId="{5D78FA56-ECC5-714B-8226-6AC8F1328207}">
      <dgm:prSet/>
      <dgm:spPr>
        <a:xfrm>
          <a:off x="6776591" y="3353312"/>
          <a:ext cx="2007561" cy="125472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Using an API enables application software to be ported easily to other systems that support the same API</a:t>
          </a:r>
        </a:p>
      </dgm:t>
    </dgm:pt>
    <dgm:pt modelId="{12F93348-8EE6-6745-9237-AD103F2A73A5}" type="parTrans" cxnId="{A891628F-78C6-714B-BA9F-F433EFBEF761}">
      <dgm:prSet/>
      <dgm:spPr>
        <a:xfrm>
          <a:off x="6525646" y="1471223"/>
          <a:ext cx="250945" cy="2509451"/>
        </a:xfrm>
        <a:custGeom>
          <a:avLst/>
          <a:gdLst/>
          <a:ahLst/>
          <a:cxnLst/>
          <a:rect l="0" t="0" r="0" b="0"/>
          <a:pathLst>
            <a:path>
              <a:moveTo>
                <a:pt x="0" y="0"/>
              </a:moveTo>
              <a:lnTo>
                <a:pt x="0" y="2509451"/>
              </a:lnTo>
              <a:lnTo>
                <a:pt x="250945" y="2509451"/>
              </a:lnTo>
            </a:path>
          </a:pathLst>
        </a:custGeom>
        <a:noFill/>
        <a:ln w="12700" cap="flat" cmpd="sng" algn="ctr">
          <a:solidFill>
            <a:srgbClr val="663366">
              <a:shade val="60000"/>
              <a:hueOff val="0"/>
              <a:satOff val="0"/>
              <a:lumOff val="0"/>
              <a:alphaOff val="0"/>
            </a:srgbClr>
          </a:solidFill>
          <a:prstDash val="solid"/>
        </a:ln>
        <a:effectLst/>
      </dgm:spPr>
      <dgm:t>
        <a:bodyPr/>
        <a:lstStyle/>
        <a:p>
          <a:endParaRPr lang="en-US" dirty="0"/>
        </a:p>
      </dgm:t>
    </dgm:pt>
    <dgm:pt modelId="{677B03D9-A8C2-B24F-8F13-7CA5C7664FF4}" type="sibTrans" cxnId="{A891628F-78C6-714B-BA9F-F433EFBEF761}">
      <dgm:prSet/>
      <dgm:spPr/>
      <dgm:t>
        <a:bodyPr/>
        <a:lstStyle/>
        <a:p>
          <a:endParaRPr lang="en-US"/>
        </a:p>
      </dgm:t>
    </dgm:pt>
    <dgm:pt modelId="{D2B474F2-1416-1A45-9FE8-CC8AEBD2ED94}" type="pres">
      <dgm:prSet presAssocID="{4698E02D-30CC-9449-A818-0AC6C4532802}" presName="diagram" presStyleCnt="0">
        <dgm:presLayoutVars>
          <dgm:chPref val="1"/>
          <dgm:dir/>
          <dgm:animOne val="branch"/>
          <dgm:animLvl val="lvl"/>
          <dgm:resizeHandles/>
        </dgm:presLayoutVars>
      </dgm:prSet>
      <dgm:spPr/>
    </dgm:pt>
    <dgm:pt modelId="{BB0AA88F-F44A-7F42-879F-2AE64C4E8BEF}" type="pres">
      <dgm:prSet presAssocID="{124BEBE8-86C4-2649-8CA2-A1D816B4AEC4}" presName="root" presStyleCnt="0"/>
      <dgm:spPr/>
    </dgm:pt>
    <dgm:pt modelId="{1CD57EA1-2F5B-9B44-AEB7-6FD2E768AFFC}" type="pres">
      <dgm:prSet presAssocID="{124BEBE8-86C4-2649-8CA2-A1D816B4AEC4}" presName="rootComposite" presStyleCnt="0"/>
      <dgm:spPr/>
    </dgm:pt>
    <dgm:pt modelId="{C150311E-025D-7344-A9FC-2AA1317E3F60}" type="pres">
      <dgm:prSet presAssocID="{124BEBE8-86C4-2649-8CA2-A1D816B4AEC4}" presName="rootText" presStyleLbl="node1" presStyleIdx="0" presStyleCnt="3"/>
      <dgm:spPr/>
    </dgm:pt>
    <dgm:pt modelId="{80999366-1526-024F-A0FA-5C77637227CF}" type="pres">
      <dgm:prSet presAssocID="{124BEBE8-86C4-2649-8CA2-A1D816B4AEC4}" presName="rootConnector" presStyleLbl="node1" presStyleIdx="0" presStyleCnt="3"/>
      <dgm:spPr/>
    </dgm:pt>
    <dgm:pt modelId="{5DACE3B8-97B3-DF45-8B7C-242993D9751E}" type="pres">
      <dgm:prSet presAssocID="{124BEBE8-86C4-2649-8CA2-A1D816B4AEC4}" presName="childShape" presStyleCnt="0"/>
      <dgm:spPr/>
    </dgm:pt>
    <dgm:pt modelId="{5B513F86-D07D-CC45-AADF-4F581EAF2C88}" type="pres">
      <dgm:prSet presAssocID="{957059A8-73D9-3E41-902E-5C3A34F03008}" presName="Name13" presStyleLbl="parChTrans1D2" presStyleIdx="0" presStyleCnt="6"/>
      <dgm:spPr/>
    </dgm:pt>
    <dgm:pt modelId="{33305FA7-C2B7-ED40-873D-BBCA01E9ADCB}" type="pres">
      <dgm:prSet presAssocID="{B4DB1400-998B-E847-9FB9-E17A4347C97D}" presName="childText" presStyleLbl="bgAcc1" presStyleIdx="0" presStyleCnt="6">
        <dgm:presLayoutVars>
          <dgm:bulletEnabled val="1"/>
        </dgm:presLayoutVars>
      </dgm:prSet>
      <dgm:spPr/>
    </dgm:pt>
    <dgm:pt modelId="{8B292142-3417-9A49-B33C-60015EE3F03C}" type="pres">
      <dgm:prSet presAssocID="{745137B8-A504-9949-92EB-436B4F44B251}" presName="Name13" presStyleLbl="parChTrans1D2" presStyleIdx="1" presStyleCnt="6"/>
      <dgm:spPr/>
    </dgm:pt>
    <dgm:pt modelId="{B4E74E98-2C79-2945-9F4F-74D267D60EC3}" type="pres">
      <dgm:prSet presAssocID="{DDB6B856-C794-3F41-AB4F-5494052BDB71}" presName="childText" presStyleLbl="bgAcc1" presStyleIdx="1" presStyleCnt="6">
        <dgm:presLayoutVars>
          <dgm:bulletEnabled val="1"/>
        </dgm:presLayoutVars>
      </dgm:prSet>
      <dgm:spPr/>
    </dgm:pt>
    <dgm:pt modelId="{E9BB4B5A-32CC-654A-8DFA-B6BCFA0C41D6}" type="pres">
      <dgm:prSet presAssocID="{19CB2456-F605-D544-8595-DEDA979184A4}" presName="root" presStyleCnt="0"/>
      <dgm:spPr/>
    </dgm:pt>
    <dgm:pt modelId="{1FC8A87F-A114-254B-9CA7-4A921B18FB5C}" type="pres">
      <dgm:prSet presAssocID="{19CB2456-F605-D544-8595-DEDA979184A4}" presName="rootComposite" presStyleCnt="0"/>
      <dgm:spPr/>
    </dgm:pt>
    <dgm:pt modelId="{489FB5BC-4218-644F-A04B-E9381F972CA7}" type="pres">
      <dgm:prSet presAssocID="{19CB2456-F605-D544-8595-DEDA979184A4}" presName="rootText" presStyleLbl="node1" presStyleIdx="1" presStyleCnt="3"/>
      <dgm:spPr/>
    </dgm:pt>
    <dgm:pt modelId="{8B6D4C7E-29AD-9044-91B7-CEE92FB3EE22}" type="pres">
      <dgm:prSet presAssocID="{19CB2456-F605-D544-8595-DEDA979184A4}" presName="rootConnector" presStyleLbl="node1" presStyleIdx="1" presStyleCnt="3"/>
      <dgm:spPr/>
    </dgm:pt>
    <dgm:pt modelId="{13E21C3D-3A82-C549-B99E-174B26F3BD60}" type="pres">
      <dgm:prSet presAssocID="{19CB2456-F605-D544-8595-DEDA979184A4}" presName="childShape" presStyleCnt="0"/>
      <dgm:spPr/>
    </dgm:pt>
    <dgm:pt modelId="{FD2B6C68-7AE3-AD44-B0A5-B3647459FECC}" type="pres">
      <dgm:prSet presAssocID="{832FE133-3578-4942-A0A5-7563B576782B}" presName="Name13" presStyleLbl="parChTrans1D2" presStyleIdx="2" presStyleCnt="6"/>
      <dgm:spPr/>
    </dgm:pt>
    <dgm:pt modelId="{5D5EEB6A-69EB-CA4A-B92A-65BBC8B52B6B}" type="pres">
      <dgm:prSet presAssocID="{506DE62E-9CD6-6642-AA9C-4CD014BF194D}" presName="childText" presStyleLbl="bgAcc1" presStyleIdx="2" presStyleCnt="6">
        <dgm:presLayoutVars>
          <dgm:bulletEnabled val="1"/>
        </dgm:presLayoutVars>
      </dgm:prSet>
      <dgm:spPr/>
    </dgm:pt>
    <dgm:pt modelId="{FB7C3B48-6D64-704B-90A6-5F37E3C3BB64}" type="pres">
      <dgm:prSet presAssocID="{9F672795-D12A-4A40-8E2C-1998ACCA0397}" presName="Name13" presStyleLbl="parChTrans1D2" presStyleIdx="3" presStyleCnt="6"/>
      <dgm:spPr/>
    </dgm:pt>
    <dgm:pt modelId="{384D2F7F-49BB-5246-AC8B-04EE48185963}" type="pres">
      <dgm:prSet presAssocID="{0D5FD4E6-21E2-AA48-885E-7C4484E11672}" presName="childText" presStyleLbl="bgAcc1" presStyleIdx="3" presStyleCnt="6">
        <dgm:presLayoutVars>
          <dgm:bulletEnabled val="1"/>
        </dgm:presLayoutVars>
      </dgm:prSet>
      <dgm:spPr/>
    </dgm:pt>
    <dgm:pt modelId="{1D2110AC-4B5C-9743-9F41-0C68D3A5306F}" type="pres">
      <dgm:prSet presAssocID="{284C70B2-3774-E146-867F-A0181B004F39}" presName="root" presStyleCnt="0"/>
      <dgm:spPr/>
    </dgm:pt>
    <dgm:pt modelId="{1121DF80-FA22-D346-B90F-5893D7A8B682}" type="pres">
      <dgm:prSet presAssocID="{284C70B2-3774-E146-867F-A0181B004F39}" presName="rootComposite" presStyleCnt="0"/>
      <dgm:spPr/>
    </dgm:pt>
    <dgm:pt modelId="{E55E10B5-5593-224E-9230-4EEE33A00367}" type="pres">
      <dgm:prSet presAssocID="{284C70B2-3774-E146-867F-A0181B004F39}" presName="rootText" presStyleLbl="node1" presStyleIdx="2" presStyleCnt="3"/>
      <dgm:spPr/>
    </dgm:pt>
    <dgm:pt modelId="{62C3E8FA-50C3-6045-A6EB-AABE46C10363}" type="pres">
      <dgm:prSet presAssocID="{284C70B2-3774-E146-867F-A0181B004F39}" presName="rootConnector" presStyleLbl="node1" presStyleIdx="2" presStyleCnt="3"/>
      <dgm:spPr/>
    </dgm:pt>
    <dgm:pt modelId="{B8205B79-1FF6-2441-89F5-C0A07B04CF03}" type="pres">
      <dgm:prSet presAssocID="{284C70B2-3774-E146-867F-A0181B004F39}" presName="childShape" presStyleCnt="0"/>
      <dgm:spPr/>
    </dgm:pt>
    <dgm:pt modelId="{50BEA580-295E-FC4B-A921-B4CB91D3BCA7}" type="pres">
      <dgm:prSet presAssocID="{25178829-1AEA-0D4F-983F-5B6B91034EC6}" presName="Name13" presStyleLbl="parChTrans1D2" presStyleIdx="4" presStyleCnt="6"/>
      <dgm:spPr/>
    </dgm:pt>
    <dgm:pt modelId="{256EB3DA-A813-204C-9C44-BEE441A8A9C9}" type="pres">
      <dgm:prSet presAssocID="{6E758BB7-D1F7-B54E-8DC5-90115B787D5A}" presName="childText" presStyleLbl="bgAcc1" presStyleIdx="4" presStyleCnt="6">
        <dgm:presLayoutVars>
          <dgm:bulletEnabled val="1"/>
        </dgm:presLayoutVars>
      </dgm:prSet>
      <dgm:spPr/>
    </dgm:pt>
    <dgm:pt modelId="{CD026FB4-5266-8543-8F4A-2A2135869993}" type="pres">
      <dgm:prSet presAssocID="{12F93348-8EE6-6745-9237-AD103F2A73A5}" presName="Name13" presStyleLbl="parChTrans1D2" presStyleIdx="5" presStyleCnt="6"/>
      <dgm:spPr/>
    </dgm:pt>
    <dgm:pt modelId="{FAC786AE-8BBB-AF42-BE5E-D9161738A40A}" type="pres">
      <dgm:prSet presAssocID="{5D78FA56-ECC5-714B-8226-6AC8F1328207}" presName="childText" presStyleLbl="bgAcc1" presStyleIdx="5" presStyleCnt="6">
        <dgm:presLayoutVars>
          <dgm:bulletEnabled val="1"/>
        </dgm:presLayoutVars>
      </dgm:prSet>
      <dgm:spPr/>
    </dgm:pt>
  </dgm:ptLst>
  <dgm:cxnLst>
    <dgm:cxn modelId="{CF96A501-BEF7-174A-ADC1-F6A75D3C14FE}" type="presOf" srcId="{9F672795-D12A-4A40-8E2C-1998ACCA0397}" destId="{FB7C3B48-6D64-704B-90A6-5F37E3C3BB64}" srcOrd="0" destOrd="0" presId="urn:microsoft.com/office/officeart/2005/8/layout/hierarchy3"/>
    <dgm:cxn modelId="{18484A09-DB5C-2144-A236-4633899BFB95}" srcId="{4698E02D-30CC-9449-A818-0AC6C4532802}" destId="{124BEBE8-86C4-2649-8CA2-A1D816B4AEC4}" srcOrd="0" destOrd="0" parTransId="{E01D868E-D0F0-CF4C-AF25-84252D8397D3}" sibTransId="{A7486556-AB81-3D4C-B517-110F7D24369A}"/>
    <dgm:cxn modelId="{27F05021-945D-A641-9A23-AF08F81AD35D}" type="presOf" srcId="{284C70B2-3774-E146-867F-A0181B004F39}" destId="{62C3E8FA-50C3-6045-A6EB-AABE46C10363}" srcOrd="1" destOrd="0" presId="urn:microsoft.com/office/officeart/2005/8/layout/hierarchy3"/>
    <dgm:cxn modelId="{6A95D72F-6C2E-1641-8CD1-85AF41989404}" type="presOf" srcId="{19CB2456-F605-D544-8595-DEDA979184A4}" destId="{489FB5BC-4218-644F-A04B-E9381F972CA7}" srcOrd="0" destOrd="0" presId="urn:microsoft.com/office/officeart/2005/8/layout/hierarchy3"/>
    <dgm:cxn modelId="{E5E3DD36-C13D-D14D-8FBB-A95C95F8644D}" srcId="{19CB2456-F605-D544-8595-DEDA979184A4}" destId="{0D5FD4E6-21E2-AA48-885E-7C4484E11672}" srcOrd="1" destOrd="0" parTransId="{9F672795-D12A-4A40-8E2C-1998ACCA0397}" sibTransId="{075C2D75-E42D-4C4A-B9C4-DA9BDD3CB5C0}"/>
    <dgm:cxn modelId="{1A2CFF3B-84F0-434F-BC24-30A95B1EBB4B}" srcId="{124BEBE8-86C4-2649-8CA2-A1D816B4AEC4}" destId="{DDB6B856-C794-3F41-AB4F-5494052BDB71}" srcOrd="1" destOrd="0" parTransId="{745137B8-A504-9949-92EB-436B4F44B251}" sibTransId="{3ED65C2D-C08C-8D4D-81E8-66E17AA0713C}"/>
    <dgm:cxn modelId="{F051204A-60A6-7049-9DC3-59840B3340F3}" type="presOf" srcId="{957059A8-73D9-3E41-902E-5C3A34F03008}" destId="{5B513F86-D07D-CC45-AADF-4F581EAF2C88}" srcOrd="0" destOrd="0" presId="urn:microsoft.com/office/officeart/2005/8/layout/hierarchy3"/>
    <dgm:cxn modelId="{4218D54B-6E38-E449-9899-3413498AE3F1}" type="presOf" srcId="{506DE62E-9CD6-6642-AA9C-4CD014BF194D}" destId="{5D5EEB6A-69EB-CA4A-B92A-65BBC8B52B6B}" srcOrd="0" destOrd="0" presId="urn:microsoft.com/office/officeart/2005/8/layout/hierarchy3"/>
    <dgm:cxn modelId="{FB31334C-FBAF-9548-B5E0-3AC3730BEA47}" type="presOf" srcId="{745137B8-A504-9949-92EB-436B4F44B251}" destId="{8B292142-3417-9A49-B33C-60015EE3F03C}" srcOrd="0" destOrd="0" presId="urn:microsoft.com/office/officeart/2005/8/layout/hierarchy3"/>
    <dgm:cxn modelId="{B2B1D46F-632F-9244-8A44-5517179A5A94}" type="presOf" srcId="{12F93348-8EE6-6745-9237-AD103F2A73A5}" destId="{CD026FB4-5266-8543-8F4A-2A2135869993}" srcOrd="0" destOrd="0" presId="urn:microsoft.com/office/officeart/2005/8/layout/hierarchy3"/>
    <dgm:cxn modelId="{A04F1B58-AA01-A941-9ED0-369C5D9C85DE}" type="presOf" srcId="{5D78FA56-ECC5-714B-8226-6AC8F1328207}" destId="{FAC786AE-8BBB-AF42-BE5E-D9161738A40A}" srcOrd="0" destOrd="0" presId="urn:microsoft.com/office/officeart/2005/8/layout/hierarchy3"/>
    <dgm:cxn modelId="{FB475D81-05D9-4B44-84FE-DB4784DD4468}" srcId="{124BEBE8-86C4-2649-8CA2-A1D816B4AEC4}" destId="{B4DB1400-998B-E847-9FB9-E17A4347C97D}" srcOrd="0" destOrd="0" parTransId="{957059A8-73D9-3E41-902E-5C3A34F03008}" sibTransId="{2FCC652F-D41A-7A4B-AFB4-AB959B0F94D1}"/>
    <dgm:cxn modelId="{4116FE84-9CC2-C740-83CC-E8058729F542}" type="presOf" srcId="{19CB2456-F605-D544-8595-DEDA979184A4}" destId="{8B6D4C7E-29AD-9044-91B7-CEE92FB3EE22}" srcOrd="1" destOrd="0" presId="urn:microsoft.com/office/officeart/2005/8/layout/hierarchy3"/>
    <dgm:cxn modelId="{ACDBBC85-7DB5-864F-92F1-C39FB783F773}" type="presOf" srcId="{124BEBE8-86C4-2649-8CA2-A1D816B4AEC4}" destId="{80999366-1526-024F-A0FA-5C77637227CF}" srcOrd="1" destOrd="0" presId="urn:microsoft.com/office/officeart/2005/8/layout/hierarchy3"/>
    <dgm:cxn modelId="{A891628F-78C6-714B-BA9F-F433EFBEF761}" srcId="{284C70B2-3774-E146-867F-A0181B004F39}" destId="{5D78FA56-ECC5-714B-8226-6AC8F1328207}" srcOrd="1" destOrd="0" parTransId="{12F93348-8EE6-6745-9237-AD103F2A73A5}" sibTransId="{677B03D9-A8C2-B24F-8F13-7CA5C7664FF4}"/>
    <dgm:cxn modelId="{1139F99B-2B29-AC40-8F2B-88015A1D01D0}" srcId="{4698E02D-30CC-9449-A818-0AC6C4532802}" destId="{19CB2456-F605-D544-8595-DEDA979184A4}" srcOrd="1" destOrd="0" parTransId="{4914149E-0BBC-5248-9120-7E432E30D1AF}" sibTransId="{D33271DF-AFBA-7D4C-A5AC-A0C4E0E05AB6}"/>
    <dgm:cxn modelId="{F7A3359C-007A-2843-A78E-C3276ED4540D}" type="presOf" srcId="{25178829-1AEA-0D4F-983F-5B6B91034EC6}" destId="{50BEA580-295E-FC4B-A921-B4CB91D3BCA7}" srcOrd="0" destOrd="0" presId="urn:microsoft.com/office/officeart/2005/8/layout/hierarchy3"/>
    <dgm:cxn modelId="{1C70EF9D-9899-BE46-977D-2B76B753230D}" srcId="{284C70B2-3774-E146-867F-A0181B004F39}" destId="{6E758BB7-D1F7-B54E-8DC5-90115B787D5A}" srcOrd="0" destOrd="0" parTransId="{25178829-1AEA-0D4F-983F-5B6B91034EC6}" sibTransId="{3CDE2DD2-5AA7-8242-A510-78C1AA002CE7}"/>
    <dgm:cxn modelId="{20842BAE-C9FD-6D47-8358-9D5D58579C25}" type="presOf" srcId="{284C70B2-3774-E146-867F-A0181B004F39}" destId="{E55E10B5-5593-224E-9230-4EEE33A00367}" srcOrd="0" destOrd="0" presId="urn:microsoft.com/office/officeart/2005/8/layout/hierarchy3"/>
    <dgm:cxn modelId="{B4BCDDB4-5C2E-7A4C-95E4-A79AF4154EF1}" type="presOf" srcId="{B4DB1400-998B-E847-9FB9-E17A4347C97D}" destId="{33305FA7-C2B7-ED40-873D-BBCA01E9ADCB}" srcOrd="0" destOrd="0" presId="urn:microsoft.com/office/officeart/2005/8/layout/hierarchy3"/>
    <dgm:cxn modelId="{E3DE80C2-66B7-FB46-B45F-CF323FAF673E}" type="presOf" srcId="{832FE133-3578-4942-A0A5-7563B576782B}" destId="{FD2B6C68-7AE3-AD44-B0A5-B3647459FECC}" srcOrd="0" destOrd="0" presId="urn:microsoft.com/office/officeart/2005/8/layout/hierarchy3"/>
    <dgm:cxn modelId="{6C7B67D8-1C6D-1440-9E9F-66C41CE6735D}" type="presOf" srcId="{DDB6B856-C794-3F41-AB4F-5494052BDB71}" destId="{B4E74E98-2C79-2945-9F4F-74D267D60EC3}" srcOrd="0" destOrd="0" presId="urn:microsoft.com/office/officeart/2005/8/layout/hierarchy3"/>
    <dgm:cxn modelId="{A03A94D8-76CF-7C48-B203-03AC810D8E9E}" srcId="{4698E02D-30CC-9449-A818-0AC6C4532802}" destId="{284C70B2-3774-E146-867F-A0181B004F39}" srcOrd="2" destOrd="0" parTransId="{FBAA1680-A5D9-3B4F-9762-CC405354FD68}" sibTransId="{0A413757-D05F-A44D-8197-EFEA7D0F6661}"/>
    <dgm:cxn modelId="{738A84DA-2197-DC4E-B1A5-9BE9705113C1}" type="presOf" srcId="{6E758BB7-D1F7-B54E-8DC5-90115B787D5A}" destId="{256EB3DA-A813-204C-9C44-BEE441A8A9C9}" srcOrd="0" destOrd="0" presId="urn:microsoft.com/office/officeart/2005/8/layout/hierarchy3"/>
    <dgm:cxn modelId="{5105F6DC-075C-8142-9B82-122E54175DA2}" type="presOf" srcId="{124BEBE8-86C4-2649-8CA2-A1D816B4AEC4}" destId="{C150311E-025D-7344-A9FC-2AA1317E3F60}" srcOrd="0" destOrd="0" presId="urn:microsoft.com/office/officeart/2005/8/layout/hierarchy3"/>
    <dgm:cxn modelId="{29025CE2-C80B-5541-8749-27BBC1FD907A}" srcId="{19CB2456-F605-D544-8595-DEDA979184A4}" destId="{506DE62E-9CD6-6642-AA9C-4CD014BF194D}" srcOrd="0" destOrd="0" parTransId="{832FE133-3578-4942-A0A5-7563B576782B}" sibTransId="{D928E5BA-6AB0-284D-B2C7-EEBC83FA4B2F}"/>
    <dgm:cxn modelId="{243182E8-A180-E742-95C4-512031912FAB}" type="presOf" srcId="{0D5FD4E6-21E2-AA48-885E-7C4484E11672}" destId="{384D2F7F-49BB-5246-AC8B-04EE48185963}" srcOrd="0" destOrd="0" presId="urn:microsoft.com/office/officeart/2005/8/layout/hierarchy3"/>
    <dgm:cxn modelId="{D548A0F5-751B-BB41-A988-321CA971F331}" type="presOf" srcId="{4698E02D-30CC-9449-A818-0AC6C4532802}" destId="{D2B474F2-1416-1A45-9FE8-CC8AEBD2ED94}" srcOrd="0" destOrd="0" presId="urn:microsoft.com/office/officeart/2005/8/layout/hierarchy3"/>
    <dgm:cxn modelId="{31DC0046-AFB8-E844-B589-D8EF12B325BA}" type="presParOf" srcId="{D2B474F2-1416-1A45-9FE8-CC8AEBD2ED94}" destId="{BB0AA88F-F44A-7F42-879F-2AE64C4E8BEF}" srcOrd="0" destOrd="0" presId="urn:microsoft.com/office/officeart/2005/8/layout/hierarchy3"/>
    <dgm:cxn modelId="{06C7FA78-BDA2-DB42-9C23-3E542F028BE6}" type="presParOf" srcId="{BB0AA88F-F44A-7F42-879F-2AE64C4E8BEF}" destId="{1CD57EA1-2F5B-9B44-AEB7-6FD2E768AFFC}" srcOrd="0" destOrd="0" presId="urn:microsoft.com/office/officeart/2005/8/layout/hierarchy3"/>
    <dgm:cxn modelId="{FA6C8CBA-B064-ED42-A0B1-E639E990E8D7}" type="presParOf" srcId="{1CD57EA1-2F5B-9B44-AEB7-6FD2E768AFFC}" destId="{C150311E-025D-7344-A9FC-2AA1317E3F60}" srcOrd="0" destOrd="0" presId="urn:microsoft.com/office/officeart/2005/8/layout/hierarchy3"/>
    <dgm:cxn modelId="{6DA8506F-D668-4647-AF29-78508E9ABD61}" type="presParOf" srcId="{1CD57EA1-2F5B-9B44-AEB7-6FD2E768AFFC}" destId="{80999366-1526-024F-A0FA-5C77637227CF}" srcOrd="1" destOrd="0" presId="urn:microsoft.com/office/officeart/2005/8/layout/hierarchy3"/>
    <dgm:cxn modelId="{53784171-6B36-5A47-A687-FFF5C344623D}" type="presParOf" srcId="{BB0AA88F-F44A-7F42-879F-2AE64C4E8BEF}" destId="{5DACE3B8-97B3-DF45-8B7C-242993D9751E}" srcOrd="1" destOrd="0" presId="urn:microsoft.com/office/officeart/2005/8/layout/hierarchy3"/>
    <dgm:cxn modelId="{AD1CD79F-8476-804B-9B99-A710E75D7E42}" type="presParOf" srcId="{5DACE3B8-97B3-DF45-8B7C-242993D9751E}" destId="{5B513F86-D07D-CC45-AADF-4F581EAF2C88}" srcOrd="0" destOrd="0" presId="urn:microsoft.com/office/officeart/2005/8/layout/hierarchy3"/>
    <dgm:cxn modelId="{19FB15CA-9E7A-D143-9E4C-4F3A5300B263}" type="presParOf" srcId="{5DACE3B8-97B3-DF45-8B7C-242993D9751E}" destId="{33305FA7-C2B7-ED40-873D-BBCA01E9ADCB}" srcOrd="1" destOrd="0" presId="urn:microsoft.com/office/officeart/2005/8/layout/hierarchy3"/>
    <dgm:cxn modelId="{AB3FC0B3-C477-084C-B96B-3AAC3DD27CAA}" type="presParOf" srcId="{5DACE3B8-97B3-DF45-8B7C-242993D9751E}" destId="{8B292142-3417-9A49-B33C-60015EE3F03C}" srcOrd="2" destOrd="0" presId="urn:microsoft.com/office/officeart/2005/8/layout/hierarchy3"/>
    <dgm:cxn modelId="{F318BD25-3448-F441-AD79-9366D49F8FF5}" type="presParOf" srcId="{5DACE3B8-97B3-DF45-8B7C-242993D9751E}" destId="{B4E74E98-2C79-2945-9F4F-74D267D60EC3}" srcOrd="3" destOrd="0" presId="urn:microsoft.com/office/officeart/2005/8/layout/hierarchy3"/>
    <dgm:cxn modelId="{701FFE1F-B88F-7444-B47F-2CE7704CA032}" type="presParOf" srcId="{D2B474F2-1416-1A45-9FE8-CC8AEBD2ED94}" destId="{E9BB4B5A-32CC-654A-8DFA-B6BCFA0C41D6}" srcOrd="1" destOrd="0" presId="urn:microsoft.com/office/officeart/2005/8/layout/hierarchy3"/>
    <dgm:cxn modelId="{13E47145-D51E-1A41-8961-36C2110E79EE}" type="presParOf" srcId="{E9BB4B5A-32CC-654A-8DFA-B6BCFA0C41D6}" destId="{1FC8A87F-A114-254B-9CA7-4A921B18FB5C}" srcOrd="0" destOrd="0" presId="urn:microsoft.com/office/officeart/2005/8/layout/hierarchy3"/>
    <dgm:cxn modelId="{4917B63A-DCDB-C740-A695-4D3AE73CB544}" type="presParOf" srcId="{1FC8A87F-A114-254B-9CA7-4A921B18FB5C}" destId="{489FB5BC-4218-644F-A04B-E9381F972CA7}" srcOrd="0" destOrd="0" presId="urn:microsoft.com/office/officeart/2005/8/layout/hierarchy3"/>
    <dgm:cxn modelId="{09FE778C-E1B9-F542-83DE-B236257AB8C6}" type="presParOf" srcId="{1FC8A87F-A114-254B-9CA7-4A921B18FB5C}" destId="{8B6D4C7E-29AD-9044-91B7-CEE92FB3EE22}" srcOrd="1" destOrd="0" presId="urn:microsoft.com/office/officeart/2005/8/layout/hierarchy3"/>
    <dgm:cxn modelId="{9947F0A8-35B2-DA40-B7E1-164C2F38314C}" type="presParOf" srcId="{E9BB4B5A-32CC-654A-8DFA-B6BCFA0C41D6}" destId="{13E21C3D-3A82-C549-B99E-174B26F3BD60}" srcOrd="1" destOrd="0" presId="urn:microsoft.com/office/officeart/2005/8/layout/hierarchy3"/>
    <dgm:cxn modelId="{79908CC8-2FA4-D14A-9652-F3B2D33E64D3}" type="presParOf" srcId="{13E21C3D-3A82-C549-B99E-174B26F3BD60}" destId="{FD2B6C68-7AE3-AD44-B0A5-B3647459FECC}" srcOrd="0" destOrd="0" presId="urn:microsoft.com/office/officeart/2005/8/layout/hierarchy3"/>
    <dgm:cxn modelId="{E1F152E9-560B-7941-90FA-5C580752B8B3}" type="presParOf" srcId="{13E21C3D-3A82-C549-B99E-174B26F3BD60}" destId="{5D5EEB6A-69EB-CA4A-B92A-65BBC8B52B6B}" srcOrd="1" destOrd="0" presId="urn:microsoft.com/office/officeart/2005/8/layout/hierarchy3"/>
    <dgm:cxn modelId="{1D42BCA9-FDE9-034C-8D8C-EE2B583A8EC6}" type="presParOf" srcId="{13E21C3D-3A82-C549-B99E-174B26F3BD60}" destId="{FB7C3B48-6D64-704B-90A6-5F37E3C3BB64}" srcOrd="2" destOrd="0" presId="urn:microsoft.com/office/officeart/2005/8/layout/hierarchy3"/>
    <dgm:cxn modelId="{8DDC9AEA-962E-A94A-839F-ACCD336574A4}" type="presParOf" srcId="{13E21C3D-3A82-C549-B99E-174B26F3BD60}" destId="{384D2F7F-49BB-5246-AC8B-04EE48185963}" srcOrd="3" destOrd="0" presId="urn:microsoft.com/office/officeart/2005/8/layout/hierarchy3"/>
    <dgm:cxn modelId="{16F0B010-D81B-BA49-B49B-80F801209F3F}" type="presParOf" srcId="{D2B474F2-1416-1A45-9FE8-CC8AEBD2ED94}" destId="{1D2110AC-4B5C-9743-9F41-0C68D3A5306F}" srcOrd="2" destOrd="0" presId="urn:microsoft.com/office/officeart/2005/8/layout/hierarchy3"/>
    <dgm:cxn modelId="{D8220824-3F73-AD46-861D-A86497672932}" type="presParOf" srcId="{1D2110AC-4B5C-9743-9F41-0C68D3A5306F}" destId="{1121DF80-FA22-D346-B90F-5893D7A8B682}" srcOrd="0" destOrd="0" presId="urn:microsoft.com/office/officeart/2005/8/layout/hierarchy3"/>
    <dgm:cxn modelId="{CAB54277-0D6A-7E44-8D90-C0313EFB62AE}" type="presParOf" srcId="{1121DF80-FA22-D346-B90F-5893D7A8B682}" destId="{E55E10B5-5593-224E-9230-4EEE33A00367}" srcOrd="0" destOrd="0" presId="urn:microsoft.com/office/officeart/2005/8/layout/hierarchy3"/>
    <dgm:cxn modelId="{37913E2C-D3A0-A24E-8821-707B4658194D}" type="presParOf" srcId="{1121DF80-FA22-D346-B90F-5893D7A8B682}" destId="{62C3E8FA-50C3-6045-A6EB-AABE46C10363}" srcOrd="1" destOrd="0" presId="urn:microsoft.com/office/officeart/2005/8/layout/hierarchy3"/>
    <dgm:cxn modelId="{2D073E50-AE61-9F4C-94F2-0B9D48E63D76}" type="presParOf" srcId="{1D2110AC-4B5C-9743-9F41-0C68D3A5306F}" destId="{B8205B79-1FF6-2441-89F5-C0A07B04CF03}" srcOrd="1" destOrd="0" presId="urn:microsoft.com/office/officeart/2005/8/layout/hierarchy3"/>
    <dgm:cxn modelId="{D424DA2C-8673-3242-BAEB-05DBAD3D1CAB}" type="presParOf" srcId="{B8205B79-1FF6-2441-89F5-C0A07B04CF03}" destId="{50BEA580-295E-FC4B-A921-B4CB91D3BCA7}" srcOrd="0" destOrd="0" presId="urn:microsoft.com/office/officeart/2005/8/layout/hierarchy3"/>
    <dgm:cxn modelId="{36565070-D8B4-2349-B48F-C7F4D5550D4B}" type="presParOf" srcId="{B8205B79-1FF6-2441-89F5-C0A07B04CF03}" destId="{256EB3DA-A813-204C-9C44-BEE441A8A9C9}" srcOrd="1" destOrd="0" presId="urn:microsoft.com/office/officeart/2005/8/layout/hierarchy3"/>
    <dgm:cxn modelId="{3E628E2F-BAE5-2246-B4B7-88A385522A86}" type="presParOf" srcId="{B8205B79-1FF6-2441-89F5-C0A07B04CF03}" destId="{CD026FB4-5266-8543-8F4A-2A2135869993}" srcOrd="2" destOrd="0" presId="urn:microsoft.com/office/officeart/2005/8/layout/hierarchy3"/>
    <dgm:cxn modelId="{1BA4A053-4B77-2747-8919-7523150371E0}" type="presParOf" srcId="{B8205B79-1FF6-2441-89F5-C0A07B04CF03}" destId="{FAC786AE-8BBB-AF42-BE5E-D9161738A40A}"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287FD4-1BAE-9E4A-B2C8-60D4806B25AD}" type="doc">
      <dgm:prSet loTypeId="urn:microsoft.com/office/officeart/2005/8/layout/process5" loCatId="process" qsTypeId="urn:microsoft.com/office/officeart/2005/8/quickstyle/3D3" qsCatId="3D" csTypeId="urn:microsoft.com/office/officeart/2005/8/colors/accent1_2" csCatId="accent1" phldr="1"/>
      <dgm:spPr/>
      <dgm:t>
        <a:bodyPr/>
        <a:lstStyle/>
        <a:p>
          <a:endParaRPr lang="en-US"/>
        </a:p>
      </dgm:t>
    </dgm:pt>
    <dgm:pt modelId="{3E8BD3D5-FB4C-F148-A5B6-CB6995CCE37C}">
      <dgm:prSet/>
      <dgm:spPr>
        <a:xfrm>
          <a:off x="7634" y="955341"/>
          <a:ext cx="2281981" cy="1369188"/>
        </a:xfrm>
        <a:prstGeom prst="roundRect">
          <a:avLst>
            <a:gd name="adj" fmla="val 10000"/>
          </a:avLst>
        </a:prstGeom>
        <a:solidFill>
          <a:srgbClr val="663366">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pPr rtl="0"/>
          <a:r>
            <a:rPr lang="en-US" dirty="0">
              <a:solidFill>
                <a:sysClr val="window" lastClr="FFFFFF"/>
              </a:solidFill>
              <a:latin typeface="Rockwell"/>
              <a:ea typeface="+mn-ea"/>
              <a:cs typeface="+mn-cs"/>
            </a:rPr>
            <a:t>Determines which programs are submitted for processing</a:t>
          </a:r>
        </a:p>
      </dgm:t>
    </dgm:pt>
    <dgm:pt modelId="{C6EA32B0-AB4E-A14C-BF22-A93B681ED1ED}" type="parTrans" cxnId="{15E02F58-DDDA-C94B-9C3F-7945DC4D18F5}">
      <dgm:prSet/>
      <dgm:spPr/>
      <dgm:t>
        <a:bodyPr/>
        <a:lstStyle/>
        <a:p>
          <a:endParaRPr lang="en-US"/>
        </a:p>
      </dgm:t>
    </dgm:pt>
    <dgm:pt modelId="{76A507E1-BF32-9C4F-8C5A-DDCB4CAC7279}" type="sibTrans" cxnId="{15E02F58-DDDA-C94B-9C3F-7945DC4D18F5}">
      <dgm:prSet/>
      <dgm:spPr>
        <a:xfrm>
          <a:off x="2490430" y="1356970"/>
          <a:ext cx="483780" cy="565931"/>
        </a:xfrm>
        <a:prstGeom prst="rightArrow">
          <a:avLst>
            <a:gd name="adj1" fmla="val 60000"/>
            <a:gd name="adj2" fmla="val 50000"/>
          </a:avLst>
        </a:prstGeom>
        <a:solidFill>
          <a:srgbClr val="663366">
            <a:tint val="60000"/>
            <a:hueOff val="0"/>
            <a:satOff val="0"/>
            <a:lumOff val="0"/>
            <a:alphaOff val="0"/>
          </a:srgb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gm:spPr>
      <dgm:t>
        <a:bodyPr/>
        <a:lstStyle/>
        <a:p>
          <a:endParaRPr lang="en-US">
            <a:solidFill>
              <a:sysClr val="window" lastClr="FFFFFF"/>
            </a:solidFill>
            <a:latin typeface="Rockwell"/>
            <a:ea typeface="+mn-ea"/>
            <a:cs typeface="+mn-cs"/>
          </a:endParaRPr>
        </a:p>
      </dgm:t>
    </dgm:pt>
    <dgm:pt modelId="{5C71274A-FAAD-CE4F-B9CE-71C03A360B59}">
      <dgm:prSet/>
      <dgm:spPr>
        <a:xfrm>
          <a:off x="3202409" y="955341"/>
          <a:ext cx="2281981" cy="1369188"/>
        </a:xfrm>
        <a:prstGeom prst="roundRect">
          <a:avLst>
            <a:gd name="adj" fmla="val 10000"/>
          </a:avLst>
        </a:prstGeom>
        <a:solidFill>
          <a:srgbClr val="663366">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pPr rtl="0"/>
          <a:r>
            <a:rPr lang="en-US" dirty="0">
              <a:solidFill>
                <a:sysClr val="window" lastClr="FFFFFF"/>
              </a:solidFill>
              <a:latin typeface="Rockwell"/>
              <a:ea typeface="+mn-ea"/>
              <a:cs typeface="+mn-cs"/>
            </a:rPr>
            <a:t>Once submitted, a job becomes a process for the short term scheduler</a:t>
          </a:r>
        </a:p>
      </dgm:t>
    </dgm:pt>
    <dgm:pt modelId="{5412883B-7FAA-5A4B-9F7D-323E71C5F569}" type="parTrans" cxnId="{394D20D0-0EF6-7443-9F59-3A5C57B1CBF3}">
      <dgm:prSet/>
      <dgm:spPr/>
      <dgm:t>
        <a:bodyPr/>
        <a:lstStyle/>
        <a:p>
          <a:endParaRPr lang="en-US"/>
        </a:p>
      </dgm:t>
    </dgm:pt>
    <dgm:pt modelId="{29068278-2A24-F642-9D08-49E218916C8F}" type="sibTrans" cxnId="{394D20D0-0EF6-7443-9F59-3A5C57B1CBF3}">
      <dgm:prSet/>
      <dgm:spPr>
        <a:xfrm>
          <a:off x="5685205" y="1356970"/>
          <a:ext cx="483780" cy="565931"/>
        </a:xfrm>
        <a:prstGeom prst="rightArrow">
          <a:avLst>
            <a:gd name="adj1" fmla="val 60000"/>
            <a:gd name="adj2" fmla="val 50000"/>
          </a:avLst>
        </a:prstGeom>
        <a:solidFill>
          <a:srgbClr val="663366">
            <a:tint val="60000"/>
            <a:hueOff val="0"/>
            <a:satOff val="0"/>
            <a:lumOff val="0"/>
            <a:alphaOff val="0"/>
          </a:srgb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gm:spPr>
      <dgm:t>
        <a:bodyPr/>
        <a:lstStyle/>
        <a:p>
          <a:endParaRPr lang="en-US">
            <a:solidFill>
              <a:sysClr val="window" lastClr="FFFFFF"/>
            </a:solidFill>
            <a:latin typeface="Rockwell"/>
            <a:ea typeface="+mn-ea"/>
            <a:cs typeface="+mn-cs"/>
          </a:endParaRPr>
        </a:p>
      </dgm:t>
    </dgm:pt>
    <dgm:pt modelId="{31EBD2D9-7453-6F4D-987D-F2BDFBB728EE}">
      <dgm:prSet/>
      <dgm:spPr>
        <a:xfrm>
          <a:off x="6397183" y="955341"/>
          <a:ext cx="2281981" cy="1369188"/>
        </a:xfrm>
        <a:prstGeom prst="roundRect">
          <a:avLst>
            <a:gd name="adj" fmla="val 10000"/>
          </a:avLst>
        </a:prstGeom>
        <a:solidFill>
          <a:srgbClr val="663366">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pPr rtl="0"/>
          <a:r>
            <a:rPr lang="en-US" dirty="0">
              <a:solidFill>
                <a:sysClr val="window" lastClr="FFFFFF"/>
              </a:solidFill>
              <a:latin typeface="Rockwell"/>
              <a:ea typeface="+mn-ea"/>
              <a:cs typeface="+mn-cs"/>
            </a:rPr>
            <a:t>In some systems a newly created process begins in a swapped-out condition, in which case it is added to a queue for the medium-term scheduler</a:t>
          </a:r>
        </a:p>
      </dgm:t>
    </dgm:pt>
    <dgm:pt modelId="{53BC0A39-18E0-FB43-9C5E-4E362DBF780E}" type="parTrans" cxnId="{E19429B1-3A8C-7948-AF90-455B801DBE95}">
      <dgm:prSet/>
      <dgm:spPr/>
      <dgm:t>
        <a:bodyPr/>
        <a:lstStyle/>
        <a:p>
          <a:endParaRPr lang="en-US"/>
        </a:p>
      </dgm:t>
    </dgm:pt>
    <dgm:pt modelId="{E2EEEA5A-9745-1C4E-B09A-FB05319DD4C2}" type="sibTrans" cxnId="{E19429B1-3A8C-7948-AF90-455B801DBE95}">
      <dgm:prSet/>
      <dgm:spPr>
        <a:xfrm rot="5816183">
          <a:off x="7132519" y="2521224"/>
          <a:ext cx="528028" cy="565931"/>
        </a:xfrm>
        <a:prstGeom prst="rightArrow">
          <a:avLst>
            <a:gd name="adj1" fmla="val 60000"/>
            <a:gd name="adj2" fmla="val 50000"/>
          </a:avLst>
        </a:prstGeom>
        <a:solidFill>
          <a:srgbClr val="663366">
            <a:tint val="60000"/>
            <a:hueOff val="0"/>
            <a:satOff val="0"/>
            <a:lumOff val="0"/>
            <a:alphaOff val="0"/>
          </a:srgb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gm:spPr>
      <dgm:t>
        <a:bodyPr/>
        <a:lstStyle/>
        <a:p>
          <a:endParaRPr lang="en-US">
            <a:solidFill>
              <a:sysClr val="window" lastClr="FFFFFF"/>
            </a:solidFill>
            <a:latin typeface="Rockwell"/>
            <a:ea typeface="+mn-ea"/>
            <a:cs typeface="+mn-cs"/>
          </a:endParaRPr>
        </a:p>
      </dgm:t>
    </dgm:pt>
    <dgm:pt modelId="{384E9DF4-C810-FC41-BD40-D99A6F1D7F02}">
      <dgm:prSet/>
      <dgm:spPr>
        <a:xfrm>
          <a:off x="5794808" y="3313518"/>
          <a:ext cx="2884356" cy="1604223"/>
        </a:xfrm>
        <a:prstGeom prst="roundRect">
          <a:avLst>
            <a:gd name="adj" fmla="val 10000"/>
          </a:avLst>
        </a:prstGeom>
        <a:solidFill>
          <a:srgbClr val="663366">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pPr rtl="0"/>
          <a:r>
            <a:rPr lang="en-US" dirty="0">
              <a:solidFill>
                <a:sysClr val="window" lastClr="FFFFFF"/>
              </a:solidFill>
              <a:latin typeface="Rockwell"/>
              <a:ea typeface="+mn-ea"/>
              <a:cs typeface="+mn-cs"/>
            </a:rPr>
            <a:t>Batch system</a:t>
          </a:r>
        </a:p>
      </dgm:t>
    </dgm:pt>
    <dgm:pt modelId="{E61A72F1-3EDA-4943-93F4-FC103E0A5BD6}" type="parTrans" cxnId="{0D16DE0D-DB68-1142-9F0B-BD4C497371AA}">
      <dgm:prSet/>
      <dgm:spPr/>
      <dgm:t>
        <a:bodyPr/>
        <a:lstStyle/>
        <a:p>
          <a:endParaRPr lang="en-US"/>
        </a:p>
      </dgm:t>
    </dgm:pt>
    <dgm:pt modelId="{15C653CD-26ED-754C-9AC0-B79DBBB27EBD}" type="sibTrans" cxnId="{0D16DE0D-DB68-1142-9F0B-BD4C497371AA}">
      <dgm:prSet/>
      <dgm:spPr>
        <a:xfrm rot="10796926">
          <a:off x="4540220" y="3834680"/>
          <a:ext cx="886575" cy="565931"/>
        </a:xfrm>
        <a:prstGeom prst="rightArrow">
          <a:avLst>
            <a:gd name="adj1" fmla="val 60000"/>
            <a:gd name="adj2" fmla="val 50000"/>
          </a:avLst>
        </a:prstGeom>
        <a:solidFill>
          <a:srgbClr val="663366">
            <a:tint val="60000"/>
            <a:hueOff val="0"/>
            <a:satOff val="0"/>
            <a:lumOff val="0"/>
            <a:alphaOff val="0"/>
          </a:srgb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gm:spPr>
      <dgm:t>
        <a:bodyPr/>
        <a:lstStyle/>
        <a:p>
          <a:endParaRPr lang="en-US">
            <a:solidFill>
              <a:sysClr val="window" lastClr="FFFFFF"/>
            </a:solidFill>
            <a:latin typeface="Rockwell"/>
            <a:ea typeface="+mn-ea"/>
            <a:cs typeface="+mn-cs"/>
          </a:endParaRPr>
        </a:p>
      </dgm:t>
    </dgm:pt>
    <dgm:pt modelId="{8B8E441D-66C9-CA41-9BEC-F7CD1CC46E26}">
      <dgm:prSet/>
      <dgm:spPr>
        <a:xfrm>
          <a:off x="5794808" y="3313518"/>
          <a:ext cx="2884356" cy="1604223"/>
        </a:xfrm>
        <a:prstGeom prst="roundRect">
          <a:avLst>
            <a:gd name="adj" fmla="val 10000"/>
          </a:avLst>
        </a:prstGeom>
        <a:solidFill>
          <a:srgbClr val="663366">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pPr rtl="0"/>
          <a:r>
            <a:rPr lang="en-US" dirty="0">
              <a:solidFill>
                <a:sysClr val="window" lastClr="FFFFFF"/>
              </a:solidFill>
              <a:latin typeface="Rockwell"/>
              <a:ea typeface="+mn-ea"/>
              <a:cs typeface="+mn-cs"/>
            </a:rPr>
            <a:t>Newly submitted jobs are routed to disk and held in a batch queue</a:t>
          </a:r>
        </a:p>
      </dgm:t>
    </dgm:pt>
    <dgm:pt modelId="{60FBB1A5-23F3-DF4E-8214-B18CE33F08D1}" type="parTrans" cxnId="{9DF20388-AA1B-CD48-83BD-F9080E09C327}">
      <dgm:prSet/>
      <dgm:spPr/>
      <dgm:t>
        <a:bodyPr/>
        <a:lstStyle/>
        <a:p>
          <a:endParaRPr lang="en-US"/>
        </a:p>
      </dgm:t>
    </dgm:pt>
    <dgm:pt modelId="{F6153ACB-2B3C-2842-AE6B-3D03AE648DA4}" type="sibTrans" cxnId="{9DF20388-AA1B-CD48-83BD-F9080E09C327}">
      <dgm:prSet/>
      <dgm:spPr/>
      <dgm:t>
        <a:bodyPr/>
        <a:lstStyle/>
        <a:p>
          <a:endParaRPr lang="en-US"/>
        </a:p>
      </dgm:t>
    </dgm:pt>
    <dgm:pt modelId="{FDCE45E9-FDA3-DF43-9116-39A084C2B776}">
      <dgm:prSet/>
      <dgm:spPr>
        <a:xfrm>
          <a:off x="5794808" y="3313518"/>
          <a:ext cx="2884356" cy="1604223"/>
        </a:xfrm>
        <a:prstGeom prst="roundRect">
          <a:avLst>
            <a:gd name="adj" fmla="val 10000"/>
          </a:avLst>
        </a:prstGeom>
        <a:solidFill>
          <a:srgbClr val="663366">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pPr rtl="0"/>
          <a:r>
            <a:rPr lang="en-US" dirty="0">
              <a:solidFill>
                <a:sysClr val="window" lastClr="FFFFFF"/>
              </a:solidFill>
              <a:latin typeface="Rockwell"/>
              <a:ea typeface="+mn-ea"/>
              <a:cs typeface="+mn-cs"/>
            </a:rPr>
            <a:t>The long-term scheduler creates processes from the queue when it can</a:t>
          </a:r>
        </a:p>
      </dgm:t>
    </dgm:pt>
    <dgm:pt modelId="{49F3397D-FDA9-B64A-9E07-38247A67E9A9}" type="parTrans" cxnId="{421E02B9-8A63-6449-9B2D-D0D0B2265159}">
      <dgm:prSet/>
      <dgm:spPr/>
      <dgm:t>
        <a:bodyPr/>
        <a:lstStyle/>
        <a:p>
          <a:endParaRPr lang="en-US"/>
        </a:p>
      </dgm:t>
    </dgm:pt>
    <dgm:pt modelId="{1872CBA5-03E8-3E4E-BEA0-443A15076C7C}" type="sibTrans" cxnId="{421E02B9-8A63-6449-9B2D-D0D0B2265159}">
      <dgm:prSet/>
      <dgm:spPr/>
      <dgm:t>
        <a:bodyPr/>
        <a:lstStyle/>
        <a:p>
          <a:endParaRPr lang="en-US"/>
        </a:p>
      </dgm:t>
    </dgm:pt>
    <dgm:pt modelId="{F7443625-C1F8-DD41-8590-E8082C619BA7}">
      <dgm:prSet/>
      <dgm:spPr>
        <a:xfrm>
          <a:off x="1378832" y="3241335"/>
          <a:ext cx="2743192" cy="1756614"/>
        </a:xfrm>
        <a:prstGeom prst="roundRect">
          <a:avLst>
            <a:gd name="adj" fmla="val 10000"/>
          </a:avLst>
        </a:prstGeom>
        <a:solidFill>
          <a:srgbClr val="663366">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pPr rtl="0"/>
          <a:r>
            <a:rPr lang="en-US" dirty="0">
              <a:solidFill>
                <a:sysClr val="window" lastClr="FFFFFF"/>
              </a:solidFill>
              <a:latin typeface="Rockwell"/>
              <a:ea typeface="+mn-ea"/>
              <a:cs typeface="+mn-cs"/>
            </a:rPr>
            <a:t>Time-sharing system</a:t>
          </a:r>
        </a:p>
      </dgm:t>
    </dgm:pt>
    <dgm:pt modelId="{27C571B7-0256-C049-9B40-A2B0F2C2C329}" type="parTrans" cxnId="{B75D98B0-DDB3-F24A-95F6-168926601B17}">
      <dgm:prSet/>
      <dgm:spPr/>
      <dgm:t>
        <a:bodyPr/>
        <a:lstStyle/>
        <a:p>
          <a:endParaRPr lang="en-US"/>
        </a:p>
      </dgm:t>
    </dgm:pt>
    <dgm:pt modelId="{499905AE-8D6C-4648-BF64-810A3CF30891}" type="sibTrans" cxnId="{B75D98B0-DDB3-F24A-95F6-168926601B17}">
      <dgm:prSet/>
      <dgm:spPr/>
      <dgm:t>
        <a:bodyPr/>
        <a:lstStyle/>
        <a:p>
          <a:endParaRPr lang="en-US"/>
        </a:p>
      </dgm:t>
    </dgm:pt>
    <dgm:pt modelId="{7E3C6BE5-8D41-E24E-B544-0DC512503079}">
      <dgm:prSet/>
      <dgm:spPr>
        <a:xfrm>
          <a:off x="1378832" y="3241335"/>
          <a:ext cx="2743192" cy="1756614"/>
        </a:xfrm>
        <a:prstGeom prst="roundRect">
          <a:avLst>
            <a:gd name="adj" fmla="val 10000"/>
          </a:avLst>
        </a:prstGeom>
        <a:solidFill>
          <a:srgbClr val="663366">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pPr rtl="0"/>
          <a:r>
            <a:rPr lang="en-US" dirty="0">
              <a:solidFill>
                <a:sysClr val="window" lastClr="FFFFFF"/>
              </a:solidFill>
              <a:latin typeface="Rockwell"/>
              <a:ea typeface="+mn-ea"/>
              <a:cs typeface="+mn-cs"/>
            </a:rPr>
            <a:t>A process request is generated when a user attempts to connect to the system</a:t>
          </a:r>
        </a:p>
      </dgm:t>
    </dgm:pt>
    <dgm:pt modelId="{5CCBD980-7B27-4C42-BB77-93E3D0DC4E9B}" type="parTrans" cxnId="{3161AB54-BADE-284E-8E2C-57674C49E67E}">
      <dgm:prSet/>
      <dgm:spPr/>
      <dgm:t>
        <a:bodyPr/>
        <a:lstStyle/>
        <a:p>
          <a:endParaRPr lang="en-US"/>
        </a:p>
      </dgm:t>
    </dgm:pt>
    <dgm:pt modelId="{D6AB7D43-9991-3142-97F5-9E8228695709}" type="sibTrans" cxnId="{3161AB54-BADE-284E-8E2C-57674C49E67E}">
      <dgm:prSet/>
      <dgm:spPr/>
      <dgm:t>
        <a:bodyPr/>
        <a:lstStyle/>
        <a:p>
          <a:endParaRPr lang="en-US"/>
        </a:p>
      </dgm:t>
    </dgm:pt>
    <dgm:pt modelId="{02F76604-8138-1948-A0FB-8D361B023C46}">
      <dgm:prSet/>
      <dgm:spPr>
        <a:xfrm>
          <a:off x="1378832" y="3241335"/>
          <a:ext cx="2743192" cy="1756614"/>
        </a:xfrm>
        <a:prstGeom prst="roundRect">
          <a:avLst>
            <a:gd name="adj" fmla="val 10000"/>
          </a:avLst>
        </a:prstGeom>
        <a:solidFill>
          <a:srgbClr val="663366">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pPr rtl="0"/>
          <a:r>
            <a:rPr lang="en-US" dirty="0">
              <a:solidFill>
                <a:sysClr val="window" lastClr="FFFFFF"/>
              </a:solidFill>
              <a:latin typeface="Rockwell"/>
              <a:ea typeface="+mn-ea"/>
              <a:cs typeface="+mn-cs"/>
            </a:rPr>
            <a:t>OS will accept all authorized comers until the system is saturated</a:t>
          </a:r>
        </a:p>
      </dgm:t>
    </dgm:pt>
    <dgm:pt modelId="{72339C9F-C354-AE4B-B103-6E21ACD178C1}" type="parTrans" cxnId="{0F762536-DA1A-3740-A9E8-3279FFFD93A9}">
      <dgm:prSet/>
      <dgm:spPr/>
      <dgm:t>
        <a:bodyPr/>
        <a:lstStyle/>
        <a:p>
          <a:endParaRPr lang="en-US"/>
        </a:p>
      </dgm:t>
    </dgm:pt>
    <dgm:pt modelId="{8A21449F-3C8C-C140-8653-046C81370456}" type="sibTrans" cxnId="{0F762536-DA1A-3740-A9E8-3279FFFD93A9}">
      <dgm:prSet/>
      <dgm:spPr/>
      <dgm:t>
        <a:bodyPr/>
        <a:lstStyle/>
        <a:p>
          <a:endParaRPr lang="en-US"/>
        </a:p>
      </dgm:t>
    </dgm:pt>
    <dgm:pt modelId="{B5299168-91B7-674D-97E3-D88323D31E67}">
      <dgm:prSet/>
      <dgm:spPr>
        <a:xfrm>
          <a:off x="1378832" y="3241335"/>
          <a:ext cx="2743192" cy="1756614"/>
        </a:xfrm>
        <a:prstGeom prst="roundRect">
          <a:avLst>
            <a:gd name="adj" fmla="val 10000"/>
          </a:avLst>
        </a:prstGeom>
        <a:solidFill>
          <a:srgbClr val="663366">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pPr rtl="0"/>
          <a:r>
            <a:rPr lang="en-US" dirty="0">
              <a:solidFill>
                <a:sysClr val="window" lastClr="FFFFFF"/>
              </a:solidFill>
              <a:latin typeface="Rockwell"/>
              <a:ea typeface="+mn-ea"/>
              <a:cs typeface="+mn-cs"/>
            </a:rPr>
            <a:t>At that point a connection request is met with a message indicating that the system is full and to try again later</a:t>
          </a:r>
        </a:p>
      </dgm:t>
    </dgm:pt>
    <dgm:pt modelId="{AD944B3E-C4E5-9049-8501-D19095ED71C1}" type="parTrans" cxnId="{AE720CD4-E1D0-B54A-A01A-AC46287AEA66}">
      <dgm:prSet/>
      <dgm:spPr/>
      <dgm:t>
        <a:bodyPr/>
        <a:lstStyle/>
        <a:p>
          <a:endParaRPr lang="en-US"/>
        </a:p>
      </dgm:t>
    </dgm:pt>
    <dgm:pt modelId="{19AB7E7D-66DF-3A4D-BF93-88D09456580B}" type="sibTrans" cxnId="{AE720CD4-E1D0-B54A-A01A-AC46287AEA66}">
      <dgm:prSet/>
      <dgm:spPr/>
      <dgm:t>
        <a:bodyPr/>
        <a:lstStyle/>
        <a:p>
          <a:endParaRPr lang="en-US"/>
        </a:p>
      </dgm:t>
    </dgm:pt>
    <dgm:pt modelId="{F589C160-A361-EA4E-A783-99961EEDF9E0}" type="pres">
      <dgm:prSet presAssocID="{BF287FD4-1BAE-9E4A-B2C8-60D4806B25AD}" presName="diagram" presStyleCnt="0">
        <dgm:presLayoutVars>
          <dgm:dir/>
          <dgm:resizeHandles val="exact"/>
        </dgm:presLayoutVars>
      </dgm:prSet>
      <dgm:spPr/>
    </dgm:pt>
    <dgm:pt modelId="{9B4101A5-766E-2043-8B91-E3504899DFCD}" type="pres">
      <dgm:prSet presAssocID="{3E8BD3D5-FB4C-F148-A5B6-CB6995CCE37C}" presName="node" presStyleLbl="node1" presStyleIdx="0" presStyleCnt="5">
        <dgm:presLayoutVars>
          <dgm:bulletEnabled val="1"/>
        </dgm:presLayoutVars>
      </dgm:prSet>
      <dgm:spPr/>
    </dgm:pt>
    <dgm:pt modelId="{3DAFAE46-D62E-F547-B908-2C8910826AC8}" type="pres">
      <dgm:prSet presAssocID="{76A507E1-BF32-9C4F-8C5A-DDCB4CAC7279}" presName="sibTrans" presStyleLbl="sibTrans2D1" presStyleIdx="0" presStyleCnt="4"/>
      <dgm:spPr/>
    </dgm:pt>
    <dgm:pt modelId="{C943DAB8-79DA-614E-9AE2-078CDBF9AECA}" type="pres">
      <dgm:prSet presAssocID="{76A507E1-BF32-9C4F-8C5A-DDCB4CAC7279}" presName="connectorText" presStyleLbl="sibTrans2D1" presStyleIdx="0" presStyleCnt="4"/>
      <dgm:spPr/>
    </dgm:pt>
    <dgm:pt modelId="{C48960A2-F897-234D-BD9C-A1AD5E608FE6}" type="pres">
      <dgm:prSet presAssocID="{5C71274A-FAAD-CE4F-B9CE-71C03A360B59}" presName="node" presStyleLbl="node1" presStyleIdx="1" presStyleCnt="5">
        <dgm:presLayoutVars>
          <dgm:bulletEnabled val="1"/>
        </dgm:presLayoutVars>
      </dgm:prSet>
      <dgm:spPr/>
    </dgm:pt>
    <dgm:pt modelId="{93BED25B-E4BA-C34E-8466-5DF5C8329C0E}" type="pres">
      <dgm:prSet presAssocID="{29068278-2A24-F642-9D08-49E218916C8F}" presName="sibTrans" presStyleLbl="sibTrans2D1" presStyleIdx="1" presStyleCnt="4"/>
      <dgm:spPr/>
    </dgm:pt>
    <dgm:pt modelId="{7D61FD54-B252-4142-B47B-CFE1493C3858}" type="pres">
      <dgm:prSet presAssocID="{29068278-2A24-F642-9D08-49E218916C8F}" presName="connectorText" presStyleLbl="sibTrans2D1" presStyleIdx="1" presStyleCnt="4"/>
      <dgm:spPr/>
    </dgm:pt>
    <dgm:pt modelId="{A0DE8F98-B363-8240-B4A5-366984F5E754}" type="pres">
      <dgm:prSet presAssocID="{31EBD2D9-7453-6F4D-987D-F2BDFBB728EE}" presName="node" presStyleLbl="node1" presStyleIdx="2" presStyleCnt="5">
        <dgm:presLayoutVars>
          <dgm:bulletEnabled val="1"/>
        </dgm:presLayoutVars>
      </dgm:prSet>
      <dgm:spPr/>
    </dgm:pt>
    <dgm:pt modelId="{6902F125-B410-B940-9B65-5636A8A9B969}" type="pres">
      <dgm:prSet presAssocID="{E2EEEA5A-9745-1C4E-B09A-FB05319DD4C2}" presName="sibTrans" presStyleLbl="sibTrans2D1" presStyleIdx="2" presStyleCnt="4"/>
      <dgm:spPr/>
    </dgm:pt>
    <dgm:pt modelId="{81F88D5B-AAE0-E440-AA67-A6E3B02216D2}" type="pres">
      <dgm:prSet presAssocID="{E2EEEA5A-9745-1C4E-B09A-FB05319DD4C2}" presName="connectorText" presStyleLbl="sibTrans2D1" presStyleIdx="2" presStyleCnt="4"/>
      <dgm:spPr/>
    </dgm:pt>
    <dgm:pt modelId="{AC21E1F0-4D5A-5345-AD6D-DF1C4E58B79F}" type="pres">
      <dgm:prSet presAssocID="{384E9DF4-C810-FC41-BD40-D99A6F1D7F02}" presName="node" presStyleLbl="node1" presStyleIdx="3" presStyleCnt="5" custScaleX="126397" custScaleY="117166">
        <dgm:presLayoutVars>
          <dgm:bulletEnabled val="1"/>
        </dgm:presLayoutVars>
      </dgm:prSet>
      <dgm:spPr/>
    </dgm:pt>
    <dgm:pt modelId="{24467B28-CBFC-584C-905E-18BF0F2750F9}" type="pres">
      <dgm:prSet presAssocID="{15C653CD-26ED-754C-9AC0-B79DBBB27EBD}" presName="sibTrans" presStyleLbl="sibTrans2D1" presStyleIdx="3" presStyleCnt="4"/>
      <dgm:spPr/>
    </dgm:pt>
    <dgm:pt modelId="{E0B323E1-C1DA-0F4B-9AF4-78A2161867BC}" type="pres">
      <dgm:prSet presAssocID="{15C653CD-26ED-754C-9AC0-B79DBBB27EBD}" presName="connectorText" presStyleLbl="sibTrans2D1" presStyleIdx="3" presStyleCnt="4"/>
      <dgm:spPr/>
    </dgm:pt>
    <dgm:pt modelId="{6B17C49C-5F9E-7C43-A2A7-9A15377FFA61}" type="pres">
      <dgm:prSet presAssocID="{F7443625-C1F8-DD41-8590-E8082C619BA7}" presName="node" presStyleLbl="node1" presStyleIdx="4" presStyleCnt="5" custScaleX="120211" custScaleY="128296" custLinFactNeighborX="-33304" custLinFactNeighborY="293">
        <dgm:presLayoutVars>
          <dgm:bulletEnabled val="1"/>
        </dgm:presLayoutVars>
      </dgm:prSet>
      <dgm:spPr/>
    </dgm:pt>
  </dgm:ptLst>
  <dgm:cxnLst>
    <dgm:cxn modelId="{55E26801-BBCF-3241-B2C7-83E34579CF99}" type="presOf" srcId="{E2EEEA5A-9745-1C4E-B09A-FB05319DD4C2}" destId="{6902F125-B410-B940-9B65-5636A8A9B969}" srcOrd="0" destOrd="0" presId="urn:microsoft.com/office/officeart/2005/8/layout/process5"/>
    <dgm:cxn modelId="{B7E7CF04-FF36-DB46-A1A7-ED73BD6A5F95}" type="presOf" srcId="{8B8E441D-66C9-CA41-9BEC-F7CD1CC46E26}" destId="{AC21E1F0-4D5A-5345-AD6D-DF1C4E58B79F}" srcOrd="0" destOrd="1" presId="urn:microsoft.com/office/officeart/2005/8/layout/process5"/>
    <dgm:cxn modelId="{0D16DE0D-DB68-1142-9F0B-BD4C497371AA}" srcId="{BF287FD4-1BAE-9E4A-B2C8-60D4806B25AD}" destId="{384E9DF4-C810-FC41-BD40-D99A6F1D7F02}" srcOrd="3" destOrd="0" parTransId="{E61A72F1-3EDA-4943-93F4-FC103E0A5BD6}" sibTransId="{15C653CD-26ED-754C-9AC0-B79DBBB27EBD}"/>
    <dgm:cxn modelId="{EDDD6623-09C9-FC43-9F5D-EBA9144432BC}" type="presOf" srcId="{31EBD2D9-7453-6F4D-987D-F2BDFBB728EE}" destId="{A0DE8F98-B363-8240-B4A5-366984F5E754}" srcOrd="0" destOrd="0" presId="urn:microsoft.com/office/officeart/2005/8/layout/process5"/>
    <dgm:cxn modelId="{0F762536-DA1A-3740-A9E8-3279FFFD93A9}" srcId="{F7443625-C1F8-DD41-8590-E8082C619BA7}" destId="{02F76604-8138-1948-A0FB-8D361B023C46}" srcOrd="1" destOrd="0" parTransId="{72339C9F-C354-AE4B-B103-6E21ACD178C1}" sibTransId="{8A21449F-3C8C-C140-8653-046C81370456}"/>
    <dgm:cxn modelId="{B54ED539-C726-E442-AA2A-BEA1FCECD0AD}" type="presOf" srcId="{5C71274A-FAAD-CE4F-B9CE-71C03A360B59}" destId="{C48960A2-F897-234D-BD9C-A1AD5E608FE6}" srcOrd="0" destOrd="0" presId="urn:microsoft.com/office/officeart/2005/8/layout/process5"/>
    <dgm:cxn modelId="{1F4F1860-C6EE-E64C-BDF9-87A0306D0ABC}" type="presOf" srcId="{B5299168-91B7-674D-97E3-D88323D31E67}" destId="{6B17C49C-5F9E-7C43-A2A7-9A15377FFA61}" srcOrd="0" destOrd="3" presId="urn:microsoft.com/office/officeart/2005/8/layout/process5"/>
    <dgm:cxn modelId="{19C2806C-C689-E943-A9CD-D2E1069BB233}" type="presOf" srcId="{15C653CD-26ED-754C-9AC0-B79DBBB27EBD}" destId="{24467B28-CBFC-584C-905E-18BF0F2750F9}" srcOrd="0" destOrd="0" presId="urn:microsoft.com/office/officeart/2005/8/layout/process5"/>
    <dgm:cxn modelId="{A2CA7D54-B5D3-B44E-A2C0-C7CCC1C6EA28}" type="presOf" srcId="{F7443625-C1F8-DD41-8590-E8082C619BA7}" destId="{6B17C49C-5F9E-7C43-A2A7-9A15377FFA61}" srcOrd="0" destOrd="0" presId="urn:microsoft.com/office/officeart/2005/8/layout/process5"/>
    <dgm:cxn modelId="{3161AB54-BADE-284E-8E2C-57674C49E67E}" srcId="{F7443625-C1F8-DD41-8590-E8082C619BA7}" destId="{7E3C6BE5-8D41-E24E-B544-0DC512503079}" srcOrd="0" destOrd="0" parTransId="{5CCBD980-7B27-4C42-BB77-93E3D0DC4E9B}" sibTransId="{D6AB7D43-9991-3142-97F5-9E8228695709}"/>
    <dgm:cxn modelId="{15E02F58-DDDA-C94B-9C3F-7945DC4D18F5}" srcId="{BF287FD4-1BAE-9E4A-B2C8-60D4806B25AD}" destId="{3E8BD3D5-FB4C-F148-A5B6-CB6995CCE37C}" srcOrd="0" destOrd="0" parTransId="{C6EA32B0-AB4E-A14C-BF22-A93B681ED1ED}" sibTransId="{76A507E1-BF32-9C4F-8C5A-DDCB4CAC7279}"/>
    <dgm:cxn modelId="{9DF20388-AA1B-CD48-83BD-F9080E09C327}" srcId="{384E9DF4-C810-FC41-BD40-D99A6F1D7F02}" destId="{8B8E441D-66C9-CA41-9BEC-F7CD1CC46E26}" srcOrd="0" destOrd="0" parTransId="{60FBB1A5-23F3-DF4E-8214-B18CE33F08D1}" sibTransId="{F6153ACB-2B3C-2842-AE6B-3D03AE648DA4}"/>
    <dgm:cxn modelId="{1D1AE592-DC50-9A41-9154-5EACDF6DEC01}" type="presOf" srcId="{E2EEEA5A-9745-1C4E-B09A-FB05319DD4C2}" destId="{81F88D5B-AAE0-E440-AA67-A6E3B02216D2}" srcOrd="1" destOrd="0" presId="urn:microsoft.com/office/officeart/2005/8/layout/process5"/>
    <dgm:cxn modelId="{AA2FBA95-3BCE-8B46-A0C0-8811C1CAF341}" type="presOf" srcId="{29068278-2A24-F642-9D08-49E218916C8F}" destId="{93BED25B-E4BA-C34E-8466-5DF5C8329C0E}" srcOrd="0" destOrd="0" presId="urn:microsoft.com/office/officeart/2005/8/layout/process5"/>
    <dgm:cxn modelId="{05159798-4490-0E40-9E5C-E651C4CF29AF}" type="presOf" srcId="{76A507E1-BF32-9C4F-8C5A-DDCB4CAC7279}" destId="{C943DAB8-79DA-614E-9AE2-078CDBF9AECA}" srcOrd="1" destOrd="0" presId="urn:microsoft.com/office/officeart/2005/8/layout/process5"/>
    <dgm:cxn modelId="{FC9CBEA8-A970-A240-B2B8-EF6FBC4D2AE6}" type="presOf" srcId="{7E3C6BE5-8D41-E24E-B544-0DC512503079}" destId="{6B17C49C-5F9E-7C43-A2A7-9A15377FFA61}" srcOrd="0" destOrd="1" presId="urn:microsoft.com/office/officeart/2005/8/layout/process5"/>
    <dgm:cxn modelId="{B75D98B0-DDB3-F24A-95F6-168926601B17}" srcId="{BF287FD4-1BAE-9E4A-B2C8-60D4806B25AD}" destId="{F7443625-C1F8-DD41-8590-E8082C619BA7}" srcOrd="4" destOrd="0" parTransId="{27C571B7-0256-C049-9B40-A2B0F2C2C329}" sibTransId="{499905AE-8D6C-4648-BF64-810A3CF30891}"/>
    <dgm:cxn modelId="{E19429B1-3A8C-7948-AF90-455B801DBE95}" srcId="{BF287FD4-1BAE-9E4A-B2C8-60D4806B25AD}" destId="{31EBD2D9-7453-6F4D-987D-F2BDFBB728EE}" srcOrd="2" destOrd="0" parTransId="{53BC0A39-18E0-FB43-9C5E-4E362DBF780E}" sibTransId="{E2EEEA5A-9745-1C4E-B09A-FB05319DD4C2}"/>
    <dgm:cxn modelId="{7129FDB1-AD4A-7140-ABCD-52850FFD073E}" type="presOf" srcId="{15C653CD-26ED-754C-9AC0-B79DBBB27EBD}" destId="{E0B323E1-C1DA-0F4B-9AF4-78A2161867BC}" srcOrd="1" destOrd="0" presId="urn:microsoft.com/office/officeart/2005/8/layout/process5"/>
    <dgm:cxn modelId="{421E02B9-8A63-6449-9B2D-D0D0B2265159}" srcId="{384E9DF4-C810-FC41-BD40-D99A6F1D7F02}" destId="{FDCE45E9-FDA3-DF43-9116-39A084C2B776}" srcOrd="1" destOrd="0" parTransId="{49F3397D-FDA9-B64A-9E07-38247A67E9A9}" sibTransId="{1872CBA5-03E8-3E4E-BEA0-443A15076C7C}"/>
    <dgm:cxn modelId="{021118BD-6370-E446-8AFE-E10B74611CD4}" type="presOf" srcId="{384E9DF4-C810-FC41-BD40-D99A6F1D7F02}" destId="{AC21E1F0-4D5A-5345-AD6D-DF1C4E58B79F}" srcOrd="0" destOrd="0" presId="urn:microsoft.com/office/officeart/2005/8/layout/process5"/>
    <dgm:cxn modelId="{77F483C1-A898-0246-A59B-D11D70EF8CC0}" type="presOf" srcId="{02F76604-8138-1948-A0FB-8D361B023C46}" destId="{6B17C49C-5F9E-7C43-A2A7-9A15377FFA61}" srcOrd="0" destOrd="2" presId="urn:microsoft.com/office/officeart/2005/8/layout/process5"/>
    <dgm:cxn modelId="{394D20D0-0EF6-7443-9F59-3A5C57B1CBF3}" srcId="{BF287FD4-1BAE-9E4A-B2C8-60D4806B25AD}" destId="{5C71274A-FAAD-CE4F-B9CE-71C03A360B59}" srcOrd="1" destOrd="0" parTransId="{5412883B-7FAA-5A4B-9F7D-323E71C5F569}" sibTransId="{29068278-2A24-F642-9D08-49E218916C8F}"/>
    <dgm:cxn modelId="{AE720CD4-E1D0-B54A-A01A-AC46287AEA66}" srcId="{F7443625-C1F8-DD41-8590-E8082C619BA7}" destId="{B5299168-91B7-674D-97E3-D88323D31E67}" srcOrd="2" destOrd="0" parTransId="{AD944B3E-C4E5-9049-8501-D19095ED71C1}" sibTransId="{19AB7E7D-66DF-3A4D-BF93-88D09456580B}"/>
    <dgm:cxn modelId="{EF389DE0-0A1E-CF4A-8E94-138FCDA9C626}" type="presOf" srcId="{29068278-2A24-F642-9D08-49E218916C8F}" destId="{7D61FD54-B252-4142-B47B-CFE1493C3858}" srcOrd="1" destOrd="0" presId="urn:microsoft.com/office/officeart/2005/8/layout/process5"/>
    <dgm:cxn modelId="{53F6B7E2-2792-0D43-A5D2-141FAD3D9ADC}" type="presOf" srcId="{FDCE45E9-FDA3-DF43-9116-39A084C2B776}" destId="{AC21E1F0-4D5A-5345-AD6D-DF1C4E58B79F}" srcOrd="0" destOrd="2" presId="urn:microsoft.com/office/officeart/2005/8/layout/process5"/>
    <dgm:cxn modelId="{994F6AEE-BDEF-704E-80DE-EEE69A59889D}" type="presOf" srcId="{3E8BD3D5-FB4C-F148-A5B6-CB6995CCE37C}" destId="{9B4101A5-766E-2043-8B91-E3504899DFCD}" srcOrd="0" destOrd="0" presId="urn:microsoft.com/office/officeart/2005/8/layout/process5"/>
    <dgm:cxn modelId="{20659CFB-9BCC-0642-9095-46B2601B104B}" type="presOf" srcId="{BF287FD4-1BAE-9E4A-B2C8-60D4806B25AD}" destId="{F589C160-A361-EA4E-A783-99961EEDF9E0}" srcOrd="0" destOrd="0" presId="urn:microsoft.com/office/officeart/2005/8/layout/process5"/>
    <dgm:cxn modelId="{77172DFF-6A47-2F41-A250-631588129EAC}" type="presOf" srcId="{76A507E1-BF32-9C4F-8C5A-DDCB4CAC7279}" destId="{3DAFAE46-D62E-F547-B908-2C8910826AC8}" srcOrd="0" destOrd="0" presId="urn:microsoft.com/office/officeart/2005/8/layout/process5"/>
    <dgm:cxn modelId="{8800DE68-14C6-8241-9F28-89A3130F914A}" type="presParOf" srcId="{F589C160-A361-EA4E-A783-99961EEDF9E0}" destId="{9B4101A5-766E-2043-8B91-E3504899DFCD}" srcOrd="0" destOrd="0" presId="urn:microsoft.com/office/officeart/2005/8/layout/process5"/>
    <dgm:cxn modelId="{D7973EAB-BFAD-7E44-A99F-B75B4726361E}" type="presParOf" srcId="{F589C160-A361-EA4E-A783-99961EEDF9E0}" destId="{3DAFAE46-D62E-F547-B908-2C8910826AC8}" srcOrd="1" destOrd="0" presId="urn:microsoft.com/office/officeart/2005/8/layout/process5"/>
    <dgm:cxn modelId="{D3FC6D90-0B66-E74D-9859-78D2691887C2}" type="presParOf" srcId="{3DAFAE46-D62E-F547-B908-2C8910826AC8}" destId="{C943DAB8-79DA-614E-9AE2-078CDBF9AECA}" srcOrd="0" destOrd="0" presId="urn:microsoft.com/office/officeart/2005/8/layout/process5"/>
    <dgm:cxn modelId="{552F520A-900E-DE48-90C1-AADD3B393439}" type="presParOf" srcId="{F589C160-A361-EA4E-A783-99961EEDF9E0}" destId="{C48960A2-F897-234D-BD9C-A1AD5E608FE6}" srcOrd="2" destOrd="0" presId="urn:microsoft.com/office/officeart/2005/8/layout/process5"/>
    <dgm:cxn modelId="{759C7049-F80D-574F-84DA-AFB16EBD4371}" type="presParOf" srcId="{F589C160-A361-EA4E-A783-99961EEDF9E0}" destId="{93BED25B-E4BA-C34E-8466-5DF5C8329C0E}" srcOrd="3" destOrd="0" presId="urn:microsoft.com/office/officeart/2005/8/layout/process5"/>
    <dgm:cxn modelId="{F8D9A2C8-E6CE-7746-941A-36B4E3D22C7F}" type="presParOf" srcId="{93BED25B-E4BA-C34E-8466-5DF5C8329C0E}" destId="{7D61FD54-B252-4142-B47B-CFE1493C3858}" srcOrd="0" destOrd="0" presId="urn:microsoft.com/office/officeart/2005/8/layout/process5"/>
    <dgm:cxn modelId="{8249A3C1-14CC-B846-9B0E-6840281C152B}" type="presParOf" srcId="{F589C160-A361-EA4E-A783-99961EEDF9E0}" destId="{A0DE8F98-B363-8240-B4A5-366984F5E754}" srcOrd="4" destOrd="0" presId="urn:microsoft.com/office/officeart/2005/8/layout/process5"/>
    <dgm:cxn modelId="{72BC4E1F-4457-484B-866F-9D3E7D7FD9F5}" type="presParOf" srcId="{F589C160-A361-EA4E-A783-99961EEDF9E0}" destId="{6902F125-B410-B940-9B65-5636A8A9B969}" srcOrd="5" destOrd="0" presId="urn:microsoft.com/office/officeart/2005/8/layout/process5"/>
    <dgm:cxn modelId="{5E7722A0-45C6-8C4F-BC28-371B13533947}" type="presParOf" srcId="{6902F125-B410-B940-9B65-5636A8A9B969}" destId="{81F88D5B-AAE0-E440-AA67-A6E3B02216D2}" srcOrd="0" destOrd="0" presId="urn:microsoft.com/office/officeart/2005/8/layout/process5"/>
    <dgm:cxn modelId="{D01522AA-5E1B-124F-A889-D2292ED58F8E}" type="presParOf" srcId="{F589C160-A361-EA4E-A783-99961EEDF9E0}" destId="{AC21E1F0-4D5A-5345-AD6D-DF1C4E58B79F}" srcOrd="6" destOrd="0" presId="urn:microsoft.com/office/officeart/2005/8/layout/process5"/>
    <dgm:cxn modelId="{E8C9459E-723A-1D42-9835-557DD9727E45}" type="presParOf" srcId="{F589C160-A361-EA4E-A783-99961EEDF9E0}" destId="{24467B28-CBFC-584C-905E-18BF0F2750F9}" srcOrd="7" destOrd="0" presId="urn:microsoft.com/office/officeart/2005/8/layout/process5"/>
    <dgm:cxn modelId="{B2190DDE-C776-D74E-B5B1-546E1AD97669}" type="presParOf" srcId="{24467B28-CBFC-584C-905E-18BF0F2750F9}" destId="{E0B323E1-C1DA-0F4B-9AF4-78A2161867BC}" srcOrd="0" destOrd="0" presId="urn:microsoft.com/office/officeart/2005/8/layout/process5"/>
    <dgm:cxn modelId="{479B5064-985F-E746-8994-4D54352AA072}" type="presParOf" srcId="{F589C160-A361-EA4E-A783-99961EEDF9E0}" destId="{6B17C49C-5F9E-7C43-A2A7-9A15377FFA61}"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50311E-025D-7344-A9FC-2AA1317E3F60}">
      <dsp:nvSpPr>
        <dsp:cNvPr id="0" name=""/>
        <dsp:cNvSpPr/>
      </dsp:nvSpPr>
      <dsp:spPr>
        <a:xfrm>
          <a:off x="1072" y="216497"/>
          <a:ext cx="2509451" cy="125472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rtl="0">
            <a:lnSpc>
              <a:spcPct val="90000"/>
            </a:lnSpc>
            <a:spcBef>
              <a:spcPct val="0"/>
            </a:spcBef>
            <a:spcAft>
              <a:spcPct val="35000"/>
            </a:spcAft>
            <a:buNone/>
          </a:pPr>
          <a:r>
            <a:rPr lang="en-US" sz="2700" kern="1200" dirty="0">
              <a:solidFill>
                <a:sysClr val="window" lastClr="FFFFFF"/>
              </a:solidFill>
              <a:effectLst>
                <a:outerShdw blurRad="38100" dist="38100" dir="2700000" algn="tl">
                  <a:srgbClr val="000000">
                    <a:alpha val="43137"/>
                  </a:srgbClr>
                </a:outerShdw>
              </a:effectLst>
              <a:latin typeface="Rockwell"/>
              <a:ea typeface="+mn-ea"/>
              <a:cs typeface="+mn-cs"/>
            </a:rPr>
            <a:t>Instruction set architecture (ISA)</a:t>
          </a:r>
        </a:p>
      </dsp:txBody>
      <dsp:txXfrm>
        <a:off x="37822" y="253247"/>
        <a:ext cx="2435951" cy="1181225"/>
      </dsp:txXfrm>
    </dsp:sp>
    <dsp:sp modelId="{5B513F86-D07D-CC45-AADF-4F581EAF2C88}">
      <dsp:nvSpPr>
        <dsp:cNvPr id="0" name=""/>
        <dsp:cNvSpPr/>
      </dsp:nvSpPr>
      <dsp:spPr>
        <a:xfrm>
          <a:off x="252017" y="1471223"/>
          <a:ext cx="250945" cy="941044"/>
        </a:xfrm>
        <a:custGeom>
          <a:avLst/>
          <a:gdLst/>
          <a:ahLst/>
          <a:cxnLst/>
          <a:rect l="0" t="0" r="0" b="0"/>
          <a:pathLst>
            <a:path>
              <a:moveTo>
                <a:pt x="0" y="0"/>
              </a:moveTo>
              <a:lnTo>
                <a:pt x="0" y="941044"/>
              </a:lnTo>
              <a:lnTo>
                <a:pt x="250945" y="941044"/>
              </a:lnTo>
            </a:path>
          </a:pathLst>
        </a:custGeom>
        <a:noFill/>
        <a:ln w="12700" cap="flat" cmpd="sng" algn="ctr">
          <a:solidFill>
            <a:srgbClr val="663366">
              <a:shade val="60000"/>
              <a:hueOff val="0"/>
              <a:satOff val="0"/>
              <a:lumOff val="0"/>
              <a:alphaOff val="0"/>
            </a:srgbClr>
          </a:solidFill>
          <a:prstDash val="solid"/>
        </a:ln>
        <a:effectLst/>
      </dsp:spPr>
      <dsp:style>
        <a:lnRef idx="1">
          <a:scrgbClr r="0" g="0" b="0"/>
        </a:lnRef>
        <a:fillRef idx="0">
          <a:scrgbClr r="0" g="0" b="0"/>
        </a:fillRef>
        <a:effectRef idx="0">
          <a:scrgbClr r="0" g="0" b="0"/>
        </a:effectRef>
        <a:fontRef idx="minor"/>
      </dsp:style>
    </dsp:sp>
    <dsp:sp modelId="{33305FA7-C2B7-ED40-873D-BBCA01E9ADCB}">
      <dsp:nvSpPr>
        <dsp:cNvPr id="0" name=""/>
        <dsp:cNvSpPr/>
      </dsp:nvSpPr>
      <dsp:spPr>
        <a:xfrm>
          <a:off x="502962" y="1784905"/>
          <a:ext cx="2007561" cy="125472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rtl="0">
            <a:lnSpc>
              <a:spcPct val="90000"/>
            </a:lnSpc>
            <a:spcBef>
              <a:spcPct val="0"/>
            </a:spcBef>
            <a:spcAft>
              <a:spcPct val="35000"/>
            </a:spcAft>
            <a:buNone/>
          </a:pPr>
          <a:r>
            <a:rPr lang="en-US" sz="1200" kern="1200" dirty="0">
              <a:solidFill>
                <a:sysClr val="windowText" lastClr="000000">
                  <a:hueOff val="0"/>
                  <a:satOff val="0"/>
                  <a:lumOff val="0"/>
                  <a:alphaOff val="0"/>
                </a:sysClr>
              </a:solidFill>
              <a:latin typeface="Rockwell"/>
              <a:ea typeface="+mn-ea"/>
              <a:cs typeface="+mn-cs"/>
            </a:rPr>
            <a:t>Defines the machine language instructions that a computer can follow</a:t>
          </a:r>
        </a:p>
      </dsp:txBody>
      <dsp:txXfrm>
        <a:off x="539712" y="1821655"/>
        <a:ext cx="1934061" cy="1181225"/>
      </dsp:txXfrm>
    </dsp:sp>
    <dsp:sp modelId="{8B292142-3417-9A49-B33C-60015EE3F03C}">
      <dsp:nvSpPr>
        <dsp:cNvPr id="0" name=""/>
        <dsp:cNvSpPr/>
      </dsp:nvSpPr>
      <dsp:spPr>
        <a:xfrm>
          <a:off x="252017" y="1471223"/>
          <a:ext cx="250945" cy="2509451"/>
        </a:xfrm>
        <a:custGeom>
          <a:avLst/>
          <a:gdLst/>
          <a:ahLst/>
          <a:cxnLst/>
          <a:rect l="0" t="0" r="0" b="0"/>
          <a:pathLst>
            <a:path>
              <a:moveTo>
                <a:pt x="0" y="0"/>
              </a:moveTo>
              <a:lnTo>
                <a:pt x="0" y="2509451"/>
              </a:lnTo>
              <a:lnTo>
                <a:pt x="250945" y="2509451"/>
              </a:lnTo>
            </a:path>
          </a:pathLst>
        </a:custGeom>
        <a:noFill/>
        <a:ln w="12700" cap="flat" cmpd="sng" algn="ctr">
          <a:solidFill>
            <a:srgbClr val="663366">
              <a:shade val="60000"/>
              <a:hueOff val="0"/>
              <a:satOff val="0"/>
              <a:lumOff val="0"/>
              <a:alphaOff val="0"/>
            </a:srgbClr>
          </a:solidFill>
          <a:prstDash val="solid"/>
        </a:ln>
        <a:effectLst/>
      </dsp:spPr>
      <dsp:style>
        <a:lnRef idx="1">
          <a:scrgbClr r="0" g="0" b="0"/>
        </a:lnRef>
        <a:fillRef idx="0">
          <a:scrgbClr r="0" g="0" b="0"/>
        </a:fillRef>
        <a:effectRef idx="0">
          <a:scrgbClr r="0" g="0" b="0"/>
        </a:effectRef>
        <a:fontRef idx="minor"/>
      </dsp:style>
    </dsp:sp>
    <dsp:sp modelId="{B4E74E98-2C79-2945-9F4F-74D267D60EC3}">
      <dsp:nvSpPr>
        <dsp:cNvPr id="0" name=""/>
        <dsp:cNvSpPr/>
      </dsp:nvSpPr>
      <dsp:spPr>
        <a:xfrm>
          <a:off x="502962" y="3353312"/>
          <a:ext cx="2007561" cy="125472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rtl="0">
            <a:lnSpc>
              <a:spcPct val="90000"/>
            </a:lnSpc>
            <a:spcBef>
              <a:spcPct val="0"/>
            </a:spcBef>
            <a:spcAft>
              <a:spcPct val="35000"/>
            </a:spcAft>
            <a:buNone/>
          </a:pPr>
          <a:r>
            <a:rPr lang="en-US" sz="1200" kern="1200" dirty="0">
              <a:solidFill>
                <a:sysClr val="windowText" lastClr="000000">
                  <a:hueOff val="0"/>
                  <a:satOff val="0"/>
                  <a:lumOff val="0"/>
                  <a:alphaOff val="0"/>
                </a:sysClr>
              </a:solidFill>
              <a:latin typeface="Rockwell"/>
              <a:ea typeface="+mn-ea"/>
              <a:cs typeface="+mn-cs"/>
            </a:rPr>
            <a:t>Boundary between hardware and software</a:t>
          </a:r>
        </a:p>
      </dsp:txBody>
      <dsp:txXfrm>
        <a:off x="539712" y="3390062"/>
        <a:ext cx="1934061" cy="1181225"/>
      </dsp:txXfrm>
    </dsp:sp>
    <dsp:sp modelId="{489FB5BC-4218-644F-A04B-E9381F972CA7}">
      <dsp:nvSpPr>
        <dsp:cNvPr id="0" name=""/>
        <dsp:cNvSpPr/>
      </dsp:nvSpPr>
      <dsp:spPr>
        <a:xfrm>
          <a:off x="3137886" y="216497"/>
          <a:ext cx="2509451" cy="125472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rtl="0">
            <a:lnSpc>
              <a:spcPct val="90000"/>
            </a:lnSpc>
            <a:spcBef>
              <a:spcPct val="0"/>
            </a:spcBef>
            <a:spcAft>
              <a:spcPct val="35000"/>
            </a:spcAft>
            <a:buNone/>
          </a:pPr>
          <a:r>
            <a:rPr lang="en-US" sz="2700" kern="1200" dirty="0">
              <a:solidFill>
                <a:sysClr val="window" lastClr="FFFFFF"/>
              </a:solidFill>
              <a:effectLst>
                <a:outerShdw blurRad="38100" dist="38100" dir="2700000" algn="tl">
                  <a:srgbClr val="000000">
                    <a:alpha val="43137"/>
                  </a:srgbClr>
                </a:outerShdw>
              </a:effectLst>
              <a:latin typeface="Rockwell"/>
              <a:ea typeface="+mn-ea"/>
              <a:cs typeface="+mn-cs"/>
            </a:rPr>
            <a:t>Application binary interface (ABI)</a:t>
          </a:r>
        </a:p>
      </dsp:txBody>
      <dsp:txXfrm>
        <a:off x="3174636" y="253247"/>
        <a:ext cx="2435951" cy="1181225"/>
      </dsp:txXfrm>
    </dsp:sp>
    <dsp:sp modelId="{FD2B6C68-7AE3-AD44-B0A5-B3647459FECC}">
      <dsp:nvSpPr>
        <dsp:cNvPr id="0" name=""/>
        <dsp:cNvSpPr/>
      </dsp:nvSpPr>
      <dsp:spPr>
        <a:xfrm>
          <a:off x="3388831" y="1471223"/>
          <a:ext cx="250945" cy="941044"/>
        </a:xfrm>
        <a:custGeom>
          <a:avLst/>
          <a:gdLst/>
          <a:ahLst/>
          <a:cxnLst/>
          <a:rect l="0" t="0" r="0" b="0"/>
          <a:pathLst>
            <a:path>
              <a:moveTo>
                <a:pt x="0" y="0"/>
              </a:moveTo>
              <a:lnTo>
                <a:pt x="0" y="941044"/>
              </a:lnTo>
              <a:lnTo>
                <a:pt x="250945" y="941044"/>
              </a:lnTo>
            </a:path>
          </a:pathLst>
        </a:custGeom>
        <a:noFill/>
        <a:ln w="12700" cap="flat" cmpd="sng" algn="ctr">
          <a:solidFill>
            <a:srgbClr val="663366">
              <a:shade val="60000"/>
              <a:hueOff val="0"/>
              <a:satOff val="0"/>
              <a:lumOff val="0"/>
              <a:alphaOff val="0"/>
            </a:srgbClr>
          </a:solidFill>
          <a:prstDash val="solid"/>
        </a:ln>
        <a:effectLst/>
      </dsp:spPr>
      <dsp:style>
        <a:lnRef idx="1">
          <a:scrgbClr r="0" g="0" b="0"/>
        </a:lnRef>
        <a:fillRef idx="0">
          <a:scrgbClr r="0" g="0" b="0"/>
        </a:fillRef>
        <a:effectRef idx="0">
          <a:scrgbClr r="0" g="0" b="0"/>
        </a:effectRef>
        <a:fontRef idx="minor"/>
      </dsp:style>
    </dsp:sp>
    <dsp:sp modelId="{5D5EEB6A-69EB-CA4A-B92A-65BBC8B52B6B}">
      <dsp:nvSpPr>
        <dsp:cNvPr id="0" name=""/>
        <dsp:cNvSpPr/>
      </dsp:nvSpPr>
      <dsp:spPr>
        <a:xfrm>
          <a:off x="3639777" y="1784905"/>
          <a:ext cx="2007561" cy="125472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rtl="0">
            <a:lnSpc>
              <a:spcPct val="90000"/>
            </a:lnSpc>
            <a:spcBef>
              <a:spcPct val="0"/>
            </a:spcBef>
            <a:spcAft>
              <a:spcPct val="35000"/>
            </a:spcAft>
            <a:buNone/>
          </a:pPr>
          <a:r>
            <a:rPr lang="en-US" sz="1200" kern="1200" dirty="0">
              <a:solidFill>
                <a:sysClr val="windowText" lastClr="000000">
                  <a:hueOff val="0"/>
                  <a:satOff val="0"/>
                  <a:lumOff val="0"/>
                  <a:alphaOff val="0"/>
                </a:sysClr>
              </a:solidFill>
              <a:latin typeface="Rockwell"/>
              <a:ea typeface="+mn-ea"/>
              <a:cs typeface="+mn-cs"/>
            </a:rPr>
            <a:t>Defines a standard for binary portability across programs</a:t>
          </a:r>
        </a:p>
      </dsp:txBody>
      <dsp:txXfrm>
        <a:off x="3676527" y="1821655"/>
        <a:ext cx="1934061" cy="1181225"/>
      </dsp:txXfrm>
    </dsp:sp>
    <dsp:sp modelId="{FB7C3B48-6D64-704B-90A6-5F37E3C3BB64}">
      <dsp:nvSpPr>
        <dsp:cNvPr id="0" name=""/>
        <dsp:cNvSpPr/>
      </dsp:nvSpPr>
      <dsp:spPr>
        <a:xfrm>
          <a:off x="3388831" y="1471223"/>
          <a:ext cx="250945" cy="2509451"/>
        </a:xfrm>
        <a:custGeom>
          <a:avLst/>
          <a:gdLst/>
          <a:ahLst/>
          <a:cxnLst/>
          <a:rect l="0" t="0" r="0" b="0"/>
          <a:pathLst>
            <a:path>
              <a:moveTo>
                <a:pt x="0" y="0"/>
              </a:moveTo>
              <a:lnTo>
                <a:pt x="0" y="2509451"/>
              </a:lnTo>
              <a:lnTo>
                <a:pt x="250945" y="2509451"/>
              </a:lnTo>
            </a:path>
          </a:pathLst>
        </a:custGeom>
        <a:noFill/>
        <a:ln w="12700" cap="flat" cmpd="sng" algn="ctr">
          <a:solidFill>
            <a:srgbClr val="663366">
              <a:shade val="60000"/>
              <a:hueOff val="0"/>
              <a:satOff val="0"/>
              <a:lumOff val="0"/>
              <a:alphaOff val="0"/>
            </a:srgbClr>
          </a:solidFill>
          <a:prstDash val="solid"/>
        </a:ln>
        <a:effectLst/>
      </dsp:spPr>
      <dsp:style>
        <a:lnRef idx="1">
          <a:scrgbClr r="0" g="0" b="0"/>
        </a:lnRef>
        <a:fillRef idx="0">
          <a:scrgbClr r="0" g="0" b="0"/>
        </a:fillRef>
        <a:effectRef idx="0">
          <a:scrgbClr r="0" g="0" b="0"/>
        </a:effectRef>
        <a:fontRef idx="minor"/>
      </dsp:style>
    </dsp:sp>
    <dsp:sp modelId="{384D2F7F-49BB-5246-AC8B-04EE48185963}">
      <dsp:nvSpPr>
        <dsp:cNvPr id="0" name=""/>
        <dsp:cNvSpPr/>
      </dsp:nvSpPr>
      <dsp:spPr>
        <a:xfrm>
          <a:off x="3639777" y="3353312"/>
          <a:ext cx="2007561" cy="125472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rtl="0">
            <a:lnSpc>
              <a:spcPct val="90000"/>
            </a:lnSpc>
            <a:spcBef>
              <a:spcPct val="0"/>
            </a:spcBef>
            <a:spcAft>
              <a:spcPct val="35000"/>
            </a:spcAft>
            <a:buNone/>
          </a:pPr>
          <a:r>
            <a:rPr lang="en-US" sz="1200" kern="1200" dirty="0">
              <a:solidFill>
                <a:sysClr val="windowText" lastClr="000000">
                  <a:hueOff val="0"/>
                  <a:satOff val="0"/>
                  <a:lumOff val="0"/>
                  <a:alphaOff val="0"/>
                </a:sysClr>
              </a:solidFill>
              <a:latin typeface="Rockwell"/>
              <a:ea typeface="+mn-ea"/>
              <a:cs typeface="+mn-cs"/>
            </a:rPr>
            <a:t>Defines the system call interface to the operating system and the hardware resources and services available in a system through the user ISA</a:t>
          </a:r>
        </a:p>
      </dsp:txBody>
      <dsp:txXfrm>
        <a:off x="3676527" y="3390062"/>
        <a:ext cx="1934061" cy="1181225"/>
      </dsp:txXfrm>
    </dsp:sp>
    <dsp:sp modelId="{E55E10B5-5593-224E-9230-4EEE33A00367}">
      <dsp:nvSpPr>
        <dsp:cNvPr id="0" name=""/>
        <dsp:cNvSpPr/>
      </dsp:nvSpPr>
      <dsp:spPr>
        <a:xfrm>
          <a:off x="6274701" y="216497"/>
          <a:ext cx="2509451" cy="125472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rtl="0">
            <a:lnSpc>
              <a:spcPct val="90000"/>
            </a:lnSpc>
            <a:spcBef>
              <a:spcPct val="0"/>
            </a:spcBef>
            <a:spcAft>
              <a:spcPct val="35000"/>
            </a:spcAft>
            <a:buNone/>
          </a:pPr>
          <a:r>
            <a:rPr lang="en-US" sz="2700" kern="1200" dirty="0">
              <a:solidFill>
                <a:sysClr val="window" lastClr="FFFFFF"/>
              </a:solidFill>
              <a:effectLst>
                <a:outerShdw blurRad="38100" dist="38100" dir="2700000" algn="tl">
                  <a:srgbClr val="000000">
                    <a:alpha val="43137"/>
                  </a:srgbClr>
                </a:outerShdw>
              </a:effectLst>
              <a:latin typeface="Rockwell"/>
              <a:ea typeface="+mn-ea"/>
              <a:cs typeface="+mn-cs"/>
            </a:rPr>
            <a:t>Application programming interface (API)</a:t>
          </a:r>
        </a:p>
      </dsp:txBody>
      <dsp:txXfrm>
        <a:off x="6311451" y="253247"/>
        <a:ext cx="2435951" cy="1181225"/>
      </dsp:txXfrm>
    </dsp:sp>
    <dsp:sp modelId="{50BEA580-295E-FC4B-A921-B4CB91D3BCA7}">
      <dsp:nvSpPr>
        <dsp:cNvPr id="0" name=""/>
        <dsp:cNvSpPr/>
      </dsp:nvSpPr>
      <dsp:spPr>
        <a:xfrm>
          <a:off x="6525646" y="1471223"/>
          <a:ext cx="250945" cy="941044"/>
        </a:xfrm>
        <a:custGeom>
          <a:avLst/>
          <a:gdLst/>
          <a:ahLst/>
          <a:cxnLst/>
          <a:rect l="0" t="0" r="0" b="0"/>
          <a:pathLst>
            <a:path>
              <a:moveTo>
                <a:pt x="0" y="0"/>
              </a:moveTo>
              <a:lnTo>
                <a:pt x="0" y="941044"/>
              </a:lnTo>
              <a:lnTo>
                <a:pt x="250945" y="941044"/>
              </a:lnTo>
            </a:path>
          </a:pathLst>
        </a:custGeom>
        <a:noFill/>
        <a:ln w="12700" cap="flat" cmpd="sng" algn="ctr">
          <a:solidFill>
            <a:srgbClr val="663366">
              <a:shade val="60000"/>
              <a:hueOff val="0"/>
              <a:satOff val="0"/>
              <a:lumOff val="0"/>
              <a:alphaOff val="0"/>
            </a:srgbClr>
          </a:solidFill>
          <a:prstDash val="solid"/>
        </a:ln>
        <a:effectLst/>
      </dsp:spPr>
      <dsp:style>
        <a:lnRef idx="1">
          <a:scrgbClr r="0" g="0" b="0"/>
        </a:lnRef>
        <a:fillRef idx="0">
          <a:scrgbClr r="0" g="0" b="0"/>
        </a:fillRef>
        <a:effectRef idx="0">
          <a:scrgbClr r="0" g="0" b="0"/>
        </a:effectRef>
        <a:fontRef idx="minor"/>
      </dsp:style>
    </dsp:sp>
    <dsp:sp modelId="{256EB3DA-A813-204C-9C44-BEE441A8A9C9}">
      <dsp:nvSpPr>
        <dsp:cNvPr id="0" name=""/>
        <dsp:cNvSpPr/>
      </dsp:nvSpPr>
      <dsp:spPr>
        <a:xfrm>
          <a:off x="6776591" y="1784905"/>
          <a:ext cx="2007561" cy="125472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rtl="0">
            <a:lnSpc>
              <a:spcPct val="90000"/>
            </a:lnSpc>
            <a:spcBef>
              <a:spcPct val="0"/>
            </a:spcBef>
            <a:spcAft>
              <a:spcPct val="35000"/>
            </a:spcAft>
            <a:buNone/>
          </a:pPr>
          <a:r>
            <a:rPr lang="en-US" sz="1200" kern="1200" dirty="0">
              <a:solidFill>
                <a:sysClr val="windowText" lastClr="000000">
                  <a:hueOff val="0"/>
                  <a:satOff val="0"/>
                  <a:lumOff val="0"/>
                  <a:alphaOff val="0"/>
                </a:sysClr>
              </a:solidFill>
              <a:latin typeface="Rockwell"/>
              <a:ea typeface="+mn-ea"/>
              <a:cs typeface="+mn-cs"/>
            </a:rPr>
            <a:t>Gives a program access to the hardware resources and services available in a system through the user ISA supplemented with high-level language (HLL) library calls</a:t>
          </a:r>
        </a:p>
      </dsp:txBody>
      <dsp:txXfrm>
        <a:off x="6813341" y="1821655"/>
        <a:ext cx="1934061" cy="1181225"/>
      </dsp:txXfrm>
    </dsp:sp>
    <dsp:sp modelId="{CD026FB4-5266-8543-8F4A-2A2135869993}">
      <dsp:nvSpPr>
        <dsp:cNvPr id="0" name=""/>
        <dsp:cNvSpPr/>
      </dsp:nvSpPr>
      <dsp:spPr>
        <a:xfrm>
          <a:off x="6525646" y="1471223"/>
          <a:ext cx="250945" cy="2509451"/>
        </a:xfrm>
        <a:custGeom>
          <a:avLst/>
          <a:gdLst/>
          <a:ahLst/>
          <a:cxnLst/>
          <a:rect l="0" t="0" r="0" b="0"/>
          <a:pathLst>
            <a:path>
              <a:moveTo>
                <a:pt x="0" y="0"/>
              </a:moveTo>
              <a:lnTo>
                <a:pt x="0" y="2509451"/>
              </a:lnTo>
              <a:lnTo>
                <a:pt x="250945" y="2509451"/>
              </a:lnTo>
            </a:path>
          </a:pathLst>
        </a:custGeom>
        <a:noFill/>
        <a:ln w="12700" cap="flat" cmpd="sng" algn="ctr">
          <a:solidFill>
            <a:srgbClr val="663366">
              <a:shade val="60000"/>
              <a:hueOff val="0"/>
              <a:satOff val="0"/>
              <a:lumOff val="0"/>
              <a:alphaOff val="0"/>
            </a:srgbClr>
          </a:solidFill>
          <a:prstDash val="solid"/>
        </a:ln>
        <a:effectLst/>
      </dsp:spPr>
      <dsp:style>
        <a:lnRef idx="1">
          <a:scrgbClr r="0" g="0" b="0"/>
        </a:lnRef>
        <a:fillRef idx="0">
          <a:scrgbClr r="0" g="0" b="0"/>
        </a:fillRef>
        <a:effectRef idx="0">
          <a:scrgbClr r="0" g="0" b="0"/>
        </a:effectRef>
        <a:fontRef idx="minor"/>
      </dsp:style>
    </dsp:sp>
    <dsp:sp modelId="{FAC786AE-8BBB-AF42-BE5E-D9161738A40A}">
      <dsp:nvSpPr>
        <dsp:cNvPr id="0" name=""/>
        <dsp:cNvSpPr/>
      </dsp:nvSpPr>
      <dsp:spPr>
        <a:xfrm>
          <a:off x="6776591" y="3353312"/>
          <a:ext cx="2007561" cy="125472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rtl="0">
            <a:lnSpc>
              <a:spcPct val="90000"/>
            </a:lnSpc>
            <a:spcBef>
              <a:spcPct val="0"/>
            </a:spcBef>
            <a:spcAft>
              <a:spcPct val="35000"/>
            </a:spcAft>
            <a:buNone/>
          </a:pPr>
          <a:r>
            <a:rPr lang="en-US" sz="1200" kern="1200" dirty="0">
              <a:solidFill>
                <a:sysClr val="windowText" lastClr="000000">
                  <a:hueOff val="0"/>
                  <a:satOff val="0"/>
                  <a:lumOff val="0"/>
                  <a:alphaOff val="0"/>
                </a:sysClr>
              </a:solidFill>
              <a:latin typeface="Rockwell"/>
              <a:ea typeface="+mn-ea"/>
              <a:cs typeface="+mn-cs"/>
            </a:rPr>
            <a:t>Using an API enables application software to be ported easily to other systems that support the same API</a:t>
          </a:r>
        </a:p>
      </dsp:txBody>
      <dsp:txXfrm>
        <a:off x="6813341" y="3390062"/>
        <a:ext cx="1934061" cy="11812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4101A5-766E-2043-8B91-E3504899DFCD}">
      <dsp:nvSpPr>
        <dsp:cNvPr id="0" name=""/>
        <dsp:cNvSpPr/>
      </dsp:nvSpPr>
      <dsp:spPr>
        <a:xfrm>
          <a:off x="7634" y="955341"/>
          <a:ext cx="2281981" cy="1369188"/>
        </a:xfrm>
        <a:prstGeom prst="roundRect">
          <a:avLst>
            <a:gd name="adj" fmla="val 10000"/>
          </a:avLst>
        </a:prstGeom>
        <a:solidFill>
          <a:srgbClr val="663366">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solidFill>
                <a:sysClr val="window" lastClr="FFFFFF"/>
              </a:solidFill>
              <a:latin typeface="Rockwell"/>
              <a:ea typeface="+mn-ea"/>
              <a:cs typeface="+mn-cs"/>
            </a:rPr>
            <a:t>Determines which programs are submitted for processing</a:t>
          </a:r>
        </a:p>
      </dsp:txBody>
      <dsp:txXfrm>
        <a:off x="47736" y="995443"/>
        <a:ext cx="2201777" cy="1288984"/>
      </dsp:txXfrm>
    </dsp:sp>
    <dsp:sp modelId="{3DAFAE46-D62E-F547-B908-2C8910826AC8}">
      <dsp:nvSpPr>
        <dsp:cNvPr id="0" name=""/>
        <dsp:cNvSpPr/>
      </dsp:nvSpPr>
      <dsp:spPr>
        <a:xfrm>
          <a:off x="2490430" y="1356970"/>
          <a:ext cx="483780" cy="565931"/>
        </a:xfrm>
        <a:prstGeom prst="rightArrow">
          <a:avLst>
            <a:gd name="adj1" fmla="val 60000"/>
            <a:gd name="adj2" fmla="val 50000"/>
          </a:avLst>
        </a:prstGeom>
        <a:solidFill>
          <a:srgbClr val="663366">
            <a:tint val="60000"/>
            <a:hueOff val="0"/>
            <a:satOff val="0"/>
            <a:lumOff val="0"/>
            <a:alphaOff val="0"/>
          </a:srgb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solidFill>
              <a:sysClr val="window" lastClr="FFFFFF"/>
            </a:solidFill>
            <a:latin typeface="Rockwell"/>
            <a:ea typeface="+mn-ea"/>
            <a:cs typeface="+mn-cs"/>
          </a:endParaRPr>
        </a:p>
      </dsp:txBody>
      <dsp:txXfrm>
        <a:off x="2490430" y="1470156"/>
        <a:ext cx="338646" cy="339559"/>
      </dsp:txXfrm>
    </dsp:sp>
    <dsp:sp modelId="{C48960A2-F897-234D-BD9C-A1AD5E608FE6}">
      <dsp:nvSpPr>
        <dsp:cNvPr id="0" name=""/>
        <dsp:cNvSpPr/>
      </dsp:nvSpPr>
      <dsp:spPr>
        <a:xfrm>
          <a:off x="3202409" y="955341"/>
          <a:ext cx="2281981" cy="1369188"/>
        </a:xfrm>
        <a:prstGeom prst="roundRect">
          <a:avLst>
            <a:gd name="adj" fmla="val 10000"/>
          </a:avLst>
        </a:prstGeom>
        <a:solidFill>
          <a:srgbClr val="663366">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solidFill>
                <a:sysClr val="window" lastClr="FFFFFF"/>
              </a:solidFill>
              <a:latin typeface="Rockwell"/>
              <a:ea typeface="+mn-ea"/>
              <a:cs typeface="+mn-cs"/>
            </a:rPr>
            <a:t>Once submitted, a job becomes a process for the short term scheduler</a:t>
          </a:r>
        </a:p>
      </dsp:txBody>
      <dsp:txXfrm>
        <a:off x="3242511" y="995443"/>
        <a:ext cx="2201777" cy="1288984"/>
      </dsp:txXfrm>
    </dsp:sp>
    <dsp:sp modelId="{93BED25B-E4BA-C34E-8466-5DF5C8329C0E}">
      <dsp:nvSpPr>
        <dsp:cNvPr id="0" name=""/>
        <dsp:cNvSpPr/>
      </dsp:nvSpPr>
      <dsp:spPr>
        <a:xfrm>
          <a:off x="5685205" y="1356970"/>
          <a:ext cx="483780" cy="565931"/>
        </a:xfrm>
        <a:prstGeom prst="rightArrow">
          <a:avLst>
            <a:gd name="adj1" fmla="val 60000"/>
            <a:gd name="adj2" fmla="val 50000"/>
          </a:avLst>
        </a:prstGeom>
        <a:solidFill>
          <a:srgbClr val="663366">
            <a:tint val="60000"/>
            <a:hueOff val="0"/>
            <a:satOff val="0"/>
            <a:lumOff val="0"/>
            <a:alphaOff val="0"/>
          </a:srgb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solidFill>
              <a:sysClr val="window" lastClr="FFFFFF"/>
            </a:solidFill>
            <a:latin typeface="Rockwell"/>
            <a:ea typeface="+mn-ea"/>
            <a:cs typeface="+mn-cs"/>
          </a:endParaRPr>
        </a:p>
      </dsp:txBody>
      <dsp:txXfrm>
        <a:off x="5685205" y="1470156"/>
        <a:ext cx="338646" cy="339559"/>
      </dsp:txXfrm>
    </dsp:sp>
    <dsp:sp modelId="{A0DE8F98-B363-8240-B4A5-366984F5E754}">
      <dsp:nvSpPr>
        <dsp:cNvPr id="0" name=""/>
        <dsp:cNvSpPr/>
      </dsp:nvSpPr>
      <dsp:spPr>
        <a:xfrm>
          <a:off x="6397183" y="955341"/>
          <a:ext cx="2281981" cy="1369188"/>
        </a:xfrm>
        <a:prstGeom prst="roundRect">
          <a:avLst>
            <a:gd name="adj" fmla="val 10000"/>
          </a:avLst>
        </a:prstGeom>
        <a:solidFill>
          <a:srgbClr val="663366">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solidFill>
                <a:sysClr val="window" lastClr="FFFFFF"/>
              </a:solidFill>
              <a:latin typeface="Rockwell"/>
              <a:ea typeface="+mn-ea"/>
              <a:cs typeface="+mn-cs"/>
            </a:rPr>
            <a:t>In some systems a newly created process begins in a swapped-out condition, in which case it is added to a queue for the medium-term scheduler</a:t>
          </a:r>
        </a:p>
      </dsp:txBody>
      <dsp:txXfrm>
        <a:off x="6437285" y="995443"/>
        <a:ext cx="2201777" cy="1288984"/>
      </dsp:txXfrm>
    </dsp:sp>
    <dsp:sp modelId="{6902F125-B410-B940-9B65-5636A8A9B969}">
      <dsp:nvSpPr>
        <dsp:cNvPr id="0" name=""/>
        <dsp:cNvSpPr/>
      </dsp:nvSpPr>
      <dsp:spPr>
        <a:xfrm rot="5816183">
          <a:off x="7132519" y="2521224"/>
          <a:ext cx="528028" cy="565931"/>
        </a:xfrm>
        <a:prstGeom prst="rightArrow">
          <a:avLst>
            <a:gd name="adj1" fmla="val 60000"/>
            <a:gd name="adj2" fmla="val 50000"/>
          </a:avLst>
        </a:prstGeom>
        <a:solidFill>
          <a:srgbClr val="663366">
            <a:tint val="60000"/>
            <a:hueOff val="0"/>
            <a:satOff val="0"/>
            <a:lumOff val="0"/>
            <a:alphaOff val="0"/>
          </a:srgb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solidFill>
              <a:sysClr val="window" lastClr="FFFFFF"/>
            </a:solidFill>
            <a:latin typeface="Rockwell"/>
            <a:ea typeface="+mn-ea"/>
            <a:cs typeface="+mn-cs"/>
          </a:endParaRPr>
        </a:p>
      </dsp:txBody>
      <dsp:txXfrm rot="-5400000">
        <a:off x="7236318" y="2540756"/>
        <a:ext cx="339559" cy="369620"/>
      </dsp:txXfrm>
    </dsp:sp>
    <dsp:sp modelId="{AC21E1F0-4D5A-5345-AD6D-DF1C4E58B79F}">
      <dsp:nvSpPr>
        <dsp:cNvPr id="0" name=""/>
        <dsp:cNvSpPr/>
      </dsp:nvSpPr>
      <dsp:spPr>
        <a:xfrm>
          <a:off x="5794808" y="3313518"/>
          <a:ext cx="2884356" cy="1604223"/>
        </a:xfrm>
        <a:prstGeom prst="roundRect">
          <a:avLst>
            <a:gd name="adj" fmla="val 10000"/>
          </a:avLst>
        </a:prstGeom>
        <a:solidFill>
          <a:srgbClr val="663366">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rtl="0">
            <a:lnSpc>
              <a:spcPct val="90000"/>
            </a:lnSpc>
            <a:spcBef>
              <a:spcPct val="0"/>
            </a:spcBef>
            <a:spcAft>
              <a:spcPct val="35000"/>
            </a:spcAft>
            <a:buNone/>
          </a:pPr>
          <a:r>
            <a:rPr lang="en-US" sz="1300" kern="1200" dirty="0">
              <a:solidFill>
                <a:sysClr val="window" lastClr="FFFFFF"/>
              </a:solidFill>
              <a:latin typeface="Rockwell"/>
              <a:ea typeface="+mn-ea"/>
              <a:cs typeface="+mn-cs"/>
            </a:rPr>
            <a:t>Batch system</a:t>
          </a:r>
        </a:p>
        <a:p>
          <a:pPr marL="57150" lvl="1" indent="-57150" algn="l" defTabSz="444500" rtl="0">
            <a:lnSpc>
              <a:spcPct val="90000"/>
            </a:lnSpc>
            <a:spcBef>
              <a:spcPct val="0"/>
            </a:spcBef>
            <a:spcAft>
              <a:spcPct val="15000"/>
            </a:spcAft>
            <a:buChar char="•"/>
          </a:pPr>
          <a:r>
            <a:rPr lang="en-US" sz="1000" kern="1200" dirty="0">
              <a:solidFill>
                <a:sysClr val="window" lastClr="FFFFFF"/>
              </a:solidFill>
              <a:latin typeface="Rockwell"/>
              <a:ea typeface="+mn-ea"/>
              <a:cs typeface="+mn-cs"/>
            </a:rPr>
            <a:t>Newly submitted jobs are routed to disk and held in a batch queue</a:t>
          </a:r>
        </a:p>
        <a:p>
          <a:pPr marL="57150" lvl="1" indent="-57150" algn="l" defTabSz="444500" rtl="0">
            <a:lnSpc>
              <a:spcPct val="90000"/>
            </a:lnSpc>
            <a:spcBef>
              <a:spcPct val="0"/>
            </a:spcBef>
            <a:spcAft>
              <a:spcPct val="15000"/>
            </a:spcAft>
            <a:buChar char="•"/>
          </a:pPr>
          <a:r>
            <a:rPr lang="en-US" sz="1000" kern="1200" dirty="0">
              <a:solidFill>
                <a:sysClr val="window" lastClr="FFFFFF"/>
              </a:solidFill>
              <a:latin typeface="Rockwell"/>
              <a:ea typeface="+mn-ea"/>
              <a:cs typeface="+mn-cs"/>
            </a:rPr>
            <a:t>The long-term scheduler creates processes from the queue when it can</a:t>
          </a:r>
        </a:p>
      </dsp:txBody>
      <dsp:txXfrm>
        <a:off x="5841794" y="3360504"/>
        <a:ext cx="2790384" cy="1510251"/>
      </dsp:txXfrm>
    </dsp:sp>
    <dsp:sp modelId="{24467B28-CBFC-584C-905E-18BF0F2750F9}">
      <dsp:nvSpPr>
        <dsp:cNvPr id="0" name=""/>
        <dsp:cNvSpPr/>
      </dsp:nvSpPr>
      <dsp:spPr>
        <a:xfrm rot="10796926">
          <a:off x="4540220" y="3834680"/>
          <a:ext cx="886575" cy="565931"/>
        </a:xfrm>
        <a:prstGeom prst="rightArrow">
          <a:avLst>
            <a:gd name="adj1" fmla="val 60000"/>
            <a:gd name="adj2" fmla="val 50000"/>
          </a:avLst>
        </a:prstGeom>
        <a:solidFill>
          <a:srgbClr val="663366">
            <a:tint val="60000"/>
            <a:hueOff val="0"/>
            <a:satOff val="0"/>
            <a:lumOff val="0"/>
            <a:alphaOff val="0"/>
          </a:srgb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solidFill>
              <a:sysClr val="window" lastClr="FFFFFF"/>
            </a:solidFill>
            <a:latin typeface="Rockwell"/>
            <a:ea typeface="+mn-ea"/>
            <a:cs typeface="+mn-cs"/>
          </a:endParaRPr>
        </a:p>
      </dsp:txBody>
      <dsp:txXfrm rot="10800000">
        <a:off x="4709999" y="3947790"/>
        <a:ext cx="716796" cy="339559"/>
      </dsp:txXfrm>
    </dsp:sp>
    <dsp:sp modelId="{6B17C49C-5F9E-7C43-A2A7-9A15377FFA61}">
      <dsp:nvSpPr>
        <dsp:cNvPr id="0" name=""/>
        <dsp:cNvSpPr/>
      </dsp:nvSpPr>
      <dsp:spPr>
        <a:xfrm>
          <a:off x="1378832" y="3241335"/>
          <a:ext cx="2743192" cy="1756614"/>
        </a:xfrm>
        <a:prstGeom prst="roundRect">
          <a:avLst>
            <a:gd name="adj" fmla="val 10000"/>
          </a:avLst>
        </a:prstGeom>
        <a:solidFill>
          <a:srgbClr val="663366">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rtl="0">
            <a:lnSpc>
              <a:spcPct val="90000"/>
            </a:lnSpc>
            <a:spcBef>
              <a:spcPct val="0"/>
            </a:spcBef>
            <a:spcAft>
              <a:spcPct val="35000"/>
            </a:spcAft>
            <a:buNone/>
          </a:pPr>
          <a:r>
            <a:rPr lang="en-US" sz="1300" kern="1200" dirty="0">
              <a:solidFill>
                <a:sysClr val="window" lastClr="FFFFFF"/>
              </a:solidFill>
              <a:latin typeface="Rockwell"/>
              <a:ea typeface="+mn-ea"/>
              <a:cs typeface="+mn-cs"/>
            </a:rPr>
            <a:t>Time-sharing system</a:t>
          </a:r>
        </a:p>
        <a:p>
          <a:pPr marL="57150" lvl="1" indent="-57150" algn="l" defTabSz="444500" rtl="0">
            <a:lnSpc>
              <a:spcPct val="90000"/>
            </a:lnSpc>
            <a:spcBef>
              <a:spcPct val="0"/>
            </a:spcBef>
            <a:spcAft>
              <a:spcPct val="15000"/>
            </a:spcAft>
            <a:buChar char="•"/>
          </a:pPr>
          <a:r>
            <a:rPr lang="en-US" sz="1000" kern="1200" dirty="0">
              <a:solidFill>
                <a:sysClr val="window" lastClr="FFFFFF"/>
              </a:solidFill>
              <a:latin typeface="Rockwell"/>
              <a:ea typeface="+mn-ea"/>
              <a:cs typeface="+mn-cs"/>
            </a:rPr>
            <a:t>A process request is generated when a user attempts to connect to the system</a:t>
          </a:r>
        </a:p>
        <a:p>
          <a:pPr marL="57150" lvl="1" indent="-57150" algn="l" defTabSz="444500" rtl="0">
            <a:lnSpc>
              <a:spcPct val="90000"/>
            </a:lnSpc>
            <a:spcBef>
              <a:spcPct val="0"/>
            </a:spcBef>
            <a:spcAft>
              <a:spcPct val="15000"/>
            </a:spcAft>
            <a:buChar char="•"/>
          </a:pPr>
          <a:r>
            <a:rPr lang="en-US" sz="1000" kern="1200" dirty="0">
              <a:solidFill>
                <a:sysClr val="window" lastClr="FFFFFF"/>
              </a:solidFill>
              <a:latin typeface="Rockwell"/>
              <a:ea typeface="+mn-ea"/>
              <a:cs typeface="+mn-cs"/>
            </a:rPr>
            <a:t>OS will accept all authorized comers until the system is saturated</a:t>
          </a:r>
        </a:p>
        <a:p>
          <a:pPr marL="57150" lvl="1" indent="-57150" algn="l" defTabSz="444500" rtl="0">
            <a:lnSpc>
              <a:spcPct val="90000"/>
            </a:lnSpc>
            <a:spcBef>
              <a:spcPct val="0"/>
            </a:spcBef>
            <a:spcAft>
              <a:spcPct val="15000"/>
            </a:spcAft>
            <a:buChar char="•"/>
          </a:pPr>
          <a:r>
            <a:rPr lang="en-US" sz="1000" kern="1200" dirty="0">
              <a:solidFill>
                <a:sysClr val="window" lastClr="FFFFFF"/>
              </a:solidFill>
              <a:latin typeface="Rockwell"/>
              <a:ea typeface="+mn-ea"/>
              <a:cs typeface="+mn-cs"/>
            </a:rPr>
            <a:t>At that point a connection request is met with a message indicating that the system is full and to try again later</a:t>
          </a:r>
        </a:p>
      </dsp:txBody>
      <dsp:txXfrm>
        <a:off x="1430281" y="3292784"/>
        <a:ext cx="2640294" cy="165371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5017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5018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r>
              <a:rPr lang="en-US"/>
              <a:t>© 2016 Pearson Education, Inc., Upper Saddle River, NJ. All rights reserved.</a:t>
            </a:r>
            <a:endParaRPr lang="en-US" dirty="0"/>
          </a:p>
        </p:txBody>
      </p:sp>
      <p:sp>
        <p:nvSpPr>
          <p:cNvPr id="5018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9DE67645-5074-6B40-968B-51C2D143C15D}" type="slidenum">
              <a:rPr lang="en-US"/>
              <a:pPr/>
              <a:t>‹#›</a:t>
            </a:fld>
            <a:endParaRPr lang="en-US" dirty="0"/>
          </a:p>
        </p:txBody>
      </p:sp>
    </p:spTree>
    <p:extLst>
      <p:ext uri="{BB962C8B-B14F-4D97-AF65-F5344CB8AC3E}">
        <p14:creationId xmlns:p14="http://schemas.microsoft.com/office/powerpoint/2010/main" val="33474793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4915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915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915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r>
              <a:rPr lang="en-US"/>
              <a:t>© 2016 Pearson Education, Inc., Upper Saddle River, NJ. All rights reserved.</a:t>
            </a:r>
            <a:endParaRPr lang="en-US" dirty="0"/>
          </a:p>
        </p:txBody>
      </p:sp>
      <p:sp>
        <p:nvSpPr>
          <p:cNvPr id="4915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13FBE658-3263-9741-A1BA-D173C69310A1}" type="slidenum">
              <a:rPr lang="en-US"/>
              <a:pPr/>
              <a:t>‹#›</a:t>
            </a:fld>
            <a:endParaRPr lang="en-US" dirty="0"/>
          </a:p>
        </p:txBody>
      </p:sp>
    </p:spTree>
    <p:extLst>
      <p:ext uri="{BB962C8B-B14F-4D97-AF65-F5344CB8AC3E}">
        <p14:creationId xmlns:p14="http://schemas.microsoft.com/office/powerpoint/2010/main" val="375655444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1</a:t>
            </a:fld>
            <a:endParaRPr lang="en-US" dirty="0"/>
          </a:p>
        </p:txBody>
      </p:sp>
    </p:spTree>
    <p:extLst>
      <p:ext uri="{BB962C8B-B14F-4D97-AF65-F5344CB8AC3E}">
        <p14:creationId xmlns:p14="http://schemas.microsoft.com/office/powerpoint/2010/main" val="1600886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99C4B3-BF83-A94A-86AD-58A249506119}" type="slidenum">
              <a:rPr lang="en-US"/>
              <a:pPr/>
              <a:t>10</a:t>
            </a:fld>
            <a:endParaRPr lang="en-US" dirty="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Now consider this sequence from the point of view of the processor. At a certain</a:t>
            </a:r>
          </a:p>
          <a:p>
            <a:r>
              <a:rPr lang="en-US" sz="1200" kern="1200" baseline="0" dirty="0">
                <a:solidFill>
                  <a:schemeClr val="tx1"/>
                </a:solidFill>
                <a:latin typeface="Times New Roman" pitchFamily="-110" charset="0"/>
                <a:ea typeface="+mn-ea"/>
                <a:cs typeface="+mn-cs"/>
              </a:rPr>
              <a:t>point in time, the processor is executing instructions from the portion of main</a:t>
            </a:r>
          </a:p>
          <a:p>
            <a:r>
              <a:rPr lang="en-US" sz="1200" kern="1200" baseline="0" dirty="0">
                <a:solidFill>
                  <a:schemeClr val="tx1"/>
                </a:solidFill>
                <a:latin typeface="Times New Roman" pitchFamily="-110" charset="0"/>
                <a:ea typeface="+mn-ea"/>
                <a:cs typeface="+mn-cs"/>
              </a:rPr>
              <a:t>memory containing the monitor. These instructions cause the next job to be read</a:t>
            </a:r>
          </a:p>
          <a:p>
            <a:r>
              <a:rPr lang="en-US" sz="1200" kern="1200" baseline="0" dirty="0">
                <a:solidFill>
                  <a:schemeClr val="tx1"/>
                </a:solidFill>
                <a:latin typeface="Times New Roman" pitchFamily="-110" charset="0"/>
                <a:ea typeface="+mn-ea"/>
                <a:cs typeface="+mn-cs"/>
              </a:rPr>
              <a:t>in to another portion of main memory. Once a job has been read in, the processor</a:t>
            </a:r>
          </a:p>
          <a:p>
            <a:r>
              <a:rPr lang="en-US" sz="1200" kern="1200" baseline="0" dirty="0">
                <a:solidFill>
                  <a:schemeClr val="tx1"/>
                </a:solidFill>
                <a:latin typeface="Times New Roman" pitchFamily="-110" charset="0"/>
                <a:ea typeface="+mn-ea"/>
                <a:cs typeface="+mn-cs"/>
              </a:rPr>
              <a:t>will encounter in the monitor a branch instruction that instructs the processor to</a:t>
            </a:r>
          </a:p>
          <a:p>
            <a:r>
              <a:rPr lang="en-US" sz="1200" kern="1200" baseline="0" dirty="0">
                <a:solidFill>
                  <a:schemeClr val="tx1"/>
                </a:solidFill>
                <a:latin typeface="Times New Roman" pitchFamily="-110" charset="0"/>
                <a:ea typeface="+mn-ea"/>
                <a:cs typeface="+mn-cs"/>
              </a:rPr>
              <a:t>continue execution at the start of the user program. The processor will then execute</a:t>
            </a:r>
          </a:p>
          <a:p>
            <a:r>
              <a:rPr lang="en-US" sz="1200" kern="1200" baseline="0" dirty="0">
                <a:solidFill>
                  <a:schemeClr val="tx1"/>
                </a:solidFill>
                <a:latin typeface="Times New Roman" pitchFamily="-110" charset="0"/>
                <a:ea typeface="+mn-ea"/>
                <a:cs typeface="+mn-cs"/>
              </a:rPr>
              <a:t>the instruction in the user’s program until it encounters an ending or error condition.</a:t>
            </a:r>
          </a:p>
          <a:p>
            <a:r>
              <a:rPr lang="en-US" sz="1200" kern="1200" baseline="0" dirty="0">
                <a:solidFill>
                  <a:schemeClr val="tx1"/>
                </a:solidFill>
                <a:latin typeface="Times New Roman" pitchFamily="-110" charset="0"/>
                <a:ea typeface="+mn-ea"/>
                <a:cs typeface="+mn-cs"/>
              </a:rPr>
              <a:t>Either event causes the processor to fetch its next instruction from the monitor</a:t>
            </a:r>
          </a:p>
          <a:p>
            <a:r>
              <a:rPr lang="en-US" sz="1200" kern="1200" baseline="0" dirty="0">
                <a:solidFill>
                  <a:schemeClr val="tx1"/>
                </a:solidFill>
                <a:latin typeface="Times New Roman" pitchFamily="-110" charset="0"/>
                <a:ea typeface="+mn-ea"/>
                <a:cs typeface="+mn-cs"/>
              </a:rPr>
              <a:t>program. Thus the phrase “control is passed to a job” simply means that the processor</a:t>
            </a:r>
          </a:p>
          <a:p>
            <a:r>
              <a:rPr lang="en-US" sz="1200" kern="1200" baseline="0" dirty="0">
                <a:solidFill>
                  <a:schemeClr val="tx1"/>
                </a:solidFill>
                <a:latin typeface="Times New Roman" pitchFamily="-110" charset="0"/>
                <a:ea typeface="+mn-ea"/>
                <a:cs typeface="+mn-cs"/>
              </a:rPr>
              <a:t>is now fetching and executing instructions in a user program, and “control is</a:t>
            </a:r>
          </a:p>
          <a:p>
            <a:r>
              <a:rPr lang="en-US" sz="1200" kern="1200" baseline="0" dirty="0">
                <a:solidFill>
                  <a:schemeClr val="tx1"/>
                </a:solidFill>
                <a:latin typeface="Times New Roman" pitchFamily="-110" charset="0"/>
                <a:ea typeface="+mn-ea"/>
                <a:cs typeface="+mn-cs"/>
              </a:rPr>
              <a:t>returned to the monitor” means that the processor is now fetching and executing</a:t>
            </a:r>
          </a:p>
          <a:p>
            <a:r>
              <a:rPr lang="en-US" sz="1200" kern="1200" baseline="0" dirty="0">
                <a:solidFill>
                  <a:schemeClr val="tx1"/>
                </a:solidFill>
                <a:latin typeface="Times New Roman" pitchFamily="-110" charset="0"/>
                <a:ea typeface="+mn-ea"/>
                <a:cs typeface="+mn-cs"/>
              </a:rPr>
              <a:t>instructions from the monitor program.</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It should be clear that the monitor handles the scheduling problem. A batch of</a:t>
            </a:r>
          </a:p>
          <a:p>
            <a:r>
              <a:rPr lang="en-US" sz="1200" kern="1200" baseline="0" dirty="0">
                <a:solidFill>
                  <a:schemeClr val="tx1"/>
                </a:solidFill>
                <a:latin typeface="Times New Roman" pitchFamily="-110" charset="0"/>
                <a:ea typeface="+mn-ea"/>
                <a:cs typeface="+mn-cs"/>
              </a:rPr>
              <a:t>jobs is queued up, and jobs are executed as rapidly as possible, with no intervening</a:t>
            </a:r>
          </a:p>
          <a:p>
            <a:r>
              <a:rPr lang="en-US" sz="1200" kern="1200" baseline="0" dirty="0">
                <a:solidFill>
                  <a:schemeClr val="tx1"/>
                </a:solidFill>
                <a:latin typeface="Times New Roman" pitchFamily="-110" charset="0"/>
                <a:ea typeface="+mn-ea"/>
                <a:cs typeface="+mn-cs"/>
              </a:rPr>
              <a:t>idle time.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How about the job setup time? The monitor handles this as well. With each</a:t>
            </a:r>
          </a:p>
          <a:p>
            <a:r>
              <a:rPr lang="en-US" sz="1200" kern="1200" baseline="0" dirty="0">
                <a:solidFill>
                  <a:schemeClr val="tx1"/>
                </a:solidFill>
                <a:latin typeface="Times New Roman" pitchFamily="-110" charset="0"/>
                <a:ea typeface="+mn-ea"/>
                <a:cs typeface="+mn-cs"/>
              </a:rPr>
              <a:t>job, instructions are included in a </a:t>
            </a:r>
            <a:r>
              <a:rPr lang="en-US" sz="1200" b="1" kern="1200" baseline="0" dirty="0">
                <a:solidFill>
                  <a:schemeClr val="tx1"/>
                </a:solidFill>
                <a:latin typeface="Times New Roman" pitchFamily="-110" charset="0"/>
                <a:ea typeface="+mn-ea"/>
                <a:cs typeface="+mn-cs"/>
              </a:rPr>
              <a:t>job control language (JCL). </a:t>
            </a:r>
            <a:r>
              <a:rPr lang="en-US" sz="1200" b="0" kern="1200" baseline="0" dirty="0">
                <a:solidFill>
                  <a:schemeClr val="tx1"/>
                </a:solidFill>
                <a:latin typeface="Times New Roman" pitchFamily="-110" charset="0"/>
                <a:ea typeface="+mn-ea"/>
                <a:cs typeface="+mn-cs"/>
              </a:rPr>
              <a:t>This is a special type</a:t>
            </a:r>
          </a:p>
          <a:p>
            <a:r>
              <a:rPr lang="en-US" sz="1200" kern="1200" baseline="0" dirty="0">
                <a:solidFill>
                  <a:schemeClr val="tx1"/>
                </a:solidFill>
                <a:latin typeface="Times New Roman" pitchFamily="-110" charset="0"/>
                <a:ea typeface="+mn-ea"/>
                <a:cs typeface="+mn-cs"/>
              </a:rPr>
              <a:t>of programming language used to provide instructions to the monitor. A simple</a:t>
            </a:r>
          </a:p>
          <a:p>
            <a:r>
              <a:rPr lang="en-US" sz="1200" kern="1200" baseline="0" dirty="0">
                <a:solidFill>
                  <a:schemeClr val="tx1"/>
                </a:solidFill>
                <a:latin typeface="Times New Roman" pitchFamily="-110" charset="0"/>
                <a:ea typeface="+mn-ea"/>
                <a:cs typeface="+mn-cs"/>
              </a:rPr>
              <a:t>example is that of a user submitting a program written in FORTRAN plus some</a:t>
            </a:r>
          </a:p>
          <a:p>
            <a:r>
              <a:rPr lang="en-US" sz="1200" kern="1200" baseline="0" dirty="0">
                <a:solidFill>
                  <a:schemeClr val="tx1"/>
                </a:solidFill>
                <a:latin typeface="Times New Roman" pitchFamily="-110" charset="0"/>
                <a:ea typeface="+mn-ea"/>
                <a:cs typeface="+mn-cs"/>
              </a:rPr>
              <a:t>data to be used by the program. Each FORTRAN instruction and each item of</a:t>
            </a:r>
          </a:p>
          <a:p>
            <a:r>
              <a:rPr lang="en-US" sz="1200" kern="1200" baseline="0" dirty="0">
                <a:solidFill>
                  <a:schemeClr val="tx1"/>
                </a:solidFill>
                <a:latin typeface="Times New Roman" pitchFamily="-110" charset="0"/>
                <a:ea typeface="+mn-ea"/>
                <a:cs typeface="+mn-cs"/>
              </a:rPr>
              <a:t>data is on a separate punched card or a separate record on tape. In addition to</a:t>
            </a:r>
          </a:p>
          <a:p>
            <a:r>
              <a:rPr lang="en-US" sz="1200" kern="1200" baseline="0" dirty="0">
                <a:solidFill>
                  <a:schemeClr val="tx1"/>
                </a:solidFill>
                <a:latin typeface="Times New Roman" pitchFamily="-110" charset="0"/>
                <a:ea typeface="+mn-ea"/>
                <a:cs typeface="+mn-cs"/>
              </a:rPr>
              <a:t>FORTRAN and data lines, the job includes job control instructions, which are</a:t>
            </a:r>
          </a:p>
          <a:p>
            <a:r>
              <a:rPr lang="en-US" sz="1200" kern="1200" baseline="0" dirty="0">
                <a:solidFill>
                  <a:schemeClr val="tx1"/>
                </a:solidFill>
                <a:latin typeface="Times New Roman" pitchFamily="-110" charset="0"/>
                <a:ea typeface="+mn-ea"/>
                <a:cs typeface="+mn-cs"/>
              </a:rPr>
              <a:t>denoted by the beginning “$”.</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To execute this job, the monitor reads the $FTN line and loads the appropriate</a:t>
            </a:r>
          </a:p>
          <a:p>
            <a:r>
              <a:rPr lang="en-US" sz="1200" kern="1200" baseline="0" dirty="0">
                <a:solidFill>
                  <a:schemeClr val="tx1"/>
                </a:solidFill>
                <a:latin typeface="Times New Roman" pitchFamily="-110" charset="0"/>
                <a:ea typeface="+mn-ea"/>
                <a:cs typeface="+mn-cs"/>
              </a:rPr>
              <a:t>compiler from its mass storage (usually tape). The compiler translates the user’s</a:t>
            </a:r>
          </a:p>
          <a:p>
            <a:r>
              <a:rPr lang="en-US" sz="1200" kern="1200" baseline="0" dirty="0">
                <a:solidFill>
                  <a:schemeClr val="tx1"/>
                </a:solidFill>
                <a:latin typeface="Times New Roman" pitchFamily="-110" charset="0"/>
                <a:ea typeface="+mn-ea"/>
                <a:cs typeface="+mn-cs"/>
              </a:rPr>
              <a:t>program into object code, which is stored in memory or mass storage. If it is stored</a:t>
            </a:r>
          </a:p>
          <a:p>
            <a:r>
              <a:rPr lang="en-US" sz="1200" kern="1200" baseline="0" dirty="0">
                <a:solidFill>
                  <a:schemeClr val="tx1"/>
                </a:solidFill>
                <a:latin typeface="Times New Roman" pitchFamily="-110" charset="0"/>
                <a:ea typeface="+mn-ea"/>
                <a:cs typeface="+mn-cs"/>
              </a:rPr>
              <a:t>in memory, the operation is referred to as “compile, load, and go.” If it is stored</a:t>
            </a:r>
          </a:p>
          <a:p>
            <a:r>
              <a:rPr lang="en-US" sz="1200" kern="1200" baseline="0" dirty="0">
                <a:solidFill>
                  <a:schemeClr val="tx1"/>
                </a:solidFill>
                <a:latin typeface="Times New Roman" pitchFamily="-110" charset="0"/>
                <a:ea typeface="+mn-ea"/>
                <a:cs typeface="+mn-cs"/>
              </a:rPr>
              <a:t>on tape, then the $LOAD instruction is required. This instruction is read by the</a:t>
            </a:r>
          </a:p>
          <a:p>
            <a:r>
              <a:rPr lang="en-US" sz="1200" kern="1200" baseline="0" dirty="0">
                <a:solidFill>
                  <a:schemeClr val="tx1"/>
                </a:solidFill>
                <a:latin typeface="Times New Roman" pitchFamily="-110" charset="0"/>
                <a:ea typeface="+mn-ea"/>
                <a:cs typeface="+mn-cs"/>
              </a:rPr>
              <a:t>monitor, which regains control after the compile operation. The monitor invokes</a:t>
            </a:r>
          </a:p>
          <a:p>
            <a:r>
              <a:rPr lang="en-US" sz="1200" kern="1200" baseline="0" dirty="0">
                <a:solidFill>
                  <a:schemeClr val="tx1"/>
                </a:solidFill>
                <a:latin typeface="Times New Roman" pitchFamily="-110" charset="0"/>
                <a:ea typeface="+mn-ea"/>
                <a:cs typeface="+mn-cs"/>
              </a:rPr>
              <a:t>the loader, which loads the object program into memory in place of the compiler</a:t>
            </a:r>
          </a:p>
          <a:p>
            <a:r>
              <a:rPr lang="en-US" sz="1200" kern="1200" baseline="0" dirty="0">
                <a:solidFill>
                  <a:schemeClr val="tx1"/>
                </a:solidFill>
                <a:latin typeface="Times New Roman" pitchFamily="-110" charset="0"/>
                <a:ea typeface="+mn-ea"/>
                <a:cs typeface="+mn-cs"/>
              </a:rPr>
              <a:t>and transfers control to it. In this manner, a large segment of main memory can</a:t>
            </a:r>
          </a:p>
          <a:p>
            <a:r>
              <a:rPr lang="en-US" sz="1200" kern="1200" baseline="0" dirty="0">
                <a:solidFill>
                  <a:schemeClr val="tx1"/>
                </a:solidFill>
                <a:latin typeface="Times New Roman" pitchFamily="-110" charset="0"/>
                <a:ea typeface="+mn-ea"/>
                <a:cs typeface="+mn-cs"/>
              </a:rPr>
              <a:t>be shared among different subsystems, although only one such subsystem could be</a:t>
            </a:r>
          </a:p>
          <a:p>
            <a:r>
              <a:rPr lang="en-US" sz="1200" kern="1200" baseline="0" dirty="0">
                <a:solidFill>
                  <a:schemeClr val="tx1"/>
                </a:solidFill>
                <a:latin typeface="Times New Roman" pitchFamily="-110" charset="0"/>
                <a:ea typeface="+mn-ea"/>
                <a:cs typeface="+mn-cs"/>
              </a:rPr>
              <a:t>resident and executing at a time.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We see that the monitor, or batch OS, is simply a computer program. It relies</a:t>
            </a:r>
          </a:p>
          <a:p>
            <a:r>
              <a:rPr lang="en-US" sz="1200" kern="1200" baseline="0" dirty="0">
                <a:solidFill>
                  <a:schemeClr val="tx1"/>
                </a:solidFill>
                <a:latin typeface="Times New Roman" pitchFamily="-110" charset="0"/>
                <a:ea typeface="+mn-ea"/>
                <a:cs typeface="+mn-cs"/>
              </a:rPr>
              <a:t>on the ability of the processor to fetch instructions from various portions of main</a:t>
            </a:r>
          </a:p>
          <a:p>
            <a:r>
              <a:rPr lang="en-US" sz="1200" kern="1200" baseline="0" dirty="0">
                <a:solidFill>
                  <a:schemeClr val="tx1"/>
                </a:solidFill>
                <a:latin typeface="Times New Roman" pitchFamily="-110" charset="0"/>
                <a:ea typeface="+mn-ea"/>
                <a:cs typeface="+mn-cs"/>
              </a:rPr>
              <a:t>memory in order to seize and relinquish control alternately.</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EB735A-2130-4B42-940E-D8E5F666A931}" type="slidenum">
              <a:rPr lang="en-US"/>
              <a:pPr/>
              <a:t>11</a:t>
            </a:fld>
            <a:endParaRPr lang="en-US" dirty="0"/>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Certain other hardware features are also desirable: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Memory protection: </a:t>
            </a:r>
            <a:r>
              <a:rPr lang="en-US" sz="1200" b="0" kern="1200" baseline="0" dirty="0">
                <a:solidFill>
                  <a:schemeClr val="tx1"/>
                </a:solidFill>
                <a:latin typeface="Times New Roman" pitchFamily="-110" charset="0"/>
                <a:ea typeface="+mn-ea"/>
                <a:cs typeface="+mn-cs"/>
              </a:rPr>
              <a:t>While the user program is executing, it must not alter the</a:t>
            </a:r>
          </a:p>
          <a:p>
            <a:r>
              <a:rPr lang="en-US" sz="1200" kern="1200" baseline="0" dirty="0">
                <a:solidFill>
                  <a:schemeClr val="tx1"/>
                </a:solidFill>
                <a:latin typeface="Times New Roman" pitchFamily="-110" charset="0"/>
                <a:ea typeface="+mn-ea"/>
                <a:cs typeface="+mn-cs"/>
              </a:rPr>
              <a:t>memory area containing the monitor. If such an attempt is made, the processor</a:t>
            </a:r>
          </a:p>
          <a:p>
            <a:r>
              <a:rPr lang="en-US" sz="1200" kern="1200" baseline="0" dirty="0">
                <a:solidFill>
                  <a:schemeClr val="tx1"/>
                </a:solidFill>
                <a:latin typeface="Times New Roman" pitchFamily="-110" charset="0"/>
                <a:ea typeface="+mn-ea"/>
                <a:cs typeface="+mn-cs"/>
              </a:rPr>
              <a:t>hardware should detect an error and transfer control to the monitor. The</a:t>
            </a:r>
          </a:p>
          <a:p>
            <a:r>
              <a:rPr lang="en-US" sz="1200" kern="1200" baseline="0" dirty="0">
                <a:solidFill>
                  <a:schemeClr val="tx1"/>
                </a:solidFill>
                <a:latin typeface="Times New Roman" pitchFamily="-110" charset="0"/>
                <a:ea typeface="+mn-ea"/>
                <a:cs typeface="+mn-cs"/>
              </a:rPr>
              <a:t>monitor would then abort the job, print out an error message, and load the</a:t>
            </a:r>
          </a:p>
          <a:p>
            <a:r>
              <a:rPr lang="en-US" sz="1200" kern="1200" baseline="0" dirty="0">
                <a:solidFill>
                  <a:schemeClr val="tx1"/>
                </a:solidFill>
                <a:latin typeface="Times New Roman" pitchFamily="-110" charset="0"/>
                <a:ea typeface="+mn-ea"/>
                <a:cs typeface="+mn-cs"/>
              </a:rPr>
              <a:t>next job.</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Timer: </a:t>
            </a:r>
            <a:r>
              <a:rPr lang="en-US" sz="1200" b="0" kern="1200" baseline="0" dirty="0">
                <a:solidFill>
                  <a:schemeClr val="tx1"/>
                </a:solidFill>
                <a:latin typeface="Times New Roman" pitchFamily="-110" charset="0"/>
                <a:ea typeface="+mn-ea"/>
                <a:cs typeface="+mn-cs"/>
              </a:rPr>
              <a:t>A timer is used to prevent a single job from monopolizing the system.</a:t>
            </a:r>
          </a:p>
          <a:p>
            <a:r>
              <a:rPr lang="en-US" sz="1200" kern="1200" baseline="0" dirty="0">
                <a:solidFill>
                  <a:schemeClr val="tx1"/>
                </a:solidFill>
                <a:latin typeface="Times New Roman" pitchFamily="-110" charset="0"/>
                <a:ea typeface="+mn-ea"/>
                <a:cs typeface="+mn-cs"/>
              </a:rPr>
              <a:t>The timer is set at the beginning of each job. If the timer expires, an interrupt</a:t>
            </a:r>
          </a:p>
          <a:p>
            <a:r>
              <a:rPr lang="en-US" sz="1200" kern="1200" baseline="0" dirty="0">
                <a:solidFill>
                  <a:schemeClr val="tx1"/>
                </a:solidFill>
                <a:latin typeface="Times New Roman" pitchFamily="-110" charset="0"/>
                <a:ea typeface="+mn-ea"/>
                <a:cs typeface="+mn-cs"/>
              </a:rPr>
              <a:t>occurs, and control returns to the monitor.</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Privileged instructions: </a:t>
            </a:r>
            <a:r>
              <a:rPr lang="en-US" sz="1200" b="0" kern="1200" baseline="0" dirty="0">
                <a:solidFill>
                  <a:schemeClr val="tx1"/>
                </a:solidFill>
                <a:latin typeface="Times New Roman" pitchFamily="-110" charset="0"/>
                <a:ea typeface="+mn-ea"/>
                <a:cs typeface="+mn-cs"/>
              </a:rPr>
              <a:t>Certain instructions are designated privileged and can</a:t>
            </a:r>
          </a:p>
          <a:p>
            <a:r>
              <a:rPr lang="en-US" sz="1200" kern="1200" baseline="0" dirty="0">
                <a:solidFill>
                  <a:schemeClr val="tx1"/>
                </a:solidFill>
                <a:latin typeface="Times New Roman" pitchFamily="-110" charset="0"/>
                <a:ea typeface="+mn-ea"/>
                <a:cs typeface="+mn-cs"/>
              </a:rPr>
              <a:t>be executed only by the monitor. If the processor encounters such an instruction</a:t>
            </a:r>
          </a:p>
          <a:p>
            <a:r>
              <a:rPr lang="en-US" sz="1200" kern="1200" baseline="0" dirty="0">
                <a:solidFill>
                  <a:schemeClr val="tx1"/>
                </a:solidFill>
                <a:latin typeface="Times New Roman" pitchFamily="-110" charset="0"/>
                <a:ea typeface="+mn-ea"/>
                <a:cs typeface="+mn-cs"/>
              </a:rPr>
              <a:t>while executing a user program, an error interrupt occurs. Among the</a:t>
            </a:r>
          </a:p>
          <a:p>
            <a:r>
              <a:rPr lang="en-US" sz="1200" kern="1200" baseline="0" dirty="0">
                <a:solidFill>
                  <a:schemeClr val="tx1"/>
                </a:solidFill>
                <a:latin typeface="Times New Roman" pitchFamily="-110" charset="0"/>
                <a:ea typeface="+mn-ea"/>
                <a:cs typeface="+mn-cs"/>
              </a:rPr>
              <a:t>privileged instructions are I/O instructions, so that the monitor retains control</a:t>
            </a:r>
          </a:p>
          <a:p>
            <a:r>
              <a:rPr lang="en-US" sz="1200" kern="1200" baseline="0" dirty="0">
                <a:solidFill>
                  <a:schemeClr val="tx1"/>
                </a:solidFill>
                <a:latin typeface="Times New Roman" pitchFamily="-110" charset="0"/>
                <a:ea typeface="+mn-ea"/>
                <a:cs typeface="+mn-cs"/>
              </a:rPr>
              <a:t>of all I/O devices. This prevents, for example, a user program from accidentally</a:t>
            </a:r>
          </a:p>
          <a:p>
            <a:r>
              <a:rPr lang="en-US" sz="1200" kern="1200" baseline="0" dirty="0">
                <a:solidFill>
                  <a:schemeClr val="tx1"/>
                </a:solidFill>
                <a:latin typeface="Times New Roman" pitchFamily="-110" charset="0"/>
                <a:ea typeface="+mn-ea"/>
                <a:cs typeface="+mn-cs"/>
              </a:rPr>
              <a:t>reading job control instructions from the next job. If a user program</a:t>
            </a:r>
          </a:p>
          <a:p>
            <a:r>
              <a:rPr lang="en-US" sz="1200" kern="1200" baseline="0" dirty="0">
                <a:solidFill>
                  <a:schemeClr val="tx1"/>
                </a:solidFill>
                <a:latin typeface="Times New Roman" pitchFamily="-110" charset="0"/>
                <a:ea typeface="+mn-ea"/>
                <a:cs typeface="+mn-cs"/>
              </a:rPr>
              <a:t>wishes to perform I/O, it must request that the monitor perform the operation</a:t>
            </a:r>
          </a:p>
          <a:p>
            <a:r>
              <a:rPr lang="en-US" sz="1200" kern="1200" baseline="0" dirty="0">
                <a:solidFill>
                  <a:schemeClr val="tx1"/>
                </a:solidFill>
                <a:latin typeface="Times New Roman" pitchFamily="-110" charset="0"/>
                <a:ea typeface="+mn-ea"/>
                <a:cs typeface="+mn-cs"/>
              </a:rPr>
              <a:t>for it. If a privileged instruction is encountered by the processor while it is</a:t>
            </a:r>
          </a:p>
          <a:p>
            <a:r>
              <a:rPr lang="en-US" sz="1200" kern="1200" baseline="0" dirty="0">
                <a:solidFill>
                  <a:schemeClr val="tx1"/>
                </a:solidFill>
                <a:latin typeface="Times New Roman" pitchFamily="-110" charset="0"/>
                <a:ea typeface="+mn-ea"/>
                <a:cs typeface="+mn-cs"/>
              </a:rPr>
              <a:t>executing a user program, the processor hardware considers this an error and</a:t>
            </a:r>
          </a:p>
          <a:p>
            <a:r>
              <a:rPr lang="en-US" sz="1200" kern="1200" baseline="0" dirty="0">
                <a:solidFill>
                  <a:schemeClr val="tx1"/>
                </a:solidFill>
                <a:latin typeface="Times New Roman" pitchFamily="-110" charset="0"/>
                <a:ea typeface="+mn-ea"/>
                <a:cs typeface="+mn-cs"/>
              </a:rPr>
              <a:t>transfers control to the monitor.</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Interrupts: </a:t>
            </a:r>
            <a:r>
              <a:rPr lang="en-US" sz="1200" b="0" kern="1200" baseline="0" dirty="0">
                <a:solidFill>
                  <a:schemeClr val="tx1"/>
                </a:solidFill>
                <a:latin typeface="Times New Roman" pitchFamily="-110" charset="0"/>
                <a:ea typeface="+mn-ea"/>
                <a:cs typeface="+mn-cs"/>
              </a:rPr>
              <a:t>Early computer models did not have this capability. This feature</a:t>
            </a:r>
          </a:p>
          <a:p>
            <a:r>
              <a:rPr lang="en-US" sz="1200" kern="1200" baseline="0" dirty="0">
                <a:solidFill>
                  <a:schemeClr val="tx1"/>
                </a:solidFill>
                <a:latin typeface="Times New Roman" pitchFamily="-110" charset="0"/>
                <a:ea typeface="+mn-ea"/>
                <a:cs typeface="+mn-cs"/>
              </a:rPr>
              <a:t>gives the OS more flexibility in relinquishing control to and regaining control</a:t>
            </a:r>
          </a:p>
          <a:p>
            <a:r>
              <a:rPr lang="en-US" sz="1200" kern="1200" baseline="0" dirty="0">
                <a:solidFill>
                  <a:schemeClr val="tx1"/>
                </a:solidFill>
                <a:latin typeface="Times New Roman" pitchFamily="-110" charset="0"/>
                <a:ea typeface="+mn-ea"/>
                <a:cs typeface="+mn-cs"/>
              </a:rPr>
              <a:t>from user programs.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Processor time alternates between execution of user programs and execution</a:t>
            </a:r>
          </a:p>
          <a:p>
            <a:r>
              <a:rPr lang="en-US" sz="1200" kern="1200" baseline="0" dirty="0">
                <a:solidFill>
                  <a:schemeClr val="tx1"/>
                </a:solidFill>
                <a:latin typeface="Times New Roman" pitchFamily="-110" charset="0"/>
                <a:ea typeface="+mn-ea"/>
                <a:cs typeface="+mn-cs"/>
              </a:rPr>
              <a:t>of the monitor. There have been two sacrifices: Some main memory is now given</a:t>
            </a:r>
          </a:p>
          <a:p>
            <a:r>
              <a:rPr lang="en-US" sz="1200" kern="1200" baseline="0" dirty="0">
                <a:solidFill>
                  <a:schemeClr val="tx1"/>
                </a:solidFill>
                <a:latin typeface="Times New Roman" pitchFamily="-110" charset="0"/>
                <a:ea typeface="+mn-ea"/>
                <a:cs typeface="+mn-cs"/>
              </a:rPr>
              <a:t>over to the monitor and some processor time is consumed by the monitor. Both</a:t>
            </a:r>
          </a:p>
          <a:p>
            <a:r>
              <a:rPr lang="en-US" sz="1200" kern="1200" baseline="0" dirty="0">
                <a:solidFill>
                  <a:schemeClr val="tx1"/>
                </a:solidFill>
                <a:latin typeface="Times New Roman" pitchFamily="-110" charset="0"/>
                <a:ea typeface="+mn-ea"/>
                <a:cs typeface="+mn-cs"/>
              </a:rPr>
              <a:t>of these are forms of overhead. Even with this overhead, the simple batch system</a:t>
            </a:r>
          </a:p>
          <a:p>
            <a:r>
              <a:rPr lang="en-US" sz="1200" kern="1200" baseline="0" dirty="0">
                <a:solidFill>
                  <a:schemeClr val="tx1"/>
                </a:solidFill>
                <a:latin typeface="Times New Roman" pitchFamily="-110" charset="0"/>
                <a:ea typeface="+mn-ea"/>
                <a:cs typeface="+mn-cs"/>
              </a:rPr>
              <a:t>improves utilization of the computer.</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D4CBD3-20C4-0740-AFB7-AB2F2EA5B57E}" type="slidenum">
              <a:rPr lang="en-US"/>
              <a:pPr/>
              <a:t>12</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Even with the automatic job sequencing</a:t>
            </a:r>
          </a:p>
          <a:p>
            <a:r>
              <a:rPr lang="en-US" sz="1200" kern="1200" baseline="0" dirty="0">
                <a:solidFill>
                  <a:schemeClr val="tx1"/>
                </a:solidFill>
                <a:latin typeface="Times New Roman" pitchFamily="-110" charset="0"/>
                <a:ea typeface="+mn-ea"/>
                <a:cs typeface="+mn-cs"/>
              </a:rPr>
              <a:t>provided by a simple batch OS, the processor is often idle. The problem is that</a:t>
            </a:r>
          </a:p>
          <a:p>
            <a:r>
              <a:rPr lang="en-US" sz="1200" kern="1200" baseline="0" dirty="0">
                <a:solidFill>
                  <a:schemeClr val="tx1"/>
                </a:solidFill>
                <a:latin typeface="Times New Roman" pitchFamily="-110" charset="0"/>
                <a:ea typeface="+mn-ea"/>
                <a:cs typeface="+mn-cs"/>
              </a:rPr>
              <a:t>I/O devices are slow compared to the processor. Figure 9.4 details a representative</a:t>
            </a:r>
          </a:p>
          <a:p>
            <a:r>
              <a:rPr lang="en-US" sz="1200" kern="1200" baseline="0" dirty="0">
                <a:solidFill>
                  <a:schemeClr val="tx1"/>
                </a:solidFill>
                <a:latin typeface="Times New Roman" pitchFamily="-110" charset="0"/>
                <a:ea typeface="+mn-ea"/>
                <a:cs typeface="+mn-cs"/>
              </a:rPr>
              <a:t>calculation. The calculation concerns a program that processes a file of records and</a:t>
            </a:r>
          </a:p>
          <a:p>
            <a:r>
              <a:rPr lang="en-US" sz="1200" kern="1200" baseline="0" dirty="0">
                <a:solidFill>
                  <a:schemeClr val="tx1"/>
                </a:solidFill>
                <a:latin typeface="Times New Roman" pitchFamily="-110" charset="0"/>
                <a:ea typeface="+mn-ea"/>
                <a:cs typeface="+mn-cs"/>
              </a:rPr>
              <a:t>performs, on average, 100 processor instructions per record. In this example the</a:t>
            </a:r>
          </a:p>
          <a:p>
            <a:r>
              <a:rPr lang="en-US" sz="1200" kern="1200" baseline="0" dirty="0">
                <a:solidFill>
                  <a:schemeClr val="tx1"/>
                </a:solidFill>
                <a:latin typeface="Times New Roman" pitchFamily="-110" charset="0"/>
                <a:ea typeface="+mn-ea"/>
                <a:cs typeface="+mn-cs"/>
              </a:rPr>
              <a:t>computer spends over 96% of its time waiting for I/O devices to finish transferring</a:t>
            </a:r>
          </a:p>
          <a:p>
            <a:r>
              <a:rPr lang="en-US" sz="1200" kern="1200" baseline="0" dirty="0">
                <a:solidFill>
                  <a:schemeClr val="tx1"/>
                </a:solidFill>
                <a:latin typeface="Times New Roman" pitchFamily="-110" charset="0"/>
                <a:ea typeface="+mn-ea"/>
                <a:cs typeface="+mn-cs"/>
              </a:rPr>
              <a:t>data! Figure 9.5a illustrates this situation.</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F1FE56-B73B-7E4A-B296-A77C30E0F824}" type="slidenum">
              <a:rPr lang="en-US"/>
              <a:pPr/>
              <a:t>13</a:t>
            </a:fld>
            <a:endParaRPr lang="en-US" dirty="0"/>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The processor spends a certain amount of time executing, until it reaches </a:t>
            </a:r>
          </a:p>
          <a:p>
            <a:r>
              <a:rPr lang="en-US" sz="1200" kern="1200" baseline="0" dirty="0">
                <a:solidFill>
                  <a:schemeClr val="tx1"/>
                </a:solidFill>
                <a:latin typeface="Times New Roman" pitchFamily="-110" charset="0"/>
                <a:ea typeface="+mn-ea"/>
                <a:cs typeface="+mn-cs"/>
              </a:rPr>
              <a:t>an I/O instruction. It must then wait until that I/O</a:t>
            </a:r>
          </a:p>
          <a:p>
            <a:r>
              <a:rPr lang="en-US" sz="1200" kern="1200" baseline="0" dirty="0">
                <a:solidFill>
                  <a:schemeClr val="tx1"/>
                </a:solidFill>
                <a:latin typeface="Times New Roman" pitchFamily="-110" charset="0"/>
                <a:ea typeface="+mn-ea"/>
                <a:cs typeface="+mn-cs"/>
              </a:rPr>
              <a:t>instruction concludes before proceeding.</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This inefficiency is not necessary. We know that there must be enough memory</a:t>
            </a:r>
          </a:p>
          <a:p>
            <a:r>
              <a:rPr lang="en-US" sz="1200" kern="1200" baseline="0" dirty="0">
                <a:solidFill>
                  <a:schemeClr val="tx1"/>
                </a:solidFill>
                <a:latin typeface="Times New Roman" pitchFamily="-110" charset="0"/>
                <a:ea typeface="+mn-ea"/>
                <a:cs typeface="+mn-cs"/>
              </a:rPr>
              <a:t>to hold the OS (resident monitor) and one user program. Suppose that there</a:t>
            </a:r>
          </a:p>
          <a:p>
            <a:r>
              <a:rPr lang="en-US" sz="1200" kern="1200" baseline="0" dirty="0">
                <a:solidFill>
                  <a:schemeClr val="tx1"/>
                </a:solidFill>
                <a:latin typeface="Times New Roman" pitchFamily="-110" charset="0"/>
                <a:ea typeface="+mn-ea"/>
                <a:cs typeface="+mn-cs"/>
              </a:rPr>
              <a:t>is room for the OS and two user programs. Now, when one job needs to wait for</a:t>
            </a:r>
          </a:p>
          <a:p>
            <a:r>
              <a:rPr lang="en-US" sz="1200" kern="1200" baseline="0" dirty="0">
                <a:solidFill>
                  <a:schemeClr val="tx1"/>
                </a:solidFill>
                <a:latin typeface="Times New Roman" pitchFamily="-110" charset="0"/>
                <a:ea typeface="+mn-ea"/>
                <a:cs typeface="+mn-cs"/>
              </a:rPr>
              <a:t>I/O, the processor can switch to the other job, which likely is not waiting for I/O</a:t>
            </a:r>
          </a:p>
          <a:p>
            <a:r>
              <a:rPr lang="en-US" sz="1200" kern="1200" baseline="0" dirty="0">
                <a:solidFill>
                  <a:schemeClr val="tx1"/>
                </a:solidFill>
                <a:latin typeface="Times New Roman" pitchFamily="-110" charset="0"/>
                <a:ea typeface="+mn-ea"/>
                <a:cs typeface="+mn-cs"/>
              </a:rPr>
              <a:t>(Figure 9.5b). Furthermore, we might expand memory to hold three, four, or more</a:t>
            </a:r>
          </a:p>
          <a:p>
            <a:r>
              <a:rPr lang="en-US" sz="1200" kern="1200" baseline="0" dirty="0">
                <a:solidFill>
                  <a:schemeClr val="tx1"/>
                </a:solidFill>
                <a:latin typeface="Times New Roman" pitchFamily="-110" charset="0"/>
                <a:ea typeface="+mn-ea"/>
                <a:cs typeface="+mn-cs"/>
              </a:rPr>
              <a:t>programs and switch among all of them (Figure 9.5c). This technique is known as </a:t>
            </a:r>
            <a:r>
              <a:rPr lang="en-US" sz="1200" b="1" kern="1200" baseline="0" dirty="0">
                <a:solidFill>
                  <a:schemeClr val="tx1"/>
                </a:solidFill>
                <a:latin typeface="Times New Roman" pitchFamily="-110" charset="0"/>
                <a:ea typeface="+mn-ea"/>
                <a:cs typeface="+mn-cs"/>
              </a:rPr>
              <a:t>multiprogramming,</a:t>
            </a:r>
          </a:p>
          <a:p>
            <a:r>
              <a:rPr lang="en-US" sz="1200" kern="1200" baseline="0" dirty="0">
                <a:solidFill>
                  <a:schemeClr val="tx1"/>
                </a:solidFill>
                <a:latin typeface="Times New Roman" pitchFamily="-110" charset="0"/>
                <a:ea typeface="+mn-ea"/>
                <a:cs typeface="+mn-cs"/>
              </a:rPr>
              <a:t>or </a:t>
            </a:r>
            <a:r>
              <a:rPr lang="en-US" sz="1200" b="1" kern="1200" baseline="0" dirty="0">
                <a:solidFill>
                  <a:schemeClr val="tx1"/>
                </a:solidFill>
                <a:latin typeface="Times New Roman" pitchFamily="-110" charset="0"/>
                <a:ea typeface="+mn-ea"/>
                <a:cs typeface="+mn-cs"/>
              </a:rPr>
              <a:t>multitasking. </a:t>
            </a:r>
            <a:r>
              <a:rPr lang="en-US" sz="1200" b="0" kern="1200" baseline="0" dirty="0">
                <a:solidFill>
                  <a:schemeClr val="tx1"/>
                </a:solidFill>
                <a:latin typeface="Times New Roman" pitchFamily="-110" charset="0"/>
                <a:ea typeface="+mn-ea"/>
                <a:cs typeface="+mn-cs"/>
              </a:rPr>
              <a:t>It is the central theme of modern operating systems.</a:t>
            </a:r>
          </a:p>
          <a:p>
            <a:endParaRPr lang="en-US" sz="1200" b="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As with a simple batch system, a multiprogramming batch system must rely</a:t>
            </a:r>
          </a:p>
          <a:p>
            <a:r>
              <a:rPr lang="en-US" sz="1200" kern="1200" baseline="0" dirty="0">
                <a:solidFill>
                  <a:schemeClr val="tx1"/>
                </a:solidFill>
                <a:latin typeface="Times New Roman" pitchFamily="-110" charset="0"/>
                <a:ea typeface="+mn-ea"/>
                <a:cs typeface="+mn-cs"/>
              </a:rPr>
              <a:t>on certain computer hardware features. The most notable additional feature that</a:t>
            </a:r>
          </a:p>
          <a:p>
            <a:r>
              <a:rPr lang="en-US" sz="1200" kern="1200" baseline="0" dirty="0">
                <a:solidFill>
                  <a:schemeClr val="tx1"/>
                </a:solidFill>
                <a:latin typeface="Times New Roman" pitchFamily="-110" charset="0"/>
                <a:ea typeface="+mn-ea"/>
                <a:cs typeface="+mn-cs"/>
              </a:rPr>
              <a:t>is useful for multiprogramming is the hardware that supports I/O interrupts and</a:t>
            </a:r>
          </a:p>
          <a:p>
            <a:r>
              <a:rPr lang="en-US" sz="1200" kern="1200" baseline="0" dirty="0">
                <a:solidFill>
                  <a:schemeClr val="tx1"/>
                </a:solidFill>
                <a:latin typeface="Times New Roman" pitchFamily="-110" charset="0"/>
                <a:ea typeface="+mn-ea"/>
                <a:cs typeface="+mn-cs"/>
              </a:rPr>
              <a:t>DMA. With interrupt-driven I/O or DMA, the processor can issue an I/O command</a:t>
            </a:r>
          </a:p>
          <a:p>
            <a:r>
              <a:rPr lang="en-US" sz="1200" kern="1200" baseline="0" dirty="0">
                <a:solidFill>
                  <a:schemeClr val="tx1"/>
                </a:solidFill>
                <a:latin typeface="Times New Roman" pitchFamily="-110" charset="0"/>
                <a:ea typeface="+mn-ea"/>
                <a:cs typeface="+mn-cs"/>
              </a:rPr>
              <a:t>for one job and proceed with the execution of another job while the I/O is carried</a:t>
            </a:r>
          </a:p>
          <a:p>
            <a:r>
              <a:rPr lang="en-US" sz="1200" kern="1200" baseline="0" dirty="0">
                <a:solidFill>
                  <a:schemeClr val="tx1"/>
                </a:solidFill>
                <a:latin typeface="Times New Roman" pitchFamily="-110" charset="0"/>
                <a:ea typeface="+mn-ea"/>
                <a:cs typeface="+mn-cs"/>
              </a:rPr>
              <a:t>out by the device controller. When the I/O operation is complete, the processor is</a:t>
            </a:r>
          </a:p>
          <a:p>
            <a:r>
              <a:rPr lang="en-US" sz="1200" kern="1200" baseline="0" dirty="0">
                <a:solidFill>
                  <a:schemeClr val="tx1"/>
                </a:solidFill>
                <a:latin typeface="Times New Roman" pitchFamily="-110" charset="0"/>
                <a:ea typeface="+mn-ea"/>
                <a:cs typeface="+mn-cs"/>
              </a:rPr>
              <a:t>interrupted and control is passed to an interrupt-handling program in the OS. The</a:t>
            </a:r>
          </a:p>
          <a:p>
            <a:r>
              <a:rPr lang="en-US" sz="1200" kern="1200" baseline="0" dirty="0">
                <a:solidFill>
                  <a:schemeClr val="tx1"/>
                </a:solidFill>
                <a:latin typeface="Times New Roman" pitchFamily="-110" charset="0"/>
                <a:ea typeface="+mn-ea"/>
                <a:cs typeface="+mn-cs"/>
              </a:rPr>
              <a:t>OS will then pass control to another job.</a:t>
            </a:r>
          </a:p>
          <a:p>
            <a:endParaRPr lang="en-US" sz="1200" kern="1200" baseline="0" dirty="0">
              <a:solidFill>
                <a:schemeClr val="tx1"/>
              </a:solidFill>
              <a:latin typeface="Times New Roman" pitchFamily="-110" charset="0"/>
              <a:ea typeface="+mn-ea"/>
              <a:cs typeface="+mn-cs"/>
            </a:endParaRPr>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itchFamily="-110" charset="0"/>
                <a:ea typeface="+mn-ea"/>
                <a:cs typeface="+mn-cs"/>
              </a:rPr>
              <a:t>This example illustrates the benefit of multiprogramming. Consider a</a:t>
            </a:r>
          </a:p>
          <a:p>
            <a:r>
              <a:rPr lang="en-US" sz="1200" b="0" i="0" u="none" strike="noStrike" kern="1200" baseline="0" dirty="0">
                <a:solidFill>
                  <a:schemeClr val="tx1"/>
                </a:solidFill>
                <a:latin typeface="Times New Roman" pitchFamily="-110" charset="0"/>
                <a:ea typeface="+mn-ea"/>
                <a:cs typeface="+mn-cs"/>
              </a:rPr>
              <a:t>computer with 250 Mbytes of available memory (not used by the OS), a disk, a terminal,</a:t>
            </a:r>
          </a:p>
          <a:p>
            <a:r>
              <a:rPr lang="en-US" sz="1200" b="0" i="0" u="none" strike="noStrike" kern="1200" baseline="0" dirty="0">
                <a:solidFill>
                  <a:schemeClr val="tx1"/>
                </a:solidFill>
                <a:latin typeface="Times New Roman" pitchFamily="-110" charset="0"/>
                <a:ea typeface="+mn-ea"/>
                <a:cs typeface="+mn-cs"/>
              </a:rPr>
              <a:t>and a printer. Three programs, JOB1, JOB2, and JOB3, are submitted for execution at the</a:t>
            </a:r>
          </a:p>
          <a:p>
            <a:r>
              <a:rPr lang="en-US" sz="1200" b="0" i="0" u="none" strike="noStrike" kern="1200" baseline="0" dirty="0">
                <a:solidFill>
                  <a:schemeClr val="tx1"/>
                </a:solidFill>
                <a:latin typeface="Times New Roman" pitchFamily="-110" charset="0"/>
                <a:ea typeface="+mn-ea"/>
                <a:cs typeface="+mn-cs"/>
              </a:rPr>
              <a:t>same time, with the attributes listed in Table 9.1. We assume minimal processor requirements</a:t>
            </a:r>
          </a:p>
          <a:p>
            <a:r>
              <a:rPr lang="en-US" sz="1200" b="0" i="0" u="none" strike="noStrike" kern="1200" baseline="0" dirty="0">
                <a:solidFill>
                  <a:schemeClr val="tx1"/>
                </a:solidFill>
                <a:latin typeface="Times New Roman" pitchFamily="-110" charset="0"/>
                <a:ea typeface="+mn-ea"/>
                <a:cs typeface="+mn-cs"/>
              </a:rPr>
              <a:t>for JOB2 and JOB3 and continuous disk and printer use by JOB3. For a simple</a:t>
            </a:r>
          </a:p>
          <a:p>
            <a:r>
              <a:rPr lang="en-US" sz="1200" b="0" i="0" u="none" strike="noStrike" kern="1200" baseline="0" dirty="0">
                <a:solidFill>
                  <a:schemeClr val="tx1"/>
                </a:solidFill>
                <a:latin typeface="Times New Roman" pitchFamily="-110" charset="0"/>
                <a:ea typeface="+mn-ea"/>
                <a:cs typeface="+mn-cs"/>
              </a:rPr>
              <a:t>batch environment, these jobs will be executed in sequence. Thus, JOB1 completes in</a:t>
            </a:r>
          </a:p>
          <a:p>
            <a:r>
              <a:rPr lang="en-US" sz="1200" b="0" i="0" u="none" strike="noStrike" kern="1200" baseline="0" dirty="0">
                <a:solidFill>
                  <a:schemeClr val="tx1"/>
                </a:solidFill>
                <a:latin typeface="Times New Roman" pitchFamily="-110" charset="0"/>
                <a:ea typeface="+mn-ea"/>
                <a:cs typeface="+mn-cs"/>
              </a:rPr>
              <a:t>5 minutes. JOB2 must wait until the 5 minutes is over and then completes 15 minutes</a:t>
            </a:r>
          </a:p>
          <a:p>
            <a:r>
              <a:rPr lang="en-US" sz="1200" b="0" i="0" u="none" strike="noStrike" kern="1200" baseline="0" dirty="0">
                <a:solidFill>
                  <a:schemeClr val="tx1"/>
                </a:solidFill>
                <a:latin typeface="Times New Roman" pitchFamily="-110" charset="0"/>
                <a:ea typeface="+mn-ea"/>
                <a:cs typeface="+mn-cs"/>
              </a:rPr>
              <a:t>after that. JOB3 Begins after 20 minutes and completes at 30 minutes from the time it was</a:t>
            </a:r>
          </a:p>
          <a:p>
            <a:r>
              <a:rPr lang="en-US" sz="1200" b="0" i="0" u="none" strike="noStrike" kern="1200" baseline="0" dirty="0">
                <a:solidFill>
                  <a:schemeClr val="tx1"/>
                </a:solidFill>
                <a:latin typeface="Times New Roman" pitchFamily="-110" charset="0"/>
                <a:ea typeface="+mn-ea"/>
                <a:cs typeface="+mn-cs"/>
              </a:rPr>
              <a:t>initially submitted.</a:t>
            </a:r>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13FBE658-3263-9741-A1BA-D173C69310A1}" type="slidenum">
              <a:rPr lang="en-US" smtClean="0"/>
              <a:pPr/>
              <a:t>14</a:t>
            </a:fld>
            <a:endParaRPr lang="en-US" dirty="0"/>
          </a:p>
        </p:txBody>
      </p:sp>
    </p:spTree>
    <p:extLst>
      <p:ext uri="{BB962C8B-B14F-4D97-AF65-F5344CB8AC3E}">
        <p14:creationId xmlns:p14="http://schemas.microsoft.com/office/powerpoint/2010/main" val="1562135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itchFamily="-110" charset="0"/>
                <a:ea typeface="+mn-ea"/>
                <a:cs typeface="+mn-cs"/>
              </a:rPr>
              <a:t>The average resource utilization, throughput, and response times are</a:t>
            </a:r>
          </a:p>
          <a:p>
            <a:r>
              <a:rPr lang="en-US" sz="1200" b="0" i="0" u="none" strike="noStrike" kern="1200" baseline="0" dirty="0">
                <a:solidFill>
                  <a:schemeClr val="tx1"/>
                </a:solidFill>
                <a:latin typeface="Times New Roman" pitchFamily="-110" charset="0"/>
                <a:ea typeface="+mn-ea"/>
                <a:cs typeface="+mn-cs"/>
              </a:rPr>
              <a:t>shown in the </a:t>
            </a:r>
            <a:r>
              <a:rPr lang="en-US" sz="1200" b="0" i="0" u="none" strike="noStrike" kern="1200" baseline="0" dirty="0" err="1">
                <a:solidFill>
                  <a:schemeClr val="tx1"/>
                </a:solidFill>
                <a:latin typeface="Times New Roman" pitchFamily="-110" charset="0"/>
                <a:ea typeface="+mn-ea"/>
                <a:cs typeface="+mn-cs"/>
              </a:rPr>
              <a:t>uniprogramming</a:t>
            </a:r>
            <a:r>
              <a:rPr lang="en-US" sz="1200" b="0" i="0" u="none" strike="noStrike" kern="1200" baseline="0" dirty="0">
                <a:solidFill>
                  <a:schemeClr val="tx1"/>
                </a:solidFill>
                <a:latin typeface="Times New Roman" pitchFamily="-110" charset="0"/>
                <a:ea typeface="+mn-ea"/>
                <a:cs typeface="+mn-cs"/>
              </a:rPr>
              <a:t> column of Table 9.2. Device-by-device</a:t>
            </a:r>
          </a:p>
          <a:p>
            <a:r>
              <a:rPr lang="en-US" sz="1200" b="0" i="0" u="none" strike="noStrike" kern="1200" baseline="0" dirty="0">
                <a:solidFill>
                  <a:schemeClr val="tx1"/>
                </a:solidFill>
                <a:latin typeface="Times New Roman" pitchFamily="-110" charset="0"/>
                <a:ea typeface="+mn-ea"/>
                <a:cs typeface="+mn-cs"/>
              </a:rPr>
              <a:t>utilization is illustrated in Figure 9.6a. It is evident that there is gross underutilization for all resources when</a:t>
            </a:r>
          </a:p>
          <a:p>
            <a:r>
              <a:rPr lang="en-US" sz="1200" b="0" i="0" u="none" strike="noStrike" kern="1200" baseline="0" dirty="0">
                <a:solidFill>
                  <a:schemeClr val="tx1"/>
                </a:solidFill>
                <a:latin typeface="Times New Roman" pitchFamily="-110" charset="0"/>
                <a:ea typeface="+mn-ea"/>
                <a:cs typeface="+mn-cs"/>
              </a:rPr>
              <a:t>averaged over the required 30-minute time period.</a:t>
            </a:r>
          </a:p>
          <a:p>
            <a:endParaRPr lang="en-US" sz="1200" b="0" i="0" u="none" strike="noStrike" kern="1200" baseline="0" dirty="0">
              <a:solidFill>
                <a:schemeClr val="tx1"/>
              </a:solidFill>
              <a:latin typeface="Times New Roman" pitchFamily="-110" charset="0"/>
              <a:ea typeface="+mn-ea"/>
              <a:cs typeface="+mn-cs"/>
            </a:endParaRPr>
          </a:p>
          <a:p>
            <a:r>
              <a:rPr lang="en-US" sz="1200" b="0" i="0" u="none" strike="noStrike" kern="1200" baseline="0" dirty="0">
                <a:solidFill>
                  <a:schemeClr val="tx1"/>
                </a:solidFill>
                <a:latin typeface="Times New Roman" pitchFamily="-110" charset="0"/>
                <a:ea typeface="+mn-ea"/>
                <a:cs typeface="+mn-cs"/>
              </a:rPr>
              <a:t>Now suppose that the jobs are run concurrently under a multiprogramming OS. Because</a:t>
            </a:r>
          </a:p>
          <a:p>
            <a:r>
              <a:rPr lang="en-US" sz="1200" b="0" i="0" u="none" strike="noStrike" kern="1200" baseline="0" dirty="0">
                <a:solidFill>
                  <a:schemeClr val="tx1"/>
                </a:solidFill>
                <a:latin typeface="Times New Roman" pitchFamily="-110" charset="0"/>
                <a:ea typeface="+mn-ea"/>
                <a:cs typeface="+mn-cs"/>
              </a:rPr>
              <a:t>there is little resource contention between the jobs, all three can run in nearly minimum</a:t>
            </a:r>
          </a:p>
          <a:p>
            <a:r>
              <a:rPr lang="en-US" sz="1200" b="0" i="0" u="none" strike="noStrike" kern="1200" baseline="0" dirty="0">
                <a:solidFill>
                  <a:schemeClr val="tx1"/>
                </a:solidFill>
                <a:latin typeface="Times New Roman" pitchFamily="-110" charset="0"/>
                <a:ea typeface="+mn-ea"/>
                <a:cs typeface="+mn-cs"/>
              </a:rPr>
              <a:t>time while coexisting with the others in the computer (assuming that JOB2 and</a:t>
            </a:r>
          </a:p>
          <a:p>
            <a:r>
              <a:rPr lang="en-US" sz="1200" b="0" i="0" u="none" strike="noStrike" kern="1200" baseline="0" dirty="0">
                <a:solidFill>
                  <a:schemeClr val="tx1"/>
                </a:solidFill>
                <a:latin typeface="Times New Roman" pitchFamily="-110" charset="0"/>
                <a:ea typeface="+mn-ea"/>
                <a:cs typeface="+mn-cs"/>
              </a:rPr>
              <a:t>JOB3 are allotted enough processor time to keep their input and output operations active).</a:t>
            </a:r>
          </a:p>
          <a:p>
            <a:r>
              <a:rPr lang="en-US" sz="1200" b="0" i="0" u="none" strike="noStrike" kern="1200" baseline="0" dirty="0">
                <a:solidFill>
                  <a:schemeClr val="tx1"/>
                </a:solidFill>
                <a:latin typeface="Times New Roman" pitchFamily="-110" charset="0"/>
                <a:ea typeface="+mn-ea"/>
                <a:cs typeface="+mn-cs"/>
              </a:rPr>
              <a:t>JOB1 will still require 5 minutes to complete but at the end of that time, JOB2 will be</a:t>
            </a:r>
          </a:p>
          <a:p>
            <a:r>
              <a:rPr lang="en-US" sz="1200" b="0" i="0" u="none" strike="noStrike" kern="1200" baseline="0" dirty="0">
                <a:solidFill>
                  <a:schemeClr val="tx1"/>
                </a:solidFill>
                <a:latin typeface="Times New Roman" pitchFamily="-110" charset="0"/>
                <a:ea typeface="+mn-ea"/>
                <a:cs typeface="+mn-cs"/>
              </a:rPr>
              <a:t>one-third finished, and JOB3 will be half finished. All three jobs will have finished within</a:t>
            </a:r>
          </a:p>
          <a:p>
            <a:r>
              <a:rPr lang="en-US" sz="1200" b="0" i="0" u="none" strike="noStrike" kern="1200" baseline="0" dirty="0">
                <a:solidFill>
                  <a:schemeClr val="tx1"/>
                </a:solidFill>
                <a:latin typeface="Times New Roman" pitchFamily="-110" charset="0"/>
                <a:ea typeface="+mn-ea"/>
                <a:cs typeface="+mn-cs"/>
              </a:rPr>
              <a:t>15 minutes. The improvement is evident when examining the multiprogramming column</a:t>
            </a:r>
          </a:p>
          <a:p>
            <a:r>
              <a:rPr lang="en-US" sz="1200" b="0" i="0" u="none" strike="noStrike" kern="1200" baseline="0" dirty="0">
                <a:solidFill>
                  <a:schemeClr val="tx1"/>
                </a:solidFill>
                <a:latin typeface="Times New Roman" pitchFamily="-110" charset="0"/>
                <a:ea typeface="+mn-ea"/>
                <a:cs typeface="+mn-cs"/>
              </a:rPr>
              <a:t>of Table 9.2, obtained from the histogram shown in Figure 9.6b.</a:t>
            </a:r>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13FBE658-3263-9741-A1BA-D173C69310A1}" type="slidenum">
              <a:rPr lang="en-US" smtClean="0"/>
              <a:pPr/>
              <a:t>15</a:t>
            </a:fld>
            <a:endParaRPr lang="en-US" dirty="0"/>
          </a:p>
        </p:txBody>
      </p:sp>
    </p:spTree>
    <p:extLst>
      <p:ext uri="{BB962C8B-B14F-4D97-AF65-F5344CB8AC3E}">
        <p14:creationId xmlns:p14="http://schemas.microsoft.com/office/powerpoint/2010/main" val="286514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a:solidFill>
                  <a:schemeClr val="tx1"/>
                </a:solidFill>
                <a:effectLst/>
                <a:latin typeface="Times New Roman" pitchFamily="-110" charset="0"/>
                <a:ea typeface="+mn-ea"/>
                <a:cs typeface="+mn-cs"/>
              </a:rPr>
              <a:t> As with a simple batch system, a multiprogramming batch system must</a:t>
            </a:r>
          </a:p>
          <a:p>
            <a:r>
              <a:rPr lang="en-US" sz="1200" kern="1200" dirty="0">
                <a:solidFill>
                  <a:schemeClr val="tx1"/>
                </a:solidFill>
                <a:effectLst/>
                <a:latin typeface="Times New Roman" pitchFamily="-110" charset="0"/>
                <a:ea typeface="+mn-ea"/>
                <a:cs typeface="+mn-cs"/>
              </a:rPr>
              <a:t>rely on certain computer hardware features. The most notable additional feature</a:t>
            </a:r>
          </a:p>
          <a:p>
            <a:r>
              <a:rPr lang="en-US" sz="1200" kern="1200" dirty="0">
                <a:solidFill>
                  <a:schemeClr val="tx1"/>
                </a:solidFill>
                <a:effectLst/>
                <a:latin typeface="Times New Roman" pitchFamily="-110" charset="0"/>
                <a:ea typeface="+mn-ea"/>
                <a:cs typeface="+mn-cs"/>
              </a:rPr>
              <a:t>that is useful for multiprogramming is the hardware that supports I/O interrupts</a:t>
            </a:r>
          </a:p>
          <a:p>
            <a:r>
              <a:rPr lang="en-US" sz="1200" kern="1200" dirty="0">
                <a:solidFill>
                  <a:schemeClr val="tx1"/>
                </a:solidFill>
                <a:effectLst/>
                <a:latin typeface="Times New Roman" pitchFamily="-110" charset="0"/>
                <a:ea typeface="+mn-ea"/>
                <a:cs typeface="+mn-cs"/>
              </a:rPr>
              <a:t> and DMA. With interrupt-driven</a:t>
            </a:r>
            <a:r>
              <a:rPr lang="en-US" sz="1200" kern="1200" baseline="0" dirty="0">
                <a:solidFill>
                  <a:schemeClr val="tx1"/>
                </a:solidFill>
                <a:effectLst/>
                <a:latin typeface="Times New Roman" pitchFamily="-110" charset="0"/>
                <a:ea typeface="+mn-ea"/>
                <a:cs typeface="+mn-cs"/>
              </a:rPr>
              <a:t> </a:t>
            </a:r>
            <a:r>
              <a:rPr lang="en-US" sz="1200" kern="1200" dirty="0">
                <a:solidFill>
                  <a:schemeClr val="tx1"/>
                </a:solidFill>
                <a:effectLst/>
                <a:latin typeface="Times New Roman" pitchFamily="-110" charset="0"/>
                <a:ea typeface="+mn-ea"/>
                <a:cs typeface="+mn-cs"/>
              </a:rPr>
              <a:t>I/O or DMA, the processor can issue an I/O command</a:t>
            </a:r>
          </a:p>
          <a:p>
            <a:r>
              <a:rPr lang="en-US" sz="1200" kern="1200" dirty="0">
                <a:solidFill>
                  <a:schemeClr val="tx1"/>
                </a:solidFill>
                <a:effectLst/>
                <a:latin typeface="Times New Roman" pitchFamily="-110" charset="0"/>
                <a:ea typeface="+mn-ea"/>
                <a:cs typeface="+mn-cs"/>
              </a:rPr>
              <a:t>for one job and proceed with the execution of another job while the I/O is carried</a:t>
            </a:r>
          </a:p>
          <a:p>
            <a:r>
              <a:rPr lang="en-US" sz="1200" kern="1200" dirty="0">
                <a:solidFill>
                  <a:schemeClr val="tx1"/>
                </a:solidFill>
                <a:effectLst/>
                <a:latin typeface="Times New Roman" pitchFamily="-110" charset="0"/>
                <a:ea typeface="+mn-ea"/>
                <a:cs typeface="+mn-cs"/>
              </a:rPr>
              <a:t>out by the device controller. When the I/O operation is complete, the processor</a:t>
            </a:r>
          </a:p>
          <a:p>
            <a:r>
              <a:rPr lang="en-US" sz="1200" kern="1200" dirty="0">
                <a:solidFill>
                  <a:schemeClr val="tx1"/>
                </a:solidFill>
                <a:effectLst/>
                <a:latin typeface="Times New Roman" pitchFamily="-110" charset="0"/>
                <a:ea typeface="+mn-ea"/>
                <a:cs typeface="+mn-cs"/>
              </a:rPr>
              <a:t>is interrupted and control is passed to an interrupt-handling</a:t>
            </a:r>
          </a:p>
          <a:p>
            <a:r>
              <a:rPr lang="en-US" sz="1200" kern="1200" dirty="0">
                <a:solidFill>
                  <a:schemeClr val="tx1"/>
                </a:solidFill>
                <a:effectLst/>
                <a:latin typeface="Times New Roman" pitchFamily="-110" charset="0"/>
                <a:ea typeface="+mn-ea"/>
                <a:cs typeface="+mn-cs"/>
              </a:rPr>
              <a:t>program in the OS. The</a:t>
            </a:r>
            <a:r>
              <a:rPr lang="en-US" sz="1200" kern="1200" baseline="0" dirty="0">
                <a:solidFill>
                  <a:schemeClr val="tx1"/>
                </a:solidFill>
                <a:effectLst/>
                <a:latin typeface="Times New Roman" pitchFamily="-110" charset="0"/>
                <a:ea typeface="+mn-ea"/>
                <a:cs typeface="+mn-cs"/>
              </a:rPr>
              <a:t> </a:t>
            </a:r>
            <a:r>
              <a:rPr lang="en-US" sz="1200" kern="1200" dirty="0">
                <a:solidFill>
                  <a:schemeClr val="tx1"/>
                </a:solidFill>
                <a:effectLst/>
                <a:latin typeface="Times New Roman" pitchFamily="-110" charset="0"/>
                <a:ea typeface="+mn-ea"/>
                <a:cs typeface="+mn-cs"/>
              </a:rPr>
              <a:t>OS will then pass control to another job.</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Multiprogramming operating systems are fairly sophisticated compared to</a:t>
            </a:r>
          </a:p>
          <a:p>
            <a:r>
              <a:rPr lang="en-US" sz="1200" kern="1200" baseline="0" dirty="0">
                <a:solidFill>
                  <a:schemeClr val="tx1"/>
                </a:solidFill>
                <a:latin typeface="Times New Roman" pitchFamily="-110" charset="0"/>
                <a:ea typeface="+mn-ea"/>
                <a:cs typeface="+mn-cs"/>
              </a:rPr>
              <a:t>single-program, or </a:t>
            </a:r>
            <a:r>
              <a:rPr lang="en-US" sz="1200" b="1" kern="1200" baseline="0" dirty="0">
                <a:solidFill>
                  <a:schemeClr val="tx1"/>
                </a:solidFill>
                <a:latin typeface="Times New Roman" pitchFamily="-110" charset="0"/>
                <a:ea typeface="+mn-ea"/>
                <a:cs typeface="+mn-cs"/>
              </a:rPr>
              <a:t>uniprogramming, </a:t>
            </a:r>
            <a:r>
              <a:rPr lang="en-US" sz="1200" b="0" kern="1200" baseline="0" dirty="0">
                <a:solidFill>
                  <a:schemeClr val="tx1"/>
                </a:solidFill>
                <a:latin typeface="Times New Roman" pitchFamily="-110" charset="0"/>
                <a:ea typeface="+mn-ea"/>
                <a:cs typeface="+mn-cs"/>
              </a:rPr>
              <a:t>systems</a:t>
            </a:r>
            <a:r>
              <a:rPr lang="en-US" sz="1200" b="1" kern="1200" baseline="0" dirty="0">
                <a:solidFill>
                  <a:schemeClr val="tx1"/>
                </a:solidFill>
                <a:latin typeface="Times New Roman" pitchFamily="-110" charset="0"/>
                <a:ea typeface="+mn-ea"/>
                <a:cs typeface="+mn-cs"/>
              </a:rPr>
              <a:t>. </a:t>
            </a:r>
            <a:r>
              <a:rPr lang="en-US" sz="1200" b="0" kern="1200" baseline="0" dirty="0">
                <a:solidFill>
                  <a:schemeClr val="tx1"/>
                </a:solidFill>
                <a:latin typeface="Times New Roman" pitchFamily="-110" charset="0"/>
                <a:ea typeface="+mn-ea"/>
                <a:cs typeface="+mn-cs"/>
              </a:rPr>
              <a:t>To have several jobs ready to run, the</a:t>
            </a:r>
          </a:p>
          <a:p>
            <a:r>
              <a:rPr lang="en-US" sz="1200" kern="1200" baseline="0" dirty="0">
                <a:solidFill>
                  <a:schemeClr val="tx1"/>
                </a:solidFill>
                <a:latin typeface="Times New Roman" pitchFamily="-110" charset="0"/>
                <a:ea typeface="+mn-ea"/>
                <a:cs typeface="+mn-cs"/>
              </a:rPr>
              <a:t>jobs must be kept in main memory, requiring some form of </a:t>
            </a:r>
            <a:r>
              <a:rPr lang="en-US" sz="1200" b="1" kern="1200" baseline="0" dirty="0">
                <a:solidFill>
                  <a:schemeClr val="tx1"/>
                </a:solidFill>
                <a:latin typeface="Times New Roman" pitchFamily="-110" charset="0"/>
                <a:ea typeface="+mn-ea"/>
                <a:cs typeface="+mn-cs"/>
              </a:rPr>
              <a:t>memory management.</a:t>
            </a:r>
          </a:p>
          <a:p>
            <a:r>
              <a:rPr lang="en-US" sz="1200" kern="1200" baseline="0" dirty="0">
                <a:solidFill>
                  <a:schemeClr val="tx1"/>
                </a:solidFill>
                <a:latin typeface="Times New Roman" pitchFamily="-110" charset="0"/>
                <a:ea typeface="+mn-ea"/>
                <a:cs typeface="+mn-cs"/>
              </a:rPr>
              <a:t>In addition, if several jobs are ready to run, the processor must decide which one</a:t>
            </a:r>
          </a:p>
          <a:p>
            <a:r>
              <a:rPr lang="en-US" sz="1200" kern="1200" baseline="0" dirty="0">
                <a:solidFill>
                  <a:schemeClr val="tx1"/>
                </a:solidFill>
                <a:latin typeface="Times New Roman" pitchFamily="-110" charset="0"/>
                <a:ea typeface="+mn-ea"/>
                <a:cs typeface="+mn-cs"/>
              </a:rPr>
              <a:t>to run, which requires some algorithm for scheduling. These concepts are discussed</a:t>
            </a:r>
          </a:p>
          <a:p>
            <a:r>
              <a:rPr lang="en-US" sz="1200" kern="1200" baseline="0" dirty="0">
                <a:solidFill>
                  <a:schemeClr val="tx1"/>
                </a:solidFill>
                <a:latin typeface="Times New Roman" pitchFamily="-110" charset="0"/>
                <a:ea typeface="+mn-ea"/>
                <a:cs typeface="+mn-cs"/>
              </a:rPr>
              <a:t>later in this chapter.</a:t>
            </a:r>
          </a:p>
          <a:p>
            <a:endParaRPr lang="en-GB" b="0" dirty="0"/>
          </a:p>
          <a:p>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16</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E20714-CAAE-9747-9963-CB7650F17A86}" type="slidenum">
              <a:rPr lang="en-US"/>
              <a:pPr/>
              <a:t>17</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With the use of multiprogramming, batch processing</a:t>
            </a:r>
          </a:p>
          <a:p>
            <a:r>
              <a:rPr lang="en-US" sz="1200" kern="1200" baseline="0" dirty="0">
                <a:solidFill>
                  <a:schemeClr val="tx1"/>
                </a:solidFill>
                <a:latin typeface="Times New Roman" pitchFamily="-110" charset="0"/>
                <a:ea typeface="+mn-ea"/>
                <a:cs typeface="+mn-cs"/>
              </a:rPr>
              <a:t>can be quite efficient. However, for many jobs, it is desirable to provide a mode in</a:t>
            </a:r>
          </a:p>
          <a:p>
            <a:r>
              <a:rPr lang="en-US" sz="1200" kern="1200" baseline="0" dirty="0">
                <a:solidFill>
                  <a:schemeClr val="tx1"/>
                </a:solidFill>
                <a:latin typeface="Times New Roman" pitchFamily="-110" charset="0"/>
                <a:ea typeface="+mn-ea"/>
                <a:cs typeface="+mn-cs"/>
              </a:rPr>
              <a:t>which the user interacts directly with the computer. Indeed, for some jobs, such as</a:t>
            </a:r>
          </a:p>
          <a:p>
            <a:r>
              <a:rPr lang="en-US" sz="1200" kern="1200" baseline="0" dirty="0">
                <a:solidFill>
                  <a:schemeClr val="tx1"/>
                </a:solidFill>
                <a:latin typeface="Times New Roman" pitchFamily="-110" charset="0"/>
                <a:ea typeface="+mn-ea"/>
                <a:cs typeface="+mn-cs"/>
              </a:rPr>
              <a:t>transaction processing, an interactive mode is essential.</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Today, the requirement for an interactive computing facility can be, and often</a:t>
            </a:r>
          </a:p>
          <a:p>
            <a:r>
              <a:rPr lang="en-US" sz="1200" kern="1200" baseline="0" dirty="0">
                <a:solidFill>
                  <a:schemeClr val="tx1"/>
                </a:solidFill>
                <a:latin typeface="Times New Roman" pitchFamily="-110" charset="0"/>
                <a:ea typeface="+mn-ea"/>
                <a:cs typeface="+mn-cs"/>
              </a:rPr>
              <a:t>is, met by the use of a dedicated microcomputer. That option was not available in the</a:t>
            </a:r>
          </a:p>
          <a:p>
            <a:r>
              <a:rPr lang="en-US" sz="1200" kern="1200" baseline="0" dirty="0">
                <a:solidFill>
                  <a:schemeClr val="tx1"/>
                </a:solidFill>
                <a:latin typeface="Times New Roman" pitchFamily="-110" charset="0"/>
                <a:ea typeface="+mn-ea"/>
                <a:cs typeface="+mn-cs"/>
              </a:rPr>
              <a:t>1960s, when most computers were big and costly. Instead, time sharing was developed.</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Just as multiprogramming allows the processor to handle multiple batch jobs</a:t>
            </a:r>
          </a:p>
          <a:p>
            <a:r>
              <a:rPr lang="en-US" sz="1200" kern="1200" baseline="0" dirty="0">
                <a:solidFill>
                  <a:schemeClr val="tx1"/>
                </a:solidFill>
                <a:latin typeface="Times New Roman" pitchFamily="-110" charset="0"/>
                <a:ea typeface="+mn-ea"/>
                <a:cs typeface="+mn-cs"/>
              </a:rPr>
              <a:t>at a time, multiprogramming can be used to handle multiple interactive jobs. In</a:t>
            </a:r>
          </a:p>
          <a:p>
            <a:r>
              <a:rPr lang="en-US" sz="1200" kern="1200" baseline="0" dirty="0">
                <a:solidFill>
                  <a:schemeClr val="tx1"/>
                </a:solidFill>
                <a:latin typeface="Times New Roman" pitchFamily="-110" charset="0"/>
                <a:ea typeface="+mn-ea"/>
                <a:cs typeface="+mn-cs"/>
              </a:rPr>
              <a:t>this latter case, the technique is referred to as time sharing, because the processor’s</a:t>
            </a:r>
          </a:p>
          <a:p>
            <a:r>
              <a:rPr lang="en-US" sz="1200" kern="1200" baseline="0" dirty="0">
                <a:solidFill>
                  <a:schemeClr val="tx1"/>
                </a:solidFill>
                <a:latin typeface="Times New Roman" pitchFamily="-110" charset="0"/>
                <a:ea typeface="+mn-ea"/>
                <a:cs typeface="+mn-cs"/>
              </a:rPr>
              <a:t>time is shared among multiple users. In a </a:t>
            </a:r>
            <a:r>
              <a:rPr lang="en-US" sz="1200" b="1" kern="1200" baseline="0" dirty="0">
                <a:solidFill>
                  <a:schemeClr val="tx1"/>
                </a:solidFill>
                <a:latin typeface="Times New Roman" pitchFamily="-110" charset="0"/>
                <a:ea typeface="+mn-ea"/>
                <a:cs typeface="+mn-cs"/>
              </a:rPr>
              <a:t>time-sharing system, </a:t>
            </a:r>
            <a:r>
              <a:rPr lang="en-US" sz="1200" b="0" kern="1200" baseline="0" dirty="0">
                <a:solidFill>
                  <a:schemeClr val="tx1"/>
                </a:solidFill>
                <a:latin typeface="Times New Roman" pitchFamily="-110" charset="0"/>
                <a:ea typeface="+mn-ea"/>
                <a:cs typeface="+mn-cs"/>
              </a:rPr>
              <a:t>multiple users</a:t>
            </a:r>
          </a:p>
          <a:p>
            <a:r>
              <a:rPr lang="en-US" sz="1200" kern="1200" baseline="0" dirty="0">
                <a:solidFill>
                  <a:schemeClr val="tx1"/>
                </a:solidFill>
                <a:latin typeface="Times New Roman" pitchFamily="-110" charset="0"/>
                <a:ea typeface="+mn-ea"/>
                <a:cs typeface="+mn-cs"/>
              </a:rPr>
              <a:t>simultaneously access the system through terminals, with the OS interleaving the</a:t>
            </a:r>
          </a:p>
          <a:p>
            <a:r>
              <a:rPr lang="en-US" sz="1200" kern="1200" baseline="0" dirty="0">
                <a:solidFill>
                  <a:schemeClr val="tx1"/>
                </a:solidFill>
                <a:latin typeface="Times New Roman" pitchFamily="-110" charset="0"/>
                <a:ea typeface="+mn-ea"/>
                <a:cs typeface="+mn-cs"/>
              </a:rPr>
              <a:t>execution of each user program in a short burst or quantum of computation. Thus,</a:t>
            </a:r>
          </a:p>
          <a:p>
            <a:r>
              <a:rPr lang="en-US" sz="1200" kern="1200" baseline="0" dirty="0">
                <a:solidFill>
                  <a:schemeClr val="tx1"/>
                </a:solidFill>
                <a:latin typeface="Times New Roman" pitchFamily="-110" charset="0"/>
                <a:ea typeface="+mn-ea"/>
                <a:cs typeface="+mn-cs"/>
              </a:rPr>
              <a:t>if there are </a:t>
            </a:r>
            <a:r>
              <a:rPr lang="en-US" sz="1200" i="1" kern="1200" baseline="0" dirty="0">
                <a:solidFill>
                  <a:schemeClr val="tx1"/>
                </a:solidFill>
                <a:latin typeface="Times New Roman" pitchFamily="-110" charset="0"/>
                <a:ea typeface="+mn-ea"/>
                <a:cs typeface="+mn-cs"/>
              </a:rPr>
              <a:t>n </a:t>
            </a:r>
            <a:r>
              <a:rPr lang="en-US" sz="1200" i="0" kern="1200" baseline="0" dirty="0">
                <a:solidFill>
                  <a:schemeClr val="tx1"/>
                </a:solidFill>
                <a:latin typeface="Times New Roman" pitchFamily="-110" charset="0"/>
                <a:ea typeface="+mn-ea"/>
                <a:cs typeface="+mn-cs"/>
              </a:rPr>
              <a:t>users actively requesting service at one time, each user will only see</a:t>
            </a:r>
          </a:p>
          <a:p>
            <a:r>
              <a:rPr lang="en-US" sz="1200" kern="1200" baseline="0" dirty="0">
                <a:solidFill>
                  <a:schemeClr val="tx1"/>
                </a:solidFill>
                <a:latin typeface="Times New Roman" pitchFamily="-110" charset="0"/>
                <a:ea typeface="+mn-ea"/>
                <a:cs typeface="+mn-cs"/>
              </a:rPr>
              <a:t>on the average 1/</a:t>
            </a:r>
            <a:r>
              <a:rPr lang="en-US" sz="1200" i="1" kern="1200" baseline="0" dirty="0">
                <a:solidFill>
                  <a:schemeClr val="tx1"/>
                </a:solidFill>
                <a:latin typeface="Times New Roman" pitchFamily="-110" charset="0"/>
                <a:ea typeface="+mn-ea"/>
                <a:cs typeface="+mn-cs"/>
              </a:rPr>
              <a:t>n </a:t>
            </a:r>
            <a:r>
              <a:rPr lang="en-US" sz="1200" i="0" kern="1200" baseline="0" dirty="0">
                <a:solidFill>
                  <a:schemeClr val="tx1"/>
                </a:solidFill>
                <a:latin typeface="Times New Roman" pitchFamily="-110" charset="0"/>
                <a:ea typeface="+mn-ea"/>
                <a:cs typeface="+mn-cs"/>
              </a:rPr>
              <a:t>of the effective computer speed, not counting OS overhead.</a:t>
            </a:r>
          </a:p>
          <a:p>
            <a:r>
              <a:rPr lang="en-US" sz="1200" kern="1200" baseline="0" dirty="0">
                <a:solidFill>
                  <a:schemeClr val="tx1"/>
                </a:solidFill>
                <a:latin typeface="Times New Roman" pitchFamily="-110" charset="0"/>
                <a:ea typeface="+mn-ea"/>
                <a:cs typeface="+mn-cs"/>
              </a:rPr>
              <a:t>However, given the relatively slow human reaction time, the response time on a</a:t>
            </a:r>
          </a:p>
          <a:p>
            <a:r>
              <a:rPr lang="en-US" sz="1200" kern="1200" baseline="0" dirty="0">
                <a:solidFill>
                  <a:schemeClr val="tx1"/>
                </a:solidFill>
                <a:latin typeface="Times New Roman" pitchFamily="-110" charset="0"/>
                <a:ea typeface="+mn-ea"/>
                <a:cs typeface="+mn-cs"/>
              </a:rPr>
              <a:t>properly designed system should be comparable to that on a dedicated computer.</a:t>
            </a:r>
            <a:endParaRPr lang="en-GB" b="0"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Both batch multiprogramming and time sharing use multiprogramming. The</a:t>
            </a:r>
          </a:p>
          <a:p>
            <a:r>
              <a:rPr lang="en-US" sz="1200" kern="1200" baseline="0" dirty="0">
                <a:solidFill>
                  <a:schemeClr val="tx1"/>
                </a:solidFill>
                <a:latin typeface="Times New Roman" pitchFamily="-110" charset="0"/>
                <a:ea typeface="+mn-ea"/>
                <a:cs typeface="+mn-cs"/>
              </a:rPr>
              <a:t>key differences are listed in Table 9.3.</a:t>
            </a:r>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18</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DF9366-8D9A-854E-A2CD-8CEBDC96DE66}" type="slidenum">
              <a:rPr lang="en-US"/>
              <a:pPr/>
              <a:t>19</a:t>
            </a:fld>
            <a:endParaRPr lang="en-US"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The key to multiprogramming is scheduling. In fact, four types of scheduling are</a:t>
            </a:r>
          </a:p>
          <a:p>
            <a:r>
              <a:rPr lang="en-US" sz="1200" kern="1200" baseline="0" dirty="0">
                <a:solidFill>
                  <a:schemeClr val="tx1"/>
                </a:solidFill>
                <a:latin typeface="Times New Roman" pitchFamily="-110" charset="0"/>
                <a:ea typeface="+mn-ea"/>
                <a:cs typeface="+mn-cs"/>
              </a:rPr>
              <a:t>typically involved (Table 9.4). We will explore these presently. But first, we introduce</a:t>
            </a:r>
          </a:p>
          <a:p>
            <a:r>
              <a:rPr lang="en-US" sz="1200" kern="1200" baseline="0" dirty="0">
                <a:solidFill>
                  <a:schemeClr val="tx1"/>
                </a:solidFill>
                <a:latin typeface="Times New Roman" pitchFamily="-110" charset="0"/>
                <a:ea typeface="+mn-ea"/>
                <a:cs typeface="+mn-cs"/>
              </a:rPr>
              <a:t>the concept of </a:t>
            </a:r>
            <a:r>
              <a:rPr lang="en-US" sz="1200" b="1" kern="1200" baseline="0" dirty="0">
                <a:solidFill>
                  <a:schemeClr val="tx1"/>
                </a:solidFill>
                <a:latin typeface="Times New Roman" pitchFamily="-110" charset="0"/>
                <a:ea typeface="+mn-ea"/>
                <a:cs typeface="+mn-cs"/>
              </a:rPr>
              <a:t>process. </a:t>
            </a:r>
            <a:r>
              <a:rPr lang="en-US" sz="1200" b="0" kern="1200" baseline="0" dirty="0">
                <a:solidFill>
                  <a:schemeClr val="tx1"/>
                </a:solidFill>
                <a:latin typeface="Times New Roman" pitchFamily="-110" charset="0"/>
                <a:ea typeface="+mn-ea"/>
                <a:cs typeface="+mn-cs"/>
              </a:rPr>
              <a:t>This term was first used by the designers of the Multics</a:t>
            </a:r>
          </a:p>
          <a:p>
            <a:r>
              <a:rPr lang="en-US" sz="1200" kern="1200" baseline="0" dirty="0">
                <a:solidFill>
                  <a:schemeClr val="tx1"/>
                </a:solidFill>
                <a:latin typeface="Times New Roman" pitchFamily="-110" charset="0"/>
                <a:ea typeface="+mn-ea"/>
                <a:cs typeface="+mn-cs"/>
              </a:rPr>
              <a:t>OS in the 1960s. It is a somewhat more general term than </a:t>
            </a:r>
            <a:r>
              <a:rPr lang="en-US" sz="1200" i="1" kern="1200" baseline="0" dirty="0">
                <a:solidFill>
                  <a:schemeClr val="tx1"/>
                </a:solidFill>
                <a:latin typeface="Times New Roman" pitchFamily="-110" charset="0"/>
                <a:ea typeface="+mn-ea"/>
                <a:cs typeface="+mn-cs"/>
              </a:rPr>
              <a:t>job. Many definitions</a:t>
            </a:r>
          </a:p>
          <a:p>
            <a:r>
              <a:rPr lang="en-US" sz="1200" kern="1200" baseline="0" dirty="0">
                <a:solidFill>
                  <a:schemeClr val="tx1"/>
                </a:solidFill>
                <a:latin typeface="Times New Roman" pitchFamily="-110" charset="0"/>
                <a:ea typeface="+mn-ea"/>
                <a:cs typeface="+mn-cs"/>
              </a:rPr>
              <a:t>have been given for the term </a:t>
            </a:r>
            <a:r>
              <a:rPr lang="en-US" sz="1200" i="1" kern="1200" baseline="0" dirty="0">
                <a:solidFill>
                  <a:schemeClr val="tx1"/>
                </a:solidFill>
                <a:latin typeface="Times New Roman" pitchFamily="-110" charset="0"/>
                <a:ea typeface="+mn-ea"/>
                <a:cs typeface="+mn-cs"/>
              </a:rPr>
              <a:t>process, </a:t>
            </a:r>
            <a:r>
              <a:rPr lang="en-US" sz="1200" i="0" kern="1200" baseline="0" dirty="0">
                <a:solidFill>
                  <a:schemeClr val="tx1"/>
                </a:solidFill>
                <a:latin typeface="Times New Roman" pitchFamily="-110" charset="0"/>
                <a:ea typeface="+mn-ea"/>
                <a:cs typeface="+mn-cs"/>
              </a:rPr>
              <a:t>including</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 program in execution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The “animated spirit” of a program</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That entity to which a processor is assigned</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7C0166-A31A-9042-8882-4616FE6B2170}" type="slidenum">
              <a:rPr lang="en-US"/>
              <a:pPr/>
              <a:t>2</a:t>
            </a:fld>
            <a:endParaRPr lang="en-US" dirty="0"/>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An OS is a program that controls the execution of application programs and acts as</a:t>
            </a:r>
          </a:p>
          <a:p>
            <a:r>
              <a:rPr lang="en-US" sz="1200" kern="1200" baseline="0" dirty="0">
                <a:solidFill>
                  <a:schemeClr val="tx1"/>
                </a:solidFill>
                <a:latin typeface="Times New Roman" pitchFamily="-110" charset="0"/>
                <a:ea typeface="+mn-ea"/>
                <a:cs typeface="+mn-cs"/>
              </a:rPr>
              <a:t>an interface between applications and the computer hardware. It can be thought of</a:t>
            </a:r>
          </a:p>
          <a:p>
            <a:r>
              <a:rPr lang="en-US" sz="1200" b="0" kern="1200" baseline="0" dirty="0">
                <a:solidFill>
                  <a:schemeClr val="tx1"/>
                </a:solidFill>
                <a:latin typeface="Times New Roman" pitchFamily="-110" charset="0"/>
                <a:ea typeface="+mn-ea"/>
                <a:cs typeface="+mn-cs"/>
              </a:rPr>
              <a:t>as having two objectives:</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Convenience: </a:t>
            </a:r>
            <a:r>
              <a:rPr lang="en-US" sz="1200" b="0" kern="1200" baseline="0" dirty="0">
                <a:solidFill>
                  <a:schemeClr val="tx1"/>
                </a:solidFill>
                <a:latin typeface="Times New Roman" pitchFamily="-110" charset="0"/>
                <a:ea typeface="+mn-ea"/>
                <a:cs typeface="+mn-cs"/>
              </a:rPr>
              <a:t>An OS makes a computer more convenient to use.</a:t>
            </a:r>
          </a:p>
          <a:p>
            <a:endParaRPr lang="en-US" sz="1200" b="0" kern="1200" baseline="0" dirty="0">
              <a:solidFill>
                <a:schemeClr val="tx1"/>
              </a:solidFill>
              <a:latin typeface="Times New Roman" pitchFamily="-110" charset="0"/>
              <a:ea typeface="+mn-ea"/>
              <a:cs typeface="+mn-cs"/>
            </a:endParaRPr>
          </a:p>
          <a:p>
            <a:r>
              <a:rPr lang="en-US" sz="1200" b="1" kern="1200" baseline="0" dirty="0">
                <a:solidFill>
                  <a:schemeClr val="tx1"/>
                </a:solidFill>
                <a:latin typeface="Times New Roman" pitchFamily="-110" charset="0"/>
                <a:ea typeface="+mn-ea"/>
                <a:cs typeface="+mn-cs"/>
              </a:rPr>
              <a:t>• Efficiency</a:t>
            </a:r>
            <a:r>
              <a:rPr lang="en-US" sz="1200" b="0" kern="1200" baseline="0" dirty="0">
                <a:solidFill>
                  <a:schemeClr val="tx1"/>
                </a:solidFill>
                <a:latin typeface="Times New Roman" pitchFamily="-110" charset="0"/>
                <a:ea typeface="+mn-ea"/>
                <a:cs typeface="+mn-cs"/>
              </a:rPr>
              <a:t>: An OS allows the computer system resources to be used in an</a:t>
            </a:r>
          </a:p>
          <a:p>
            <a:r>
              <a:rPr lang="en-US" sz="1200" b="0" kern="1200" baseline="0" dirty="0">
                <a:solidFill>
                  <a:schemeClr val="tx1"/>
                </a:solidFill>
                <a:latin typeface="Times New Roman" pitchFamily="-110" charset="0"/>
                <a:ea typeface="+mn-ea"/>
                <a:cs typeface="+mn-cs"/>
              </a:rPr>
              <a:t>efficient manner.</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hardware and software used in providing applications to a user can be viewed in a layered</a:t>
            </a:r>
          </a:p>
          <a:p>
            <a:r>
              <a:rPr lang="en-US" sz="1200" kern="1200" baseline="0" dirty="0">
                <a:solidFill>
                  <a:schemeClr val="tx1"/>
                </a:solidFill>
                <a:latin typeface="Times New Roman" pitchFamily="-110" charset="0"/>
                <a:ea typeface="+mn-ea"/>
                <a:cs typeface="+mn-cs"/>
              </a:rPr>
              <a:t>or hierarchical fashion, as depicted in Figure 9.1. The user of those applications,</a:t>
            </a:r>
          </a:p>
          <a:p>
            <a:r>
              <a:rPr lang="en-US" sz="1200" kern="1200" baseline="0" dirty="0">
                <a:solidFill>
                  <a:schemeClr val="tx1"/>
                </a:solidFill>
                <a:latin typeface="Times New Roman" pitchFamily="-110" charset="0"/>
                <a:ea typeface="+mn-ea"/>
                <a:cs typeface="+mn-cs"/>
              </a:rPr>
              <a:t>the end user, generally is not concerned with the computer’s architecture. Thus</a:t>
            </a:r>
          </a:p>
          <a:p>
            <a:r>
              <a:rPr lang="en-US" sz="1200" kern="1200" baseline="0" dirty="0">
                <a:solidFill>
                  <a:schemeClr val="tx1"/>
                </a:solidFill>
                <a:latin typeface="Times New Roman" pitchFamily="-110" charset="0"/>
                <a:ea typeface="+mn-ea"/>
                <a:cs typeface="+mn-cs"/>
              </a:rPr>
              <a:t>the end user views a computer system in terms of an application. That application</a:t>
            </a:r>
          </a:p>
          <a:p>
            <a:r>
              <a:rPr lang="en-US" sz="1200" kern="1200" baseline="0" dirty="0">
                <a:solidFill>
                  <a:schemeClr val="tx1"/>
                </a:solidFill>
                <a:latin typeface="Times New Roman" pitchFamily="-110" charset="0"/>
                <a:ea typeface="+mn-ea"/>
                <a:cs typeface="+mn-cs"/>
              </a:rPr>
              <a:t>can be expressed in a programming language and is developed by an application</a:t>
            </a:r>
          </a:p>
          <a:p>
            <a:r>
              <a:rPr lang="en-US" sz="1200" kern="1200" baseline="0" dirty="0">
                <a:solidFill>
                  <a:schemeClr val="tx1"/>
                </a:solidFill>
                <a:latin typeface="Times New Roman" pitchFamily="-110" charset="0"/>
                <a:ea typeface="+mn-ea"/>
                <a:cs typeface="+mn-cs"/>
              </a:rPr>
              <a:t>programmer. To develop an application program as a set of processor instructions</a:t>
            </a:r>
          </a:p>
          <a:p>
            <a:r>
              <a:rPr lang="en-US" sz="1200" kern="1200" baseline="0" dirty="0">
                <a:solidFill>
                  <a:schemeClr val="tx1"/>
                </a:solidFill>
                <a:latin typeface="Times New Roman" pitchFamily="-110" charset="0"/>
                <a:ea typeface="+mn-ea"/>
                <a:cs typeface="+mn-cs"/>
              </a:rPr>
              <a:t>that is completely responsible for controlling the computer hardware would be</a:t>
            </a:r>
          </a:p>
          <a:p>
            <a:r>
              <a:rPr lang="en-US" sz="1200" kern="1200" baseline="0" dirty="0">
                <a:solidFill>
                  <a:schemeClr val="tx1"/>
                </a:solidFill>
                <a:latin typeface="Times New Roman" pitchFamily="-110" charset="0"/>
                <a:ea typeface="+mn-ea"/>
                <a:cs typeface="+mn-cs"/>
              </a:rPr>
              <a:t>an overwhelmingly complex task. To ease this task, a set of systems programs is</a:t>
            </a:r>
          </a:p>
          <a:p>
            <a:r>
              <a:rPr lang="en-US" sz="1200" kern="1200" baseline="0" dirty="0">
                <a:solidFill>
                  <a:schemeClr val="tx1"/>
                </a:solidFill>
                <a:latin typeface="Times New Roman" pitchFamily="-110" charset="0"/>
                <a:ea typeface="+mn-ea"/>
                <a:cs typeface="+mn-cs"/>
              </a:rPr>
              <a:t>provided. Some of these programs are referred to as </a:t>
            </a:r>
            <a:r>
              <a:rPr lang="en-US" sz="1200" b="1" kern="1200" baseline="0" dirty="0">
                <a:solidFill>
                  <a:schemeClr val="tx1"/>
                </a:solidFill>
                <a:latin typeface="Times New Roman" pitchFamily="-110" charset="0"/>
                <a:ea typeface="+mn-ea"/>
                <a:cs typeface="+mn-cs"/>
              </a:rPr>
              <a:t>utilities. </a:t>
            </a:r>
            <a:r>
              <a:rPr lang="en-US" sz="1200" b="0" kern="1200" baseline="0" dirty="0">
                <a:solidFill>
                  <a:schemeClr val="tx1"/>
                </a:solidFill>
                <a:latin typeface="Times New Roman" pitchFamily="-110" charset="0"/>
                <a:ea typeface="+mn-ea"/>
                <a:cs typeface="+mn-cs"/>
              </a:rPr>
              <a:t>These implement</a:t>
            </a:r>
          </a:p>
          <a:p>
            <a:r>
              <a:rPr lang="en-US" sz="1200" kern="1200" baseline="0" dirty="0">
                <a:solidFill>
                  <a:schemeClr val="tx1"/>
                </a:solidFill>
                <a:latin typeface="Times New Roman" pitchFamily="-110" charset="0"/>
                <a:ea typeface="+mn-ea"/>
                <a:cs typeface="+mn-cs"/>
              </a:rPr>
              <a:t>frequently used functions that assist in program creation, the management of</a:t>
            </a:r>
          </a:p>
          <a:p>
            <a:r>
              <a:rPr lang="en-US" sz="1200" kern="1200" baseline="0" dirty="0">
                <a:solidFill>
                  <a:schemeClr val="tx1"/>
                </a:solidFill>
                <a:latin typeface="Times New Roman" pitchFamily="-110" charset="0"/>
                <a:ea typeface="+mn-ea"/>
                <a:cs typeface="+mn-cs"/>
              </a:rPr>
              <a:t>files, and the control of I/O devices. A programmer makes use of these facilities</a:t>
            </a:r>
          </a:p>
          <a:p>
            <a:r>
              <a:rPr lang="en-US" sz="1200" kern="1200" baseline="0" dirty="0">
                <a:solidFill>
                  <a:schemeClr val="tx1"/>
                </a:solidFill>
                <a:latin typeface="Times New Roman" pitchFamily="-110" charset="0"/>
                <a:ea typeface="+mn-ea"/>
                <a:cs typeface="+mn-cs"/>
              </a:rPr>
              <a:t>in developing an application, and the application, while it is running, invokes the</a:t>
            </a:r>
          </a:p>
          <a:p>
            <a:r>
              <a:rPr lang="en-US" sz="1200" kern="1200" baseline="0" dirty="0">
                <a:solidFill>
                  <a:schemeClr val="tx1"/>
                </a:solidFill>
                <a:latin typeface="Times New Roman" pitchFamily="-110" charset="0"/>
                <a:ea typeface="+mn-ea"/>
                <a:cs typeface="+mn-cs"/>
              </a:rPr>
              <a:t>utilities to perform certain functions.</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2D9DEA-18F1-2144-B828-BBEA77AAAF18}" type="slidenum">
              <a:rPr lang="en-US"/>
              <a:pPr/>
              <a:t>20</a:t>
            </a:fld>
            <a:endParaRPr lang="en-US" dirty="0"/>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The long-term scheduler determines which programs are admitted to the system for</a:t>
            </a:r>
          </a:p>
          <a:p>
            <a:r>
              <a:rPr lang="en-US" sz="1200" kern="1200" baseline="0" dirty="0">
                <a:solidFill>
                  <a:schemeClr val="tx1"/>
                </a:solidFill>
                <a:latin typeface="Times New Roman" pitchFamily="-110" charset="0"/>
                <a:ea typeface="+mn-ea"/>
                <a:cs typeface="+mn-cs"/>
              </a:rPr>
              <a:t>processing. Thus, it controls the degree of multiprogramming (number of processes</a:t>
            </a:r>
          </a:p>
          <a:p>
            <a:r>
              <a:rPr lang="en-US" sz="1200" kern="1200" baseline="0" dirty="0">
                <a:solidFill>
                  <a:schemeClr val="tx1"/>
                </a:solidFill>
                <a:latin typeface="Times New Roman" pitchFamily="-110" charset="0"/>
                <a:ea typeface="+mn-ea"/>
                <a:cs typeface="+mn-cs"/>
              </a:rPr>
              <a:t>in memory). Once admitted, a job or user program becomes a process and is</a:t>
            </a:r>
          </a:p>
          <a:p>
            <a:r>
              <a:rPr lang="en-US" sz="1200" kern="1200" baseline="0" dirty="0">
                <a:solidFill>
                  <a:schemeClr val="tx1"/>
                </a:solidFill>
                <a:latin typeface="Times New Roman" pitchFamily="-110" charset="0"/>
                <a:ea typeface="+mn-ea"/>
                <a:cs typeface="+mn-cs"/>
              </a:rPr>
              <a:t>added to the queue for the short-term scheduler. In some systems, a newly created</a:t>
            </a:r>
          </a:p>
          <a:p>
            <a:r>
              <a:rPr lang="en-US" sz="1200" kern="1200" baseline="0" dirty="0">
                <a:solidFill>
                  <a:schemeClr val="tx1"/>
                </a:solidFill>
                <a:latin typeface="Times New Roman" pitchFamily="-110" charset="0"/>
                <a:ea typeface="+mn-ea"/>
                <a:cs typeface="+mn-cs"/>
              </a:rPr>
              <a:t>process begins in a swapped-out condition, in which case it is added to a queue for</a:t>
            </a:r>
          </a:p>
          <a:p>
            <a:r>
              <a:rPr lang="en-US" sz="1200" kern="1200" baseline="0" dirty="0">
                <a:solidFill>
                  <a:schemeClr val="tx1"/>
                </a:solidFill>
                <a:latin typeface="Times New Roman" pitchFamily="-110" charset="0"/>
                <a:ea typeface="+mn-ea"/>
                <a:cs typeface="+mn-cs"/>
              </a:rPr>
              <a:t>the medium-term scheduler.</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In a batch system, or for the batch portion of a general-purpose OS, newly</a:t>
            </a:r>
          </a:p>
          <a:p>
            <a:r>
              <a:rPr lang="en-US" sz="1200" kern="1200" baseline="0" dirty="0">
                <a:solidFill>
                  <a:schemeClr val="tx1"/>
                </a:solidFill>
                <a:latin typeface="Times New Roman" pitchFamily="-110" charset="0"/>
                <a:ea typeface="+mn-ea"/>
                <a:cs typeface="+mn-cs"/>
              </a:rPr>
              <a:t>submitted jobs are routed to disk and held in a batch queue. The long-term scheduler</a:t>
            </a:r>
          </a:p>
          <a:p>
            <a:r>
              <a:rPr lang="en-US" sz="1200" kern="1200" baseline="0" dirty="0">
                <a:solidFill>
                  <a:schemeClr val="tx1"/>
                </a:solidFill>
                <a:latin typeface="Times New Roman" pitchFamily="-110" charset="0"/>
                <a:ea typeface="+mn-ea"/>
                <a:cs typeface="+mn-cs"/>
              </a:rPr>
              <a:t>creates processes from the queue when it can. There are two decisions involved</a:t>
            </a:r>
          </a:p>
          <a:p>
            <a:r>
              <a:rPr lang="en-US" sz="1200" kern="1200" baseline="0" dirty="0">
                <a:solidFill>
                  <a:schemeClr val="tx1"/>
                </a:solidFill>
                <a:latin typeface="Times New Roman" pitchFamily="-110" charset="0"/>
                <a:ea typeface="+mn-ea"/>
                <a:cs typeface="+mn-cs"/>
              </a:rPr>
              <a:t>here. First, the scheduler must decide that the OS can take on one or more additional</a:t>
            </a:r>
          </a:p>
          <a:p>
            <a:r>
              <a:rPr lang="en-US" sz="1200" kern="1200" baseline="0" dirty="0">
                <a:solidFill>
                  <a:schemeClr val="tx1"/>
                </a:solidFill>
                <a:latin typeface="Times New Roman" pitchFamily="-110" charset="0"/>
                <a:ea typeface="+mn-ea"/>
                <a:cs typeface="+mn-cs"/>
              </a:rPr>
              <a:t>processes. Second, the scheduler must decide which job or jobs to accept and</a:t>
            </a:r>
          </a:p>
          <a:p>
            <a:r>
              <a:rPr lang="en-US" sz="1200" kern="1200" baseline="0" dirty="0">
                <a:solidFill>
                  <a:schemeClr val="tx1"/>
                </a:solidFill>
                <a:latin typeface="Times New Roman" pitchFamily="-110" charset="0"/>
                <a:ea typeface="+mn-ea"/>
                <a:cs typeface="+mn-cs"/>
              </a:rPr>
              <a:t>turn into processes. The criteria used may include priority, expected execution time,</a:t>
            </a:r>
          </a:p>
          <a:p>
            <a:r>
              <a:rPr lang="en-US" sz="1200" kern="1200" baseline="0" dirty="0">
                <a:solidFill>
                  <a:schemeClr val="tx1"/>
                </a:solidFill>
                <a:latin typeface="Times New Roman" pitchFamily="-110" charset="0"/>
                <a:ea typeface="+mn-ea"/>
                <a:cs typeface="+mn-cs"/>
              </a:rPr>
              <a:t>and I/O requirements.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For interactive programs in a time-sharing system, a process request is generated</a:t>
            </a:r>
          </a:p>
          <a:p>
            <a:r>
              <a:rPr lang="en-US" sz="1200" kern="1200" baseline="0" dirty="0">
                <a:solidFill>
                  <a:schemeClr val="tx1"/>
                </a:solidFill>
                <a:latin typeface="Times New Roman" pitchFamily="-110" charset="0"/>
                <a:ea typeface="+mn-ea"/>
                <a:cs typeface="+mn-cs"/>
              </a:rPr>
              <a:t>when a user attempts to connect to the system. Time-sharing users are not</a:t>
            </a:r>
          </a:p>
          <a:p>
            <a:r>
              <a:rPr lang="en-US" sz="1200" kern="1200" baseline="0" dirty="0">
                <a:solidFill>
                  <a:schemeClr val="tx1"/>
                </a:solidFill>
                <a:latin typeface="Times New Roman" pitchFamily="-110" charset="0"/>
                <a:ea typeface="+mn-ea"/>
                <a:cs typeface="+mn-cs"/>
              </a:rPr>
              <a:t>simply queued up and kept waiting until the system can accept them. Rather, the</a:t>
            </a:r>
          </a:p>
          <a:p>
            <a:r>
              <a:rPr lang="en-US" sz="1200" kern="1200" baseline="0" dirty="0">
                <a:solidFill>
                  <a:schemeClr val="tx1"/>
                </a:solidFill>
                <a:latin typeface="Times New Roman" pitchFamily="-110" charset="0"/>
                <a:ea typeface="+mn-ea"/>
                <a:cs typeface="+mn-cs"/>
              </a:rPr>
              <a:t>OS will accept all authorized comers until the system is saturated, using some predefined</a:t>
            </a:r>
          </a:p>
          <a:p>
            <a:r>
              <a:rPr lang="en-US" sz="1200" kern="1200" baseline="0" dirty="0">
                <a:solidFill>
                  <a:schemeClr val="tx1"/>
                </a:solidFill>
                <a:latin typeface="Times New Roman" pitchFamily="-110" charset="0"/>
                <a:ea typeface="+mn-ea"/>
                <a:cs typeface="+mn-cs"/>
              </a:rPr>
              <a:t>measure of saturation. At that point, a connection request is met with a</a:t>
            </a:r>
          </a:p>
          <a:p>
            <a:r>
              <a:rPr lang="en-US" sz="1200" kern="1200" baseline="0" dirty="0">
                <a:solidFill>
                  <a:schemeClr val="tx1"/>
                </a:solidFill>
                <a:latin typeface="Times New Roman" pitchFamily="-110" charset="0"/>
                <a:ea typeface="+mn-ea"/>
                <a:cs typeface="+mn-cs"/>
              </a:rPr>
              <a:t>message indicating that the system is full and the user should try again later.</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217991-1536-934F-9F77-EB9F02155C85}" type="slidenum">
              <a:rPr lang="en-US"/>
              <a:pPr/>
              <a:t>21</a:t>
            </a:fld>
            <a:endParaRPr lang="en-US"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r>
              <a:rPr lang="en-US" sz="1200" b="0" kern="1200" baseline="0" dirty="0">
                <a:solidFill>
                  <a:schemeClr val="tx1"/>
                </a:solidFill>
                <a:latin typeface="Times New Roman" pitchFamily="-110" charset="0"/>
                <a:ea typeface="+mn-ea"/>
                <a:cs typeface="+mn-cs"/>
              </a:rPr>
              <a:t>Medium-term scheduling is part of the swapping function, described in Section 9.3.</a:t>
            </a:r>
          </a:p>
          <a:p>
            <a:r>
              <a:rPr lang="en-US" sz="1200" b="0" kern="1200" baseline="0" dirty="0">
                <a:solidFill>
                  <a:schemeClr val="tx1"/>
                </a:solidFill>
                <a:latin typeface="Times New Roman" pitchFamily="-110" charset="0"/>
                <a:ea typeface="+mn-ea"/>
                <a:cs typeface="+mn-cs"/>
              </a:rPr>
              <a:t>Typically, the swapping-in decision is based on the need to manage the degree of</a:t>
            </a:r>
          </a:p>
          <a:p>
            <a:r>
              <a:rPr lang="en-US" sz="1200" b="0" kern="1200" baseline="0" dirty="0">
                <a:solidFill>
                  <a:schemeClr val="tx1"/>
                </a:solidFill>
                <a:latin typeface="Times New Roman" pitchFamily="-110" charset="0"/>
                <a:ea typeface="+mn-ea"/>
                <a:cs typeface="+mn-cs"/>
              </a:rPr>
              <a:t>multiprogramming. On a system that does not use virtual memory, memory management</a:t>
            </a:r>
          </a:p>
          <a:p>
            <a:r>
              <a:rPr lang="en-US" sz="1200" b="0" kern="1200" baseline="0" dirty="0">
                <a:solidFill>
                  <a:schemeClr val="tx1"/>
                </a:solidFill>
                <a:latin typeface="Times New Roman" pitchFamily="-110" charset="0"/>
                <a:ea typeface="+mn-ea"/>
                <a:cs typeface="+mn-cs"/>
              </a:rPr>
              <a:t>is also an issue. Thus, the swapping-in decision will consider the memory</a:t>
            </a:r>
          </a:p>
          <a:p>
            <a:r>
              <a:rPr lang="en-US" sz="1200" b="0" kern="1200" baseline="0" dirty="0">
                <a:solidFill>
                  <a:schemeClr val="tx1"/>
                </a:solidFill>
                <a:latin typeface="Times New Roman" pitchFamily="-110" charset="0"/>
                <a:ea typeface="+mn-ea"/>
                <a:cs typeface="+mn-cs"/>
              </a:rPr>
              <a:t>requirements of the swapped-out processes.</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The long-term scheduler executes relatively infrequently and makes the coarse grained</a:t>
            </a:r>
          </a:p>
          <a:p>
            <a:r>
              <a:rPr lang="en-US" sz="1200" b="0" kern="1200" baseline="0" dirty="0">
                <a:solidFill>
                  <a:schemeClr val="tx1"/>
                </a:solidFill>
                <a:latin typeface="Times New Roman" pitchFamily="-110" charset="0"/>
                <a:ea typeface="+mn-ea"/>
                <a:cs typeface="+mn-cs"/>
              </a:rPr>
              <a:t>decision of whether or not to take on a new process, and which one to take.</a:t>
            </a:r>
          </a:p>
          <a:p>
            <a:r>
              <a:rPr lang="en-US" sz="1200" b="0" kern="1200" baseline="0" dirty="0">
                <a:solidFill>
                  <a:schemeClr val="tx1"/>
                </a:solidFill>
                <a:latin typeface="Times New Roman" pitchFamily="-110" charset="0"/>
                <a:ea typeface="+mn-ea"/>
                <a:cs typeface="+mn-cs"/>
              </a:rPr>
              <a:t>The short-term scheduler, also known as the </a:t>
            </a:r>
            <a:r>
              <a:rPr lang="en-US" sz="1200" b="1" kern="1200" baseline="0" dirty="0">
                <a:solidFill>
                  <a:schemeClr val="tx1"/>
                </a:solidFill>
                <a:latin typeface="Times New Roman" pitchFamily="-110" charset="0"/>
                <a:ea typeface="+mn-ea"/>
                <a:cs typeface="+mn-cs"/>
              </a:rPr>
              <a:t>dispatcher</a:t>
            </a:r>
            <a:r>
              <a:rPr lang="en-US" sz="1200" b="0" kern="1200" baseline="0" dirty="0">
                <a:solidFill>
                  <a:schemeClr val="tx1"/>
                </a:solidFill>
                <a:latin typeface="Times New Roman" pitchFamily="-110" charset="0"/>
                <a:ea typeface="+mn-ea"/>
                <a:cs typeface="+mn-cs"/>
              </a:rPr>
              <a:t>, executes frequently and</a:t>
            </a:r>
          </a:p>
          <a:p>
            <a:r>
              <a:rPr lang="en-US" sz="1200" b="0" kern="1200" baseline="0" dirty="0">
                <a:solidFill>
                  <a:schemeClr val="tx1"/>
                </a:solidFill>
                <a:latin typeface="Times New Roman" pitchFamily="-110" charset="0"/>
                <a:ea typeface="+mn-ea"/>
                <a:cs typeface="+mn-cs"/>
              </a:rPr>
              <a:t>makes the fine-grained decision of which job to execute next.</a:t>
            </a:r>
            <a:endParaRPr lang="en-GB" b="0"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31A88E-B5EE-2A4C-8D66-5FA6EB653DCE}" type="slidenum">
              <a:rPr lang="en-US"/>
              <a:pPr/>
              <a:t>22</a:t>
            </a:fld>
            <a:endParaRPr lang="en-US" dirty="0"/>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To understand the operation of the short-term scheduler, we</a:t>
            </a:r>
          </a:p>
          <a:p>
            <a:r>
              <a:rPr lang="en-US" sz="1200" kern="1200" baseline="0" dirty="0">
                <a:solidFill>
                  <a:schemeClr val="tx1"/>
                </a:solidFill>
                <a:latin typeface="Times New Roman" pitchFamily="-110" charset="0"/>
                <a:ea typeface="+mn-ea"/>
                <a:cs typeface="+mn-cs"/>
              </a:rPr>
              <a:t>need to consider the concept of a </a:t>
            </a:r>
            <a:r>
              <a:rPr lang="en-US" sz="1200" b="1" kern="1200" baseline="0" dirty="0">
                <a:solidFill>
                  <a:schemeClr val="tx1"/>
                </a:solidFill>
                <a:latin typeface="Times New Roman" pitchFamily="-110" charset="0"/>
                <a:ea typeface="+mn-ea"/>
                <a:cs typeface="+mn-cs"/>
              </a:rPr>
              <a:t>process state. </a:t>
            </a:r>
            <a:r>
              <a:rPr lang="en-US" sz="1200" b="0" kern="1200" baseline="0" dirty="0">
                <a:solidFill>
                  <a:schemeClr val="tx1"/>
                </a:solidFill>
                <a:latin typeface="Times New Roman" pitchFamily="-110" charset="0"/>
                <a:ea typeface="+mn-ea"/>
                <a:cs typeface="+mn-cs"/>
              </a:rPr>
              <a:t>During the lifetime of a process,</a:t>
            </a:r>
          </a:p>
          <a:p>
            <a:r>
              <a:rPr lang="en-US" sz="1200" kern="1200" baseline="0" dirty="0">
                <a:solidFill>
                  <a:schemeClr val="tx1"/>
                </a:solidFill>
                <a:latin typeface="Times New Roman" pitchFamily="-110" charset="0"/>
                <a:ea typeface="+mn-ea"/>
                <a:cs typeface="+mn-cs"/>
              </a:rPr>
              <a:t>its status will change a number of times. Its status at any point in time is referred to</a:t>
            </a:r>
          </a:p>
          <a:p>
            <a:r>
              <a:rPr lang="en-US" sz="1200" kern="1200" baseline="0" dirty="0">
                <a:solidFill>
                  <a:schemeClr val="tx1"/>
                </a:solidFill>
                <a:latin typeface="Times New Roman" pitchFamily="-110" charset="0"/>
                <a:ea typeface="+mn-ea"/>
                <a:cs typeface="+mn-cs"/>
              </a:rPr>
              <a:t>as a </a:t>
            </a:r>
            <a:r>
              <a:rPr lang="en-US" sz="1200" i="1" kern="1200" baseline="0" dirty="0">
                <a:solidFill>
                  <a:schemeClr val="tx1"/>
                </a:solidFill>
                <a:latin typeface="Times New Roman" pitchFamily="-110" charset="0"/>
                <a:ea typeface="+mn-ea"/>
                <a:cs typeface="+mn-cs"/>
              </a:rPr>
              <a:t>state. </a:t>
            </a:r>
            <a:r>
              <a:rPr lang="en-US" sz="1200" i="0" kern="1200" baseline="0" dirty="0">
                <a:solidFill>
                  <a:schemeClr val="tx1"/>
                </a:solidFill>
                <a:latin typeface="Times New Roman" pitchFamily="-110" charset="0"/>
                <a:ea typeface="+mn-ea"/>
                <a:cs typeface="+mn-cs"/>
              </a:rPr>
              <a:t>The term state is used because it connotes that certain information exists</a:t>
            </a:r>
          </a:p>
          <a:p>
            <a:r>
              <a:rPr lang="en-US" sz="1200" kern="1200" baseline="0" dirty="0">
                <a:solidFill>
                  <a:schemeClr val="tx1"/>
                </a:solidFill>
                <a:latin typeface="Times New Roman" pitchFamily="-110" charset="0"/>
                <a:ea typeface="+mn-ea"/>
                <a:cs typeface="+mn-cs"/>
              </a:rPr>
              <a:t>that defines the status at that point. At minimum, there are five defined states for a</a:t>
            </a:r>
          </a:p>
          <a:p>
            <a:r>
              <a:rPr lang="en-US" sz="1200" kern="1200" baseline="0" dirty="0">
                <a:solidFill>
                  <a:schemeClr val="tx1"/>
                </a:solidFill>
                <a:latin typeface="Times New Roman" pitchFamily="-110" charset="0"/>
                <a:ea typeface="+mn-ea"/>
                <a:cs typeface="+mn-cs"/>
              </a:rPr>
              <a:t>process (Figure 9.7):</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New: </a:t>
            </a:r>
            <a:r>
              <a:rPr lang="en-US" sz="1200" b="0" kern="1200" baseline="0" dirty="0">
                <a:solidFill>
                  <a:schemeClr val="tx1"/>
                </a:solidFill>
                <a:latin typeface="Times New Roman" pitchFamily="-110" charset="0"/>
                <a:ea typeface="+mn-ea"/>
                <a:cs typeface="+mn-cs"/>
              </a:rPr>
              <a:t>A program is admitted by the high-level scheduler but is not yet ready</a:t>
            </a:r>
          </a:p>
          <a:p>
            <a:r>
              <a:rPr lang="en-US" sz="1200" kern="1200" baseline="0" dirty="0">
                <a:solidFill>
                  <a:schemeClr val="tx1"/>
                </a:solidFill>
                <a:latin typeface="Times New Roman" pitchFamily="-110" charset="0"/>
                <a:ea typeface="+mn-ea"/>
                <a:cs typeface="+mn-cs"/>
              </a:rPr>
              <a:t>to execute. The OS will initialize the process, moving it to the ready state.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Ready: </a:t>
            </a:r>
            <a:r>
              <a:rPr lang="en-US" sz="1200" b="0" kern="1200" baseline="0" dirty="0">
                <a:solidFill>
                  <a:schemeClr val="tx1"/>
                </a:solidFill>
                <a:latin typeface="Times New Roman" pitchFamily="-110" charset="0"/>
                <a:ea typeface="+mn-ea"/>
                <a:cs typeface="+mn-cs"/>
              </a:rPr>
              <a:t>The process is ready to execute and is awaiting access to the processor.</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Running: </a:t>
            </a:r>
            <a:r>
              <a:rPr lang="en-US" sz="1200" b="0" kern="1200" baseline="0" dirty="0">
                <a:solidFill>
                  <a:schemeClr val="tx1"/>
                </a:solidFill>
                <a:latin typeface="Times New Roman" pitchFamily="-110" charset="0"/>
                <a:ea typeface="+mn-ea"/>
                <a:cs typeface="+mn-cs"/>
              </a:rPr>
              <a:t>The process is being executed by the processor.</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Waiting: </a:t>
            </a:r>
            <a:r>
              <a:rPr lang="en-US" sz="1200" b="0" kern="1200" baseline="0" dirty="0">
                <a:solidFill>
                  <a:schemeClr val="tx1"/>
                </a:solidFill>
                <a:latin typeface="Times New Roman" pitchFamily="-110" charset="0"/>
                <a:ea typeface="+mn-ea"/>
                <a:cs typeface="+mn-cs"/>
              </a:rPr>
              <a:t>The process is suspended from execution waiting for some system</a:t>
            </a:r>
          </a:p>
          <a:p>
            <a:r>
              <a:rPr lang="en-US" sz="1200" kern="1200" baseline="0" dirty="0">
                <a:solidFill>
                  <a:schemeClr val="tx1"/>
                </a:solidFill>
                <a:latin typeface="Times New Roman" pitchFamily="-110" charset="0"/>
                <a:ea typeface="+mn-ea"/>
                <a:cs typeface="+mn-cs"/>
              </a:rPr>
              <a:t>resource, such as I/O.</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Halted: </a:t>
            </a:r>
            <a:r>
              <a:rPr lang="en-US" sz="1200" b="0" kern="1200" baseline="0" dirty="0">
                <a:solidFill>
                  <a:schemeClr val="tx1"/>
                </a:solidFill>
                <a:latin typeface="Times New Roman" pitchFamily="-110" charset="0"/>
                <a:ea typeface="+mn-ea"/>
                <a:cs typeface="+mn-cs"/>
              </a:rPr>
              <a:t>The process has terminated and will be destroyed by the OS.</a:t>
            </a:r>
            <a:endParaRPr lang="en-GB" b="0"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a:solidFill>
                  <a:schemeClr val="tx1"/>
                </a:solidFill>
                <a:latin typeface="Times New Roman" pitchFamily="-110" charset="0"/>
                <a:ea typeface="+mn-ea"/>
                <a:cs typeface="+mn-cs"/>
              </a:rPr>
              <a:t>For each process in the system, the OS must maintain information indicating</a:t>
            </a:r>
          </a:p>
          <a:p>
            <a:r>
              <a:rPr lang="en-US" sz="1200" kern="1200" baseline="0" dirty="0">
                <a:solidFill>
                  <a:schemeClr val="tx1"/>
                </a:solidFill>
                <a:latin typeface="Times New Roman" pitchFamily="-110" charset="0"/>
                <a:ea typeface="+mn-ea"/>
                <a:cs typeface="+mn-cs"/>
              </a:rPr>
              <a:t>the state of the process and other information necessary for process execution.</a:t>
            </a:r>
          </a:p>
          <a:p>
            <a:r>
              <a:rPr lang="en-US" sz="1200" kern="1200" baseline="0" dirty="0">
                <a:solidFill>
                  <a:schemeClr val="tx1"/>
                </a:solidFill>
                <a:latin typeface="Times New Roman" pitchFamily="-110" charset="0"/>
                <a:ea typeface="+mn-ea"/>
                <a:cs typeface="+mn-cs"/>
              </a:rPr>
              <a:t>For this purpose, each process is represented in the OS by a </a:t>
            </a:r>
            <a:r>
              <a:rPr lang="en-US" sz="1200" b="1" kern="1200" baseline="0" dirty="0">
                <a:solidFill>
                  <a:schemeClr val="tx1"/>
                </a:solidFill>
                <a:latin typeface="Times New Roman" pitchFamily="-110" charset="0"/>
                <a:ea typeface="+mn-ea"/>
                <a:cs typeface="+mn-cs"/>
              </a:rPr>
              <a:t>process control block</a:t>
            </a:r>
          </a:p>
          <a:p>
            <a:r>
              <a:rPr lang="en-US" sz="1200" kern="1200" baseline="0" dirty="0">
                <a:solidFill>
                  <a:schemeClr val="tx1"/>
                </a:solidFill>
                <a:latin typeface="Times New Roman" pitchFamily="-110" charset="0"/>
                <a:ea typeface="+mn-ea"/>
                <a:cs typeface="+mn-cs"/>
              </a:rPr>
              <a:t>(Figure 9.8), which typically contains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Identifier: </a:t>
            </a:r>
            <a:r>
              <a:rPr lang="en-US" sz="1200" b="0" kern="1200" baseline="0" dirty="0">
                <a:solidFill>
                  <a:schemeClr val="tx1"/>
                </a:solidFill>
                <a:latin typeface="Times New Roman" pitchFamily="-110" charset="0"/>
                <a:ea typeface="+mn-ea"/>
                <a:cs typeface="+mn-cs"/>
              </a:rPr>
              <a:t>Each current process has a unique identifier.</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State: </a:t>
            </a:r>
            <a:r>
              <a:rPr lang="en-US" sz="1200" b="0" kern="1200" baseline="0" dirty="0">
                <a:solidFill>
                  <a:schemeClr val="tx1"/>
                </a:solidFill>
                <a:latin typeface="Times New Roman" pitchFamily="-110" charset="0"/>
                <a:ea typeface="+mn-ea"/>
                <a:cs typeface="+mn-cs"/>
              </a:rPr>
              <a:t>The current state of the process (new, ready, and so 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Priority: </a:t>
            </a:r>
            <a:r>
              <a:rPr lang="en-US" sz="1200" b="0" kern="1200" baseline="0" dirty="0">
                <a:solidFill>
                  <a:schemeClr val="tx1"/>
                </a:solidFill>
                <a:latin typeface="Times New Roman" pitchFamily="-110" charset="0"/>
                <a:ea typeface="+mn-ea"/>
                <a:cs typeface="+mn-cs"/>
              </a:rPr>
              <a:t>Relative priority level.</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Program counter: </a:t>
            </a:r>
            <a:r>
              <a:rPr lang="en-US" sz="1200" b="0" kern="1200" baseline="0" dirty="0">
                <a:solidFill>
                  <a:schemeClr val="tx1"/>
                </a:solidFill>
                <a:latin typeface="Times New Roman" pitchFamily="-110" charset="0"/>
                <a:ea typeface="+mn-ea"/>
                <a:cs typeface="+mn-cs"/>
              </a:rPr>
              <a:t>The address of the next instruction in the program to be</a:t>
            </a:r>
          </a:p>
          <a:p>
            <a:r>
              <a:rPr lang="en-US" sz="1200" kern="1200" baseline="0" dirty="0">
                <a:solidFill>
                  <a:schemeClr val="tx1"/>
                </a:solidFill>
                <a:latin typeface="Times New Roman" pitchFamily="-110" charset="0"/>
                <a:ea typeface="+mn-ea"/>
                <a:cs typeface="+mn-cs"/>
              </a:rPr>
              <a:t>executed.</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Memory pointers: </a:t>
            </a:r>
            <a:r>
              <a:rPr lang="en-US" sz="1200" b="0" kern="1200" baseline="0" dirty="0">
                <a:solidFill>
                  <a:schemeClr val="tx1"/>
                </a:solidFill>
                <a:latin typeface="Times New Roman" pitchFamily="-110" charset="0"/>
                <a:ea typeface="+mn-ea"/>
                <a:cs typeface="+mn-cs"/>
              </a:rPr>
              <a:t>The starting and ending locations of the process in memory.</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Context data: </a:t>
            </a:r>
            <a:r>
              <a:rPr lang="en-US" sz="1200" b="0" kern="1200" baseline="0" dirty="0">
                <a:solidFill>
                  <a:schemeClr val="tx1"/>
                </a:solidFill>
                <a:latin typeface="Times New Roman" pitchFamily="-110" charset="0"/>
                <a:ea typeface="+mn-ea"/>
                <a:cs typeface="+mn-cs"/>
              </a:rPr>
              <a:t>These are data that are present in registers in the processor</a:t>
            </a:r>
          </a:p>
          <a:p>
            <a:r>
              <a:rPr lang="en-US" sz="1200" kern="1200" baseline="0" dirty="0">
                <a:solidFill>
                  <a:schemeClr val="tx1"/>
                </a:solidFill>
                <a:latin typeface="Times New Roman" pitchFamily="-110" charset="0"/>
                <a:ea typeface="+mn-ea"/>
                <a:cs typeface="+mn-cs"/>
              </a:rPr>
              <a:t>while the process is executing, and they will be discussed in Part Three. For</a:t>
            </a:r>
          </a:p>
          <a:p>
            <a:r>
              <a:rPr lang="en-US" sz="1200" kern="1200" baseline="0" dirty="0">
                <a:solidFill>
                  <a:schemeClr val="tx1"/>
                </a:solidFill>
                <a:latin typeface="Times New Roman" pitchFamily="-110" charset="0"/>
                <a:ea typeface="+mn-ea"/>
                <a:cs typeface="+mn-cs"/>
              </a:rPr>
              <a:t>now, it is enough to say that these data represent the “context” of the process.</a:t>
            </a:r>
          </a:p>
          <a:p>
            <a:r>
              <a:rPr lang="en-US" sz="1200" kern="1200" baseline="0" dirty="0">
                <a:solidFill>
                  <a:schemeClr val="tx1"/>
                </a:solidFill>
                <a:latin typeface="Times New Roman" pitchFamily="-110" charset="0"/>
                <a:ea typeface="+mn-ea"/>
                <a:cs typeface="+mn-cs"/>
              </a:rPr>
              <a:t>The context data plus the program counter are saved when the process leaves</a:t>
            </a:r>
          </a:p>
          <a:p>
            <a:r>
              <a:rPr lang="en-US" sz="1200" kern="1200" baseline="0" dirty="0">
                <a:solidFill>
                  <a:schemeClr val="tx1"/>
                </a:solidFill>
                <a:latin typeface="Times New Roman" pitchFamily="-110" charset="0"/>
                <a:ea typeface="+mn-ea"/>
                <a:cs typeface="+mn-cs"/>
              </a:rPr>
              <a:t>the running state. They are retrieved by the processor when it resumes execution</a:t>
            </a:r>
          </a:p>
          <a:p>
            <a:r>
              <a:rPr lang="en-US" sz="1200" kern="1200" baseline="0" dirty="0">
                <a:solidFill>
                  <a:schemeClr val="tx1"/>
                </a:solidFill>
                <a:latin typeface="Times New Roman" pitchFamily="-110" charset="0"/>
                <a:ea typeface="+mn-ea"/>
                <a:cs typeface="+mn-cs"/>
              </a:rPr>
              <a:t>of the process.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I/O status information: </a:t>
            </a:r>
            <a:r>
              <a:rPr lang="en-US" sz="1200" b="0" kern="1200" baseline="0" dirty="0">
                <a:solidFill>
                  <a:schemeClr val="tx1"/>
                </a:solidFill>
                <a:latin typeface="Times New Roman" pitchFamily="-110" charset="0"/>
                <a:ea typeface="+mn-ea"/>
                <a:cs typeface="+mn-cs"/>
              </a:rPr>
              <a:t>Includes outstanding I/O requests, I/O devices (e.g., tape</a:t>
            </a:r>
          </a:p>
          <a:p>
            <a:r>
              <a:rPr lang="en-US" sz="1200" kern="1200" baseline="0" dirty="0">
                <a:solidFill>
                  <a:schemeClr val="tx1"/>
                </a:solidFill>
                <a:latin typeface="Times New Roman" pitchFamily="-110" charset="0"/>
                <a:ea typeface="+mn-ea"/>
                <a:cs typeface="+mn-cs"/>
              </a:rPr>
              <a:t>drives) assigned to this process, a list of files assigned to the process, and so 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Accounting information: </a:t>
            </a:r>
            <a:r>
              <a:rPr lang="en-US" sz="1200" b="0" kern="1200" baseline="0" dirty="0">
                <a:solidFill>
                  <a:schemeClr val="tx1"/>
                </a:solidFill>
                <a:latin typeface="Times New Roman" pitchFamily="-110" charset="0"/>
                <a:ea typeface="+mn-ea"/>
                <a:cs typeface="+mn-cs"/>
              </a:rPr>
              <a:t>May include the amount of processor time and clock</a:t>
            </a:r>
          </a:p>
          <a:p>
            <a:r>
              <a:rPr lang="en-US" sz="1200" kern="1200" baseline="0" dirty="0">
                <a:solidFill>
                  <a:schemeClr val="tx1"/>
                </a:solidFill>
                <a:latin typeface="Times New Roman" pitchFamily="-110" charset="0"/>
                <a:ea typeface="+mn-ea"/>
                <a:cs typeface="+mn-cs"/>
              </a:rPr>
              <a:t>time used, time limits, account numbers, and so 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When the scheduler accepts a new job or user request for execution, it creates</a:t>
            </a:r>
          </a:p>
          <a:p>
            <a:r>
              <a:rPr lang="en-US" sz="1200" kern="1200" baseline="0" dirty="0">
                <a:solidFill>
                  <a:schemeClr val="tx1"/>
                </a:solidFill>
                <a:latin typeface="Times New Roman" pitchFamily="-110" charset="0"/>
                <a:ea typeface="+mn-ea"/>
                <a:cs typeface="+mn-cs"/>
              </a:rPr>
              <a:t>a blank process control block and places the associated process in the new state.</a:t>
            </a:r>
          </a:p>
          <a:p>
            <a:r>
              <a:rPr lang="en-US" sz="1200" kern="1200" baseline="0" dirty="0">
                <a:solidFill>
                  <a:schemeClr val="tx1"/>
                </a:solidFill>
                <a:latin typeface="Times New Roman" pitchFamily="-110" charset="0"/>
                <a:ea typeface="+mn-ea"/>
                <a:cs typeface="+mn-cs"/>
              </a:rPr>
              <a:t>After the system has properly filled in the process control block, the process is</a:t>
            </a:r>
          </a:p>
          <a:p>
            <a:r>
              <a:rPr lang="en-US" sz="1200" kern="1200" baseline="0" dirty="0">
                <a:solidFill>
                  <a:schemeClr val="tx1"/>
                </a:solidFill>
                <a:latin typeface="Times New Roman" pitchFamily="-110" charset="0"/>
                <a:ea typeface="+mn-ea"/>
                <a:cs typeface="+mn-cs"/>
              </a:rPr>
              <a:t>transferred to the ready state.</a:t>
            </a:r>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23</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a:solidFill>
                  <a:schemeClr val="tx1"/>
                </a:solidFill>
                <a:latin typeface="Times New Roman" pitchFamily="-110" charset="0"/>
                <a:ea typeface="+mn-ea"/>
                <a:cs typeface="+mn-cs"/>
              </a:rPr>
              <a:t>To understand how the OS manages the scheduling of the</a:t>
            </a:r>
          </a:p>
          <a:p>
            <a:r>
              <a:rPr lang="en-US" sz="1200" kern="1200" baseline="0" dirty="0">
                <a:solidFill>
                  <a:schemeClr val="tx1"/>
                </a:solidFill>
                <a:latin typeface="Times New Roman" pitchFamily="-110" charset="0"/>
                <a:ea typeface="+mn-ea"/>
                <a:cs typeface="+mn-cs"/>
              </a:rPr>
              <a:t>various jobs in memory, let us begin by considering the simple example in Figure 9.9.</a:t>
            </a:r>
          </a:p>
          <a:p>
            <a:r>
              <a:rPr lang="en-US" sz="1200" kern="1200" baseline="0" dirty="0">
                <a:solidFill>
                  <a:schemeClr val="tx1"/>
                </a:solidFill>
                <a:latin typeface="Times New Roman" pitchFamily="-110" charset="0"/>
                <a:ea typeface="+mn-ea"/>
                <a:cs typeface="+mn-cs"/>
              </a:rPr>
              <a:t>The figure shows how main memory is partitioned at a given point in time. The</a:t>
            </a:r>
          </a:p>
          <a:p>
            <a:r>
              <a:rPr lang="en-US" sz="1200" kern="1200" baseline="0" dirty="0">
                <a:solidFill>
                  <a:schemeClr val="tx1"/>
                </a:solidFill>
                <a:latin typeface="Times New Roman" pitchFamily="-110" charset="0"/>
                <a:ea typeface="+mn-ea"/>
                <a:cs typeface="+mn-cs"/>
              </a:rPr>
              <a:t>kernel of the OS is, of course, always resident. In addition, there are a number of</a:t>
            </a:r>
          </a:p>
          <a:p>
            <a:r>
              <a:rPr lang="en-US" sz="1200" kern="1200" baseline="0" dirty="0">
                <a:solidFill>
                  <a:schemeClr val="tx1"/>
                </a:solidFill>
                <a:latin typeface="Times New Roman" pitchFamily="-110" charset="0"/>
                <a:ea typeface="+mn-ea"/>
                <a:cs typeface="+mn-cs"/>
              </a:rPr>
              <a:t>active processes, including </a:t>
            </a:r>
            <a:r>
              <a:rPr lang="en-US" sz="1200" b="1" kern="1200" baseline="0" dirty="0">
                <a:solidFill>
                  <a:schemeClr val="tx1"/>
                </a:solidFill>
                <a:latin typeface="Times New Roman" pitchFamily="-110" charset="0"/>
                <a:ea typeface="+mn-ea"/>
                <a:cs typeface="+mn-cs"/>
              </a:rPr>
              <a:t>A</a:t>
            </a:r>
            <a:r>
              <a:rPr lang="en-US" sz="1200" kern="1200" baseline="0" dirty="0">
                <a:solidFill>
                  <a:schemeClr val="tx1"/>
                </a:solidFill>
                <a:latin typeface="Times New Roman" pitchFamily="-110" charset="0"/>
                <a:ea typeface="+mn-ea"/>
                <a:cs typeface="+mn-cs"/>
              </a:rPr>
              <a:t> and </a:t>
            </a:r>
            <a:r>
              <a:rPr lang="en-US" sz="1200" b="1" kern="1200" baseline="0" dirty="0">
                <a:solidFill>
                  <a:schemeClr val="tx1"/>
                </a:solidFill>
                <a:latin typeface="Times New Roman" pitchFamily="-110" charset="0"/>
                <a:ea typeface="+mn-ea"/>
                <a:cs typeface="+mn-cs"/>
              </a:rPr>
              <a:t>B</a:t>
            </a:r>
            <a:r>
              <a:rPr lang="en-US" sz="1200" kern="1200" baseline="0" dirty="0">
                <a:solidFill>
                  <a:schemeClr val="tx1"/>
                </a:solidFill>
                <a:latin typeface="Times New Roman" pitchFamily="-110" charset="0"/>
                <a:ea typeface="+mn-ea"/>
                <a:cs typeface="+mn-cs"/>
              </a:rPr>
              <a:t>, each of which is allocated a portion of memory.</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We begin at a point in time when process </a:t>
            </a:r>
            <a:r>
              <a:rPr lang="en-US" sz="1200" b="1" kern="1200" baseline="0" dirty="0">
                <a:solidFill>
                  <a:schemeClr val="tx1"/>
                </a:solidFill>
                <a:latin typeface="Times New Roman" pitchFamily="-110" charset="0"/>
                <a:ea typeface="+mn-ea"/>
                <a:cs typeface="+mn-cs"/>
              </a:rPr>
              <a:t>A </a:t>
            </a:r>
            <a:r>
              <a:rPr lang="en-US" sz="1200" kern="1200" baseline="0" dirty="0">
                <a:solidFill>
                  <a:schemeClr val="tx1"/>
                </a:solidFill>
                <a:latin typeface="Times New Roman" pitchFamily="-110" charset="0"/>
                <a:ea typeface="+mn-ea"/>
                <a:cs typeface="+mn-cs"/>
              </a:rPr>
              <a:t>is running. The processor is executing</a:t>
            </a:r>
          </a:p>
          <a:p>
            <a:r>
              <a:rPr lang="en-US" sz="1200" kern="1200" baseline="0" dirty="0">
                <a:solidFill>
                  <a:schemeClr val="tx1"/>
                </a:solidFill>
                <a:latin typeface="Times New Roman" pitchFamily="-110" charset="0"/>
                <a:ea typeface="+mn-ea"/>
                <a:cs typeface="+mn-cs"/>
              </a:rPr>
              <a:t>instructions from the program contained in </a:t>
            </a:r>
            <a:r>
              <a:rPr lang="en-US" sz="1200" b="1" kern="1200" baseline="0" dirty="0">
                <a:solidFill>
                  <a:schemeClr val="tx1"/>
                </a:solidFill>
                <a:latin typeface="Times New Roman" pitchFamily="-110" charset="0"/>
                <a:ea typeface="+mn-ea"/>
                <a:cs typeface="+mn-cs"/>
              </a:rPr>
              <a:t>A’</a:t>
            </a:r>
            <a:r>
              <a:rPr lang="en-US" sz="1200" kern="1200" baseline="0" dirty="0">
                <a:solidFill>
                  <a:schemeClr val="tx1"/>
                </a:solidFill>
                <a:latin typeface="Times New Roman" pitchFamily="-110" charset="0"/>
                <a:ea typeface="+mn-ea"/>
                <a:cs typeface="+mn-cs"/>
              </a:rPr>
              <a:t>s memory partition. At some</a:t>
            </a:r>
          </a:p>
          <a:p>
            <a:r>
              <a:rPr lang="en-US" sz="1200" kern="1200" baseline="0" dirty="0">
                <a:solidFill>
                  <a:schemeClr val="tx1"/>
                </a:solidFill>
                <a:latin typeface="Times New Roman" pitchFamily="-110" charset="0"/>
                <a:ea typeface="+mn-ea"/>
                <a:cs typeface="+mn-cs"/>
              </a:rPr>
              <a:t>later point in time, the processor ceases to execute instructions in </a:t>
            </a:r>
            <a:r>
              <a:rPr lang="en-US" sz="1200" b="1" kern="1200" baseline="0" dirty="0">
                <a:solidFill>
                  <a:schemeClr val="tx1"/>
                </a:solidFill>
                <a:latin typeface="Times New Roman" pitchFamily="-110" charset="0"/>
                <a:ea typeface="+mn-ea"/>
                <a:cs typeface="+mn-cs"/>
              </a:rPr>
              <a:t>A</a:t>
            </a:r>
            <a:r>
              <a:rPr lang="en-US" sz="1200" kern="1200" baseline="0" dirty="0">
                <a:solidFill>
                  <a:schemeClr val="tx1"/>
                </a:solidFill>
                <a:latin typeface="Times New Roman" pitchFamily="-110" charset="0"/>
                <a:ea typeface="+mn-ea"/>
                <a:cs typeface="+mn-cs"/>
              </a:rPr>
              <a:t> and begins</a:t>
            </a:r>
          </a:p>
          <a:p>
            <a:r>
              <a:rPr lang="en-US" sz="1200" kern="1200" baseline="0" dirty="0">
                <a:solidFill>
                  <a:schemeClr val="tx1"/>
                </a:solidFill>
                <a:latin typeface="Times New Roman" pitchFamily="-110" charset="0"/>
                <a:ea typeface="+mn-ea"/>
                <a:cs typeface="+mn-cs"/>
              </a:rPr>
              <a:t>executing instructions in the OS area. This will happen for one of three reasons:</a:t>
            </a:r>
          </a:p>
          <a:p>
            <a:endParaRPr lang="en-US" sz="1200" b="1"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1. Process </a:t>
            </a:r>
            <a:r>
              <a:rPr lang="en-US" sz="1200" b="1" kern="1200" baseline="0" dirty="0">
                <a:solidFill>
                  <a:schemeClr val="tx1"/>
                </a:solidFill>
                <a:latin typeface="Times New Roman" pitchFamily="-110" charset="0"/>
                <a:ea typeface="+mn-ea"/>
                <a:cs typeface="+mn-cs"/>
              </a:rPr>
              <a:t>A</a:t>
            </a:r>
            <a:r>
              <a:rPr lang="en-US" sz="1200" b="0" kern="1200" baseline="0" dirty="0">
                <a:solidFill>
                  <a:schemeClr val="tx1"/>
                </a:solidFill>
                <a:latin typeface="Times New Roman" pitchFamily="-110" charset="0"/>
                <a:ea typeface="+mn-ea"/>
                <a:cs typeface="+mn-cs"/>
              </a:rPr>
              <a:t> issues a service call (e.g., an I/O request) to the OS. Execution of </a:t>
            </a:r>
            <a:r>
              <a:rPr lang="en-US" sz="1200" b="1" kern="1200" baseline="0" dirty="0">
                <a:solidFill>
                  <a:schemeClr val="tx1"/>
                </a:solidFill>
                <a:latin typeface="Times New Roman" pitchFamily="-110" charset="0"/>
                <a:ea typeface="+mn-ea"/>
                <a:cs typeface="+mn-cs"/>
              </a:rPr>
              <a:t>A</a:t>
            </a:r>
          </a:p>
          <a:p>
            <a:r>
              <a:rPr lang="en-US" sz="1200" kern="1200" baseline="0" dirty="0">
                <a:solidFill>
                  <a:schemeClr val="tx1"/>
                </a:solidFill>
                <a:latin typeface="Times New Roman" pitchFamily="-110" charset="0"/>
                <a:ea typeface="+mn-ea"/>
                <a:cs typeface="+mn-cs"/>
              </a:rPr>
              <a:t>is suspended until this call is satisfied by the OS.</a:t>
            </a:r>
          </a:p>
          <a:p>
            <a:endParaRPr lang="en-US" sz="1200" b="1" kern="1200" baseline="0" dirty="0">
              <a:solidFill>
                <a:schemeClr val="tx1"/>
              </a:solidFill>
              <a:latin typeface="Times New Roman" pitchFamily="-110" charset="0"/>
              <a:ea typeface="+mn-ea"/>
              <a:cs typeface="+mn-cs"/>
            </a:endParaRPr>
          </a:p>
          <a:p>
            <a:r>
              <a:rPr lang="en-US" sz="1200" b="0" i="0" kern="1200" baseline="0" dirty="0">
                <a:solidFill>
                  <a:schemeClr val="tx1"/>
                </a:solidFill>
                <a:latin typeface="Times New Roman" pitchFamily="-110" charset="0"/>
                <a:ea typeface="+mn-ea"/>
                <a:cs typeface="+mn-cs"/>
              </a:rPr>
              <a:t>2. Process </a:t>
            </a:r>
            <a:r>
              <a:rPr lang="en-US" sz="1200" b="1" i="0" kern="1200" baseline="0" dirty="0">
                <a:solidFill>
                  <a:schemeClr val="tx1"/>
                </a:solidFill>
                <a:latin typeface="Times New Roman" pitchFamily="-110" charset="0"/>
                <a:ea typeface="+mn-ea"/>
                <a:cs typeface="+mn-cs"/>
              </a:rPr>
              <a:t>A</a:t>
            </a:r>
            <a:r>
              <a:rPr lang="en-US" sz="1200" b="0" i="0" kern="1200" baseline="0" dirty="0">
                <a:solidFill>
                  <a:schemeClr val="tx1"/>
                </a:solidFill>
                <a:latin typeface="Times New Roman" pitchFamily="-110" charset="0"/>
                <a:ea typeface="+mn-ea"/>
                <a:cs typeface="+mn-cs"/>
              </a:rPr>
              <a:t> causes an </a:t>
            </a:r>
            <a:r>
              <a:rPr lang="en-US" sz="1200" b="0" i="1" kern="1200" baseline="0" dirty="0">
                <a:solidFill>
                  <a:schemeClr val="tx1"/>
                </a:solidFill>
                <a:latin typeface="Times New Roman" pitchFamily="-110" charset="0"/>
                <a:ea typeface="+mn-ea"/>
                <a:cs typeface="+mn-cs"/>
              </a:rPr>
              <a:t>interrupt</a:t>
            </a:r>
            <a:r>
              <a:rPr lang="en-US" sz="1200" b="0" i="0" kern="1200" baseline="0" dirty="0">
                <a:solidFill>
                  <a:schemeClr val="tx1"/>
                </a:solidFill>
                <a:latin typeface="Times New Roman" pitchFamily="-110" charset="0"/>
                <a:ea typeface="+mn-ea"/>
                <a:cs typeface="+mn-cs"/>
              </a:rPr>
              <a:t>. An interrupt is a hardware-generated signal to</a:t>
            </a:r>
          </a:p>
          <a:p>
            <a:r>
              <a:rPr lang="en-US" sz="1200" kern="1200" baseline="0" dirty="0">
                <a:solidFill>
                  <a:schemeClr val="tx1"/>
                </a:solidFill>
                <a:latin typeface="Times New Roman" pitchFamily="-110" charset="0"/>
                <a:ea typeface="+mn-ea"/>
                <a:cs typeface="+mn-cs"/>
              </a:rPr>
              <a:t>the processor. When this signal is detected, the processor ceases to execute </a:t>
            </a:r>
            <a:r>
              <a:rPr lang="en-US" sz="1200" b="1" kern="1200" baseline="0" dirty="0">
                <a:solidFill>
                  <a:schemeClr val="tx1"/>
                </a:solidFill>
                <a:latin typeface="Times New Roman" pitchFamily="-110" charset="0"/>
                <a:ea typeface="+mn-ea"/>
                <a:cs typeface="+mn-cs"/>
              </a:rPr>
              <a:t>A</a:t>
            </a:r>
          </a:p>
          <a:p>
            <a:r>
              <a:rPr lang="en-US" sz="1200" kern="1200" baseline="0" dirty="0">
                <a:solidFill>
                  <a:schemeClr val="tx1"/>
                </a:solidFill>
                <a:latin typeface="Times New Roman" pitchFamily="-110" charset="0"/>
                <a:ea typeface="+mn-ea"/>
                <a:cs typeface="+mn-cs"/>
              </a:rPr>
              <a:t>and transfers to the interrupt handler in the OS. A variety of events related</a:t>
            </a:r>
          </a:p>
          <a:p>
            <a:r>
              <a:rPr lang="en-US" sz="1200" kern="1200" baseline="0" dirty="0">
                <a:solidFill>
                  <a:schemeClr val="tx1"/>
                </a:solidFill>
                <a:latin typeface="Times New Roman" pitchFamily="-110" charset="0"/>
                <a:ea typeface="+mn-ea"/>
                <a:cs typeface="+mn-cs"/>
              </a:rPr>
              <a:t>to </a:t>
            </a:r>
            <a:r>
              <a:rPr lang="en-US" sz="1200" b="1" kern="1200" baseline="0" dirty="0">
                <a:solidFill>
                  <a:schemeClr val="tx1"/>
                </a:solidFill>
                <a:latin typeface="Times New Roman" pitchFamily="-110" charset="0"/>
                <a:ea typeface="+mn-ea"/>
                <a:cs typeface="+mn-cs"/>
              </a:rPr>
              <a:t>A</a:t>
            </a:r>
            <a:r>
              <a:rPr lang="en-US" sz="1200" kern="1200" baseline="0" dirty="0">
                <a:solidFill>
                  <a:schemeClr val="tx1"/>
                </a:solidFill>
                <a:latin typeface="Times New Roman" pitchFamily="-110" charset="0"/>
                <a:ea typeface="+mn-ea"/>
                <a:cs typeface="+mn-cs"/>
              </a:rPr>
              <a:t> will cause an interrupt. One example is an error, such as attempting to</a:t>
            </a:r>
          </a:p>
          <a:p>
            <a:r>
              <a:rPr lang="en-US" sz="1200" kern="1200" baseline="0" dirty="0">
                <a:solidFill>
                  <a:schemeClr val="tx1"/>
                </a:solidFill>
                <a:latin typeface="Times New Roman" pitchFamily="-110" charset="0"/>
                <a:ea typeface="+mn-ea"/>
                <a:cs typeface="+mn-cs"/>
              </a:rPr>
              <a:t>execute a privileged instruction. Another example is a timeout; to prevent any</a:t>
            </a:r>
          </a:p>
          <a:p>
            <a:r>
              <a:rPr lang="en-US" sz="1200" kern="1200" baseline="0" dirty="0">
                <a:solidFill>
                  <a:schemeClr val="tx1"/>
                </a:solidFill>
                <a:latin typeface="Times New Roman" pitchFamily="-110" charset="0"/>
                <a:ea typeface="+mn-ea"/>
                <a:cs typeface="+mn-cs"/>
              </a:rPr>
              <a:t>one process from monopolizing the processor, each process is only granted the</a:t>
            </a:r>
          </a:p>
          <a:p>
            <a:r>
              <a:rPr lang="en-US" sz="1200" kern="1200" baseline="0" dirty="0">
                <a:solidFill>
                  <a:schemeClr val="tx1"/>
                </a:solidFill>
                <a:latin typeface="Times New Roman" pitchFamily="-110" charset="0"/>
                <a:ea typeface="+mn-ea"/>
                <a:cs typeface="+mn-cs"/>
              </a:rPr>
              <a:t>processor for a short period at a time.</a:t>
            </a:r>
          </a:p>
          <a:p>
            <a:endParaRPr lang="en-US" sz="1200" b="1"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3. Some event unrelated to process </a:t>
            </a:r>
            <a:r>
              <a:rPr lang="en-US" sz="1200" b="1" kern="1200" baseline="0" dirty="0">
                <a:solidFill>
                  <a:schemeClr val="tx1"/>
                </a:solidFill>
                <a:latin typeface="Times New Roman" pitchFamily="-110" charset="0"/>
                <a:ea typeface="+mn-ea"/>
                <a:cs typeface="+mn-cs"/>
              </a:rPr>
              <a:t>A</a:t>
            </a:r>
            <a:r>
              <a:rPr lang="en-US" sz="1200" b="0" kern="1200" baseline="0" dirty="0">
                <a:solidFill>
                  <a:schemeClr val="tx1"/>
                </a:solidFill>
                <a:latin typeface="Times New Roman" pitchFamily="-110" charset="0"/>
                <a:ea typeface="+mn-ea"/>
                <a:cs typeface="+mn-cs"/>
              </a:rPr>
              <a:t> that requires attention causes an interrupt.</a:t>
            </a:r>
          </a:p>
          <a:p>
            <a:r>
              <a:rPr lang="en-US" sz="1200" kern="1200" baseline="0" dirty="0">
                <a:solidFill>
                  <a:schemeClr val="tx1"/>
                </a:solidFill>
                <a:latin typeface="Times New Roman" pitchFamily="-110" charset="0"/>
                <a:ea typeface="+mn-ea"/>
                <a:cs typeface="+mn-cs"/>
              </a:rPr>
              <a:t>An example is the completion of an I/O operation.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In any case, the result is the following. The processor saves the current context</a:t>
            </a:r>
          </a:p>
          <a:p>
            <a:r>
              <a:rPr lang="en-US" sz="1200" kern="1200" baseline="0" dirty="0">
                <a:solidFill>
                  <a:schemeClr val="tx1"/>
                </a:solidFill>
                <a:latin typeface="Times New Roman" pitchFamily="-110" charset="0"/>
                <a:ea typeface="+mn-ea"/>
                <a:cs typeface="+mn-cs"/>
              </a:rPr>
              <a:t>data and the program counter for </a:t>
            </a:r>
            <a:r>
              <a:rPr lang="en-US" sz="1200" b="1" kern="1200" baseline="0" dirty="0">
                <a:solidFill>
                  <a:schemeClr val="tx1"/>
                </a:solidFill>
                <a:latin typeface="Times New Roman" pitchFamily="-110" charset="0"/>
                <a:ea typeface="+mn-ea"/>
                <a:cs typeface="+mn-cs"/>
              </a:rPr>
              <a:t>A</a:t>
            </a:r>
            <a:r>
              <a:rPr lang="en-US" sz="1200" kern="1200" baseline="0" dirty="0">
                <a:solidFill>
                  <a:schemeClr val="tx1"/>
                </a:solidFill>
                <a:latin typeface="Times New Roman" pitchFamily="-110" charset="0"/>
                <a:ea typeface="+mn-ea"/>
                <a:cs typeface="+mn-cs"/>
              </a:rPr>
              <a:t> in </a:t>
            </a:r>
            <a:r>
              <a:rPr lang="en-US" sz="1200" b="1" kern="1200" baseline="0" dirty="0">
                <a:solidFill>
                  <a:schemeClr val="tx1"/>
                </a:solidFill>
                <a:latin typeface="Times New Roman" pitchFamily="-110" charset="0"/>
                <a:ea typeface="+mn-ea"/>
                <a:cs typeface="+mn-cs"/>
              </a:rPr>
              <a:t>A’s </a:t>
            </a:r>
            <a:r>
              <a:rPr lang="en-US" sz="1200" kern="1200" baseline="0" dirty="0">
                <a:solidFill>
                  <a:schemeClr val="tx1"/>
                </a:solidFill>
                <a:latin typeface="Times New Roman" pitchFamily="-110" charset="0"/>
                <a:ea typeface="+mn-ea"/>
                <a:cs typeface="+mn-cs"/>
              </a:rPr>
              <a:t>process control block and then begins</a:t>
            </a:r>
          </a:p>
          <a:p>
            <a:r>
              <a:rPr lang="en-US" sz="1200" kern="1200" baseline="0" dirty="0">
                <a:solidFill>
                  <a:schemeClr val="tx1"/>
                </a:solidFill>
                <a:latin typeface="Times New Roman" pitchFamily="-110" charset="0"/>
                <a:ea typeface="+mn-ea"/>
                <a:cs typeface="+mn-cs"/>
              </a:rPr>
              <a:t>executing in the OS. The OS may perform some work, such as initiating an I/O</a:t>
            </a:r>
          </a:p>
          <a:p>
            <a:r>
              <a:rPr lang="en-US" sz="1200" kern="1200" baseline="0" dirty="0">
                <a:solidFill>
                  <a:schemeClr val="tx1"/>
                </a:solidFill>
                <a:latin typeface="Times New Roman" pitchFamily="-110" charset="0"/>
                <a:ea typeface="+mn-ea"/>
                <a:cs typeface="+mn-cs"/>
              </a:rPr>
              <a:t>operation. Then the short-term-scheduler portion of the OS decides which process</a:t>
            </a:r>
          </a:p>
          <a:p>
            <a:r>
              <a:rPr lang="en-US" sz="1200" kern="1200" baseline="0" dirty="0">
                <a:solidFill>
                  <a:schemeClr val="tx1"/>
                </a:solidFill>
                <a:latin typeface="Times New Roman" pitchFamily="-110" charset="0"/>
                <a:ea typeface="+mn-ea"/>
                <a:cs typeface="+mn-cs"/>
              </a:rPr>
              <a:t>should be executed next. In this example, </a:t>
            </a:r>
            <a:r>
              <a:rPr lang="en-US" sz="1200" b="1" kern="1200" baseline="0" dirty="0">
                <a:solidFill>
                  <a:schemeClr val="tx1"/>
                </a:solidFill>
                <a:latin typeface="Times New Roman" pitchFamily="-110" charset="0"/>
                <a:ea typeface="+mn-ea"/>
                <a:cs typeface="+mn-cs"/>
              </a:rPr>
              <a:t>B</a:t>
            </a:r>
            <a:r>
              <a:rPr lang="en-US" sz="1200" kern="1200" baseline="0" dirty="0">
                <a:solidFill>
                  <a:schemeClr val="tx1"/>
                </a:solidFill>
                <a:latin typeface="Times New Roman" pitchFamily="-110" charset="0"/>
                <a:ea typeface="+mn-ea"/>
                <a:cs typeface="+mn-cs"/>
              </a:rPr>
              <a:t> is chosen. The OS instructs the processor</a:t>
            </a:r>
          </a:p>
          <a:p>
            <a:r>
              <a:rPr lang="en-US" sz="1200" kern="1200" baseline="0" dirty="0">
                <a:solidFill>
                  <a:schemeClr val="tx1"/>
                </a:solidFill>
                <a:latin typeface="Times New Roman" pitchFamily="-110" charset="0"/>
                <a:ea typeface="+mn-ea"/>
                <a:cs typeface="+mn-cs"/>
              </a:rPr>
              <a:t>to restore </a:t>
            </a:r>
            <a:r>
              <a:rPr lang="en-US" sz="1200" b="1" kern="1200" baseline="0" dirty="0">
                <a:solidFill>
                  <a:schemeClr val="tx1"/>
                </a:solidFill>
                <a:latin typeface="Times New Roman" pitchFamily="-110" charset="0"/>
                <a:ea typeface="+mn-ea"/>
                <a:cs typeface="+mn-cs"/>
              </a:rPr>
              <a:t>B</a:t>
            </a:r>
            <a:r>
              <a:rPr lang="en-US" sz="1200" kern="1200" baseline="0" dirty="0">
                <a:solidFill>
                  <a:schemeClr val="tx1"/>
                </a:solidFill>
                <a:latin typeface="Times New Roman" pitchFamily="-110" charset="0"/>
                <a:ea typeface="+mn-ea"/>
                <a:cs typeface="+mn-cs"/>
              </a:rPr>
              <a:t>’s context data and proceed with the execution of </a:t>
            </a:r>
            <a:r>
              <a:rPr lang="en-US" sz="1200" b="1" kern="1200" baseline="0" dirty="0">
                <a:solidFill>
                  <a:schemeClr val="tx1"/>
                </a:solidFill>
                <a:latin typeface="Times New Roman" pitchFamily="-110" charset="0"/>
                <a:ea typeface="+mn-ea"/>
                <a:cs typeface="+mn-cs"/>
              </a:rPr>
              <a:t>B</a:t>
            </a:r>
            <a:r>
              <a:rPr lang="en-US" sz="1200" kern="1200" baseline="0" dirty="0">
                <a:solidFill>
                  <a:schemeClr val="tx1"/>
                </a:solidFill>
                <a:latin typeface="Times New Roman" pitchFamily="-110" charset="0"/>
                <a:ea typeface="+mn-ea"/>
                <a:cs typeface="+mn-cs"/>
              </a:rPr>
              <a:t> where it left off.</a:t>
            </a:r>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24</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525CE4-6F38-1941-B8FA-945955E30D9A}" type="slidenum">
              <a:rPr lang="en-US"/>
              <a:pPr/>
              <a:t>25</a:t>
            </a:fld>
            <a:endParaRPr lang="en-US" dirty="0"/>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This simple example highlights the basic functioning of the short-term scheduler.</a:t>
            </a:r>
          </a:p>
          <a:p>
            <a:r>
              <a:rPr lang="en-US" sz="1200" kern="1200" baseline="0" dirty="0">
                <a:solidFill>
                  <a:schemeClr val="tx1"/>
                </a:solidFill>
                <a:latin typeface="Times New Roman" pitchFamily="-110" charset="0"/>
                <a:ea typeface="+mn-ea"/>
                <a:cs typeface="+mn-cs"/>
              </a:rPr>
              <a:t>Figure 9.10 shows the major elements of the OS involved in the multiprogramming</a:t>
            </a:r>
          </a:p>
          <a:p>
            <a:r>
              <a:rPr lang="en-US" sz="1200" kern="1200" baseline="0" dirty="0">
                <a:solidFill>
                  <a:schemeClr val="tx1"/>
                </a:solidFill>
                <a:latin typeface="Times New Roman" pitchFamily="-110" charset="0"/>
                <a:ea typeface="+mn-ea"/>
                <a:cs typeface="+mn-cs"/>
              </a:rPr>
              <a:t>and scheduling of processes. The OS receives control of the processor at the</a:t>
            </a:r>
          </a:p>
          <a:p>
            <a:r>
              <a:rPr lang="en-US" sz="1200" kern="1200" baseline="0" dirty="0">
                <a:solidFill>
                  <a:schemeClr val="tx1"/>
                </a:solidFill>
                <a:latin typeface="Times New Roman" pitchFamily="-110" charset="0"/>
                <a:ea typeface="+mn-ea"/>
                <a:cs typeface="+mn-cs"/>
              </a:rPr>
              <a:t>interrupt handler if an interrupt occurs and at the service-call handler if a service</a:t>
            </a:r>
          </a:p>
          <a:p>
            <a:r>
              <a:rPr lang="en-US" sz="1200" kern="1200" baseline="0" dirty="0">
                <a:solidFill>
                  <a:schemeClr val="tx1"/>
                </a:solidFill>
                <a:latin typeface="Times New Roman" pitchFamily="-110" charset="0"/>
                <a:ea typeface="+mn-ea"/>
                <a:cs typeface="+mn-cs"/>
              </a:rPr>
              <a:t>call occurs. Once the interrupt or service call is handled, the short-term scheduler is</a:t>
            </a:r>
          </a:p>
          <a:p>
            <a:r>
              <a:rPr lang="en-US" sz="1200" kern="1200" baseline="0" dirty="0">
                <a:solidFill>
                  <a:schemeClr val="tx1"/>
                </a:solidFill>
                <a:latin typeface="Times New Roman" pitchFamily="-110" charset="0"/>
                <a:ea typeface="+mn-ea"/>
                <a:cs typeface="+mn-cs"/>
              </a:rPr>
              <a:t>invoked to select a process for execution.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To do its job, the OS maintains a number of queues. Each queue is simply a</a:t>
            </a:r>
          </a:p>
          <a:p>
            <a:r>
              <a:rPr lang="en-US" sz="1200" kern="1200" baseline="0" dirty="0">
                <a:solidFill>
                  <a:schemeClr val="tx1"/>
                </a:solidFill>
                <a:latin typeface="Times New Roman" pitchFamily="-110" charset="0"/>
                <a:ea typeface="+mn-ea"/>
                <a:cs typeface="+mn-cs"/>
              </a:rPr>
              <a:t>waiting list of processes waiting for some resource. The </a:t>
            </a:r>
            <a:r>
              <a:rPr lang="en-US" sz="1200" b="1" kern="1200" baseline="0" dirty="0">
                <a:solidFill>
                  <a:schemeClr val="tx1"/>
                </a:solidFill>
                <a:latin typeface="Times New Roman" pitchFamily="-110" charset="0"/>
                <a:ea typeface="+mn-ea"/>
                <a:cs typeface="+mn-cs"/>
              </a:rPr>
              <a:t>long-term queue </a:t>
            </a:r>
            <a:r>
              <a:rPr lang="en-US" sz="1200" b="0" kern="1200" baseline="0" dirty="0">
                <a:solidFill>
                  <a:schemeClr val="tx1"/>
                </a:solidFill>
                <a:latin typeface="Times New Roman" pitchFamily="-110" charset="0"/>
                <a:ea typeface="+mn-ea"/>
                <a:cs typeface="+mn-cs"/>
              </a:rPr>
              <a:t>is a list of</a:t>
            </a:r>
          </a:p>
          <a:p>
            <a:r>
              <a:rPr lang="en-US" sz="1200" kern="1200" baseline="0" dirty="0">
                <a:solidFill>
                  <a:schemeClr val="tx1"/>
                </a:solidFill>
                <a:latin typeface="Times New Roman" pitchFamily="-110" charset="0"/>
                <a:ea typeface="+mn-ea"/>
                <a:cs typeface="+mn-cs"/>
              </a:rPr>
              <a:t>jobs waiting to use the system. As conditions permit, the high-level scheduler will</a:t>
            </a:r>
          </a:p>
          <a:p>
            <a:r>
              <a:rPr lang="en-US" sz="1200" kern="1200" baseline="0" dirty="0">
                <a:solidFill>
                  <a:schemeClr val="tx1"/>
                </a:solidFill>
                <a:latin typeface="Times New Roman" pitchFamily="-110" charset="0"/>
                <a:ea typeface="+mn-ea"/>
                <a:cs typeface="+mn-cs"/>
              </a:rPr>
              <a:t>allocate memory and create a process for one of the waiting items. The </a:t>
            </a:r>
            <a:r>
              <a:rPr lang="en-US" sz="1200" b="1" kern="1200" baseline="0" dirty="0">
                <a:solidFill>
                  <a:schemeClr val="tx1"/>
                </a:solidFill>
                <a:latin typeface="Times New Roman" pitchFamily="-110" charset="0"/>
                <a:ea typeface="+mn-ea"/>
                <a:cs typeface="+mn-cs"/>
              </a:rPr>
              <a:t>short-term</a:t>
            </a:r>
          </a:p>
          <a:p>
            <a:r>
              <a:rPr lang="en-US" sz="1200" b="1" kern="1200" baseline="0" dirty="0">
                <a:solidFill>
                  <a:schemeClr val="tx1"/>
                </a:solidFill>
                <a:latin typeface="Times New Roman" pitchFamily="-110" charset="0"/>
                <a:ea typeface="+mn-ea"/>
                <a:cs typeface="+mn-cs"/>
              </a:rPr>
              <a:t>queue </a:t>
            </a:r>
            <a:r>
              <a:rPr lang="en-US" sz="1200" b="0" kern="1200" baseline="0" dirty="0">
                <a:solidFill>
                  <a:schemeClr val="tx1"/>
                </a:solidFill>
                <a:latin typeface="Times New Roman" pitchFamily="-110" charset="0"/>
                <a:ea typeface="+mn-ea"/>
                <a:cs typeface="+mn-cs"/>
              </a:rPr>
              <a:t>consists of all processes in the ready state. Any one of these processes could</a:t>
            </a:r>
          </a:p>
          <a:p>
            <a:r>
              <a:rPr lang="en-US" sz="1200" kern="1200" baseline="0" dirty="0">
                <a:solidFill>
                  <a:schemeClr val="tx1"/>
                </a:solidFill>
                <a:latin typeface="Times New Roman" pitchFamily="-110" charset="0"/>
                <a:ea typeface="+mn-ea"/>
                <a:cs typeface="+mn-cs"/>
              </a:rPr>
              <a:t>use the processor next. It is up to the short-term scheduler to pick one. Generally,</a:t>
            </a:r>
          </a:p>
          <a:p>
            <a:r>
              <a:rPr lang="en-US" sz="1200" kern="1200" baseline="0" dirty="0">
                <a:solidFill>
                  <a:schemeClr val="tx1"/>
                </a:solidFill>
                <a:latin typeface="Times New Roman" pitchFamily="-110" charset="0"/>
                <a:ea typeface="+mn-ea"/>
                <a:cs typeface="+mn-cs"/>
              </a:rPr>
              <a:t>this is done with a round-robin algorithm, giving each process some time in turn.</a:t>
            </a:r>
          </a:p>
          <a:p>
            <a:r>
              <a:rPr lang="en-US" sz="1200" kern="1200" baseline="0" dirty="0">
                <a:solidFill>
                  <a:schemeClr val="tx1"/>
                </a:solidFill>
                <a:latin typeface="Times New Roman" pitchFamily="-110" charset="0"/>
                <a:ea typeface="+mn-ea"/>
                <a:cs typeface="+mn-cs"/>
              </a:rPr>
              <a:t>Priority levels may also be used. Finally, there is an </a:t>
            </a:r>
            <a:r>
              <a:rPr lang="en-US" sz="1200" b="1" kern="1200" baseline="0" dirty="0">
                <a:solidFill>
                  <a:schemeClr val="tx1"/>
                </a:solidFill>
                <a:latin typeface="Times New Roman" pitchFamily="-110" charset="0"/>
                <a:ea typeface="+mn-ea"/>
                <a:cs typeface="+mn-cs"/>
              </a:rPr>
              <a:t>I/O queue </a:t>
            </a:r>
            <a:r>
              <a:rPr lang="en-US" sz="1200" b="0" kern="1200" baseline="0" dirty="0">
                <a:solidFill>
                  <a:schemeClr val="tx1"/>
                </a:solidFill>
                <a:latin typeface="Times New Roman" pitchFamily="-110" charset="0"/>
                <a:ea typeface="+mn-ea"/>
                <a:cs typeface="+mn-cs"/>
              </a:rPr>
              <a:t>for each I/O device.</a:t>
            </a:r>
          </a:p>
          <a:p>
            <a:r>
              <a:rPr lang="en-US" sz="1200" kern="1200" baseline="0" dirty="0">
                <a:solidFill>
                  <a:schemeClr val="tx1"/>
                </a:solidFill>
                <a:latin typeface="Times New Roman" pitchFamily="-110" charset="0"/>
                <a:ea typeface="+mn-ea"/>
                <a:cs typeface="+mn-cs"/>
              </a:rPr>
              <a:t>More than one process may request the use of the same I/O device. All processes</a:t>
            </a:r>
          </a:p>
          <a:p>
            <a:r>
              <a:rPr lang="en-US" sz="1200" kern="1200" baseline="0" dirty="0">
                <a:solidFill>
                  <a:schemeClr val="tx1"/>
                </a:solidFill>
                <a:latin typeface="Times New Roman" pitchFamily="-110" charset="0"/>
                <a:ea typeface="+mn-ea"/>
                <a:cs typeface="+mn-cs"/>
              </a:rPr>
              <a:t>waiting to use each device are lined up in that device’s queue.</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E38DFC-C4D1-CB4B-903E-A423AA7F535C}" type="slidenum">
              <a:rPr lang="en-US"/>
              <a:pPr/>
              <a:t>26</a:t>
            </a:fld>
            <a:endParaRPr lang="en-US" dirty="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Figure 9.11 suggests how processes progress through the computer under the</a:t>
            </a:r>
          </a:p>
          <a:p>
            <a:r>
              <a:rPr lang="en-US" sz="1200" kern="1200" baseline="0" dirty="0">
                <a:solidFill>
                  <a:schemeClr val="tx1"/>
                </a:solidFill>
                <a:latin typeface="Times New Roman" pitchFamily="-110" charset="0"/>
                <a:ea typeface="+mn-ea"/>
                <a:cs typeface="+mn-cs"/>
              </a:rPr>
              <a:t>control of the OS. Each process request (batch job, user-defined interactive job) is</a:t>
            </a:r>
          </a:p>
          <a:p>
            <a:r>
              <a:rPr lang="en-US" sz="1200" kern="1200" baseline="0" dirty="0">
                <a:solidFill>
                  <a:schemeClr val="tx1"/>
                </a:solidFill>
                <a:latin typeface="Times New Roman" pitchFamily="-110" charset="0"/>
                <a:ea typeface="+mn-ea"/>
                <a:cs typeface="+mn-cs"/>
              </a:rPr>
              <a:t>placed in the long-term queue. As resources become available, a process request</a:t>
            </a:r>
          </a:p>
          <a:p>
            <a:r>
              <a:rPr lang="en-US" sz="1200" kern="1200" baseline="0" dirty="0">
                <a:solidFill>
                  <a:schemeClr val="tx1"/>
                </a:solidFill>
                <a:latin typeface="Times New Roman" pitchFamily="-110" charset="0"/>
                <a:ea typeface="+mn-ea"/>
                <a:cs typeface="+mn-cs"/>
              </a:rPr>
              <a:t>becomes a process and is then placed in the ready state and put in the short-term</a:t>
            </a:r>
          </a:p>
          <a:p>
            <a:r>
              <a:rPr lang="en-US" sz="1200" kern="1200" baseline="0" dirty="0">
                <a:solidFill>
                  <a:schemeClr val="tx1"/>
                </a:solidFill>
                <a:latin typeface="Times New Roman" pitchFamily="-110" charset="0"/>
                <a:ea typeface="+mn-ea"/>
                <a:cs typeface="+mn-cs"/>
              </a:rPr>
              <a:t>queue. The processor alternates between executing OS instructions and executing</a:t>
            </a:r>
          </a:p>
          <a:p>
            <a:r>
              <a:rPr lang="en-US" sz="1200" kern="1200" baseline="0" dirty="0">
                <a:solidFill>
                  <a:schemeClr val="tx1"/>
                </a:solidFill>
                <a:latin typeface="Times New Roman" pitchFamily="-110" charset="0"/>
                <a:ea typeface="+mn-ea"/>
                <a:cs typeface="+mn-cs"/>
              </a:rPr>
              <a:t>user processes. While the OS is in control, it decides which process in the short-term</a:t>
            </a:r>
          </a:p>
          <a:p>
            <a:r>
              <a:rPr lang="en-US" sz="1200" kern="1200" baseline="0" dirty="0">
                <a:solidFill>
                  <a:schemeClr val="tx1"/>
                </a:solidFill>
                <a:latin typeface="Times New Roman" pitchFamily="-110" charset="0"/>
                <a:ea typeface="+mn-ea"/>
                <a:cs typeface="+mn-cs"/>
              </a:rPr>
              <a:t>queue should be executed next. When the OS has finished its immediate tasks, it</a:t>
            </a:r>
          </a:p>
          <a:p>
            <a:r>
              <a:rPr lang="en-US" sz="1200" kern="1200" baseline="0" dirty="0">
                <a:solidFill>
                  <a:schemeClr val="tx1"/>
                </a:solidFill>
                <a:latin typeface="Times New Roman" pitchFamily="-110" charset="0"/>
                <a:ea typeface="+mn-ea"/>
                <a:cs typeface="+mn-cs"/>
              </a:rPr>
              <a:t>turns the processor over to the chosen process.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As was mentioned earlier, a process being executed may be suspended for</a:t>
            </a:r>
          </a:p>
          <a:p>
            <a:r>
              <a:rPr lang="en-US" sz="1200" kern="1200" baseline="0" dirty="0">
                <a:solidFill>
                  <a:schemeClr val="tx1"/>
                </a:solidFill>
                <a:latin typeface="Times New Roman" pitchFamily="-110" charset="0"/>
                <a:ea typeface="+mn-ea"/>
                <a:cs typeface="+mn-cs"/>
              </a:rPr>
              <a:t>a variety of reasons. If it is suspended because the process requests I/O, then it</a:t>
            </a:r>
          </a:p>
          <a:p>
            <a:r>
              <a:rPr lang="en-US" sz="1200" kern="1200" baseline="0" dirty="0">
                <a:solidFill>
                  <a:schemeClr val="tx1"/>
                </a:solidFill>
                <a:latin typeface="Times New Roman" pitchFamily="-110" charset="0"/>
                <a:ea typeface="+mn-ea"/>
                <a:cs typeface="+mn-cs"/>
              </a:rPr>
              <a:t>is placed in the appropriate I/O queue. If it is suspended because of a timeout or</a:t>
            </a:r>
          </a:p>
          <a:p>
            <a:r>
              <a:rPr lang="en-US" sz="1200" kern="1200" baseline="0" dirty="0">
                <a:solidFill>
                  <a:schemeClr val="tx1"/>
                </a:solidFill>
                <a:latin typeface="Times New Roman" pitchFamily="-110" charset="0"/>
                <a:ea typeface="+mn-ea"/>
                <a:cs typeface="+mn-cs"/>
              </a:rPr>
              <a:t>because the OS must attend to pressing business, then it is placed in the ready state</a:t>
            </a:r>
          </a:p>
          <a:p>
            <a:r>
              <a:rPr lang="en-US" sz="1200" kern="1200" baseline="0" dirty="0">
                <a:solidFill>
                  <a:schemeClr val="tx1"/>
                </a:solidFill>
                <a:latin typeface="Times New Roman" pitchFamily="-110" charset="0"/>
                <a:ea typeface="+mn-ea"/>
                <a:cs typeface="+mn-cs"/>
              </a:rPr>
              <a:t>and put into the short-term queue.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Finally, we mention that the OS also manages the I/O queues. When an I/O</a:t>
            </a:r>
          </a:p>
          <a:p>
            <a:r>
              <a:rPr lang="en-US" sz="1200" kern="1200" baseline="0" dirty="0">
                <a:solidFill>
                  <a:schemeClr val="tx1"/>
                </a:solidFill>
                <a:latin typeface="Times New Roman" pitchFamily="-110" charset="0"/>
                <a:ea typeface="+mn-ea"/>
                <a:cs typeface="+mn-cs"/>
              </a:rPr>
              <a:t>operation is completed, the OS removes the satisfied process from that I/O queue</a:t>
            </a:r>
          </a:p>
          <a:p>
            <a:r>
              <a:rPr lang="en-US" sz="1200" kern="1200" baseline="0" dirty="0">
                <a:solidFill>
                  <a:schemeClr val="tx1"/>
                </a:solidFill>
                <a:latin typeface="Times New Roman" pitchFamily="-110" charset="0"/>
                <a:ea typeface="+mn-ea"/>
                <a:cs typeface="+mn-cs"/>
              </a:rPr>
              <a:t>and places it in the short-term queue. It then selects another waiting process (if any)</a:t>
            </a:r>
          </a:p>
          <a:p>
            <a:r>
              <a:rPr lang="en-US" sz="1200" kern="1200" baseline="0" dirty="0">
                <a:solidFill>
                  <a:schemeClr val="tx1"/>
                </a:solidFill>
                <a:latin typeface="Times New Roman" pitchFamily="-110" charset="0"/>
                <a:ea typeface="+mn-ea"/>
                <a:cs typeface="+mn-cs"/>
              </a:rPr>
              <a:t>and signals for the I/O device to satisfy that process’s request.</a:t>
            </a:r>
            <a:endParaRPr lang="en-GB" b="0"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C79075-4A13-934D-9F95-23570E450F23}" type="slidenum">
              <a:rPr lang="en-US"/>
              <a:pPr/>
              <a:t>27</a:t>
            </a:fld>
            <a:endParaRPr lang="en-US" dirty="0"/>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r>
              <a:rPr lang="en-US" sz="1200" kern="1200" dirty="0">
                <a:solidFill>
                  <a:schemeClr val="tx1"/>
                </a:solidFill>
                <a:effectLst/>
                <a:latin typeface="Times New Roman" pitchFamily="-110" charset="0"/>
                <a:ea typeface="+mn-ea"/>
                <a:cs typeface="+mn-cs"/>
              </a:rPr>
              <a:t> Referring back to Figure 9.11, we have discussed three types of queues: the long-</a:t>
            </a:r>
          </a:p>
          <a:p>
            <a:r>
              <a:rPr lang="en-US" sz="1200" kern="1200" dirty="0">
                <a:solidFill>
                  <a:schemeClr val="tx1"/>
                </a:solidFill>
                <a:effectLst/>
                <a:latin typeface="Times New Roman" pitchFamily="-110" charset="0"/>
                <a:ea typeface="+mn-ea"/>
                <a:cs typeface="+mn-cs"/>
              </a:rPr>
              <a:t>term</a:t>
            </a:r>
            <a:r>
              <a:rPr lang="en-US" sz="1200" kern="1200" baseline="0" dirty="0">
                <a:solidFill>
                  <a:schemeClr val="tx1"/>
                </a:solidFill>
                <a:effectLst/>
                <a:latin typeface="Times New Roman" pitchFamily="-110" charset="0"/>
                <a:ea typeface="+mn-ea"/>
                <a:cs typeface="+mn-cs"/>
              </a:rPr>
              <a:t> </a:t>
            </a:r>
            <a:r>
              <a:rPr lang="en-US" sz="1200" kern="1200" dirty="0">
                <a:solidFill>
                  <a:schemeClr val="tx1"/>
                </a:solidFill>
                <a:effectLst/>
                <a:latin typeface="Times New Roman" pitchFamily="-110" charset="0"/>
                <a:ea typeface="+mn-ea"/>
                <a:cs typeface="+mn-cs"/>
              </a:rPr>
              <a:t>queue of requests for new processes, the short-term</a:t>
            </a:r>
          </a:p>
          <a:p>
            <a:r>
              <a:rPr lang="en-US" sz="1200" kern="1200" dirty="0">
                <a:solidFill>
                  <a:schemeClr val="tx1"/>
                </a:solidFill>
                <a:effectLst/>
                <a:latin typeface="Times New Roman" pitchFamily="-110" charset="0"/>
                <a:ea typeface="+mn-ea"/>
                <a:cs typeface="+mn-cs"/>
              </a:rPr>
              <a:t>queue of processes ready to use the processor, and the various I/O queues of processes that are not ready to</a:t>
            </a:r>
          </a:p>
          <a:p>
            <a:r>
              <a:rPr lang="en-US" sz="1200" kern="1200" dirty="0">
                <a:solidFill>
                  <a:schemeClr val="tx1"/>
                </a:solidFill>
                <a:effectLst/>
                <a:latin typeface="Times New Roman" pitchFamily="-110" charset="0"/>
                <a:ea typeface="+mn-ea"/>
                <a:cs typeface="+mn-cs"/>
              </a:rPr>
              <a:t>use the processor. Recall that the reason for this elaborate machinery is that I/O</a:t>
            </a:r>
          </a:p>
          <a:p>
            <a:r>
              <a:rPr lang="en-US" sz="1200" kern="1200" dirty="0">
                <a:solidFill>
                  <a:schemeClr val="tx1"/>
                </a:solidFill>
                <a:effectLst/>
                <a:latin typeface="Times New Roman" pitchFamily="-110" charset="0"/>
                <a:ea typeface="+mn-ea"/>
                <a:cs typeface="+mn-cs"/>
              </a:rPr>
              <a:t>activities are much slower than computation and therefore the processor in a </a:t>
            </a:r>
            <a:r>
              <a:rPr lang="en-US" sz="1200" kern="1200" dirty="0" err="1">
                <a:solidFill>
                  <a:schemeClr val="tx1"/>
                </a:solidFill>
                <a:effectLst/>
                <a:latin typeface="Times New Roman" pitchFamily="-110" charset="0"/>
                <a:ea typeface="+mn-ea"/>
                <a:cs typeface="+mn-cs"/>
              </a:rPr>
              <a:t>uniprogramming</a:t>
            </a:r>
            <a:endParaRPr lang="en-US" sz="1200" kern="1200" dirty="0">
              <a:solidFill>
                <a:schemeClr val="tx1"/>
              </a:solidFill>
              <a:effectLst/>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system is idle most of the time.</a:t>
            </a:r>
          </a:p>
          <a:p>
            <a:endParaRPr lang="en-US" sz="1200" kern="1200" dirty="0">
              <a:solidFill>
                <a:schemeClr val="tx1"/>
              </a:solidFill>
              <a:effectLst/>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But the arrangement in Figure 9.11 does not entirely solve the problem. It is</a:t>
            </a:r>
          </a:p>
          <a:p>
            <a:r>
              <a:rPr lang="en-US" sz="1200" kern="1200" dirty="0">
                <a:solidFill>
                  <a:schemeClr val="tx1"/>
                </a:solidFill>
                <a:effectLst/>
                <a:latin typeface="Times New Roman" pitchFamily="-110" charset="0"/>
                <a:ea typeface="+mn-ea"/>
                <a:cs typeface="+mn-cs"/>
              </a:rPr>
              <a:t>true that, in this case, memory holds multiple processes and that the processor can</a:t>
            </a:r>
          </a:p>
          <a:p>
            <a:r>
              <a:rPr lang="en-US" sz="1200" kern="1200" dirty="0">
                <a:solidFill>
                  <a:schemeClr val="tx1"/>
                </a:solidFill>
                <a:effectLst/>
                <a:latin typeface="Times New Roman" pitchFamily="-110" charset="0"/>
                <a:ea typeface="+mn-ea"/>
                <a:cs typeface="+mn-cs"/>
              </a:rPr>
              <a:t>move to another process when one process is waiting. But the processor is so much</a:t>
            </a:r>
          </a:p>
          <a:p>
            <a:r>
              <a:rPr lang="en-US" sz="1200" kern="1200" dirty="0">
                <a:solidFill>
                  <a:schemeClr val="tx1"/>
                </a:solidFill>
                <a:effectLst/>
                <a:latin typeface="Times New Roman" pitchFamily="-110" charset="0"/>
                <a:ea typeface="+mn-ea"/>
                <a:cs typeface="+mn-cs"/>
              </a:rPr>
              <a:t>faster than I/O that it will be common for all  the processes in memory to be waiting</a:t>
            </a:r>
          </a:p>
          <a:p>
            <a:r>
              <a:rPr lang="en-US" sz="1200" kern="1200" dirty="0">
                <a:solidFill>
                  <a:schemeClr val="tx1"/>
                </a:solidFill>
                <a:effectLst/>
                <a:latin typeface="Times New Roman" pitchFamily="-110" charset="0"/>
                <a:ea typeface="+mn-ea"/>
                <a:cs typeface="+mn-cs"/>
              </a:rPr>
              <a:t>on I/O. Thus, even with multiprogramming, a processor could be idle most of the</a:t>
            </a:r>
          </a:p>
          <a:p>
            <a:r>
              <a:rPr lang="en-US" sz="1200" kern="1200" dirty="0">
                <a:solidFill>
                  <a:schemeClr val="tx1"/>
                </a:solidFill>
                <a:effectLst/>
                <a:latin typeface="Times New Roman" pitchFamily="-110" charset="0"/>
                <a:ea typeface="+mn-ea"/>
                <a:cs typeface="+mn-cs"/>
              </a:rPr>
              <a:t>time.</a:t>
            </a:r>
          </a:p>
          <a:p>
            <a:endParaRPr lang="en-US" sz="1200" kern="1200" dirty="0">
              <a:solidFill>
                <a:schemeClr val="tx1"/>
              </a:solidFill>
              <a:effectLst/>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What to do?</a:t>
            </a:r>
            <a:r>
              <a:rPr lang="en-US" sz="1200" kern="1200" baseline="0" dirty="0">
                <a:solidFill>
                  <a:schemeClr val="tx1"/>
                </a:solidFill>
                <a:effectLst/>
                <a:latin typeface="Times New Roman" pitchFamily="-110" charset="0"/>
                <a:ea typeface="+mn-ea"/>
                <a:cs typeface="+mn-cs"/>
              </a:rPr>
              <a:t>  </a:t>
            </a:r>
            <a:r>
              <a:rPr lang="en-US" sz="1200" kern="1200" baseline="0" dirty="0">
                <a:solidFill>
                  <a:schemeClr val="tx1"/>
                </a:solidFill>
                <a:latin typeface="Times New Roman" pitchFamily="-110" charset="0"/>
                <a:ea typeface="+mn-ea"/>
                <a:cs typeface="+mn-cs"/>
              </a:rPr>
              <a:t>Main memory could be expanded, and so be able to accommodate</a:t>
            </a:r>
          </a:p>
          <a:p>
            <a:r>
              <a:rPr lang="en-US" sz="1200" kern="1200" baseline="0" dirty="0">
                <a:solidFill>
                  <a:schemeClr val="tx1"/>
                </a:solidFill>
                <a:latin typeface="Times New Roman" pitchFamily="-110" charset="0"/>
                <a:ea typeface="+mn-ea"/>
                <a:cs typeface="+mn-cs"/>
              </a:rPr>
              <a:t>more processes. But there are two flaws in this approach. First, main memory</a:t>
            </a:r>
          </a:p>
          <a:p>
            <a:r>
              <a:rPr lang="en-US" sz="1200" kern="1200" baseline="0" dirty="0">
                <a:solidFill>
                  <a:schemeClr val="tx1"/>
                </a:solidFill>
                <a:latin typeface="Times New Roman" pitchFamily="-110" charset="0"/>
                <a:ea typeface="+mn-ea"/>
                <a:cs typeface="+mn-cs"/>
              </a:rPr>
              <a:t>is expensive, even today. Second, the appetite of programs for memory has grown</a:t>
            </a:r>
          </a:p>
          <a:p>
            <a:r>
              <a:rPr lang="en-US" sz="1200" kern="1200" baseline="0" dirty="0">
                <a:solidFill>
                  <a:schemeClr val="tx1"/>
                </a:solidFill>
                <a:latin typeface="Times New Roman" pitchFamily="-110" charset="0"/>
                <a:ea typeface="+mn-ea"/>
                <a:cs typeface="+mn-cs"/>
              </a:rPr>
              <a:t>as fast as the cost of memory has dropped. So larger memory results in larger processes,</a:t>
            </a:r>
          </a:p>
          <a:p>
            <a:r>
              <a:rPr lang="en-US" sz="1200" kern="1200" baseline="0" dirty="0">
                <a:solidFill>
                  <a:schemeClr val="tx1"/>
                </a:solidFill>
                <a:latin typeface="Times New Roman" pitchFamily="-110" charset="0"/>
                <a:ea typeface="+mn-ea"/>
                <a:cs typeface="+mn-cs"/>
              </a:rPr>
              <a:t>not more processes.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Another solution is </a:t>
            </a:r>
            <a:r>
              <a:rPr lang="en-US" sz="1200" b="1" kern="1200" baseline="0" dirty="0">
                <a:solidFill>
                  <a:schemeClr val="tx1"/>
                </a:solidFill>
                <a:latin typeface="Times New Roman" pitchFamily="-110" charset="0"/>
                <a:ea typeface="+mn-ea"/>
                <a:cs typeface="+mn-cs"/>
              </a:rPr>
              <a:t>swapping</a:t>
            </a:r>
            <a:r>
              <a:rPr lang="en-US" sz="1200" b="1" i="1" kern="1200" baseline="0" dirty="0">
                <a:solidFill>
                  <a:schemeClr val="tx1"/>
                </a:solidFill>
                <a:latin typeface="Times New Roman" pitchFamily="-110" charset="0"/>
                <a:ea typeface="+mn-ea"/>
                <a:cs typeface="+mn-cs"/>
              </a:rPr>
              <a:t>, </a:t>
            </a:r>
            <a:r>
              <a:rPr lang="en-US" sz="1200" b="0" i="0" kern="1200" baseline="0" dirty="0">
                <a:solidFill>
                  <a:schemeClr val="tx1"/>
                </a:solidFill>
                <a:latin typeface="Times New Roman" pitchFamily="-110" charset="0"/>
                <a:ea typeface="+mn-ea"/>
                <a:cs typeface="+mn-cs"/>
              </a:rPr>
              <a:t>depicted in Figure 9.12. We have a long-term</a:t>
            </a:r>
          </a:p>
          <a:p>
            <a:r>
              <a:rPr lang="en-US" sz="1200" kern="1200" baseline="0" dirty="0">
                <a:solidFill>
                  <a:schemeClr val="tx1"/>
                </a:solidFill>
                <a:latin typeface="Times New Roman" pitchFamily="-110" charset="0"/>
                <a:ea typeface="+mn-ea"/>
                <a:cs typeface="+mn-cs"/>
              </a:rPr>
              <a:t>queue of process requests, typically stored on disk. These are brought in, one at a</a:t>
            </a:r>
          </a:p>
          <a:p>
            <a:r>
              <a:rPr lang="en-US" sz="1200" kern="1200" baseline="0" dirty="0">
                <a:solidFill>
                  <a:schemeClr val="tx1"/>
                </a:solidFill>
                <a:latin typeface="Times New Roman" pitchFamily="-110" charset="0"/>
                <a:ea typeface="+mn-ea"/>
                <a:cs typeface="+mn-cs"/>
              </a:rPr>
              <a:t>time, as space becomes available. As processes are completed, they are moved out</a:t>
            </a:r>
          </a:p>
          <a:p>
            <a:r>
              <a:rPr lang="en-US" sz="1200" kern="1200" baseline="0" dirty="0">
                <a:solidFill>
                  <a:schemeClr val="tx1"/>
                </a:solidFill>
                <a:latin typeface="Times New Roman" pitchFamily="-110" charset="0"/>
                <a:ea typeface="+mn-ea"/>
                <a:cs typeface="+mn-cs"/>
              </a:rPr>
              <a:t>of main memory. Now the situation will arise that none of the processes in memory</a:t>
            </a:r>
          </a:p>
          <a:p>
            <a:r>
              <a:rPr lang="en-US" sz="1200" kern="1200" baseline="0" dirty="0">
                <a:solidFill>
                  <a:schemeClr val="tx1"/>
                </a:solidFill>
                <a:latin typeface="Times New Roman" pitchFamily="-110" charset="0"/>
                <a:ea typeface="+mn-ea"/>
                <a:cs typeface="+mn-cs"/>
              </a:rPr>
              <a:t>are in the ready state (e.g., all are waiting on an I/O operation). Rather than remain</a:t>
            </a:r>
          </a:p>
          <a:p>
            <a:r>
              <a:rPr lang="en-US" sz="1200" kern="1200" baseline="0" dirty="0">
                <a:solidFill>
                  <a:schemeClr val="tx1"/>
                </a:solidFill>
                <a:latin typeface="Times New Roman" pitchFamily="-110" charset="0"/>
                <a:ea typeface="+mn-ea"/>
                <a:cs typeface="+mn-cs"/>
              </a:rPr>
              <a:t>idle, the processor </a:t>
            </a:r>
            <a:r>
              <a:rPr lang="en-US" sz="1200" i="1" kern="1200" baseline="0" dirty="0">
                <a:solidFill>
                  <a:schemeClr val="tx1"/>
                </a:solidFill>
                <a:latin typeface="Times New Roman" pitchFamily="-110" charset="0"/>
                <a:ea typeface="+mn-ea"/>
                <a:cs typeface="+mn-cs"/>
              </a:rPr>
              <a:t>swaps </a:t>
            </a:r>
            <a:r>
              <a:rPr lang="en-US" sz="1200" i="0" kern="1200" baseline="0" dirty="0">
                <a:solidFill>
                  <a:schemeClr val="tx1"/>
                </a:solidFill>
                <a:latin typeface="Times New Roman" pitchFamily="-110" charset="0"/>
                <a:ea typeface="+mn-ea"/>
                <a:cs typeface="+mn-cs"/>
              </a:rPr>
              <a:t>one of these processes back out to disk into an </a:t>
            </a:r>
            <a:r>
              <a:rPr lang="en-US" sz="1200" i="1" kern="1200" baseline="0" dirty="0">
                <a:solidFill>
                  <a:schemeClr val="tx1"/>
                </a:solidFill>
                <a:latin typeface="Times New Roman" pitchFamily="-110" charset="0"/>
                <a:ea typeface="+mn-ea"/>
                <a:cs typeface="+mn-cs"/>
              </a:rPr>
              <a:t>intermediate</a:t>
            </a:r>
          </a:p>
          <a:p>
            <a:r>
              <a:rPr lang="en-US" sz="1200" i="1" kern="1200" baseline="0" dirty="0">
                <a:solidFill>
                  <a:schemeClr val="tx1"/>
                </a:solidFill>
                <a:latin typeface="Times New Roman" pitchFamily="-110" charset="0"/>
                <a:ea typeface="+mn-ea"/>
                <a:cs typeface="+mn-cs"/>
              </a:rPr>
              <a:t>queue</a:t>
            </a:r>
            <a:r>
              <a:rPr lang="en-US" sz="1200" i="0" kern="1200" baseline="0" dirty="0">
                <a:solidFill>
                  <a:schemeClr val="tx1"/>
                </a:solidFill>
                <a:latin typeface="Times New Roman" pitchFamily="-110" charset="0"/>
                <a:ea typeface="+mn-ea"/>
                <a:cs typeface="+mn-cs"/>
              </a:rPr>
              <a:t>. This is a </a:t>
            </a:r>
            <a:r>
              <a:rPr lang="en-US" sz="1200" i="1" kern="1200" baseline="0" dirty="0">
                <a:solidFill>
                  <a:schemeClr val="tx1"/>
                </a:solidFill>
                <a:latin typeface="Times New Roman" pitchFamily="-110" charset="0"/>
                <a:ea typeface="+mn-ea"/>
                <a:cs typeface="+mn-cs"/>
              </a:rPr>
              <a:t>queue</a:t>
            </a:r>
            <a:r>
              <a:rPr lang="en-US" sz="1200" i="0" kern="1200" baseline="0" dirty="0">
                <a:solidFill>
                  <a:schemeClr val="tx1"/>
                </a:solidFill>
                <a:latin typeface="Times New Roman" pitchFamily="-110" charset="0"/>
                <a:ea typeface="+mn-ea"/>
                <a:cs typeface="+mn-cs"/>
              </a:rPr>
              <a:t> of existing processes that have been temporarily kicked out</a:t>
            </a:r>
          </a:p>
          <a:p>
            <a:r>
              <a:rPr lang="en-US" sz="1200" kern="1200" baseline="0" dirty="0">
                <a:solidFill>
                  <a:schemeClr val="tx1"/>
                </a:solidFill>
                <a:latin typeface="Times New Roman" pitchFamily="-110" charset="0"/>
                <a:ea typeface="+mn-ea"/>
                <a:cs typeface="+mn-cs"/>
              </a:rPr>
              <a:t>of memory. The OS then brings in another process from the intermediate queue, or</a:t>
            </a:r>
          </a:p>
          <a:p>
            <a:r>
              <a:rPr lang="en-US" sz="1200" kern="1200" baseline="0" dirty="0">
                <a:solidFill>
                  <a:schemeClr val="tx1"/>
                </a:solidFill>
                <a:latin typeface="Times New Roman" pitchFamily="-110" charset="0"/>
                <a:ea typeface="+mn-ea"/>
                <a:cs typeface="+mn-cs"/>
              </a:rPr>
              <a:t>it honors a new process request from the long-term queue. Execution then continues</a:t>
            </a:r>
          </a:p>
          <a:p>
            <a:r>
              <a:rPr lang="en-US" sz="1200" kern="1200" baseline="0" dirty="0">
                <a:solidFill>
                  <a:schemeClr val="tx1"/>
                </a:solidFill>
                <a:latin typeface="Times New Roman" pitchFamily="-110" charset="0"/>
                <a:ea typeface="+mn-ea"/>
                <a:cs typeface="+mn-cs"/>
              </a:rPr>
              <a:t>with the newly arrived process.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Swapping, however, is an I/O operation, and therefore there is the potential</a:t>
            </a:r>
          </a:p>
          <a:p>
            <a:r>
              <a:rPr lang="en-US" sz="1200" kern="1200" baseline="0" dirty="0">
                <a:solidFill>
                  <a:schemeClr val="tx1"/>
                </a:solidFill>
                <a:latin typeface="Times New Roman" pitchFamily="-110" charset="0"/>
                <a:ea typeface="+mn-ea"/>
                <a:cs typeface="+mn-cs"/>
              </a:rPr>
              <a:t>for making the problem worse, not better. But because disk I/O is generally the</a:t>
            </a:r>
          </a:p>
          <a:p>
            <a:r>
              <a:rPr lang="en-US" sz="1200" kern="1200" baseline="0" dirty="0">
                <a:solidFill>
                  <a:schemeClr val="tx1"/>
                </a:solidFill>
                <a:latin typeface="Times New Roman" pitchFamily="-110" charset="0"/>
                <a:ea typeface="+mn-ea"/>
                <a:cs typeface="+mn-cs"/>
              </a:rPr>
              <a:t>fastest I/O on a system (e.g., compared with tape or printer I/O), swapping will usually</a:t>
            </a:r>
          </a:p>
          <a:p>
            <a:r>
              <a:rPr lang="en-US" sz="1200" kern="1200" baseline="0" dirty="0">
                <a:solidFill>
                  <a:schemeClr val="tx1"/>
                </a:solidFill>
                <a:latin typeface="Times New Roman" pitchFamily="-110" charset="0"/>
                <a:ea typeface="+mn-ea"/>
                <a:cs typeface="+mn-cs"/>
              </a:rPr>
              <a:t>enhance performance. A more sophisticated scheme, involving virtual memory,</a:t>
            </a:r>
          </a:p>
          <a:p>
            <a:r>
              <a:rPr lang="en-US" sz="1200" kern="1200" baseline="0" dirty="0">
                <a:solidFill>
                  <a:schemeClr val="tx1"/>
                </a:solidFill>
                <a:latin typeface="Times New Roman" pitchFamily="-110" charset="0"/>
                <a:ea typeface="+mn-ea"/>
                <a:cs typeface="+mn-cs"/>
              </a:rPr>
              <a:t>improves performance over simple swapping. This will be discussed shortly. But</a:t>
            </a:r>
          </a:p>
          <a:p>
            <a:r>
              <a:rPr lang="en-US" sz="1200" kern="1200" baseline="0" dirty="0">
                <a:solidFill>
                  <a:schemeClr val="tx1"/>
                </a:solidFill>
                <a:latin typeface="Times New Roman" pitchFamily="-110" charset="0"/>
                <a:ea typeface="+mn-ea"/>
                <a:cs typeface="+mn-cs"/>
              </a:rPr>
              <a:t>first, we must prepare the ground by explaining partitioning and paging.</a:t>
            </a:r>
            <a:endParaRPr lang="en-GB" i="0"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3B23DC-2499-7F48-80FF-28CE0A05C5A4}" type="slidenum">
              <a:rPr lang="en-US"/>
              <a:pPr/>
              <a:t>28</a:t>
            </a:fld>
            <a:endParaRPr lang="en-US" dirty="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The simplest scheme for partitioning available memory is to use </a:t>
            </a:r>
            <a:r>
              <a:rPr lang="en-US" sz="1200" i="1" kern="1200" baseline="0" dirty="0">
                <a:solidFill>
                  <a:schemeClr val="tx1"/>
                </a:solidFill>
                <a:latin typeface="Times New Roman" pitchFamily="-110" charset="0"/>
                <a:ea typeface="+mn-ea"/>
                <a:cs typeface="+mn-cs"/>
              </a:rPr>
              <a:t>fixed-size partitions,</a:t>
            </a:r>
          </a:p>
          <a:p>
            <a:r>
              <a:rPr lang="en-US" sz="1200" kern="1200" baseline="0" dirty="0">
                <a:solidFill>
                  <a:schemeClr val="tx1"/>
                </a:solidFill>
                <a:latin typeface="Times New Roman" pitchFamily="-110" charset="0"/>
                <a:ea typeface="+mn-ea"/>
                <a:cs typeface="+mn-cs"/>
              </a:rPr>
              <a:t>as shown in Figure 9.13. Note that, although the partitions are of fixed size,</a:t>
            </a:r>
          </a:p>
          <a:p>
            <a:r>
              <a:rPr lang="en-US" sz="1200" kern="1200" baseline="0" dirty="0">
                <a:solidFill>
                  <a:schemeClr val="tx1"/>
                </a:solidFill>
                <a:latin typeface="Times New Roman" pitchFamily="-110" charset="0"/>
                <a:ea typeface="+mn-ea"/>
                <a:cs typeface="+mn-cs"/>
              </a:rPr>
              <a:t>they need not be of equal size. When a process is brought into memory, it is placed</a:t>
            </a:r>
          </a:p>
          <a:p>
            <a:r>
              <a:rPr lang="en-US" sz="1200" kern="1200" baseline="0" dirty="0">
                <a:solidFill>
                  <a:schemeClr val="tx1"/>
                </a:solidFill>
                <a:latin typeface="Times New Roman" pitchFamily="-110" charset="0"/>
                <a:ea typeface="+mn-ea"/>
                <a:cs typeface="+mn-cs"/>
              </a:rPr>
              <a:t>in the smallest available partition that will hold it.</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Even with the use of unequal fixed-size partitions, there will be wasted memory.</a:t>
            </a:r>
          </a:p>
          <a:p>
            <a:r>
              <a:rPr lang="en-US" sz="1200" kern="1200" baseline="0" dirty="0">
                <a:solidFill>
                  <a:schemeClr val="tx1"/>
                </a:solidFill>
                <a:latin typeface="Times New Roman" pitchFamily="-110" charset="0"/>
                <a:ea typeface="+mn-ea"/>
                <a:cs typeface="+mn-cs"/>
              </a:rPr>
              <a:t>In most cases, a process will not require exactly as much memory as provided by the</a:t>
            </a:r>
          </a:p>
          <a:p>
            <a:r>
              <a:rPr lang="en-US" sz="1200" kern="1200" baseline="0" dirty="0">
                <a:solidFill>
                  <a:schemeClr val="tx1"/>
                </a:solidFill>
                <a:latin typeface="Times New Roman" pitchFamily="-110" charset="0"/>
                <a:ea typeface="+mn-ea"/>
                <a:cs typeface="+mn-cs"/>
              </a:rPr>
              <a:t>partition. For example, a process that requires 3M bytes of memory would be placed</a:t>
            </a:r>
          </a:p>
          <a:p>
            <a:r>
              <a:rPr lang="en-US" sz="1200" kern="1200" baseline="0" dirty="0">
                <a:solidFill>
                  <a:schemeClr val="tx1"/>
                </a:solidFill>
                <a:latin typeface="Times New Roman" pitchFamily="-110" charset="0"/>
                <a:ea typeface="+mn-ea"/>
                <a:cs typeface="+mn-cs"/>
              </a:rPr>
              <a:t>in the 4M partition of Figure 9.13b, wasting 1M that could be used by another process.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 more efficient approach is to use </a:t>
            </a:r>
            <a:r>
              <a:rPr lang="en-US" sz="1200" i="1" kern="1200" baseline="0" dirty="0">
                <a:solidFill>
                  <a:schemeClr val="tx1"/>
                </a:solidFill>
                <a:latin typeface="Times New Roman" pitchFamily="-110" charset="0"/>
                <a:ea typeface="+mn-ea"/>
                <a:cs typeface="+mn-cs"/>
              </a:rPr>
              <a:t>variable-size partitions. </a:t>
            </a:r>
            <a:r>
              <a:rPr lang="en-US" sz="1200" i="0" kern="1200" baseline="0" dirty="0">
                <a:solidFill>
                  <a:schemeClr val="tx1"/>
                </a:solidFill>
                <a:latin typeface="Times New Roman" pitchFamily="-110" charset="0"/>
                <a:ea typeface="+mn-ea"/>
                <a:cs typeface="+mn-cs"/>
              </a:rPr>
              <a:t>When a process is</a:t>
            </a:r>
          </a:p>
          <a:p>
            <a:r>
              <a:rPr lang="en-US" sz="1200" kern="1200" baseline="0" dirty="0">
                <a:solidFill>
                  <a:schemeClr val="tx1"/>
                </a:solidFill>
                <a:latin typeface="Times New Roman" pitchFamily="-110" charset="0"/>
                <a:ea typeface="+mn-ea"/>
                <a:cs typeface="+mn-cs"/>
              </a:rPr>
              <a:t>brought into memory, it is allocated exactly as much memory as it requires and no more.</a:t>
            </a:r>
          </a:p>
          <a:p>
            <a:endParaRPr lang="en-US" sz="1200" kern="1200" baseline="0" dirty="0">
              <a:solidFill>
                <a:schemeClr val="tx1"/>
              </a:solidFill>
              <a:latin typeface="Times New Roman" pitchFamily="-110" charset="0"/>
              <a:ea typeface="+mn-ea"/>
              <a:cs typeface="+mn-cs"/>
            </a:endParaRPr>
          </a:p>
          <a:p>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7A2226-CDEA-B945-B647-6EE1D209ACDA}" type="slidenum">
              <a:rPr lang="en-US"/>
              <a:pPr/>
              <a:t>29</a:t>
            </a:fld>
            <a:endParaRPr lang="en-US" dirty="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lang="en-US" sz="1200" b="0" i="0" u="none" strike="noStrike" kern="1200" baseline="0" dirty="0">
                <a:solidFill>
                  <a:schemeClr val="tx1"/>
                </a:solidFill>
                <a:latin typeface="Times New Roman" pitchFamily="-110" charset="0"/>
                <a:ea typeface="+mn-ea"/>
                <a:cs typeface="+mn-cs"/>
              </a:rPr>
              <a:t>An example, using 64 Mbytes of main memory, is shown in Figure 9.14.</a:t>
            </a:r>
          </a:p>
          <a:p>
            <a:r>
              <a:rPr lang="en-US" sz="1200" b="0" i="0" u="none" strike="noStrike" kern="1200" baseline="0" dirty="0">
                <a:solidFill>
                  <a:schemeClr val="tx1"/>
                </a:solidFill>
                <a:latin typeface="Times New Roman" pitchFamily="-110" charset="0"/>
                <a:ea typeface="+mn-ea"/>
                <a:cs typeface="+mn-cs"/>
              </a:rPr>
              <a:t>Initially, main memory is empty, except for the OS (a). The first three processes are loaded</a:t>
            </a:r>
          </a:p>
          <a:p>
            <a:r>
              <a:rPr lang="en-US" sz="1200" b="0" i="0" u="none" strike="noStrike" kern="1200" baseline="0" dirty="0">
                <a:solidFill>
                  <a:schemeClr val="tx1"/>
                </a:solidFill>
                <a:latin typeface="Times New Roman" pitchFamily="-110" charset="0"/>
                <a:ea typeface="+mn-ea"/>
                <a:cs typeface="+mn-cs"/>
              </a:rPr>
              <a:t>in, starting where the OS ends and occupying just enough space for each process (b, c, d).</a:t>
            </a:r>
          </a:p>
          <a:p>
            <a:r>
              <a:rPr lang="en-US" sz="1200" b="0" i="0" u="none" strike="noStrike" kern="1200" baseline="0" dirty="0">
                <a:solidFill>
                  <a:schemeClr val="tx1"/>
                </a:solidFill>
                <a:latin typeface="Times New Roman" pitchFamily="-110" charset="0"/>
                <a:ea typeface="+mn-ea"/>
                <a:cs typeface="+mn-cs"/>
              </a:rPr>
              <a:t>This leaves a “hole” at the end of memory that is too small for a fourth process. At some</a:t>
            </a:r>
          </a:p>
          <a:p>
            <a:r>
              <a:rPr lang="en-US" sz="1200" b="0" i="0" u="none" strike="noStrike" kern="1200" baseline="0" dirty="0">
                <a:solidFill>
                  <a:schemeClr val="tx1"/>
                </a:solidFill>
                <a:latin typeface="Times New Roman" pitchFamily="-110" charset="0"/>
                <a:ea typeface="+mn-ea"/>
                <a:cs typeface="+mn-cs"/>
              </a:rPr>
              <a:t>point, none of the processes in memory is ready. The OS swaps out process 2 (e), which</a:t>
            </a:r>
          </a:p>
          <a:p>
            <a:r>
              <a:rPr lang="en-US" sz="1200" b="0" i="0" u="none" strike="noStrike" kern="1200" baseline="0" dirty="0">
                <a:solidFill>
                  <a:schemeClr val="tx1"/>
                </a:solidFill>
                <a:latin typeface="Times New Roman" pitchFamily="-110" charset="0"/>
                <a:ea typeface="+mn-ea"/>
                <a:cs typeface="+mn-cs"/>
              </a:rPr>
              <a:t>leaves sufficient room to load a new process, process 4 (f). Because process 4 is smaller</a:t>
            </a:r>
          </a:p>
          <a:p>
            <a:r>
              <a:rPr lang="en-US" sz="1200" b="0" i="0" u="none" strike="noStrike" kern="1200" baseline="0" dirty="0">
                <a:solidFill>
                  <a:schemeClr val="tx1"/>
                </a:solidFill>
                <a:latin typeface="Times New Roman" pitchFamily="-110" charset="0"/>
                <a:ea typeface="+mn-ea"/>
                <a:cs typeface="+mn-cs"/>
              </a:rPr>
              <a:t>than process 2, another small hole is created. Later, a point is reached at which none of the</a:t>
            </a:r>
          </a:p>
          <a:p>
            <a:r>
              <a:rPr lang="en-US" sz="1200" b="0" i="0" u="none" strike="noStrike" kern="1200" baseline="0" dirty="0">
                <a:solidFill>
                  <a:schemeClr val="tx1"/>
                </a:solidFill>
                <a:latin typeface="Times New Roman" pitchFamily="-110" charset="0"/>
                <a:ea typeface="+mn-ea"/>
                <a:cs typeface="+mn-cs"/>
              </a:rPr>
              <a:t>processes in main memory is ready, but process 2, in the Ready-</a:t>
            </a:r>
          </a:p>
          <a:p>
            <a:r>
              <a:rPr lang="en-US" sz="1200" b="0" i="0" u="none" strike="noStrike" kern="1200" baseline="0" dirty="0">
                <a:solidFill>
                  <a:schemeClr val="tx1"/>
                </a:solidFill>
                <a:latin typeface="Times New Roman" pitchFamily="-110" charset="0"/>
                <a:ea typeface="+mn-ea"/>
                <a:cs typeface="+mn-cs"/>
              </a:rPr>
              <a:t>Suspend state, is available. Because there is insufficient room in memory for process 2, </a:t>
            </a:r>
          </a:p>
          <a:p>
            <a:r>
              <a:rPr lang="en-US" sz="1200" b="0" i="0" u="none" strike="noStrike" kern="1200" baseline="0" dirty="0">
                <a:solidFill>
                  <a:schemeClr val="tx1"/>
                </a:solidFill>
                <a:latin typeface="Times New Roman" pitchFamily="-110" charset="0"/>
                <a:ea typeface="+mn-ea"/>
                <a:cs typeface="+mn-cs"/>
              </a:rPr>
              <a:t>the OS swaps process 1 out (g) and swaps process 2 back in (h).</a:t>
            </a:r>
          </a:p>
          <a:p>
            <a:endParaRPr lang="en-US" sz="1200" b="0" i="0" u="none" strike="noStrike" kern="1200" baseline="0" dirty="0">
              <a:solidFill>
                <a:schemeClr val="tx1"/>
              </a:solidFill>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As this example shows, this method starts out well, but eventually it leads to a</a:t>
            </a:r>
          </a:p>
          <a:p>
            <a:r>
              <a:rPr lang="en-US" sz="1200" kern="1200" dirty="0">
                <a:solidFill>
                  <a:schemeClr val="tx1"/>
                </a:solidFill>
                <a:effectLst/>
                <a:latin typeface="Times New Roman" pitchFamily="-110" charset="0"/>
                <a:ea typeface="+mn-ea"/>
                <a:cs typeface="+mn-cs"/>
              </a:rPr>
              <a:t>situation in which there are a lot of small holes in memory. As time goes on, memory</a:t>
            </a:r>
          </a:p>
          <a:p>
            <a:r>
              <a:rPr lang="en-US" sz="1200" kern="1200" dirty="0">
                <a:solidFill>
                  <a:schemeClr val="tx1"/>
                </a:solidFill>
                <a:effectLst/>
                <a:latin typeface="Times New Roman" pitchFamily="-110" charset="0"/>
                <a:ea typeface="+mn-ea"/>
                <a:cs typeface="+mn-cs"/>
              </a:rPr>
              <a:t>becomes more and more fragmented, and memory utilization declines. One</a:t>
            </a:r>
          </a:p>
          <a:p>
            <a:r>
              <a:rPr lang="en-US" sz="1200" kern="1200" dirty="0">
                <a:solidFill>
                  <a:schemeClr val="tx1"/>
                </a:solidFill>
                <a:effectLst/>
                <a:latin typeface="Times New Roman" pitchFamily="-110" charset="0"/>
                <a:ea typeface="+mn-ea"/>
                <a:cs typeface="+mn-cs"/>
              </a:rPr>
              <a:t>technique for overcoming this problem is </a:t>
            </a:r>
            <a:r>
              <a:rPr lang="en-US" sz="1200" b="1" kern="1200" dirty="0">
                <a:solidFill>
                  <a:schemeClr val="tx1"/>
                </a:solidFill>
                <a:effectLst/>
                <a:latin typeface="Times New Roman" pitchFamily="-110" charset="0"/>
                <a:ea typeface="+mn-ea"/>
                <a:cs typeface="+mn-cs"/>
              </a:rPr>
              <a:t>compaction </a:t>
            </a:r>
            <a:r>
              <a:rPr lang="en-US" sz="1200" kern="1200" dirty="0">
                <a:solidFill>
                  <a:schemeClr val="tx1"/>
                </a:solidFill>
                <a:effectLst/>
                <a:latin typeface="Times New Roman" pitchFamily="-110" charset="0"/>
                <a:ea typeface="+mn-ea"/>
                <a:cs typeface="+mn-cs"/>
              </a:rPr>
              <a:t>: From time to time, the OS</a:t>
            </a:r>
          </a:p>
          <a:p>
            <a:r>
              <a:rPr lang="en-US" sz="1200" kern="1200" dirty="0">
                <a:solidFill>
                  <a:schemeClr val="tx1"/>
                </a:solidFill>
                <a:effectLst/>
                <a:latin typeface="Times New Roman" pitchFamily="-110" charset="0"/>
                <a:ea typeface="+mn-ea"/>
                <a:cs typeface="+mn-cs"/>
              </a:rPr>
              <a:t>shifts the processes in memory to place all the free memory together in one block.</a:t>
            </a:r>
          </a:p>
          <a:p>
            <a:r>
              <a:rPr lang="en-US" sz="1200" kern="1200" dirty="0">
                <a:solidFill>
                  <a:schemeClr val="tx1"/>
                </a:solidFill>
                <a:effectLst/>
                <a:latin typeface="Times New Roman" pitchFamily="-110" charset="0"/>
                <a:ea typeface="+mn-ea"/>
                <a:cs typeface="+mn-cs"/>
              </a:rPr>
              <a:t>This is a time-consuming, wasteful of processor time.</a:t>
            </a:r>
            <a:endParaRPr lang="en-US" sz="1200" kern="1200" baseline="0" dirty="0">
              <a:solidFill>
                <a:schemeClr val="tx1"/>
              </a:solidFill>
              <a:latin typeface="Times New Roman" pitchFamily="-110" charset="0"/>
              <a:ea typeface="+mn-ea"/>
              <a:cs typeface="+mn-cs"/>
            </a:endParaRP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Before we consider ways of dealing with the shortcomings of partitioning, we</a:t>
            </a:r>
          </a:p>
          <a:p>
            <a:r>
              <a:rPr lang="en-US" sz="1200" kern="1200" baseline="0" dirty="0">
                <a:solidFill>
                  <a:schemeClr val="tx1"/>
                </a:solidFill>
                <a:latin typeface="Times New Roman" pitchFamily="-110" charset="0"/>
                <a:ea typeface="+mn-ea"/>
                <a:cs typeface="+mn-cs"/>
              </a:rPr>
              <a:t>must clear up one loose end. Consider Figure 8.14; it should be obvious that a process</a:t>
            </a:r>
          </a:p>
          <a:p>
            <a:r>
              <a:rPr lang="en-US" sz="1200" kern="1200" baseline="0" dirty="0">
                <a:solidFill>
                  <a:schemeClr val="tx1"/>
                </a:solidFill>
                <a:latin typeface="Times New Roman" pitchFamily="-110" charset="0"/>
                <a:ea typeface="+mn-ea"/>
                <a:cs typeface="+mn-cs"/>
              </a:rPr>
              <a:t>is not likely to be loaded into the same place in main memory each time it is</a:t>
            </a:r>
          </a:p>
          <a:p>
            <a:r>
              <a:rPr lang="en-US" sz="1200" kern="1200" baseline="0" dirty="0">
                <a:solidFill>
                  <a:schemeClr val="tx1"/>
                </a:solidFill>
                <a:latin typeface="Times New Roman" pitchFamily="-110" charset="0"/>
                <a:ea typeface="+mn-ea"/>
                <a:cs typeface="+mn-cs"/>
              </a:rPr>
              <a:t>swapped in. Furthermore, if compaction is used, a process may be shifted while in</a:t>
            </a:r>
          </a:p>
          <a:p>
            <a:r>
              <a:rPr lang="en-US" sz="1200" kern="1200" baseline="0" dirty="0">
                <a:solidFill>
                  <a:schemeClr val="tx1"/>
                </a:solidFill>
                <a:latin typeface="Times New Roman" pitchFamily="-110" charset="0"/>
                <a:ea typeface="+mn-ea"/>
                <a:cs typeface="+mn-cs"/>
              </a:rPr>
              <a:t>main memory. A process in memory consists of instructions plus data. The instructions</a:t>
            </a:r>
          </a:p>
          <a:p>
            <a:r>
              <a:rPr lang="en-US" sz="1200" kern="1200" baseline="0" dirty="0">
                <a:solidFill>
                  <a:schemeClr val="tx1"/>
                </a:solidFill>
                <a:latin typeface="Times New Roman" pitchFamily="-110" charset="0"/>
                <a:ea typeface="+mn-ea"/>
                <a:cs typeface="+mn-cs"/>
              </a:rPr>
              <a:t>will contain addresses for memory locations of two types: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Addresses of data items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Addresses of instructions, used for branching instructions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But these addresses are not fixed. They will change each time a process is</a:t>
            </a:r>
          </a:p>
          <a:p>
            <a:r>
              <a:rPr lang="en-US" sz="1200" kern="1200" baseline="0" dirty="0">
                <a:solidFill>
                  <a:schemeClr val="tx1"/>
                </a:solidFill>
                <a:latin typeface="Times New Roman" pitchFamily="-110" charset="0"/>
                <a:ea typeface="+mn-ea"/>
                <a:cs typeface="+mn-cs"/>
              </a:rPr>
              <a:t>swapped in. To solve this problem, a distinction is made between logical addresses</a:t>
            </a:r>
          </a:p>
          <a:p>
            <a:r>
              <a:rPr lang="en-US" sz="1200" kern="1200" baseline="0" dirty="0">
                <a:solidFill>
                  <a:schemeClr val="tx1"/>
                </a:solidFill>
                <a:latin typeface="Times New Roman" pitchFamily="-110" charset="0"/>
                <a:ea typeface="+mn-ea"/>
                <a:cs typeface="+mn-cs"/>
              </a:rPr>
              <a:t>and physical addresses. A </a:t>
            </a:r>
            <a:r>
              <a:rPr lang="en-US" sz="1200" b="1" kern="1200" baseline="0" dirty="0">
                <a:solidFill>
                  <a:schemeClr val="tx1"/>
                </a:solidFill>
                <a:latin typeface="Times New Roman" pitchFamily="-110" charset="0"/>
                <a:ea typeface="+mn-ea"/>
                <a:cs typeface="+mn-cs"/>
              </a:rPr>
              <a:t>logical address </a:t>
            </a:r>
            <a:r>
              <a:rPr lang="en-US" sz="1200" b="0" kern="1200" baseline="0" dirty="0">
                <a:solidFill>
                  <a:schemeClr val="tx1"/>
                </a:solidFill>
                <a:latin typeface="Times New Roman" pitchFamily="-110" charset="0"/>
                <a:ea typeface="+mn-ea"/>
                <a:cs typeface="+mn-cs"/>
              </a:rPr>
              <a:t>is expressed as a location relative to the</a:t>
            </a:r>
          </a:p>
          <a:p>
            <a:r>
              <a:rPr lang="en-US" sz="1200" kern="1200" baseline="0" dirty="0">
                <a:solidFill>
                  <a:schemeClr val="tx1"/>
                </a:solidFill>
                <a:latin typeface="Times New Roman" pitchFamily="-110" charset="0"/>
                <a:ea typeface="+mn-ea"/>
                <a:cs typeface="+mn-cs"/>
              </a:rPr>
              <a:t>beginning of the program. Instructions in the program contain only logical addresses.</a:t>
            </a:r>
          </a:p>
          <a:p>
            <a:r>
              <a:rPr lang="en-US" sz="1200" kern="1200" baseline="0" dirty="0">
                <a:solidFill>
                  <a:schemeClr val="tx1"/>
                </a:solidFill>
                <a:latin typeface="Times New Roman" pitchFamily="-110" charset="0"/>
                <a:ea typeface="+mn-ea"/>
                <a:cs typeface="+mn-cs"/>
              </a:rPr>
              <a:t>A </a:t>
            </a:r>
            <a:r>
              <a:rPr lang="en-US" sz="1200" b="1" kern="1200" baseline="0" dirty="0">
                <a:solidFill>
                  <a:schemeClr val="tx1"/>
                </a:solidFill>
                <a:latin typeface="Times New Roman" pitchFamily="-110" charset="0"/>
                <a:ea typeface="+mn-ea"/>
                <a:cs typeface="+mn-cs"/>
              </a:rPr>
              <a:t>physical address </a:t>
            </a:r>
            <a:r>
              <a:rPr lang="en-US" sz="1200" b="0" kern="1200" baseline="0" dirty="0">
                <a:solidFill>
                  <a:schemeClr val="tx1"/>
                </a:solidFill>
                <a:latin typeface="Times New Roman" pitchFamily="-110" charset="0"/>
                <a:ea typeface="+mn-ea"/>
                <a:cs typeface="+mn-cs"/>
              </a:rPr>
              <a:t>is an actual location in main memory. When the processor executes</a:t>
            </a:r>
          </a:p>
          <a:p>
            <a:r>
              <a:rPr lang="en-US" sz="1200" kern="1200" baseline="0" dirty="0">
                <a:solidFill>
                  <a:schemeClr val="tx1"/>
                </a:solidFill>
                <a:latin typeface="Times New Roman" pitchFamily="-110" charset="0"/>
                <a:ea typeface="+mn-ea"/>
                <a:cs typeface="+mn-cs"/>
              </a:rPr>
              <a:t>a process, it automatically converts from logical to physical address by adding</a:t>
            </a:r>
          </a:p>
          <a:p>
            <a:r>
              <a:rPr lang="en-US" sz="1200" kern="1200" baseline="0" dirty="0">
                <a:solidFill>
                  <a:schemeClr val="tx1"/>
                </a:solidFill>
                <a:latin typeface="Times New Roman" pitchFamily="-110" charset="0"/>
                <a:ea typeface="+mn-ea"/>
                <a:cs typeface="+mn-cs"/>
              </a:rPr>
              <a:t>the current starting location of the process, called its </a:t>
            </a:r>
            <a:r>
              <a:rPr lang="en-US" sz="1200" b="1" kern="1200" baseline="0" dirty="0">
                <a:solidFill>
                  <a:schemeClr val="tx1"/>
                </a:solidFill>
                <a:latin typeface="Times New Roman" pitchFamily="-110" charset="0"/>
                <a:ea typeface="+mn-ea"/>
                <a:cs typeface="+mn-cs"/>
              </a:rPr>
              <a:t>base address, </a:t>
            </a:r>
            <a:r>
              <a:rPr lang="en-US" sz="1200" b="0" kern="1200" baseline="0" dirty="0">
                <a:solidFill>
                  <a:schemeClr val="tx1"/>
                </a:solidFill>
                <a:latin typeface="Times New Roman" pitchFamily="-110" charset="0"/>
                <a:ea typeface="+mn-ea"/>
                <a:cs typeface="+mn-cs"/>
              </a:rPr>
              <a:t>to each logical</a:t>
            </a:r>
          </a:p>
          <a:p>
            <a:r>
              <a:rPr lang="en-US" sz="1200" kern="1200" baseline="0" dirty="0">
                <a:solidFill>
                  <a:schemeClr val="tx1"/>
                </a:solidFill>
                <a:latin typeface="Times New Roman" pitchFamily="-110" charset="0"/>
                <a:ea typeface="+mn-ea"/>
                <a:cs typeface="+mn-cs"/>
              </a:rPr>
              <a:t>address. This is another example of a processor hardware feature designed to meet</a:t>
            </a:r>
          </a:p>
          <a:p>
            <a:r>
              <a:rPr lang="en-US" sz="1200" kern="1200" baseline="0" dirty="0">
                <a:solidFill>
                  <a:schemeClr val="tx1"/>
                </a:solidFill>
                <a:latin typeface="Times New Roman" pitchFamily="-110" charset="0"/>
                <a:ea typeface="+mn-ea"/>
                <a:cs typeface="+mn-cs"/>
              </a:rPr>
              <a:t>an OS requirement. The exact nature of this hardware feature depends on the memory</a:t>
            </a:r>
          </a:p>
          <a:p>
            <a:r>
              <a:rPr lang="en-US" sz="1200" kern="1200" baseline="0" dirty="0">
                <a:solidFill>
                  <a:schemeClr val="tx1"/>
                </a:solidFill>
                <a:latin typeface="Times New Roman" pitchFamily="-110" charset="0"/>
                <a:ea typeface="+mn-ea"/>
                <a:cs typeface="+mn-cs"/>
              </a:rPr>
              <a:t>management strategy in use. We will see several examples later in this chapter.</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E06252-EE17-8C40-9BFC-AFC8D7E06CBA}" type="slidenum">
              <a:rPr lang="en-US"/>
              <a:pPr/>
              <a:t>3</a:t>
            </a:fld>
            <a:endParaRPr lang="en-US" dirty="0"/>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r>
              <a:rPr lang="en-US" sz="1200" b="0" kern="1200" baseline="0" dirty="0">
                <a:solidFill>
                  <a:schemeClr val="tx1"/>
                </a:solidFill>
                <a:latin typeface="Times New Roman" pitchFamily="-110" charset="0"/>
                <a:ea typeface="+mn-ea"/>
                <a:cs typeface="+mn-cs"/>
              </a:rPr>
              <a:t>The most important system program is the OS.</a:t>
            </a:r>
          </a:p>
          <a:p>
            <a:r>
              <a:rPr lang="en-US" sz="1200" b="0" kern="1200" baseline="0" dirty="0">
                <a:solidFill>
                  <a:schemeClr val="tx1"/>
                </a:solidFill>
                <a:latin typeface="Times New Roman" pitchFamily="-110" charset="0"/>
                <a:ea typeface="+mn-ea"/>
                <a:cs typeface="+mn-cs"/>
              </a:rPr>
              <a:t>The OS masks the details of the hardware from the programmer and provides the</a:t>
            </a:r>
          </a:p>
          <a:p>
            <a:r>
              <a:rPr lang="en-US" sz="1200" b="0" kern="1200" baseline="0" dirty="0">
                <a:solidFill>
                  <a:schemeClr val="tx1"/>
                </a:solidFill>
                <a:latin typeface="Times New Roman" pitchFamily="-110" charset="0"/>
                <a:ea typeface="+mn-ea"/>
                <a:cs typeface="+mn-cs"/>
              </a:rPr>
              <a:t>programmer with a convenient interface for using the system. It acts as mediator,</a:t>
            </a:r>
          </a:p>
          <a:p>
            <a:r>
              <a:rPr lang="en-US" sz="1200" b="0" kern="1200" baseline="0" dirty="0">
                <a:solidFill>
                  <a:schemeClr val="tx1"/>
                </a:solidFill>
                <a:latin typeface="Times New Roman" pitchFamily="-110" charset="0"/>
                <a:ea typeface="+mn-ea"/>
                <a:cs typeface="+mn-cs"/>
              </a:rPr>
              <a:t>making it easier for the programmer and for application programs to access and use</a:t>
            </a:r>
          </a:p>
          <a:p>
            <a:r>
              <a:rPr lang="en-US" sz="1200" b="0" kern="1200" baseline="0" dirty="0">
                <a:solidFill>
                  <a:schemeClr val="tx1"/>
                </a:solidFill>
                <a:latin typeface="Times New Roman" pitchFamily="-110" charset="0"/>
                <a:ea typeface="+mn-ea"/>
                <a:cs typeface="+mn-cs"/>
              </a:rPr>
              <a:t>those facilities and services.</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Briefly, the OS typically provides services in the following areas:</a:t>
            </a:r>
          </a:p>
          <a:p>
            <a:endParaRPr lang="en-US" sz="1200" b="0" kern="1200" baseline="0" dirty="0">
              <a:solidFill>
                <a:schemeClr val="tx1"/>
              </a:solidFill>
              <a:latin typeface="Times New Roman" pitchFamily="-110" charset="0"/>
              <a:ea typeface="+mn-ea"/>
              <a:cs typeface="+mn-cs"/>
            </a:endParaRPr>
          </a:p>
          <a:p>
            <a:r>
              <a:rPr lang="en-US" sz="1200" b="1" kern="1200" baseline="0" dirty="0">
                <a:solidFill>
                  <a:schemeClr val="tx1"/>
                </a:solidFill>
                <a:latin typeface="Times New Roman" pitchFamily="-110" charset="0"/>
                <a:ea typeface="+mn-ea"/>
                <a:cs typeface="+mn-cs"/>
              </a:rPr>
              <a:t>• Program creation</a:t>
            </a:r>
            <a:r>
              <a:rPr lang="en-US" sz="1200" b="0" kern="1200" baseline="0" dirty="0">
                <a:solidFill>
                  <a:schemeClr val="tx1"/>
                </a:solidFill>
                <a:latin typeface="Times New Roman" pitchFamily="-110" charset="0"/>
                <a:ea typeface="+mn-ea"/>
                <a:cs typeface="+mn-cs"/>
              </a:rPr>
              <a:t>: The OS provides a variety of facilities and services, such</a:t>
            </a:r>
          </a:p>
          <a:p>
            <a:r>
              <a:rPr lang="en-US" sz="1200" b="0" kern="1200" baseline="0" dirty="0">
                <a:solidFill>
                  <a:schemeClr val="tx1"/>
                </a:solidFill>
                <a:latin typeface="Times New Roman" pitchFamily="-110" charset="0"/>
                <a:ea typeface="+mn-ea"/>
                <a:cs typeface="+mn-cs"/>
              </a:rPr>
              <a:t>as editors and debuggers, to assist the programmer in creating programs.</a:t>
            </a:r>
          </a:p>
          <a:p>
            <a:r>
              <a:rPr lang="en-US" sz="1200" b="0" kern="1200" baseline="0" dirty="0">
                <a:solidFill>
                  <a:schemeClr val="tx1"/>
                </a:solidFill>
                <a:latin typeface="Times New Roman" pitchFamily="-110" charset="0"/>
                <a:ea typeface="+mn-ea"/>
                <a:cs typeface="+mn-cs"/>
              </a:rPr>
              <a:t>Typically, these services are in the form of </a:t>
            </a:r>
            <a:r>
              <a:rPr lang="en-US" sz="1200" b="1" kern="1200" baseline="0" dirty="0">
                <a:solidFill>
                  <a:schemeClr val="tx1"/>
                </a:solidFill>
                <a:latin typeface="Times New Roman" pitchFamily="-110" charset="0"/>
                <a:ea typeface="+mn-ea"/>
                <a:cs typeface="+mn-cs"/>
              </a:rPr>
              <a:t>utility</a:t>
            </a:r>
            <a:r>
              <a:rPr lang="en-US" sz="1200" b="0" kern="1200" baseline="0" dirty="0">
                <a:solidFill>
                  <a:schemeClr val="tx1"/>
                </a:solidFill>
                <a:latin typeface="Times New Roman" pitchFamily="-110" charset="0"/>
                <a:ea typeface="+mn-ea"/>
                <a:cs typeface="+mn-cs"/>
              </a:rPr>
              <a:t> programs that are not actually</a:t>
            </a:r>
          </a:p>
          <a:p>
            <a:r>
              <a:rPr lang="en-US" sz="1200" b="0" kern="1200" baseline="0" dirty="0">
                <a:solidFill>
                  <a:schemeClr val="tx1"/>
                </a:solidFill>
                <a:latin typeface="Times New Roman" pitchFamily="-110" charset="0"/>
                <a:ea typeface="+mn-ea"/>
                <a:cs typeface="+mn-cs"/>
              </a:rPr>
              <a:t>part of the OS but are accessible through the OS.</a:t>
            </a:r>
          </a:p>
          <a:p>
            <a:endParaRPr lang="en-US" sz="1200" b="0" kern="1200" baseline="0" dirty="0">
              <a:solidFill>
                <a:schemeClr val="tx1"/>
              </a:solidFill>
              <a:latin typeface="Times New Roman" pitchFamily="-110" charset="0"/>
              <a:ea typeface="+mn-ea"/>
              <a:cs typeface="+mn-cs"/>
            </a:endParaRPr>
          </a:p>
          <a:p>
            <a:r>
              <a:rPr lang="en-US" sz="1200" b="1" kern="1200" baseline="0" dirty="0">
                <a:solidFill>
                  <a:schemeClr val="tx1"/>
                </a:solidFill>
                <a:latin typeface="Times New Roman" pitchFamily="-110" charset="0"/>
                <a:ea typeface="+mn-ea"/>
                <a:cs typeface="+mn-cs"/>
              </a:rPr>
              <a:t>• Program execution:</a:t>
            </a:r>
            <a:r>
              <a:rPr lang="en-US" sz="1200" b="0" kern="1200" baseline="0" dirty="0">
                <a:solidFill>
                  <a:schemeClr val="tx1"/>
                </a:solidFill>
                <a:latin typeface="Times New Roman" pitchFamily="-110" charset="0"/>
                <a:ea typeface="+mn-ea"/>
                <a:cs typeface="+mn-cs"/>
              </a:rPr>
              <a:t> A number of steps need to be performed to execute a</a:t>
            </a:r>
          </a:p>
          <a:p>
            <a:r>
              <a:rPr lang="en-US" sz="1200" b="0" kern="1200" baseline="0" dirty="0">
                <a:solidFill>
                  <a:schemeClr val="tx1"/>
                </a:solidFill>
                <a:latin typeface="Times New Roman" pitchFamily="-110" charset="0"/>
                <a:ea typeface="+mn-ea"/>
                <a:cs typeface="+mn-cs"/>
              </a:rPr>
              <a:t>program. Instructions and data must be loaded into main memory, I/O devices</a:t>
            </a:r>
          </a:p>
          <a:p>
            <a:r>
              <a:rPr lang="en-US" sz="1200" b="0" kern="1200" baseline="0" dirty="0">
                <a:solidFill>
                  <a:schemeClr val="tx1"/>
                </a:solidFill>
                <a:latin typeface="Times New Roman" pitchFamily="-110" charset="0"/>
                <a:ea typeface="+mn-ea"/>
                <a:cs typeface="+mn-cs"/>
              </a:rPr>
              <a:t>and files must be initialized, and other resources must be prepared. The OS</a:t>
            </a:r>
          </a:p>
          <a:p>
            <a:r>
              <a:rPr lang="en-US" sz="1200" b="0" kern="1200" baseline="0" dirty="0">
                <a:solidFill>
                  <a:schemeClr val="tx1"/>
                </a:solidFill>
                <a:latin typeface="Times New Roman" pitchFamily="-110" charset="0"/>
                <a:ea typeface="+mn-ea"/>
                <a:cs typeface="+mn-cs"/>
              </a:rPr>
              <a:t>handles all of this for the user.</a:t>
            </a:r>
          </a:p>
          <a:p>
            <a:endParaRPr lang="en-US" sz="1200" b="0" kern="1200" baseline="0" dirty="0">
              <a:solidFill>
                <a:schemeClr val="tx1"/>
              </a:solidFill>
              <a:latin typeface="Times New Roman" pitchFamily="-110" charset="0"/>
              <a:ea typeface="+mn-ea"/>
              <a:cs typeface="+mn-cs"/>
            </a:endParaRPr>
          </a:p>
          <a:p>
            <a:r>
              <a:rPr lang="en-US" sz="1200" b="1" kern="1200" baseline="0" dirty="0">
                <a:solidFill>
                  <a:schemeClr val="tx1"/>
                </a:solidFill>
                <a:latin typeface="Times New Roman" pitchFamily="-110" charset="0"/>
                <a:ea typeface="+mn-ea"/>
                <a:cs typeface="+mn-cs"/>
              </a:rPr>
              <a:t>• Access to I/O devices</a:t>
            </a:r>
            <a:r>
              <a:rPr lang="en-US" sz="1200" b="0" kern="1200" baseline="0" dirty="0">
                <a:solidFill>
                  <a:schemeClr val="tx1"/>
                </a:solidFill>
                <a:latin typeface="Times New Roman" pitchFamily="-110" charset="0"/>
                <a:ea typeface="+mn-ea"/>
                <a:cs typeface="+mn-cs"/>
              </a:rPr>
              <a:t>: Each I/O device requires its own specific set of instructions</a:t>
            </a:r>
          </a:p>
          <a:p>
            <a:r>
              <a:rPr lang="en-US" sz="1200" b="0" kern="1200" baseline="0" dirty="0">
                <a:solidFill>
                  <a:schemeClr val="tx1"/>
                </a:solidFill>
                <a:latin typeface="Times New Roman" pitchFamily="-110" charset="0"/>
                <a:ea typeface="+mn-ea"/>
                <a:cs typeface="+mn-cs"/>
              </a:rPr>
              <a:t>or control signals for operation. The OS takes care of the details so that</a:t>
            </a:r>
          </a:p>
          <a:p>
            <a:r>
              <a:rPr lang="en-US" sz="1200" b="0" kern="1200" baseline="0" dirty="0">
                <a:solidFill>
                  <a:schemeClr val="tx1"/>
                </a:solidFill>
                <a:latin typeface="Times New Roman" pitchFamily="-110" charset="0"/>
                <a:ea typeface="+mn-ea"/>
                <a:cs typeface="+mn-cs"/>
              </a:rPr>
              <a:t>the programmer can think in terms of simple reads and writes.</a:t>
            </a:r>
          </a:p>
          <a:p>
            <a:endParaRPr lang="en-US" sz="1200" b="1" kern="1200" baseline="0" dirty="0">
              <a:solidFill>
                <a:schemeClr val="tx1"/>
              </a:solidFill>
              <a:latin typeface="Times New Roman" pitchFamily="-110" charset="0"/>
              <a:ea typeface="+mn-ea"/>
              <a:cs typeface="+mn-cs"/>
            </a:endParaRPr>
          </a:p>
          <a:p>
            <a:r>
              <a:rPr lang="en-US" sz="1200" b="1" kern="1200" baseline="0" dirty="0">
                <a:solidFill>
                  <a:schemeClr val="tx1"/>
                </a:solidFill>
                <a:latin typeface="Times New Roman" pitchFamily="-110" charset="0"/>
                <a:ea typeface="+mn-ea"/>
                <a:cs typeface="+mn-cs"/>
              </a:rPr>
              <a:t>• Controlled access to files: </a:t>
            </a:r>
            <a:r>
              <a:rPr lang="en-US" sz="1200" b="0" kern="1200" baseline="0" dirty="0">
                <a:solidFill>
                  <a:schemeClr val="tx1"/>
                </a:solidFill>
                <a:latin typeface="Times New Roman" pitchFamily="-110" charset="0"/>
                <a:ea typeface="+mn-ea"/>
                <a:cs typeface="+mn-cs"/>
              </a:rPr>
              <a:t>In the case of files, control must include an understanding</a:t>
            </a:r>
          </a:p>
          <a:p>
            <a:r>
              <a:rPr lang="en-US" sz="1200" b="0" kern="1200" baseline="0" dirty="0">
                <a:solidFill>
                  <a:schemeClr val="tx1"/>
                </a:solidFill>
                <a:latin typeface="Times New Roman" pitchFamily="-110" charset="0"/>
                <a:ea typeface="+mn-ea"/>
                <a:cs typeface="+mn-cs"/>
              </a:rPr>
              <a:t>of not only the nature of the I/O device (disk drive, tape drive) but</a:t>
            </a:r>
          </a:p>
          <a:p>
            <a:r>
              <a:rPr lang="en-US" sz="1200" b="0" kern="1200" baseline="0" dirty="0">
                <a:solidFill>
                  <a:schemeClr val="tx1"/>
                </a:solidFill>
                <a:latin typeface="Times New Roman" pitchFamily="-110" charset="0"/>
                <a:ea typeface="+mn-ea"/>
                <a:cs typeface="+mn-cs"/>
              </a:rPr>
              <a:t>also the file format on the storage medium. Again, the OS worries about the</a:t>
            </a:r>
          </a:p>
          <a:p>
            <a:r>
              <a:rPr lang="en-US" sz="1200" b="0" kern="1200" baseline="0" dirty="0">
                <a:solidFill>
                  <a:schemeClr val="tx1"/>
                </a:solidFill>
                <a:latin typeface="Times New Roman" pitchFamily="-110" charset="0"/>
                <a:ea typeface="+mn-ea"/>
                <a:cs typeface="+mn-cs"/>
              </a:rPr>
              <a:t>details. Further, in the case of a system with multiple simultaneous users, the</a:t>
            </a:r>
          </a:p>
          <a:p>
            <a:r>
              <a:rPr lang="en-US" sz="1200" b="0" kern="1200" baseline="0" dirty="0">
                <a:solidFill>
                  <a:schemeClr val="tx1"/>
                </a:solidFill>
                <a:latin typeface="Times New Roman" pitchFamily="-110" charset="0"/>
                <a:ea typeface="+mn-ea"/>
                <a:cs typeface="+mn-cs"/>
              </a:rPr>
              <a:t>OS can provide protection mechanisms to control access to the files.</a:t>
            </a:r>
          </a:p>
          <a:p>
            <a:endParaRPr lang="en-US" sz="1200" b="1" kern="1200" baseline="0" dirty="0">
              <a:solidFill>
                <a:schemeClr val="tx1"/>
              </a:solidFill>
              <a:latin typeface="Times New Roman" pitchFamily="-110" charset="0"/>
              <a:ea typeface="+mn-ea"/>
              <a:cs typeface="+mn-cs"/>
            </a:endParaRPr>
          </a:p>
          <a:p>
            <a:r>
              <a:rPr lang="en-US" sz="1200" b="1" kern="1200" baseline="0" dirty="0">
                <a:solidFill>
                  <a:schemeClr val="tx1"/>
                </a:solidFill>
                <a:latin typeface="Times New Roman" pitchFamily="-110" charset="0"/>
                <a:ea typeface="+mn-ea"/>
                <a:cs typeface="+mn-cs"/>
              </a:rPr>
              <a:t>• System access:</a:t>
            </a:r>
            <a:r>
              <a:rPr lang="en-US" sz="1200" b="0" kern="1200" baseline="0" dirty="0">
                <a:solidFill>
                  <a:schemeClr val="tx1"/>
                </a:solidFill>
                <a:latin typeface="Times New Roman" pitchFamily="-110" charset="0"/>
                <a:ea typeface="+mn-ea"/>
                <a:cs typeface="+mn-cs"/>
              </a:rPr>
              <a:t> In the case of a shared or public system, the OS controls access</a:t>
            </a:r>
          </a:p>
          <a:p>
            <a:r>
              <a:rPr lang="en-US" sz="1200" b="0" kern="1200" baseline="0" dirty="0">
                <a:solidFill>
                  <a:schemeClr val="tx1"/>
                </a:solidFill>
                <a:latin typeface="Times New Roman" pitchFamily="-110" charset="0"/>
                <a:ea typeface="+mn-ea"/>
                <a:cs typeface="+mn-cs"/>
              </a:rPr>
              <a:t>to the system as a whole and to specific system resources. The access function</a:t>
            </a:r>
          </a:p>
          <a:p>
            <a:r>
              <a:rPr lang="en-US" sz="1200" b="0" kern="1200" baseline="0" dirty="0">
                <a:solidFill>
                  <a:schemeClr val="tx1"/>
                </a:solidFill>
                <a:latin typeface="Times New Roman" pitchFamily="-110" charset="0"/>
                <a:ea typeface="+mn-ea"/>
                <a:cs typeface="+mn-cs"/>
              </a:rPr>
              <a:t>must provide protection of resources and data from unauthorized users and</a:t>
            </a:r>
          </a:p>
          <a:p>
            <a:r>
              <a:rPr lang="en-US" sz="1200" b="0" kern="1200" baseline="0" dirty="0">
                <a:solidFill>
                  <a:schemeClr val="tx1"/>
                </a:solidFill>
                <a:latin typeface="Times New Roman" pitchFamily="-110" charset="0"/>
                <a:ea typeface="+mn-ea"/>
                <a:cs typeface="+mn-cs"/>
              </a:rPr>
              <a:t>must resolve conflicts for resource contention.</a:t>
            </a:r>
          </a:p>
          <a:p>
            <a:endParaRPr lang="en-US" sz="1200" b="0" kern="1200" baseline="0" dirty="0">
              <a:solidFill>
                <a:schemeClr val="tx1"/>
              </a:solidFill>
              <a:latin typeface="Times New Roman" pitchFamily="-110" charset="0"/>
              <a:ea typeface="+mn-ea"/>
              <a:cs typeface="+mn-cs"/>
            </a:endParaRPr>
          </a:p>
          <a:p>
            <a:r>
              <a:rPr lang="en-US" sz="1200" b="1" kern="1200" baseline="0" dirty="0">
                <a:solidFill>
                  <a:schemeClr val="tx1"/>
                </a:solidFill>
                <a:latin typeface="Times New Roman" pitchFamily="-110" charset="0"/>
                <a:ea typeface="+mn-ea"/>
                <a:cs typeface="+mn-cs"/>
              </a:rPr>
              <a:t>• Error detection and response: </a:t>
            </a:r>
            <a:r>
              <a:rPr lang="en-US" sz="1200" b="0" kern="1200" baseline="0" dirty="0">
                <a:solidFill>
                  <a:schemeClr val="tx1"/>
                </a:solidFill>
                <a:latin typeface="Times New Roman" pitchFamily="-110" charset="0"/>
                <a:ea typeface="+mn-ea"/>
                <a:cs typeface="+mn-cs"/>
              </a:rPr>
              <a:t>A variety of errors can occur while a computer</a:t>
            </a:r>
          </a:p>
          <a:p>
            <a:r>
              <a:rPr lang="en-US" sz="1200" b="0" kern="1200" baseline="0" dirty="0">
                <a:solidFill>
                  <a:schemeClr val="tx1"/>
                </a:solidFill>
                <a:latin typeface="Times New Roman" pitchFamily="-110" charset="0"/>
                <a:ea typeface="+mn-ea"/>
                <a:cs typeface="+mn-cs"/>
              </a:rPr>
              <a:t>system is running. These include internal and external hardware errors, such as</a:t>
            </a:r>
          </a:p>
          <a:p>
            <a:r>
              <a:rPr lang="en-US" sz="1200" b="0" kern="1200" baseline="0" dirty="0">
                <a:solidFill>
                  <a:schemeClr val="tx1"/>
                </a:solidFill>
                <a:latin typeface="Times New Roman" pitchFamily="-110" charset="0"/>
                <a:ea typeface="+mn-ea"/>
                <a:cs typeface="+mn-cs"/>
              </a:rPr>
              <a:t>a memory error, or a device failure or malfunction; and various software errors,</a:t>
            </a:r>
          </a:p>
          <a:p>
            <a:r>
              <a:rPr lang="en-US" sz="1200" b="0" kern="1200" baseline="0" dirty="0">
                <a:solidFill>
                  <a:schemeClr val="tx1"/>
                </a:solidFill>
                <a:latin typeface="Times New Roman" pitchFamily="-110" charset="0"/>
                <a:ea typeface="+mn-ea"/>
                <a:cs typeface="+mn-cs"/>
              </a:rPr>
              <a:t>such as arithmetic overflow, attempt to access forbidden memory location, and</a:t>
            </a:r>
          </a:p>
          <a:p>
            <a:r>
              <a:rPr lang="en-US" sz="1200" b="0" kern="1200" baseline="0" dirty="0">
                <a:solidFill>
                  <a:schemeClr val="tx1"/>
                </a:solidFill>
                <a:latin typeface="Times New Roman" pitchFamily="-110" charset="0"/>
                <a:ea typeface="+mn-ea"/>
                <a:cs typeface="+mn-cs"/>
              </a:rPr>
              <a:t>inability of the OS to grant the request of an application. In each case, the OS must</a:t>
            </a:r>
          </a:p>
          <a:p>
            <a:r>
              <a:rPr lang="en-US" sz="1200" b="0" kern="1200" baseline="0" dirty="0">
                <a:solidFill>
                  <a:schemeClr val="tx1"/>
                </a:solidFill>
                <a:latin typeface="Times New Roman" pitchFamily="-110" charset="0"/>
                <a:ea typeface="+mn-ea"/>
                <a:cs typeface="+mn-cs"/>
              </a:rPr>
              <a:t>make the response that clears the error condition with the least impact on running</a:t>
            </a:r>
          </a:p>
          <a:p>
            <a:r>
              <a:rPr lang="en-US" sz="1200" b="0" kern="1200" baseline="0" dirty="0">
                <a:solidFill>
                  <a:schemeClr val="tx1"/>
                </a:solidFill>
                <a:latin typeface="Times New Roman" pitchFamily="-110" charset="0"/>
                <a:ea typeface="+mn-ea"/>
                <a:cs typeface="+mn-cs"/>
              </a:rPr>
              <a:t>applications. The response may range from ending the program that caused the</a:t>
            </a:r>
          </a:p>
          <a:p>
            <a:r>
              <a:rPr lang="en-US" sz="1200" b="0" kern="1200" baseline="0" dirty="0">
                <a:solidFill>
                  <a:schemeClr val="tx1"/>
                </a:solidFill>
                <a:latin typeface="Times New Roman" pitchFamily="-110" charset="0"/>
                <a:ea typeface="+mn-ea"/>
                <a:cs typeface="+mn-cs"/>
              </a:rPr>
              <a:t>error, to retrying the operation, to simply reporting the error to the application.</a:t>
            </a:r>
          </a:p>
          <a:p>
            <a:endParaRPr lang="en-US" sz="1200" b="0" kern="1200" baseline="0" dirty="0">
              <a:solidFill>
                <a:schemeClr val="tx1"/>
              </a:solidFill>
              <a:latin typeface="Times New Roman" pitchFamily="-110" charset="0"/>
              <a:ea typeface="+mn-ea"/>
              <a:cs typeface="+mn-cs"/>
            </a:endParaRPr>
          </a:p>
          <a:p>
            <a:r>
              <a:rPr lang="en-US" sz="1200" b="1" kern="1200" baseline="0" dirty="0">
                <a:solidFill>
                  <a:schemeClr val="tx1"/>
                </a:solidFill>
                <a:latin typeface="Times New Roman" pitchFamily="-110" charset="0"/>
                <a:ea typeface="+mn-ea"/>
                <a:cs typeface="+mn-cs"/>
              </a:rPr>
              <a:t>• Accounting: </a:t>
            </a:r>
            <a:r>
              <a:rPr lang="en-US" sz="1200" b="0" kern="1200" baseline="0" dirty="0">
                <a:solidFill>
                  <a:schemeClr val="tx1"/>
                </a:solidFill>
                <a:latin typeface="Times New Roman" pitchFamily="-110" charset="0"/>
                <a:ea typeface="+mn-ea"/>
                <a:cs typeface="+mn-cs"/>
              </a:rPr>
              <a:t>A good OS collects usage statistics for various resources and</a:t>
            </a:r>
          </a:p>
          <a:p>
            <a:r>
              <a:rPr lang="en-US" sz="1200" b="0" kern="1200" baseline="0" dirty="0">
                <a:solidFill>
                  <a:schemeClr val="tx1"/>
                </a:solidFill>
                <a:latin typeface="Times New Roman" pitchFamily="-110" charset="0"/>
                <a:ea typeface="+mn-ea"/>
                <a:cs typeface="+mn-cs"/>
              </a:rPr>
              <a:t>monitor performance parameters such as response time. On any system, this</a:t>
            </a:r>
          </a:p>
          <a:p>
            <a:r>
              <a:rPr lang="en-US" sz="1200" b="0" kern="1200" baseline="0" dirty="0">
                <a:solidFill>
                  <a:schemeClr val="tx1"/>
                </a:solidFill>
                <a:latin typeface="Times New Roman" pitchFamily="-110" charset="0"/>
                <a:ea typeface="+mn-ea"/>
                <a:cs typeface="+mn-cs"/>
              </a:rPr>
              <a:t>information is useful in anticipating the need for future enhancements and in</a:t>
            </a:r>
          </a:p>
          <a:p>
            <a:r>
              <a:rPr lang="en-US" sz="1200" b="0" kern="1200" baseline="0" dirty="0">
                <a:solidFill>
                  <a:schemeClr val="tx1"/>
                </a:solidFill>
                <a:latin typeface="Times New Roman" pitchFamily="-110" charset="0"/>
                <a:ea typeface="+mn-ea"/>
                <a:cs typeface="+mn-cs"/>
              </a:rPr>
              <a:t>tuning the system to improve performance. On a multiuser system, the information</a:t>
            </a:r>
          </a:p>
          <a:p>
            <a:r>
              <a:rPr lang="en-US" sz="1200" b="0" kern="1200" baseline="0" dirty="0">
                <a:solidFill>
                  <a:schemeClr val="tx1"/>
                </a:solidFill>
                <a:latin typeface="Times New Roman" pitchFamily="-110" charset="0"/>
                <a:ea typeface="+mn-ea"/>
                <a:cs typeface="+mn-cs"/>
              </a:rPr>
              <a:t>can be used for billing purposes.</a:t>
            </a:r>
            <a:endParaRPr lang="en-GB" b="0"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3B23DC-2499-7F48-80FF-28CE0A05C5A4}" type="slidenum">
              <a:rPr lang="en-US"/>
              <a:pPr/>
              <a:t>30</a:t>
            </a:fld>
            <a:endParaRPr lang="en-US" dirty="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Both unequal fixed-size and variable-size partitions are inefficient in the use of</a:t>
            </a:r>
          </a:p>
          <a:p>
            <a:r>
              <a:rPr lang="en-US" sz="1200" kern="1200" baseline="0" dirty="0">
                <a:solidFill>
                  <a:schemeClr val="tx1"/>
                </a:solidFill>
                <a:latin typeface="Times New Roman" pitchFamily="-110" charset="0"/>
                <a:ea typeface="+mn-ea"/>
                <a:cs typeface="+mn-cs"/>
              </a:rPr>
              <a:t>memory. Suppose, however, that memory is partitioned into equal fixed-size chunks</a:t>
            </a:r>
          </a:p>
          <a:p>
            <a:r>
              <a:rPr lang="en-US" sz="1200" kern="1200" baseline="0" dirty="0">
                <a:solidFill>
                  <a:schemeClr val="tx1"/>
                </a:solidFill>
                <a:latin typeface="Times New Roman" pitchFamily="-110" charset="0"/>
                <a:ea typeface="+mn-ea"/>
                <a:cs typeface="+mn-cs"/>
              </a:rPr>
              <a:t>that are relatively small, and that each process is also divided into small fixed-size</a:t>
            </a:r>
          </a:p>
          <a:p>
            <a:r>
              <a:rPr lang="en-US" sz="1200" kern="1200" baseline="0" dirty="0">
                <a:solidFill>
                  <a:schemeClr val="tx1"/>
                </a:solidFill>
                <a:latin typeface="Times New Roman" pitchFamily="-110" charset="0"/>
                <a:ea typeface="+mn-ea"/>
                <a:cs typeface="+mn-cs"/>
              </a:rPr>
              <a:t>chunks of some size. Then the chunks of a program, known as </a:t>
            </a:r>
            <a:r>
              <a:rPr lang="en-US" sz="1200" b="1" kern="1200" baseline="0" dirty="0">
                <a:solidFill>
                  <a:schemeClr val="tx1"/>
                </a:solidFill>
                <a:latin typeface="Times New Roman" pitchFamily="-110" charset="0"/>
                <a:ea typeface="+mn-ea"/>
                <a:cs typeface="+mn-cs"/>
              </a:rPr>
              <a:t>pages, </a:t>
            </a:r>
            <a:r>
              <a:rPr lang="en-US" sz="1200" b="0" kern="1200" baseline="0" dirty="0">
                <a:solidFill>
                  <a:schemeClr val="tx1"/>
                </a:solidFill>
                <a:latin typeface="Times New Roman" pitchFamily="-110" charset="0"/>
                <a:ea typeface="+mn-ea"/>
                <a:cs typeface="+mn-cs"/>
              </a:rPr>
              <a:t>could be</a:t>
            </a:r>
          </a:p>
          <a:p>
            <a:r>
              <a:rPr lang="en-US" sz="1200" kern="1200" baseline="0" dirty="0">
                <a:solidFill>
                  <a:schemeClr val="tx1"/>
                </a:solidFill>
                <a:latin typeface="Times New Roman" pitchFamily="-110" charset="0"/>
                <a:ea typeface="+mn-ea"/>
                <a:cs typeface="+mn-cs"/>
              </a:rPr>
              <a:t>assigned to available chunks of memory, known as </a:t>
            </a:r>
            <a:r>
              <a:rPr lang="en-US" sz="1200" b="1" kern="1200" baseline="0" dirty="0">
                <a:solidFill>
                  <a:schemeClr val="tx1"/>
                </a:solidFill>
                <a:latin typeface="Times New Roman" pitchFamily="-110" charset="0"/>
                <a:ea typeface="+mn-ea"/>
                <a:cs typeface="+mn-cs"/>
              </a:rPr>
              <a:t>frames, </a:t>
            </a:r>
            <a:r>
              <a:rPr lang="en-US" sz="1200" b="0" kern="1200" baseline="0" dirty="0">
                <a:solidFill>
                  <a:schemeClr val="tx1"/>
                </a:solidFill>
                <a:latin typeface="Times New Roman" pitchFamily="-110" charset="0"/>
                <a:ea typeface="+mn-ea"/>
                <a:cs typeface="+mn-cs"/>
              </a:rPr>
              <a:t>or page frames. At most,</a:t>
            </a:r>
          </a:p>
          <a:p>
            <a:r>
              <a:rPr lang="en-US" sz="1200" b="0" kern="1200" baseline="0" dirty="0">
                <a:solidFill>
                  <a:schemeClr val="tx1"/>
                </a:solidFill>
                <a:latin typeface="Times New Roman" pitchFamily="-110" charset="0"/>
                <a:ea typeface="+mn-ea"/>
                <a:cs typeface="+mn-cs"/>
              </a:rPr>
              <a:t>then, the wasted space in memory for that process is a fraction of the last page</a:t>
            </a:r>
            <a:r>
              <a:rPr lang="en-US" sz="1200" kern="1200" baseline="0" dirty="0">
                <a:solidFill>
                  <a:schemeClr val="tx1"/>
                </a:solidFill>
                <a:latin typeface="Times New Roman" pitchFamily="-110" charset="0"/>
                <a:ea typeface="+mn-ea"/>
                <a:cs typeface="+mn-cs"/>
              </a:rPr>
              <a:t>.</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Figure 9.15 shows an example of the use of pages and frames. At a given point</a:t>
            </a:r>
          </a:p>
          <a:p>
            <a:r>
              <a:rPr lang="en-US" sz="1200" kern="1200" baseline="0" dirty="0">
                <a:solidFill>
                  <a:schemeClr val="tx1"/>
                </a:solidFill>
                <a:latin typeface="Times New Roman" pitchFamily="-110" charset="0"/>
                <a:ea typeface="+mn-ea"/>
                <a:cs typeface="+mn-cs"/>
              </a:rPr>
              <a:t>in time, some of the frames in memory are in use and some are free. The list of free</a:t>
            </a:r>
          </a:p>
          <a:p>
            <a:r>
              <a:rPr lang="en-US" sz="1200" kern="1200" baseline="0" dirty="0">
                <a:solidFill>
                  <a:schemeClr val="tx1"/>
                </a:solidFill>
                <a:latin typeface="Times New Roman" pitchFamily="-110" charset="0"/>
                <a:ea typeface="+mn-ea"/>
                <a:cs typeface="+mn-cs"/>
              </a:rPr>
              <a:t>frames is maintained by the OS. Process </a:t>
            </a:r>
            <a:r>
              <a:rPr lang="en-US" sz="1200" b="1" kern="1200" baseline="0" dirty="0">
                <a:solidFill>
                  <a:schemeClr val="tx1"/>
                </a:solidFill>
                <a:latin typeface="Times New Roman" pitchFamily="-110" charset="0"/>
                <a:ea typeface="+mn-ea"/>
                <a:cs typeface="+mn-cs"/>
              </a:rPr>
              <a:t>A</a:t>
            </a:r>
            <a:r>
              <a:rPr lang="en-US" sz="1200" kern="1200" baseline="0" dirty="0">
                <a:solidFill>
                  <a:schemeClr val="tx1"/>
                </a:solidFill>
                <a:latin typeface="Times New Roman" pitchFamily="-110" charset="0"/>
                <a:ea typeface="+mn-ea"/>
                <a:cs typeface="+mn-cs"/>
              </a:rPr>
              <a:t>, stored on disk, consists of four pages.</a:t>
            </a:r>
            <a:endParaRPr lang="en-GB" dirty="0"/>
          </a:p>
          <a:p>
            <a:r>
              <a:rPr lang="en-US" sz="1200" kern="1200" baseline="0" dirty="0">
                <a:solidFill>
                  <a:schemeClr val="tx1"/>
                </a:solidFill>
                <a:latin typeface="Times New Roman" pitchFamily="-110" charset="0"/>
                <a:ea typeface="+mn-ea"/>
                <a:cs typeface="+mn-cs"/>
              </a:rPr>
              <a:t>When it comes time to load this process, the OS finds four free frames and loads the</a:t>
            </a:r>
          </a:p>
          <a:p>
            <a:r>
              <a:rPr lang="en-US" sz="1200" kern="1200" baseline="0" dirty="0">
                <a:solidFill>
                  <a:schemeClr val="tx1"/>
                </a:solidFill>
                <a:latin typeface="Times New Roman" pitchFamily="-110" charset="0"/>
                <a:ea typeface="+mn-ea"/>
                <a:cs typeface="+mn-cs"/>
              </a:rPr>
              <a:t>four pages of the process </a:t>
            </a:r>
            <a:r>
              <a:rPr lang="en-US" sz="1200" b="1" kern="1200" baseline="0" dirty="0">
                <a:solidFill>
                  <a:schemeClr val="tx1"/>
                </a:solidFill>
                <a:latin typeface="Times New Roman" pitchFamily="-110" charset="0"/>
                <a:ea typeface="+mn-ea"/>
                <a:cs typeface="+mn-cs"/>
              </a:rPr>
              <a:t>A</a:t>
            </a:r>
            <a:r>
              <a:rPr lang="en-US" sz="1200" kern="1200" baseline="0" dirty="0">
                <a:solidFill>
                  <a:schemeClr val="tx1"/>
                </a:solidFill>
                <a:latin typeface="Times New Roman" pitchFamily="-110" charset="0"/>
                <a:ea typeface="+mn-ea"/>
                <a:cs typeface="+mn-cs"/>
              </a:rPr>
              <a:t> into the four frames.</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EAAEB0-6D68-B44A-8EA8-DDDE8DA4850E}" type="slidenum">
              <a:rPr lang="en-US"/>
              <a:pPr/>
              <a:t>31</a:t>
            </a:fld>
            <a:endParaRPr lang="en-US" dirty="0"/>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Now suppose, as in this example, that there are not sufficient unused contiguous</a:t>
            </a:r>
          </a:p>
          <a:p>
            <a:r>
              <a:rPr lang="en-US" sz="1200" kern="1200" baseline="0" dirty="0">
                <a:solidFill>
                  <a:schemeClr val="tx1"/>
                </a:solidFill>
                <a:latin typeface="Times New Roman" pitchFamily="-110" charset="0"/>
                <a:ea typeface="+mn-ea"/>
                <a:cs typeface="+mn-cs"/>
              </a:rPr>
              <a:t>frames to hold the process. Does this prevent the OS from loading </a:t>
            </a:r>
            <a:r>
              <a:rPr lang="en-US" sz="1200" b="1" kern="1200" baseline="0" dirty="0">
                <a:solidFill>
                  <a:schemeClr val="tx1"/>
                </a:solidFill>
                <a:latin typeface="Times New Roman" pitchFamily="-110" charset="0"/>
                <a:ea typeface="+mn-ea"/>
                <a:cs typeface="+mn-cs"/>
              </a:rPr>
              <a:t>A</a:t>
            </a:r>
            <a:r>
              <a:rPr lang="en-US" sz="1200" kern="1200" baseline="0" dirty="0">
                <a:solidFill>
                  <a:schemeClr val="tx1"/>
                </a:solidFill>
                <a:latin typeface="Times New Roman" pitchFamily="-110" charset="0"/>
                <a:ea typeface="+mn-ea"/>
                <a:cs typeface="+mn-cs"/>
              </a:rPr>
              <a:t>?</a:t>
            </a:r>
          </a:p>
          <a:p>
            <a:r>
              <a:rPr lang="en-US" sz="1200" kern="1200" baseline="0" dirty="0">
                <a:solidFill>
                  <a:schemeClr val="tx1"/>
                </a:solidFill>
                <a:latin typeface="Times New Roman" pitchFamily="-110" charset="0"/>
                <a:ea typeface="+mn-ea"/>
                <a:cs typeface="+mn-cs"/>
              </a:rPr>
              <a:t>The answer is no, because we can once again use the concept of logical address. A</a:t>
            </a:r>
          </a:p>
          <a:p>
            <a:r>
              <a:rPr lang="en-US" sz="1200" kern="1200" baseline="0" dirty="0">
                <a:solidFill>
                  <a:schemeClr val="tx1"/>
                </a:solidFill>
                <a:latin typeface="Times New Roman" pitchFamily="-110" charset="0"/>
                <a:ea typeface="+mn-ea"/>
                <a:cs typeface="+mn-cs"/>
              </a:rPr>
              <a:t>simple base address will no longer suffice. Rather, the OS maintains a </a:t>
            </a:r>
            <a:r>
              <a:rPr lang="en-US" sz="1200" b="1" kern="1200" baseline="0" dirty="0">
                <a:solidFill>
                  <a:schemeClr val="tx1"/>
                </a:solidFill>
                <a:latin typeface="Times New Roman" pitchFamily="-110" charset="0"/>
                <a:ea typeface="+mn-ea"/>
                <a:cs typeface="+mn-cs"/>
              </a:rPr>
              <a:t>page table</a:t>
            </a:r>
          </a:p>
          <a:p>
            <a:r>
              <a:rPr lang="en-US" sz="1200" kern="1200" baseline="0" dirty="0">
                <a:solidFill>
                  <a:schemeClr val="tx1"/>
                </a:solidFill>
                <a:latin typeface="Times New Roman" pitchFamily="-110" charset="0"/>
                <a:ea typeface="+mn-ea"/>
                <a:cs typeface="+mn-cs"/>
              </a:rPr>
              <a:t>for each process. The page table shows the frame location for each page of the</a:t>
            </a:r>
          </a:p>
          <a:p>
            <a:r>
              <a:rPr lang="en-US" sz="1200" kern="1200" baseline="0" dirty="0">
                <a:solidFill>
                  <a:schemeClr val="tx1"/>
                </a:solidFill>
                <a:latin typeface="Times New Roman" pitchFamily="-110" charset="0"/>
                <a:ea typeface="+mn-ea"/>
                <a:cs typeface="+mn-cs"/>
              </a:rPr>
              <a:t>process. Within the program, each logical address consists of a page number and</a:t>
            </a:r>
          </a:p>
          <a:p>
            <a:r>
              <a:rPr lang="en-US" sz="1200" kern="1200" baseline="0" dirty="0">
                <a:solidFill>
                  <a:schemeClr val="tx1"/>
                </a:solidFill>
                <a:latin typeface="Times New Roman" pitchFamily="-110" charset="0"/>
                <a:ea typeface="+mn-ea"/>
                <a:cs typeface="+mn-cs"/>
              </a:rPr>
              <a:t>a relative address within the page. Recall that in the case of simple partitioning, a</a:t>
            </a:r>
          </a:p>
          <a:p>
            <a:r>
              <a:rPr lang="en-US" sz="1200" kern="1200" baseline="0" dirty="0">
                <a:solidFill>
                  <a:schemeClr val="tx1"/>
                </a:solidFill>
                <a:latin typeface="Times New Roman" pitchFamily="-110" charset="0"/>
                <a:ea typeface="+mn-ea"/>
                <a:cs typeface="+mn-cs"/>
              </a:rPr>
              <a:t>logical address is the location of a word relative to the beginning of the program;</a:t>
            </a:r>
          </a:p>
          <a:p>
            <a:r>
              <a:rPr lang="en-US" sz="1200" kern="1200" baseline="0" dirty="0">
                <a:solidFill>
                  <a:schemeClr val="tx1"/>
                </a:solidFill>
                <a:latin typeface="Times New Roman" pitchFamily="-110" charset="0"/>
                <a:ea typeface="+mn-ea"/>
                <a:cs typeface="+mn-cs"/>
              </a:rPr>
              <a:t>the processor translates that into a physical address. With paging, the logical-to-</a:t>
            </a:r>
          </a:p>
          <a:p>
            <a:r>
              <a:rPr lang="en-US" sz="1200" kern="1200" baseline="0" dirty="0">
                <a:solidFill>
                  <a:schemeClr val="tx1"/>
                </a:solidFill>
                <a:latin typeface="Times New Roman" pitchFamily="-110" charset="0"/>
                <a:ea typeface="+mn-ea"/>
                <a:cs typeface="+mn-cs"/>
              </a:rPr>
              <a:t>physical address translation is still done by processor hardware. The processor</a:t>
            </a:r>
          </a:p>
          <a:p>
            <a:r>
              <a:rPr lang="en-US" sz="1200" kern="1200" baseline="0" dirty="0">
                <a:solidFill>
                  <a:schemeClr val="tx1"/>
                </a:solidFill>
                <a:latin typeface="Times New Roman" pitchFamily="-110" charset="0"/>
                <a:ea typeface="+mn-ea"/>
                <a:cs typeface="+mn-cs"/>
              </a:rPr>
              <a:t>must know how to access the page table of the current process. Presented with a</a:t>
            </a:r>
          </a:p>
          <a:p>
            <a:r>
              <a:rPr lang="en-US" sz="1200" kern="1200" baseline="0" dirty="0">
                <a:solidFill>
                  <a:schemeClr val="tx1"/>
                </a:solidFill>
                <a:latin typeface="Times New Roman" pitchFamily="-110" charset="0"/>
                <a:ea typeface="+mn-ea"/>
                <a:cs typeface="+mn-cs"/>
              </a:rPr>
              <a:t>logical address (page number, relative address), the processor uses the page table</a:t>
            </a:r>
          </a:p>
          <a:p>
            <a:r>
              <a:rPr lang="en-US" sz="1200" kern="1200" baseline="0" dirty="0">
                <a:solidFill>
                  <a:schemeClr val="tx1"/>
                </a:solidFill>
                <a:latin typeface="Times New Roman" pitchFamily="-110" charset="0"/>
                <a:ea typeface="+mn-ea"/>
                <a:cs typeface="+mn-cs"/>
              </a:rPr>
              <a:t>to produce a physical address (frame number, relative address). An example is</a:t>
            </a:r>
          </a:p>
          <a:p>
            <a:r>
              <a:rPr lang="en-US" sz="1200" kern="1200" baseline="0" dirty="0">
                <a:solidFill>
                  <a:schemeClr val="tx1"/>
                </a:solidFill>
                <a:latin typeface="Times New Roman" pitchFamily="-110" charset="0"/>
                <a:ea typeface="+mn-ea"/>
                <a:cs typeface="+mn-cs"/>
              </a:rPr>
              <a:t>shown in Figure 9.16.</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This approach solves the problems raised earlier. Main memory is divided</a:t>
            </a:r>
          </a:p>
          <a:p>
            <a:r>
              <a:rPr lang="en-US" sz="1200" kern="1200" baseline="0" dirty="0">
                <a:solidFill>
                  <a:schemeClr val="tx1"/>
                </a:solidFill>
                <a:latin typeface="Times New Roman" pitchFamily="-110" charset="0"/>
                <a:ea typeface="+mn-ea"/>
                <a:cs typeface="+mn-cs"/>
              </a:rPr>
              <a:t>into many small equal-size frames. Each process is divided into frame-size pages:</a:t>
            </a:r>
          </a:p>
          <a:p>
            <a:r>
              <a:rPr lang="en-US" sz="1200" kern="1200" baseline="0" dirty="0">
                <a:solidFill>
                  <a:schemeClr val="tx1"/>
                </a:solidFill>
                <a:latin typeface="Times New Roman" pitchFamily="-110" charset="0"/>
                <a:ea typeface="+mn-ea"/>
                <a:cs typeface="+mn-cs"/>
              </a:rPr>
              <a:t>smaller processes require fewer pages, larger processes require more. When a</a:t>
            </a:r>
          </a:p>
          <a:p>
            <a:r>
              <a:rPr lang="en-US" sz="1200" kern="1200" baseline="0" dirty="0">
                <a:solidFill>
                  <a:schemeClr val="tx1"/>
                </a:solidFill>
                <a:latin typeface="Times New Roman" pitchFamily="-110" charset="0"/>
                <a:ea typeface="+mn-ea"/>
                <a:cs typeface="+mn-cs"/>
              </a:rPr>
              <a:t>process is brought in, its pages are loaded into available frames, and a page table</a:t>
            </a:r>
          </a:p>
          <a:p>
            <a:r>
              <a:rPr lang="en-US" sz="1200" kern="1200" baseline="0" dirty="0">
                <a:solidFill>
                  <a:schemeClr val="tx1"/>
                </a:solidFill>
                <a:latin typeface="Times New Roman" pitchFamily="-110" charset="0"/>
                <a:ea typeface="+mn-ea"/>
                <a:cs typeface="+mn-cs"/>
              </a:rPr>
              <a:t>is set up.</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A70F0F-8DD2-CD4E-9204-018B7F98FA47}" type="slidenum">
              <a:rPr lang="en-US"/>
              <a:pPr/>
              <a:t>32</a:t>
            </a:fld>
            <a:endParaRPr lang="en-US" dirty="0"/>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With the use of paging, truly effective multiprogramming</a:t>
            </a:r>
          </a:p>
          <a:p>
            <a:r>
              <a:rPr lang="en-US" sz="1200" kern="1200" baseline="0" dirty="0">
                <a:solidFill>
                  <a:schemeClr val="tx1"/>
                </a:solidFill>
                <a:latin typeface="Times New Roman" pitchFamily="-110" charset="0"/>
                <a:ea typeface="+mn-ea"/>
                <a:cs typeface="+mn-cs"/>
              </a:rPr>
              <a:t>systems came into being. Furthermore, the simple tactic of breaking a process up</a:t>
            </a:r>
          </a:p>
          <a:p>
            <a:r>
              <a:rPr lang="en-US" sz="1200" kern="1200" baseline="0" dirty="0">
                <a:solidFill>
                  <a:schemeClr val="tx1"/>
                </a:solidFill>
                <a:latin typeface="Times New Roman" pitchFamily="-110" charset="0"/>
                <a:ea typeface="+mn-ea"/>
                <a:cs typeface="+mn-cs"/>
              </a:rPr>
              <a:t>into pages led to the development of another important concept: virtual memory.</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To understand virtual memory, we must add a refinement to the paging</a:t>
            </a:r>
          </a:p>
          <a:p>
            <a:r>
              <a:rPr lang="en-US" sz="1200" kern="1200" baseline="0" dirty="0">
                <a:solidFill>
                  <a:schemeClr val="tx1"/>
                </a:solidFill>
                <a:latin typeface="Times New Roman" pitchFamily="-110" charset="0"/>
                <a:ea typeface="+mn-ea"/>
                <a:cs typeface="+mn-cs"/>
              </a:rPr>
              <a:t>scheme just discussed. That refinement is </a:t>
            </a:r>
            <a:r>
              <a:rPr lang="en-US" sz="1200" b="1" kern="1200" baseline="0" dirty="0">
                <a:solidFill>
                  <a:schemeClr val="tx1"/>
                </a:solidFill>
                <a:latin typeface="Times New Roman" pitchFamily="-110" charset="0"/>
                <a:ea typeface="+mn-ea"/>
                <a:cs typeface="+mn-cs"/>
              </a:rPr>
              <a:t>demand paging, </a:t>
            </a:r>
            <a:r>
              <a:rPr lang="en-US" sz="1200" b="0" kern="1200" baseline="0" dirty="0">
                <a:solidFill>
                  <a:schemeClr val="tx1"/>
                </a:solidFill>
                <a:latin typeface="Times New Roman" pitchFamily="-110" charset="0"/>
                <a:ea typeface="+mn-ea"/>
                <a:cs typeface="+mn-cs"/>
              </a:rPr>
              <a:t>which simply means that</a:t>
            </a:r>
          </a:p>
          <a:p>
            <a:r>
              <a:rPr lang="en-US" sz="1200" kern="1200" baseline="0" dirty="0">
                <a:solidFill>
                  <a:schemeClr val="tx1"/>
                </a:solidFill>
                <a:latin typeface="Times New Roman" pitchFamily="-110" charset="0"/>
                <a:ea typeface="+mn-ea"/>
                <a:cs typeface="+mn-cs"/>
              </a:rPr>
              <a:t>each page of a process is brought in only when it is needed, that is, on demand.</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Consider a large process, consisting of a long program plus a number of arrays</a:t>
            </a:r>
          </a:p>
          <a:p>
            <a:r>
              <a:rPr lang="en-US" sz="1200" kern="1200" baseline="0" dirty="0">
                <a:solidFill>
                  <a:schemeClr val="tx1"/>
                </a:solidFill>
                <a:latin typeface="Times New Roman" pitchFamily="-110" charset="0"/>
                <a:ea typeface="+mn-ea"/>
                <a:cs typeface="+mn-cs"/>
              </a:rPr>
              <a:t>of data. Over any short period of time, execution may be confined to a small section</a:t>
            </a:r>
          </a:p>
          <a:p>
            <a:r>
              <a:rPr lang="en-US" sz="1200" kern="1200" baseline="0" dirty="0">
                <a:solidFill>
                  <a:schemeClr val="tx1"/>
                </a:solidFill>
                <a:latin typeface="Times New Roman" pitchFamily="-110" charset="0"/>
                <a:ea typeface="+mn-ea"/>
                <a:cs typeface="+mn-cs"/>
              </a:rPr>
              <a:t>of the program (e.g., a subroutine), and perhaps only one or two arrays of data</a:t>
            </a:r>
          </a:p>
          <a:p>
            <a:r>
              <a:rPr lang="en-US" sz="1200" kern="1200" baseline="0" dirty="0">
                <a:solidFill>
                  <a:schemeClr val="tx1"/>
                </a:solidFill>
                <a:latin typeface="Times New Roman" pitchFamily="-110" charset="0"/>
                <a:ea typeface="+mn-ea"/>
                <a:cs typeface="+mn-cs"/>
              </a:rPr>
              <a:t>are being used. This is the principle of locality, which we introduced in Chapter 4.</a:t>
            </a:r>
          </a:p>
          <a:p>
            <a:r>
              <a:rPr lang="en-US" sz="1200" kern="1200" baseline="0" dirty="0">
                <a:solidFill>
                  <a:schemeClr val="tx1"/>
                </a:solidFill>
                <a:latin typeface="Times New Roman" pitchFamily="-110" charset="0"/>
                <a:ea typeface="+mn-ea"/>
                <a:cs typeface="+mn-cs"/>
              </a:rPr>
              <a:t> It would clearly be wasteful to load in dozens of pages for that process when</a:t>
            </a:r>
          </a:p>
          <a:p>
            <a:r>
              <a:rPr lang="en-US" sz="1200" kern="1200" baseline="0" dirty="0">
                <a:solidFill>
                  <a:schemeClr val="tx1"/>
                </a:solidFill>
                <a:latin typeface="Times New Roman" pitchFamily="-110" charset="0"/>
                <a:ea typeface="+mn-ea"/>
                <a:cs typeface="+mn-cs"/>
              </a:rPr>
              <a:t>only a few pages will be used before the program is suspended. We can make better</a:t>
            </a:r>
          </a:p>
          <a:p>
            <a:r>
              <a:rPr lang="en-US" sz="1200" kern="1200" baseline="0" dirty="0">
                <a:solidFill>
                  <a:schemeClr val="tx1"/>
                </a:solidFill>
                <a:latin typeface="Times New Roman" pitchFamily="-110" charset="0"/>
                <a:ea typeface="+mn-ea"/>
                <a:cs typeface="+mn-cs"/>
              </a:rPr>
              <a:t>use of memory by loading in just a few pages. Then, if the program branches</a:t>
            </a:r>
          </a:p>
          <a:p>
            <a:r>
              <a:rPr lang="en-US" sz="1200" kern="1200" baseline="0" dirty="0">
                <a:solidFill>
                  <a:schemeClr val="tx1"/>
                </a:solidFill>
                <a:latin typeface="Times New Roman" pitchFamily="-110" charset="0"/>
                <a:ea typeface="+mn-ea"/>
                <a:cs typeface="+mn-cs"/>
              </a:rPr>
              <a:t>to an instruction on a page not in main memory, or if the program references data</a:t>
            </a:r>
          </a:p>
          <a:p>
            <a:r>
              <a:rPr lang="en-US" sz="1200" kern="1200" baseline="0" dirty="0">
                <a:solidFill>
                  <a:schemeClr val="tx1"/>
                </a:solidFill>
                <a:latin typeface="Times New Roman" pitchFamily="-110" charset="0"/>
                <a:ea typeface="+mn-ea"/>
                <a:cs typeface="+mn-cs"/>
              </a:rPr>
              <a:t>on a page not in memory, a </a:t>
            </a:r>
            <a:r>
              <a:rPr lang="en-US" sz="1200" b="1" kern="1200" baseline="0" dirty="0">
                <a:solidFill>
                  <a:schemeClr val="tx1"/>
                </a:solidFill>
                <a:latin typeface="Times New Roman" pitchFamily="-110" charset="0"/>
                <a:ea typeface="+mn-ea"/>
                <a:cs typeface="+mn-cs"/>
              </a:rPr>
              <a:t>page fault </a:t>
            </a:r>
            <a:r>
              <a:rPr lang="en-US" sz="1200" b="0" kern="1200" baseline="0" dirty="0">
                <a:solidFill>
                  <a:schemeClr val="tx1"/>
                </a:solidFill>
                <a:latin typeface="Times New Roman" pitchFamily="-110" charset="0"/>
                <a:ea typeface="+mn-ea"/>
                <a:cs typeface="+mn-cs"/>
              </a:rPr>
              <a:t>is triggered. This tells the OS to bring in the</a:t>
            </a:r>
          </a:p>
          <a:p>
            <a:r>
              <a:rPr lang="en-US" sz="1200" kern="1200" baseline="0" dirty="0">
                <a:solidFill>
                  <a:schemeClr val="tx1"/>
                </a:solidFill>
                <a:latin typeface="Times New Roman" pitchFamily="-110" charset="0"/>
                <a:ea typeface="+mn-ea"/>
                <a:cs typeface="+mn-cs"/>
              </a:rPr>
              <a:t>desired page.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Thus, at any one time, only a few pages of any given process are in memory,</a:t>
            </a:r>
          </a:p>
          <a:p>
            <a:r>
              <a:rPr lang="en-US" sz="1200" kern="1200" baseline="0" dirty="0">
                <a:solidFill>
                  <a:schemeClr val="tx1"/>
                </a:solidFill>
                <a:latin typeface="Times New Roman" pitchFamily="-110" charset="0"/>
                <a:ea typeface="+mn-ea"/>
                <a:cs typeface="+mn-cs"/>
              </a:rPr>
              <a:t>and therefore more processes can be maintained in memory. Furthermore, time is</a:t>
            </a:r>
          </a:p>
          <a:p>
            <a:r>
              <a:rPr lang="en-US" sz="1200" kern="1200" baseline="0" dirty="0">
                <a:solidFill>
                  <a:schemeClr val="tx1"/>
                </a:solidFill>
                <a:latin typeface="Times New Roman" pitchFamily="-110" charset="0"/>
                <a:ea typeface="+mn-ea"/>
                <a:cs typeface="+mn-cs"/>
              </a:rPr>
              <a:t>saved because unused pages are not swapped in and out of memory. However, the</a:t>
            </a:r>
          </a:p>
          <a:p>
            <a:r>
              <a:rPr lang="en-US" sz="1200" kern="1200" baseline="0" dirty="0">
                <a:solidFill>
                  <a:schemeClr val="tx1"/>
                </a:solidFill>
                <a:latin typeface="Times New Roman" pitchFamily="-110" charset="0"/>
                <a:ea typeface="+mn-ea"/>
                <a:cs typeface="+mn-cs"/>
              </a:rPr>
              <a:t>OS must be clever about how it manages this scheme. When it brings one page in, it</a:t>
            </a:r>
          </a:p>
          <a:p>
            <a:r>
              <a:rPr lang="en-US" sz="1200" kern="1200" baseline="0" dirty="0">
                <a:solidFill>
                  <a:schemeClr val="tx1"/>
                </a:solidFill>
                <a:latin typeface="Times New Roman" pitchFamily="-110" charset="0"/>
                <a:ea typeface="+mn-ea"/>
                <a:cs typeface="+mn-cs"/>
              </a:rPr>
              <a:t>must throw another page out; this is known as </a:t>
            </a:r>
            <a:r>
              <a:rPr lang="en-US" sz="1200" b="1" kern="1200" baseline="0" dirty="0">
                <a:solidFill>
                  <a:schemeClr val="tx1"/>
                </a:solidFill>
                <a:latin typeface="Times New Roman" pitchFamily="-110" charset="0"/>
                <a:ea typeface="+mn-ea"/>
                <a:cs typeface="+mn-cs"/>
              </a:rPr>
              <a:t>page replacement. </a:t>
            </a:r>
            <a:r>
              <a:rPr lang="en-US" sz="1200" b="0" kern="1200" baseline="0" dirty="0">
                <a:solidFill>
                  <a:schemeClr val="tx1"/>
                </a:solidFill>
                <a:latin typeface="Times New Roman" pitchFamily="-110" charset="0"/>
                <a:ea typeface="+mn-ea"/>
                <a:cs typeface="+mn-cs"/>
              </a:rPr>
              <a:t>If it throws out a</a:t>
            </a:r>
          </a:p>
          <a:p>
            <a:r>
              <a:rPr lang="en-US" sz="1200" kern="1200" baseline="0" dirty="0">
                <a:solidFill>
                  <a:schemeClr val="tx1"/>
                </a:solidFill>
                <a:latin typeface="Times New Roman" pitchFamily="-110" charset="0"/>
                <a:ea typeface="+mn-ea"/>
                <a:cs typeface="+mn-cs"/>
              </a:rPr>
              <a:t>page just before it is about to be used, then it will just have to go get that page again</a:t>
            </a:r>
          </a:p>
          <a:p>
            <a:r>
              <a:rPr lang="en-US" sz="1200" kern="1200" baseline="0" dirty="0">
                <a:solidFill>
                  <a:schemeClr val="tx1"/>
                </a:solidFill>
                <a:latin typeface="Times New Roman" pitchFamily="-110" charset="0"/>
                <a:ea typeface="+mn-ea"/>
                <a:cs typeface="+mn-cs"/>
              </a:rPr>
              <a:t>almost immediately. Too much of this leads to a condition known as </a:t>
            </a:r>
            <a:r>
              <a:rPr lang="en-US" sz="1200" b="1" kern="1200" baseline="0" dirty="0">
                <a:solidFill>
                  <a:schemeClr val="tx1"/>
                </a:solidFill>
                <a:latin typeface="Times New Roman" pitchFamily="-110" charset="0"/>
                <a:ea typeface="+mn-ea"/>
                <a:cs typeface="+mn-cs"/>
              </a:rPr>
              <a:t>thrashing: </a:t>
            </a:r>
            <a:r>
              <a:rPr lang="en-US" sz="1200" b="0" kern="1200" baseline="0" dirty="0">
                <a:solidFill>
                  <a:schemeClr val="tx1"/>
                </a:solidFill>
                <a:latin typeface="Times New Roman" pitchFamily="-110" charset="0"/>
                <a:ea typeface="+mn-ea"/>
                <a:cs typeface="+mn-cs"/>
              </a:rPr>
              <a:t>the</a:t>
            </a:r>
          </a:p>
          <a:p>
            <a:r>
              <a:rPr lang="en-US" sz="1200" kern="1200" baseline="0" dirty="0">
                <a:solidFill>
                  <a:schemeClr val="tx1"/>
                </a:solidFill>
                <a:latin typeface="Times New Roman" pitchFamily="-110" charset="0"/>
                <a:ea typeface="+mn-ea"/>
                <a:cs typeface="+mn-cs"/>
              </a:rPr>
              <a:t>processor spends most of its time swapping pages rather than executing instructions.</a:t>
            </a:r>
          </a:p>
          <a:p>
            <a:r>
              <a:rPr lang="en-US" sz="1200" kern="1200" baseline="0" dirty="0">
                <a:solidFill>
                  <a:schemeClr val="tx1"/>
                </a:solidFill>
                <a:latin typeface="Times New Roman" pitchFamily="-110" charset="0"/>
                <a:ea typeface="+mn-ea"/>
                <a:cs typeface="+mn-cs"/>
              </a:rPr>
              <a:t>The avoidance of thrashing was a major research area in the 1970s and led to a variety</a:t>
            </a:r>
          </a:p>
          <a:p>
            <a:r>
              <a:rPr lang="en-US" sz="1200" kern="1200" baseline="0" dirty="0">
                <a:solidFill>
                  <a:schemeClr val="tx1"/>
                </a:solidFill>
                <a:latin typeface="Times New Roman" pitchFamily="-110" charset="0"/>
                <a:ea typeface="+mn-ea"/>
                <a:cs typeface="+mn-cs"/>
              </a:rPr>
              <a:t>of complex but effective algorithms. In essence, the OS tries to guess, based on</a:t>
            </a:r>
          </a:p>
          <a:p>
            <a:r>
              <a:rPr lang="en-US" sz="1200" kern="1200" baseline="0" dirty="0">
                <a:solidFill>
                  <a:schemeClr val="tx1"/>
                </a:solidFill>
                <a:latin typeface="Times New Roman" pitchFamily="-110" charset="0"/>
                <a:ea typeface="+mn-ea"/>
                <a:cs typeface="+mn-cs"/>
              </a:rPr>
              <a:t>recent history, which pages are least likely to be used in the near future.</a:t>
            </a:r>
          </a:p>
          <a:p>
            <a:endParaRPr lang="en-US" sz="1200" kern="1200" baseline="0" dirty="0">
              <a:solidFill>
                <a:schemeClr val="tx1"/>
              </a:solidFill>
              <a:latin typeface="Times New Roman" pitchFamily="-110" charset="0"/>
              <a:ea typeface="+mn-ea"/>
              <a:cs typeface="+mn-cs"/>
            </a:endParaRPr>
          </a:p>
          <a:p>
            <a:r>
              <a:rPr lang="en-US" sz="1200" b="0" i="0" u="none" strike="noStrike" kern="1200" baseline="0" dirty="0">
                <a:solidFill>
                  <a:schemeClr val="tx1"/>
                </a:solidFill>
                <a:latin typeface="Times New Roman" pitchFamily="-110" charset="0"/>
                <a:ea typeface="+mn-ea"/>
                <a:cs typeface="+mn-cs"/>
              </a:rPr>
              <a:t> A discussion of page replacement algorithms is beyond the scope of this chapter.</a:t>
            </a:r>
          </a:p>
          <a:p>
            <a:r>
              <a:rPr lang="en-US" sz="1200" b="0" i="0" u="none" strike="noStrike" kern="1200" baseline="0" dirty="0">
                <a:solidFill>
                  <a:schemeClr val="tx1"/>
                </a:solidFill>
                <a:latin typeface="Times New Roman" pitchFamily="-110" charset="0"/>
                <a:ea typeface="+mn-ea"/>
                <a:cs typeface="+mn-cs"/>
              </a:rPr>
              <a:t>A potentially effective technique is least recently used (LRU), the same algorithm</a:t>
            </a:r>
          </a:p>
          <a:p>
            <a:r>
              <a:rPr lang="en-US" sz="1200" b="0" i="0" u="none" strike="noStrike" kern="1200" baseline="0" dirty="0">
                <a:solidFill>
                  <a:schemeClr val="tx1"/>
                </a:solidFill>
                <a:latin typeface="Times New Roman" pitchFamily="-110" charset="0"/>
                <a:ea typeface="+mn-ea"/>
                <a:cs typeface="+mn-cs"/>
              </a:rPr>
              <a:t>discussed in Chapter 4 for cache replacement. In practice, LRU is difficult</a:t>
            </a:r>
          </a:p>
          <a:p>
            <a:r>
              <a:rPr lang="en-US" sz="1200" b="0" i="0" u="none" strike="noStrike" kern="1200" baseline="0" dirty="0">
                <a:solidFill>
                  <a:schemeClr val="tx1"/>
                </a:solidFill>
                <a:latin typeface="Times New Roman" pitchFamily="-110" charset="0"/>
                <a:ea typeface="+mn-ea"/>
                <a:cs typeface="+mn-cs"/>
              </a:rPr>
              <a:t>to implement for a virtual memory paging scheme. Several alternative approaches</a:t>
            </a:r>
          </a:p>
          <a:p>
            <a:r>
              <a:rPr lang="en-US" sz="1200" b="0" i="0" u="none" strike="noStrike" kern="1200" baseline="0" dirty="0">
                <a:solidFill>
                  <a:schemeClr val="tx1"/>
                </a:solidFill>
                <a:latin typeface="Times New Roman" pitchFamily="-110" charset="0"/>
                <a:ea typeface="+mn-ea"/>
                <a:cs typeface="+mn-cs"/>
              </a:rPr>
              <a:t>that seek to approximate the performance of LRU are in use.</a:t>
            </a:r>
            <a:endParaRPr lang="en-US" sz="1200" kern="1200" baseline="0" dirty="0">
              <a:solidFill>
                <a:schemeClr val="tx1"/>
              </a:solidFill>
              <a:latin typeface="Times New Roman" pitchFamily="-110" charset="0"/>
              <a:ea typeface="+mn-ea"/>
              <a:cs typeface="+mn-cs"/>
            </a:endParaRP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With demand paging, it is not necessary to load an entire process into main</a:t>
            </a:r>
          </a:p>
          <a:p>
            <a:r>
              <a:rPr lang="en-US" sz="1200" kern="1200" baseline="0" dirty="0">
                <a:solidFill>
                  <a:schemeClr val="tx1"/>
                </a:solidFill>
                <a:latin typeface="Times New Roman" pitchFamily="-110" charset="0"/>
                <a:ea typeface="+mn-ea"/>
                <a:cs typeface="+mn-cs"/>
              </a:rPr>
              <a:t>memory. This fact has a remarkable consequence: </a:t>
            </a:r>
            <a:r>
              <a:rPr lang="en-US" sz="1200" i="1" kern="1200" baseline="0" dirty="0">
                <a:solidFill>
                  <a:schemeClr val="tx1"/>
                </a:solidFill>
                <a:latin typeface="Times New Roman" pitchFamily="-110" charset="0"/>
                <a:ea typeface="+mn-ea"/>
                <a:cs typeface="+mn-cs"/>
              </a:rPr>
              <a:t>It is possible for a process to be</a:t>
            </a:r>
          </a:p>
          <a:p>
            <a:r>
              <a:rPr lang="en-US" sz="1200" i="1" kern="1200" baseline="0" dirty="0">
                <a:solidFill>
                  <a:schemeClr val="tx1"/>
                </a:solidFill>
                <a:latin typeface="Times New Roman" pitchFamily="-110" charset="0"/>
                <a:ea typeface="+mn-ea"/>
                <a:cs typeface="+mn-cs"/>
              </a:rPr>
              <a:t>larger than all of main memory. </a:t>
            </a:r>
            <a:r>
              <a:rPr lang="en-US" sz="1200" i="0" kern="1200" baseline="0" dirty="0">
                <a:solidFill>
                  <a:schemeClr val="tx1"/>
                </a:solidFill>
                <a:latin typeface="Times New Roman" pitchFamily="-110" charset="0"/>
                <a:ea typeface="+mn-ea"/>
                <a:cs typeface="+mn-cs"/>
              </a:rPr>
              <a:t>One of the most fundamental restrictions in programming</a:t>
            </a:r>
          </a:p>
          <a:p>
            <a:r>
              <a:rPr lang="en-US" sz="1200" kern="1200" baseline="0" dirty="0">
                <a:solidFill>
                  <a:schemeClr val="tx1"/>
                </a:solidFill>
                <a:latin typeface="Times New Roman" pitchFamily="-110" charset="0"/>
                <a:ea typeface="+mn-ea"/>
                <a:cs typeface="+mn-cs"/>
              </a:rPr>
              <a:t>has been lifted. Without demand paging, a programmer must be acutely</a:t>
            </a:r>
          </a:p>
          <a:p>
            <a:r>
              <a:rPr lang="en-US" sz="1200" kern="1200" baseline="0" dirty="0">
                <a:solidFill>
                  <a:schemeClr val="tx1"/>
                </a:solidFill>
                <a:latin typeface="Times New Roman" pitchFamily="-110" charset="0"/>
                <a:ea typeface="+mn-ea"/>
                <a:cs typeface="+mn-cs"/>
              </a:rPr>
              <a:t>aware of how much memory is available. If the program being written is too large,</a:t>
            </a:r>
          </a:p>
          <a:p>
            <a:r>
              <a:rPr lang="en-US" sz="1200" kern="1200" baseline="0" dirty="0">
                <a:solidFill>
                  <a:schemeClr val="tx1"/>
                </a:solidFill>
                <a:latin typeface="Times New Roman" pitchFamily="-110" charset="0"/>
                <a:ea typeface="+mn-ea"/>
                <a:cs typeface="+mn-cs"/>
              </a:rPr>
              <a:t>the programmer must devise ways to structure the program into pieces that can</a:t>
            </a:r>
          </a:p>
          <a:p>
            <a:r>
              <a:rPr lang="en-US" sz="1200" kern="1200" baseline="0" dirty="0">
                <a:solidFill>
                  <a:schemeClr val="tx1"/>
                </a:solidFill>
                <a:latin typeface="Times New Roman" pitchFamily="-110" charset="0"/>
                <a:ea typeface="+mn-ea"/>
                <a:cs typeface="+mn-cs"/>
              </a:rPr>
              <a:t>be loaded one at a time. With demand paging, that job is left to the OS and the</a:t>
            </a:r>
          </a:p>
          <a:p>
            <a:r>
              <a:rPr lang="en-US" sz="1200" kern="1200" baseline="0" dirty="0">
                <a:solidFill>
                  <a:schemeClr val="tx1"/>
                </a:solidFill>
                <a:latin typeface="Times New Roman" pitchFamily="-110" charset="0"/>
                <a:ea typeface="+mn-ea"/>
                <a:cs typeface="+mn-cs"/>
              </a:rPr>
              <a:t>hardware. As far as the programmer is concerned, he or she is dealing with a huge</a:t>
            </a:r>
          </a:p>
          <a:p>
            <a:r>
              <a:rPr lang="en-US" sz="1200" kern="1200" baseline="0" dirty="0">
                <a:solidFill>
                  <a:schemeClr val="tx1"/>
                </a:solidFill>
                <a:latin typeface="Times New Roman" pitchFamily="-110" charset="0"/>
                <a:ea typeface="+mn-ea"/>
                <a:cs typeface="+mn-cs"/>
              </a:rPr>
              <a:t>memory, the size associated with disk storage.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Because a process executes only in main memory, that memory is referred to</a:t>
            </a:r>
          </a:p>
          <a:p>
            <a:r>
              <a:rPr lang="en-US" sz="1200" kern="1200" baseline="0" dirty="0">
                <a:solidFill>
                  <a:schemeClr val="tx1"/>
                </a:solidFill>
                <a:latin typeface="Times New Roman" pitchFamily="-110" charset="0"/>
                <a:ea typeface="+mn-ea"/>
                <a:cs typeface="+mn-cs"/>
              </a:rPr>
              <a:t>as </a:t>
            </a:r>
            <a:r>
              <a:rPr lang="en-US" sz="1200" b="1" kern="1200" baseline="0" dirty="0">
                <a:solidFill>
                  <a:schemeClr val="tx1"/>
                </a:solidFill>
                <a:latin typeface="Times New Roman" pitchFamily="-110" charset="0"/>
                <a:ea typeface="+mn-ea"/>
                <a:cs typeface="+mn-cs"/>
              </a:rPr>
              <a:t>real memory. </a:t>
            </a:r>
            <a:r>
              <a:rPr lang="en-US" sz="1200" b="0" kern="1200" baseline="0" dirty="0">
                <a:solidFill>
                  <a:schemeClr val="tx1"/>
                </a:solidFill>
                <a:latin typeface="Times New Roman" pitchFamily="-110" charset="0"/>
                <a:ea typeface="+mn-ea"/>
                <a:cs typeface="+mn-cs"/>
              </a:rPr>
              <a:t>But a programmer or user perceives a much larger memory—that</a:t>
            </a:r>
          </a:p>
          <a:p>
            <a:r>
              <a:rPr lang="en-US" sz="1200" kern="1200" baseline="0" dirty="0">
                <a:solidFill>
                  <a:schemeClr val="tx1"/>
                </a:solidFill>
                <a:latin typeface="Times New Roman" pitchFamily="-110" charset="0"/>
                <a:ea typeface="+mn-ea"/>
                <a:cs typeface="+mn-cs"/>
              </a:rPr>
              <a:t>which is allocated on the disk. This latter is therefore referred to as </a:t>
            </a:r>
            <a:r>
              <a:rPr lang="en-US" sz="1200" b="1" kern="1200" baseline="0" dirty="0">
                <a:solidFill>
                  <a:schemeClr val="tx1"/>
                </a:solidFill>
                <a:latin typeface="Times New Roman" pitchFamily="-110" charset="0"/>
                <a:ea typeface="+mn-ea"/>
                <a:cs typeface="+mn-cs"/>
              </a:rPr>
              <a:t>virtual memory.</a:t>
            </a:r>
          </a:p>
          <a:p>
            <a:r>
              <a:rPr lang="en-US" sz="1200" kern="1200" baseline="0" dirty="0">
                <a:solidFill>
                  <a:schemeClr val="tx1"/>
                </a:solidFill>
                <a:latin typeface="Times New Roman" pitchFamily="-110" charset="0"/>
                <a:ea typeface="+mn-ea"/>
                <a:cs typeface="+mn-cs"/>
              </a:rPr>
              <a:t>Virtual memory allows for very effective multiprogramming and relieves the user of</a:t>
            </a:r>
          </a:p>
          <a:p>
            <a:r>
              <a:rPr lang="en-US" sz="1200" kern="1200" baseline="0" dirty="0">
                <a:solidFill>
                  <a:schemeClr val="tx1"/>
                </a:solidFill>
                <a:latin typeface="Times New Roman" pitchFamily="-110" charset="0"/>
                <a:ea typeface="+mn-ea"/>
                <a:cs typeface="+mn-cs"/>
              </a:rPr>
              <a:t>the unnecessarily tight constraints of main memory.</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Times New Roman" pitchFamily="-110" charset="0"/>
                <a:ea typeface="+mn-ea"/>
                <a:cs typeface="+mn-cs"/>
              </a:rPr>
              <a:t>An alternative approach to the use of one- or two-level page tables is the use</a:t>
            </a:r>
          </a:p>
          <a:p>
            <a:r>
              <a:rPr lang="en-US" sz="1200" kern="1200" baseline="0" dirty="0">
                <a:solidFill>
                  <a:schemeClr val="tx1"/>
                </a:solidFill>
                <a:latin typeface="Times New Roman" pitchFamily="-110" charset="0"/>
                <a:ea typeface="+mn-ea"/>
                <a:cs typeface="+mn-cs"/>
              </a:rPr>
              <a:t>of an inverted page table structure (Figure 9.17). Variations on this approach are</a:t>
            </a:r>
          </a:p>
          <a:p>
            <a:r>
              <a:rPr lang="en-US" sz="1200" kern="1200" baseline="0" dirty="0">
                <a:solidFill>
                  <a:schemeClr val="tx1"/>
                </a:solidFill>
                <a:latin typeface="Times New Roman" pitchFamily="-110" charset="0"/>
                <a:ea typeface="+mn-ea"/>
                <a:cs typeface="+mn-cs"/>
              </a:rPr>
              <a:t>used on the PowerPC, UltraSPARC, and the IA-64 architecture. An implementation</a:t>
            </a:r>
          </a:p>
          <a:p>
            <a:r>
              <a:rPr lang="en-US" sz="1200" kern="1200" baseline="0" dirty="0">
                <a:solidFill>
                  <a:schemeClr val="tx1"/>
                </a:solidFill>
                <a:latin typeface="Times New Roman" pitchFamily="-110" charset="0"/>
                <a:ea typeface="+mn-ea"/>
                <a:cs typeface="+mn-cs"/>
              </a:rPr>
              <a:t>of the Mach OS on the RT-PC also uses this technique.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In this approach, the page number portion of a virtual address is mapped into</a:t>
            </a:r>
          </a:p>
          <a:p>
            <a:r>
              <a:rPr lang="en-US" sz="1200" kern="1200" baseline="0" dirty="0">
                <a:solidFill>
                  <a:schemeClr val="tx1"/>
                </a:solidFill>
                <a:latin typeface="Times New Roman" pitchFamily="-110" charset="0"/>
                <a:ea typeface="+mn-ea"/>
                <a:cs typeface="+mn-cs"/>
              </a:rPr>
              <a:t>a hash value using a simple hashing function. The hash value is a pointer to the</a:t>
            </a:r>
          </a:p>
          <a:p>
            <a:r>
              <a:rPr lang="en-US" sz="1200" kern="1200" baseline="0" dirty="0">
                <a:solidFill>
                  <a:schemeClr val="tx1"/>
                </a:solidFill>
                <a:latin typeface="Times New Roman" pitchFamily="-110" charset="0"/>
                <a:ea typeface="+mn-ea"/>
                <a:cs typeface="+mn-cs"/>
              </a:rPr>
              <a:t>inverted page table, which contains the page table entries. There is one entry in the</a:t>
            </a:r>
          </a:p>
          <a:p>
            <a:r>
              <a:rPr lang="en-US" sz="1200" kern="1200" baseline="0" dirty="0">
                <a:solidFill>
                  <a:schemeClr val="tx1"/>
                </a:solidFill>
                <a:latin typeface="Times New Roman" pitchFamily="-110" charset="0"/>
                <a:ea typeface="+mn-ea"/>
                <a:cs typeface="+mn-cs"/>
              </a:rPr>
              <a:t>inverted page table for each real memory page frame rather than one per virtual</a:t>
            </a:r>
          </a:p>
          <a:p>
            <a:r>
              <a:rPr lang="en-US" sz="1200" kern="1200" baseline="0" dirty="0">
                <a:solidFill>
                  <a:schemeClr val="tx1"/>
                </a:solidFill>
                <a:latin typeface="Times New Roman" pitchFamily="-110" charset="0"/>
                <a:ea typeface="+mn-ea"/>
                <a:cs typeface="+mn-cs"/>
              </a:rPr>
              <a:t>page. Thus a fixed proportion of real memory is required for the tables regardless of</a:t>
            </a:r>
          </a:p>
          <a:p>
            <a:r>
              <a:rPr lang="en-US" sz="1200" kern="1200" baseline="0" dirty="0">
                <a:solidFill>
                  <a:schemeClr val="tx1"/>
                </a:solidFill>
                <a:latin typeface="Times New Roman" pitchFamily="-110" charset="0"/>
                <a:ea typeface="+mn-ea"/>
                <a:cs typeface="+mn-cs"/>
              </a:rPr>
              <a:t>the number of processes or virtual pages supported. Because more than one virtual</a:t>
            </a:r>
          </a:p>
          <a:p>
            <a:r>
              <a:rPr lang="en-US" sz="1200" kern="1200" baseline="0" dirty="0">
                <a:solidFill>
                  <a:schemeClr val="tx1"/>
                </a:solidFill>
                <a:latin typeface="Times New Roman" pitchFamily="-110" charset="0"/>
                <a:ea typeface="+mn-ea"/>
                <a:cs typeface="+mn-cs"/>
              </a:rPr>
              <a:t>address may map into the same hash table entry, a chaining technique is used for</a:t>
            </a:r>
          </a:p>
          <a:p>
            <a:r>
              <a:rPr lang="en-US" sz="1200" kern="1200" baseline="0" dirty="0">
                <a:solidFill>
                  <a:schemeClr val="tx1"/>
                </a:solidFill>
                <a:latin typeface="Times New Roman" pitchFamily="-110" charset="0"/>
                <a:ea typeface="+mn-ea"/>
                <a:cs typeface="+mn-cs"/>
              </a:rPr>
              <a:t>managing the overflow. The hashing technique results in chains that are typically</a:t>
            </a:r>
          </a:p>
          <a:p>
            <a:r>
              <a:rPr lang="en-US" sz="1200" kern="1200" baseline="0" dirty="0">
                <a:solidFill>
                  <a:schemeClr val="tx1"/>
                </a:solidFill>
                <a:latin typeface="Times New Roman" pitchFamily="-110" charset="0"/>
                <a:ea typeface="+mn-ea"/>
                <a:cs typeface="+mn-cs"/>
              </a:rPr>
              <a:t>short—between one and two entries. The page table’s structure is called </a:t>
            </a:r>
            <a:r>
              <a:rPr lang="en-US" sz="1200" i="1" kern="1200" baseline="0" dirty="0">
                <a:solidFill>
                  <a:schemeClr val="tx1"/>
                </a:solidFill>
                <a:latin typeface="Times New Roman" pitchFamily="-110" charset="0"/>
                <a:ea typeface="+mn-ea"/>
                <a:cs typeface="+mn-cs"/>
              </a:rPr>
              <a:t>inverted</a:t>
            </a:r>
          </a:p>
          <a:p>
            <a:r>
              <a:rPr lang="en-US" sz="1200" kern="1200" baseline="0" dirty="0">
                <a:solidFill>
                  <a:schemeClr val="tx1"/>
                </a:solidFill>
                <a:latin typeface="Times New Roman" pitchFamily="-110" charset="0"/>
                <a:ea typeface="+mn-ea"/>
                <a:cs typeface="+mn-cs"/>
              </a:rPr>
              <a:t>because it indexes page table entries by frame number rather than by virtual page</a:t>
            </a:r>
          </a:p>
          <a:p>
            <a:r>
              <a:rPr lang="en-US" sz="1200" kern="1200" baseline="0" dirty="0">
                <a:solidFill>
                  <a:schemeClr val="tx1"/>
                </a:solidFill>
                <a:latin typeface="Times New Roman" pitchFamily="-110" charset="0"/>
                <a:ea typeface="+mn-ea"/>
                <a:cs typeface="+mn-cs"/>
              </a:rPr>
              <a:t>number.</a:t>
            </a:r>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33</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Times New Roman" pitchFamily="-110" charset="0"/>
                <a:ea typeface="+mn-ea"/>
                <a:cs typeface="+mn-cs"/>
              </a:rPr>
              <a:t>In principle, then, every virtual memory reference can cause two physical memory</a:t>
            </a:r>
          </a:p>
          <a:p>
            <a:r>
              <a:rPr lang="en-US" sz="1200" kern="1200" baseline="0" dirty="0">
                <a:solidFill>
                  <a:schemeClr val="tx1"/>
                </a:solidFill>
                <a:latin typeface="Times New Roman" pitchFamily="-110" charset="0"/>
                <a:ea typeface="+mn-ea"/>
                <a:cs typeface="+mn-cs"/>
              </a:rPr>
              <a:t>accesses: one to fetch the appropriate page table entry, and one to fetch the</a:t>
            </a:r>
          </a:p>
          <a:p>
            <a:r>
              <a:rPr lang="en-US" sz="1200" kern="1200" baseline="0" dirty="0">
                <a:solidFill>
                  <a:schemeClr val="tx1"/>
                </a:solidFill>
                <a:latin typeface="Times New Roman" pitchFamily="-110" charset="0"/>
                <a:ea typeface="+mn-ea"/>
                <a:cs typeface="+mn-cs"/>
              </a:rPr>
              <a:t>desired data. Thus, a straightforward virtual memory scheme would have the effect</a:t>
            </a:r>
          </a:p>
          <a:p>
            <a:r>
              <a:rPr lang="en-US" sz="1200" kern="1200" baseline="0" dirty="0">
                <a:solidFill>
                  <a:schemeClr val="tx1"/>
                </a:solidFill>
                <a:latin typeface="Times New Roman" pitchFamily="-110" charset="0"/>
                <a:ea typeface="+mn-ea"/>
                <a:cs typeface="+mn-cs"/>
              </a:rPr>
              <a:t>of doubling the memory access time. To overcome this problem, most virtual</a:t>
            </a:r>
          </a:p>
          <a:p>
            <a:r>
              <a:rPr lang="en-US" sz="1200" kern="1200" baseline="0" dirty="0">
                <a:solidFill>
                  <a:schemeClr val="tx1"/>
                </a:solidFill>
                <a:latin typeface="Times New Roman" pitchFamily="-110" charset="0"/>
                <a:ea typeface="+mn-ea"/>
                <a:cs typeface="+mn-cs"/>
              </a:rPr>
              <a:t>memory schemes make use of a special cache for page table entries, usually called</a:t>
            </a:r>
          </a:p>
          <a:p>
            <a:r>
              <a:rPr lang="en-US" sz="1200" kern="1200" baseline="0" dirty="0">
                <a:solidFill>
                  <a:schemeClr val="tx1"/>
                </a:solidFill>
                <a:latin typeface="Times New Roman" pitchFamily="-110" charset="0"/>
                <a:ea typeface="+mn-ea"/>
                <a:cs typeface="+mn-cs"/>
              </a:rPr>
              <a:t>a </a:t>
            </a:r>
            <a:r>
              <a:rPr lang="en-US" sz="1200" b="1" kern="1200" baseline="0" dirty="0">
                <a:solidFill>
                  <a:schemeClr val="tx1"/>
                </a:solidFill>
                <a:latin typeface="Times New Roman" pitchFamily="-110" charset="0"/>
                <a:ea typeface="+mn-ea"/>
                <a:cs typeface="+mn-cs"/>
              </a:rPr>
              <a:t>translation lookaside buffer (TLB). </a:t>
            </a:r>
            <a:r>
              <a:rPr lang="en-US" sz="1200" b="0" kern="1200" baseline="0" dirty="0">
                <a:solidFill>
                  <a:schemeClr val="tx1"/>
                </a:solidFill>
                <a:latin typeface="Times New Roman" pitchFamily="-110" charset="0"/>
                <a:ea typeface="+mn-ea"/>
                <a:cs typeface="+mn-cs"/>
              </a:rPr>
              <a:t>This cache functions in the same way as a</a:t>
            </a:r>
          </a:p>
          <a:p>
            <a:r>
              <a:rPr lang="en-US" sz="1200" b="0" kern="1200" baseline="0" dirty="0">
                <a:solidFill>
                  <a:schemeClr val="tx1"/>
                </a:solidFill>
                <a:latin typeface="Times New Roman" pitchFamily="-110" charset="0"/>
                <a:ea typeface="+mn-ea"/>
                <a:cs typeface="+mn-cs"/>
              </a:rPr>
              <a:t>memory cache and contains those page table entries that have </a:t>
            </a:r>
            <a:r>
              <a:rPr lang="en-US" sz="1200" kern="1200" baseline="0" dirty="0">
                <a:solidFill>
                  <a:schemeClr val="tx1"/>
                </a:solidFill>
                <a:latin typeface="Times New Roman" pitchFamily="-110" charset="0"/>
                <a:ea typeface="+mn-ea"/>
                <a:cs typeface="+mn-cs"/>
              </a:rPr>
              <a:t>been most recently</a:t>
            </a:r>
          </a:p>
          <a:p>
            <a:r>
              <a:rPr lang="en-US" sz="1200" kern="1200" baseline="0" dirty="0">
                <a:solidFill>
                  <a:schemeClr val="tx1"/>
                </a:solidFill>
                <a:latin typeface="Times New Roman" pitchFamily="-110" charset="0"/>
                <a:ea typeface="+mn-ea"/>
                <a:cs typeface="+mn-cs"/>
              </a:rPr>
              <a:t>used. Figure 9.18 is a flowchart that shows the use of the TLB. By the principle of</a:t>
            </a:r>
          </a:p>
          <a:p>
            <a:r>
              <a:rPr lang="en-US" sz="1200" kern="1200" baseline="0" dirty="0">
                <a:solidFill>
                  <a:schemeClr val="tx1"/>
                </a:solidFill>
                <a:latin typeface="Times New Roman" pitchFamily="-110" charset="0"/>
                <a:ea typeface="+mn-ea"/>
                <a:cs typeface="+mn-cs"/>
              </a:rPr>
              <a:t>locality, most virtual memory references will be to locations in recently used pages.</a:t>
            </a:r>
          </a:p>
          <a:p>
            <a:r>
              <a:rPr lang="en-US" sz="1200" kern="1200" baseline="0" dirty="0">
                <a:solidFill>
                  <a:schemeClr val="tx1"/>
                </a:solidFill>
                <a:latin typeface="Times New Roman" pitchFamily="-110" charset="0"/>
                <a:ea typeface="+mn-ea"/>
                <a:cs typeface="+mn-cs"/>
              </a:rPr>
              <a:t>Therefore, most references will involve page table entries in the cache. </a:t>
            </a:r>
          </a:p>
          <a:p>
            <a:r>
              <a:rPr lang="en-US" sz="1200" kern="1200" dirty="0">
                <a:solidFill>
                  <a:schemeClr val="tx1"/>
                </a:solidFill>
                <a:effectLst/>
                <a:latin typeface="Times New Roman" pitchFamily="-110" charset="0"/>
                <a:ea typeface="+mn-ea"/>
                <a:cs typeface="+mn-cs"/>
              </a:rPr>
              <a:t> Numerous studies have shown that this scheme can significantly improve performance</a:t>
            </a:r>
          </a:p>
          <a:p>
            <a:r>
              <a:rPr lang="en-US" sz="1200" kern="1200" dirty="0">
                <a:solidFill>
                  <a:schemeClr val="tx1"/>
                </a:solidFill>
                <a:effectLst/>
                <a:latin typeface="Times New Roman" pitchFamily="-110" charset="0"/>
                <a:ea typeface="+mn-ea"/>
                <a:cs typeface="+mn-cs"/>
              </a:rPr>
              <a:t>[MITT17b].</a:t>
            </a:r>
          </a:p>
          <a:p>
            <a:endParaRPr lang="en-US" sz="1200" kern="1200" baseline="0" dirty="0">
              <a:solidFill>
                <a:schemeClr val="tx1"/>
              </a:solidFill>
              <a:latin typeface="Times New Roman" pitchFamily="-110" charset="0"/>
              <a:ea typeface="+mn-ea"/>
              <a:cs typeface="+mn-cs"/>
            </a:endParaRPr>
          </a:p>
        </p:txBody>
      </p:sp>
      <p:sp>
        <p:nvSpPr>
          <p:cNvPr id="4" name="Slide Number Placeholder 3"/>
          <p:cNvSpPr>
            <a:spLocks noGrp="1"/>
          </p:cNvSpPr>
          <p:nvPr>
            <p:ph type="sldNum" sz="quarter" idx="10"/>
          </p:nvPr>
        </p:nvSpPr>
        <p:spPr/>
        <p:txBody>
          <a:bodyPr/>
          <a:lstStyle/>
          <a:p>
            <a:fld id="{13FBE658-3263-9741-A1BA-D173C69310A1}" type="slidenum">
              <a:rPr lang="en-US" smtClean="0"/>
              <a:pPr/>
              <a:t>34</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Times New Roman" pitchFamily="-110" charset="0"/>
                <a:ea typeface="+mn-ea"/>
                <a:cs typeface="+mn-cs"/>
              </a:rPr>
              <a:t>Note that the virtual memory mechanism must interact with the cache system</a:t>
            </a:r>
          </a:p>
          <a:p>
            <a:r>
              <a:rPr lang="en-US" sz="1200" kern="1200" baseline="0" dirty="0">
                <a:solidFill>
                  <a:schemeClr val="tx1"/>
                </a:solidFill>
                <a:latin typeface="Times New Roman" pitchFamily="-110" charset="0"/>
                <a:ea typeface="+mn-ea"/>
                <a:cs typeface="+mn-cs"/>
              </a:rPr>
              <a:t>(not the TLB cache, but the main memory cache). This is illustrated in Figure 9.19.</a:t>
            </a:r>
          </a:p>
          <a:p>
            <a:r>
              <a:rPr lang="en-US" sz="1200" kern="1200" baseline="0" dirty="0">
                <a:solidFill>
                  <a:schemeClr val="tx1"/>
                </a:solidFill>
                <a:latin typeface="Times New Roman" pitchFamily="-110" charset="0"/>
                <a:ea typeface="+mn-ea"/>
                <a:cs typeface="+mn-cs"/>
              </a:rPr>
              <a:t>A virtual address will generally be in the form of a page number, offset. First, the</a:t>
            </a:r>
          </a:p>
          <a:p>
            <a:r>
              <a:rPr lang="en-US" sz="1200" kern="1200" baseline="0" dirty="0">
                <a:solidFill>
                  <a:schemeClr val="tx1"/>
                </a:solidFill>
                <a:latin typeface="Times New Roman" pitchFamily="-110" charset="0"/>
                <a:ea typeface="+mn-ea"/>
                <a:cs typeface="+mn-cs"/>
              </a:rPr>
              <a:t>memory system consults the TLB to see if the matching page table entry is present.</a:t>
            </a:r>
          </a:p>
          <a:p>
            <a:r>
              <a:rPr lang="en-US" sz="1200" kern="1200" baseline="0" dirty="0">
                <a:solidFill>
                  <a:schemeClr val="tx1"/>
                </a:solidFill>
                <a:latin typeface="Times New Roman" pitchFamily="-110" charset="0"/>
                <a:ea typeface="+mn-ea"/>
                <a:cs typeface="+mn-cs"/>
              </a:rPr>
              <a:t>If it is, the real (physical) address is generated by combining the frame number with</a:t>
            </a:r>
          </a:p>
          <a:p>
            <a:r>
              <a:rPr lang="en-US" sz="1200" kern="1200" baseline="0" dirty="0">
                <a:solidFill>
                  <a:schemeClr val="tx1"/>
                </a:solidFill>
                <a:latin typeface="Times New Roman" pitchFamily="-110" charset="0"/>
                <a:ea typeface="+mn-ea"/>
                <a:cs typeface="+mn-cs"/>
              </a:rPr>
              <a:t>the offset. If not, the entry is accessed from a page table. Once the real address is</a:t>
            </a:r>
          </a:p>
          <a:p>
            <a:r>
              <a:rPr lang="en-US" sz="1200" kern="1200" baseline="0" dirty="0">
                <a:solidFill>
                  <a:schemeClr val="tx1"/>
                </a:solidFill>
                <a:latin typeface="Times New Roman" pitchFamily="-110" charset="0"/>
                <a:ea typeface="+mn-ea"/>
                <a:cs typeface="+mn-cs"/>
              </a:rPr>
              <a:t>generated, which is in the form of a tag and a remainder, the cache is consulted to</a:t>
            </a:r>
          </a:p>
          <a:p>
            <a:r>
              <a:rPr lang="en-US" sz="1200" kern="1200" baseline="0" dirty="0">
                <a:solidFill>
                  <a:schemeClr val="tx1"/>
                </a:solidFill>
                <a:latin typeface="Times New Roman" pitchFamily="-110" charset="0"/>
                <a:ea typeface="+mn-ea"/>
                <a:cs typeface="+mn-cs"/>
              </a:rPr>
              <a:t>see if the block containing that word is present (see Figure 5.3). If so, it is returned</a:t>
            </a:r>
          </a:p>
          <a:p>
            <a:r>
              <a:rPr lang="en-US" sz="1200" kern="1200" baseline="0" dirty="0">
                <a:solidFill>
                  <a:schemeClr val="tx1"/>
                </a:solidFill>
                <a:latin typeface="Times New Roman" pitchFamily="-110" charset="0"/>
                <a:ea typeface="+mn-ea"/>
                <a:cs typeface="+mn-cs"/>
              </a:rPr>
              <a:t>to the processor. If not, the word is retrieved from main memory. </a:t>
            </a:r>
            <a:r>
              <a:rPr lang="en-US" sz="1200" kern="1200" dirty="0">
                <a:solidFill>
                  <a:schemeClr val="tx1"/>
                </a:solidFill>
                <a:effectLst/>
                <a:latin typeface="Times New Roman" pitchFamily="-110" charset="0"/>
                <a:ea typeface="+mn-ea"/>
                <a:cs typeface="+mn-cs"/>
              </a:rPr>
              <a:t>The TLB is sometimes</a:t>
            </a:r>
          </a:p>
          <a:p>
            <a:r>
              <a:rPr lang="en-US" sz="1200" kern="1200" dirty="0">
                <a:solidFill>
                  <a:schemeClr val="tx1"/>
                </a:solidFill>
                <a:effectLst/>
                <a:latin typeface="Times New Roman" pitchFamily="-110" charset="0"/>
                <a:ea typeface="+mn-ea"/>
                <a:cs typeface="+mn-cs"/>
              </a:rPr>
              <a:t>implemented as content-addressable memory (CAM). The CAM search key</a:t>
            </a:r>
          </a:p>
          <a:p>
            <a:r>
              <a:rPr lang="en-US" sz="1200" kern="1200" dirty="0">
                <a:solidFill>
                  <a:schemeClr val="tx1"/>
                </a:solidFill>
                <a:effectLst/>
                <a:latin typeface="Times New Roman" pitchFamily="-110" charset="0"/>
                <a:ea typeface="+mn-ea"/>
                <a:cs typeface="+mn-cs"/>
              </a:rPr>
              <a:t>is the virtual address and the search result is a physical address. If the requested</a:t>
            </a:r>
          </a:p>
          <a:p>
            <a:r>
              <a:rPr lang="en-US" sz="1200" kern="1200" dirty="0">
                <a:solidFill>
                  <a:schemeClr val="tx1"/>
                </a:solidFill>
                <a:effectLst/>
                <a:latin typeface="Times New Roman" pitchFamily="-110" charset="0"/>
                <a:ea typeface="+mn-ea"/>
                <a:cs typeface="+mn-cs"/>
              </a:rPr>
              <a:t>address is present in the TLB, the CAM search yields a match quickly and the</a:t>
            </a:r>
          </a:p>
          <a:p>
            <a:r>
              <a:rPr lang="en-US" sz="1200" kern="1200" dirty="0">
                <a:solidFill>
                  <a:schemeClr val="tx1"/>
                </a:solidFill>
                <a:effectLst/>
                <a:latin typeface="Times New Roman" pitchFamily="-110" charset="0"/>
                <a:ea typeface="+mn-ea"/>
                <a:cs typeface="+mn-cs"/>
              </a:rPr>
              <a:t>retrieved physical address can be used to access memory.</a:t>
            </a:r>
          </a:p>
          <a:p>
            <a:endParaRPr lang="en-US" sz="1200" kern="1200" baseline="0" dirty="0">
              <a:solidFill>
                <a:schemeClr val="tx1"/>
              </a:solidFill>
              <a:latin typeface="Times New Roman" pitchFamily="-110" charset="0"/>
              <a:ea typeface="+mn-ea"/>
              <a:cs typeface="+mn-cs"/>
            </a:endParaRP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reader should be able to appreciate the complexity of the processor hardware</a:t>
            </a:r>
          </a:p>
          <a:p>
            <a:r>
              <a:rPr lang="en-US" sz="1200" kern="1200" baseline="0" dirty="0">
                <a:solidFill>
                  <a:schemeClr val="tx1"/>
                </a:solidFill>
                <a:latin typeface="Times New Roman" pitchFamily="-110" charset="0"/>
                <a:ea typeface="+mn-ea"/>
                <a:cs typeface="+mn-cs"/>
              </a:rPr>
              <a:t>involved in a single memory reference. The virtual address is translated into</a:t>
            </a:r>
          </a:p>
          <a:p>
            <a:r>
              <a:rPr lang="en-US" sz="1200" kern="1200" baseline="0" dirty="0">
                <a:solidFill>
                  <a:schemeClr val="tx1"/>
                </a:solidFill>
                <a:latin typeface="Times New Roman" pitchFamily="-110" charset="0"/>
                <a:ea typeface="+mn-ea"/>
                <a:cs typeface="+mn-cs"/>
              </a:rPr>
              <a:t>a real address. This involves reference to a page table, which may be in the TLB, in</a:t>
            </a:r>
          </a:p>
          <a:p>
            <a:r>
              <a:rPr lang="en-US" sz="1200" kern="1200" baseline="0" dirty="0">
                <a:solidFill>
                  <a:schemeClr val="tx1"/>
                </a:solidFill>
                <a:latin typeface="Times New Roman" pitchFamily="-110" charset="0"/>
                <a:ea typeface="+mn-ea"/>
                <a:cs typeface="+mn-cs"/>
              </a:rPr>
              <a:t>main memory, or on disk. The referenced word may be in cache, in main memory,</a:t>
            </a:r>
          </a:p>
          <a:p>
            <a:r>
              <a:rPr lang="en-US" sz="1200" kern="1200" baseline="0" dirty="0">
                <a:solidFill>
                  <a:schemeClr val="tx1"/>
                </a:solidFill>
                <a:latin typeface="Times New Roman" pitchFamily="-110" charset="0"/>
                <a:ea typeface="+mn-ea"/>
                <a:cs typeface="+mn-cs"/>
              </a:rPr>
              <a:t>or on disk. In the latter case, the page containing the word must be loaded into main</a:t>
            </a:r>
          </a:p>
          <a:p>
            <a:r>
              <a:rPr lang="en-US" sz="1200" kern="1200" baseline="0" dirty="0">
                <a:solidFill>
                  <a:schemeClr val="tx1"/>
                </a:solidFill>
                <a:latin typeface="Times New Roman" pitchFamily="-110" charset="0"/>
                <a:ea typeface="+mn-ea"/>
                <a:cs typeface="+mn-cs"/>
              </a:rPr>
              <a:t>memory and its block loaded into the cache. In addition, the page table entry for</a:t>
            </a:r>
          </a:p>
          <a:p>
            <a:r>
              <a:rPr lang="en-US" sz="1200" kern="1200" baseline="0" dirty="0">
                <a:solidFill>
                  <a:schemeClr val="tx1"/>
                </a:solidFill>
                <a:latin typeface="Times New Roman" pitchFamily="-110" charset="0"/>
                <a:ea typeface="+mn-ea"/>
                <a:cs typeface="+mn-cs"/>
              </a:rPr>
              <a:t>that page must be updated.</a:t>
            </a:r>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35</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64BCDE-3559-4440-93B8-E2502456DC55}" type="slidenum">
              <a:rPr lang="en-US"/>
              <a:pPr/>
              <a:t>36</a:t>
            </a:fld>
            <a:endParaRPr lang="en-US" dirty="0"/>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There is another way in which addressable memory can be subdivided, known as</a:t>
            </a:r>
          </a:p>
          <a:p>
            <a:r>
              <a:rPr lang="en-US" sz="1200" i="1" kern="1200" baseline="0" dirty="0">
                <a:solidFill>
                  <a:schemeClr val="tx1"/>
                </a:solidFill>
                <a:latin typeface="Times New Roman" pitchFamily="-110" charset="0"/>
                <a:ea typeface="+mn-ea"/>
                <a:cs typeface="+mn-cs"/>
              </a:rPr>
              <a:t>segmentation. </a:t>
            </a:r>
            <a:r>
              <a:rPr lang="en-US" sz="1200" i="0" kern="1200" baseline="0" dirty="0">
                <a:solidFill>
                  <a:schemeClr val="tx1"/>
                </a:solidFill>
                <a:latin typeface="Times New Roman" pitchFamily="-110" charset="0"/>
                <a:ea typeface="+mn-ea"/>
                <a:cs typeface="+mn-cs"/>
              </a:rPr>
              <a:t>Whereas paging is invisible to the programmer and serves the purpose</a:t>
            </a:r>
          </a:p>
          <a:p>
            <a:r>
              <a:rPr lang="en-US" sz="1200" kern="1200" baseline="0" dirty="0">
                <a:solidFill>
                  <a:schemeClr val="tx1"/>
                </a:solidFill>
                <a:latin typeface="Times New Roman" pitchFamily="-110" charset="0"/>
                <a:ea typeface="+mn-ea"/>
                <a:cs typeface="+mn-cs"/>
              </a:rPr>
              <a:t>of providing the programmer with a larger address space, segmentation is usually</a:t>
            </a:r>
          </a:p>
          <a:p>
            <a:r>
              <a:rPr lang="en-US" sz="1200" kern="1200" baseline="0" dirty="0">
                <a:solidFill>
                  <a:schemeClr val="tx1"/>
                </a:solidFill>
                <a:latin typeface="Times New Roman" pitchFamily="-110" charset="0"/>
                <a:ea typeface="+mn-ea"/>
                <a:cs typeface="+mn-cs"/>
              </a:rPr>
              <a:t>visible to the programmer and is provided as a convenience for organizing programs</a:t>
            </a:r>
          </a:p>
          <a:p>
            <a:r>
              <a:rPr lang="en-US" sz="1200" kern="1200" baseline="0" dirty="0">
                <a:solidFill>
                  <a:schemeClr val="tx1"/>
                </a:solidFill>
                <a:latin typeface="Times New Roman" pitchFamily="-110" charset="0"/>
                <a:ea typeface="+mn-ea"/>
                <a:cs typeface="+mn-cs"/>
              </a:rPr>
              <a:t>and data and as a means for associating privilege and protection attributes with</a:t>
            </a:r>
          </a:p>
          <a:p>
            <a:r>
              <a:rPr lang="en-US" sz="1200" kern="1200" baseline="0" dirty="0">
                <a:solidFill>
                  <a:schemeClr val="tx1"/>
                </a:solidFill>
                <a:latin typeface="Times New Roman" pitchFamily="-110" charset="0"/>
                <a:ea typeface="+mn-ea"/>
                <a:cs typeface="+mn-cs"/>
              </a:rPr>
              <a:t>instructions and data.</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Segmentation allows the programmer to view memory as consisting of multiple</a:t>
            </a:r>
          </a:p>
          <a:p>
            <a:r>
              <a:rPr lang="en-US" sz="1200" kern="1200" baseline="0" dirty="0">
                <a:solidFill>
                  <a:schemeClr val="tx1"/>
                </a:solidFill>
                <a:latin typeface="Times New Roman" pitchFamily="-110" charset="0"/>
                <a:ea typeface="+mn-ea"/>
                <a:cs typeface="+mn-cs"/>
              </a:rPr>
              <a:t>address spaces or segments. Segments are of variable, indeed dynamic, size.</a:t>
            </a:r>
          </a:p>
          <a:p>
            <a:r>
              <a:rPr lang="en-US" sz="1200" kern="1200" baseline="0" dirty="0">
                <a:solidFill>
                  <a:schemeClr val="tx1"/>
                </a:solidFill>
                <a:latin typeface="Times New Roman" pitchFamily="-110" charset="0"/>
                <a:ea typeface="+mn-ea"/>
                <a:cs typeface="+mn-cs"/>
              </a:rPr>
              <a:t>Typically, the programmer or the OS will assign programs and data to different segments.</a:t>
            </a:r>
          </a:p>
          <a:p>
            <a:r>
              <a:rPr lang="en-US" sz="1200" kern="1200" baseline="0" dirty="0">
                <a:solidFill>
                  <a:schemeClr val="tx1"/>
                </a:solidFill>
                <a:latin typeface="Times New Roman" pitchFamily="-110" charset="0"/>
                <a:ea typeface="+mn-ea"/>
                <a:cs typeface="+mn-cs"/>
              </a:rPr>
              <a:t>There may be a number of program segments for various types of programs as</a:t>
            </a:r>
          </a:p>
          <a:p>
            <a:r>
              <a:rPr lang="en-US" sz="1200" kern="1200" baseline="0" dirty="0">
                <a:solidFill>
                  <a:schemeClr val="tx1"/>
                </a:solidFill>
                <a:latin typeface="Times New Roman" pitchFamily="-110" charset="0"/>
                <a:ea typeface="+mn-ea"/>
                <a:cs typeface="+mn-cs"/>
              </a:rPr>
              <a:t>well as a number of data segments. Each segment may be assigned access and usage</a:t>
            </a:r>
          </a:p>
          <a:p>
            <a:r>
              <a:rPr lang="en-US" sz="1200" kern="1200" baseline="0" dirty="0">
                <a:solidFill>
                  <a:schemeClr val="tx1"/>
                </a:solidFill>
                <a:latin typeface="Times New Roman" pitchFamily="-110" charset="0"/>
                <a:ea typeface="+mn-ea"/>
                <a:cs typeface="+mn-cs"/>
              </a:rPr>
              <a:t>rights. Memory references consist of a (segment number, offset) form of address.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This organization has a number of advantages to the programmer over a non-segmented</a:t>
            </a:r>
          </a:p>
          <a:p>
            <a:r>
              <a:rPr lang="en-US" sz="1200" kern="1200" baseline="0" dirty="0">
                <a:solidFill>
                  <a:schemeClr val="tx1"/>
                </a:solidFill>
                <a:latin typeface="Times New Roman" pitchFamily="-110" charset="0"/>
                <a:ea typeface="+mn-ea"/>
                <a:cs typeface="+mn-cs"/>
              </a:rPr>
              <a:t>address space:</a:t>
            </a:r>
          </a:p>
          <a:p>
            <a:endParaRPr lang="en-US" sz="120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1. It simplifies the handling of growing data structures. If the programmer does</a:t>
            </a:r>
          </a:p>
          <a:p>
            <a:r>
              <a:rPr lang="en-US" sz="1200" kern="1200" baseline="0" dirty="0">
                <a:solidFill>
                  <a:schemeClr val="tx1"/>
                </a:solidFill>
                <a:latin typeface="Times New Roman" pitchFamily="-110" charset="0"/>
                <a:ea typeface="+mn-ea"/>
                <a:cs typeface="+mn-cs"/>
              </a:rPr>
              <a:t>not know ahead of time how large a particular data structure will become, it</a:t>
            </a:r>
          </a:p>
          <a:p>
            <a:r>
              <a:rPr lang="en-US" sz="1200" kern="1200" baseline="0" dirty="0">
                <a:solidFill>
                  <a:schemeClr val="tx1"/>
                </a:solidFill>
                <a:latin typeface="Times New Roman" pitchFamily="-110" charset="0"/>
                <a:ea typeface="+mn-ea"/>
                <a:cs typeface="+mn-cs"/>
              </a:rPr>
              <a:t>is not necessary to guess. The data structure can be assigned its own segment,</a:t>
            </a:r>
          </a:p>
          <a:p>
            <a:r>
              <a:rPr lang="en-US" sz="1200" kern="1200" baseline="0" dirty="0">
                <a:solidFill>
                  <a:schemeClr val="tx1"/>
                </a:solidFill>
                <a:latin typeface="Times New Roman" pitchFamily="-110" charset="0"/>
                <a:ea typeface="+mn-ea"/>
                <a:cs typeface="+mn-cs"/>
              </a:rPr>
              <a:t>and the OS will expand or shrink the segment as needed.</a:t>
            </a:r>
          </a:p>
          <a:p>
            <a:endParaRPr lang="en-US" sz="1200" b="1" kern="1200" baseline="0" dirty="0">
              <a:solidFill>
                <a:schemeClr val="tx1"/>
              </a:solidFill>
              <a:latin typeface="Times New Roman" pitchFamily="-110" charset="0"/>
              <a:ea typeface="+mn-ea"/>
              <a:cs typeface="+mn-cs"/>
            </a:endParaRPr>
          </a:p>
          <a:p>
            <a:r>
              <a:rPr lang="en-US" sz="1200" b="1" kern="1200" baseline="0" dirty="0">
                <a:solidFill>
                  <a:schemeClr val="tx1"/>
                </a:solidFill>
                <a:latin typeface="Times New Roman" pitchFamily="-110" charset="0"/>
                <a:ea typeface="+mn-ea"/>
                <a:cs typeface="+mn-cs"/>
              </a:rPr>
              <a:t>2. </a:t>
            </a:r>
            <a:r>
              <a:rPr lang="en-US" sz="1200" b="0" kern="1200" baseline="0" dirty="0">
                <a:solidFill>
                  <a:schemeClr val="tx1"/>
                </a:solidFill>
                <a:latin typeface="Times New Roman" pitchFamily="-110" charset="0"/>
                <a:ea typeface="+mn-ea"/>
                <a:cs typeface="+mn-cs"/>
              </a:rPr>
              <a:t>It allows programs to be altered and recompiled independently without</a:t>
            </a:r>
          </a:p>
          <a:p>
            <a:r>
              <a:rPr lang="en-US" sz="1200" kern="1200" baseline="0" dirty="0">
                <a:solidFill>
                  <a:schemeClr val="tx1"/>
                </a:solidFill>
                <a:latin typeface="Times New Roman" pitchFamily="-110" charset="0"/>
                <a:ea typeface="+mn-ea"/>
                <a:cs typeface="+mn-cs"/>
              </a:rPr>
              <a:t>requiring that an entire set of programs be re-linked and reloaded. Again, this</a:t>
            </a:r>
          </a:p>
          <a:p>
            <a:r>
              <a:rPr lang="en-US" sz="1200" kern="1200" baseline="0" dirty="0">
                <a:solidFill>
                  <a:schemeClr val="tx1"/>
                </a:solidFill>
                <a:latin typeface="Times New Roman" pitchFamily="-110" charset="0"/>
                <a:ea typeface="+mn-ea"/>
                <a:cs typeface="+mn-cs"/>
              </a:rPr>
              <a:t>is accomplished using multiple segments.</a:t>
            </a:r>
          </a:p>
          <a:p>
            <a:endParaRPr lang="en-US" sz="1200" b="1"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3. It lends itself to sharing among processes. A programmer can place a utility</a:t>
            </a:r>
          </a:p>
          <a:p>
            <a:r>
              <a:rPr lang="en-US" sz="1200" kern="1200" baseline="0" dirty="0">
                <a:solidFill>
                  <a:schemeClr val="tx1"/>
                </a:solidFill>
                <a:latin typeface="Times New Roman" pitchFamily="-110" charset="0"/>
                <a:ea typeface="+mn-ea"/>
                <a:cs typeface="+mn-cs"/>
              </a:rPr>
              <a:t>program or a useful table of data in a segment that can be addressed by other</a:t>
            </a:r>
          </a:p>
          <a:p>
            <a:r>
              <a:rPr lang="en-US" sz="1200" kern="1200" baseline="0" dirty="0">
                <a:solidFill>
                  <a:schemeClr val="tx1"/>
                </a:solidFill>
                <a:latin typeface="Times New Roman" pitchFamily="-110" charset="0"/>
                <a:ea typeface="+mn-ea"/>
                <a:cs typeface="+mn-cs"/>
              </a:rPr>
              <a:t>processes.</a:t>
            </a:r>
          </a:p>
          <a:p>
            <a:endParaRPr lang="en-US" sz="1200" b="1"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4. It lends itself to protection. Because a segment can be constructed to contain a</a:t>
            </a:r>
          </a:p>
          <a:p>
            <a:r>
              <a:rPr lang="en-US" sz="1200" kern="1200" baseline="0" dirty="0">
                <a:solidFill>
                  <a:schemeClr val="tx1"/>
                </a:solidFill>
                <a:latin typeface="Times New Roman" pitchFamily="-110" charset="0"/>
                <a:ea typeface="+mn-ea"/>
                <a:cs typeface="+mn-cs"/>
              </a:rPr>
              <a:t>well-defined set of programs or data, the programmer or a system administrator</a:t>
            </a:r>
          </a:p>
          <a:p>
            <a:r>
              <a:rPr lang="en-US" sz="1200" kern="1200" baseline="0" dirty="0">
                <a:solidFill>
                  <a:schemeClr val="tx1"/>
                </a:solidFill>
                <a:latin typeface="Times New Roman" pitchFamily="-110" charset="0"/>
                <a:ea typeface="+mn-ea"/>
                <a:cs typeface="+mn-cs"/>
              </a:rPr>
              <a:t>can assign access privileges in a convenient fashion.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These advantages are not available with paging, which is invisible to the programmer.</a:t>
            </a:r>
          </a:p>
          <a:p>
            <a:r>
              <a:rPr lang="en-US" sz="1200" kern="1200" baseline="0" dirty="0">
                <a:solidFill>
                  <a:schemeClr val="tx1"/>
                </a:solidFill>
                <a:latin typeface="Times New Roman" pitchFamily="-110" charset="0"/>
                <a:ea typeface="+mn-ea"/>
                <a:cs typeface="+mn-cs"/>
              </a:rPr>
              <a:t>On the other hand, we have seen that paging provides for an efficient</a:t>
            </a:r>
          </a:p>
          <a:p>
            <a:r>
              <a:rPr lang="en-US" sz="1200" kern="1200" baseline="0" dirty="0">
                <a:solidFill>
                  <a:schemeClr val="tx1"/>
                </a:solidFill>
                <a:latin typeface="Times New Roman" pitchFamily="-110" charset="0"/>
                <a:ea typeface="+mn-ea"/>
                <a:cs typeface="+mn-cs"/>
              </a:rPr>
              <a:t>form of memory management. To combine the advantages of both, some systems</a:t>
            </a:r>
          </a:p>
          <a:p>
            <a:r>
              <a:rPr lang="en-US" sz="1200" kern="1200" baseline="0" dirty="0">
                <a:solidFill>
                  <a:schemeClr val="tx1"/>
                </a:solidFill>
                <a:latin typeface="Times New Roman" pitchFamily="-110" charset="0"/>
                <a:ea typeface="+mn-ea"/>
                <a:cs typeface="+mn-cs"/>
              </a:rPr>
              <a:t>are equipped with the hardware and OS software to provide both.</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dirty="0">
                <a:solidFill>
                  <a:schemeClr val="tx1"/>
                </a:solidFill>
                <a:effectLst/>
                <a:latin typeface="Times New Roman" pitchFamily="-110" charset="0"/>
                <a:ea typeface="+mn-ea"/>
                <a:cs typeface="+mn-cs"/>
              </a:rPr>
              <a:t> Since the introduction of the 32-bit architecture, microprocessors have evolved</a:t>
            </a:r>
          </a:p>
          <a:p>
            <a:r>
              <a:rPr lang="en-US" sz="1200" kern="1200" dirty="0">
                <a:solidFill>
                  <a:schemeClr val="tx1"/>
                </a:solidFill>
                <a:effectLst/>
                <a:latin typeface="Times New Roman" pitchFamily="-110" charset="0"/>
                <a:ea typeface="+mn-ea"/>
                <a:cs typeface="+mn-cs"/>
              </a:rPr>
              <a:t>sophisticated memory management schemes that build on the lessons learned with</a:t>
            </a:r>
          </a:p>
          <a:p>
            <a:r>
              <a:rPr lang="en-US" sz="1200" kern="1200" dirty="0">
                <a:solidFill>
                  <a:schemeClr val="tx1"/>
                </a:solidFill>
                <a:effectLst/>
                <a:latin typeface="Times New Roman" pitchFamily="-110" charset="0"/>
                <a:ea typeface="+mn-ea"/>
                <a:cs typeface="+mn-cs"/>
              </a:rPr>
              <a:t>medium-and large-scale systems. In many cases, the microprocessor versions are</a:t>
            </a:r>
          </a:p>
          <a:p>
            <a:r>
              <a:rPr lang="en-US" sz="1200" kern="1200" dirty="0">
                <a:solidFill>
                  <a:schemeClr val="tx1"/>
                </a:solidFill>
                <a:effectLst/>
                <a:latin typeface="Times New Roman" pitchFamily="-110" charset="0"/>
                <a:ea typeface="+mn-ea"/>
                <a:cs typeface="+mn-cs"/>
              </a:rPr>
              <a:t>superior to their larger-system antecedents. Because the schemes were developed by</a:t>
            </a:r>
          </a:p>
          <a:p>
            <a:r>
              <a:rPr lang="en-US" sz="1200" kern="1200" dirty="0">
                <a:solidFill>
                  <a:schemeClr val="tx1"/>
                </a:solidFill>
                <a:effectLst/>
                <a:latin typeface="Times New Roman" pitchFamily="-110" charset="0"/>
                <a:ea typeface="+mn-ea"/>
                <a:cs typeface="+mn-cs"/>
              </a:rPr>
              <a:t>the microprocessor hardware vendor and may be employed with a variety of operating</a:t>
            </a:r>
          </a:p>
          <a:p>
            <a:r>
              <a:rPr lang="en-US" sz="1200" kern="1200" dirty="0">
                <a:solidFill>
                  <a:schemeClr val="tx1"/>
                </a:solidFill>
                <a:effectLst/>
                <a:latin typeface="Times New Roman" pitchFamily="-110" charset="0"/>
                <a:ea typeface="+mn-ea"/>
                <a:cs typeface="+mn-cs"/>
              </a:rPr>
              <a:t>systems, they tend to be quite general purpose. A representative example is the</a:t>
            </a:r>
          </a:p>
          <a:p>
            <a:r>
              <a:rPr lang="en-US" sz="1200" kern="1200" dirty="0">
                <a:solidFill>
                  <a:schemeClr val="tx1"/>
                </a:solidFill>
                <a:effectLst/>
                <a:latin typeface="Times New Roman" pitchFamily="-110" charset="0"/>
                <a:ea typeface="+mn-ea"/>
                <a:cs typeface="+mn-cs"/>
              </a:rPr>
              <a:t>scheme used on the Intel x86 architecture.</a:t>
            </a:r>
            <a:endParaRPr lang="en-US" sz="1200" kern="1200" baseline="0" dirty="0">
              <a:solidFill>
                <a:schemeClr val="tx1"/>
              </a:solidFill>
              <a:latin typeface="Times New Roman" pitchFamily="-110" charset="0"/>
              <a:ea typeface="+mn-ea"/>
              <a:cs typeface="+mn-cs"/>
            </a:endParaRP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x86 includes hardware for both segmentation and paging. Both mechanisms</a:t>
            </a:r>
          </a:p>
          <a:p>
            <a:r>
              <a:rPr lang="en-US" sz="1200" kern="1200" baseline="0" dirty="0">
                <a:solidFill>
                  <a:schemeClr val="tx1"/>
                </a:solidFill>
                <a:latin typeface="Times New Roman" pitchFamily="-110" charset="0"/>
                <a:ea typeface="+mn-ea"/>
                <a:cs typeface="+mn-cs"/>
              </a:rPr>
              <a:t>can be disabled, allowing the user to choose from four distinct views of</a:t>
            </a:r>
          </a:p>
          <a:p>
            <a:r>
              <a:rPr lang="en-US" sz="1200" kern="1200" baseline="0" dirty="0">
                <a:solidFill>
                  <a:schemeClr val="tx1"/>
                </a:solidFill>
                <a:latin typeface="Times New Roman" pitchFamily="-110" charset="0"/>
                <a:ea typeface="+mn-ea"/>
                <a:cs typeface="+mn-cs"/>
              </a:rPr>
              <a:t>memory:</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Unsegmented unpaged memory: </a:t>
            </a:r>
            <a:r>
              <a:rPr lang="en-US" sz="1200" b="0" kern="1200" baseline="0" dirty="0">
                <a:solidFill>
                  <a:schemeClr val="tx1"/>
                </a:solidFill>
                <a:latin typeface="Times New Roman" pitchFamily="-110" charset="0"/>
                <a:ea typeface="+mn-ea"/>
                <a:cs typeface="+mn-cs"/>
              </a:rPr>
              <a:t>In this case, the virtual address is the same</a:t>
            </a:r>
          </a:p>
          <a:p>
            <a:r>
              <a:rPr lang="en-US" sz="1200" kern="1200" baseline="0" dirty="0">
                <a:solidFill>
                  <a:schemeClr val="tx1"/>
                </a:solidFill>
                <a:latin typeface="Times New Roman" pitchFamily="-110" charset="0"/>
                <a:ea typeface="+mn-ea"/>
                <a:cs typeface="+mn-cs"/>
              </a:rPr>
              <a:t>as the physical address. This is useful, for example, in low-complexity, high performance</a:t>
            </a:r>
          </a:p>
          <a:p>
            <a:r>
              <a:rPr lang="en-US" sz="1200" kern="1200" baseline="0" dirty="0">
                <a:solidFill>
                  <a:schemeClr val="tx1"/>
                </a:solidFill>
                <a:latin typeface="Times New Roman" pitchFamily="-110" charset="0"/>
                <a:ea typeface="+mn-ea"/>
                <a:cs typeface="+mn-cs"/>
              </a:rPr>
              <a:t>controller applications.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Unsegmented paged memory: </a:t>
            </a:r>
            <a:r>
              <a:rPr lang="en-US" sz="1200" b="0" kern="1200" baseline="0" dirty="0">
                <a:solidFill>
                  <a:schemeClr val="tx1"/>
                </a:solidFill>
                <a:latin typeface="Times New Roman" pitchFamily="-110" charset="0"/>
                <a:ea typeface="+mn-ea"/>
                <a:cs typeface="+mn-cs"/>
              </a:rPr>
              <a:t>Here memory is viewed as a paged linear</a:t>
            </a:r>
          </a:p>
          <a:p>
            <a:r>
              <a:rPr lang="en-US" sz="1200" kern="1200" baseline="0" dirty="0">
                <a:solidFill>
                  <a:schemeClr val="tx1"/>
                </a:solidFill>
                <a:latin typeface="Times New Roman" pitchFamily="-110" charset="0"/>
                <a:ea typeface="+mn-ea"/>
                <a:cs typeface="+mn-cs"/>
              </a:rPr>
              <a:t>address space. Protection and management of memory is done via paging.</a:t>
            </a:r>
          </a:p>
          <a:p>
            <a:r>
              <a:rPr lang="en-US" sz="1200" kern="1200" baseline="0" dirty="0">
                <a:solidFill>
                  <a:schemeClr val="tx1"/>
                </a:solidFill>
                <a:latin typeface="Times New Roman" pitchFamily="-110" charset="0"/>
                <a:ea typeface="+mn-ea"/>
                <a:cs typeface="+mn-cs"/>
              </a:rPr>
              <a:t>This is favored by some operating systems (e.g., Berkeley UNIX).</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Segmented unpaged memory: </a:t>
            </a:r>
            <a:r>
              <a:rPr lang="en-US" sz="1200" b="0" kern="1200" baseline="0" dirty="0">
                <a:solidFill>
                  <a:schemeClr val="tx1"/>
                </a:solidFill>
                <a:latin typeface="Times New Roman" pitchFamily="-110" charset="0"/>
                <a:ea typeface="+mn-ea"/>
                <a:cs typeface="+mn-cs"/>
              </a:rPr>
              <a:t>Here memory is viewed as a collection of logical</a:t>
            </a:r>
          </a:p>
          <a:p>
            <a:r>
              <a:rPr lang="en-US" sz="1200" kern="1200" baseline="0" dirty="0">
                <a:solidFill>
                  <a:schemeClr val="tx1"/>
                </a:solidFill>
                <a:latin typeface="Times New Roman" pitchFamily="-110" charset="0"/>
                <a:ea typeface="+mn-ea"/>
                <a:cs typeface="+mn-cs"/>
              </a:rPr>
              <a:t>address spaces. The advantage of this view over a paged approach is that it</a:t>
            </a:r>
          </a:p>
          <a:p>
            <a:r>
              <a:rPr lang="en-US" sz="1200" kern="1200" baseline="0" dirty="0">
                <a:solidFill>
                  <a:schemeClr val="tx1"/>
                </a:solidFill>
                <a:latin typeface="Times New Roman" pitchFamily="-110" charset="0"/>
                <a:ea typeface="+mn-ea"/>
                <a:cs typeface="+mn-cs"/>
              </a:rPr>
              <a:t>affords protection down to the level of a single byte, if necessary. Furthermore,</a:t>
            </a:r>
          </a:p>
          <a:p>
            <a:r>
              <a:rPr lang="en-US" sz="1200" kern="1200" baseline="0" dirty="0">
                <a:solidFill>
                  <a:schemeClr val="tx1"/>
                </a:solidFill>
                <a:latin typeface="Times New Roman" pitchFamily="-110" charset="0"/>
                <a:ea typeface="+mn-ea"/>
                <a:cs typeface="+mn-cs"/>
              </a:rPr>
              <a:t>unlike paging, it guarantees that the translation table needed (the segment</a:t>
            </a:r>
          </a:p>
          <a:p>
            <a:r>
              <a:rPr lang="en-US" sz="1200" kern="1200" baseline="0" dirty="0">
                <a:solidFill>
                  <a:schemeClr val="tx1"/>
                </a:solidFill>
                <a:latin typeface="Times New Roman" pitchFamily="-110" charset="0"/>
                <a:ea typeface="+mn-ea"/>
                <a:cs typeface="+mn-cs"/>
              </a:rPr>
              <a:t>table) is on-chip when the segment is in memory. Hence, segmented unpaged</a:t>
            </a:r>
          </a:p>
          <a:p>
            <a:r>
              <a:rPr lang="en-US" sz="1200" kern="1200" baseline="0" dirty="0">
                <a:solidFill>
                  <a:schemeClr val="tx1"/>
                </a:solidFill>
                <a:latin typeface="Times New Roman" pitchFamily="-110" charset="0"/>
                <a:ea typeface="+mn-ea"/>
                <a:cs typeface="+mn-cs"/>
              </a:rPr>
              <a:t>memory results in predictable access times.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Segmented paged memory: </a:t>
            </a:r>
            <a:r>
              <a:rPr lang="en-US" sz="1200" b="0" kern="1200" baseline="0" dirty="0">
                <a:solidFill>
                  <a:schemeClr val="tx1"/>
                </a:solidFill>
                <a:latin typeface="Times New Roman" pitchFamily="-110" charset="0"/>
                <a:ea typeface="+mn-ea"/>
                <a:cs typeface="+mn-cs"/>
              </a:rPr>
              <a:t>Segmentation is used to define logical memory</a:t>
            </a:r>
          </a:p>
          <a:p>
            <a:r>
              <a:rPr lang="en-US" sz="1200" kern="1200" baseline="0" dirty="0">
                <a:solidFill>
                  <a:schemeClr val="tx1"/>
                </a:solidFill>
                <a:latin typeface="Times New Roman" pitchFamily="-110" charset="0"/>
                <a:ea typeface="+mn-ea"/>
                <a:cs typeface="+mn-cs"/>
              </a:rPr>
              <a:t>partitions subject to access control, and paging is used to manage the allocation</a:t>
            </a:r>
          </a:p>
          <a:p>
            <a:r>
              <a:rPr lang="en-US" sz="1200" kern="1200" baseline="0" dirty="0">
                <a:solidFill>
                  <a:schemeClr val="tx1"/>
                </a:solidFill>
                <a:latin typeface="Times New Roman" pitchFamily="-110" charset="0"/>
                <a:ea typeface="+mn-ea"/>
                <a:cs typeface="+mn-cs"/>
              </a:rPr>
              <a:t>of memory within the partitions. Operating systems such as UNIX System V</a:t>
            </a:r>
          </a:p>
          <a:p>
            <a:r>
              <a:rPr lang="en-US" sz="1200" kern="1200" baseline="0" dirty="0">
                <a:solidFill>
                  <a:schemeClr val="tx1"/>
                </a:solidFill>
                <a:latin typeface="Times New Roman" pitchFamily="-110" charset="0"/>
                <a:ea typeface="+mn-ea"/>
                <a:cs typeface="+mn-cs"/>
              </a:rPr>
              <a:t>favor this view.</a:t>
            </a:r>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37</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Times New Roman" pitchFamily="-110" charset="0"/>
                <a:ea typeface="+mn-ea"/>
                <a:cs typeface="+mn-cs"/>
              </a:rPr>
              <a:t>When segmentation is used, each virtual address (called a logical address in the</a:t>
            </a:r>
          </a:p>
          <a:p>
            <a:r>
              <a:rPr lang="en-US" sz="1200" kern="1200" baseline="0" dirty="0">
                <a:solidFill>
                  <a:schemeClr val="tx1"/>
                </a:solidFill>
                <a:latin typeface="Times New Roman" pitchFamily="-110" charset="0"/>
                <a:ea typeface="+mn-ea"/>
                <a:cs typeface="+mn-cs"/>
              </a:rPr>
              <a:t>x86 documentation) consists of a 16-bit segment reference and a 32-bit</a:t>
            </a:r>
          </a:p>
          <a:p>
            <a:r>
              <a:rPr lang="en-US" sz="1200" kern="1200" baseline="0" dirty="0">
                <a:solidFill>
                  <a:schemeClr val="tx1"/>
                </a:solidFill>
                <a:latin typeface="Times New Roman" pitchFamily="-110" charset="0"/>
                <a:ea typeface="+mn-ea"/>
                <a:cs typeface="+mn-cs"/>
              </a:rPr>
              <a:t>offset. Two bits of the segment reference deal with the protection mechanism, leaving</a:t>
            </a:r>
          </a:p>
          <a:p>
            <a:r>
              <a:rPr lang="en-US" sz="1200" kern="1200" baseline="0" dirty="0">
                <a:solidFill>
                  <a:schemeClr val="tx1"/>
                </a:solidFill>
                <a:latin typeface="Times New Roman" pitchFamily="-110" charset="0"/>
                <a:ea typeface="+mn-ea"/>
                <a:cs typeface="+mn-cs"/>
              </a:rPr>
              <a:t>14 bits for specifying a particular segment. Thus, with unsegmented memory, the</a:t>
            </a:r>
          </a:p>
          <a:p>
            <a:r>
              <a:rPr lang="en-US" sz="1200" kern="1200" baseline="0" dirty="0">
                <a:solidFill>
                  <a:schemeClr val="tx1"/>
                </a:solidFill>
                <a:latin typeface="Times New Roman" pitchFamily="-110" charset="0"/>
                <a:ea typeface="+mn-ea"/>
                <a:cs typeface="+mn-cs"/>
              </a:rPr>
              <a:t>user’s virtual memory is 2</a:t>
            </a:r>
            <a:r>
              <a:rPr lang="en-US" sz="1200" kern="1200" baseline="30000" dirty="0">
                <a:solidFill>
                  <a:schemeClr val="tx1"/>
                </a:solidFill>
                <a:latin typeface="Times New Roman" pitchFamily="-110" charset="0"/>
                <a:ea typeface="+mn-ea"/>
                <a:cs typeface="+mn-cs"/>
              </a:rPr>
              <a:t>32</a:t>
            </a:r>
            <a:r>
              <a:rPr lang="en-US" sz="1200" kern="1200" baseline="0" dirty="0">
                <a:solidFill>
                  <a:schemeClr val="tx1"/>
                </a:solidFill>
                <a:latin typeface="Times New Roman" pitchFamily="-110" charset="0"/>
                <a:ea typeface="+mn-ea"/>
                <a:cs typeface="+mn-cs"/>
              </a:rPr>
              <a:t> = 4 Gbytes. With segmented memory, the total virtual</a:t>
            </a:r>
          </a:p>
          <a:p>
            <a:r>
              <a:rPr lang="en-US" sz="1200" kern="1200" baseline="0" dirty="0">
                <a:solidFill>
                  <a:schemeClr val="tx1"/>
                </a:solidFill>
                <a:latin typeface="Times New Roman" pitchFamily="-110" charset="0"/>
                <a:ea typeface="+mn-ea"/>
                <a:cs typeface="+mn-cs"/>
              </a:rPr>
              <a:t>memory space as seen by a user is 2</a:t>
            </a:r>
            <a:r>
              <a:rPr lang="en-US" sz="1200" kern="1200" baseline="30000" dirty="0">
                <a:solidFill>
                  <a:schemeClr val="tx1"/>
                </a:solidFill>
                <a:latin typeface="Times New Roman" pitchFamily="-110" charset="0"/>
                <a:ea typeface="+mn-ea"/>
                <a:cs typeface="+mn-cs"/>
              </a:rPr>
              <a:t>46</a:t>
            </a:r>
            <a:r>
              <a:rPr lang="en-US" sz="1200" kern="1200" baseline="0" dirty="0">
                <a:solidFill>
                  <a:schemeClr val="tx1"/>
                </a:solidFill>
                <a:latin typeface="Times New Roman" pitchFamily="-110" charset="0"/>
                <a:ea typeface="+mn-ea"/>
                <a:cs typeface="+mn-cs"/>
              </a:rPr>
              <a:t> = 64 terabytes (Tbytes). The physical address</a:t>
            </a:r>
          </a:p>
          <a:p>
            <a:r>
              <a:rPr lang="en-US" sz="1200" kern="1200" baseline="0" dirty="0">
                <a:solidFill>
                  <a:schemeClr val="tx1"/>
                </a:solidFill>
                <a:latin typeface="Times New Roman" pitchFamily="-110" charset="0"/>
                <a:ea typeface="+mn-ea"/>
                <a:cs typeface="+mn-cs"/>
              </a:rPr>
              <a:t>space employs a 32-bit address for a maximum of 4 Gbytes.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amount of virtual memory can actually be larger than the 64 Tbytes. This</a:t>
            </a:r>
          </a:p>
          <a:p>
            <a:r>
              <a:rPr lang="en-US" sz="1200" kern="1200" baseline="0" dirty="0">
                <a:solidFill>
                  <a:schemeClr val="tx1"/>
                </a:solidFill>
                <a:latin typeface="Times New Roman" pitchFamily="-110" charset="0"/>
                <a:ea typeface="+mn-ea"/>
                <a:cs typeface="+mn-cs"/>
              </a:rPr>
              <a:t>is because the processor’s interpretation of a virtual address depends on which</a:t>
            </a:r>
          </a:p>
          <a:p>
            <a:r>
              <a:rPr lang="en-US" sz="1200" kern="1200" baseline="0" dirty="0">
                <a:solidFill>
                  <a:schemeClr val="tx1"/>
                </a:solidFill>
                <a:latin typeface="Times New Roman" pitchFamily="-110" charset="0"/>
                <a:ea typeface="+mn-ea"/>
                <a:cs typeface="+mn-cs"/>
              </a:rPr>
              <a:t>process is currently active. Virtual address space is divided into two parts. One-half</a:t>
            </a:r>
          </a:p>
          <a:p>
            <a:r>
              <a:rPr lang="en-US" sz="1200" kern="1200" baseline="0" dirty="0">
                <a:solidFill>
                  <a:schemeClr val="tx1"/>
                </a:solidFill>
                <a:latin typeface="Times New Roman" pitchFamily="-110" charset="0"/>
                <a:ea typeface="+mn-ea"/>
                <a:cs typeface="+mn-cs"/>
              </a:rPr>
              <a:t>of the virtual address space (8K segments * 4 Gbytes) is global, shared by all processes;</a:t>
            </a:r>
          </a:p>
          <a:p>
            <a:r>
              <a:rPr lang="en-US" sz="1200" kern="1200" baseline="0" dirty="0">
                <a:solidFill>
                  <a:schemeClr val="tx1"/>
                </a:solidFill>
                <a:latin typeface="Times New Roman" pitchFamily="-110" charset="0"/>
                <a:ea typeface="+mn-ea"/>
                <a:cs typeface="+mn-cs"/>
              </a:rPr>
              <a:t>the remainder is local and is distinct for each process.</a:t>
            </a:r>
          </a:p>
          <a:p>
            <a:endParaRPr lang="en-US" sz="1200" kern="1200" baseline="0" dirty="0">
              <a:solidFill>
                <a:schemeClr val="tx1"/>
              </a:solidFill>
              <a:latin typeface="Times New Roman" pitchFamily="-110" charset="0"/>
              <a:ea typeface="+mn-ea"/>
              <a:cs typeface="+mn-cs"/>
            </a:endParaRPr>
          </a:p>
        </p:txBody>
      </p:sp>
      <p:sp>
        <p:nvSpPr>
          <p:cNvPr id="4" name="Slide Number Placeholder 3"/>
          <p:cNvSpPr>
            <a:spLocks noGrp="1"/>
          </p:cNvSpPr>
          <p:nvPr>
            <p:ph type="sldNum" sz="quarter" idx="10"/>
          </p:nvPr>
        </p:nvSpPr>
        <p:spPr/>
        <p:txBody>
          <a:bodyPr/>
          <a:lstStyle/>
          <a:p>
            <a:fld id="{13FBE658-3263-9741-A1BA-D173C69310A1}" type="slidenum">
              <a:rPr lang="en-US" smtClean="0"/>
              <a:pPr/>
              <a:t>38</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Times New Roman" pitchFamily="-110" charset="0"/>
                <a:ea typeface="+mn-ea"/>
                <a:cs typeface="+mn-cs"/>
              </a:rPr>
              <a:t>Associated with each segment are two forms of protection: privilege level and</a:t>
            </a:r>
          </a:p>
          <a:p>
            <a:r>
              <a:rPr lang="en-US" sz="1200" kern="1200" baseline="0" dirty="0">
                <a:solidFill>
                  <a:schemeClr val="tx1"/>
                </a:solidFill>
                <a:latin typeface="Times New Roman" pitchFamily="-110" charset="0"/>
                <a:ea typeface="+mn-ea"/>
                <a:cs typeface="+mn-cs"/>
              </a:rPr>
              <a:t>access attribute. There are four privilege levels, from most protected (level 0) to</a:t>
            </a:r>
          </a:p>
          <a:p>
            <a:r>
              <a:rPr lang="en-US" sz="1200" kern="1200" baseline="0" dirty="0">
                <a:solidFill>
                  <a:schemeClr val="tx1"/>
                </a:solidFill>
                <a:latin typeface="Times New Roman" pitchFamily="-110" charset="0"/>
                <a:ea typeface="+mn-ea"/>
                <a:cs typeface="+mn-cs"/>
              </a:rPr>
              <a:t>least protected (level 3). The privilege level associated with a data segment is its</a:t>
            </a:r>
          </a:p>
          <a:p>
            <a:r>
              <a:rPr lang="en-US" sz="1200" kern="1200" baseline="0" dirty="0">
                <a:solidFill>
                  <a:schemeClr val="tx1"/>
                </a:solidFill>
                <a:latin typeface="Times New Roman" pitchFamily="-110" charset="0"/>
                <a:ea typeface="+mn-ea"/>
                <a:cs typeface="+mn-cs"/>
              </a:rPr>
              <a:t>“classification”; the privilege level associated with a program segment is its “clearance.”</a:t>
            </a:r>
          </a:p>
          <a:p>
            <a:r>
              <a:rPr lang="en-US" sz="1200" kern="1200" baseline="0" dirty="0">
                <a:solidFill>
                  <a:schemeClr val="tx1"/>
                </a:solidFill>
                <a:latin typeface="Times New Roman" pitchFamily="-110" charset="0"/>
                <a:ea typeface="+mn-ea"/>
                <a:cs typeface="+mn-cs"/>
              </a:rPr>
              <a:t>An executing program may only access data segments for which its clearance</a:t>
            </a:r>
          </a:p>
          <a:p>
            <a:r>
              <a:rPr lang="en-US" sz="1200" kern="1200" baseline="0" dirty="0">
                <a:solidFill>
                  <a:schemeClr val="tx1"/>
                </a:solidFill>
                <a:latin typeface="Times New Roman" pitchFamily="-110" charset="0"/>
                <a:ea typeface="+mn-ea"/>
                <a:cs typeface="+mn-cs"/>
              </a:rPr>
              <a:t>level is lower than (more privileged) or equal to (same privilege) the privilege level</a:t>
            </a:r>
          </a:p>
          <a:p>
            <a:r>
              <a:rPr lang="en-US" sz="1200" kern="1200" baseline="0" dirty="0">
                <a:solidFill>
                  <a:schemeClr val="tx1"/>
                </a:solidFill>
                <a:latin typeface="Times New Roman" pitchFamily="-110" charset="0"/>
                <a:ea typeface="+mn-ea"/>
                <a:cs typeface="+mn-cs"/>
              </a:rPr>
              <a:t>of the data segment.</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hardware does not dictate how these privilege levels are to be used; this</a:t>
            </a:r>
          </a:p>
          <a:p>
            <a:r>
              <a:rPr lang="en-US" sz="1200" kern="1200" baseline="0" dirty="0">
                <a:solidFill>
                  <a:schemeClr val="tx1"/>
                </a:solidFill>
                <a:latin typeface="Times New Roman" pitchFamily="-110" charset="0"/>
                <a:ea typeface="+mn-ea"/>
                <a:cs typeface="+mn-cs"/>
              </a:rPr>
              <a:t>depends on the OS design and implementation. It was intended that privilege level 1</a:t>
            </a:r>
          </a:p>
          <a:p>
            <a:r>
              <a:rPr lang="en-US" sz="1200" kern="1200" baseline="0" dirty="0">
                <a:solidFill>
                  <a:schemeClr val="tx1"/>
                </a:solidFill>
                <a:latin typeface="Times New Roman" pitchFamily="-110" charset="0"/>
                <a:ea typeface="+mn-ea"/>
                <a:cs typeface="+mn-cs"/>
              </a:rPr>
              <a:t>would be used for most of the OS, and level 0 would be used for that small portion</a:t>
            </a:r>
          </a:p>
          <a:p>
            <a:r>
              <a:rPr lang="en-US" sz="1200" kern="1200" baseline="0" dirty="0">
                <a:solidFill>
                  <a:schemeClr val="tx1"/>
                </a:solidFill>
                <a:latin typeface="Times New Roman" pitchFamily="-110" charset="0"/>
                <a:ea typeface="+mn-ea"/>
                <a:cs typeface="+mn-cs"/>
              </a:rPr>
              <a:t>of the OS devoted to memory management, protection, and access control.</a:t>
            </a:r>
          </a:p>
          <a:p>
            <a:r>
              <a:rPr lang="en-US" sz="1200" kern="1200" baseline="0" dirty="0">
                <a:solidFill>
                  <a:schemeClr val="tx1"/>
                </a:solidFill>
                <a:latin typeface="Times New Roman" pitchFamily="-110" charset="0"/>
                <a:ea typeface="+mn-ea"/>
                <a:cs typeface="+mn-cs"/>
              </a:rPr>
              <a:t>This leaves two levels for applications. In many systems, applications will reside at</a:t>
            </a:r>
          </a:p>
          <a:p>
            <a:r>
              <a:rPr lang="en-US" sz="1200" kern="1200" baseline="0" dirty="0">
                <a:solidFill>
                  <a:schemeClr val="tx1"/>
                </a:solidFill>
                <a:latin typeface="Times New Roman" pitchFamily="-110" charset="0"/>
                <a:ea typeface="+mn-ea"/>
                <a:cs typeface="+mn-cs"/>
              </a:rPr>
              <a:t>level 3, with level 2 being unused. Specialized application subsystems that must be</a:t>
            </a:r>
          </a:p>
          <a:p>
            <a:r>
              <a:rPr lang="en-US" sz="1200" kern="1200" baseline="0" dirty="0">
                <a:solidFill>
                  <a:schemeClr val="tx1"/>
                </a:solidFill>
                <a:latin typeface="Times New Roman" pitchFamily="-110" charset="0"/>
                <a:ea typeface="+mn-ea"/>
                <a:cs typeface="+mn-cs"/>
              </a:rPr>
              <a:t>protected because they implement their own security mechanisms are good candidates</a:t>
            </a:r>
          </a:p>
          <a:p>
            <a:r>
              <a:rPr lang="en-US" sz="1200" kern="1200" baseline="0" dirty="0">
                <a:solidFill>
                  <a:schemeClr val="tx1"/>
                </a:solidFill>
                <a:latin typeface="Times New Roman" pitchFamily="-110" charset="0"/>
                <a:ea typeface="+mn-ea"/>
                <a:cs typeface="+mn-cs"/>
              </a:rPr>
              <a:t>for level 2. Some examples are database management systems, office automation</a:t>
            </a:r>
          </a:p>
          <a:p>
            <a:r>
              <a:rPr lang="en-US" sz="1200" kern="1200" baseline="0" dirty="0">
                <a:solidFill>
                  <a:schemeClr val="tx1"/>
                </a:solidFill>
                <a:latin typeface="Times New Roman" pitchFamily="-110" charset="0"/>
                <a:ea typeface="+mn-ea"/>
                <a:cs typeface="+mn-cs"/>
              </a:rPr>
              <a:t>systems, and software engineering environments.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In addition to regulating access to data segments, the privilege mechanism</a:t>
            </a:r>
          </a:p>
          <a:p>
            <a:r>
              <a:rPr lang="en-US" sz="1200" kern="1200" baseline="0" dirty="0">
                <a:solidFill>
                  <a:schemeClr val="tx1"/>
                </a:solidFill>
                <a:latin typeface="Times New Roman" pitchFamily="-110" charset="0"/>
                <a:ea typeface="+mn-ea"/>
                <a:cs typeface="+mn-cs"/>
              </a:rPr>
              <a:t>limits the use of certain instructions. Some instructions, such as those dealing with</a:t>
            </a:r>
          </a:p>
          <a:p>
            <a:r>
              <a:rPr lang="en-US" sz="1200" kern="1200" baseline="0" dirty="0">
                <a:solidFill>
                  <a:schemeClr val="tx1"/>
                </a:solidFill>
                <a:latin typeface="Times New Roman" pitchFamily="-110" charset="0"/>
                <a:ea typeface="+mn-ea"/>
                <a:cs typeface="+mn-cs"/>
              </a:rPr>
              <a:t>memory-management registers, can only be executed in level 0. I/O instructions can</a:t>
            </a:r>
          </a:p>
          <a:p>
            <a:r>
              <a:rPr lang="en-US" sz="1200" kern="1200" baseline="0" dirty="0">
                <a:solidFill>
                  <a:schemeClr val="tx1"/>
                </a:solidFill>
                <a:latin typeface="Times New Roman" pitchFamily="-110" charset="0"/>
                <a:ea typeface="+mn-ea"/>
                <a:cs typeface="+mn-cs"/>
              </a:rPr>
              <a:t>only be executed up to a certain level that is designated by the OS; typically, this will</a:t>
            </a:r>
          </a:p>
          <a:p>
            <a:r>
              <a:rPr lang="en-US" sz="1200" kern="1200" baseline="0" dirty="0">
                <a:solidFill>
                  <a:schemeClr val="tx1"/>
                </a:solidFill>
                <a:latin typeface="Times New Roman" pitchFamily="-110" charset="0"/>
                <a:ea typeface="+mn-ea"/>
                <a:cs typeface="+mn-cs"/>
              </a:rPr>
              <a:t>be level 1.</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access attribute of a data segment specifies whether read/write or read only</a:t>
            </a:r>
          </a:p>
          <a:p>
            <a:r>
              <a:rPr lang="en-US" sz="1200" kern="1200" baseline="0" dirty="0">
                <a:solidFill>
                  <a:schemeClr val="tx1"/>
                </a:solidFill>
                <a:latin typeface="Times New Roman" pitchFamily="-110" charset="0"/>
                <a:ea typeface="+mn-ea"/>
                <a:cs typeface="+mn-cs"/>
              </a:rPr>
              <a:t>accesses are permitted. For program segments, the access attribute specifies</a:t>
            </a:r>
          </a:p>
          <a:p>
            <a:r>
              <a:rPr lang="en-US" sz="1200" kern="1200" baseline="0" dirty="0">
                <a:solidFill>
                  <a:schemeClr val="tx1"/>
                </a:solidFill>
                <a:latin typeface="Times New Roman" pitchFamily="-110" charset="0"/>
                <a:ea typeface="+mn-ea"/>
                <a:cs typeface="+mn-cs"/>
              </a:rPr>
              <a:t>read/execute or read-only access.</a:t>
            </a:r>
            <a:endParaRPr lang="en-US" dirty="0"/>
          </a:p>
          <a:p>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39</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Times New Roman" pitchFamily="-110" charset="0"/>
                <a:ea typeface="+mn-ea"/>
                <a:cs typeface="+mn-cs"/>
              </a:rPr>
              <a:t>Figure 9.1 also indicates three key interfaces in a typical computer system:</a:t>
            </a:r>
          </a:p>
          <a:p>
            <a:endParaRPr lang="en-US" sz="1200" kern="1200" baseline="0" dirty="0">
              <a:solidFill>
                <a:schemeClr val="tx1"/>
              </a:solidFill>
              <a:latin typeface="Times New Roman" pitchFamily="-110" charset="0"/>
              <a:ea typeface="+mn-ea"/>
              <a:cs typeface="+mn-cs"/>
            </a:endParaRPr>
          </a:p>
          <a:p>
            <a:r>
              <a:rPr lang="en-US" sz="1200" b="1" kern="1200" baseline="0" dirty="0">
                <a:solidFill>
                  <a:schemeClr val="tx1"/>
                </a:solidFill>
                <a:latin typeface="Times New Roman" pitchFamily="-110" charset="0"/>
                <a:ea typeface="+mn-ea"/>
                <a:cs typeface="+mn-cs"/>
              </a:rPr>
              <a:t>• Instruction set architecture (ISA): </a:t>
            </a:r>
            <a:r>
              <a:rPr lang="en-US" sz="1200" b="0" kern="1200" baseline="0" dirty="0">
                <a:solidFill>
                  <a:schemeClr val="tx1"/>
                </a:solidFill>
                <a:latin typeface="Times New Roman" pitchFamily="-110" charset="0"/>
                <a:ea typeface="+mn-ea"/>
                <a:cs typeface="+mn-cs"/>
              </a:rPr>
              <a:t>The ISA defines the repertoire of machine</a:t>
            </a:r>
          </a:p>
          <a:p>
            <a:r>
              <a:rPr lang="en-US" sz="1200" b="0" kern="1200" baseline="0" dirty="0">
                <a:solidFill>
                  <a:schemeClr val="tx1"/>
                </a:solidFill>
                <a:latin typeface="Times New Roman" pitchFamily="-110" charset="0"/>
                <a:ea typeface="+mn-ea"/>
                <a:cs typeface="+mn-cs"/>
              </a:rPr>
              <a:t>language instructions that a computer can follow. This interface is the boundary</a:t>
            </a:r>
          </a:p>
          <a:p>
            <a:r>
              <a:rPr lang="en-US" sz="1200" b="0" kern="1200" baseline="0" dirty="0">
                <a:solidFill>
                  <a:schemeClr val="tx1"/>
                </a:solidFill>
                <a:latin typeface="Times New Roman" pitchFamily="-110" charset="0"/>
                <a:ea typeface="+mn-ea"/>
                <a:cs typeface="+mn-cs"/>
              </a:rPr>
              <a:t>between hardware and software. Note that both application programs</a:t>
            </a:r>
          </a:p>
          <a:p>
            <a:r>
              <a:rPr lang="en-US" sz="1200" b="0" kern="1200" baseline="0" dirty="0">
                <a:solidFill>
                  <a:schemeClr val="tx1"/>
                </a:solidFill>
                <a:latin typeface="Times New Roman" pitchFamily="-110" charset="0"/>
                <a:ea typeface="+mn-ea"/>
                <a:cs typeface="+mn-cs"/>
              </a:rPr>
              <a:t>and utilities may access the ISA directly. For these programs, a subset of the</a:t>
            </a:r>
          </a:p>
          <a:p>
            <a:r>
              <a:rPr lang="en-US" sz="1200" b="0" kern="1200" baseline="0" dirty="0">
                <a:solidFill>
                  <a:schemeClr val="tx1"/>
                </a:solidFill>
                <a:latin typeface="Times New Roman" pitchFamily="-110" charset="0"/>
                <a:ea typeface="+mn-ea"/>
                <a:cs typeface="+mn-cs"/>
              </a:rPr>
              <a:t>instruction repertoire is available (user ISA). The OS has access to additional</a:t>
            </a:r>
          </a:p>
          <a:p>
            <a:r>
              <a:rPr lang="en-US" sz="1200" b="0" kern="1200" baseline="0" dirty="0">
                <a:solidFill>
                  <a:schemeClr val="tx1"/>
                </a:solidFill>
                <a:latin typeface="Times New Roman" pitchFamily="-110" charset="0"/>
                <a:ea typeface="+mn-ea"/>
                <a:cs typeface="+mn-cs"/>
              </a:rPr>
              <a:t>machine language instructions that deal with managing system resources</a:t>
            </a:r>
          </a:p>
          <a:p>
            <a:r>
              <a:rPr lang="en-US" sz="1200" b="0" kern="1200" baseline="0" dirty="0">
                <a:solidFill>
                  <a:schemeClr val="tx1"/>
                </a:solidFill>
                <a:latin typeface="Times New Roman" pitchFamily="-110" charset="0"/>
                <a:ea typeface="+mn-ea"/>
                <a:cs typeface="+mn-cs"/>
              </a:rPr>
              <a:t>(system ISA).</a:t>
            </a:r>
          </a:p>
          <a:p>
            <a:endParaRPr lang="en-US" sz="1200" b="0" kern="1200" baseline="0" dirty="0">
              <a:solidFill>
                <a:schemeClr val="tx1"/>
              </a:solidFill>
              <a:latin typeface="Times New Roman" pitchFamily="-110" charset="0"/>
              <a:ea typeface="+mn-ea"/>
              <a:cs typeface="+mn-cs"/>
            </a:endParaRPr>
          </a:p>
          <a:p>
            <a:r>
              <a:rPr lang="en-US" sz="1200" b="1" kern="1200" baseline="0" dirty="0">
                <a:solidFill>
                  <a:schemeClr val="tx1"/>
                </a:solidFill>
                <a:latin typeface="Times New Roman" pitchFamily="-110" charset="0"/>
                <a:ea typeface="+mn-ea"/>
                <a:cs typeface="+mn-cs"/>
              </a:rPr>
              <a:t>• Application binary interface (ABI): </a:t>
            </a:r>
            <a:r>
              <a:rPr lang="en-US" sz="1200" b="0" kern="1200" baseline="0" dirty="0">
                <a:solidFill>
                  <a:schemeClr val="tx1"/>
                </a:solidFill>
                <a:latin typeface="Times New Roman" pitchFamily="-110" charset="0"/>
                <a:ea typeface="+mn-ea"/>
                <a:cs typeface="+mn-cs"/>
              </a:rPr>
              <a:t>The ABI defines a standard for binary</a:t>
            </a:r>
          </a:p>
          <a:p>
            <a:r>
              <a:rPr lang="en-US" sz="1200" b="0" kern="1200" baseline="0" dirty="0">
                <a:solidFill>
                  <a:schemeClr val="tx1"/>
                </a:solidFill>
                <a:latin typeface="Times New Roman" pitchFamily="-110" charset="0"/>
                <a:ea typeface="+mn-ea"/>
                <a:cs typeface="+mn-cs"/>
              </a:rPr>
              <a:t>portability across programs. The ABI defines the system call interface to the</a:t>
            </a:r>
          </a:p>
          <a:p>
            <a:r>
              <a:rPr lang="en-US" sz="1200" b="0" kern="1200" baseline="0" dirty="0">
                <a:solidFill>
                  <a:schemeClr val="tx1"/>
                </a:solidFill>
                <a:latin typeface="Times New Roman" pitchFamily="-110" charset="0"/>
                <a:ea typeface="+mn-ea"/>
                <a:cs typeface="+mn-cs"/>
              </a:rPr>
              <a:t>operating system and the hardware resources and services available in a system</a:t>
            </a:r>
          </a:p>
          <a:p>
            <a:r>
              <a:rPr lang="en-US" sz="1200" b="0" kern="1200" baseline="0" dirty="0">
                <a:solidFill>
                  <a:schemeClr val="tx1"/>
                </a:solidFill>
                <a:latin typeface="Times New Roman" pitchFamily="-110" charset="0"/>
                <a:ea typeface="+mn-ea"/>
                <a:cs typeface="+mn-cs"/>
              </a:rPr>
              <a:t>through the user ISA.</a:t>
            </a:r>
          </a:p>
          <a:p>
            <a:endParaRPr lang="en-US" sz="1200" b="0" kern="1200" baseline="0" dirty="0">
              <a:solidFill>
                <a:schemeClr val="tx1"/>
              </a:solidFill>
              <a:latin typeface="Times New Roman" pitchFamily="-110" charset="0"/>
              <a:ea typeface="+mn-ea"/>
              <a:cs typeface="+mn-cs"/>
            </a:endParaRPr>
          </a:p>
          <a:p>
            <a:r>
              <a:rPr lang="en-US" sz="1200" b="1" kern="1200" baseline="0" dirty="0">
                <a:solidFill>
                  <a:schemeClr val="tx1"/>
                </a:solidFill>
                <a:latin typeface="Times New Roman" pitchFamily="-110" charset="0"/>
                <a:ea typeface="+mn-ea"/>
                <a:cs typeface="+mn-cs"/>
              </a:rPr>
              <a:t>• Application programming interface (API): </a:t>
            </a:r>
            <a:r>
              <a:rPr lang="en-US" sz="1200" b="0" kern="1200" baseline="0" dirty="0">
                <a:solidFill>
                  <a:schemeClr val="tx1"/>
                </a:solidFill>
                <a:latin typeface="Times New Roman" pitchFamily="-110" charset="0"/>
                <a:ea typeface="+mn-ea"/>
                <a:cs typeface="+mn-cs"/>
              </a:rPr>
              <a:t>The API gives a program access</a:t>
            </a:r>
          </a:p>
          <a:p>
            <a:r>
              <a:rPr lang="en-US" sz="1200" b="0" kern="1200" baseline="0" dirty="0">
                <a:solidFill>
                  <a:schemeClr val="tx1"/>
                </a:solidFill>
                <a:latin typeface="Times New Roman" pitchFamily="-110" charset="0"/>
                <a:ea typeface="+mn-ea"/>
                <a:cs typeface="+mn-cs"/>
              </a:rPr>
              <a:t>to the hardware resources and services available in a system through the user</a:t>
            </a:r>
          </a:p>
          <a:p>
            <a:r>
              <a:rPr lang="en-US" sz="1200" b="0" kern="1200" baseline="0" dirty="0">
                <a:solidFill>
                  <a:schemeClr val="tx1"/>
                </a:solidFill>
                <a:latin typeface="Times New Roman" pitchFamily="-110" charset="0"/>
                <a:ea typeface="+mn-ea"/>
                <a:cs typeface="+mn-cs"/>
              </a:rPr>
              <a:t>ISA supplemented with </a:t>
            </a:r>
            <a:r>
              <a:rPr lang="en-US" sz="1200" b="1" kern="1200" baseline="0" dirty="0">
                <a:solidFill>
                  <a:schemeClr val="tx1"/>
                </a:solidFill>
                <a:latin typeface="Times New Roman" pitchFamily="-110" charset="0"/>
                <a:ea typeface="+mn-ea"/>
                <a:cs typeface="+mn-cs"/>
              </a:rPr>
              <a:t>high-level language (HLL) </a:t>
            </a:r>
            <a:r>
              <a:rPr lang="en-US" sz="1200" b="0" kern="1200" baseline="0" dirty="0">
                <a:solidFill>
                  <a:schemeClr val="tx1"/>
                </a:solidFill>
                <a:latin typeface="Times New Roman" pitchFamily="-110" charset="0"/>
                <a:ea typeface="+mn-ea"/>
                <a:cs typeface="+mn-cs"/>
              </a:rPr>
              <a:t>library calls. Any system</a:t>
            </a:r>
          </a:p>
          <a:p>
            <a:r>
              <a:rPr lang="en-US" sz="1200" b="0" kern="1200" baseline="0" dirty="0">
                <a:solidFill>
                  <a:schemeClr val="tx1"/>
                </a:solidFill>
                <a:latin typeface="Times New Roman" pitchFamily="-110" charset="0"/>
                <a:ea typeface="+mn-ea"/>
                <a:cs typeface="+mn-cs"/>
              </a:rPr>
              <a:t>calls are usually performed through libraries. Using an API enables application</a:t>
            </a:r>
          </a:p>
          <a:p>
            <a:r>
              <a:rPr lang="en-US" sz="1200" b="0" kern="1200" baseline="0" dirty="0">
                <a:solidFill>
                  <a:schemeClr val="tx1"/>
                </a:solidFill>
                <a:latin typeface="Times New Roman" pitchFamily="-110" charset="0"/>
                <a:ea typeface="+mn-ea"/>
                <a:cs typeface="+mn-cs"/>
              </a:rPr>
              <a:t>software to be ported easily, through recompilation, to other systems that</a:t>
            </a:r>
          </a:p>
          <a:p>
            <a:r>
              <a:rPr lang="en-US" sz="1200" b="0" kern="1200" baseline="0" dirty="0">
                <a:solidFill>
                  <a:schemeClr val="tx1"/>
                </a:solidFill>
                <a:latin typeface="Times New Roman" pitchFamily="-110" charset="0"/>
                <a:ea typeface="+mn-ea"/>
                <a:cs typeface="+mn-cs"/>
              </a:rPr>
              <a:t>support the same API.</a:t>
            </a:r>
            <a:endParaRPr lang="en-US" b="0"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4</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The address translation mechanism for segmentation involves mapping a virtual</a:t>
            </a:r>
          </a:p>
          <a:p>
            <a:r>
              <a:rPr lang="en-US" sz="1200" kern="1200" baseline="0" dirty="0">
                <a:solidFill>
                  <a:schemeClr val="tx1"/>
                </a:solidFill>
                <a:latin typeface="Times New Roman" pitchFamily="-110" charset="0"/>
                <a:ea typeface="+mn-ea"/>
                <a:cs typeface="+mn-cs"/>
              </a:rPr>
              <a:t>address into what is referred to as a linear address (Figure 9.20b). A virtual</a:t>
            </a:r>
          </a:p>
          <a:p>
            <a:r>
              <a:rPr lang="en-US" sz="1200" kern="1200" baseline="0" dirty="0">
                <a:solidFill>
                  <a:schemeClr val="tx1"/>
                </a:solidFill>
                <a:latin typeface="Times New Roman" pitchFamily="-110" charset="0"/>
                <a:ea typeface="+mn-ea"/>
                <a:cs typeface="+mn-cs"/>
              </a:rPr>
              <a:t>address consists of the 32-bit offset and a 16-bit segment selector (Figure 9.20a).</a:t>
            </a:r>
          </a:p>
          <a:p>
            <a:r>
              <a:rPr lang="en-US" sz="1200" kern="1200" dirty="0">
                <a:solidFill>
                  <a:schemeClr val="tx1"/>
                </a:solidFill>
                <a:effectLst/>
                <a:latin typeface="Times New Roman" pitchFamily="-110" charset="0"/>
                <a:ea typeface="+mn-ea"/>
                <a:cs typeface="+mn-cs"/>
              </a:rPr>
              <a:t> An instruction fetching or storing an operand specifies the offset and a register containing</a:t>
            </a:r>
          </a:p>
          <a:p>
            <a:r>
              <a:rPr lang="en-US" sz="1200" kern="1200" dirty="0">
                <a:solidFill>
                  <a:schemeClr val="tx1"/>
                </a:solidFill>
                <a:effectLst/>
                <a:latin typeface="Times New Roman" pitchFamily="-110" charset="0"/>
                <a:ea typeface="+mn-ea"/>
                <a:cs typeface="+mn-cs"/>
              </a:rPr>
              <a:t>the segment selector.</a:t>
            </a:r>
            <a:r>
              <a:rPr lang="en-US" sz="1200" kern="1200" baseline="0" dirty="0">
                <a:solidFill>
                  <a:schemeClr val="tx1"/>
                </a:solidFill>
                <a:latin typeface="Times New Roman" pitchFamily="-110" charset="0"/>
                <a:ea typeface="+mn-ea"/>
                <a:cs typeface="+mn-cs"/>
              </a:rPr>
              <a:t> The segment selector consists of the following fields: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Table Indicator (TI): </a:t>
            </a:r>
            <a:r>
              <a:rPr lang="en-US" sz="1200" b="0" kern="1200" baseline="0" dirty="0">
                <a:solidFill>
                  <a:schemeClr val="tx1"/>
                </a:solidFill>
                <a:latin typeface="Times New Roman" pitchFamily="-110" charset="0"/>
                <a:ea typeface="+mn-ea"/>
                <a:cs typeface="+mn-cs"/>
              </a:rPr>
              <a:t>Indicates whether the global segment table or a local</a:t>
            </a:r>
          </a:p>
          <a:p>
            <a:r>
              <a:rPr lang="en-US" sz="1200" kern="1200" baseline="0" dirty="0">
                <a:solidFill>
                  <a:schemeClr val="tx1"/>
                </a:solidFill>
                <a:latin typeface="Times New Roman" pitchFamily="-110" charset="0"/>
                <a:ea typeface="+mn-ea"/>
                <a:cs typeface="+mn-cs"/>
              </a:rPr>
              <a:t>segment table should be used for translation.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Segment Number: </a:t>
            </a:r>
            <a:r>
              <a:rPr lang="en-US" sz="1200" b="0" kern="1200" baseline="0" dirty="0">
                <a:solidFill>
                  <a:schemeClr val="tx1"/>
                </a:solidFill>
                <a:latin typeface="Times New Roman" pitchFamily="-110" charset="0"/>
                <a:ea typeface="+mn-ea"/>
                <a:cs typeface="+mn-cs"/>
              </a:rPr>
              <a:t>The number of the segment. This serves as an index into</a:t>
            </a:r>
          </a:p>
          <a:p>
            <a:r>
              <a:rPr lang="en-US" sz="1200" kern="1200" baseline="0" dirty="0">
                <a:solidFill>
                  <a:schemeClr val="tx1"/>
                </a:solidFill>
                <a:latin typeface="Times New Roman" pitchFamily="-110" charset="0"/>
                <a:ea typeface="+mn-ea"/>
                <a:cs typeface="+mn-cs"/>
              </a:rPr>
              <a:t>the segment table.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Requested Privilege Level (RPL): </a:t>
            </a:r>
            <a:r>
              <a:rPr lang="en-US" sz="1200" b="0" kern="1200" baseline="0" dirty="0">
                <a:solidFill>
                  <a:schemeClr val="tx1"/>
                </a:solidFill>
                <a:latin typeface="Times New Roman" pitchFamily="-110" charset="0"/>
                <a:ea typeface="+mn-ea"/>
                <a:cs typeface="+mn-cs"/>
              </a:rPr>
              <a:t>The privilege level requested for this access.</a:t>
            </a:r>
            <a:endParaRPr lang="en-US" b="0"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40</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Each entry in a segment table consists of 64 bits, as shown in Figure 9.20c. The</a:t>
            </a:r>
          </a:p>
          <a:p>
            <a:r>
              <a:rPr lang="en-US" sz="1200" kern="1200" baseline="0" dirty="0">
                <a:solidFill>
                  <a:schemeClr val="tx1"/>
                </a:solidFill>
                <a:latin typeface="Times New Roman" pitchFamily="-110" charset="0"/>
                <a:ea typeface="+mn-ea"/>
                <a:cs typeface="+mn-cs"/>
              </a:rPr>
              <a:t>fields are defined in Table 9.5.</a:t>
            </a:r>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41</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x86 memory management parameters – page 2 of 2</a:t>
            </a:r>
          </a:p>
        </p:txBody>
      </p:sp>
      <p:sp>
        <p:nvSpPr>
          <p:cNvPr id="4" name="Slide Number Placeholder 3"/>
          <p:cNvSpPr>
            <a:spLocks noGrp="1"/>
          </p:cNvSpPr>
          <p:nvPr>
            <p:ph type="sldNum" sz="quarter" idx="10"/>
          </p:nvPr>
        </p:nvSpPr>
        <p:spPr/>
        <p:txBody>
          <a:bodyPr/>
          <a:lstStyle/>
          <a:p>
            <a:fld id="{13FBE658-3263-9741-A1BA-D173C69310A1}" type="slidenum">
              <a:rPr lang="en-US" smtClean="0"/>
              <a:pPr/>
              <a:t>42</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a:solidFill>
                  <a:schemeClr val="tx1"/>
                </a:solidFill>
                <a:latin typeface="Times New Roman" pitchFamily="-110" charset="0"/>
                <a:ea typeface="+mn-ea"/>
                <a:cs typeface="+mn-cs"/>
              </a:rPr>
              <a:t>Segmentation is an optional feature and may be disabled. When segmentation is in</a:t>
            </a:r>
          </a:p>
          <a:p>
            <a:r>
              <a:rPr lang="en-US" sz="1200" kern="1200" baseline="0" dirty="0">
                <a:solidFill>
                  <a:schemeClr val="tx1"/>
                </a:solidFill>
                <a:latin typeface="Times New Roman" pitchFamily="-110" charset="0"/>
                <a:ea typeface="+mn-ea"/>
                <a:cs typeface="+mn-cs"/>
              </a:rPr>
              <a:t>use, addresses used in programs are virtual addresses and are converted into linear</a:t>
            </a:r>
          </a:p>
          <a:p>
            <a:r>
              <a:rPr lang="en-US" sz="1200" kern="1200" baseline="0" dirty="0">
                <a:solidFill>
                  <a:schemeClr val="tx1"/>
                </a:solidFill>
                <a:latin typeface="Times New Roman" pitchFamily="-110" charset="0"/>
                <a:ea typeface="+mn-ea"/>
                <a:cs typeface="+mn-cs"/>
              </a:rPr>
              <a:t>addresses, as just described. When segmentation is not in use, linear addresses are</a:t>
            </a:r>
          </a:p>
          <a:p>
            <a:r>
              <a:rPr lang="en-US" sz="1200" kern="1200" baseline="0" dirty="0">
                <a:solidFill>
                  <a:schemeClr val="tx1"/>
                </a:solidFill>
                <a:latin typeface="Times New Roman" pitchFamily="-110" charset="0"/>
                <a:ea typeface="+mn-ea"/>
                <a:cs typeface="+mn-cs"/>
              </a:rPr>
              <a:t>used in programs. In either case, the following step is to convert that linear address</a:t>
            </a:r>
          </a:p>
          <a:p>
            <a:r>
              <a:rPr lang="en-US" sz="1200" kern="1200" baseline="0" dirty="0">
                <a:solidFill>
                  <a:schemeClr val="tx1"/>
                </a:solidFill>
                <a:latin typeface="Times New Roman" pitchFamily="-110" charset="0"/>
                <a:ea typeface="+mn-ea"/>
                <a:cs typeface="+mn-cs"/>
              </a:rPr>
              <a:t>into a real 32-bit address.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To understand the structure of the linear address, you need to know that</a:t>
            </a:r>
          </a:p>
          <a:p>
            <a:r>
              <a:rPr lang="en-US" sz="1200" kern="1200" baseline="0" dirty="0">
                <a:solidFill>
                  <a:schemeClr val="tx1"/>
                </a:solidFill>
                <a:latin typeface="Times New Roman" pitchFamily="-110" charset="0"/>
                <a:ea typeface="+mn-ea"/>
                <a:cs typeface="+mn-cs"/>
              </a:rPr>
              <a:t>the Pentium II paging mechanism is actually a two-level table lookup operation.</a:t>
            </a:r>
          </a:p>
          <a:p>
            <a:r>
              <a:rPr lang="en-US" sz="1200" kern="1200" baseline="0" dirty="0">
                <a:solidFill>
                  <a:schemeClr val="tx1"/>
                </a:solidFill>
                <a:latin typeface="Times New Roman" pitchFamily="-110" charset="0"/>
                <a:ea typeface="+mn-ea"/>
                <a:cs typeface="+mn-cs"/>
              </a:rPr>
              <a:t>The first level is a page directory, which contains up to 1024 entries. This splits the</a:t>
            </a:r>
          </a:p>
          <a:p>
            <a:r>
              <a:rPr lang="en-US" sz="1200" kern="1200" baseline="0" dirty="0">
                <a:solidFill>
                  <a:schemeClr val="tx1"/>
                </a:solidFill>
                <a:latin typeface="Times New Roman" pitchFamily="-110" charset="0"/>
                <a:ea typeface="+mn-ea"/>
                <a:cs typeface="+mn-cs"/>
              </a:rPr>
              <a:t>4-Gbyte linear memory space into 1024 page groups, each with its own page table,</a:t>
            </a:r>
          </a:p>
          <a:p>
            <a:r>
              <a:rPr lang="en-US" sz="1200" kern="1200" baseline="0" dirty="0">
                <a:solidFill>
                  <a:schemeClr val="tx1"/>
                </a:solidFill>
                <a:latin typeface="Times New Roman" pitchFamily="-110" charset="0"/>
                <a:ea typeface="+mn-ea"/>
                <a:cs typeface="+mn-cs"/>
              </a:rPr>
              <a:t>and each 4 Mbytes in length. Each page table contains up to 1024 entries; each entry</a:t>
            </a:r>
          </a:p>
          <a:p>
            <a:r>
              <a:rPr lang="en-US" sz="1200" kern="1200" baseline="0" dirty="0">
                <a:solidFill>
                  <a:schemeClr val="tx1"/>
                </a:solidFill>
                <a:latin typeface="Times New Roman" pitchFamily="-110" charset="0"/>
                <a:ea typeface="+mn-ea"/>
                <a:cs typeface="+mn-cs"/>
              </a:rPr>
              <a:t>corresponds to a single 4-Kbyte page. Memory management has the option of using</a:t>
            </a:r>
          </a:p>
          <a:p>
            <a:r>
              <a:rPr lang="en-US" sz="1200" kern="1200" baseline="0" dirty="0">
                <a:solidFill>
                  <a:schemeClr val="tx1"/>
                </a:solidFill>
                <a:latin typeface="Times New Roman" pitchFamily="-110" charset="0"/>
                <a:ea typeface="+mn-ea"/>
                <a:cs typeface="+mn-cs"/>
              </a:rPr>
              <a:t>one page directory for all processes, one page directory for each process, or some</a:t>
            </a:r>
          </a:p>
          <a:p>
            <a:r>
              <a:rPr lang="en-US" sz="1200" kern="1200" baseline="0" dirty="0">
                <a:solidFill>
                  <a:schemeClr val="tx1"/>
                </a:solidFill>
                <a:latin typeface="Times New Roman" pitchFamily="-110" charset="0"/>
                <a:ea typeface="+mn-ea"/>
                <a:cs typeface="+mn-cs"/>
              </a:rPr>
              <a:t>combination of the two. The page directory for the current task is always in main</a:t>
            </a:r>
          </a:p>
          <a:p>
            <a:r>
              <a:rPr lang="en-US" sz="1200" kern="1200" baseline="0" dirty="0">
                <a:solidFill>
                  <a:schemeClr val="tx1"/>
                </a:solidFill>
                <a:latin typeface="Times New Roman" pitchFamily="-110" charset="0"/>
                <a:ea typeface="+mn-ea"/>
                <a:cs typeface="+mn-cs"/>
              </a:rPr>
              <a:t>memory. Page tables may be in virtual memory.</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Figure 9.20 shows the formats of entries in page directories and page tables,</a:t>
            </a:r>
          </a:p>
          <a:p>
            <a:r>
              <a:rPr lang="en-US" sz="1200" kern="1200" baseline="0" dirty="0">
                <a:solidFill>
                  <a:schemeClr val="tx1"/>
                </a:solidFill>
                <a:latin typeface="Times New Roman" pitchFamily="-110" charset="0"/>
                <a:ea typeface="+mn-ea"/>
                <a:cs typeface="+mn-cs"/>
              </a:rPr>
              <a:t>and the fields are defined in Table 9.5. Note that access control mechanisms can be</a:t>
            </a:r>
          </a:p>
          <a:p>
            <a:r>
              <a:rPr lang="en-US" sz="1200" kern="1200" baseline="0" dirty="0">
                <a:solidFill>
                  <a:schemeClr val="tx1"/>
                </a:solidFill>
                <a:latin typeface="Times New Roman" pitchFamily="-110" charset="0"/>
                <a:ea typeface="+mn-ea"/>
                <a:cs typeface="+mn-cs"/>
              </a:rPr>
              <a:t>provided on a page or page group basis.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x86 also makes use of a translation lookaside buffer. The buffer</a:t>
            </a:r>
          </a:p>
          <a:p>
            <a:r>
              <a:rPr lang="en-US" sz="1200" kern="1200" baseline="0" dirty="0">
                <a:solidFill>
                  <a:schemeClr val="tx1"/>
                </a:solidFill>
                <a:latin typeface="Times New Roman" pitchFamily="-110" charset="0"/>
                <a:ea typeface="+mn-ea"/>
                <a:cs typeface="+mn-cs"/>
              </a:rPr>
              <a:t>can hold 32 page table entries. Each time that the page directory is changed, the</a:t>
            </a:r>
          </a:p>
          <a:p>
            <a:r>
              <a:rPr lang="en-US" sz="1200" kern="1200" baseline="0" dirty="0">
                <a:solidFill>
                  <a:schemeClr val="tx1"/>
                </a:solidFill>
                <a:latin typeface="Times New Roman" pitchFamily="-110" charset="0"/>
                <a:ea typeface="+mn-ea"/>
                <a:cs typeface="+mn-cs"/>
              </a:rPr>
              <a:t>buffer is cleared.</a:t>
            </a:r>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43</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Times New Roman" pitchFamily="-110" charset="0"/>
                <a:ea typeface="+mn-ea"/>
                <a:cs typeface="+mn-cs"/>
              </a:rPr>
              <a:t>Figure 9.21 illustrates the combination of segmentation and paging mechanisms.</a:t>
            </a:r>
          </a:p>
          <a:p>
            <a:r>
              <a:rPr lang="en-US" sz="1200" kern="1200" baseline="0" dirty="0">
                <a:solidFill>
                  <a:schemeClr val="tx1"/>
                </a:solidFill>
                <a:latin typeface="Times New Roman" pitchFamily="-110" charset="0"/>
                <a:ea typeface="+mn-ea"/>
                <a:cs typeface="+mn-cs"/>
              </a:rPr>
              <a:t>For clarity, the translation lookaside buffer and memory cache mechanisms</a:t>
            </a:r>
          </a:p>
          <a:p>
            <a:r>
              <a:rPr lang="en-US" sz="1200" kern="1200" baseline="0" dirty="0">
                <a:solidFill>
                  <a:schemeClr val="tx1"/>
                </a:solidFill>
                <a:latin typeface="Times New Roman" pitchFamily="-110" charset="0"/>
                <a:ea typeface="+mn-ea"/>
                <a:cs typeface="+mn-cs"/>
              </a:rPr>
              <a:t>are not shown.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Finally, the x86 includes a new extension not found on the 80386 or</a:t>
            </a:r>
          </a:p>
          <a:p>
            <a:r>
              <a:rPr lang="en-US" sz="1200" kern="1200" baseline="0" dirty="0">
                <a:solidFill>
                  <a:schemeClr val="tx1"/>
                </a:solidFill>
                <a:latin typeface="Times New Roman" pitchFamily="-110" charset="0"/>
                <a:ea typeface="+mn-ea"/>
                <a:cs typeface="+mn-cs"/>
              </a:rPr>
              <a:t>80486, the provision for two page sizes. If the PSE (page size extension) bit in control</a:t>
            </a:r>
          </a:p>
          <a:p>
            <a:r>
              <a:rPr lang="en-US" sz="1200" kern="1200" baseline="0" dirty="0">
                <a:solidFill>
                  <a:schemeClr val="tx1"/>
                </a:solidFill>
                <a:latin typeface="Times New Roman" pitchFamily="-110" charset="0"/>
                <a:ea typeface="+mn-ea"/>
                <a:cs typeface="+mn-cs"/>
              </a:rPr>
              <a:t>register 4 is set to 1, then the paging unit permits the OS programmer to define</a:t>
            </a:r>
          </a:p>
          <a:p>
            <a:r>
              <a:rPr lang="en-US" sz="1200" kern="1200" baseline="0" dirty="0">
                <a:solidFill>
                  <a:schemeClr val="tx1"/>
                </a:solidFill>
                <a:latin typeface="Times New Roman" pitchFamily="-110" charset="0"/>
                <a:ea typeface="+mn-ea"/>
                <a:cs typeface="+mn-cs"/>
              </a:rPr>
              <a:t>a page as either 4 Kbyte or 4 Mbyte in size.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When 4-Mbyte pages are used, there is only one level of table lookup for</a:t>
            </a:r>
          </a:p>
          <a:p>
            <a:r>
              <a:rPr lang="en-US" sz="1200" kern="1200" baseline="0" dirty="0">
                <a:solidFill>
                  <a:schemeClr val="tx1"/>
                </a:solidFill>
                <a:latin typeface="Times New Roman" pitchFamily="-110" charset="0"/>
                <a:ea typeface="+mn-ea"/>
                <a:cs typeface="+mn-cs"/>
              </a:rPr>
              <a:t>pages. When the hardware accesses the page directory, the page directory entry</a:t>
            </a:r>
          </a:p>
          <a:p>
            <a:r>
              <a:rPr lang="en-US" sz="1200" kern="1200" baseline="0" dirty="0">
                <a:solidFill>
                  <a:schemeClr val="tx1"/>
                </a:solidFill>
                <a:latin typeface="Times New Roman" pitchFamily="-110" charset="0"/>
                <a:ea typeface="+mn-ea"/>
                <a:cs typeface="+mn-cs"/>
              </a:rPr>
              <a:t>(Figure 8.20d) has the PS bit set to 1. In this case, bits 9 through 21 are ignored and</a:t>
            </a:r>
          </a:p>
          <a:p>
            <a:r>
              <a:rPr lang="en-US" sz="1200" kern="1200" baseline="0" dirty="0">
                <a:solidFill>
                  <a:schemeClr val="tx1"/>
                </a:solidFill>
                <a:latin typeface="Times New Roman" pitchFamily="-110" charset="0"/>
                <a:ea typeface="+mn-ea"/>
                <a:cs typeface="+mn-cs"/>
              </a:rPr>
              <a:t>bits 22 through 31 define the base address for a 4-Mbyte page in memory. Thus,</a:t>
            </a:r>
          </a:p>
          <a:p>
            <a:r>
              <a:rPr lang="en-US" sz="1200" kern="1200" baseline="0" dirty="0">
                <a:solidFill>
                  <a:schemeClr val="tx1"/>
                </a:solidFill>
                <a:latin typeface="Times New Roman" pitchFamily="-110" charset="0"/>
                <a:ea typeface="+mn-ea"/>
                <a:cs typeface="+mn-cs"/>
              </a:rPr>
              <a:t>there is a single page table.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use of 4-Mbyte pages reduces the memory-management storage</a:t>
            </a:r>
          </a:p>
          <a:p>
            <a:r>
              <a:rPr lang="en-US" sz="1200" kern="1200" baseline="0" dirty="0">
                <a:solidFill>
                  <a:schemeClr val="tx1"/>
                </a:solidFill>
                <a:latin typeface="Times New Roman" pitchFamily="-110" charset="0"/>
                <a:ea typeface="+mn-ea"/>
                <a:cs typeface="+mn-cs"/>
              </a:rPr>
              <a:t>requirements for large main memories. With 4-Kbyte pages, a full 4-Gbyte</a:t>
            </a:r>
          </a:p>
          <a:p>
            <a:r>
              <a:rPr lang="en-US" sz="1200" kern="1200" baseline="0" dirty="0">
                <a:solidFill>
                  <a:schemeClr val="tx1"/>
                </a:solidFill>
                <a:latin typeface="Times New Roman" pitchFamily="-110" charset="0"/>
                <a:ea typeface="+mn-ea"/>
                <a:cs typeface="+mn-cs"/>
              </a:rPr>
              <a:t>main memory requires about 4 Mbytes of memory just for the page tables. With</a:t>
            </a:r>
          </a:p>
          <a:p>
            <a:r>
              <a:rPr lang="en-US" sz="1200" kern="1200" baseline="0" dirty="0">
                <a:solidFill>
                  <a:schemeClr val="tx1"/>
                </a:solidFill>
                <a:latin typeface="Times New Roman" pitchFamily="-110" charset="0"/>
                <a:ea typeface="+mn-ea"/>
                <a:cs typeface="+mn-cs"/>
              </a:rPr>
              <a:t>4-Mbyte pages, a single table, 4 Kbytes in length, is sufficient for page memory</a:t>
            </a:r>
          </a:p>
          <a:p>
            <a:r>
              <a:rPr lang="en-US" sz="1200" kern="1200" baseline="0" dirty="0">
                <a:solidFill>
                  <a:schemeClr val="tx1"/>
                </a:solidFill>
                <a:latin typeface="Times New Roman" pitchFamily="-110" charset="0"/>
                <a:ea typeface="+mn-ea"/>
                <a:cs typeface="+mn-cs"/>
              </a:rPr>
              <a:t>management.</a:t>
            </a:r>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44</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Times New Roman" pitchFamily="-110" charset="0"/>
                <a:ea typeface="+mn-ea"/>
                <a:cs typeface="+mn-cs"/>
              </a:rPr>
              <a:t>ARM provides a versatile virtual memory system architecture that can be tailored to</a:t>
            </a:r>
          </a:p>
          <a:p>
            <a:r>
              <a:rPr lang="en-US" sz="1200" b="0" i="0" u="none" strike="noStrike" kern="1200" baseline="0" dirty="0">
                <a:solidFill>
                  <a:schemeClr val="tx1"/>
                </a:solidFill>
                <a:latin typeface="Times New Roman" pitchFamily="-110" charset="0"/>
                <a:ea typeface="+mn-ea"/>
                <a:cs typeface="+mn-cs"/>
              </a:rPr>
              <a:t>the needs of the embedded system designer.</a:t>
            </a:r>
            <a:endParaRPr lang="en-US" sz="1200" kern="1200" baseline="0" dirty="0">
              <a:solidFill>
                <a:schemeClr val="tx1"/>
              </a:solidFill>
              <a:latin typeface="Times New Roman" pitchFamily="-110" charset="0"/>
              <a:ea typeface="+mn-ea"/>
              <a:cs typeface="+mn-cs"/>
            </a:endParaRP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Figure 9.22 provides an overview of the memory management hardware in the</a:t>
            </a:r>
          </a:p>
          <a:p>
            <a:r>
              <a:rPr lang="en-US" sz="1200" kern="1200" baseline="0" dirty="0">
                <a:solidFill>
                  <a:schemeClr val="tx1"/>
                </a:solidFill>
                <a:latin typeface="Times New Roman" pitchFamily="-110" charset="0"/>
                <a:ea typeface="+mn-ea"/>
                <a:cs typeface="+mn-cs"/>
              </a:rPr>
              <a:t>ARM for virtual memory. The virtual memory translation hardware uses one or</a:t>
            </a:r>
          </a:p>
          <a:p>
            <a:r>
              <a:rPr lang="en-US" sz="1200" kern="1200" baseline="0" dirty="0">
                <a:solidFill>
                  <a:schemeClr val="tx1"/>
                </a:solidFill>
                <a:latin typeface="Times New Roman" pitchFamily="-110" charset="0"/>
                <a:ea typeface="+mn-ea"/>
                <a:cs typeface="+mn-cs"/>
              </a:rPr>
              <a:t>two levels of tables for translation from virtual to physical addresses, as explained</a:t>
            </a:r>
          </a:p>
          <a:p>
            <a:r>
              <a:rPr lang="en-US" sz="1200" kern="1200" baseline="0" dirty="0">
                <a:solidFill>
                  <a:schemeClr val="tx1"/>
                </a:solidFill>
                <a:latin typeface="Times New Roman" pitchFamily="-110" charset="0"/>
                <a:ea typeface="+mn-ea"/>
                <a:cs typeface="+mn-cs"/>
              </a:rPr>
              <a:t>subsequently. The translation lookaside buffer (TLB) is a cache of recent page table</a:t>
            </a:r>
          </a:p>
          <a:p>
            <a:r>
              <a:rPr lang="en-US" sz="1200" kern="1200" baseline="0" dirty="0">
                <a:solidFill>
                  <a:schemeClr val="tx1"/>
                </a:solidFill>
                <a:latin typeface="Times New Roman" pitchFamily="-110" charset="0"/>
                <a:ea typeface="+mn-ea"/>
                <a:cs typeface="+mn-cs"/>
              </a:rPr>
              <a:t>entries. If an entry is available in the TLB, then the TLB directly sends a physical</a:t>
            </a:r>
          </a:p>
          <a:p>
            <a:r>
              <a:rPr lang="en-US" sz="1200" kern="1200" baseline="0" dirty="0">
                <a:solidFill>
                  <a:schemeClr val="tx1"/>
                </a:solidFill>
                <a:latin typeface="Times New Roman" pitchFamily="-110" charset="0"/>
                <a:ea typeface="+mn-ea"/>
                <a:cs typeface="+mn-cs"/>
              </a:rPr>
              <a:t>address to main memory for a read or write operation. As explained in Chapter 5,</a:t>
            </a:r>
          </a:p>
          <a:p>
            <a:r>
              <a:rPr lang="en-US" sz="1200" kern="1200" baseline="0" dirty="0">
                <a:solidFill>
                  <a:schemeClr val="tx1"/>
                </a:solidFill>
                <a:latin typeface="Times New Roman" pitchFamily="-110" charset="0"/>
                <a:ea typeface="+mn-ea"/>
                <a:cs typeface="+mn-cs"/>
              </a:rPr>
              <a:t>data is exchanged between the processor and main memory via the cache. If a logical</a:t>
            </a:r>
          </a:p>
          <a:p>
            <a:r>
              <a:rPr lang="en-US" sz="1200" kern="1200" baseline="0" dirty="0">
                <a:solidFill>
                  <a:schemeClr val="tx1"/>
                </a:solidFill>
                <a:latin typeface="Times New Roman" pitchFamily="-110" charset="0"/>
                <a:ea typeface="+mn-ea"/>
                <a:cs typeface="+mn-cs"/>
              </a:rPr>
              <a:t>cache organization is used (Figure 5.5a), then the ARM supplies that address</a:t>
            </a:r>
          </a:p>
          <a:p>
            <a:r>
              <a:rPr lang="en-US" sz="1200" kern="1200" baseline="0" dirty="0">
                <a:solidFill>
                  <a:schemeClr val="tx1"/>
                </a:solidFill>
                <a:latin typeface="Times New Roman" pitchFamily="-110" charset="0"/>
                <a:ea typeface="+mn-ea"/>
                <a:cs typeface="+mn-cs"/>
              </a:rPr>
              <a:t>directly to the cache as well as supplying it to the TLB when a cache miss occurs. If</a:t>
            </a:r>
          </a:p>
          <a:p>
            <a:r>
              <a:rPr lang="en-US" sz="1200" kern="1200" baseline="0" dirty="0">
                <a:solidFill>
                  <a:schemeClr val="tx1"/>
                </a:solidFill>
                <a:latin typeface="Times New Roman" pitchFamily="-110" charset="0"/>
                <a:ea typeface="+mn-ea"/>
                <a:cs typeface="+mn-cs"/>
              </a:rPr>
              <a:t>a physical cache organization is used (Figure 5.5b), then the TLB must supply the</a:t>
            </a:r>
          </a:p>
          <a:p>
            <a:r>
              <a:rPr lang="en-US" sz="1200" kern="1200" baseline="0" dirty="0">
                <a:solidFill>
                  <a:schemeClr val="tx1"/>
                </a:solidFill>
                <a:latin typeface="Times New Roman" pitchFamily="-110" charset="0"/>
                <a:ea typeface="+mn-ea"/>
                <a:cs typeface="+mn-cs"/>
              </a:rPr>
              <a:t>physical address to the cache.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Entries in the translation tables also include access control bits, which determine</a:t>
            </a:r>
          </a:p>
          <a:p>
            <a:r>
              <a:rPr lang="en-US" sz="1200" kern="1200" baseline="0" dirty="0">
                <a:solidFill>
                  <a:schemeClr val="tx1"/>
                </a:solidFill>
                <a:latin typeface="Times New Roman" pitchFamily="-110" charset="0"/>
                <a:ea typeface="+mn-ea"/>
                <a:cs typeface="+mn-cs"/>
              </a:rPr>
              <a:t>whether a given process may access a given portion of memory. If access is</a:t>
            </a:r>
          </a:p>
          <a:p>
            <a:r>
              <a:rPr lang="en-US" sz="1200" kern="1200" baseline="0" dirty="0">
                <a:solidFill>
                  <a:schemeClr val="tx1"/>
                </a:solidFill>
                <a:latin typeface="Times New Roman" pitchFamily="-110" charset="0"/>
                <a:ea typeface="+mn-ea"/>
                <a:cs typeface="+mn-cs"/>
              </a:rPr>
              <a:t>denied, access control hardware supplies an abort signal to the ARM processor.</a:t>
            </a:r>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45</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Times New Roman" pitchFamily="-110" charset="0"/>
                <a:ea typeface="+mn-ea"/>
                <a:cs typeface="+mn-cs"/>
              </a:rPr>
              <a:t>The ARM supports memory access based on either sections or pages: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Supersections (optional): </a:t>
            </a:r>
            <a:r>
              <a:rPr lang="en-US" sz="1200" b="0" kern="1200" baseline="0" dirty="0">
                <a:solidFill>
                  <a:schemeClr val="tx1"/>
                </a:solidFill>
                <a:latin typeface="Times New Roman" pitchFamily="-110" charset="0"/>
                <a:ea typeface="+mn-ea"/>
                <a:cs typeface="+mn-cs"/>
              </a:rPr>
              <a:t>Consist of 16-MB blocks of main memory</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Sections: </a:t>
            </a:r>
            <a:r>
              <a:rPr lang="en-US" sz="1200" b="0" kern="1200" baseline="0" dirty="0">
                <a:solidFill>
                  <a:schemeClr val="tx1"/>
                </a:solidFill>
                <a:latin typeface="Times New Roman" pitchFamily="-110" charset="0"/>
                <a:ea typeface="+mn-ea"/>
                <a:cs typeface="+mn-cs"/>
              </a:rPr>
              <a:t>Consist of 1-MB blocks of main memory</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Large pages: </a:t>
            </a:r>
            <a:r>
              <a:rPr lang="en-US" sz="1200" b="0" kern="1200" baseline="0" dirty="0">
                <a:solidFill>
                  <a:schemeClr val="tx1"/>
                </a:solidFill>
                <a:latin typeface="Times New Roman" pitchFamily="-110" charset="0"/>
                <a:ea typeface="+mn-ea"/>
                <a:cs typeface="+mn-cs"/>
              </a:rPr>
              <a:t>Consist of 64-kB blocks of main memory</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Small pages: </a:t>
            </a:r>
            <a:r>
              <a:rPr lang="en-US" sz="1200" b="0" kern="1200" baseline="0" dirty="0">
                <a:solidFill>
                  <a:schemeClr val="tx1"/>
                </a:solidFill>
                <a:latin typeface="Times New Roman" pitchFamily="-110" charset="0"/>
                <a:ea typeface="+mn-ea"/>
                <a:cs typeface="+mn-cs"/>
              </a:rPr>
              <a:t>Consist of 4-kB blocks of main memory</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Sections and supersections are supported to allow mapping of a large region</a:t>
            </a:r>
          </a:p>
          <a:p>
            <a:r>
              <a:rPr lang="en-US" sz="1200" kern="1200" baseline="0" dirty="0">
                <a:solidFill>
                  <a:schemeClr val="tx1"/>
                </a:solidFill>
                <a:latin typeface="Times New Roman" pitchFamily="-110" charset="0"/>
                <a:ea typeface="+mn-ea"/>
                <a:cs typeface="+mn-cs"/>
              </a:rPr>
              <a:t>of memory while using only a single entry in the TLB. Additional access control</a:t>
            </a:r>
          </a:p>
          <a:p>
            <a:r>
              <a:rPr lang="en-US" sz="1200" kern="1200" baseline="0" dirty="0">
                <a:solidFill>
                  <a:schemeClr val="tx1"/>
                </a:solidFill>
                <a:latin typeface="Times New Roman" pitchFamily="-110" charset="0"/>
                <a:ea typeface="+mn-ea"/>
                <a:cs typeface="+mn-cs"/>
              </a:rPr>
              <a:t>mechanisms are extended within small pages to 1kB subpages, and within large</a:t>
            </a:r>
          </a:p>
          <a:p>
            <a:r>
              <a:rPr lang="en-US" sz="1200" kern="1200" baseline="0" dirty="0">
                <a:solidFill>
                  <a:schemeClr val="tx1"/>
                </a:solidFill>
                <a:latin typeface="Times New Roman" pitchFamily="-110" charset="0"/>
                <a:ea typeface="+mn-ea"/>
                <a:cs typeface="+mn-cs"/>
              </a:rPr>
              <a:t>pages to 16kB subpages. The translation table held in main memory has two levels: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Level 1 table:</a:t>
            </a:r>
            <a:r>
              <a:rPr lang="en-US" sz="1200" kern="1200" dirty="0">
                <a:solidFill>
                  <a:schemeClr val="tx1"/>
                </a:solidFill>
                <a:effectLst/>
                <a:latin typeface="Times New Roman" pitchFamily="-110" charset="0"/>
                <a:ea typeface="+mn-ea"/>
                <a:cs typeface="+mn-cs"/>
              </a:rPr>
              <a:t>  Holds level 1 descriptors that contain the base address and</a:t>
            </a:r>
          </a:p>
          <a:p>
            <a:r>
              <a:rPr lang="en-US" sz="1200" kern="1200" dirty="0">
                <a:solidFill>
                  <a:schemeClr val="tx1"/>
                </a:solidFill>
                <a:effectLst/>
                <a:latin typeface="Times New Roman" pitchFamily="-110" charset="0"/>
                <a:ea typeface="+mn-ea"/>
                <a:cs typeface="+mn-cs"/>
              </a:rPr>
              <a:t>translation properties for a Section and </a:t>
            </a:r>
            <a:r>
              <a:rPr lang="en-US" sz="1200" kern="1200" dirty="0" err="1">
                <a:solidFill>
                  <a:schemeClr val="tx1"/>
                </a:solidFill>
                <a:effectLst/>
                <a:latin typeface="Times New Roman" pitchFamily="-110" charset="0"/>
                <a:ea typeface="+mn-ea"/>
                <a:cs typeface="+mn-cs"/>
              </a:rPr>
              <a:t>Supersection</a:t>
            </a:r>
            <a:r>
              <a:rPr lang="en-US" sz="1200" kern="1200" dirty="0">
                <a:solidFill>
                  <a:schemeClr val="tx1"/>
                </a:solidFill>
                <a:effectLst/>
                <a:latin typeface="Times New Roman" pitchFamily="-110" charset="0"/>
                <a:ea typeface="+mn-ea"/>
                <a:cs typeface="+mn-cs"/>
              </a:rPr>
              <a:t>; and translation properties</a:t>
            </a:r>
          </a:p>
          <a:p>
            <a:r>
              <a:rPr lang="en-US" sz="1200" kern="1200" dirty="0">
                <a:solidFill>
                  <a:schemeClr val="tx1"/>
                </a:solidFill>
                <a:effectLst/>
                <a:latin typeface="Times New Roman" pitchFamily="-110" charset="0"/>
                <a:ea typeface="+mn-ea"/>
                <a:cs typeface="+mn-cs"/>
              </a:rPr>
              <a:t>and pointers to a level 2 table for a large page or a small page.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Level 2 table: </a:t>
            </a:r>
            <a:r>
              <a:rPr lang="en-US" sz="1200" kern="1200" dirty="0">
                <a:solidFill>
                  <a:schemeClr val="tx1"/>
                </a:solidFill>
                <a:effectLst/>
                <a:latin typeface="Times New Roman" pitchFamily="-110" charset="0"/>
                <a:ea typeface="+mn-ea"/>
                <a:cs typeface="+mn-cs"/>
              </a:rPr>
              <a:t> Holds level 2 descriptors that contain the base address and translation</a:t>
            </a:r>
          </a:p>
          <a:p>
            <a:r>
              <a:rPr lang="en-US" sz="1200" kern="1200" dirty="0">
                <a:solidFill>
                  <a:schemeClr val="tx1"/>
                </a:solidFill>
                <a:effectLst/>
                <a:latin typeface="Times New Roman" pitchFamily="-110" charset="0"/>
                <a:ea typeface="+mn-ea"/>
                <a:cs typeface="+mn-cs"/>
              </a:rPr>
              <a:t>properties for a Small page or a Large page. A level 2 table requires 1</a:t>
            </a:r>
          </a:p>
          <a:p>
            <a:r>
              <a:rPr lang="en-US" sz="1200" kern="1200" dirty="0">
                <a:solidFill>
                  <a:schemeClr val="tx1"/>
                </a:solidFill>
                <a:effectLst/>
                <a:latin typeface="Times New Roman" pitchFamily="-110" charset="0"/>
                <a:ea typeface="+mn-ea"/>
                <a:cs typeface="+mn-cs"/>
              </a:rPr>
              <a:t>kB of memory.</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memory-management unit (MMU) translates virtual addresses generated</a:t>
            </a:r>
          </a:p>
          <a:p>
            <a:r>
              <a:rPr lang="en-US" sz="1200" kern="1200" baseline="0" dirty="0">
                <a:solidFill>
                  <a:schemeClr val="tx1"/>
                </a:solidFill>
                <a:latin typeface="Times New Roman" pitchFamily="-110" charset="0"/>
                <a:ea typeface="+mn-ea"/>
                <a:cs typeface="+mn-cs"/>
              </a:rPr>
              <a:t>by the processor into physical addresses to access main memory, and also derives</a:t>
            </a:r>
          </a:p>
          <a:p>
            <a:r>
              <a:rPr lang="en-US" sz="1200" kern="1200" baseline="0" dirty="0">
                <a:solidFill>
                  <a:schemeClr val="tx1"/>
                </a:solidFill>
                <a:latin typeface="Times New Roman" pitchFamily="-110" charset="0"/>
                <a:ea typeface="+mn-ea"/>
                <a:cs typeface="+mn-cs"/>
              </a:rPr>
              <a:t>and checks the access permission. Translations occur as the result of a TLB miss,</a:t>
            </a:r>
          </a:p>
          <a:p>
            <a:r>
              <a:rPr lang="en-US" sz="1200" kern="1200" baseline="0" dirty="0">
                <a:solidFill>
                  <a:schemeClr val="tx1"/>
                </a:solidFill>
                <a:latin typeface="Times New Roman" pitchFamily="-110" charset="0"/>
                <a:ea typeface="+mn-ea"/>
                <a:cs typeface="+mn-cs"/>
              </a:rPr>
              <a:t>and start with a first-level fetch. A section-mapped access only requires a first-level</a:t>
            </a:r>
          </a:p>
          <a:p>
            <a:r>
              <a:rPr lang="en-US" sz="1200" kern="1200" baseline="0" dirty="0">
                <a:solidFill>
                  <a:schemeClr val="tx1"/>
                </a:solidFill>
                <a:latin typeface="Times New Roman" pitchFamily="-110" charset="0"/>
                <a:ea typeface="+mn-ea"/>
                <a:cs typeface="+mn-cs"/>
              </a:rPr>
              <a:t>fetch, whereas a page-mapped access also requires a second-level fetch.</a:t>
            </a:r>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46</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Figure 9.23 shows the two-level address translation process for small pages.</a:t>
            </a:r>
          </a:p>
          <a:p>
            <a:r>
              <a:rPr lang="en-US" sz="1200" kern="1200" baseline="0" dirty="0">
                <a:solidFill>
                  <a:schemeClr val="tx1"/>
                </a:solidFill>
                <a:latin typeface="Times New Roman" pitchFamily="-110" charset="0"/>
                <a:ea typeface="+mn-ea"/>
                <a:cs typeface="+mn-cs"/>
              </a:rPr>
              <a:t>There is a single level 1 (L1) page table with 4K 32-bit entries. Each L1 entry points</a:t>
            </a:r>
          </a:p>
          <a:p>
            <a:r>
              <a:rPr lang="en-US" sz="1200" kern="1200" baseline="0" dirty="0">
                <a:solidFill>
                  <a:schemeClr val="tx1"/>
                </a:solidFill>
                <a:latin typeface="Times New Roman" pitchFamily="-110" charset="0"/>
                <a:ea typeface="+mn-ea"/>
                <a:cs typeface="+mn-cs"/>
              </a:rPr>
              <a:t>to a level 2 (L2) page table with 256 32-bit entries. Each of the L2 entry points to a</a:t>
            </a:r>
          </a:p>
          <a:p>
            <a:r>
              <a:rPr lang="en-US" sz="1200" kern="1200" baseline="0" dirty="0">
                <a:solidFill>
                  <a:schemeClr val="tx1"/>
                </a:solidFill>
                <a:latin typeface="Times New Roman" pitchFamily="-110" charset="0"/>
                <a:ea typeface="+mn-ea"/>
                <a:cs typeface="+mn-cs"/>
              </a:rPr>
              <a:t>4-kB page in main memory. The 32-bit virtual address is interpreted as follows: The</a:t>
            </a:r>
          </a:p>
          <a:p>
            <a:r>
              <a:rPr lang="en-US" sz="1200" kern="1200" baseline="0" dirty="0">
                <a:solidFill>
                  <a:schemeClr val="tx1"/>
                </a:solidFill>
                <a:latin typeface="Times New Roman" pitchFamily="-110" charset="0"/>
                <a:ea typeface="+mn-ea"/>
                <a:cs typeface="+mn-cs"/>
              </a:rPr>
              <a:t>most significant 12 bits are an index into the L1 page table. The next 8 bits are an</a:t>
            </a:r>
          </a:p>
          <a:p>
            <a:r>
              <a:rPr lang="en-US" sz="1200" kern="1200" baseline="0" dirty="0">
                <a:solidFill>
                  <a:schemeClr val="tx1"/>
                </a:solidFill>
                <a:latin typeface="Times New Roman" pitchFamily="-110" charset="0"/>
                <a:ea typeface="+mn-ea"/>
                <a:cs typeface="+mn-cs"/>
              </a:rPr>
              <a:t>index into the relevant L2 page table. The least significant 12 bits index a byte in the</a:t>
            </a:r>
          </a:p>
          <a:p>
            <a:r>
              <a:rPr lang="en-US" sz="1200" kern="1200" baseline="0" dirty="0">
                <a:solidFill>
                  <a:schemeClr val="tx1"/>
                </a:solidFill>
                <a:latin typeface="Times New Roman" pitchFamily="-110" charset="0"/>
                <a:ea typeface="+mn-ea"/>
                <a:cs typeface="+mn-cs"/>
              </a:rPr>
              <a:t>relevant page in main memory.</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 similar two-page lookup procedure is used for large pages. For sections and</a:t>
            </a:r>
          </a:p>
          <a:p>
            <a:r>
              <a:rPr lang="en-US" sz="1200" kern="1200" baseline="0" dirty="0">
                <a:solidFill>
                  <a:schemeClr val="tx1"/>
                </a:solidFill>
                <a:latin typeface="Times New Roman" pitchFamily="-110" charset="0"/>
                <a:ea typeface="+mn-ea"/>
                <a:cs typeface="+mn-cs"/>
              </a:rPr>
              <a:t>supersection, only the L1 page table lookup is required.</a:t>
            </a:r>
            <a:endParaRPr lang="en-US" dirty="0"/>
          </a:p>
          <a:p>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47</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To get a better understanding of the ARM memory management scheme, we consider</a:t>
            </a:r>
          </a:p>
          <a:p>
            <a:r>
              <a:rPr lang="en-US" sz="1200" kern="1200" baseline="0" dirty="0">
                <a:solidFill>
                  <a:schemeClr val="tx1"/>
                </a:solidFill>
                <a:latin typeface="Times New Roman" pitchFamily="-110" charset="0"/>
                <a:ea typeface="+mn-ea"/>
                <a:cs typeface="+mn-cs"/>
              </a:rPr>
              <a:t>the key formats, as shown in Figure 9.24. The control bits shown in this figure</a:t>
            </a:r>
          </a:p>
          <a:p>
            <a:r>
              <a:rPr lang="en-US" sz="1200" kern="1200" baseline="0" dirty="0">
                <a:solidFill>
                  <a:schemeClr val="tx1"/>
                </a:solidFill>
                <a:latin typeface="Times New Roman" pitchFamily="-110" charset="0"/>
                <a:ea typeface="+mn-ea"/>
                <a:cs typeface="+mn-cs"/>
              </a:rPr>
              <a:t>are defined in Table 9.6.</a:t>
            </a:r>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48</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Table 9.6 ARM Memory Management Parameters</a:t>
            </a:r>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49</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659FF9-5E9E-FE46-8BFA-92FA62C23420}" type="slidenum">
              <a:rPr lang="en-US"/>
              <a:pPr/>
              <a:t>5</a:t>
            </a:fld>
            <a:endParaRPr lang="en-US"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A computer is a set of resources for the movement, storage, and processing of data and for the control of</a:t>
            </a:r>
          </a:p>
          <a:p>
            <a:r>
              <a:rPr lang="en-US" sz="1200" kern="1200" baseline="0" dirty="0">
                <a:solidFill>
                  <a:schemeClr val="tx1"/>
                </a:solidFill>
                <a:latin typeface="Times New Roman" pitchFamily="-110" charset="0"/>
                <a:ea typeface="+mn-ea"/>
                <a:cs typeface="+mn-cs"/>
              </a:rPr>
              <a:t>these functions. The OS is responsible for managing these resources.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Can we say that the OS controls the movement, storage, and processing of</a:t>
            </a:r>
          </a:p>
          <a:p>
            <a:r>
              <a:rPr lang="en-US" sz="1200" kern="1200" baseline="0" dirty="0">
                <a:solidFill>
                  <a:schemeClr val="tx1"/>
                </a:solidFill>
                <a:latin typeface="Times New Roman" pitchFamily="-110" charset="0"/>
                <a:ea typeface="+mn-ea"/>
                <a:cs typeface="+mn-cs"/>
              </a:rPr>
              <a:t>data? From one point of view, the answer is yes: By managing the computer’s</a:t>
            </a:r>
          </a:p>
          <a:p>
            <a:r>
              <a:rPr lang="en-US" sz="1200" kern="1200" baseline="0" dirty="0">
                <a:solidFill>
                  <a:schemeClr val="tx1"/>
                </a:solidFill>
                <a:latin typeface="Times New Roman" pitchFamily="-110" charset="0"/>
                <a:ea typeface="+mn-ea"/>
                <a:cs typeface="+mn-cs"/>
              </a:rPr>
              <a:t>resources, the OS is in control of the computer’s basic functions. But this control is</a:t>
            </a:r>
          </a:p>
          <a:p>
            <a:r>
              <a:rPr lang="en-US" sz="1200" kern="1200" baseline="0" dirty="0">
                <a:solidFill>
                  <a:schemeClr val="tx1"/>
                </a:solidFill>
                <a:latin typeface="Times New Roman" pitchFamily="-110" charset="0"/>
                <a:ea typeface="+mn-ea"/>
                <a:cs typeface="+mn-cs"/>
              </a:rPr>
              <a:t>exercised in a curious way. Normally, we think of a control mechanism as something</a:t>
            </a:r>
          </a:p>
          <a:p>
            <a:r>
              <a:rPr lang="en-US" sz="1200" kern="1200" baseline="0" dirty="0">
                <a:solidFill>
                  <a:schemeClr val="tx1"/>
                </a:solidFill>
                <a:latin typeface="Times New Roman" pitchFamily="-110" charset="0"/>
                <a:ea typeface="+mn-ea"/>
                <a:cs typeface="+mn-cs"/>
              </a:rPr>
              <a:t>external to that which is controlled, or at least as something that is a distinct and</a:t>
            </a:r>
          </a:p>
          <a:p>
            <a:r>
              <a:rPr lang="en-US" sz="1200" kern="1200" baseline="0" dirty="0">
                <a:solidFill>
                  <a:schemeClr val="tx1"/>
                </a:solidFill>
                <a:latin typeface="Times New Roman" pitchFamily="-110" charset="0"/>
                <a:ea typeface="+mn-ea"/>
                <a:cs typeface="+mn-cs"/>
              </a:rPr>
              <a:t>separate part of that which is controlled. (For example, a residential heating system</a:t>
            </a:r>
          </a:p>
          <a:p>
            <a:r>
              <a:rPr lang="en-US" sz="1200" kern="1200" baseline="0" dirty="0">
                <a:solidFill>
                  <a:schemeClr val="tx1"/>
                </a:solidFill>
                <a:latin typeface="Times New Roman" pitchFamily="-110" charset="0"/>
                <a:ea typeface="+mn-ea"/>
                <a:cs typeface="+mn-cs"/>
              </a:rPr>
              <a:t>is controlled by a thermostat, which is completely distinct from the heat-generation</a:t>
            </a:r>
          </a:p>
          <a:p>
            <a:r>
              <a:rPr lang="en-US" sz="1200" kern="1200" baseline="0" dirty="0">
                <a:solidFill>
                  <a:schemeClr val="tx1"/>
                </a:solidFill>
                <a:latin typeface="Times New Roman" pitchFamily="-110" charset="0"/>
                <a:ea typeface="+mn-ea"/>
                <a:cs typeface="+mn-cs"/>
              </a:rPr>
              <a:t>and heat-distribution apparatus.) This is not the case with the OS, which as a control</a:t>
            </a:r>
          </a:p>
          <a:p>
            <a:r>
              <a:rPr lang="en-US" sz="1200" kern="1200" baseline="0" dirty="0">
                <a:solidFill>
                  <a:schemeClr val="tx1"/>
                </a:solidFill>
                <a:latin typeface="Times New Roman" pitchFamily="-110" charset="0"/>
                <a:ea typeface="+mn-ea"/>
                <a:cs typeface="+mn-cs"/>
              </a:rPr>
              <a:t>mechanism is unusual in two respects: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The OS functions in the same way as ordinary computer software; that is, it is</a:t>
            </a:r>
          </a:p>
          <a:p>
            <a:r>
              <a:rPr lang="en-US" sz="1200" kern="1200" baseline="0" dirty="0">
                <a:solidFill>
                  <a:schemeClr val="tx1"/>
                </a:solidFill>
                <a:latin typeface="Times New Roman" pitchFamily="-110" charset="0"/>
                <a:ea typeface="+mn-ea"/>
                <a:cs typeface="+mn-cs"/>
              </a:rPr>
              <a:t>a program executed by the processor.</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The OS frequently relinquishes control and must depend on the processor to</a:t>
            </a:r>
          </a:p>
          <a:p>
            <a:r>
              <a:rPr lang="en-US" sz="1200" kern="1200" baseline="0" dirty="0">
                <a:solidFill>
                  <a:schemeClr val="tx1"/>
                </a:solidFill>
                <a:latin typeface="Times New Roman" pitchFamily="-110" charset="0"/>
                <a:ea typeface="+mn-ea"/>
                <a:cs typeface="+mn-cs"/>
              </a:rPr>
              <a:t>allow it to regain control.</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Like other computer programs, the OS provides instructions for the processor.</a:t>
            </a:r>
          </a:p>
          <a:p>
            <a:r>
              <a:rPr lang="en-US" sz="1200" kern="1200" baseline="0" dirty="0">
                <a:solidFill>
                  <a:schemeClr val="tx1"/>
                </a:solidFill>
                <a:latin typeface="Times New Roman" pitchFamily="-110" charset="0"/>
                <a:ea typeface="+mn-ea"/>
                <a:cs typeface="+mn-cs"/>
              </a:rPr>
              <a:t>The key difference is in the intent of the program. The OS directs the processor</a:t>
            </a:r>
          </a:p>
          <a:p>
            <a:r>
              <a:rPr lang="en-US" sz="1200" kern="1200" baseline="0" dirty="0">
                <a:solidFill>
                  <a:schemeClr val="tx1"/>
                </a:solidFill>
                <a:latin typeface="Times New Roman" pitchFamily="-110" charset="0"/>
                <a:ea typeface="+mn-ea"/>
                <a:cs typeface="+mn-cs"/>
              </a:rPr>
              <a:t>in the use of the other system resources and in the timing of its execution of other</a:t>
            </a:r>
          </a:p>
          <a:p>
            <a:r>
              <a:rPr lang="en-US" sz="1200" kern="1200" baseline="0" dirty="0">
                <a:solidFill>
                  <a:schemeClr val="tx1"/>
                </a:solidFill>
                <a:latin typeface="Times New Roman" pitchFamily="-110" charset="0"/>
                <a:ea typeface="+mn-ea"/>
                <a:cs typeface="+mn-cs"/>
              </a:rPr>
              <a:t>programs. But in order for the processor to do any of these things, it must cease</a:t>
            </a:r>
          </a:p>
          <a:p>
            <a:r>
              <a:rPr lang="en-US" sz="1200" kern="1200" baseline="0" dirty="0">
                <a:solidFill>
                  <a:schemeClr val="tx1"/>
                </a:solidFill>
                <a:latin typeface="Times New Roman" pitchFamily="-110" charset="0"/>
                <a:ea typeface="+mn-ea"/>
                <a:cs typeface="+mn-cs"/>
              </a:rPr>
              <a:t>executing the OS program and execute other programs. Thus, the OS relinquishes</a:t>
            </a:r>
          </a:p>
          <a:p>
            <a:r>
              <a:rPr lang="en-US" sz="1200" kern="1200" baseline="0" dirty="0">
                <a:solidFill>
                  <a:schemeClr val="tx1"/>
                </a:solidFill>
                <a:latin typeface="Times New Roman" pitchFamily="-110" charset="0"/>
                <a:ea typeface="+mn-ea"/>
                <a:cs typeface="+mn-cs"/>
              </a:rPr>
              <a:t>control for the processor to do some “useful” work and then resumes control long</a:t>
            </a:r>
          </a:p>
          <a:p>
            <a:r>
              <a:rPr lang="en-US" sz="1200" kern="1200" baseline="0" dirty="0">
                <a:solidFill>
                  <a:schemeClr val="tx1"/>
                </a:solidFill>
                <a:latin typeface="Times New Roman" pitchFamily="-110" charset="0"/>
                <a:ea typeface="+mn-ea"/>
                <a:cs typeface="+mn-cs"/>
              </a:rPr>
              <a:t>enough to prepare the processor to do the next piece of work. The mechanisms</a:t>
            </a:r>
          </a:p>
          <a:p>
            <a:r>
              <a:rPr lang="en-US" sz="1200" kern="1200" baseline="0" dirty="0">
                <a:solidFill>
                  <a:schemeClr val="tx1"/>
                </a:solidFill>
                <a:latin typeface="Times New Roman" pitchFamily="-110" charset="0"/>
                <a:ea typeface="+mn-ea"/>
                <a:cs typeface="+mn-cs"/>
              </a:rPr>
              <a:t>involved in all this should become clear as the chapter proceeds.</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Times New Roman" pitchFamily="-110" charset="0"/>
                <a:ea typeface="+mn-ea"/>
                <a:cs typeface="+mn-cs"/>
              </a:rPr>
              <a:t>The AP access control bits in each table entry control access to a region of memory</a:t>
            </a:r>
          </a:p>
          <a:p>
            <a:r>
              <a:rPr lang="en-US" sz="1200" kern="1200" baseline="0" dirty="0">
                <a:solidFill>
                  <a:schemeClr val="tx1"/>
                </a:solidFill>
                <a:latin typeface="Times New Roman" pitchFamily="-110" charset="0"/>
                <a:ea typeface="+mn-ea"/>
                <a:cs typeface="+mn-cs"/>
              </a:rPr>
              <a:t>by a given process. A region of memory can be designated as no access, read</a:t>
            </a:r>
          </a:p>
          <a:p>
            <a:r>
              <a:rPr lang="en-US" sz="1200" kern="1200" baseline="0" dirty="0">
                <a:solidFill>
                  <a:schemeClr val="tx1"/>
                </a:solidFill>
                <a:latin typeface="Times New Roman" pitchFamily="-110" charset="0"/>
                <a:ea typeface="+mn-ea"/>
                <a:cs typeface="+mn-cs"/>
              </a:rPr>
              <a:t>only, or read-write. Further, the region can be designated as privileged access only,</a:t>
            </a:r>
          </a:p>
          <a:p>
            <a:r>
              <a:rPr lang="en-US" sz="1200" kern="1200" baseline="0" dirty="0">
                <a:solidFill>
                  <a:schemeClr val="tx1"/>
                </a:solidFill>
                <a:latin typeface="Times New Roman" pitchFamily="-110" charset="0"/>
                <a:ea typeface="+mn-ea"/>
                <a:cs typeface="+mn-cs"/>
              </a:rPr>
              <a:t>reserved for use by the OS and not by applications.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ARM also employs the concept of a domain, which is a collection of sections</a:t>
            </a:r>
          </a:p>
          <a:p>
            <a:r>
              <a:rPr lang="en-US" sz="1200" kern="1200" baseline="0" dirty="0">
                <a:solidFill>
                  <a:schemeClr val="tx1"/>
                </a:solidFill>
                <a:latin typeface="Times New Roman" pitchFamily="-110" charset="0"/>
                <a:ea typeface="+mn-ea"/>
                <a:cs typeface="+mn-cs"/>
              </a:rPr>
              <a:t>and/or pages that have particular access permissions. The ARM architecture supports</a:t>
            </a:r>
          </a:p>
          <a:p>
            <a:r>
              <a:rPr lang="en-US" sz="1200" kern="1200" baseline="0" dirty="0">
                <a:solidFill>
                  <a:schemeClr val="tx1"/>
                </a:solidFill>
                <a:latin typeface="Times New Roman" pitchFamily="-110" charset="0"/>
                <a:ea typeface="+mn-ea"/>
                <a:cs typeface="+mn-cs"/>
              </a:rPr>
              <a:t>16 domains. The domain feature allows multiple processes to use the same</a:t>
            </a:r>
          </a:p>
          <a:p>
            <a:r>
              <a:rPr lang="en-US" sz="1200" kern="1200" baseline="0" dirty="0">
                <a:solidFill>
                  <a:schemeClr val="tx1"/>
                </a:solidFill>
                <a:latin typeface="Times New Roman" pitchFamily="-110" charset="0"/>
                <a:ea typeface="+mn-ea"/>
                <a:cs typeface="+mn-cs"/>
              </a:rPr>
              <a:t>translation tables while maintaining some protection from each other.</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Each page table entry and TLB entry contains a field that specifies which</a:t>
            </a:r>
          </a:p>
          <a:p>
            <a:r>
              <a:rPr lang="en-US" sz="1200" kern="1200" baseline="0" dirty="0">
                <a:solidFill>
                  <a:schemeClr val="tx1"/>
                </a:solidFill>
                <a:latin typeface="Times New Roman" pitchFamily="-110" charset="0"/>
                <a:ea typeface="+mn-ea"/>
                <a:cs typeface="+mn-cs"/>
              </a:rPr>
              <a:t>domain the entry is in. A 2-bit field in the Domain Access Control Register controls</a:t>
            </a:r>
          </a:p>
          <a:p>
            <a:r>
              <a:rPr lang="en-US" sz="1200" kern="1200" baseline="0" dirty="0">
                <a:solidFill>
                  <a:schemeClr val="tx1"/>
                </a:solidFill>
                <a:latin typeface="Times New Roman" pitchFamily="-110" charset="0"/>
                <a:ea typeface="+mn-ea"/>
                <a:cs typeface="+mn-cs"/>
              </a:rPr>
              <a:t>access to each domain. Each field allows the access to an entire domain to be enabled</a:t>
            </a:r>
          </a:p>
          <a:p>
            <a:r>
              <a:rPr lang="en-US" sz="1200" kern="1200" baseline="0" dirty="0">
                <a:solidFill>
                  <a:schemeClr val="tx1"/>
                </a:solidFill>
                <a:latin typeface="Times New Roman" pitchFamily="-110" charset="0"/>
                <a:ea typeface="+mn-ea"/>
                <a:cs typeface="+mn-cs"/>
              </a:rPr>
              <a:t>and disabled very quickly, so that whole memory areas can be swapped in and</a:t>
            </a:r>
          </a:p>
          <a:p>
            <a:r>
              <a:rPr lang="en-US" sz="1200" kern="1200" baseline="0" dirty="0">
                <a:solidFill>
                  <a:schemeClr val="tx1"/>
                </a:solidFill>
                <a:latin typeface="Times New Roman" pitchFamily="-110" charset="0"/>
                <a:ea typeface="+mn-ea"/>
                <a:cs typeface="+mn-cs"/>
              </a:rPr>
              <a:t>out of virtual memory very efficiently. Two kinds of domain access are supported:</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Clients: </a:t>
            </a:r>
            <a:r>
              <a:rPr lang="en-US" sz="1200" b="0" kern="1200" baseline="0" dirty="0">
                <a:solidFill>
                  <a:schemeClr val="tx1"/>
                </a:solidFill>
                <a:latin typeface="Times New Roman" pitchFamily="-110" charset="0"/>
                <a:ea typeface="+mn-ea"/>
                <a:cs typeface="+mn-cs"/>
              </a:rPr>
              <a:t>Users of domains (execute programs and access data) that must</a:t>
            </a:r>
          </a:p>
          <a:p>
            <a:r>
              <a:rPr lang="en-US" sz="1200" kern="1200" baseline="0" dirty="0">
                <a:solidFill>
                  <a:schemeClr val="tx1"/>
                </a:solidFill>
                <a:latin typeface="Times New Roman" pitchFamily="-110" charset="0"/>
                <a:ea typeface="+mn-ea"/>
                <a:cs typeface="+mn-cs"/>
              </a:rPr>
              <a:t>observe the access permissions of the individual sections and/or pages that</a:t>
            </a:r>
          </a:p>
          <a:p>
            <a:r>
              <a:rPr lang="en-US" sz="1200" kern="1200" baseline="0" dirty="0">
                <a:solidFill>
                  <a:schemeClr val="tx1"/>
                </a:solidFill>
                <a:latin typeface="Times New Roman" pitchFamily="-110" charset="0"/>
                <a:ea typeface="+mn-ea"/>
                <a:cs typeface="+mn-cs"/>
              </a:rPr>
              <a:t>make up that domain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Managers: </a:t>
            </a:r>
            <a:r>
              <a:rPr lang="en-US" sz="1200" b="0" kern="1200" baseline="0" dirty="0">
                <a:solidFill>
                  <a:schemeClr val="tx1"/>
                </a:solidFill>
                <a:latin typeface="Times New Roman" pitchFamily="-110" charset="0"/>
                <a:ea typeface="+mn-ea"/>
                <a:cs typeface="+mn-cs"/>
              </a:rPr>
              <a:t>Control the behavior of the domain (the current sections and pages</a:t>
            </a:r>
          </a:p>
          <a:p>
            <a:r>
              <a:rPr lang="en-US" sz="1200" kern="1200" baseline="0" dirty="0">
                <a:solidFill>
                  <a:schemeClr val="tx1"/>
                </a:solidFill>
                <a:latin typeface="Times New Roman" pitchFamily="-110" charset="0"/>
                <a:ea typeface="+mn-ea"/>
                <a:cs typeface="+mn-cs"/>
              </a:rPr>
              <a:t>in the domain, and the domain access), and bypass the access permissions for</a:t>
            </a:r>
          </a:p>
          <a:p>
            <a:r>
              <a:rPr lang="en-US" sz="1200" kern="1200" baseline="0" dirty="0">
                <a:solidFill>
                  <a:schemeClr val="tx1"/>
                </a:solidFill>
                <a:latin typeface="Times New Roman" pitchFamily="-110" charset="0"/>
                <a:ea typeface="+mn-ea"/>
                <a:cs typeface="+mn-cs"/>
              </a:rPr>
              <a:t>table entries in that domain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One program can be a client of some domains, and a manager of some other</a:t>
            </a:r>
          </a:p>
          <a:p>
            <a:r>
              <a:rPr lang="en-US" sz="1200" kern="1200" baseline="0" dirty="0">
                <a:solidFill>
                  <a:schemeClr val="tx1"/>
                </a:solidFill>
                <a:latin typeface="Times New Roman" pitchFamily="-110" charset="0"/>
                <a:ea typeface="+mn-ea"/>
                <a:cs typeface="+mn-cs"/>
              </a:rPr>
              <a:t>domains, and have no access to the remaining domains. This allows very flexible</a:t>
            </a:r>
          </a:p>
          <a:p>
            <a:r>
              <a:rPr lang="en-US" sz="1200" kern="1200" baseline="0" dirty="0">
                <a:solidFill>
                  <a:schemeClr val="tx1"/>
                </a:solidFill>
                <a:latin typeface="Times New Roman" pitchFamily="-110" charset="0"/>
                <a:ea typeface="+mn-ea"/>
                <a:cs typeface="+mn-cs"/>
              </a:rPr>
              <a:t>memory protection for programs that access different memory resources.</a:t>
            </a:r>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50</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51</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a:t>Chapter 9 summary.</a:t>
            </a:r>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ABA50A-553A-EF41-8DAC-6CABEE49A825}" type="slidenum">
              <a:rPr lang="en-US"/>
              <a:pPr/>
              <a:t>6</a:t>
            </a:fld>
            <a:endParaRPr lang="en-US" dirty="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Figure 9.2 suggests the main resources that are managed by the OS. A portion</a:t>
            </a:r>
          </a:p>
          <a:p>
            <a:r>
              <a:rPr lang="en-US" sz="1200" kern="1200" baseline="0" dirty="0">
                <a:solidFill>
                  <a:schemeClr val="tx1"/>
                </a:solidFill>
                <a:latin typeface="Times New Roman" pitchFamily="-110" charset="0"/>
                <a:ea typeface="+mn-ea"/>
                <a:cs typeface="+mn-cs"/>
              </a:rPr>
              <a:t>of the OS is in main memory. This includes the </a:t>
            </a:r>
            <a:r>
              <a:rPr lang="en-US" sz="1200" b="1" kern="1200" baseline="0" dirty="0">
                <a:solidFill>
                  <a:schemeClr val="tx1"/>
                </a:solidFill>
                <a:latin typeface="Times New Roman" pitchFamily="-110" charset="0"/>
                <a:ea typeface="+mn-ea"/>
                <a:cs typeface="+mn-cs"/>
              </a:rPr>
              <a:t>kernel, </a:t>
            </a:r>
            <a:r>
              <a:rPr lang="en-US" sz="1200" b="0" kern="1200" baseline="0" dirty="0">
                <a:solidFill>
                  <a:schemeClr val="tx1"/>
                </a:solidFill>
                <a:latin typeface="Times New Roman" pitchFamily="-110" charset="0"/>
                <a:ea typeface="+mn-ea"/>
                <a:cs typeface="+mn-cs"/>
              </a:rPr>
              <a:t>or</a:t>
            </a:r>
            <a:r>
              <a:rPr lang="en-US" sz="1200" b="1" kern="1200" baseline="0" dirty="0">
                <a:solidFill>
                  <a:schemeClr val="tx1"/>
                </a:solidFill>
                <a:latin typeface="Times New Roman" pitchFamily="-110" charset="0"/>
                <a:ea typeface="+mn-ea"/>
                <a:cs typeface="+mn-cs"/>
              </a:rPr>
              <a:t> nucleus, </a:t>
            </a:r>
            <a:r>
              <a:rPr lang="en-US" sz="1200" b="0" kern="1200" baseline="0" dirty="0">
                <a:solidFill>
                  <a:schemeClr val="tx1"/>
                </a:solidFill>
                <a:latin typeface="Times New Roman" pitchFamily="-110" charset="0"/>
                <a:ea typeface="+mn-ea"/>
                <a:cs typeface="+mn-cs"/>
              </a:rPr>
              <a:t>which contains</a:t>
            </a:r>
          </a:p>
          <a:p>
            <a:r>
              <a:rPr lang="en-US" sz="1200" kern="1200" baseline="0" dirty="0">
                <a:solidFill>
                  <a:schemeClr val="tx1"/>
                </a:solidFill>
                <a:latin typeface="Times New Roman" pitchFamily="-110" charset="0"/>
                <a:ea typeface="+mn-ea"/>
                <a:cs typeface="+mn-cs"/>
              </a:rPr>
              <a:t>the most frequently used functions in the OS and, at a given time, other portions of</a:t>
            </a:r>
          </a:p>
          <a:p>
            <a:r>
              <a:rPr lang="en-US" sz="1200" kern="1200" baseline="0" dirty="0">
                <a:solidFill>
                  <a:schemeClr val="tx1"/>
                </a:solidFill>
                <a:latin typeface="Times New Roman" pitchFamily="-110" charset="0"/>
                <a:ea typeface="+mn-ea"/>
                <a:cs typeface="+mn-cs"/>
              </a:rPr>
              <a:t>the OS currently in use. The remainder of main memory contains user programs and</a:t>
            </a:r>
          </a:p>
          <a:p>
            <a:r>
              <a:rPr lang="en-US" sz="1200" kern="1200" baseline="0" dirty="0">
                <a:solidFill>
                  <a:schemeClr val="tx1"/>
                </a:solidFill>
                <a:latin typeface="Times New Roman" pitchFamily="-110" charset="0"/>
                <a:ea typeface="+mn-ea"/>
                <a:cs typeface="+mn-cs"/>
              </a:rPr>
              <a:t>data. The allocation of this resource (main memory) is controlled jointly by the OS</a:t>
            </a:r>
          </a:p>
          <a:p>
            <a:r>
              <a:rPr lang="en-US" sz="1200" kern="1200" baseline="0" dirty="0">
                <a:solidFill>
                  <a:schemeClr val="tx1"/>
                </a:solidFill>
                <a:latin typeface="Times New Roman" pitchFamily="-110" charset="0"/>
                <a:ea typeface="+mn-ea"/>
                <a:cs typeface="+mn-cs"/>
              </a:rPr>
              <a:t>and memory-management hardware in the processor, as we shall see. The OS decides</a:t>
            </a:r>
          </a:p>
          <a:p>
            <a:r>
              <a:rPr lang="en-US" sz="1200" kern="1200" baseline="0" dirty="0">
                <a:solidFill>
                  <a:schemeClr val="tx1"/>
                </a:solidFill>
                <a:latin typeface="Times New Roman" pitchFamily="-110" charset="0"/>
                <a:ea typeface="+mn-ea"/>
                <a:cs typeface="+mn-cs"/>
              </a:rPr>
              <a:t>when an I/O device can be used by a program in execution, and controls access to and</a:t>
            </a:r>
          </a:p>
          <a:p>
            <a:r>
              <a:rPr lang="en-US" sz="1200" kern="1200" baseline="0" dirty="0">
                <a:solidFill>
                  <a:schemeClr val="tx1"/>
                </a:solidFill>
                <a:latin typeface="Times New Roman" pitchFamily="-110" charset="0"/>
                <a:ea typeface="+mn-ea"/>
                <a:cs typeface="+mn-cs"/>
              </a:rPr>
              <a:t>use of files. The processor itself is a resource, and the OS must determine how much</a:t>
            </a:r>
          </a:p>
          <a:p>
            <a:r>
              <a:rPr lang="en-US" sz="1200" kern="1200" baseline="0" dirty="0">
                <a:solidFill>
                  <a:schemeClr val="tx1"/>
                </a:solidFill>
                <a:latin typeface="Times New Roman" pitchFamily="-110" charset="0"/>
                <a:ea typeface="+mn-ea"/>
                <a:cs typeface="+mn-cs"/>
              </a:rPr>
              <a:t>processor time is to be devoted to the execution of a particular user program. In the</a:t>
            </a:r>
          </a:p>
          <a:p>
            <a:r>
              <a:rPr lang="en-US" sz="1200" kern="1200" baseline="0" dirty="0">
                <a:solidFill>
                  <a:schemeClr val="tx1"/>
                </a:solidFill>
                <a:latin typeface="Times New Roman" pitchFamily="-110" charset="0"/>
                <a:ea typeface="+mn-ea"/>
                <a:cs typeface="+mn-cs"/>
              </a:rPr>
              <a:t>case of a multiple-processor system, this decision must span all of the processors.</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822FD9-71F5-0448-A4D9-6384A2CD03B9}" type="slidenum">
              <a:rPr lang="en-US"/>
              <a:pPr/>
              <a:t>7</a:t>
            </a:fld>
            <a:endParaRPr lang="en-US" dirty="0"/>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r>
              <a:rPr lang="en-US" sz="1200" b="0" kern="1200" baseline="0" dirty="0">
                <a:solidFill>
                  <a:schemeClr val="tx1"/>
                </a:solidFill>
                <a:latin typeface="Times New Roman" pitchFamily="-110" charset="0"/>
                <a:ea typeface="+mn-ea"/>
                <a:cs typeface="+mn-cs"/>
              </a:rPr>
              <a:t>Certain key characteristics serve to differentiate various types of operating systems.</a:t>
            </a:r>
          </a:p>
          <a:p>
            <a:r>
              <a:rPr lang="en-US" sz="1200" b="0" kern="1200" baseline="0" dirty="0">
                <a:solidFill>
                  <a:schemeClr val="tx1"/>
                </a:solidFill>
                <a:latin typeface="Times New Roman" pitchFamily="-110" charset="0"/>
                <a:ea typeface="+mn-ea"/>
                <a:cs typeface="+mn-cs"/>
              </a:rPr>
              <a:t>The characteristics fall along two independent dimensions. The first dimension</a:t>
            </a:r>
          </a:p>
          <a:p>
            <a:r>
              <a:rPr lang="en-US" sz="1200" b="0" kern="1200" baseline="0" dirty="0">
                <a:solidFill>
                  <a:schemeClr val="tx1"/>
                </a:solidFill>
                <a:latin typeface="Times New Roman" pitchFamily="-110" charset="0"/>
                <a:ea typeface="+mn-ea"/>
                <a:cs typeface="+mn-cs"/>
              </a:rPr>
              <a:t>specifies whether the system is batch or interactive. In an </a:t>
            </a:r>
            <a:r>
              <a:rPr lang="en-US" sz="1200" b="1" kern="1200" baseline="0" dirty="0">
                <a:solidFill>
                  <a:schemeClr val="tx1"/>
                </a:solidFill>
                <a:latin typeface="Times New Roman" pitchFamily="-110" charset="0"/>
                <a:ea typeface="+mn-ea"/>
                <a:cs typeface="+mn-cs"/>
              </a:rPr>
              <a:t>interactive</a:t>
            </a:r>
            <a:r>
              <a:rPr lang="en-US" sz="1200" b="0" kern="1200" baseline="0" dirty="0">
                <a:solidFill>
                  <a:schemeClr val="tx1"/>
                </a:solidFill>
                <a:latin typeface="Times New Roman" pitchFamily="-110" charset="0"/>
                <a:ea typeface="+mn-ea"/>
                <a:cs typeface="+mn-cs"/>
              </a:rPr>
              <a:t> system, the</a:t>
            </a:r>
          </a:p>
          <a:p>
            <a:r>
              <a:rPr lang="en-US" sz="1200" b="0" kern="1200" baseline="0" dirty="0">
                <a:solidFill>
                  <a:schemeClr val="tx1"/>
                </a:solidFill>
                <a:latin typeface="Times New Roman" pitchFamily="-110" charset="0"/>
                <a:ea typeface="+mn-ea"/>
                <a:cs typeface="+mn-cs"/>
              </a:rPr>
              <a:t>user/programmer interacts directly with the computer, usually through a keyboard/</a:t>
            </a:r>
          </a:p>
          <a:p>
            <a:r>
              <a:rPr lang="en-US" sz="1200" b="0" kern="1200" baseline="0" dirty="0">
                <a:solidFill>
                  <a:schemeClr val="tx1"/>
                </a:solidFill>
                <a:latin typeface="Times New Roman" pitchFamily="-110" charset="0"/>
                <a:ea typeface="+mn-ea"/>
                <a:cs typeface="+mn-cs"/>
              </a:rPr>
              <a:t>display terminal, to request the execution of a job or to perform a transaction.</a:t>
            </a:r>
          </a:p>
          <a:p>
            <a:r>
              <a:rPr lang="en-US" sz="1200" b="0" kern="1200" baseline="0" dirty="0">
                <a:solidFill>
                  <a:schemeClr val="tx1"/>
                </a:solidFill>
                <a:latin typeface="Times New Roman" pitchFamily="-110" charset="0"/>
                <a:ea typeface="+mn-ea"/>
                <a:cs typeface="+mn-cs"/>
              </a:rPr>
              <a:t>Furthermore, the user may, depending on the nature of the application, communicate</a:t>
            </a:r>
          </a:p>
          <a:p>
            <a:r>
              <a:rPr lang="en-US" sz="1200" b="0" kern="1200" baseline="0" dirty="0">
                <a:solidFill>
                  <a:schemeClr val="tx1"/>
                </a:solidFill>
                <a:latin typeface="Times New Roman" pitchFamily="-110" charset="0"/>
                <a:ea typeface="+mn-ea"/>
                <a:cs typeface="+mn-cs"/>
              </a:rPr>
              <a:t>with the computer during the execution of the job. A </a:t>
            </a:r>
            <a:r>
              <a:rPr lang="en-US" sz="1200" b="1" kern="1200" baseline="0" dirty="0">
                <a:solidFill>
                  <a:schemeClr val="tx1"/>
                </a:solidFill>
                <a:latin typeface="Times New Roman" pitchFamily="-110" charset="0"/>
                <a:ea typeface="+mn-ea"/>
                <a:cs typeface="+mn-cs"/>
              </a:rPr>
              <a:t>batch system </a:t>
            </a:r>
            <a:r>
              <a:rPr lang="en-US" sz="1200" b="0" kern="1200" baseline="0" dirty="0">
                <a:solidFill>
                  <a:schemeClr val="tx1"/>
                </a:solidFill>
                <a:latin typeface="Times New Roman" pitchFamily="-110" charset="0"/>
                <a:ea typeface="+mn-ea"/>
                <a:cs typeface="+mn-cs"/>
              </a:rPr>
              <a:t>is the</a:t>
            </a:r>
          </a:p>
          <a:p>
            <a:r>
              <a:rPr lang="en-US" sz="1200" b="0" kern="1200" baseline="0" dirty="0">
                <a:solidFill>
                  <a:schemeClr val="tx1"/>
                </a:solidFill>
                <a:latin typeface="Times New Roman" pitchFamily="-110" charset="0"/>
                <a:ea typeface="+mn-ea"/>
                <a:cs typeface="+mn-cs"/>
              </a:rPr>
              <a:t>opposite of interactive. The user’s program is batched together with programs from</a:t>
            </a:r>
          </a:p>
          <a:p>
            <a:r>
              <a:rPr lang="en-US" sz="1200" b="0" kern="1200" baseline="0" dirty="0">
                <a:solidFill>
                  <a:schemeClr val="tx1"/>
                </a:solidFill>
                <a:latin typeface="Times New Roman" pitchFamily="-110" charset="0"/>
                <a:ea typeface="+mn-ea"/>
                <a:cs typeface="+mn-cs"/>
              </a:rPr>
              <a:t>other users and submitted by a computer operator. After the program is completed,</a:t>
            </a:r>
          </a:p>
          <a:p>
            <a:r>
              <a:rPr lang="en-US" sz="1200" b="0" kern="1200" baseline="0" dirty="0">
                <a:solidFill>
                  <a:schemeClr val="tx1"/>
                </a:solidFill>
                <a:latin typeface="Times New Roman" pitchFamily="-110" charset="0"/>
                <a:ea typeface="+mn-ea"/>
                <a:cs typeface="+mn-cs"/>
              </a:rPr>
              <a:t>results are printed out for the user. Pure batch systems are rare today. However,</a:t>
            </a:r>
          </a:p>
          <a:p>
            <a:r>
              <a:rPr lang="en-US" sz="1200" b="0" kern="1200" baseline="0" dirty="0">
                <a:solidFill>
                  <a:schemeClr val="tx1"/>
                </a:solidFill>
                <a:latin typeface="Times New Roman" pitchFamily="-110" charset="0"/>
                <a:ea typeface="+mn-ea"/>
                <a:cs typeface="+mn-cs"/>
              </a:rPr>
              <a:t>it will be useful to the description of contemporary operating systems to briefly examine</a:t>
            </a:r>
          </a:p>
          <a:p>
            <a:r>
              <a:rPr lang="en-US" sz="1200" b="0" kern="1200" baseline="0" dirty="0">
                <a:solidFill>
                  <a:schemeClr val="tx1"/>
                </a:solidFill>
                <a:latin typeface="Times New Roman" pitchFamily="-110" charset="0"/>
                <a:ea typeface="+mn-ea"/>
                <a:cs typeface="+mn-cs"/>
              </a:rPr>
              <a:t>batch systems.</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An independent dimension specifies whether the system employs </a:t>
            </a:r>
            <a:r>
              <a:rPr lang="en-US" sz="1200" b="1" kern="1200" baseline="0" dirty="0">
                <a:solidFill>
                  <a:schemeClr val="tx1"/>
                </a:solidFill>
                <a:latin typeface="Times New Roman" pitchFamily="-110" charset="0"/>
                <a:ea typeface="+mn-ea"/>
                <a:cs typeface="+mn-cs"/>
              </a:rPr>
              <a:t>multiprogramming</a:t>
            </a:r>
          </a:p>
          <a:p>
            <a:r>
              <a:rPr lang="en-US" sz="1200" b="0" kern="1200" baseline="0" dirty="0">
                <a:solidFill>
                  <a:schemeClr val="tx1"/>
                </a:solidFill>
                <a:latin typeface="Times New Roman" pitchFamily="-110" charset="0"/>
                <a:ea typeface="+mn-ea"/>
                <a:cs typeface="+mn-cs"/>
              </a:rPr>
              <a:t>or not. With multiprogramming, the attempt is made to keep the processor</a:t>
            </a:r>
          </a:p>
          <a:p>
            <a:r>
              <a:rPr lang="en-US" sz="1200" b="0" kern="1200" baseline="0" dirty="0">
                <a:solidFill>
                  <a:schemeClr val="tx1"/>
                </a:solidFill>
                <a:latin typeface="Times New Roman" pitchFamily="-110" charset="0"/>
                <a:ea typeface="+mn-ea"/>
                <a:cs typeface="+mn-cs"/>
              </a:rPr>
              <a:t>as busy as possible, by having it work on more than one program at a time. Several</a:t>
            </a:r>
          </a:p>
          <a:p>
            <a:r>
              <a:rPr lang="en-US" sz="1200" b="0" kern="1200" baseline="0" dirty="0">
                <a:solidFill>
                  <a:schemeClr val="tx1"/>
                </a:solidFill>
                <a:latin typeface="Times New Roman" pitchFamily="-110" charset="0"/>
                <a:ea typeface="+mn-ea"/>
                <a:cs typeface="+mn-cs"/>
              </a:rPr>
              <a:t>programs are loaded into memory, and the processor switches rapidly among them.</a:t>
            </a:r>
          </a:p>
          <a:p>
            <a:r>
              <a:rPr lang="en-US" sz="1200" b="0" kern="1200" baseline="0" dirty="0">
                <a:solidFill>
                  <a:schemeClr val="tx1"/>
                </a:solidFill>
                <a:latin typeface="Times New Roman" pitchFamily="-110" charset="0"/>
                <a:ea typeface="+mn-ea"/>
                <a:cs typeface="+mn-cs"/>
              </a:rPr>
              <a:t>The alternative is a </a:t>
            </a:r>
            <a:r>
              <a:rPr lang="en-US" sz="1200" b="1" kern="1200" baseline="0" dirty="0">
                <a:solidFill>
                  <a:schemeClr val="tx1"/>
                </a:solidFill>
                <a:latin typeface="Times New Roman" pitchFamily="-110" charset="0"/>
                <a:ea typeface="+mn-ea"/>
                <a:cs typeface="+mn-cs"/>
              </a:rPr>
              <a:t>uniprogramming</a:t>
            </a:r>
            <a:r>
              <a:rPr lang="en-US" sz="1200" b="0" kern="1200" baseline="0" dirty="0">
                <a:solidFill>
                  <a:schemeClr val="tx1"/>
                </a:solidFill>
                <a:latin typeface="Times New Roman" pitchFamily="-110" charset="0"/>
                <a:ea typeface="+mn-ea"/>
                <a:cs typeface="+mn-cs"/>
              </a:rPr>
              <a:t> system that works only one program at a time.</a:t>
            </a:r>
            <a:endParaRPr lang="en-GB" b="0"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86750B-4D89-2C4B-B5C9-23547C8249F4}" type="slidenum">
              <a:rPr lang="en-US"/>
              <a:pPr/>
              <a:t>8</a:t>
            </a:fld>
            <a:endParaRPr lang="en-US" dirty="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With the earliest computers, from the late 1940s to the mid-1950s,</a:t>
            </a:r>
          </a:p>
          <a:p>
            <a:r>
              <a:rPr lang="en-US" sz="1200" kern="1200" baseline="0" dirty="0">
                <a:solidFill>
                  <a:schemeClr val="tx1"/>
                </a:solidFill>
                <a:latin typeface="Times New Roman" pitchFamily="-110" charset="0"/>
                <a:ea typeface="+mn-ea"/>
                <a:cs typeface="+mn-cs"/>
              </a:rPr>
              <a:t>the programmer interacted directly with the computer hardware; there was no</a:t>
            </a:r>
          </a:p>
          <a:p>
            <a:r>
              <a:rPr lang="en-US" sz="1200" kern="1200" baseline="0" dirty="0">
                <a:solidFill>
                  <a:schemeClr val="tx1"/>
                </a:solidFill>
                <a:latin typeface="Times New Roman" pitchFamily="-110" charset="0"/>
                <a:ea typeface="+mn-ea"/>
                <a:cs typeface="+mn-cs"/>
              </a:rPr>
              <a:t>OS. These processors were run from a console, consisting of display lights, toggle</a:t>
            </a:r>
          </a:p>
          <a:p>
            <a:r>
              <a:rPr lang="en-US" sz="1200" kern="1200" baseline="0" dirty="0">
                <a:solidFill>
                  <a:schemeClr val="tx1"/>
                </a:solidFill>
                <a:latin typeface="Times New Roman" pitchFamily="-110" charset="0"/>
                <a:ea typeface="+mn-ea"/>
                <a:cs typeface="+mn-cs"/>
              </a:rPr>
              <a:t>switches, some form of input device, and a printer. Programs in processor code were</a:t>
            </a:r>
          </a:p>
          <a:p>
            <a:r>
              <a:rPr lang="en-US" sz="1200" kern="1200" baseline="0" dirty="0">
                <a:solidFill>
                  <a:schemeClr val="tx1"/>
                </a:solidFill>
                <a:latin typeface="Times New Roman" pitchFamily="-110" charset="0"/>
                <a:ea typeface="+mn-ea"/>
                <a:cs typeface="+mn-cs"/>
              </a:rPr>
              <a:t>loaded via the input device (e.g., a card reader). If an error halted the program,</a:t>
            </a:r>
          </a:p>
          <a:p>
            <a:r>
              <a:rPr lang="en-US" sz="1200" kern="1200" baseline="0" dirty="0">
                <a:solidFill>
                  <a:schemeClr val="tx1"/>
                </a:solidFill>
                <a:latin typeface="Times New Roman" pitchFamily="-110" charset="0"/>
                <a:ea typeface="+mn-ea"/>
                <a:cs typeface="+mn-cs"/>
              </a:rPr>
              <a:t>the error condition was indicated by the lights. The programmer could proceed</a:t>
            </a:r>
          </a:p>
          <a:p>
            <a:r>
              <a:rPr lang="en-US" sz="1200" kern="1200" baseline="0" dirty="0">
                <a:solidFill>
                  <a:schemeClr val="tx1"/>
                </a:solidFill>
                <a:latin typeface="Times New Roman" pitchFamily="-110" charset="0"/>
                <a:ea typeface="+mn-ea"/>
                <a:cs typeface="+mn-cs"/>
              </a:rPr>
              <a:t>to examine registers and main memory to determine the cause of the error. If the</a:t>
            </a:r>
          </a:p>
          <a:p>
            <a:r>
              <a:rPr lang="en-US" sz="1200" kern="1200" baseline="0" dirty="0">
                <a:solidFill>
                  <a:schemeClr val="tx1"/>
                </a:solidFill>
                <a:latin typeface="Times New Roman" pitchFamily="-110" charset="0"/>
                <a:ea typeface="+mn-ea"/>
                <a:cs typeface="+mn-cs"/>
              </a:rPr>
              <a:t>program proceeded to a normal completion, the output appeared on the printer.</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These early systems presented two main problems: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Scheduling: </a:t>
            </a:r>
            <a:r>
              <a:rPr lang="en-US" sz="1200" b="0" kern="1200" baseline="0" dirty="0">
                <a:solidFill>
                  <a:schemeClr val="tx1"/>
                </a:solidFill>
                <a:latin typeface="Times New Roman" pitchFamily="-110" charset="0"/>
                <a:ea typeface="+mn-ea"/>
                <a:cs typeface="+mn-cs"/>
              </a:rPr>
              <a:t>Most installations used a sign-up sheet to reserve processor time.</a:t>
            </a:r>
          </a:p>
          <a:p>
            <a:r>
              <a:rPr lang="en-US" sz="1200" kern="1200" baseline="0" dirty="0">
                <a:solidFill>
                  <a:schemeClr val="tx1"/>
                </a:solidFill>
                <a:latin typeface="Times New Roman" pitchFamily="-110" charset="0"/>
                <a:ea typeface="+mn-ea"/>
                <a:cs typeface="+mn-cs"/>
              </a:rPr>
              <a:t>Typically, a user could sign up for a block of time in multiples of a half hour or</a:t>
            </a:r>
          </a:p>
          <a:p>
            <a:r>
              <a:rPr lang="en-US" sz="1200" kern="1200" baseline="0" dirty="0">
                <a:solidFill>
                  <a:schemeClr val="tx1"/>
                </a:solidFill>
                <a:latin typeface="Times New Roman" pitchFamily="-110" charset="0"/>
                <a:ea typeface="+mn-ea"/>
                <a:cs typeface="+mn-cs"/>
              </a:rPr>
              <a:t>so. A user might sign up for an hour and finish in 45 minutes; this would result</a:t>
            </a:r>
          </a:p>
          <a:p>
            <a:r>
              <a:rPr lang="en-US" sz="1200" kern="1200" baseline="0" dirty="0">
                <a:solidFill>
                  <a:schemeClr val="tx1"/>
                </a:solidFill>
                <a:latin typeface="Times New Roman" pitchFamily="-110" charset="0"/>
                <a:ea typeface="+mn-ea"/>
                <a:cs typeface="+mn-cs"/>
              </a:rPr>
              <a:t>in wasted computer idle time. On the other hand, the user might run into problems,</a:t>
            </a:r>
          </a:p>
          <a:p>
            <a:r>
              <a:rPr lang="en-US" sz="1200" kern="1200" baseline="0" dirty="0">
                <a:solidFill>
                  <a:schemeClr val="tx1"/>
                </a:solidFill>
                <a:latin typeface="Times New Roman" pitchFamily="-110" charset="0"/>
                <a:ea typeface="+mn-ea"/>
                <a:cs typeface="+mn-cs"/>
              </a:rPr>
              <a:t>not finish in the allotted time, and be forced to stop before resolving</a:t>
            </a:r>
          </a:p>
          <a:p>
            <a:r>
              <a:rPr lang="en-US" sz="1200" kern="1200" baseline="0" dirty="0">
                <a:solidFill>
                  <a:schemeClr val="tx1"/>
                </a:solidFill>
                <a:latin typeface="Times New Roman" pitchFamily="-110" charset="0"/>
                <a:ea typeface="+mn-ea"/>
                <a:cs typeface="+mn-cs"/>
              </a:rPr>
              <a:t>the problem.</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Setup time: </a:t>
            </a:r>
            <a:r>
              <a:rPr lang="en-US" sz="1200" b="0" kern="1200" baseline="0" dirty="0">
                <a:solidFill>
                  <a:schemeClr val="tx1"/>
                </a:solidFill>
                <a:latin typeface="Times New Roman" pitchFamily="-110" charset="0"/>
                <a:ea typeface="+mn-ea"/>
                <a:cs typeface="+mn-cs"/>
              </a:rPr>
              <a:t>A single program, called a</a:t>
            </a:r>
            <a:r>
              <a:rPr lang="en-US" sz="1200" b="1" kern="1200" baseline="0" dirty="0">
                <a:solidFill>
                  <a:schemeClr val="tx1"/>
                </a:solidFill>
                <a:latin typeface="Times New Roman" pitchFamily="-110" charset="0"/>
                <a:ea typeface="+mn-ea"/>
                <a:cs typeface="+mn-cs"/>
              </a:rPr>
              <a:t> job</a:t>
            </a:r>
            <a:r>
              <a:rPr lang="en-US" sz="1200" b="0" kern="1200" baseline="0" dirty="0">
                <a:solidFill>
                  <a:schemeClr val="tx1"/>
                </a:solidFill>
                <a:latin typeface="Times New Roman" pitchFamily="-110" charset="0"/>
                <a:ea typeface="+mn-ea"/>
                <a:cs typeface="+mn-cs"/>
              </a:rPr>
              <a:t>, could involve loading the compiler</a:t>
            </a:r>
          </a:p>
          <a:p>
            <a:r>
              <a:rPr lang="en-US" sz="1200" kern="1200" baseline="0" dirty="0">
                <a:solidFill>
                  <a:schemeClr val="tx1"/>
                </a:solidFill>
                <a:latin typeface="Times New Roman" pitchFamily="-110" charset="0"/>
                <a:ea typeface="+mn-ea"/>
                <a:cs typeface="+mn-cs"/>
              </a:rPr>
              <a:t>plus the high-level language program (source program) into memory,</a:t>
            </a:r>
          </a:p>
          <a:p>
            <a:r>
              <a:rPr lang="en-US" sz="1200" kern="1200" baseline="0" dirty="0">
                <a:solidFill>
                  <a:schemeClr val="tx1"/>
                </a:solidFill>
                <a:latin typeface="Times New Roman" pitchFamily="-110" charset="0"/>
                <a:ea typeface="+mn-ea"/>
                <a:cs typeface="+mn-cs"/>
              </a:rPr>
              <a:t>saving the compiled program (object program), and then loading and linking</a:t>
            </a:r>
          </a:p>
          <a:p>
            <a:r>
              <a:rPr lang="en-US" sz="1200" kern="1200" baseline="0" dirty="0">
                <a:solidFill>
                  <a:schemeClr val="tx1"/>
                </a:solidFill>
                <a:latin typeface="Times New Roman" pitchFamily="-110" charset="0"/>
                <a:ea typeface="+mn-ea"/>
                <a:cs typeface="+mn-cs"/>
              </a:rPr>
              <a:t>together the object program and common functions. Each of these steps could</a:t>
            </a:r>
          </a:p>
          <a:p>
            <a:r>
              <a:rPr lang="en-US" sz="1200" kern="1200" baseline="0" dirty="0">
                <a:solidFill>
                  <a:schemeClr val="tx1"/>
                </a:solidFill>
                <a:latin typeface="Times New Roman" pitchFamily="-110" charset="0"/>
                <a:ea typeface="+mn-ea"/>
                <a:cs typeface="+mn-cs"/>
              </a:rPr>
              <a:t>involve mounting or dismounting tapes, or setting up card decks. If an error</a:t>
            </a:r>
          </a:p>
          <a:p>
            <a:r>
              <a:rPr lang="en-US" sz="1200" kern="1200" baseline="0" dirty="0">
                <a:solidFill>
                  <a:schemeClr val="tx1"/>
                </a:solidFill>
                <a:latin typeface="Times New Roman" pitchFamily="-110" charset="0"/>
                <a:ea typeface="+mn-ea"/>
                <a:cs typeface="+mn-cs"/>
              </a:rPr>
              <a:t>occurred, the hapless user typically had to go back to the beginning of the</a:t>
            </a:r>
          </a:p>
          <a:p>
            <a:r>
              <a:rPr lang="en-US" sz="1200" kern="1200" baseline="0" dirty="0">
                <a:solidFill>
                  <a:schemeClr val="tx1"/>
                </a:solidFill>
                <a:latin typeface="Times New Roman" pitchFamily="-110" charset="0"/>
                <a:ea typeface="+mn-ea"/>
                <a:cs typeface="+mn-cs"/>
              </a:rPr>
              <a:t>setup sequence. Thus a considerable amount of time was spent just in setting</a:t>
            </a:r>
          </a:p>
          <a:p>
            <a:r>
              <a:rPr lang="en-US" sz="1200" kern="1200" baseline="0" dirty="0">
                <a:solidFill>
                  <a:schemeClr val="tx1"/>
                </a:solidFill>
                <a:latin typeface="Times New Roman" pitchFamily="-110" charset="0"/>
                <a:ea typeface="+mn-ea"/>
                <a:cs typeface="+mn-cs"/>
              </a:rPr>
              <a:t>up the program to run.</a:t>
            </a:r>
            <a:endParaRPr lang="en-GB" sz="1200" kern="1200" baseline="0" dirty="0">
              <a:solidFill>
                <a:schemeClr val="tx1"/>
              </a:solidFill>
              <a:latin typeface="Times New Roman" pitchFamily="-110" charset="0"/>
              <a:ea typeface="+mn-ea"/>
              <a:cs typeface="+mn-cs"/>
            </a:endParaRPr>
          </a:p>
          <a:p>
            <a:endParaRPr lang="en-GB"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This mode of operation could be termed serial processing, reflecting the fact</a:t>
            </a:r>
          </a:p>
          <a:p>
            <a:r>
              <a:rPr lang="en-US" sz="1200" kern="1200" baseline="0" dirty="0">
                <a:solidFill>
                  <a:schemeClr val="tx1"/>
                </a:solidFill>
                <a:latin typeface="Times New Roman" pitchFamily="-110" charset="0"/>
                <a:ea typeface="+mn-ea"/>
                <a:cs typeface="+mn-cs"/>
              </a:rPr>
              <a:t>that users have access to the computer in series. Over time, various system software</a:t>
            </a:r>
          </a:p>
          <a:p>
            <a:r>
              <a:rPr lang="en-US" sz="1200" kern="1200" baseline="0" dirty="0">
                <a:solidFill>
                  <a:schemeClr val="tx1"/>
                </a:solidFill>
                <a:latin typeface="Times New Roman" pitchFamily="-110" charset="0"/>
                <a:ea typeface="+mn-ea"/>
                <a:cs typeface="+mn-cs"/>
              </a:rPr>
              <a:t>tools were developed to attempt to make serial processing more efficient. These</a:t>
            </a:r>
          </a:p>
          <a:p>
            <a:r>
              <a:rPr lang="en-US" sz="1200" kern="1200" baseline="0" dirty="0">
                <a:solidFill>
                  <a:schemeClr val="tx1"/>
                </a:solidFill>
                <a:latin typeface="Times New Roman" pitchFamily="-110" charset="0"/>
                <a:ea typeface="+mn-ea"/>
                <a:cs typeface="+mn-cs"/>
              </a:rPr>
              <a:t>include libraries of common functions, linkers, loaders, debuggers, and I/O driver</a:t>
            </a:r>
          </a:p>
          <a:p>
            <a:r>
              <a:rPr lang="en-US" sz="1200" kern="1200" baseline="0" dirty="0">
                <a:solidFill>
                  <a:schemeClr val="tx1"/>
                </a:solidFill>
                <a:latin typeface="Times New Roman" pitchFamily="-110" charset="0"/>
                <a:ea typeface="+mn-ea"/>
                <a:cs typeface="+mn-cs"/>
              </a:rPr>
              <a:t>routines that were available as common software for all users.</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524390-6A62-834F-9CC1-623F3723F203}" type="slidenum">
              <a:rPr lang="en-US"/>
              <a:pPr/>
              <a:t>9</a:t>
            </a:fld>
            <a:endParaRPr lang="en-US" dirty="0"/>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Early processors were very expensive, and therefore it</a:t>
            </a:r>
          </a:p>
          <a:p>
            <a:r>
              <a:rPr lang="en-US" sz="1200" kern="1200" baseline="0" dirty="0">
                <a:solidFill>
                  <a:schemeClr val="tx1"/>
                </a:solidFill>
                <a:latin typeface="Times New Roman" pitchFamily="-110" charset="0"/>
                <a:ea typeface="+mn-ea"/>
                <a:cs typeface="+mn-cs"/>
              </a:rPr>
              <a:t>was important to maximize processor utilization. The wasted time due to scheduling</a:t>
            </a:r>
          </a:p>
          <a:p>
            <a:r>
              <a:rPr lang="en-US" sz="1200" kern="1200" baseline="0" dirty="0">
                <a:solidFill>
                  <a:schemeClr val="tx1"/>
                </a:solidFill>
                <a:latin typeface="Times New Roman" pitchFamily="-110" charset="0"/>
                <a:ea typeface="+mn-ea"/>
                <a:cs typeface="+mn-cs"/>
              </a:rPr>
              <a:t>and setup time was unacceptable.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To improve utilization, simple batch operating systems were developed. With</a:t>
            </a:r>
          </a:p>
          <a:p>
            <a:r>
              <a:rPr lang="en-US" sz="1200" kern="1200" baseline="0" dirty="0">
                <a:solidFill>
                  <a:schemeClr val="tx1"/>
                </a:solidFill>
                <a:latin typeface="Times New Roman" pitchFamily="-110" charset="0"/>
                <a:ea typeface="+mn-ea"/>
                <a:cs typeface="+mn-cs"/>
              </a:rPr>
              <a:t>such a system, also called a </a:t>
            </a:r>
            <a:r>
              <a:rPr lang="en-US" sz="1200" b="1" kern="1200" baseline="0" dirty="0">
                <a:solidFill>
                  <a:schemeClr val="tx1"/>
                </a:solidFill>
                <a:latin typeface="Times New Roman" pitchFamily="-110" charset="0"/>
                <a:ea typeface="+mn-ea"/>
                <a:cs typeface="+mn-cs"/>
              </a:rPr>
              <a:t>monitor, </a:t>
            </a:r>
            <a:r>
              <a:rPr lang="en-US" sz="1200" b="0" kern="1200" baseline="0" dirty="0">
                <a:solidFill>
                  <a:schemeClr val="tx1"/>
                </a:solidFill>
                <a:latin typeface="Times New Roman" pitchFamily="-110" charset="0"/>
                <a:ea typeface="+mn-ea"/>
                <a:cs typeface="+mn-cs"/>
              </a:rPr>
              <a:t>the user no longer has direct access to the</a:t>
            </a:r>
          </a:p>
          <a:p>
            <a:r>
              <a:rPr lang="en-US" sz="1200" kern="1200" baseline="0" dirty="0">
                <a:solidFill>
                  <a:schemeClr val="tx1"/>
                </a:solidFill>
                <a:latin typeface="Times New Roman" pitchFamily="-110" charset="0"/>
                <a:ea typeface="+mn-ea"/>
                <a:cs typeface="+mn-cs"/>
              </a:rPr>
              <a:t>processor. Rather, the user submits the job on cards or tape to a computer operator,</a:t>
            </a:r>
          </a:p>
          <a:p>
            <a:r>
              <a:rPr lang="en-US" sz="1200" kern="1200" baseline="0" dirty="0">
                <a:solidFill>
                  <a:schemeClr val="tx1"/>
                </a:solidFill>
                <a:latin typeface="Times New Roman" pitchFamily="-110" charset="0"/>
                <a:ea typeface="+mn-ea"/>
                <a:cs typeface="+mn-cs"/>
              </a:rPr>
              <a:t>who </a:t>
            </a:r>
            <a:r>
              <a:rPr lang="en-US" sz="1200" i="1" kern="1200" baseline="0" dirty="0">
                <a:solidFill>
                  <a:schemeClr val="tx1"/>
                </a:solidFill>
                <a:latin typeface="Times New Roman" pitchFamily="-110" charset="0"/>
                <a:ea typeface="+mn-ea"/>
                <a:cs typeface="+mn-cs"/>
              </a:rPr>
              <a:t>batches </a:t>
            </a:r>
            <a:r>
              <a:rPr lang="en-US" sz="1200" i="0" kern="1200" baseline="0" dirty="0">
                <a:solidFill>
                  <a:schemeClr val="tx1"/>
                </a:solidFill>
                <a:latin typeface="Times New Roman" pitchFamily="-110" charset="0"/>
                <a:ea typeface="+mn-ea"/>
                <a:cs typeface="+mn-cs"/>
              </a:rPr>
              <a:t>the jobs together sequentially and places the entire batch on an input</a:t>
            </a:r>
          </a:p>
          <a:p>
            <a:r>
              <a:rPr lang="en-US" sz="1200" kern="1200" baseline="0" dirty="0">
                <a:solidFill>
                  <a:schemeClr val="tx1"/>
                </a:solidFill>
                <a:latin typeface="Times New Roman" pitchFamily="-110" charset="0"/>
                <a:ea typeface="+mn-ea"/>
                <a:cs typeface="+mn-cs"/>
              </a:rPr>
              <a:t>device, for use by the monitor.</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To understand how this scheme works, let us look at it from two points of</a:t>
            </a:r>
          </a:p>
          <a:p>
            <a:r>
              <a:rPr lang="en-US" sz="1200" kern="1200" baseline="0" dirty="0">
                <a:solidFill>
                  <a:schemeClr val="tx1"/>
                </a:solidFill>
                <a:latin typeface="Times New Roman" pitchFamily="-110" charset="0"/>
                <a:ea typeface="+mn-ea"/>
                <a:cs typeface="+mn-cs"/>
              </a:rPr>
              <a:t>view: that of the monitor and that of the processor. From the point of view of the</a:t>
            </a:r>
          </a:p>
          <a:p>
            <a:r>
              <a:rPr lang="en-US" sz="1200" kern="1200" baseline="0" dirty="0">
                <a:solidFill>
                  <a:schemeClr val="tx1"/>
                </a:solidFill>
                <a:latin typeface="Times New Roman" pitchFamily="-110" charset="0"/>
                <a:ea typeface="+mn-ea"/>
                <a:cs typeface="+mn-cs"/>
              </a:rPr>
              <a:t>monitor, the monitor controls the sequence of events. For this to be so, much of the</a:t>
            </a:r>
          </a:p>
          <a:p>
            <a:r>
              <a:rPr lang="en-US" sz="1200" kern="1200" baseline="0" dirty="0">
                <a:solidFill>
                  <a:schemeClr val="tx1"/>
                </a:solidFill>
                <a:latin typeface="Times New Roman" pitchFamily="-110" charset="0"/>
                <a:ea typeface="+mn-ea"/>
                <a:cs typeface="+mn-cs"/>
              </a:rPr>
              <a:t>monitor must always be in main memory and available for execution (Figure 9.3).</a:t>
            </a:r>
          </a:p>
          <a:p>
            <a:r>
              <a:rPr lang="en-US" sz="1200" kern="1200" baseline="0" dirty="0">
                <a:solidFill>
                  <a:schemeClr val="tx1"/>
                </a:solidFill>
                <a:latin typeface="Times New Roman" pitchFamily="-110" charset="0"/>
                <a:ea typeface="+mn-ea"/>
                <a:cs typeface="+mn-cs"/>
              </a:rPr>
              <a:t>That portion is referred to as the </a:t>
            </a:r>
            <a:r>
              <a:rPr lang="en-US" sz="1200" b="1" kern="1200" baseline="0" dirty="0">
                <a:solidFill>
                  <a:schemeClr val="tx1"/>
                </a:solidFill>
                <a:latin typeface="Times New Roman" pitchFamily="-110" charset="0"/>
                <a:ea typeface="+mn-ea"/>
                <a:cs typeface="+mn-cs"/>
              </a:rPr>
              <a:t>resident monitor. </a:t>
            </a:r>
            <a:r>
              <a:rPr lang="en-US" sz="1200" b="0" kern="1200" baseline="0" dirty="0">
                <a:solidFill>
                  <a:schemeClr val="tx1"/>
                </a:solidFill>
                <a:latin typeface="Times New Roman" pitchFamily="-110" charset="0"/>
                <a:ea typeface="+mn-ea"/>
                <a:cs typeface="+mn-cs"/>
              </a:rPr>
              <a:t>The rest of the monitor consists</a:t>
            </a:r>
          </a:p>
          <a:p>
            <a:r>
              <a:rPr lang="en-US" sz="1200" kern="1200" baseline="0" dirty="0">
                <a:solidFill>
                  <a:schemeClr val="tx1"/>
                </a:solidFill>
                <a:latin typeface="Times New Roman" pitchFamily="-110" charset="0"/>
                <a:ea typeface="+mn-ea"/>
                <a:cs typeface="+mn-cs"/>
              </a:rPr>
              <a:t>of utilities and common functions that are loaded as subroutines to the user program</a:t>
            </a:r>
          </a:p>
          <a:p>
            <a:r>
              <a:rPr lang="en-US" sz="1200" kern="1200" baseline="0" dirty="0">
                <a:solidFill>
                  <a:schemeClr val="tx1"/>
                </a:solidFill>
                <a:latin typeface="Times New Roman" pitchFamily="-110" charset="0"/>
                <a:ea typeface="+mn-ea"/>
                <a:cs typeface="+mn-cs"/>
              </a:rPr>
              <a:t>at the beginning of any job that requires them. The monitor reads in jobs one</a:t>
            </a:r>
          </a:p>
          <a:p>
            <a:r>
              <a:rPr lang="en-US" sz="1200" kern="1200" baseline="0" dirty="0">
                <a:solidFill>
                  <a:schemeClr val="tx1"/>
                </a:solidFill>
                <a:latin typeface="Times New Roman" pitchFamily="-110" charset="0"/>
                <a:ea typeface="+mn-ea"/>
                <a:cs typeface="+mn-cs"/>
              </a:rPr>
              <a:t>at a time from the input device (typically a card reader or magnetic tape drive). As it</a:t>
            </a:r>
          </a:p>
          <a:p>
            <a:r>
              <a:rPr lang="en-US" sz="1200" kern="1200" baseline="0" dirty="0">
                <a:solidFill>
                  <a:schemeClr val="tx1"/>
                </a:solidFill>
                <a:latin typeface="Times New Roman" pitchFamily="-110" charset="0"/>
                <a:ea typeface="+mn-ea"/>
                <a:cs typeface="+mn-cs"/>
              </a:rPr>
              <a:t>is read in, the current job is placed in the user program area, and control is passed to</a:t>
            </a:r>
          </a:p>
          <a:p>
            <a:r>
              <a:rPr lang="en-US" sz="1200" kern="1200" baseline="0" dirty="0">
                <a:solidFill>
                  <a:schemeClr val="tx1"/>
                </a:solidFill>
                <a:latin typeface="Times New Roman" pitchFamily="-110" charset="0"/>
                <a:ea typeface="+mn-ea"/>
                <a:cs typeface="+mn-cs"/>
              </a:rPr>
              <a:t>this job. When the job is completed, it returns control to the monitor, which immediately</a:t>
            </a:r>
          </a:p>
          <a:p>
            <a:r>
              <a:rPr lang="en-US" sz="1200" kern="1200" baseline="0" dirty="0">
                <a:solidFill>
                  <a:schemeClr val="tx1"/>
                </a:solidFill>
                <a:latin typeface="Times New Roman" pitchFamily="-110" charset="0"/>
                <a:ea typeface="+mn-ea"/>
                <a:cs typeface="+mn-cs"/>
              </a:rPr>
              <a:t>reads in the next job. The results of each job are printed out for delivery to</a:t>
            </a:r>
          </a:p>
          <a:p>
            <a:r>
              <a:rPr lang="en-US" sz="1200" kern="1200" baseline="0" dirty="0">
                <a:solidFill>
                  <a:schemeClr val="tx1"/>
                </a:solidFill>
                <a:latin typeface="Times New Roman" pitchFamily="-110" charset="0"/>
                <a:ea typeface="+mn-ea"/>
                <a:cs typeface="+mn-cs"/>
              </a:rPr>
              <a:t>the user.</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Arial" panose="020B0604020202020204" pitchFamily="34" charset="0"/>
              <a:ea typeface="ヒラギノ角ゴ Pro W3" pitchFamily="1" charset="-128"/>
              <a:cs typeface="Arial" panose="020B0604020202020204" pitchFamily="34" charset="0"/>
              <a:sym typeface="Arial" panose="020B0604020202020204" pitchFamily="34" charset="0"/>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22"/>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23"/>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BE14EDEC-0104-4E70-9686-A570F422F16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012063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5A73AF7-22FE-4915-9687-D7E877768588}"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00340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7" name="Shape 43"/>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8" name="Shape 44"/>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33DA44F4-1B99-478F-9B55-2C5CC45829F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2708144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42E91456-BDEE-4569-92BC-96FB5C01DFEB}"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843913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57"/>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58"/>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151861E3-90A7-42D4-9B7A-166EF1A614E7}"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26228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846A8B40-492E-4426-BAAD-D80E9F063A91}"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293895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B951973-C68A-429F-AA58-4C1FE6BDA16A}"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2748583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5"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D0F7696F-A32D-4889-8633-E1B7C5601BE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2520978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3" name="Shape 81"/>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82"/>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7EEADC32-B7CB-4469-A186-251F1CAA23B8}"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591312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3075"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2" name="Shape 12"/>
          <p:cNvSpPr txBox="1">
            <a:spLocks noGrp="1"/>
          </p:cNvSpPr>
          <p:nvPr>
            <p:ph type="ftr" idx="11"/>
          </p:nvPr>
        </p:nvSpPr>
        <p:spPr>
          <a:xfrm>
            <a:off x="93663" y="6172200"/>
            <a:ext cx="8596312" cy="234950"/>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13" name="Shape 13"/>
          <p:cNvSpPr txBox="1">
            <a:spLocks noGrp="1"/>
          </p:cNvSpPr>
          <p:nvPr>
            <p:ph type="dt" idx="10"/>
          </p:nvPr>
        </p:nvSpPr>
        <p:spPr>
          <a:xfrm>
            <a:off x="6335713" y="112713"/>
            <a:ext cx="2133600" cy="182562"/>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14" name="Shape 14"/>
          <p:cNvSpPr txBox="1">
            <a:spLocks noGrp="1"/>
          </p:cNvSpPr>
          <p:nvPr>
            <p:ph type="sldNum" idx="12"/>
          </p:nvPr>
        </p:nvSpPr>
        <p:spPr>
          <a:xfrm>
            <a:off x="8469313" y="112713"/>
            <a:ext cx="552450" cy="182562"/>
          </a:xfrm>
          <a:prstGeom prst="rect">
            <a:avLst/>
          </a:prstGeom>
          <a:noFill/>
          <a:ln>
            <a:noFill/>
          </a:ln>
        </p:spPr>
        <p:txBody>
          <a:bodyPr lIns="91425" tIns="45700" rIns="91425" bIns="45700" anchor="ctr" anchorCtr="0">
            <a:noAutofit/>
          </a:bodyPr>
          <a:lstStyle>
            <a:lvl1pPr algn="r">
              <a:spcBef>
                <a:spcPts val="0"/>
              </a:spcBef>
              <a:buSzPct val="25000"/>
              <a:defRPr sz="900">
                <a:solidFill>
                  <a:srgbClr val="FFFFFF"/>
                </a:solidFill>
                <a:latin typeface="Arial"/>
                <a:ea typeface="Arial"/>
                <a:cs typeface="Arial"/>
                <a:sym typeface="Aria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0B369858-E052-47C5-B392-6B9F20183AE0}"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pic>
        <p:nvPicPr>
          <p:cNvPr id="3079" name="Shape 15" descr="Pearson Logo"/>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2022 Pearson Education, Ltd. All Rights Reserved</a:t>
            </a:r>
          </a:p>
        </p:txBody>
      </p:sp>
    </p:spTree>
    <p:extLst>
      <p:ext uri="{BB962C8B-B14F-4D97-AF65-F5344CB8AC3E}">
        <p14:creationId xmlns:p14="http://schemas.microsoft.com/office/powerpoint/2010/main" val="3894422907"/>
      </p:ext>
    </p:extLst>
  </p:cSld>
  <p:clrMap bg1="lt1" tx1="dk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txBox="1">
            <a:spLocks noGrp="1"/>
          </p:cNvSpPr>
          <p:nvPr>
            <p:ph type="title"/>
          </p:nvPr>
        </p:nvSpPr>
        <p:spPr/>
        <p:txBody>
          <a:bodyPr/>
          <a:lstStyle/>
          <a:p>
            <a:pPr>
              <a:spcBef>
                <a:spcPct val="0"/>
              </a:spcBef>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Computer Organization and Architecture</a:t>
            </a:r>
            <a:br>
              <a:rPr lang="en-US" altLang="en-US" dirty="0">
                <a:latin typeface="Times New Roman" panose="02020603050405020304" pitchFamily="18" charset="0"/>
                <a:cs typeface="Times New Roman" panose="02020603050405020304" pitchFamily="18" charset="0"/>
                <a:sym typeface="Times New Roman" panose="02020603050405020304" pitchFamily="18" charset="0"/>
              </a:rPr>
            </a:br>
            <a:r>
              <a:rPr lang="en-US" altLang="en-US" sz="2600" dirty="0">
                <a:latin typeface="Times New Roman" panose="02020603050405020304" pitchFamily="18" charset="0"/>
                <a:cs typeface="Times New Roman" panose="02020603050405020304" pitchFamily="18" charset="0"/>
                <a:sym typeface="Times New Roman" panose="02020603050405020304" pitchFamily="18" charset="0"/>
              </a:rPr>
              <a:t>Designing for Performance</a:t>
            </a:r>
            <a:endParaRPr lang="en-IN" altLang="en-US" sz="260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3316" name="Text Placeholder 3"/>
          <p:cNvSpPr txBox="1">
            <a:spLocks noGrp="1"/>
          </p:cNvSpPr>
          <p:nvPr>
            <p:ph type="body" idx="2"/>
          </p:nvPr>
        </p:nvSpPr>
        <p:spPr/>
        <p:txBody>
          <a:bodyPr/>
          <a:lstStyle/>
          <a:p>
            <a:pPr>
              <a:spcBef>
                <a:spcPct val="0"/>
              </a:spcBef>
              <a:buFontTx/>
              <a:buNone/>
            </a:pPr>
            <a:r>
              <a:rPr lang="en-IN" altLang="en-US" dirty="0">
                <a:solidFill>
                  <a:srgbClr val="000000"/>
                </a:solidFill>
                <a:latin typeface="Arial" panose="020B0604020202020204" pitchFamily="34" charset="0"/>
                <a:cs typeface="Arial" panose="020B0604020202020204" pitchFamily="34" charset="0"/>
                <a:sym typeface="Arial" panose="020B0604020202020204" pitchFamily="34" charset="0"/>
              </a:rPr>
              <a:t>Chapter 9</a:t>
            </a:r>
          </a:p>
        </p:txBody>
      </p:sp>
      <p:sp>
        <p:nvSpPr>
          <p:cNvPr id="13317" name="Text Placeholder 4"/>
          <p:cNvSpPr txBox="1">
            <a:spLocks noGrp="1"/>
          </p:cNvSpPr>
          <p:nvPr>
            <p:ph type="body" idx="3"/>
          </p:nvPr>
        </p:nvSpPr>
        <p:spPr/>
        <p:txBody>
          <a:bodyPr/>
          <a:lstStyle/>
          <a:p>
            <a:pPr>
              <a:spcBef>
                <a:spcPct val="0"/>
              </a:spcBef>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Operating System Support</a:t>
            </a:r>
          </a:p>
        </p:txBody>
      </p:sp>
      <p:sp>
        <p:nvSpPr>
          <p:cNvPr id="8" name="Text Placeholder 2"/>
          <p:cNvSpPr txBox="1">
            <a:spLocks noGrp="1"/>
          </p:cNvSpPr>
          <p:nvPr>
            <p:ph type="body" idx="1"/>
          </p:nvPr>
        </p:nvSpPr>
        <p:spPr>
          <a:xfrm>
            <a:off x="457200" y="1268559"/>
            <a:ext cx="8229600" cy="479425"/>
          </a:xfrm>
        </p:spPr>
        <p:txBody>
          <a:bodyPr/>
          <a:lstStyle/>
          <a:p>
            <a:pPr>
              <a:spcBef>
                <a:spcPct val="0"/>
              </a:spcBef>
              <a:buFontTx/>
              <a:buNone/>
            </a:pPr>
            <a:r>
              <a:rPr lang="en-IN" altLang="en-US" dirty="0">
                <a:latin typeface="Arial" panose="020B0604020202020204" pitchFamily="34" charset="0"/>
                <a:cs typeface="Arial" panose="020B0604020202020204" pitchFamily="34" charset="0"/>
                <a:sym typeface="Arial" panose="020B0604020202020204" pitchFamily="34" charset="0"/>
              </a:rPr>
              <a:t>11</a:t>
            </a:r>
            <a:r>
              <a:rPr lang="en-IN" altLang="en-US" baseline="30000" dirty="0">
                <a:latin typeface="Arial" panose="020B0604020202020204" pitchFamily="34" charset="0"/>
                <a:cs typeface="Arial" panose="020B0604020202020204" pitchFamily="34" charset="0"/>
                <a:sym typeface="Arial" panose="020B0604020202020204" pitchFamily="34" charset="0"/>
              </a:rPr>
              <a:t>th</a:t>
            </a:r>
            <a:r>
              <a:rPr lang="en-IN" altLang="en-US" dirty="0">
                <a:latin typeface="Arial" panose="020B0604020202020204" pitchFamily="34" charset="0"/>
                <a:cs typeface="Arial" panose="020B0604020202020204" pitchFamily="34" charset="0"/>
                <a:sym typeface="Arial" panose="020B0604020202020204" pitchFamily="34" charset="0"/>
              </a:rPr>
              <a:t> Edition, Global Edition</a:t>
            </a:r>
          </a:p>
        </p:txBody>
      </p:sp>
      <p:pic>
        <p:nvPicPr>
          <p:cNvPr id="9" name="Picture 8" descr="Diagram&#10;&#10;Description automatically generated">
            <a:extLst>
              <a:ext uri="{FF2B5EF4-FFF2-40B4-BE49-F238E27FC236}">
                <a16:creationId xmlns:a16="http://schemas.microsoft.com/office/drawing/2014/main" id="{9916B979-5D97-4723-A4E5-4022156781E5}"/>
              </a:ext>
            </a:extLst>
          </p:cNvPr>
          <p:cNvPicPr>
            <a:picLocks noChangeAspect="1"/>
          </p:cNvPicPr>
          <p:nvPr/>
        </p:nvPicPr>
        <p:blipFill>
          <a:blip r:embed="rId3"/>
          <a:stretch>
            <a:fillRect/>
          </a:stretch>
        </p:blipFill>
        <p:spPr>
          <a:xfrm>
            <a:off x="591090" y="1763255"/>
            <a:ext cx="3524827" cy="4402049"/>
          </a:xfrm>
          <a:prstGeom prst="rect">
            <a:avLst/>
          </a:prstGeom>
        </p:spPr>
      </p:pic>
    </p:spTree>
    <p:extLst>
      <p:ext uri="{BB962C8B-B14F-4D97-AF65-F5344CB8AC3E}">
        <p14:creationId xmlns:p14="http://schemas.microsoft.com/office/powerpoint/2010/main" val="4080663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a:t>From the View of the Processor . . .</a:t>
            </a:r>
          </a:p>
        </p:txBody>
      </p:sp>
      <p:sp>
        <p:nvSpPr>
          <p:cNvPr id="12291" name="Rectangle 3"/>
          <p:cNvSpPr>
            <a:spLocks noGrp="1" noChangeArrowheads="1"/>
          </p:cNvSpPr>
          <p:nvPr>
            <p:ph type="body" idx="1"/>
          </p:nvPr>
        </p:nvSpPr>
        <p:spPr>
          <a:xfrm>
            <a:off x="358697" y="1600200"/>
            <a:ext cx="8229600" cy="4525963"/>
          </a:xfrm>
        </p:spPr>
        <p:txBody>
          <a:bodyPr>
            <a:noAutofit/>
          </a:bodyPr>
          <a:lstStyle/>
          <a:p>
            <a:pPr marL="409575" indent="-327025"/>
            <a:r>
              <a:rPr lang="en-US" sz="1200" dirty="0"/>
              <a:t>Processor executes instructions from the portion of main memory containing the monitor</a:t>
            </a:r>
          </a:p>
          <a:p>
            <a:pPr lvl="1" indent="-320675"/>
            <a:r>
              <a:rPr lang="en-US" sz="1000" dirty="0"/>
              <a:t>These instructions cause the next job to be read in another portion of main memory</a:t>
            </a:r>
          </a:p>
          <a:p>
            <a:pPr lvl="1" indent="-320675"/>
            <a:r>
              <a:rPr lang="en-US" sz="1000" dirty="0"/>
              <a:t>The processor executes the instruction in the user’s program until it encounters an ending or error condition</a:t>
            </a:r>
          </a:p>
          <a:p>
            <a:pPr lvl="1" indent="-320675"/>
            <a:r>
              <a:rPr lang="en-US" sz="1000" dirty="0"/>
              <a:t>Either event causes the processor to fetch its next instruction from the monitor program</a:t>
            </a:r>
          </a:p>
          <a:p>
            <a:pPr marL="409575" indent="-327025">
              <a:spcBef>
                <a:spcPts val="1000"/>
              </a:spcBef>
            </a:pPr>
            <a:r>
              <a:rPr lang="en-US" sz="1200" dirty="0"/>
              <a:t>The monitor handles setup and scheduling </a:t>
            </a:r>
          </a:p>
          <a:p>
            <a:pPr lvl="1" indent="-320675"/>
            <a:r>
              <a:rPr lang="en-US" sz="1000" dirty="0"/>
              <a:t>A batch of jobs is queued up and executed as rapidly as possible with no idle time</a:t>
            </a:r>
          </a:p>
          <a:p>
            <a:pPr marL="409575" indent="-327025">
              <a:spcBef>
                <a:spcPts val="1000"/>
              </a:spcBef>
            </a:pPr>
            <a:r>
              <a:rPr lang="en-US" sz="1200" dirty="0"/>
              <a:t>Job control language (JCL)</a:t>
            </a:r>
          </a:p>
          <a:p>
            <a:pPr lvl="1" indent="-320675"/>
            <a:r>
              <a:rPr lang="en-US" sz="1000" dirty="0"/>
              <a:t>Special type of programming language used to provide instructions to the monitor</a:t>
            </a:r>
          </a:p>
          <a:p>
            <a:pPr marL="409575" indent="-327025">
              <a:spcBef>
                <a:spcPts val="1000"/>
              </a:spcBef>
            </a:pPr>
            <a:r>
              <a:rPr lang="en-US" sz="1200" dirty="0"/>
              <a:t>Example:</a:t>
            </a:r>
          </a:p>
          <a:p>
            <a:pPr lvl="1" indent="-320675"/>
            <a:r>
              <a:rPr lang="en-US" sz="1000" dirty="0"/>
              <a:t>$JOB</a:t>
            </a:r>
          </a:p>
          <a:p>
            <a:pPr lvl="1" indent="-320675"/>
            <a:r>
              <a:rPr lang="en-US" sz="1000" dirty="0"/>
              <a:t>$FTN</a:t>
            </a:r>
          </a:p>
          <a:p>
            <a:pPr lvl="1" indent="-320675"/>
            <a:r>
              <a:rPr lang="en-US" sz="1000" dirty="0"/>
              <a:t>...	Some Fortran instructions</a:t>
            </a:r>
          </a:p>
          <a:p>
            <a:pPr lvl="1" indent="-320675"/>
            <a:r>
              <a:rPr lang="en-US" sz="1000" dirty="0"/>
              <a:t>$LOAD</a:t>
            </a:r>
          </a:p>
          <a:p>
            <a:pPr lvl="1" indent="-320675"/>
            <a:r>
              <a:rPr lang="en-US" sz="1000" dirty="0"/>
              <a:t>$RUN</a:t>
            </a:r>
          </a:p>
          <a:p>
            <a:pPr lvl="1" indent="-320675"/>
            <a:r>
              <a:rPr lang="en-US" sz="1000" dirty="0"/>
              <a:t>...	Some data</a:t>
            </a:r>
          </a:p>
          <a:p>
            <a:pPr lvl="1" indent="-320675"/>
            <a:r>
              <a:rPr lang="en-US" sz="1000" dirty="0"/>
              <a:t>$END</a:t>
            </a:r>
          </a:p>
          <a:p>
            <a:pPr marL="409575" lvl="1" indent="-327025">
              <a:spcBef>
                <a:spcPts val="1000"/>
              </a:spcBef>
              <a:buClr>
                <a:schemeClr val="tx2"/>
              </a:buClr>
              <a:buFont typeface="Arial" panose="020B0604020202020204" pitchFamily="34" charset="0"/>
              <a:buChar char="•"/>
            </a:pPr>
            <a:r>
              <a:rPr lang="en-US" sz="1200" dirty="0"/>
              <a:t>Monitor, or batch OS, is simply a computer program</a:t>
            </a:r>
          </a:p>
          <a:p>
            <a:pPr lvl="1" indent="-320675"/>
            <a:r>
              <a:rPr lang="en-US" sz="1000" dirty="0"/>
              <a:t>It relies on the ability of the processor to fetch instructions from various portions of main memory in order to seize and relinquish control alternately</a:t>
            </a:r>
          </a:p>
        </p:txBody>
      </p:sp>
      <p:sp>
        <p:nvSpPr>
          <p:cNvPr id="4" name="TextBox 3"/>
          <p:cNvSpPr txBox="1"/>
          <p:nvPr/>
        </p:nvSpPr>
        <p:spPr>
          <a:xfrm>
            <a:off x="5029200" y="4191000"/>
            <a:ext cx="3352800" cy="784830"/>
          </a:xfrm>
          <a:prstGeom prst="rect">
            <a:avLst/>
          </a:prstGeom>
          <a:noFill/>
        </p:spPr>
        <p:txBody>
          <a:bodyPr wrap="square" rtlCol="0">
            <a:spAutoFit/>
          </a:bodyPr>
          <a:lstStyle/>
          <a:p>
            <a:r>
              <a:rPr lang="en-US" sz="900" dirty="0">
                <a:solidFill>
                  <a:schemeClr val="tx1">
                    <a:lumMod val="65000"/>
                    <a:lumOff val="35000"/>
                  </a:schemeClr>
                </a:solidFill>
                <a:latin typeface="+mn-lt"/>
              </a:rPr>
              <a:t>**Each FORTRAN instruction and each item of</a:t>
            </a:r>
          </a:p>
          <a:p>
            <a:r>
              <a:rPr lang="en-US" sz="900" dirty="0">
                <a:solidFill>
                  <a:schemeClr val="tx1">
                    <a:lumMod val="65000"/>
                    <a:lumOff val="35000"/>
                  </a:schemeClr>
                </a:solidFill>
                <a:latin typeface="+mn-lt"/>
              </a:rPr>
              <a:t>data is on a separate punched card or a separate record on tape. In addition to FORTRAN and data lines, the job includes job control instructions, which are</a:t>
            </a:r>
          </a:p>
          <a:p>
            <a:r>
              <a:rPr lang="en-US" sz="900" dirty="0">
                <a:solidFill>
                  <a:schemeClr val="tx1">
                    <a:lumMod val="65000"/>
                    <a:lumOff val="35000"/>
                  </a:schemeClr>
                </a:solidFill>
                <a:latin typeface="+mn-lt"/>
              </a:rPr>
              <a:t>denoted by the beginning “$”.</a:t>
            </a:r>
          </a:p>
        </p:txBody>
      </p:sp>
      <p:sp>
        <p:nvSpPr>
          <p:cNvPr id="6" name="Double Brace 5"/>
          <p:cNvSpPr/>
          <p:nvPr/>
        </p:nvSpPr>
        <p:spPr>
          <a:xfrm>
            <a:off x="4876800" y="4114800"/>
            <a:ext cx="3505200" cy="914400"/>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Desirable Hardware Features</a:t>
            </a:r>
          </a:p>
        </p:txBody>
      </p:sp>
      <p:sp>
        <p:nvSpPr>
          <p:cNvPr id="9" name="Content Placeholder 4"/>
          <p:cNvSpPr txBox="1">
            <a:spLocks/>
          </p:cNvSpPr>
          <p:nvPr/>
        </p:nvSpPr>
        <p:spPr>
          <a:xfrm>
            <a:off x="502920" y="1524000"/>
            <a:ext cx="3657413" cy="3273152"/>
          </a:xfrm>
          <a:prstGeom prst="rect">
            <a:avLst/>
          </a:prstGeom>
        </p:spPr>
        <p:txBody>
          <a:bodyPr>
            <a:normAutofit/>
          </a:bodyPr>
          <a:lst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93688" indent="-293688">
              <a:buClr>
                <a:schemeClr val="tx2"/>
              </a:buClr>
              <a:buFont typeface="Arial" panose="020B0604020202020204" pitchFamily="34" charset="0"/>
              <a:buChar char="•"/>
            </a:pPr>
            <a:r>
              <a:rPr lang="en-US" sz="2200" kern="0" dirty="0"/>
              <a:t>Memory protection</a:t>
            </a:r>
          </a:p>
          <a:p>
            <a:pPr marL="633413" lvl="1" indent="-339725">
              <a:buClr>
                <a:schemeClr val="tx2"/>
              </a:buClr>
              <a:buFont typeface="Arial" panose="020B0604020202020204" pitchFamily="34" charset="0"/>
              <a:buChar char="–"/>
            </a:pPr>
            <a:r>
              <a:rPr lang="en-US" sz="1700" kern="0" dirty="0"/>
              <a:t>User program must not alter the memory area containing the monitor  </a:t>
            </a:r>
          </a:p>
          <a:p>
            <a:pPr marL="633413" lvl="1" indent="-339725">
              <a:buClr>
                <a:schemeClr val="tx2"/>
              </a:buClr>
              <a:buFont typeface="Arial" panose="020B0604020202020204" pitchFamily="34" charset="0"/>
              <a:buChar char="–"/>
            </a:pPr>
            <a:r>
              <a:rPr lang="en-US" sz="1700" kern="0" dirty="0"/>
              <a:t>The processor hardware should detect an error and transfer control to the monitor</a:t>
            </a:r>
          </a:p>
          <a:p>
            <a:pPr marL="633413" lvl="1" indent="-339725">
              <a:buClr>
                <a:schemeClr val="tx2"/>
              </a:buClr>
              <a:buFont typeface="Arial" panose="020B0604020202020204" pitchFamily="34" charset="0"/>
              <a:buChar char="–"/>
            </a:pPr>
            <a:r>
              <a:rPr lang="en-US" sz="1700" kern="0" dirty="0"/>
              <a:t>The monitor aborts the job, prints an error message, and loads the next job</a:t>
            </a:r>
          </a:p>
        </p:txBody>
      </p:sp>
      <p:sp>
        <p:nvSpPr>
          <p:cNvPr id="10" name="Content Placeholder 5"/>
          <p:cNvSpPr txBox="1">
            <a:spLocks/>
          </p:cNvSpPr>
          <p:nvPr/>
        </p:nvSpPr>
        <p:spPr>
          <a:xfrm>
            <a:off x="539552" y="4581128"/>
            <a:ext cx="3657413" cy="1784823"/>
          </a:xfrm>
          <a:prstGeom prst="rect">
            <a:avLst/>
          </a:prstGeom>
        </p:spPr>
        <p:txBody>
          <a:bodyPr/>
          <a:lst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46063" indent="-246063">
              <a:buClr>
                <a:schemeClr val="tx2"/>
              </a:buClr>
              <a:buFont typeface="Arial" panose="020B0604020202020204" pitchFamily="34" charset="0"/>
              <a:buChar char="•"/>
            </a:pPr>
            <a:r>
              <a:rPr lang="en-US" sz="2200" kern="0" dirty="0"/>
              <a:t>Timer</a:t>
            </a:r>
          </a:p>
          <a:p>
            <a:pPr marL="574675" lvl="1" indent="-317500">
              <a:buClr>
                <a:schemeClr val="tx2"/>
              </a:buClr>
              <a:buFont typeface="Arial" panose="020B0604020202020204" pitchFamily="34" charset="0"/>
              <a:buChar char="–"/>
            </a:pPr>
            <a:r>
              <a:rPr lang="en-US" sz="1700" kern="0" dirty="0"/>
              <a:t>Used to prevent a job from monopolizing the system</a:t>
            </a:r>
          </a:p>
          <a:p>
            <a:pPr marL="574675" lvl="1" indent="-317500">
              <a:buClr>
                <a:schemeClr val="tx2"/>
              </a:buClr>
              <a:buFont typeface="Arial" panose="020B0604020202020204" pitchFamily="34" charset="0"/>
              <a:buChar char="–"/>
            </a:pPr>
            <a:r>
              <a:rPr lang="en-US" sz="1700" kern="0" dirty="0"/>
              <a:t>If the timer expires an interrupt occurs and control returns to monitor</a:t>
            </a:r>
          </a:p>
        </p:txBody>
      </p:sp>
      <p:sp>
        <p:nvSpPr>
          <p:cNvPr id="11" name="Rectangle 3"/>
          <p:cNvSpPr txBox="1">
            <a:spLocks noChangeArrowheads="1"/>
          </p:cNvSpPr>
          <p:nvPr/>
        </p:nvSpPr>
        <p:spPr bwMode="auto">
          <a:xfrm>
            <a:off x="4482321" y="1505177"/>
            <a:ext cx="3657600" cy="3485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normAutofit/>
          </a:bodyPr>
          <a:lstStyle>
            <a:defPPr marR="0" lvl="0" algn="l" rtl="0">
              <a:lnSpc>
                <a:spcPct val="100000"/>
              </a:lnSpc>
              <a:spcBef>
                <a:spcPts val="0"/>
              </a:spcBef>
              <a:spcAft>
                <a:spcPts val="0"/>
              </a:spcAft>
            </a:defPPr>
            <a:lvl1pPr marL="256032" marR="0" lvl="0" indent="-154432" algn="l" rtl="0" eaLnBrk="0" fontAlgn="base" hangingPunct="0">
              <a:spcBef>
                <a:spcPts val="1500"/>
              </a:spcBef>
              <a:spcAft>
                <a:spcPct val="0"/>
              </a:spcAft>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eaLnBrk="0" fontAlgn="base" hangingPunct="0">
              <a:spcBef>
                <a:spcPts val="600"/>
              </a:spcBef>
              <a:spcAft>
                <a:spcPct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280988" indent="-280988"/>
            <a:r>
              <a:rPr lang="en-US" sz="2200" kern="0" dirty="0"/>
              <a:t>Privileged instructions</a:t>
            </a:r>
          </a:p>
          <a:p>
            <a:pPr marL="714375" lvl="1" indent="-315913"/>
            <a:r>
              <a:rPr lang="en-US" sz="1700" kern="0" dirty="0"/>
              <a:t>Can only be executed by the monitor</a:t>
            </a:r>
          </a:p>
          <a:p>
            <a:pPr marL="714375" lvl="1" indent="-315913"/>
            <a:r>
              <a:rPr lang="en-US" sz="1700" kern="0" dirty="0"/>
              <a:t>If the processor encounters such an instruction while executing a user program an error interrupt occurs</a:t>
            </a:r>
          </a:p>
          <a:p>
            <a:pPr marL="714375" lvl="1" indent="-315913"/>
            <a:r>
              <a:rPr lang="en-US" sz="1700" kern="0" dirty="0"/>
              <a:t>I/O instructions are privileged so the monitor retains control of all I/O devices</a:t>
            </a:r>
          </a:p>
        </p:txBody>
      </p:sp>
      <p:sp>
        <p:nvSpPr>
          <p:cNvPr id="12" name="Content Placeholder 3"/>
          <p:cNvSpPr txBox="1">
            <a:spLocks/>
          </p:cNvSpPr>
          <p:nvPr/>
        </p:nvSpPr>
        <p:spPr>
          <a:xfrm>
            <a:off x="4515055" y="4828576"/>
            <a:ext cx="3657600" cy="1624760"/>
          </a:xfrm>
          <a:prstGeom prst="rect">
            <a:avLst/>
          </a:prstGeom>
        </p:spPr>
        <p:txBody>
          <a:bodyPr/>
          <a:lst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0988" indent="-280988">
              <a:buClr>
                <a:schemeClr val="tx2"/>
              </a:buClr>
              <a:buFont typeface="Arial" panose="020B0604020202020204" pitchFamily="34" charset="0"/>
              <a:buChar char="•"/>
            </a:pPr>
            <a:r>
              <a:rPr lang="en-US" sz="2200" kern="0" dirty="0"/>
              <a:t>Interrupts</a:t>
            </a:r>
          </a:p>
          <a:p>
            <a:pPr marL="649288" lvl="1" indent="-285750">
              <a:buClr>
                <a:schemeClr val="tx2"/>
              </a:buClr>
              <a:buFont typeface="Arial" panose="020B0604020202020204" pitchFamily="34" charset="0"/>
              <a:buChar char="–"/>
            </a:pPr>
            <a:r>
              <a:rPr lang="en-US" sz="1700" kern="0" dirty="0"/>
              <a:t>Gives the OS more flexibility in relinquishing control to and regaining control from user programs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198165"/>
            <a:ext cx="8229600" cy="1111267"/>
          </a:xfrm>
        </p:spPr>
        <p:txBody>
          <a:bodyPr/>
          <a:lstStyle/>
          <a:p>
            <a:r>
              <a:rPr lang="en-US" dirty="0"/>
              <a:t>Figure 9.4 </a:t>
            </a:r>
            <a:br>
              <a:rPr lang="en-US" dirty="0"/>
            </a:br>
            <a:r>
              <a:rPr lang="en-US" dirty="0"/>
              <a:t>System Utilization Example</a:t>
            </a:r>
            <a:endParaRPr lang="en-IN" dirty="0"/>
          </a:p>
        </p:txBody>
      </p:sp>
      <p:pic>
        <p:nvPicPr>
          <p:cNvPr id="5" name="Picture 4" descr="Time taken to read one record from file equals 15 microseconds. Time taken to execute 100 instructions equals 1 microsecond, time taken to write one record to file equals 15 microseconds. Their total equals 31 microseconds. Percent C P U utilization equals 1 over 31 which equals 0 point 0 3 2 or 32 percent." title="An example of system utilization with reference to representative calculation."/>
          <p:cNvPicPr>
            <a:picLocks noChangeAspect="1"/>
          </p:cNvPicPr>
          <p:nvPr/>
        </p:nvPicPr>
        <p:blipFill rotWithShape="1">
          <a:blip r:embed="rId3"/>
          <a:srcRect l="27997" t="10693" r="27732" b="74870"/>
          <a:stretch/>
        </p:blipFill>
        <p:spPr>
          <a:xfrm>
            <a:off x="647564" y="1772816"/>
            <a:ext cx="7848872" cy="3312368"/>
          </a:xfrm>
          <a:prstGeom prst="rect">
            <a:avLst/>
          </a:prstGeom>
        </p:spPr>
      </p:pic>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229600" cy="1111267"/>
          </a:xfrm>
        </p:spPr>
        <p:txBody>
          <a:bodyPr/>
          <a:lstStyle/>
          <a:p>
            <a:r>
              <a:rPr lang="en-US" dirty="0"/>
              <a:t>Figure 9.5 </a:t>
            </a:r>
            <a:br>
              <a:rPr lang="en-US" dirty="0"/>
            </a:br>
            <a:r>
              <a:rPr lang="en-US" dirty="0"/>
              <a:t>Multiprogramming Example</a:t>
            </a:r>
            <a:endParaRPr lang="en-IN" dirty="0"/>
          </a:p>
        </p:txBody>
      </p:sp>
      <p:pic>
        <p:nvPicPr>
          <p:cNvPr id="5" name="Picture 4" descr="Diagram A. Uni programming. Sequence of program A is as follows. Run, wait, run, wait. Only one program is being executed at one time. Diagram B. Multiprogramming with two programs. Sequence of Program A. Run, wait, run, wait, Sequence of program B. Wait, run, wait, run, wait. Combined sequence of programs A and B. Run A, Run B, Wait, run A, run, wait. Combined sequence. Run A, Run B, Wait, Run A, Run B, wait. Figure C. Multiprogramming with three programs. Sequence of program A. Run, wait, run, wait. Sequence of program B. Wait, run, wait, run, wait. Sequence of program C. wait, run, wait, run, wait. Combined sequence. Run A, Run B, Run C, wait, Run A, Run B, Run C, wait." title="An example of a multiprogramming sequence."/>
          <p:cNvPicPr>
            <a:picLocks noChangeAspect="1"/>
          </p:cNvPicPr>
          <p:nvPr/>
        </p:nvPicPr>
        <p:blipFill rotWithShape="1">
          <a:blip r:embed="rId3">
            <a:extLst>
              <a:ext uri="{28A0092B-C50C-407E-A947-70E740481C1C}">
                <a14:useLocalDpi xmlns:a14="http://schemas.microsoft.com/office/drawing/2010/main" val="0"/>
              </a:ext>
            </a:extLst>
          </a:blip>
          <a:srcRect l="6590" t="6950" r="10508" b="12778"/>
          <a:stretch/>
        </p:blipFill>
        <p:spPr>
          <a:xfrm>
            <a:off x="2543440" y="1311321"/>
            <a:ext cx="4057121" cy="5083802"/>
          </a:xfrm>
          <a:prstGeom prst="rect">
            <a:avLst/>
          </a:prstGeom>
        </p:spPr>
      </p:pic>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p:cNvSpPr>
            <a:spLocks noGrp="1"/>
          </p:cNvSpPr>
          <p:nvPr>
            <p:ph type="title"/>
          </p:nvPr>
        </p:nvSpPr>
        <p:spPr>
          <a:xfrm>
            <a:off x="447964" y="198165"/>
            <a:ext cx="8229600" cy="1111267"/>
          </a:xfrm>
        </p:spPr>
        <p:txBody>
          <a:bodyPr/>
          <a:lstStyle/>
          <a:p>
            <a:r>
              <a:rPr lang="en-US" dirty="0"/>
              <a:t>Table 9.1 </a:t>
            </a:r>
            <a:br>
              <a:rPr lang="en-US" dirty="0"/>
            </a:br>
            <a:r>
              <a:rPr lang="en-US" dirty="0"/>
              <a:t>Sample Program Execution Attributes</a:t>
            </a:r>
            <a:endParaRPr lang="en-IN" dirty="0"/>
          </a:p>
        </p:txBody>
      </p:sp>
      <p:graphicFrame>
        <p:nvGraphicFramePr>
          <p:cNvPr id="6" name="Table 5" descr="The table has 3 columns labeled, job 1, job 2, and job 3. The rows read as follows from left to right with the name of the row listed first. Row 1. Type of job. Heavy compute. Heavy I o. heavy I o. Row 2. Duration in minutes. 5, 15, 10. Row 3. Memory required. 50, 100, 80. Row 4. Need disk? No, no, yes. Row 5. Need terminal? No, yes, no. Row 6. Need printer? No, no, yes." title="A table is titled, sample program execution attributes."/>
          <p:cNvGraphicFramePr>
            <a:graphicFrameLocks noGrp="1"/>
          </p:cNvGraphicFramePr>
          <p:nvPr>
            <p:extLst>
              <p:ext uri="{D42A27DB-BD31-4B8C-83A1-F6EECF244321}">
                <p14:modId xmlns:p14="http://schemas.microsoft.com/office/powerpoint/2010/main" val="3010078222"/>
              </p:ext>
            </p:extLst>
          </p:nvPr>
        </p:nvGraphicFramePr>
        <p:xfrm>
          <a:off x="859836" y="2175151"/>
          <a:ext cx="7452827" cy="2603896"/>
        </p:xfrm>
        <a:graphic>
          <a:graphicData uri="http://schemas.openxmlformats.org/drawingml/2006/table">
            <a:tbl>
              <a:tblPr firstRow="1" bandRow="1">
                <a:tableStyleId>{5C22544A-7EE6-4342-B048-85BDC9FD1C3A}</a:tableStyleId>
              </a:tblPr>
              <a:tblGrid>
                <a:gridCol w="2147778">
                  <a:extLst>
                    <a:ext uri="{9D8B030D-6E8A-4147-A177-3AD203B41FA5}">
                      <a16:colId xmlns:a16="http://schemas.microsoft.com/office/drawing/2014/main" val="528802535"/>
                    </a:ext>
                  </a:extLst>
                </a:gridCol>
                <a:gridCol w="1940873">
                  <a:extLst>
                    <a:ext uri="{9D8B030D-6E8A-4147-A177-3AD203B41FA5}">
                      <a16:colId xmlns:a16="http://schemas.microsoft.com/office/drawing/2014/main" val="3102758518"/>
                    </a:ext>
                  </a:extLst>
                </a:gridCol>
                <a:gridCol w="1682088">
                  <a:extLst>
                    <a:ext uri="{9D8B030D-6E8A-4147-A177-3AD203B41FA5}">
                      <a16:colId xmlns:a16="http://schemas.microsoft.com/office/drawing/2014/main" val="2543019389"/>
                    </a:ext>
                  </a:extLst>
                </a:gridCol>
                <a:gridCol w="1682088">
                  <a:extLst>
                    <a:ext uri="{9D8B030D-6E8A-4147-A177-3AD203B41FA5}">
                      <a16:colId xmlns:a16="http://schemas.microsoft.com/office/drawing/2014/main" val="4122312373"/>
                    </a:ext>
                  </a:extLst>
                </a:gridCol>
              </a:tblGrid>
              <a:tr h="269764">
                <a:tc>
                  <a:txBody>
                    <a:bodyPr/>
                    <a:lstStyle/>
                    <a:p>
                      <a:endParaRPr lang="en-IN" sz="1400" dirty="0">
                        <a:solidFill>
                          <a:schemeClr val="tx1"/>
                        </a:solidFill>
                      </a:endParaRPr>
                    </a:p>
                  </a:txBody>
                  <a:tcPr>
                    <a:lnL w="12700" cap="flat" cmpd="sng" algn="ctr">
                      <a:no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400" b="1" i="0" u="none" strike="noStrike" cap="none" baseline="0" dirty="0">
                          <a:solidFill>
                            <a:schemeClr val="tx1"/>
                          </a:solidFill>
                          <a:latin typeface="+mn-lt"/>
                          <a:ea typeface="+mn-ea"/>
                          <a:cs typeface="+mn-cs"/>
                          <a:sym typeface="Arial"/>
                        </a:rPr>
                        <a:t>JOB1</a:t>
                      </a:r>
                      <a:endParaRPr lang="en-IN" sz="14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b="1" i="0" u="none" strike="noStrike" cap="none" baseline="0" dirty="0">
                          <a:solidFill>
                            <a:schemeClr val="tx1"/>
                          </a:solidFill>
                          <a:latin typeface="+mn-lt"/>
                          <a:ea typeface="+mn-ea"/>
                          <a:cs typeface="+mn-cs"/>
                          <a:sym typeface="Arial"/>
                        </a:rPr>
                        <a:t>JOB2</a:t>
                      </a:r>
                      <a:endParaRPr lang="en-IN" sz="14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1" dirty="0">
                          <a:solidFill>
                            <a:schemeClr val="tx1"/>
                          </a:solidFill>
                        </a:rPr>
                        <a:t>JOB3</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392937">
                <a:tc>
                  <a:txBody>
                    <a:bodyPr/>
                    <a:lstStyle/>
                    <a:p>
                      <a:r>
                        <a:rPr lang="en-IN" sz="1400" b="1" dirty="0"/>
                        <a:t>Type of job</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Heavy compute</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Heavy I/O</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Heavy I/O</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40088">
                <a:tc>
                  <a:txBody>
                    <a:bodyPr/>
                    <a:lstStyle/>
                    <a:p>
                      <a:r>
                        <a:rPr lang="en-IN" sz="1400" b="1" i="0" u="none" strike="noStrike" cap="none" baseline="0" dirty="0">
                          <a:solidFill>
                            <a:schemeClr val="dk1"/>
                          </a:solidFill>
                          <a:latin typeface="+mn-lt"/>
                          <a:ea typeface="+mn-ea"/>
                          <a:cs typeface="+mn-cs"/>
                          <a:sym typeface="Arial"/>
                        </a:rPr>
                        <a:t>Duration (min)</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5</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a:t>15</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a:t>10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60040">
                <a:tc>
                  <a:txBody>
                    <a:bodyPr/>
                    <a:lstStyle/>
                    <a:p>
                      <a:r>
                        <a:rPr lang="en-IN" sz="1400" b="1" i="0" u="none" strike="noStrike" cap="none" baseline="0" dirty="0">
                          <a:solidFill>
                            <a:schemeClr val="dk1"/>
                          </a:solidFill>
                          <a:latin typeface="+mn-lt"/>
                          <a:ea typeface="+mn-ea"/>
                          <a:cs typeface="+mn-cs"/>
                          <a:sym typeface="Arial"/>
                        </a:rPr>
                        <a:t>Memory required (M)</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50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100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80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403931">
                <a:tc>
                  <a:txBody>
                    <a:bodyPr/>
                    <a:lstStyle/>
                    <a:p>
                      <a:r>
                        <a:rPr lang="en-IN" sz="1400" b="1" i="0" u="none" strike="noStrike" cap="none" baseline="0" dirty="0">
                          <a:solidFill>
                            <a:schemeClr val="dk1"/>
                          </a:solidFill>
                          <a:latin typeface="+mn-lt"/>
                          <a:ea typeface="+mn-ea"/>
                          <a:cs typeface="+mn-cs"/>
                          <a:sym typeface="Arial"/>
                        </a:rPr>
                        <a:t>Need disk?</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No</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No</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Yes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401050">
                <a:tc>
                  <a:txBody>
                    <a:bodyPr/>
                    <a:lstStyle/>
                    <a:p>
                      <a:r>
                        <a:rPr lang="en-IN" sz="1400" b="1" i="0" u="none" strike="noStrike" cap="none" baseline="0" dirty="0">
                          <a:solidFill>
                            <a:schemeClr val="dk1"/>
                          </a:solidFill>
                          <a:latin typeface="+mn-lt"/>
                          <a:ea typeface="+mn-ea"/>
                          <a:cs typeface="+mn-cs"/>
                          <a:sym typeface="Arial"/>
                        </a:rPr>
                        <a:t>Need terminal?</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No</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Yes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No</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401050">
                <a:tc>
                  <a:txBody>
                    <a:bodyPr/>
                    <a:lstStyle/>
                    <a:p>
                      <a:r>
                        <a:rPr lang="en-IN" sz="1400" b="1" i="0" u="none" strike="noStrike" cap="none" baseline="0" dirty="0">
                          <a:solidFill>
                            <a:schemeClr val="dk1"/>
                          </a:solidFill>
                          <a:latin typeface="+mn-lt"/>
                          <a:ea typeface="+mn-ea"/>
                          <a:cs typeface="+mn-cs"/>
                          <a:sym typeface="Arial"/>
                        </a:rPr>
                        <a:t>Need printer?</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No</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No</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Yes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bl>
          </a:graphicData>
        </a:graphic>
      </p:graphicFrame>
    </p:spTree>
    <p:extLst>
      <p:ext uri="{BB962C8B-B14F-4D97-AF65-F5344CB8AC3E}">
        <p14:creationId xmlns:p14="http://schemas.microsoft.com/office/powerpoint/2010/main" val="1474370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8"/>
          <p:cNvSpPr>
            <a:spLocks noGrp="1"/>
          </p:cNvSpPr>
          <p:nvPr>
            <p:ph type="title"/>
          </p:nvPr>
        </p:nvSpPr>
        <p:spPr>
          <a:xfrm>
            <a:off x="447964" y="202960"/>
            <a:ext cx="8229600" cy="1627006"/>
          </a:xfrm>
        </p:spPr>
        <p:txBody>
          <a:bodyPr/>
          <a:lstStyle/>
          <a:p>
            <a:r>
              <a:rPr lang="en-US" dirty="0"/>
              <a:t>Table 9.2 </a:t>
            </a:r>
            <a:br>
              <a:rPr lang="en-US" dirty="0"/>
            </a:br>
            <a:r>
              <a:rPr lang="en-US" dirty="0"/>
              <a:t>Effects of Multiprogramming on Resource Utilization</a:t>
            </a:r>
            <a:endParaRPr lang="en-IN" dirty="0"/>
          </a:p>
        </p:txBody>
      </p:sp>
      <p:graphicFrame>
        <p:nvGraphicFramePr>
          <p:cNvPr id="5" name="Table 4" descr="The table has 2 columns labeled u n i programming and multi programming. The rows read as follows from left to right with the row name listed first. The entries are listed as percents. Row 1. Processor use. 20, 40. Row 2. Memory use. 33, 67. Row 3. Disk use. 33, 67. Row 4. Printer use. 33, 67. Row  5. Elapsed time in minutes. 30, 15. Throughput rate in jobs, 6, 12. Mean response time in minutes. 18, 10." title="A table is titled, effects of multiprogramming on resource utilization."/>
          <p:cNvGraphicFramePr>
            <a:graphicFrameLocks noGrp="1"/>
          </p:cNvGraphicFramePr>
          <p:nvPr>
            <p:extLst>
              <p:ext uri="{D42A27DB-BD31-4B8C-83A1-F6EECF244321}">
                <p14:modId xmlns:p14="http://schemas.microsoft.com/office/powerpoint/2010/main" val="945033790"/>
              </p:ext>
            </p:extLst>
          </p:nvPr>
        </p:nvGraphicFramePr>
        <p:xfrm>
          <a:off x="859836" y="2175151"/>
          <a:ext cx="7384572" cy="3004946"/>
        </p:xfrm>
        <a:graphic>
          <a:graphicData uri="http://schemas.openxmlformats.org/drawingml/2006/table">
            <a:tbl>
              <a:tblPr firstRow="1" bandRow="1">
                <a:tableStyleId>{5C22544A-7EE6-4342-B048-85BDC9FD1C3A}</a:tableStyleId>
              </a:tblPr>
              <a:tblGrid>
                <a:gridCol w="2748421">
                  <a:extLst>
                    <a:ext uri="{9D8B030D-6E8A-4147-A177-3AD203B41FA5}">
                      <a16:colId xmlns:a16="http://schemas.microsoft.com/office/drawing/2014/main" val="528802535"/>
                    </a:ext>
                  </a:extLst>
                </a:gridCol>
                <a:gridCol w="2483654">
                  <a:extLst>
                    <a:ext uri="{9D8B030D-6E8A-4147-A177-3AD203B41FA5}">
                      <a16:colId xmlns:a16="http://schemas.microsoft.com/office/drawing/2014/main" val="3102758518"/>
                    </a:ext>
                  </a:extLst>
                </a:gridCol>
                <a:gridCol w="2152497">
                  <a:extLst>
                    <a:ext uri="{9D8B030D-6E8A-4147-A177-3AD203B41FA5}">
                      <a16:colId xmlns:a16="http://schemas.microsoft.com/office/drawing/2014/main" val="2543019389"/>
                    </a:ext>
                  </a:extLst>
                </a:gridCol>
              </a:tblGrid>
              <a:tr h="269764">
                <a:tc>
                  <a:txBody>
                    <a:bodyPr/>
                    <a:lstStyle/>
                    <a:p>
                      <a:endParaRPr lang="en-IN" sz="1400" dirty="0">
                        <a:solidFill>
                          <a:schemeClr val="tx1"/>
                        </a:solidFill>
                      </a:endParaRPr>
                    </a:p>
                  </a:txBody>
                  <a:tcPr>
                    <a:lnL w="12700" cap="flat" cmpd="sng" algn="ctr">
                      <a:no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400" b="1" i="0" u="none" strike="noStrike" cap="none" baseline="0" dirty="0" err="1">
                          <a:solidFill>
                            <a:schemeClr val="tx1"/>
                          </a:solidFill>
                          <a:latin typeface="+mn-lt"/>
                          <a:ea typeface="+mn-ea"/>
                          <a:cs typeface="+mn-cs"/>
                          <a:sym typeface="Arial"/>
                        </a:rPr>
                        <a:t>Uniprogramming</a:t>
                      </a:r>
                      <a:endParaRPr lang="en-IN" sz="14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b="1" i="0" u="none" strike="noStrike" cap="none" baseline="0" dirty="0">
                          <a:solidFill>
                            <a:schemeClr val="tx1"/>
                          </a:solidFill>
                          <a:latin typeface="+mn-lt"/>
                          <a:ea typeface="+mn-ea"/>
                          <a:cs typeface="+mn-cs"/>
                          <a:sym typeface="Arial"/>
                        </a:rPr>
                        <a:t>Multiprogramming</a:t>
                      </a:r>
                      <a:endParaRPr lang="en-IN" sz="14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392937">
                <a:tc>
                  <a:txBody>
                    <a:bodyPr/>
                    <a:lstStyle/>
                    <a:p>
                      <a:r>
                        <a:rPr lang="en-IN" sz="1400" b="1" i="0" u="none" strike="noStrike" cap="none" baseline="0" dirty="0">
                          <a:solidFill>
                            <a:schemeClr val="dk1"/>
                          </a:solidFill>
                          <a:latin typeface="+mn-lt"/>
                          <a:ea typeface="+mn-ea"/>
                          <a:cs typeface="+mn-cs"/>
                          <a:sym typeface="Arial"/>
                        </a:rPr>
                        <a:t>Processor use (%)</a:t>
                      </a:r>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20</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40</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40088">
                <a:tc>
                  <a:txBody>
                    <a:bodyPr/>
                    <a:lstStyle/>
                    <a:p>
                      <a:r>
                        <a:rPr lang="en-IN" sz="1400" b="1" i="0" u="none" strike="noStrike" cap="none" baseline="0" dirty="0">
                          <a:solidFill>
                            <a:schemeClr val="dk1"/>
                          </a:solidFill>
                          <a:latin typeface="+mn-lt"/>
                          <a:ea typeface="+mn-ea"/>
                          <a:cs typeface="+mn-cs"/>
                          <a:sym typeface="Arial"/>
                        </a:rPr>
                        <a:t>Memory use (%)</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33</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a:t>67</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60040">
                <a:tc>
                  <a:txBody>
                    <a:bodyPr/>
                    <a:lstStyle/>
                    <a:p>
                      <a:r>
                        <a:rPr lang="en-IN" sz="1400" b="1" i="0" u="none" strike="noStrike" cap="none" baseline="0" dirty="0">
                          <a:solidFill>
                            <a:schemeClr val="dk1"/>
                          </a:solidFill>
                          <a:latin typeface="+mn-lt"/>
                          <a:ea typeface="+mn-ea"/>
                          <a:cs typeface="+mn-cs"/>
                          <a:sym typeface="Arial"/>
                        </a:rPr>
                        <a:t>Disk use (%)</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33</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67</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403931">
                <a:tc>
                  <a:txBody>
                    <a:bodyPr/>
                    <a:lstStyle/>
                    <a:p>
                      <a:r>
                        <a:rPr lang="en-IN" sz="1400" b="1" i="0" u="none" strike="noStrike" cap="none" baseline="0" dirty="0">
                          <a:solidFill>
                            <a:schemeClr val="dk1"/>
                          </a:solidFill>
                          <a:latin typeface="+mn-lt"/>
                          <a:ea typeface="+mn-ea"/>
                          <a:cs typeface="+mn-cs"/>
                          <a:sym typeface="Arial"/>
                        </a:rPr>
                        <a:t>Printer use (%)</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33</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67</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401050">
                <a:tc>
                  <a:txBody>
                    <a:bodyPr/>
                    <a:lstStyle/>
                    <a:p>
                      <a:r>
                        <a:rPr lang="en-IN" sz="1400" b="1" i="0" u="none" strike="noStrike" cap="none" baseline="0" dirty="0">
                          <a:solidFill>
                            <a:schemeClr val="dk1"/>
                          </a:solidFill>
                          <a:latin typeface="+mn-lt"/>
                          <a:ea typeface="+mn-ea"/>
                          <a:cs typeface="+mn-cs"/>
                          <a:sym typeface="Arial"/>
                        </a:rPr>
                        <a:t>Elapsed time (min)</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30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15</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401050">
                <a:tc>
                  <a:txBody>
                    <a:bodyPr/>
                    <a:lstStyle/>
                    <a:p>
                      <a:r>
                        <a:rPr lang="en-IN" sz="1400" b="1" i="0" u="none" strike="noStrike" cap="none" baseline="0" dirty="0">
                          <a:solidFill>
                            <a:schemeClr val="dk1"/>
                          </a:solidFill>
                          <a:latin typeface="+mn-lt"/>
                          <a:ea typeface="+mn-ea"/>
                          <a:cs typeface="+mn-cs"/>
                          <a:sym typeface="Arial"/>
                        </a:rPr>
                        <a:t>Throughput rate (jobs/hr)</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6</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12</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r h="401050">
                <a:tc>
                  <a:txBody>
                    <a:bodyPr/>
                    <a:lstStyle/>
                    <a:p>
                      <a:r>
                        <a:rPr lang="en-IN" sz="1400" b="1" i="0" u="none" strike="noStrike" cap="none" baseline="0" dirty="0">
                          <a:solidFill>
                            <a:schemeClr val="dk1"/>
                          </a:solidFill>
                          <a:latin typeface="+mn-lt"/>
                          <a:ea typeface="+mn-ea"/>
                          <a:cs typeface="+mn-cs"/>
                          <a:sym typeface="Arial"/>
                        </a:rPr>
                        <a:t>Mean response time (min)</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18</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10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556919309"/>
                  </a:ext>
                </a:extLst>
              </a:tr>
            </a:tbl>
          </a:graphicData>
        </a:graphic>
      </p:graphicFrame>
    </p:spTree>
    <p:extLst>
      <p:ext uri="{BB962C8B-B14F-4D97-AF65-F5344CB8AC3E}">
        <p14:creationId xmlns:p14="http://schemas.microsoft.com/office/powerpoint/2010/main" val="2039790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229600" cy="1111267"/>
          </a:xfrm>
        </p:spPr>
        <p:txBody>
          <a:bodyPr/>
          <a:lstStyle/>
          <a:p>
            <a:r>
              <a:rPr lang="en-US" dirty="0"/>
              <a:t>Figure 9.6 </a:t>
            </a:r>
            <a:br>
              <a:rPr lang="en-US" dirty="0"/>
            </a:br>
            <a:r>
              <a:rPr lang="en-US" dirty="0"/>
              <a:t>Utilization Histograms</a:t>
            </a:r>
            <a:endParaRPr lang="en-IN" dirty="0"/>
          </a:p>
        </p:txBody>
      </p:sp>
      <p:pic>
        <p:nvPicPr>
          <p:cNvPr id="4" name="Picture 3" descr="In uniprogramming, Figure A, the jobs are either executed one after one at a time or alone. The maximum jobs represented in the example are 3. Some tasks require a maximum efficiency of 100 percentage, whereas some tasks require very minimum efficiency. C P U, memory, disk, terminal, printer are the given sample devices in the example. In multiprogramming, figure B, three jobs, Job 1, Job 2 and Job 3, are performed at a time. The diagram shows an overlap of three tasks at the same time. The efficiency is shared by all the three tasks when executed together." title="A diagrammatic representation of utilization histograms for uniprogramming and multiprogramming."/>
          <p:cNvPicPr>
            <a:picLocks noChangeAspect="1"/>
          </p:cNvPicPr>
          <p:nvPr/>
        </p:nvPicPr>
        <p:blipFill rotWithShape="1">
          <a:blip r:embed="rId3">
            <a:extLst>
              <a:ext uri="{28A0092B-C50C-407E-A947-70E740481C1C}">
                <a14:useLocalDpi xmlns:a14="http://schemas.microsoft.com/office/drawing/2010/main" val="0"/>
              </a:ext>
            </a:extLst>
          </a:blip>
          <a:srcRect l="4867" t="7961" r="8317" b="11190"/>
          <a:stretch/>
        </p:blipFill>
        <p:spPr>
          <a:xfrm>
            <a:off x="1014347" y="1294877"/>
            <a:ext cx="7115306" cy="5120359"/>
          </a:xfrm>
          <a:prstGeom prst="rect">
            <a:avLst/>
          </a:prstGeom>
        </p:spPr>
      </p:pic>
    </p:spTree>
  </p:cSld>
  <p:clrMapOvr>
    <a:masterClrMapping/>
  </p:clrMapOvr>
  <p:transition spd="med">
    <p:plus/>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Time Sharing Systems</a:t>
            </a:r>
          </a:p>
        </p:txBody>
      </p:sp>
      <p:sp>
        <p:nvSpPr>
          <p:cNvPr id="19459" name="Rectangle 3"/>
          <p:cNvSpPr>
            <a:spLocks noGrp="1" noChangeArrowheads="1"/>
          </p:cNvSpPr>
          <p:nvPr>
            <p:ph type="body" idx="1"/>
          </p:nvPr>
        </p:nvSpPr>
        <p:spPr>
          <a:xfrm>
            <a:off x="457200" y="1600200"/>
            <a:ext cx="8229600" cy="4525963"/>
          </a:xfrm>
        </p:spPr>
        <p:txBody>
          <a:bodyPr>
            <a:normAutofit/>
          </a:bodyPr>
          <a:lstStyle/>
          <a:p>
            <a:pPr marL="328613" indent="-328613"/>
            <a:r>
              <a:rPr lang="en-US" dirty="0"/>
              <a:t>Used when the user interacts directly with the computer</a:t>
            </a:r>
          </a:p>
          <a:p>
            <a:pPr marL="328613" indent="-328613"/>
            <a:r>
              <a:rPr lang="en-US" dirty="0"/>
              <a:t>Processor’s time is shared among multiple users</a:t>
            </a:r>
          </a:p>
          <a:p>
            <a:pPr marL="328613" indent="-328613"/>
            <a:r>
              <a:rPr lang="en-US" dirty="0"/>
              <a:t>Multiple users simultaneously access the system through terminals, with the OS interleaving the execution of each user program in a short burst or quantum of computation</a:t>
            </a:r>
          </a:p>
          <a:p>
            <a:pPr marL="328613" indent="-328613"/>
            <a:r>
              <a:rPr lang="en-US" dirty="0"/>
              <a:t>Example:</a:t>
            </a:r>
          </a:p>
          <a:p>
            <a:pPr marL="657225" lvl="1" indent="-328613"/>
            <a:r>
              <a:rPr lang="en-US" sz="1800" dirty="0"/>
              <a:t>If there are </a:t>
            </a:r>
            <a:r>
              <a:rPr lang="en-US" sz="1800" i="1" dirty="0"/>
              <a:t>n </a:t>
            </a:r>
            <a:r>
              <a:rPr lang="en-US" sz="1800" dirty="0"/>
              <a:t>users actively requesting service at one time, each user will only see on the average 1/</a:t>
            </a:r>
            <a:r>
              <a:rPr lang="en-US" sz="1800" i="1" dirty="0"/>
              <a:t>n </a:t>
            </a:r>
            <a:r>
              <a:rPr lang="en-US" sz="1800" dirty="0"/>
              <a:t>of the effective computer speed</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p:cNvSpPr>
            <a:spLocks noGrp="1"/>
          </p:cNvSpPr>
          <p:nvPr>
            <p:ph type="title"/>
          </p:nvPr>
        </p:nvSpPr>
        <p:spPr>
          <a:xfrm>
            <a:off x="447964" y="128955"/>
            <a:ext cx="8229600" cy="1696820"/>
          </a:xfrm>
        </p:spPr>
        <p:txBody>
          <a:bodyPr/>
          <a:lstStyle/>
          <a:p>
            <a:r>
              <a:rPr lang="en-US" dirty="0"/>
              <a:t>Table 9.3 </a:t>
            </a:r>
            <a:br>
              <a:rPr lang="en-US" dirty="0"/>
            </a:br>
            <a:r>
              <a:rPr lang="en-US" dirty="0"/>
              <a:t>Batch Multiprogramming versus Time Sharing</a:t>
            </a:r>
            <a:endParaRPr lang="en-IN" dirty="0"/>
          </a:p>
        </p:txBody>
      </p:sp>
      <p:graphicFrame>
        <p:nvGraphicFramePr>
          <p:cNvPr id="4" name="Table 3" descr="The table has two columns labeled, batch multiprogramming and time sharing. The rows read as follows, with the name of the row appearing first. Row 1. Principal objective. Maximize processor use, minimize response time. Row 2. Source of directives to operating system. Job control language commands provided with the job, commands entered at the terminal." title="A table with the title, batch multiprogramming versus time sharing."/>
          <p:cNvGraphicFramePr>
            <a:graphicFrameLocks noGrp="1"/>
          </p:cNvGraphicFramePr>
          <p:nvPr>
            <p:extLst>
              <p:ext uri="{D42A27DB-BD31-4B8C-83A1-F6EECF244321}">
                <p14:modId xmlns:p14="http://schemas.microsoft.com/office/powerpoint/2010/main" val="3391544124"/>
              </p:ext>
            </p:extLst>
          </p:nvPr>
        </p:nvGraphicFramePr>
        <p:xfrm>
          <a:off x="539750" y="2636912"/>
          <a:ext cx="8136705" cy="1215897"/>
        </p:xfrm>
        <a:graphic>
          <a:graphicData uri="http://schemas.openxmlformats.org/drawingml/2006/table">
            <a:tbl>
              <a:tblPr firstRow="1" bandRow="1">
                <a:tableStyleId>{5C22544A-7EE6-4342-B048-85BDC9FD1C3A}</a:tableStyleId>
              </a:tblPr>
              <a:tblGrid>
                <a:gridCol w="2552369">
                  <a:extLst>
                    <a:ext uri="{9D8B030D-6E8A-4147-A177-3AD203B41FA5}">
                      <a16:colId xmlns:a16="http://schemas.microsoft.com/office/drawing/2014/main" val="528802535"/>
                    </a:ext>
                  </a:extLst>
                </a:gridCol>
                <a:gridCol w="3212603">
                  <a:extLst>
                    <a:ext uri="{9D8B030D-6E8A-4147-A177-3AD203B41FA5}">
                      <a16:colId xmlns:a16="http://schemas.microsoft.com/office/drawing/2014/main" val="3102758518"/>
                    </a:ext>
                  </a:extLst>
                </a:gridCol>
                <a:gridCol w="2371733">
                  <a:extLst>
                    <a:ext uri="{9D8B030D-6E8A-4147-A177-3AD203B41FA5}">
                      <a16:colId xmlns:a16="http://schemas.microsoft.com/office/drawing/2014/main" val="2543019389"/>
                    </a:ext>
                  </a:extLst>
                </a:gridCol>
              </a:tblGrid>
              <a:tr h="269764">
                <a:tc>
                  <a:txBody>
                    <a:bodyPr/>
                    <a:lstStyle/>
                    <a:p>
                      <a:endParaRPr lang="en-IN" sz="1400" dirty="0">
                        <a:solidFill>
                          <a:schemeClr val="tx1"/>
                        </a:solidFill>
                      </a:endParaRPr>
                    </a:p>
                  </a:txBody>
                  <a:tcPr>
                    <a:lnL w="12700" cap="flat" cmpd="sng" algn="ctr">
                      <a:no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IN" sz="1400" b="1" i="0" u="none" strike="noStrike" cap="none" baseline="0" dirty="0">
                          <a:solidFill>
                            <a:schemeClr val="tx1"/>
                          </a:solidFill>
                          <a:latin typeface="+mn-lt"/>
                          <a:ea typeface="+mn-ea"/>
                          <a:cs typeface="+mn-cs"/>
                          <a:sym typeface="Arial"/>
                        </a:rPr>
                        <a:t>Batch Multiprogramming</a:t>
                      </a:r>
                      <a:endParaRPr lang="en-IN" sz="14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400" b="1" i="0" u="none" strike="noStrike" cap="none" baseline="0" dirty="0">
                          <a:solidFill>
                            <a:schemeClr val="tx1"/>
                          </a:solidFill>
                          <a:latin typeface="+mn-lt"/>
                          <a:ea typeface="+mn-ea"/>
                          <a:cs typeface="+mn-cs"/>
                          <a:sym typeface="Arial"/>
                        </a:rPr>
                        <a:t>Time Sharing</a:t>
                      </a:r>
                      <a:endParaRPr lang="en-IN" sz="14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392937">
                <a:tc>
                  <a:txBody>
                    <a:bodyPr/>
                    <a:lstStyle/>
                    <a:p>
                      <a:r>
                        <a:rPr lang="en-IN" sz="1400" b="1" i="0" u="none" strike="noStrike" cap="none" baseline="0" dirty="0">
                          <a:solidFill>
                            <a:schemeClr val="dk1"/>
                          </a:solidFill>
                          <a:latin typeface="+mn-lt"/>
                          <a:ea typeface="+mn-ea"/>
                          <a:cs typeface="+mn-cs"/>
                          <a:sym typeface="Arial"/>
                        </a:rPr>
                        <a:t>Principal objective</a:t>
                      </a:r>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b="0" i="0" u="none" strike="noStrike" cap="none" baseline="0" dirty="0">
                          <a:solidFill>
                            <a:schemeClr val="dk1"/>
                          </a:solidFill>
                          <a:latin typeface="+mn-lt"/>
                          <a:ea typeface="+mn-ea"/>
                          <a:cs typeface="+mn-cs"/>
                          <a:sym typeface="Arial"/>
                        </a:rPr>
                        <a:t>Maximize processor use</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b="0" i="0" u="none" strike="noStrike" cap="none" baseline="0" dirty="0">
                          <a:solidFill>
                            <a:schemeClr val="dk1"/>
                          </a:solidFill>
                          <a:latin typeface="+mn-lt"/>
                          <a:ea typeface="+mn-ea"/>
                          <a:cs typeface="+mn-cs"/>
                          <a:sym typeface="Arial"/>
                        </a:rPr>
                        <a:t>Minimize response time</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40088">
                <a:tc>
                  <a:txBody>
                    <a:bodyPr/>
                    <a:lstStyle/>
                    <a:p>
                      <a:r>
                        <a:rPr lang="en-US" sz="1400" b="1" i="0" u="none" strike="noStrike" cap="none" baseline="0" dirty="0">
                          <a:solidFill>
                            <a:schemeClr val="dk1"/>
                          </a:solidFill>
                          <a:latin typeface="+mn-lt"/>
                          <a:ea typeface="+mn-ea"/>
                          <a:cs typeface="+mn-cs"/>
                          <a:sym typeface="Arial"/>
                        </a:rPr>
                        <a:t>Source of directives to</a:t>
                      </a:r>
                    </a:p>
                    <a:p>
                      <a:r>
                        <a:rPr lang="en-US" sz="1400" b="1" i="0" u="none" strike="noStrike" cap="none" baseline="0" dirty="0">
                          <a:solidFill>
                            <a:schemeClr val="dk1"/>
                          </a:solidFill>
                          <a:latin typeface="+mn-lt"/>
                          <a:ea typeface="+mn-ea"/>
                          <a:cs typeface="+mn-cs"/>
                          <a:sym typeface="Arial"/>
                        </a:rPr>
                        <a:t>operating system</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400" dirty="0"/>
                        <a:t>Job control language commands</a:t>
                      </a:r>
                    </a:p>
                    <a:p>
                      <a:pPr algn="l"/>
                      <a:r>
                        <a:rPr lang="en-US" sz="1400" dirty="0"/>
                        <a:t>provided with the job</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Commands entered at the</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terminal</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198165"/>
            <a:ext cx="8229600" cy="1111267"/>
          </a:xfrm>
        </p:spPr>
        <p:txBody>
          <a:bodyPr/>
          <a:lstStyle/>
          <a:p>
            <a:r>
              <a:rPr lang="en-US" dirty="0"/>
              <a:t>Table 9.4 </a:t>
            </a:r>
            <a:br>
              <a:rPr lang="en-US" dirty="0"/>
            </a:br>
            <a:r>
              <a:rPr lang="en-US" dirty="0"/>
              <a:t>Types of Scheduling</a:t>
            </a:r>
            <a:endParaRPr lang="en-IN" dirty="0"/>
          </a:p>
        </p:txBody>
      </p:sp>
      <p:graphicFrame>
        <p:nvGraphicFramePr>
          <p:cNvPr id="5" name="Table 4" descr="The table has two columns labeled, batch multiprogramming and time sharing. The rows read as follows, with the name of the row appearing first. Row 1. Principal objective. Maximize processor use, minimize response time. Row 2. Source of directives to operating system. Job control language commands provided with the job, commands entered at the terminal." title="A table with the title, evolution of intel microprocessors, page 1 of 2."/>
          <p:cNvGraphicFramePr>
            <a:graphicFrameLocks noGrp="1"/>
          </p:cNvGraphicFramePr>
          <p:nvPr>
            <p:extLst>
              <p:ext uri="{D42A27DB-BD31-4B8C-83A1-F6EECF244321}">
                <p14:modId xmlns:p14="http://schemas.microsoft.com/office/powerpoint/2010/main" val="2349352854"/>
              </p:ext>
            </p:extLst>
          </p:nvPr>
        </p:nvGraphicFramePr>
        <p:xfrm>
          <a:off x="467643" y="1700808"/>
          <a:ext cx="8208714" cy="1886312"/>
        </p:xfrm>
        <a:graphic>
          <a:graphicData uri="http://schemas.openxmlformats.org/drawingml/2006/table">
            <a:tbl>
              <a:tblPr firstRow="1" bandRow="1">
                <a:tableStyleId>{5C22544A-7EE6-4342-B048-85BDC9FD1C3A}</a:tableStyleId>
              </a:tblPr>
              <a:tblGrid>
                <a:gridCol w="2563533">
                  <a:extLst>
                    <a:ext uri="{9D8B030D-6E8A-4147-A177-3AD203B41FA5}">
                      <a16:colId xmlns:a16="http://schemas.microsoft.com/office/drawing/2014/main" val="2543019389"/>
                    </a:ext>
                  </a:extLst>
                </a:gridCol>
                <a:gridCol w="5645181">
                  <a:extLst>
                    <a:ext uri="{9D8B030D-6E8A-4147-A177-3AD203B41FA5}">
                      <a16:colId xmlns:a16="http://schemas.microsoft.com/office/drawing/2014/main" val="1263710500"/>
                    </a:ext>
                  </a:extLst>
                </a:gridCol>
              </a:tblGrid>
              <a:tr h="250697">
                <a:tc>
                  <a:txBody>
                    <a:bodyPr/>
                    <a:lstStyle/>
                    <a:p>
                      <a:pPr algn="l"/>
                      <a:r>
                        <a:rPr lang="en-IN" sz="1400" b="1" dirty="0">
                          <a:solidFill>
                            <a:schemeClr val="tx1"/>
                          </a:solidFill>
                        </a:rPr>
                        <a:t>Long-term scheduling</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400" b="0" dirty="0">
                          <a:solidFill>
                            <a:schemeClr val="tx1"/>
                          </a:solidFill>
                        </a:rPr>
                        <a:t>The decision to add to the pool of processes to be executed.</a:t>
                      </a:r>
                      <a:endParaRPr lang="en-IN" sz="1400" b="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250698">
                <a:tc>
                  <a:txBody>
                    <a:bodyPr/>
                    <a:lstStyle/>
                    <a:p>
                      <a:pPr algn="l"/>
                      <a:r>
                        <a:rPr lang="en-IN" sz="1400" b="1" dirty="0">
                          <a:solidFill>
                            <a:schemeClr val="tx1"/>
                          </a:solidFill>
                        </a:rPr>
                        <a:t>Medium-term scheduling</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400" b="0" dirty="0">
                          <a:solidFill>
                            <a:schemeClr val="tx1"/>
                          </a:solidFill>
                        </a:rPr>
                        <a:t>The decision to add to the number of processes that are partially or fully in main memory.</a:t>
                      </a:r>
                      <a:endParaRPr lang="en-IN" sz="1400" b="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029199844"/>
                  </a:ext>
                </a:extLst>
              </a:tr>
              <a:tr h="545192">
                <a:tc>
                  <a:txBody>
                    <a:bodyPr/>
                    <a:lstStyle/>
                    <a:p>
                      <a:pPr algn="l"/>
                      <a:r>
                        <a:rPr lang="en-IN" sz="1400" b="1" dirty="0">
                          <a:solidFill>
                            <a:schemeClr val="tx1"/>
                          </a:solidFill>
                        </a:rPr>
                        <a:t>Short-term scheduling</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400" b="0" dirty="0">
                          <a:solidFill>
                            <a:schemeClr val="tx1"/>
                          </a:solidFill>
                        </a:rPr>
                        <a:t>The decision as to which available process will be executed by the</a:t>
                      </a:r>
                    </a:p>
                    <a:p>
                      <a:pPr algn="l"/>
                      <a:r>
                        <a:rPr lang="en-US" sz="1400" b="0" dirty="0">
                          <a:solidFill>
                            <a:schemeClr val="tx1"/>
                          </a:solidFill>
                        </a:rPr>
                        <a:t>processor.</a:t>
                      </a:r>
                      <a:endParaRPr lang="en-IN" sz="1400" b="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187348331"/>
                  </a:ext>
                </a:extLst>
              </a:tr>
              <a:tr h="250697">
                <a:tc>
                  <a:txBody>
                    <a:bodyPr/>
                    <a:lstStyle/>
                    <a:p>
                      <a:pPr algn="l"/>
                      <a:r>
                        <a:rPr lang="en-IN" sz="1400" b="1" dirty="0">
                          <a:solidFill>
                            <a:schemeClr val="tx1"/>
                          </a:solidFill>
                        </a:rPr>
                        <a:t>I/O scheduling</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400" b="0" dirty="0">
                          <a:solidFill>
                            <a:schemeClr val="tx1"/>
                          </a:solidFill>
                        </a:rPr>
                        <a:t>The decision as to which process’s pending I/O request shall be </a:t>
                      </a:r>
                      <a:r>
                        <a:rPr lang="en-US" sz="1400" b="0" dirty="0" err="1">
                          <a:solidFill>
                            <a:schemeClr val="tx1"/>
                          </a:solidFill>
                        </a:rPr>
                        <a:t>han</a:t>
                      </a:r>
                      <a:r>
                        <a:rPr lang="en-US" sz="1400" b="0" dirty="0">
                          <a:solidFill>
                            <a:schemeClr val="tx1"/>
                          </a:solidFill>
                        </a:rPr>
                        <a:t>-</a:t>
                      </a:r>
                    </a:p>
                    <a:p>
                      <a:pPr algn="l"/>
                      <a:r>
                        <a:rPr lang="en-US" sz="1400" b="0" dirty="0" err="1">
                          <a:solidFill>
                            <a:schemeClr val="tx1"/>
                          </a:solidFill>
                        </a:rPr>
                        <a:t>dled</a:t>
                      </a:r>
                      <a:r>
                        <a:rPr lang="en-US" sz="1400" b="0" dirty="0">
                          <a:solidFill>
                            <a:schemeClr val="tx1"/>
                          </a:solidFill>
                        </a:rPr>
                        <a:t> by an available I/O device.</a:t>
                      </a:r>
                      <a:endParaRPr lang="en-IN" sz="1400" b="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234837368"/>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88640"/>
            <a:ext cx="8588532" cy="1111267"/>
          </a:xfrm>
        </p:spPr>
        <p:txBody>
          <a:bodyPr/>
          <a:lstStyle/>
          <a:p>
            <a:r>
              <a:rPr lang="en-US" dirty="0"/>
              <a:t>Figure 9.1 </a:t>
            </a:r>
            <a:br>
              <a:rPr lang="en-US" dirty="0"/>
            </a:br>
            <a:r>
              <a:rPr lang="en-US" dirty="0"/>
              <a:t>Computer Hardware and Software Structure</a:t>
            </a:r>
            <a:endParaRPr lang="en-IN" dirty="0"/>
          </a:p>
        </p:txBody>
      </p:sp>
      <p:pic>
        <p:nvPicPr>
          <p:cNvPr id="4" name="Picture 3" descr="The software system is comprised of application program, libraries or utilities and the operating system. The hardware resources and services available in the system are accessed through the application programming interface. Binary portability to the hardware resource is provided by the application binary interface. Between the software system and the hardware system there's a boundary called instruction set architecture. The hardware system is comprised of the execution hardware, I O and networking devices, system bus and the main memory. The system bus connects the I O networking devices, main memory and the translation memory." title="A diagrammatic representation of computer hardware and software structure in a hierarchical pattern."/>
          <p:cNvPicPr>
            <a:picLocks noChangeAspect="1"/>
          </p:cNvPicPr>
          <p:nvPr/>
        </p:nvPicPr>
        <p:blipFill rotWithShape="1">
          <a:blip r:embed="rId3">
            <a:extLst>
              <a:ext uri="{28A0092B-C50C-407E-A947-70E740481C1C}">
                <a14:useLocalDpi xmlns:a14="http://schemas.microsoft.com/office/drawing/2010/main" val="0"/>
              </a:ext>
            </a:extLst>
          </a:blip>
          <a:srcRect l="4511" t="21195" r="5916" b="40485"/>
          <a:stretch/>
        </p:blipFill>
        <p:spPr>
          <a:xfrm>
            <a:off x="734976" y="1700808"/>
            <a:ext cx="7674049" cy="4248472"/>
          </a:xfrm>
          <a:prstGeom prst="rect">
            <a:avLst/>
          </a:prstGeom>
        </p:spPr>
      </p:pic>
    </p:spTree>
  </p:cSld>
  <p:clrMapOvr>
    <a:masterClrMapping/>
  </p:clrMapOvr>
  <p:transition spd="med">
    <p:plus/>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a:t>Long Term Scheduling</a:t>
            </a:r>
          </a:p>
        </p:txBody>
      </p:sp>
      <p:graphicFrame>
        <p:nvGraphicFramePr>
          <p:cNvPr id="7" name="Content Placeholder 25"/>
          <p:cNvGraphicFramePr>
            <a:graphicFrameLocks/>
          </p:cNvGraphicFramePr>
          <p:nvPr>
            <p:extLst>
              <p:ext uri="{D42A27DB-BD31-4B8C-83A1-F6EECF244321}">
                <p14:modId xmlns:p14="http://schemas.microsoft.com/office/powerpoint/2010/main" val="1741998344"/>
              </p:ext>
            </p:extLst>
          </p:nvPr>
        </p:nvGraphicFramePr>
        <p:xfrm>
          <a:off x="228600" y="908720"/>
          <a:ext cx="8686800" cy="5949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r>
              <a:rPr lang="en-US" sz="3600" dirty="0"/>
              <a:t>Medium-Term Scheduling</a:t>
            </a:r>
            <a:br>
              <a:rPr lang="en-US" sz="3600" dirty="0"/>
            </a:br>
            <a:r>
              <a:rPr lang="en-US" sz="3600" dirty="0"/>
              <a:t>                      and Short-Term Scheduling</a:t>
            </a:r>
          </a:p>
        </p:txBody>
      </p:sp>
      <p:sp>
        <p:nvSpPr>
          <p:cNvPr id="9" name="Text Placeholder 15"/>
          <p:cNvSpPr>
            <a:spLocks noGrp="1"/>
          </p:cNvSpPr>
          <p:nvPr>
            <p:ph type="body" sz="quarter" idx="4294967295"/>
          </p:nvPr>
        </p:nvSpPr>
        <p:spPr>
          <a:xfrm>
            <a:off x="539750" y="1387660"/>
            <a:ext cx="3657600" cy="336550"/>
          </a:xfrm>
        </p:spPr>
        <p:txBody>
          <a:bodyPr/>
          <a:lstStyle/>
          <a:p>
            <a:pPr algn="ctr"/>
            <a:r>
              <a:rPr lang="en-US" sz="2000" b="1" dirty="0"/>
              <a:t>Medium-Term</a:t>
            </a:r>
          </a:p>
        </p:txBody>
      </p:sp>
      <p:sp>
        <p:nvSpPr>
          <p:cNvPr id="15" name="Content Placeholder 14"/>
          <p:cNvSpPr>
            <a:spLocks noGrp="1"/>
          </p:cNvSpPr>
          <p:nvPr>
            <p:ph sz="half" idx="4294967295"/>
          </p:nvPr>
        </p:nvSpPr>
        <p:spPr>
          <a:xfrm>
            <a:off x="482352" y="1912143"/>
            <a:ext cx="3873624" cy="3821113"/>
          </a:xfrm>
        </p:spPr>
        <p:txBody>
          <a:bodyPr/>
          <a:lstStyle/>
          <a:p>
            <a:pPr marL="293688" lvl="1" indent="-293688">
              <a:spcBef>
                <a:spcPts val="2000"/>
              </a:spcBef>
              <a:buClr>
                <a:schemeClr val="tx2"/>
              </a:buClr>
              <a:buFont typeface="Arial" panose="020B0604020202020204" pitchFamily="34" charset="0"/>
              <a:buChar char="•"/>
            </a:pPr>
            <a:r>
              <a:rPr lang="en-US" sz="2000" dirty="0"/>
              <a:t>Part of the swapping   function</a:t>
            </a:r>
          </a:p>
          <a:p>
            <a:pPr marL="293688" lvl="1" indent="-293688">
              <a:spcBef>
                <a:spcPts val="2000"/>
              </a:spcBef>
              <a:buClr>
                <a:schemeClr val="tx2"/>
              </a:buClr>
              <a:buFont typeface="Arial" panose="020B0604020202020204" pitchFamily="34" charset="0"/>
              <a:buChar char="•"/>
            </a:pPr>
            <a:r>
              <a:rPr lang="en-US" sz="2000" dirty="0"/>
              <a:t>Swapping-in decision is based on the need to manage the degree of multiprogramming</a:t>
            </a:r>
          </a:p>
          <a:p>
            <a:pPr marL="293688" lvl="1" indent="-293688">
              <a:spcBef>
                <a:spcPts val="2000"/>
              </a:spcBef>
              <a:buClr>
                <a:schemeClr val="tx2"/>
              </a:buClr>
              <a:buFont typeface="Arial" panose="020B0604020202020204" pitchFamily="34" charset="0"/>
              <a:buChar char="•"/>
            </a:pPr>
            <a:r>
              <a:rPr lang="en-US" sz="2000" dirty="0"/>
              <a:t>Swapping-in decision will consider the memory requirements of the swapped-out processes</a:t>
            </a:r>
          </a:p>
        </p:txBody>
      </p:sp>
      <p:sp>
        <p:nvSpPr>
          <p:cNvPr id="16" name="Text Placeholder 15"/>
          <p:cNvSpPr>
            <a:spLocks noGrp="1"/>
          </p:cNvSpPr>
          <p:nvPr>
            <p:ph type="body" sz="quarter" idx="4294967295"/>
          </p:nvPr>
        </p:nvSpPr>
        <p:spPr>
          <a:xfrm>
            <a:off x="4860032" y="1387660"/>
            <a:ext cx="3245935" cy="336550"/>
          </a:xfrm>
        </p:spPr>
        <p:txBody>
          <a:bodyPr/>
          <a:lstStyle/>
          <a:p>
            <a:pPr algn="ctr"/>
            <a:r>
              <a:rPr lang="en-US" sz="2000" b="1" dirty="0"/>
              <a:t>Short-Term</a:t>
            </a:r>
          </a:p>
        </p:txBody>
      </p:sp>
      <p:sp>
        <p:nvSpPr>
          <p:cNvPr id="17" name="Content Placeholder 16"/>
          <p:cNvSpPr>
            <a:spLocks noGrp="1"/>
          </p:cNvSpPr>
          <p:nvPr>
            <p:ph sz="quarter" idx="4294967295"/>
          </p:nvPr>
        </p:nvSpPr>
        <p:spPr>
          <a:xfrm>
            <a:off x="4788024" y="1912143"/>
            <a:ext cx="3657600" cy="3678238"/>
          </a:xfrm>
        </p:spPr>
        <p:txBody>
          <a:bodyPr>
            <a:normAutofit/>
          </a:bodyPr>
          <a:lstStyle/>
          <a:p>
            <a:pPr marL="293688" indent="-293688">
              <a:buClr>
                <a:schemeClr val="tx2"/>
              </a:buClr>
              <a:buFont typeface="Arial" panose="020B0604020202020204" pitchFamily="34" charset="0"/>
              <a:buChar char="•"/>
            </a:pPr>
            <a:r>
              <a:rPr lang="en-US" sz="2000" dirty="0"/>
              <a:t>Also known as the dispatcher</a:t>
            </a:r>
          </a:p>
          <a:p>
            <a:pPr marL="293688" indent="-293688">
              <a:buClr>
                <a:schemeClr val="tx2"/>
              </a:buClr>
              <a:buFont typeface="Arial" panose="020B0604020202020204" pitchFamily="34" charset="0"/>
              <a:buChar char="•"/>
            </a:pPr>
            <a:r>
              <a:rPr lang="en-US" sz="2000" dirty="0"/>
              <a:t>Executes frequently and makes the fine-grained decision of which job to execute next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229600" cy="1111267"/>
          </a:xfrm>
        </p:spPr>
        <p:txBody>
          <a:bodyPr/>
          <a:lstStyle/>
          <a:p>
            <a:r>
              <a:rPr lang="en-US" dirty="0"/>
              <a:t>Figure 9.7 </a:t>
            </a:r>
            <a:br>
              <a:rPr lang="en-US" dirty="0"/>
            </a:br>
            <a:r>
              <a:rPr lang="en-US" dirty="0"/>
              <a:t>Five-State Process Model</a:t>
            </a:r>
            <a:endParaRPr lang="en-IN" dirty="0"/>
          </a:p>
        </p:txBody>
      </p:sp>
      <p:pic>
        <p:nvPicPr>
          <p:cNvPr id="4" name="Picture 3" descr="A new program is admitted and is ready to be executed. The program will be dispatched for running and after running it will be released to exit. If the program runs out of time while running, the program will be scheduled again for the dispatch. Meanwhile, if the event waits while running, the program will be blocked. If an event occurs from the blocked program list, it will be scheduled for the dispatch." title="A diagram explains the five defined states for a process."/>
          <p:cNvPicPr>
            <a:picLocks noChangeAspect="1"/>
          </p:cNvPicPr>
          <p:nvPr/>
        </p:nvPicPr>
        <p:blipFill rotWithShape="1">
          <a:blip r:embed="rId3">
            <a:extLst>
              <a:ext uri="{28A0092B-C50C-407E-A947-70E740481C1C}">
                <a14:useLocalDpi xmlns:a14="http://schemas.microsoft.com/office/drawing/2010/main" val="0"/>
              </a:ext>
            </a:extLst>
          </a:blip>
          <a:srcRect l="3321" t="34751" r="4496" b="38609"/>
          <a:stretch/>
        </p:blipFill>
        <p:spPr>
          <a:xfrm>
            <a:off x="316307" y="2060848"/>
            <a:ext cx="8511387" cy="3183120"/>
          </a:xfrm>
          <a:prstGeom prst="rect">
            <a:avLst/>
          </a:prstGeom>
        </p:spPr>
      </p:pic>
    </p:spTree>
  </p:cSld>
  <p:clrMapOvr>
    <a:masterClrMapping/>
  </p:clrMapOvr>
  <p:transition spd="med">
    <p:plus/>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229600" cy="1111267"/>
          </a:xfrm>
        </p:spPr>
        <p:txBody>
          <a:bodyPr/>
          <a:lstStyle/>
          <a:p>
            <a:r>
              <a:rPr lang="en-US" dirty="0"/>
              <a:t>Figure 9.8 </a:t>
            </a:r>
            <a:br>
              <a:rPr lang="en-US" dirty="0"/>
            </a:br>
            <a:r>
              <a:rPr lang="en-US" dirty="0"/>
              <a:t>Process Control Block</a:t>
            </a:r>
            <a:endParaRPr lang="en-IN" dirty="0"/>
          </a:p>
        </p:txBody>
      </p:sp>
      <p:pic>
        <p:nvPicPr>
          <p:cNvPr id="4" name="Picture 3" descr="The process control block contains the following layers. Identifier, state, priority, program counter, memory pointers, context data, I O status information, accounting information and an unspecified layer." title="A diagrammatic representation of a process control block."/>
          <p:cNvPicPr>
            <a:picLocks noChangeAspect="1"/>
          </p:cNvPicPr>
          <p:nvPr/>
        </p:nvPicPr>
        <p:blipFill rotWithShape="1">
          <a:blip r:embed="rId3">
            <a:extLst>
              <a:ext uri="{28A0092B-C50C-407E-A947-70E740481C1C}">
                <a14:useLocalDpi xmlns:a14="http://schemas.microsoft.com/office/drawing/2010/main" val="0"/>
              </a:ext>
            </a:extLst>
          </a:blip>
          <a:srcRect l="31063" t="13848" r="30706" b="19681"/>
          <a:stretch/>
        </p:blipFill>
        <p:spPr>
          <a:xfrm>
            <a:off x="3410635" y="1234852"/>
            <a:ext cx="2304257" cy="5184577"/>
          </a:xfrm>
          <a:prstGeom prst="rect">
            <a:avLst/>
          </a:prstGeom>
        </p:spPr>
      </p:pic>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229600" cy="1111267"/>
          </a:xfrm>
        </p:spPr>
        <p:txBody>
          <a:bodyPr/>
          <a:lstStyle/>
          <a:p>
            <a:r>
              <a:rPr lang="en-US" dirty="0"/>
              <a:t>Figure 9.9 </a:t>
            </a:r>
            <a:br>
              <a:rPr lang="en-US" dirty="0"/>
            </a:br>
            <a:r>
              <a:rPr lang="en-US" dirty="0"/>
              <a:t>Scheduling Example</a:t>
            </a:r>
            <a:endParaRPr lang="en-IN" dirty="0"/>
          </a:p>
        </p:txBody>
      </p:sp>
      <p:pic>
        <p:nvPicPr>
          <p:cNvPr id="4" name="Picture 3" descr="The top section of the operating system contains a service handler, interrupt handler and a scheduler. Sections 2 and 3 correspond to program and program b. Section 4 corresponds to other partitions. In diagram, a, program A is running and program B is ready for execution. Program A is in control. In diagram, B, the operating system is in control. Program A is waiting and program ready is ready for execution. In figure, c, Program A is waiting and program B is running. Program B is in control." title="A diagram explains the various scheduling techniques."/>
          <p:cNvPicPr>
            <a:picLocks noChangeAspect="1"/>
          </p:cNvPicPr>
          <p:nvPr/>
        </p:nvPicPr>
        <p:blipFill rotWithShape="1">
          <a:blip r:embed="rId3">
            <a:extLst>
              <a:ext uri="{28A0092B-C50C-407E-A947-70E740481C1C}">
                <a14:useLocalDpi xmlns:a14="http://schemas.microsoft.com/office/drawing/2010/main" val="0"/>
              </a:ext>
            </a:extLst>
          </a:blip>
          <a:srcRect l="4285" t="22270" r="5735" b="15650"/>
          <a:stretch/>
        </p:blipFill>
        <p:spPr>
          <a:xfrm>
            <a:off x="1665673" y="1230903"/>
            <a:ext cx="5812654" cy="5189870"/>
          </a:xfrm>
          <a:prstGeom prst="rect">
            <a:avLst/>
          </a:prstGeom>
        </p:spPr>
      </p:pic>
    </p:spTree>
  </p:cSld>
  <p:clrMapOvr>
    <a:masterClrMapping/>
  </p:clrMapOvr>
  <p:transition spd="med">
    <p:plus/>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02960"/>
            <a:ext cx="8229600" cy="1627006"/>
          </a:xfrm>
        </p:spPr>
        <p:txBody>
          <a:bodyPr/>
          <a:lstStyle/>
          <a:p>
            <a:r>
              <a:rPr lang="en-US" dirty="0"/>
              <a:t>Figure 9.10 </a:t>
            </a:r>
            <a:br>
              <a:rPr lang="en-US" dirty="0"/>
            </a:br>
            <a:r>
              <a:rPr lang="en-US" dirty="0"/>
              <a:t>Key Elements of an Operating System for Multiprogramming</a:t>
            </a:r>
            <a:endParaRPr lang="en-IN" dirty="0"/>
          </a:p>
        </p:txBody>
      </p:sp>
      <p:pic>
        <p:nvPicPr>
          <p:cNvPr id="4" name="Picture 3" descr="The service call from process is sent to the service call handler, code, the interrupt from process and the interrupt from I O devices are sent the interrupt handler, code, the short-term scheduler, code, sends the pass control to process. In addition, the operating system contains four sets of I O queues, a Short-term queue and a long-term queue." title="A diagram explains the key elements for multiprogramming in an operating system."/>
          <p:cNvPicPr>
            <a:picLocks noChangeAspect="1"/>
          </p:cNvPicPr>
          <p:nvPr/>
        </p:nvPicPr>
        <p:blipFill rotWithShape="1">
          <a:blip r:embed="rId3">
            <a:extLst>
              <a:ext uri="{28A0092B-C50C-407E-A947-70E740481C1C}">
                <a14:useLocalDpi xmlns:a14="http://schemas.microsoft.com/office/drawing/2010/main" val="0"/>
              </a:ext>
            </a:extLst>
          </a:blip>
          <a:srcRect l="2768" t="22515" r="13267" b="28288"/>
          <a:stretch/>
        </p:blipFill>
        <p:spPr>
          <a:xfrm>
            <a:off x="1516076" y="1770593"/>
            <a:ext cx="6111849" cy="4634257"/>
          </a:xfrm>
          <a:prstGeom prst="rect">
            <a:avLst/>
          </a:prstGeom>
        </p:spPr>
      </p:pic>
    </p:spTree>
  </p:cSld>
  <p:clrMapOvr>
    <a:masterClrMapping/>
  </p:clrMapOvr>
  <p:transition spd="med">
    <p:plus/>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768"/>
            <a:ext cx="8229600" cy="1627006"/>
          </a:xfrm>
        </p:spPr>
        <p:txBody>
          <a:bodyPr/>
          <a:lstStyle/>
          <a:p>
            <a:r>
              <a:rPr lang="en-US" dirty="0"/>
              <a:t>Figure 9.11 </a:t>
            </a:r>
            <a:br>
              <a:rPr lang="en-US" dirty="0"/>
            </a:br>
            <a:r>
              <a:rPr lang="en-US" dirty="0"/>
              <a:t>Queuing Diagram Representation of Processor Scheduling</a:t>
            </a:r>
            <a:endParaRPr lang="en-IN" dirty="0"/>
          </a:p>
        </p:txBody>
      </p:sp>
      <p:pic>
        <p:nvPicPr>
          <p:cNvPr id="4" name="Picture 3" descr="A new program is admitted to the long-term queue which is then passed to the short-term queue, processor and leads to end. A copy of the processed program is sent to the Input output queues ranging from 1 to. The output from the Input output queues is passes to the short-term queue." title="A queue diagram represents the scheduling of a processor."/>
          <p:cNvPicPr>
            <a:picLocks noChangeAspect="1"/>
          </p:cNvPicPr>
          <p:nvPr/>
        </p:nvPicPr>
        <p:blipFill rotWithShape="1">
          <a:blip r:embed="rId3">
            <a:extLst>
              <a:ext uri="{28A0092B-C50C-407E-A947-70E740481C1C}">
                <a14:useLocalDpi xmlns:a14="http://schemas.microsoft.com/office/drawing/2010/main" val="0"/>
              </a:ext>
            </a:extLst>
          </a:blip>
          <a:srcRect l="4013" t="23231" r="4636" b="29235"/>
          <a:stretch/>
        </p:blipFill>
        <p:spPr>
          <a:xfrm>
            <a:off x="1172235" y="1819114"/>
            <a:ext cx="6799530" cy="4578749"/>
          </a:xfrm>
          <a:prstGeom prst="rect">
            <a:avLst/>
          </a:prstGeom>
        </p:spPr>
      </p:pic>
    </p:spTree>
  </p:cSld>
  <p:clrMapOvr>
    <a:masterClrMapping/>
  </p:clrMapOvr>
  <p:transition spd="med">
    <p:plus/>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198165"/>
            <a:ext cx="8229600" cy="1111267"/>
          </a:xfrm>
        </p:spPr>
        <p:txBody>
          <a:bodyPr/>
          <a:lstStyle/>
          <a:p>
            <a:r>
              <a:rPr lang="en-US" dirty="0"/>
              <a:t>Figure 9.12 </a:t>
            </a:r>
            <a:br>
              <a:rPr lang="en-US" dirty="0"/>
            </a:br>
            <a:r>
              <a:rPr lang="en-US" dirty="0"/>
              <a:t>The Use of Swapping</a:t>
            </a:r>
            <a:endParaRPr lang="en-IN" dirty="0"/>
          </a:p>
        </p:txBody>
      </p:sp>
      <p:pic>
        <p:nvPicPr>
          <p:cNvPr id="3" name="Picture 2" descr="In simple Job scheduling, figure A, the disk storage contains the long-term queue alone. The information from the long-term queue is passed to the operating system. The operating system generates the output of the completed jobs and other user sessions. In case of swapping, figure b, the disk storage contains the intermediate queue and the long-term queue. The information from the intermediate queue and the long-term queue are passed into the operating system. The operating system reverts the information from the intermediate queue to itself and generates the completed jobs and other user sessions." title="A diagram depicts the use of swapping technique."/>
          <p:cNvPicPr>
            <a:picLocks noChangeAspect="1"/>
          </p:cNvPicPr>
          <p:nvPr/>
        </p:nvPicPr>
        <p:blipFill rotWithShape="1">
          <a:blip r:embed="rId3">
            <a:extLst>
              <a:ext uri="{28A0092B-C50C-407E-A947-70E740481C1C}">
                <a14:useLocalDpi xmlns:a14="http://schemas.microsoft.com/office/drawing/2010/main" val="0"/>
              </a:ext>
            </a:extLst>
          </a:blip>
          <a:srcRect l="15873" t="13520" r="16972" b="13830"/>
          <a:stretch/>
        </p:blipFill>
        <p:spPr>
          <a:xfrm>
            <a:off x="2694648" y="1196752"/>
            <a:ext cx="3754704" cy="5256584"/>
          </a:xfrm>
          <a:prstGeom prst="rect">
            <a:avLst/>
          </a:prstGeom>
        </p:spPr>
      </p:pic>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74719"/>
            <a:ext cx="8229600" cy="1627006"/>
          </a:xfrm>
        </p:spPr>
        <p:txBody>
          <a:bodyPr/>
          <a:lstStyle/>
          <a:p>
            <a:r>
              <a:rPr lang="en-US" sz="3200" dirty="0"/>
              <a:t>Figure 9.13 </a:t>
            </a:r>
            <a:br>
              <a:rPr lang="en-US" sz="3200" dirty="0"/>
            </a:br>
            <a:r>
              <a:rPr lang="en-US" sz="3200" dirty="0"/>
              <a:t>Example of Fixed Partitioning of a 64-Mbyte Memory</a:t>
            </a:r>
            <a:endParaRPr lang="en-IN" sz="3200" dirty="0"/>
          </a:p>
        </p:txBody>
      </p:sp>
      <p:pic>
        <p:nvPicPr>
          <p:cNvPr id="4" name="Picture 3" descr="All the partitions of the operating system are equally partitioned with 8M bytes of memory, Figure A, In case of an unequal partition, figure b, the size of the partition differ from 2 M to 16 M bytes of memory." title="A diagram compares an unequally partitioned operating system with an operating system of equal partition."/>
          <p:cNvPicPr>
            <a:picLocks noChangeAspect="1"/>
          </p:cNvPicPr>
          <p:nvPr/>
        </p:nvPicPr>
        <p:blipFill rotWithShape="1">
          <a:blip r:embed="rId3">
            <a:extLst>
              <a:ext uri="{28A0092B-C50C-407E-A947-70E740481C1C}">
                <a14:useLocalDpi xmlns:a14="http://schemas.microsoft.com/office/drawing/2010/main" val="0"/>
              </a:ext>
            </a:extLst>
          </a:blip>
          <a:srcRect l="14948" t="7246" r="7601" b="12955"/>
          <a:stretch/>
        </p:blipFill>
        <p:spPr>
          <a:xfrm>
            <a:off x="3602387" y="1265851"/>
            <a:ext cx="3849933" cy="5133244"/>
          </a:xfrm>
          <a:prstGeom prst="rect">
            <a:avLst/>
          </a:prstGeom>
        </p:spPr>
      </p:pic>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5494" y="1988840"/>
            <a:ext cx="2267744" cy="1800493"/>
          </a:xfrm>
          <a:prstGeom prst="rect">
            <a:avLst/>
          </a:prstGeom>
          <a:noFill/>
        </p:spPr>
        <p:txBody>
          <a:bodyPr wrap="square" rtlCol="0">
            <a:spAutoFit/>
          </a:bodyPr>
          <a:lstStyle/>
          <a:p>
            <a:r>
              <a:rPr lang="en-US" sz="1100" b="1" dirty="0">
                <a:solidFill>
                  <a:schemeClr val="tx1">
                    <a:lumMod val="65000"/>
                    <a:lumOff val="35000"/>
                  </a:schemeClr>
                </a:solidFill>
                <a:latin typeface="+mn-lt"/>
              </a:rPr>
              <a:t>Logical address</a:t>
            </a:r>
          </a:p>
          <a:p>
            <a:pPr marL="250825" indent="-250825"/>
            <a:r>
              <a:rPr lang="en-US" sz="1000" dirty="0">
                <a:solidFill>
                  <a:schemeClr val="tx1">
                    <a:lumMod val="65000"/>
                    <a:lumOff val="35000"/>
                  </a:schemeClr>
                </a:solidFill>
                <a:latin typeface="+mn-lt"/>
              </a:rPr>
              <a:t>     - expressed as a location relative to the beginning of  the program</a:t>
            </a:r>
          </a:p>
          <a:p>
            <a:endParaRPr lang="en-US" sz="900" dirty="0">
              <a:solidFill>
                <a:schemeClr val="tx1">
                  <a:lumMod val="65000"/>
                  <a:lumOff val="35000"/>
                </a:schemeClr>
              </a:solidFill>
              <a:latin typeface="+mn-lt"/>
            </a:endParaRPr>
          </a:p>
          <a:p>
            <a:r>
              <a:rPr lang="en-US" sz="1100" b="1" dirty="0">
                <a:solidFill>
                  <a:schemeClr val="tx1">
                    <a:lumMod val="65000"/>
                    <a:lumOff val="35000"/>
                  </a:schemeClr>
                </a:solidFill>
                <a:latin typeface="+mn-lt"/>
              </a:rPr>
              <a:t>Physical address</a:t>
            </a:r>
          </a:p>
          <a:p>
            <a:pPr marL="250825" indent="-250825"/>
            <a:r>
              <a:rPr lang="en-US" sz="1000" dirty="0">
                <a:solidFill>
                  <a:schemeClr val="tx1">
                    <a:lumMod val="65000"/>
                    <a:lumOff val="35000"/>
                  </a:schemeClr>
                </a:solidFill>
                <a:latin typeface="+mn-lt"/>
              </a:rPr>
              <a:t>     - an actual location in main memory</a:t>
            </a:r>
          </a:p>
          <a:p>
            <a:endParaRPr lang="en-US" sz="900" dirty="0">
              <a:solidFill>
                <a:schemeClr val="tx1">
                  <a:lumMod val="65000"/>
                  <a:lumOff val="35000"/>
                </a:schemeClr>
              </a:solidFill>
              <a:latin typeface="+mn-lt"/>
            </a:endParaRPr>
          </a:p>
          <a:p>
            <a:r>
              <a:rPr lang="en-US" sz="1100" b="1" dirty="0">
                <a:solidFill>
                  <a:schemeClr val="tx1">
                    <a:lumMod val="65000"/>
                    <a:lumOff val="35000"/>
                  </a:schemeClr>
                </a:solidFill>
                <a:latin typeface="+mn-lt"/>
              </a:rPr>
              <a:t>Base address</a:t>
            </a:r>
          </a:p>
          <a:p>
            <a:pPr marL="250825" indent="-250825"/>
            <a:r>
              <a:rPr lang="en-US" sz="1000" dirty="0">
                <a:solidFill>
                  <a:schemeClr val="tx1">
                    <a:lumMod val="65000"/>
                    <a:lumOff val="35000"/>
                  </a:schemeClr>
                </a:solidFill>
                <a:latin typeface="+mn-lt"/>
              </a:rPr>
              <a:t>      - current starting location of the process</a:t>
            </a:r>
          </a:p>
        </p:txBody>
      </p:sp>
      <p:sp>
        <p:nvSpPr>
          <p:cNvPr id="5" name="Title 8"/>
          <p:cNvSpPr>
            <a:spLocks noGrp="1"/>
          </p:cNvSpPr>
          <p:nvPr>
            <p:ph type="title"/>
          </p:nvPr>
        </p:nvSpPr>
        <p:spPr>
          <a:xfrm>
            <a:off x="447964" y="198165"/>
            <a:ext cx="8229600" cy="1111267"/>
          </a:xfrm>
        </p:spPr>
        <p:txBody>
          <a:bodyPr/>
          <a:lstStyle/>
          <a:p>
            <a:r>
              <a:rPr lang="en-US" dirty="0"/>
              <a:t>Figure 9.14 </a:t>
            </a:r>
            <a:br>
              <a:rPr lang="en-US" dirty="0"/>
            </a:br>
            <a:r>
              <a:rPr lang="en-US" dirty="0"/>
              <a:t>The Effect of Dynamic Partitioning</a:t>
            </a:r>
            <a:endParaRPr lang="en-IN" dirty="0"/>
          </a:p>
        </p:txBody>
      </p:sp>
      <p:pic>
        <p:nvPicPr>
          <p:cNvPr id="4" name="Picture 3" descr="An 8 M operating system with a storage of 56 M, figure A, has been introduced with a 20 M process, say process 1. The remaining memory space is 36 M bytes of memory, Figure B, Another process of 14 M memory bytes is introduced and the remaining memory is reduced to 22 M, figure C, A new process of 18 M is added and the available space is 4 M, Figure d, Process 2 has been removed, making the available space to 18 M, figure E, Process 4 of 8 memory bytes is replaced in the vacant slot of 14 M bytes of memory, figure f, Process 1 is removed leaving a vacancy of 20 M memory bytes, figure g, Process 2 of 14 M is replaced in the 20 M slot, figure h." title="A diagram explains the effect of dynamic partitioning."/>
          <p:cNvPicPr>
            <a:picLocks noChangeAspect="1"/>
          </p:cNvPicPr>
          <p:nvPr/>
        </p:nvPicPr>
        <p:blipFill rotWithShape="1">
          <a:blip r:embed="rId3">
            <a:extLst>
              <a:ext uri="{28A0092B-C50C-407E-A947-70E740481C1C}">
                <a14:useLocalDpi xmlns:a14="http://schemas.microsoft.com/office/drawing/2010/main" val="0"/>
              </a:ext>
            </a:extLst>
          </a:blip>
          <a:srcRect l="10666" t="9197" r="10410" b="31464"/>
          <a:stretch/>
        </p:blipFill>
        <p:spPr>
          <a:xfrm>
            <a:off x="2744173" y="1216094"/>
            <a:ext cx="5328593" cy="5184577"/>
          </a:xfrm>
          <a:prstGeom prst="rect">
            <a:avLst/>
          </a:prstGeom>
        </p:spPr>
      </p:pic>
    </p:spTree>
  </p:cSld>
  <p:clrMapOvr>
    <a:masterClrMapping/>
  </p:clrMapOvr>
  <p:transition spd="med">
    <p:plus/>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Operating System (OS) Services</a:t>
            </a:r>
          </a:p>
        </p:txBody>
      </p:sp>
      <p:sp>
        <p:nvSpPr>
          <p:cNvPr id="7171" name="Rectangle 3"/>
          <p:cNvSpPr>
            <a:spLocks noGrp="1" noChangeArrowheads="1"/>
          </p:cNvSpPr>
          <p:nvPr>
            <p:ph type="body" idx="1"/>
          </p:nvPr>
        </p:nvSpPr>
        <p:spPr>
          <a:xfrm>
            <a:off x="457200" y="1576754"/>
            <a:ext cx="8229600" cy="4925144"/>
          </a:xfrm>
        </p:spPr>
        <p:txBody>
          <a:bodyPr>
            <a:normAutofit/>
          </a:bodyPr>
          <a:lstStyle/>
          <a:p>
            <a:pPr marL="315913" indent="-315913"/>
            <a:r>
              <a:rPr lang="en-US" sz="2200" dirty="0"/>
              <a:t>The most important system program</a:t>
            </a:r>
          </a:p>
          <a:p>
            <a:pPr marL="315913" indent="-315913"/>
            <a:r>
              <a:rPr lang="en-US" sz="2200" dirty="0"/>
              <a:t>Masks the details of the hardware from the programmer and provides the programmer with a convenient interface for using the system</a:t>
            </a:r>
          </a:p>
          <a:p>
            <a:pPr marL="315913" indent="-315913"/>
            <a:r>
              <a:rPr lang="en-US" sz="2200" dirty="0"/>
              <a:t>The OS typically provides services in the following areas:</a:t>
            </a:r>
          </a:p>
          <a:p>
            <a:pPr marL="644525" lvl="1" indent="-315913"/>
            <a:r>
              <a:rPr lang="en-US" sz="1800" dirty="0"/>
              <a:t>Program creation</a:t>
            </a:r>
          </a:p>
          <a:p>
            <a:pPr marL="644525" lvl="1" indent="-315913"/>
            <a:r>
              <a:rPr lang="en-US" sz="1800" dirty="0"/>
              <a:t>Program execution</a:t>
            </a:r>
          </a:p>
          <a:p>
            <a:pPr marL="644525" lvl="1" indent="-315913"/>
            <a:r>
              <a:rPr lang="en-US" sz="1800" dirty="0"/>
              <a:t>Access to I/O devices</a:t>
            </a:r>
          </a:p>
          <a:p>
            <a:pPr marL="644525" lvl="1" indent="-315913"/>
            <a:r>
              <a:rPr lang="en-US" sz="1800" dirty="0"/>
              <a:t>Controlled access to files</a:t>
            </a:r>
          </a:p>
          <a:p>
            <a:pPr marL="644525" lvl="1" indent="-315913"/>
            <a:r>
              <a:rPr lang="en-US" sz="1800" dirty="0"/>
              <a:t>System access</a:t>
            </a:r>
          </a:p>
          <a:p>
            <a:pPr marL="644525" lvl="1" indent="-315913"/>
            <a:r>
              <a:rPr lang="en-US" sz="1800" dirty="0"/>
              <a:t>Error detection and response</a:t>
            </a:r>
          </a:p>
          <a:p>
            <a:pPr marL="644525" lvl="1" indent="-315913"/>
            <a:r>
              <a:rPr lang="en-US" sz="1800" dirty="0"/>
              <a:t>Accounting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229600" cy="1111267"/>
          </a:xfrm>
        </p:spPr>
        <p:txBody>
          <a:bodyPr/>
          <a:lstStyle/>
          <a:p>
            <a:r>
              <a:rPr lang="en-US" dirty="0"/>
              <a:t>Figure 9.15 </a:t>
            </a:r>
            <a:br>
              <a:rPr lang="en-US" dirty="0"/>
            </a:br>
            <a:r>
              <a:rPr lang="en-US" dirty="0"/>
              <a:t>Allocation of Free Frames</a:t>
            </a:r>
            <a:endParaRPr lang="en-IN" dirty="0"/>
          </a:p>
        </p:txBody>
      </p:sp>
      <p:pic>
        <p:nvPicPr>
          <p:cNvPr id="4" name="Picture 3" descr="Diagram, a, depicts the condition before allocation of free frames. Process A contains pages 0, 1, 2 and 3. The free frame list contains frames 13, 14, 15, 18 and 20. Frames 16, 17 and 19 of the main memory are in use. Diagram, b, depicts the condition after allocation of free frames. Process A contains pages 0, 1, 2, 3. Free frame list contains frame 20. The page table of process A contains process 18, 13, 14 and 15. Pages 1 of A, 2 of A, 3 of A, are stored in 13, 14 and fifteenth blocks of the main memory. 16 and 17 are in use. Page of A is stored in the eighteenth block. 19 is in use." title="A diagram explains the use of pages and frames."/>
          <p:cNvPicPr>
            <a:picLocks noChangeAspect="1"/>
          </p:cNvPicPr>
          <p:nvPr/>
        </p:nvPicPr>
        <p:blipFill rotWithShape="1">
          <a:blip r:embed="rId3">
            <a:extLst>
              <a:ext uri="{28A0092B-C50C-407E-A947-70E740481C1C}">
                <a14:useLocalDpi xmlns:a14="http://schemas.microsoft.com/office/drawing/2010/main" val="0"/>
              </a:ext>
            </a:extLst>
          </a:blip>
          <a:srcRect l="8695" t="19835" r="10870" b="16330"/>
          <a:stretch/>
        </p:blipFill>
        <p:spPr>
          <a:xfrm>
            <a:off x="2083106" y="1269005"/>
            <a:ext cx="4977788" cy="5112324"/>
          </a:xfrm>
          <a:prstGeom prst="rect">
            <a:avLst/>
          </a:prstGeom>
        </p:spPr>
      </p:pic>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229600" cy="1111267"/>
          </a:xfrm>
        </p:spPr>
        <p:txBody>
          <a:bodyPr/>
          <a:lstStyle/>
          <a:p>
            <a:r>
              <a:rPr lang="en-US" dirty="0"/>
              <a:t>Figure 9.16</a:t>
            </a:r>
            <a:br>
              <a:rPr lang="en-US" dirty="0"/>
            </a:br>
            <a:r>
              <a:rPr lang="en-US" dirty="0"/>
              <a:t>Logical and Physical Addresses</a:t>
            </a:r>
            <a:endParaRPr lang="en-IN" dirty="0"/>
          </a:p>
        </p:txBody>
      </p:sp>
      <p:pic>
        <p:nvPicPr>
          <p:cNvPr id="4" name="Picture 3" descr="Process A page table has page numbers 18, 13, 14 and 15. The logical and physical addresses of page 13 are as follows. The page number and the relative address as stored in the logical address are 1 and 30 respectively, the frame number and the relative address as stored in the physical address are 13 and 30. The relative of the physical address points at block 13 of the main memory where Page 1 of A is stored. Pages 2 of A is stored, 3 of A and 0 of A are stored in blocks 14, 15 and 18 respectively." title="A diagram explains the use of page table by the processor to produce a logical and physical address."/>
          <p:cNvPicPr>
            <a:picLocks noChangeAspect="1"/>
          </p:cNvPicPr>
          <p:nvPr/>
        </p:nvPicPr>
        <p:blipFill rotWithShape="1">
          <a:blip r:embed="rId3">
            <a:extLst>
              <a:ext uri="{28A0092B-C50C-407E-A947-70E740481C1C}">
                <a14:useLocalDpi xmlns:a14="http://schemas.microsoft.com/office/drawing/2010/main" val="0"/>
              </a:ext>
            </a:extLst>
          </a:blip>
          <a:srcRect l="8347" t="11431" r="17570" b="32130"/>
          <a:stretch/>
        </p:blipFill>
        <p:spPr>
          <a:xfrm>
            <a:off x="2015716" y="1309432"/>
            <a:ext cx="5112568" cy="5040560"/>
          </a:xfrm>
          <a:prstGeom prst="rect">
            <a:avLst/>
          </a:prstGeom>
        </p:spPr>
      </p:pic>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3"/>
          <p:cNvSpPr txBox="1">
            <a:spLocks/>
          </p:cNvSpPr>
          <p:nvPr/>
        </p:nvSpPr>
        <p:spPr>
          <a:xfrm>
            <a:off x="204308" y="506846"/>
            <a:ext cx="3215564" cy="505332"/>
          </a:xfrm>
          <a:prstGeom prst="rect">
            <a:avLst/>
          </a:prstGeom>
        </p:spPr>
        <p:txBody>
          <a:bodyPr/>
          <a:lst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sz="2800" kern="0" dirty="0">
                <a:solidFill>
                  <a:schemeClr val="tx2"/>
                </a:solidFill>
              </a:rPr>
              <a:t>Demand Paging</a:t>
            </a:r>
          </a:p>
        </p:txBody>
      </p:sp>
      <p:sp>
        <p:nvSpPr>
          <p:cNvPr id="3" name="Title 2">
            <a:extLst>
              <a:ext uri="{FF2B5EF4-FFF2-40B4-BE49-F238E27FC236}">
                <a16:creationId xmlns:a16="http://schemas.microsoft.com/office/drawing/2014/main" id="{0FD92CE7-081F-4875-9900-7C5DBB49D0F2}"/>
              </a:ext>
            </a:extLst>
          </p:cNvPr>
          <p:cNvSpPr>
            <a:spLocks noGrp="1"/>
          </p:cNvSpPr>
          <p:nvPr>
            <p:ph type="title"/>
          </p:nvPr>
        </p:nvSpPr>
        <p:spPr>
          <a:xfrm>
            <a:off x="179512" y="0"/>
            <a:ext cx="8229600" cy="647702"/>
          </a:xfrm>
        </p:spPr>
        <p:txBody>
          <a:bodyPr/>
          <a:lstStyle/>
          <a:p>
            <a:r>
              <a:rPr lang="en-US" dirty="0"/>
              <a:t>Virtual Memory</a:t>
            </a:r>
          </a:p>
        </p:txBody>
      </p:sp>
      <p:sp>
        <p:nvSpPr>
          <p:cNvPr id="41987" name="Rectangle 3"/>
          <p:cNvSpPr>
            <a:spLocks noGrp="1" noChangeArrowheads="1"/>
          </p:cNvSpPr>
          <p:nvPr>
            <p:ph idx="1"/>
          </p:nvPr>
        </p:nvSpPr>
        <p:spPr>
          <a:xfrm>
            <a:off x="219087" y="857290"/>
            <a:ext cx="8352928" cy="5544616"/>
          </a:xfrm>
        </p:spPr>
        <p:txBody>
          <a:bodyPr/>
          <a:lstStyle/>
          <a:p>
            <a:pPr>
              <a:spcBef>
                <a:spcPts val="0"/>
              </a:spcBef>
            </a:pPr>
            <a:r>
              <a:rPr lang="en-US" sz="2000" dirty="0"/>
              <a:t>Each page of a process is brought in only when it is needed</a:t>
            </a:r>
          </a:p>
          <a:p>
            <a:pPr marL="101600" indent="0">
              <a:spcBef>
                <a:spcPts val="0"/>
              </a:spcBef>
              <a:buNone/>
            </a:pPr>
            <a:endParaRPr lang="en-US" sz="2000" dirty="0"/>
          </a:p>
          <a:p>
            <a:pPr>
              <a:spcBef>
                <a:spcPts val="0"/>
              </a:spcBef>
            </a:pPr>
            <a:r>
              <a:rPr lang="en-US" sz="2000" dirty="0"/>
              <a:t>Principle of locality</a:t>
            </a:r>
          </a:p>
          <a:p>
            <a:pPr lvl="1">
              <a:spcBef>
                <a:spcPts val="0"/>
              </a:spcBef>
            </a:pPr>
            <a:r>
              <a:rPr lang="en-US" dirty="0"/>
              <a:t>When working with a large process execution may be confined to a small section of a program (subroutine)</a:t>
            </a:r>
          </a:p>
          <a:p>
            <a:pPr lvl="1">
              <a:spcBef>
                <a:spcPts val="0"/>
              </a:spcBef>
            </a:pPr>
            <a:r>
              <a:rPr lang="en-US" dirty="0"/>
              <a:t>It is better use of memory to load in just a few pages</a:t>
            </a:r>
          </a:p>
          <a:p>
            <a:pPr lvl="1">
              <a:spcBef>
                <a:spcPts val="0"/>
              </a:spcBef>
            </a:pPr>
            <a:r>
              <a:rPr lang="en-US" dirty="0"/>
              <a:t>If the program references data or branches to an instruction on a page not in main memory, a page fault is triggered which tells the OS to bring in the desired page</a:t>
            </a:r>
          </a:p>
          <a:p>
            <a:pPr marL="558800" lvl="1" indent="0">
              <a:spcBef>
                <a:spcPts val="0"/>
              </a:spcBef>
              <a:buNone/>
            </a:pPr>
            <a:endParaRPr lang="en-US" dirty="0"/>
          </a:p>
          <a:p>
            <a:pPr>
              <a:spcBef>
                <a:spcPts val="0"/>
              </a:spcBef>
            </a:pPr>
            <a:r>
              <a:rPr lang="en-US" sz="2000" dirty="0"/>
              <a:t>Advantages</a:t>
            </a:r>
            <a:r>
              <a:rPr lang="en-US" dirty="0"/>
              <a:t>:</a:t>
            </a:r>
          </a:p>
          <a:p>
            <a:pPr lvl="1">
              <a:spcBef>
                <a:spcPts val="0"/>
              </a:spcBef>
            </a:pPr>
            <a:r>
              <a:rPr lang="en-US" dirty="0"/>
              <a:t>More processes can be maintained in memory</a:t>
            </a:r>
          </a:p>
          <a:p>
            <a:pPr lvl="1">
              <a:spcBef>
                <a:spcPts val="0"/>
              </a:spcBef>
            </a:pPr>
            <a:r>
              <a:rPr lang="en-US" dirty="0"/>
              <a:t>Time is saved because unused pages are not swapped in and out of memory</a:t>
            </a:r>
          </a:p>
          <a:p>
            <a:pPr lvl="1">
              <a:spcBef>
                <a:spcPts val="0"/>
              </a:spcBef>
            </a:pPr>
            <a:endParaRPr lang="en-US" dirty="0"/>
          </a:p>
          <a:p>
            <a:pPr>
              <a:spcBef>
                <a:spcPts val="0"/>
              </a:spcBef>
            </a:pPr>
            <a:r>
              <a:rPr lang="en-US" sz="2000" dirty="0"/>
              <a:t>Disadvantages:</a:t>
            </a:r>
          </a:p>
          <a:p>
            <a:pPr lvl="1">
              <a:spcBef>
                <a:spcPts val="0"/>
              </a:spcBef>
            </a:pPr>
            <a:r>
              <a:rPr lang="en-US" dirty="0"/>
              <a:t>When one page is brought in, another page must be thrown out (page replacement)</a:t>
            </a:r>
          </a:p>
          <a:p>
            <a:pPr lvl="1">
              <a:spcBef>
                <a:spcPts val="0"/>
              </a:spcBef>
            </a:pPr>
            <a:r>
              <a:rPr lang="en-US" dirty="0"/>
              <a:t>If a page is thrown out just before it is about to be used the OS will have to go get the page again</a:t>
            </a:r>
          </a:p>
          <a:p>
            <a:pPr lvl="1">
              <a:spcBef>
                <a:spcPts val="0"/>
              </a:spcBef>
            </a:pPr>
            <a:r>
              <a:rPr lang="en-US" dirty="0"/>
              <a:t>Thrashing</a:t>
            </a:r>
          </a:p>
          <a:p>
            <a:pPr lvl="2">
              <a:spcBef>
                <a:spcPts val="0"/>
              </a:spcBef>
            </a:pPr>
            <a:r>
              <a:rPr lang="en-US" dirty="0"/>
              <a:t>When the processor spends most of its time swapping pages rather than executing instructions</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229600" cy="1111267"/>
          </a:xfrm>
        </p:spPr>
        <p:txBody>
          <a:bodyPr/>
          <a:lstStyle/>
          <a:p>
            <a:r>
              <a:rPr lang="en-US" dirty="0"/>
              <a:t>Figure 9.17</a:t>
            </a:r>
            <a:br>
              <a:rPr lang="en-US" dirty="0"/>
            </a:br>
            <a:r>
              <a:rPr lang="en-US" dirty="0"/>
              <a:t>Inverted Page Table Structure</a:t>
            </a:r>
            <a:endParaRPr lang="en-IN" dirty="0"/>
          </a:p>
        </p:txBody>
      </p:sp>
      <p:pic>
        <p:nvPicPr>
          <p:cNvPr id="4" name="Picture 3" descr="Virtual address contains page hash and offset, n bits is sent to hash function from the page hash. m bits are passed to section i of the control bits from the hash function. The inverted page table contains page hash, process I D and the chain. 0, i, j and 2 to the power m minus 1 are few mentioned sections of inverted page table. The information from section I can be passed on to section J. Section J contains frame hash and the offset. Frame hash contains m bits and the real address." title="A diagram explains the use of page table by the processor to produce a logical and physical address."/>
          <p:cNvPicPr>
            <a:picLocks noChangeAspect="1"/>
          </p:cNvPicPr>
          <p:nvPr/>
        </p:nvPicPr>
        <p:blipFill rotWithShape="1">
          <a:blip r:embed="rId3">
            <a:extLst>
              <a:ext uri="{28A0092B-C50C-407E-A947-70E740481C1C}">
                <a14:useLocalDpi xmlns:a14="http://schemas.microsoft.com/office/drawing/2010/main" val="0"/>
              </a:ext>
            </a:extLst>
          </a:blip>
          <a:srcRect l="4986" t="18644" r="4269" b="23563"/>
          <a:stretch/>
        </p:blipFill>
        <p:spPr>
          <a:xfrm>
            <a:off x="1423478" y="1214904"/>
            <a:ext cx="6297044" cy="5189870"/>
          </a:xfrm>
          <a:prstGeom prst="rect">
            <a:avLst/>
          </a:prstGeom>
        </p:spPr>
      </p:pic>
    </p:spTree>
  </p:cSld>
  <p:clrMapOvr>
    <a:masterClrMapping/>
  </p:clrMapOvr>
  <p:transition spd="med">
    <p:plus/>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36067"/>
            <a:ext cx="8229600" cy="1789707"/>
          </a:xfrm>
        </p:spPr>
        <p:txBody>
          <a:bodyPr/>
          <a:lstStyle/>
          <a:p>
            <a:r>
              <a:rPr lang="en-US" dirty="0"/>
              <a:t>Figure 9.18 </a:t>
            </a:r>
            <a:br>
              <a:rPr lang="en-US" dirty="0"/>
            </a:br>
            <a:r>
              <a:rPr lang="en-US" dirty="0"/>
              <a:t>Operation of Paging and Translation Lookaside Buffer (TLB)</a:t>
            </a:r>
            <a:endParaRPr lang="en-IN" dirty="0"/>
          </a:p>
        </p:txBody>
      </p:sp>
      <p:pic>
        <p:nvPicPr>
          <p:cNvPr id="4" name="Picture 3" descr="C P U checks the T L B after the program has started. If the page table is entered in T L B, the T L B will be updated, and the C P U generates the physical address. If yes, the T L B will be updated. If not, the O S will instruct the C P U to read the page from the disk, which is part of a page fault handling routine. The events in the page fault handling routine are as follows. O S instructs C P U to read the page from disk. After reading, c p u activates the Input output hardware. After activation, the page will be transferred from the disk to main memory. If the memory is full the page replacement needs to be performed. If not, the page tables will be updated, and the process will be returned to the faulted instruction, C P U checks the T L B." title="A flow chart explains the operation of paging and translation look aside buffer."/>
          <p:cNvPicPr>
            <a:picLocks noChangeAspect="1"/>
          </p:cNvPicPr>
          <p:nvPr/>
        </p:nvPicPr>
        <p:blipFill rotWithShape="1">
          <a:blip r:embed="rId3">
            <a:extLst>
              <a:ext uri="{28A0092B-C50C-407E-A947-70E740481C1C}">
                <a14:useLocalDpi xmlns:a14="http://schemas.microsoft.com/office/drawing/2010/main" val="0"/>
              </a:ext>
            </a:extLst>
          </a:blip>
          <a:srcRect l="23913" t="10623" r="13043" b="26382"/>
          <a:stretch/>
        </p:blipFill>
        <p:spPr>
          <a:xfrm>
            <a:off x="2761406" y="1747352"/>
            <a:ext cx="3621188" cy="4682571"/>
          </a:xfrm>
          <a:prstGeom prst="rect">
            <a:avLst/>
          </a:prstGeom>
        </p:spPr>
      </p:pic>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08293"/>
            <a:ext cx="8229600" cy="1627006"/>
          </a:xfrm>
        </p:spPr>
        <p:txBody>
          <a:bodyPr/>
          <a:lstStyle/>
          <a:p>
            <a:r>
              <a:rPr lang="en-US" dirty="0"/>
              <a:t>Figure 9.19 </a:t>
            </a:r>
            <a:br>
              <a:rPr lang="en-US" dirty="0"/>
            </a:br>
            <a:r>
              <a:rPr lang="en-US" dirty="0"/>
              <a:t>Translation Lookaside Buffer and Cache Operation</a:t>
            </a:r>
            <a:endParaRPr lang="en-IN" dirty="0"/>
          </a:p>
        </p:txBody>
      </p:sp>
      <p:pic>
        <p:nvPicPr>
          <p:cNvPr id="4" name="Picture 3" descr="The T L B operation is as follows. The information from the page hash of the virtual address will be sent to the T L B. In case of T LB hit, the information will be combined with the information from the page table and will be sent to summing point. In case of T L B miss, the information goes nowhere. The information from the offset will be directly sent to the summing point. The cache operation is as follows. The information from the summing point will be sent to the tag section the real address. The information from the tag will be sent to the cache. In case of cache hit, the values will be generated. In case of cache miss, the information leads nowhere. The combined information from the tag and the remainder will be directly sent to the value section of the main memory." title="Block diagram of a translation look aside buffer and cache operation."/>
          <p:cNvPicPr>
            <a:picLocks noChangeAspect="1"/>
          </p:cNvPicPr>
          <p:nvPr/>
        </p:nvPicPr>
        <p:blipFill rotWithShape="1">
          <a:blip r:embed="rId3">
            <a:extLst>
              <a:ext uri="{28A0092B-C50C-407E-A947-70E740481C1C}">
                <a14:useLocalDpi xmlns:a14="http://schemas.microsoft.com/office/drawing/2010/main" val="0"/>
              </a:ext>
            </a:extLst>
          </a:blip>
          <a:srcRect l="2971" t="16500" r="2971" b="24590"/>
          <a:stretch/>
        </p:blipFill>
        <p:spPr>
          <a:xfrm>
            <a:off x="1683908" y="1753113"/>
            <a:ext cx="5776185" cy="4681747"/>
          </a:xfrm>
          <a:prstGeom prst="rect">
            <a:avLst/>
          </a:prstGeom>
        </p:spPr>
      </p:pic>
    </p:spTree>
  </p:cSld>
  <p:clrMapOvr>
    <a:masterClrMapping/>
  </p:clrMapOvr>
  <p:transition spd="med">
    <p:plus/>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Segmentation 1/2</a:t>
            </a:r>
          </a:p>
        </p:txBody>
      </p:sp>
      <p:sp>
        <p:nvSpPr>
          <p:cNvPr id="8" name="Rectangle 3"/>
          <p:cNvSpPr txBox="1">
            <a:spLocks noChangeArrowheads="1"/>
          </p:cNvSpPr>
          <p:nvPr/>
        </p:nvSpPr>
        <p:spPr bwMode="auto">
          <a:xfrm>
            <a:off x="335251" y="1591961"/>
            <a:ext cx="3657600" cy="414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marL="256032" marR="0" lvl="0" indent="-154432" algn="l" rtl="0" eaLnBrk="0" fontAlgn="base" hangingPunct="0">
              <a:spcBef>
                <a:spcPts val="1500"/>
              </a:spcBef>
              <a:spcAft>
                <a:spcPct val="0"/>
              </a:spcAft>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eaLnBrk="0" fontAlgn="base" hangingPunct="0">
              <a:spcBef>
                <a:spcPts val="600"/>
              </a:spcBef>
              <a:spcAft>
                <a:spcPct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446088" indent="-344488"/>
            <a:r>
              <a:rPr lang="en-US" sz="1800" kern="0" dirty="0"/>
              <a:t>Usually visible to the programmer</a:t>
            </a:r>
          </a:p>
          <a:p>
            <a:pPr marL="446088" indent="-344488"/>
            <a:r>
              <a:rPr lang="en-US" sz="1800" kern="0" dirty="0"/>
              <a:t>Provided as a convenience for organizing programs and data and as a means for associating privilege and protection attributes with instructions and data</a:t>
            </a:r>
          </a:p>
          <a:p>
            <a:pPr marL="446088" indent="-344488"/>
            <a:r>
              <a:rPr lang="en-US" sz="1800" kern="0" dirty="0"/>
              <a:t>Allows the programmer to view memory as consisting of multiple address spaces or segments</a:t>
            </a:r>
          </a:p>
        </p:txBody>
      </p:sp>
      <p:sp>
        <p:nvSpPr>
          <p:cNvPr id="9" name="Content Placeholder 3"/>
          <p:cNvSpPr txBox="1">
            <a:spLocks/>
          </p:cNvSpPr>
          <p:nvPr/>
        </p:nvSpPr>
        <p:spPr>
          <a:xfrm>
            <a:off x="4474876" y="1916832"/>
            <a:ext cx="3657600" cy="4491037"/>
          </a:xfrm>
          <a:prstGeom prst="rect">
            <a:avLst/>
          </a:prstGeom>
        </p:spPr>
        <p:txBody>
          <a:bodyPr/>
          <a:lst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lnSpc>
                <a:spcPts val="2360"/>
              </a:lnSpc>
              <a:spcBef>
                <a:spcPts val="1300"/>
              </a:spcBef>
              <a:buClr>
                <a:schemeClr val="tx2"/>
              </a:buClr>
              <a:buFont typeface="Arial" panose="020B0604020202020204" pitchFamily="34" charset="0"/>
              <a:buChar char="•"/>
            </a:pPr>
            <a:r>
              <a:rPr lang="en-US" sz="1800" kern="0" dirty="0"/>
              <a:t>Advantages:</a:t>
            </a:r>
          </a:p>
          <a:p>
            <a:pPr marL="633413" lvl="1" indent="-339725">
              <a:lnSpc>
                <a:spcPts val="2360"/>
              </a:lnSpc>
              <a:spcBef>
                <a:spcPts val="1300"/>
              </a:spcBef>
              <a:buClr>
                <a:schemeClr val="tx2"/>
              </a:buClr>
              <a:buFont typeface="Arial" panose="020B0604020202020204" pitchFamily="34" charset="0"/>
              <a:buChar char="–"/>
            </a:pPr>
            <a:r>
              <a:rPr lang="en-US" sz="1800" kern="0" dirty="0"/>
              <a:t>Simplifies the handling of growing data structures</a:t>
            </a:r>
          </a:p>
          <a:p>
            <a:pPr marL="633413" lvl="1" indent="-339725">
              <a:buClr>
                <a:schemeClr val="tx2"/>
              </a:buClr>
              <a:buFont typeface="Arial" panose="020B0604020202020204" pitchFamily="34" charset="0"/>
              <a:buChar char="–"/>
            </a:pPr>
            <a:r>
              <a:rPr lang="en-US" sz="1800" kern="0" dirty="0"/>
              <a:t>Allows programs to be altered and recompiled independently without requiring that an entire set of programs be re-linked and re-loaded</a:t>
            </a:r>
          </a:p>
          <a:p>
            <a:pPr marL="633413" lvl="1" indent="-339725">
              <a:buClr>
                <a:schemeClr val="tx2"/>
              </a:buClr>
              <a:buFont typeface="Arial" panose="020B0604020202020204" pitchFamily="34" charset="0"/>
              <a:buChar char="–"/>
            </a:pPr>
            <a:r>
              <a:rPr lang="en-US" sz="1800" kern="0" dirty="0"/>
              <a:t>Lends itself to sharing among processes</a:t>
            </a:r>
          </a:p>
          <a:p>
            <a:pPr marL="633413" lvl="1" indent="-339725">
              <a:buClr>
                <a:schemeClr val="tx2"/>
              </a:buClr>
              <a:buFont typeface="Arial" panose="020B0604020202020204" pitchFamily="34" charset="0"/>
              <a:buChar char="–"/>
            </a:pPr>
            <a:r>
              <a:rPr lang="en-US" sz="1800" kern="0" dirty="0"/>
              <a:t>Lends itself to protection</a:t>
            </a:r>
          </a:p>
          <a:p>
            <a:pPr marL="285750" indent="-285750">
              <a:buFont typeface="Arial" panose="020B0604020202020204" pitchFamily="34" charset="0"/>
              <a:buChar char="•"/>
            </a:pPr>
            <a:endParaRPr lang="en-US" sz="1800" kern="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704579-F885-4B79-B1D2-DDDFF859E548}"/>
              </a:ext>
            </a:extLst>
          </p:cNvPr>
          <p:cNvSpPr>
            <a:spLocks noGrp="1"/>
          </p:cNvSpPr>
          <p:nvPr>
            <p:ph type="title"/>
          </p:nvPr>
        </p:nvSpPr>
        <p:spPr>
          <a:xfrm>
            <a:off x="0" y="286346"/>
            <a:ext cx="7715200" cy="280663"/>
          </a:xfrm>
        </p:spPr>
        <p:txBody>
          <a:bodyPr/>
          <a:lstStyle/>
          <a:p>
            <a:r>
              <a:rPr lang="en-US" dirty="0"/>
              <a:t>Intel x86 and Memory Management</a:t>
            </a:r>
          </a:p>
        </p:txBody>
      </p:sp>
      <p:sp>
        <p:nvSpPr>
          <p:cNvPr id="101379" name="Rectangle 3"/>
          <p:cNvSpPr>
            <a:spLocks noGrp="1" noChangeArrowheads="1"/>
          </p:cNvSpPr>
          <p:nvPr>
            <p:ph type="body" idx="1"/>
          </p:nvPr>
        </p:nvSpPr>
        <p:spPr>
          <a:xfrm>
            <a:off x="0" y="426677"/>
            <a:ext cx="9144000" cy="6962763"/>
          </a:xfrm>
        </p:spPr>
        <p:txBody>
          <a:bodyPr/>
          <a:lstStyle/>
          <a:p>
            <a:r>
              <a:rPr lang="en-GB" sz="2000" dirty="0"/>
              <a:t>Includes hardware for both segmentation and paging</a:t>
            </a:r>
          </a:p>
          <a:p>
            <a:pPr>
              <a:spcBef>
                <a:spcPts val="0"/>
              </a:spcBef>
            </a:pPr>
            <a:r>
              <a:rPr lang="en-GB" sz="2000" dirty="0"/>
              <a:t>Unsegmented unpaged memory</a:t>
            </a:r>
          </a:p>
          <a:p>
            <a:pPr lvl="1"/>
            <a:r>
              <a:rPr lang="en-GB" dirty="0"/>
              <a:t>Virtual address is the same as the physical address</a:t>
            </a:r>
          </a:p>
          <a:p>
            <a:pPr lvl="1"/>
            <a:r>
              <a:rPr lang="en-GB" dirty="0"/>
              <a:t>Useful in low-complexity, high performance controller applications</a:t>
            </a:r>
          </a:p>
          <a:p>
            <a:r>
              <a:rPr lang="en-GB" sz="2000" dirty="0"/>
              <a:t>Unsegmented paged memory</a:t>
            </a:r>
          </a:p>
          <a:p>
            <a:pPr lvl="1"/>
            <a:r>
              <a:rPr lang="en-GB" dirty="0"/>
              <a:t>Memory is viewed as a paged linear address space</a:t>
            </a:r>
          </a:p>
          <a:p>
            <a:pPr lvl="1"/>
            <a:r>
              <a:rPr lang="en-GB" dirty="0"/>
              <a:t>Protection and management of memory is done via paging</a:t>
            </a:r>
          </a:p>
          <a:p>
            <a:pPr lvl="1"/>
            <a:r>
              <a:rPr lang="en-GB" dirty="0" err="1"/>
              <a:t>Favored</a:t>
            </a:r>
            <a:r>
              <a:rPr lang="en-GB" dirty="0"/>
              <a:t> by some operating systems</a:t>
            </a:r>
          </a:p>
          <a:p>
            <a:r>
              <a:rPr lang="en-GB" sz="2000" dirty="0"/>
              <a:t>Segmented unpaged memory</a:t>
            </a:r>
          </a:p>
          <a:p>
            <a:pPr lvl="1"/>
            <a:r>
              <a:rPr lang="en-GB" dirty="0"/>
              <a:t>Memory is viewed as a collection of logical address spaces</a:t>
            </a:r>
          </a:p>
          <a:p>
            <a:pPr lvl="1"/>
            <a:r>
              <a:rPr lang="en-GB" dirty="0"/>
              <a:t>Affords protection down to the level of a single byte</a:t>
            </a:r>
          </a:p>
          <a:p>
            <a:pPr lvl="1"/>
            <a:r>
              <a:rPr lang="en-GB" dirty="0"/>
              <a:t>Guarantees that the translation table needed is on-chip when the segment is in memory</a:t>
            </a:r>
          </a:p>
          <a:p>
            <a:pPr lvl="1"/>
            <a:r>
              <a:rPr lang="en-GB" dirty="0"/>
              <a:t>Results in predictable access times</a:t>
            </a:r>
          </a:p>
          <a:p>
            <a:r>
              <a:rPr lang="en-GB" sz="2000" dirty="0"/>
              <a:t>Segmented paged memory</a:t>
            </a:r>
          </a:p>
          <a:p>
            <a:pPr lvl="1"/>
            <a:r>
              <a:rPr lang="en-GB" dirty="0"/>
              <a:t>Segmentation is used to define logical memory partitions subject to access control, and paging is used to manage the allocation of memory within the partitions</a:t>
            </a:r>
          </a:p>
          <a:p>
            <a:pPr lvl="1"/>
            <a:r>
              <a:rPr lang="en-GB" dirty="0"/>
              <a:t>Operating systems such as UNIX System V </a:t>
            </a:r>
            <a:r>
              <a:rPr lang="en-GB" dirty="0" err="1"/>
              <a:t>favor</a:t>
            </a:r>
            <a:r>
              <a:rPr lang="en-GB" dirty="0"/>
              <a:t> this view</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GB" dirty="0"/>
              <a:t>Segmentation 2/2</a:t>
            </a:r>
          </a:p>
        </p:txBody>
      </p:sp>
      <p:sp>
        <p:nvSpPr>
          <p:cNvPr id="105475" name="Rectangle 3"/>
          <p:cNvSpPr>
            <a:spLocks noGrp="1" noChangeArrowheads="1"/>
          </p:cNvSpPr>
          <p:nvPr>
            <p:ph type="body" idx="1"/>
          </p:nvPr>
        </p:nvSpPr>
        <p:spPr/>
        <p:txBody>
          <a:bodyPr>
            <a:normAutofit lnSpcReduction="10000"/>
          </a:bodyPr>
          <a:lstStyle/>
          <a:p>
            <a:pPr marL="315913" indent="-315913"/>
            <a:r>
              <a:rPr lang="en-GB" sz="2200" dirty="0"/>
              <a:t>Each virtual address consists of a 16-bit segment              reference and a 32-bit offset</a:t>
            </a:r>
          </a:p>
          <a:p>
            <a:pPr marL="657225" lvl="1" indent="-328613"/>
            <a:r>
              <a:rPr lang="en-GB" sz="1800" dirty="0"/>
              <a:t>Two bits of segment reference deal with the protection mechanism</a:t>
            </a:r>
          </a:p>
          <a:p>
            <a:pPr marL="657225" lvl="1" indent="-328613"/>
            <a:r>
              <a:rPr lang="en-GB" sz="1800" dirty="0"/>
              <a:t>14 bits specify segment</a:t>
            </a:r>
          </a:p>
          <a:p>
            <a:pPr marL="315913" indent="-315913"/>
            <a:r>
              <a:rPr lang="en-GB" sz="2200" dirty="0"/>
              <a:t>Unsegmented virtual memory is 2</a:t>
            </a:r>
            <a:r>
              <a:rPr lang="en-GB" sz="2200" baseline="30000" dirty="0"/>
              <a:t>32</a:t>
            </a:r>
            <a:r>
              <a:rPr lang="en-GB" sz="2200" dirty="0"/>
              <a:t> = 4Gbytes</a:t>
            </a:r>
          </a:p>
          <a:p>
            <a:pPr marL="315913" indent="-315913"/>
            <a:r>
              <a:rPr lang="en-GB" sz="2200" dirty="0"/>
              <a:t>Segmented virtual memory is 2</a:t>
            </a:r>
            <a:r>
              <a:rPr lang="en-GB" sz="2200" baseline="30000" dirty="0"/>
              <a:t>46</a:t>
            </a:r>
            <a:r>
              <a:rPr lang="en-GB" sz="2200" dirty="0"/>
              <a:t>=64 terabytes (Tbytes)</a:t>
            </a:r>
          </a:p>
          <a:p>
            <a:pPr marL="315913" indent="-315913"/>
            <a:r>
              <a:rPr lang="en-GB" sz="2200" dirty="0"/>
              <a:t>Physical address space employs a 32-bit address for a maximum of 4 Gbytes</a:t>
            </a:r>
          </a:p>
          <a:p>
            <a:pPr marL="315913" indent="-315913"/>
            <a:r>
              <a:rPr lang="en-GB" sz="2200" dirty="0"/>
              <a:t>Virtual address space is divided into two parts</a:t>
            </a:r>
          </a:p>
          <a:p>
            <a:pPr marL="657225" lvl="1" indent="-328613"/>
            <a:r>
              <a:rPr lang="en-GB" sz="1800" dirty="0"/>
              <a:t>One-half is global, shared by all processors</a:t>
            </a:r>
          </a:p>
          <a:p>
            <a:pPr marL="657225" lvl="1" indent="-328613"/>
            <a:r>
              <a:rPr lang="en-GB" sz="1800" dirty="0"/>
              <a:t>The remainder is local and is distinct for each process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GB" dirty="0"/>
              <a:t>Segment Protection</a:t>
            </a:r>
          </a:p>
        </p:txBody>
      </p:sp>
      <p:sp>
        <p:nvSpPr>
          <p:cNvPr id="4" name="Content Placeholder 3"/>
          <p:cNvSpPr>
            <a:spLocks noGrp="1"/>
          </p:cNvSpPr>
          <p:nvPr>
            <p:ph type="body" idx="1"/>
          </p:nvPr>
        </p:nvSpPr>
        <p:spPr>
          <a:xfrm>
            <a:off x="457200" y="1639341"/>
            <a:ext cx="8229600" cy="4813995"/>
          </a:xfrm>
        </p:spPr>
        <p:txBody>
          <a:bodyPr>
            <a:normAutofit fontScale="85000" lnSpcReduction="20000"/>
          </a:bodyPr>
          <a:lstStyle/>
          <a:p>
            <a:pPr marL="328613" indent="-328613"/>
            <a:r>
              <a:rPr lang="en-US" dirty="0"/>
              <a:t>Associated with each segment are two forms of protection:</a:t>
            </a:r>
          </a:p>
          <a:p>
            <a:pPr marL="657225" lvl="1" indent="-328613"/>
            <a:r>
              <a:rPr lang="en-US" sz="2000" dirty="0"/>
              <a:t>Privilege level </a:t>
            </a:r>
          </a:p>
          <a:p>
            <a:pPr marL="657225" lvl="1" indent="-328613"/>
            <a:r>
              <a:rPr lang="en-US" sz="2000" dirty="0"/>
              <a:t>Access attribute</a:t>
            </a:r>
          </a:p>
          <a:p>
            <a:pPr marL="328613" indent="-328613"/>
            <a:r>
              <a:rPr lang="en-US" dirty="0"/>
              <a:t>There are four privilege levels</a:t>
            </a:r>
          </a:p>
          <a:p>
            <a:pPr marL="657225" lvl="1" indent="-328613"/>
            <a:r>
              <a:rPr lang="en-US" sz="2000" dirty="0"/>
              <a:t>Most protected (level 0)</a:t>
            </a:r>
          </a:p>
          <a:p>
            <a:pPr marL="657225" lvl="1" indent="-328613"/>
            <a:r>
              <a:rPr lang="en-US" sz="2000" dirty="0"/>
              <a:t>Least protected (level 3)</a:t>
            </a:r>
          </a:p>
          <a:p>
            <a:pPr marL="328613" indent="-328613"/>
            <a:r>
              <a:rPr lang="en-US" dirty="0"/>
              <a:t>Privilege level associated with a data segment is its “classification”</a:t>
            </a:r>
          </a:p>
          <a:p>
            <a:pPr marL="328613" indent="-328613"/>
            <a:r>
              <a:rPr lang="en-US" dirty="0"/>
              <a:t>Privilege level associated with a program segment is its “clearance”</a:t>
            </a:r>
          </a:p>
          <a:p>
            <a:pPr marL="328613" indent="-328613">
              <a:lnSpc>
                <a:spcPct val="130000"/>
              </a:lnSpc>
            </a:pPr>
            <a:r>
              <a:rPr lang="en-US" dirty="0"/>
              <a:t>An executing program may only access data segments for which its clearance level is lower than or equal to the privilege level of the data segment</a:t>
            </a:r>
          </a:p>
          <a:p>
            <a:pPr marL="328613" indent="-328613">
              <a:lnSpc>
                <a:spcPct val="130000"/>
              </a:lnSpc>
            </a:pPr>
            <a:r>
              <a:rPr lang="en-US" dirty="0"/>
              <a:t>The privilege mechanism also limits the use of certain instructions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a:t>
            </a:r>
          </a:p>
        </p:txBody>
      </p:sp>
      <p:graphicFrame>
        <p:nvGraphicFramePr>
          <p:cNvPr id="9" name="Content Placeholder 5"/>
          <p:cNvGraphicFramePr>
            <a:graphicFrameLocks/>
          </p:cNvGraphicFramePr>
          <p:nvPr>
            <p:extLst>
              <p:ext uri="{D42A27DB-BD31-4B8C-83A1-F6EECF244321}">
                <p14:modId xmlns:p14="http://schemas.microsoft.com/office/powerpoint/2010/main" val="2785111460"/>
              </p:ext>
            </p:extLst>
          </p:nvPr>
        </p:nvGraphicFramePr>
        <p:xfrm>
          <a:off x="179512" y="1628800"/>
          <a:ext cx="8785225" cy="4824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 Placeholder 7"/>
          <p:cNvSpPr>
            <a:spLocks noGrp="1"/>
          </p:cNvSpPr>
          <p:nvPr>
            <p:ph type="body" idx="1"/>
          </p:nvPr>
        </p:nvSpPr>
        <p:spPr>
          <a:xfrm>
            <a:off x="457200" y="1279301"/>
            <a:ext cx="8229600" cy="4525963"/>
          </a:xfrm>
        </p:spPr>
        <p:txBody>
          <a:bodyPr>
            <a:normAutofit/>
          </a:bodyPr>
          <a:lstStyle/>
          <a:p>
            <a:pPr marL="315913" indent="-315913"/>
            <a:r>
              <a:rPr lang="en-US" dirty="0"/>
              <a:t>Key interfaces in a typical computer system:</a:t>
            </a:r>
          </a:p>
          <a:p>
            <a:endParaRPr lang="en-US" dirty="0"/>
          </a:p>
        </p:txBody>
      </p:sp>
    </p:spTree>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229600" cy="1111267"/>
          </a:xfrm>
        </p:spPr>
        <p:txBody>
          <a:bodyPr/>
          <a:lstStyle/>
          <a:p>
            <a:r>
              <a:rPr lang="en-US" dirty="0"/>
              <a:t>Figure 9.20 </a:t>
            </a:r>
            <a:br>
              <a:rPr lang="en-US" dirty="0"/>
            </a:br>
            <a:r>
              <a:rPr lang="en-US" dirty="0"/>
              <a:t>Intel x86 Memory Management Formats</a:t>
            </a:r>
            <a:endParaRPr lang="en-IN" dirty="0"/>
          </a:p>
        </p:txBody>
      </p:sp>
      <p:pic>
        <p:nvPicPr>
          <p:cNvPr id="4" name="Picture 3" descr="Figure, A, Segment selector. The segment selector contains index, indices 1 to 3, Table indicator, index 2, and a requestor privilege level, indices 1, 0., Figure B, Linear address. The linear address contains a directory, indices 31 to 22, table, 21 to 12, and offset, indices 11 to 0. Figure, c, Segment descriptor, segment table entry. The segment descriptor contains a base of 15 to 0 and segment limit of 15 to 0. The base is comprised of another base of 3 to 24, Granularity of 23, Default operation size of 22, 64 bit code segment, A V L, available for use by system software, of 20 and segment limit ranging from 19 to 16. The segment limit section of 15 to 0 is comprised of a segment present with index 15, Descriptor operation size of 14 and 13, descriptor type of 12, segment type of 11 and 8 and a base of 23 to 16 with an index of 7 to 0. " title="A diagram represents the various memory management formats of Intel x 86 processor."/>
          <p:cNvPicPr>
            <a:picLocks noChangeAspect="1"/>
          </p:cNvPicPr>
          <p:nvPr/>
        </p:nvPicPr>
        <p:blipFill rotWithShape="1">
          <a:blip r:embed="rId3">
            <a:extLst>
              <a:ext uri="{28A0092B-C50C-407E-A947-70E740481C1C}">
                <a14:useLocalDpi xmlns:a14="http://schemas.microsoft.com/office/drawing/2010/main" val="0"/>
              </a:ext>
            </a:extLst>
          </a:blip>
          <a:srcRect l="8153" t="4811" r="15754" b="10140"/>
          <a:stretch/>
        </p:blipFill>
        <p:spPr>
          <a:xfrm>
            <a:off x="2800419" y="1288861"/>
            <a:ext cx="3543162" cy="5124930"/>
          </a:xfrm>
          <a:prstGeom prst="rect">
            <a:avLst/>
          </a:prstGeom>
        </p:spPr>
      </p:pic>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p:cNvSpPr>
            <a:spLocks noGrp="1"/>
          </p:cNvSpPr>
          <p:nvPr>
            <p:ph type="title"/>
          </p:nvPr>
        </p:nvSpPr>
        <p:spPr>
          <a:xfrm>
            <a:off x="447964" y="198165"/>
            <a:ext cx="8229600" cy="1111267"/>
          </a:xfrm>
        </p:spPr>
        <p:txBody>
          <a:bodyPr/>
          <a:lstStyle/>
          <a:p>
            <a:r>
              <a:rPr lang="en-US" sz="3200" dirty="0"/>
              <a:t>Table 9.5 </a:t>
            </a:r>
            <a:br>
              <a:rPr lang="en-US" sz="3200" dirty="0"/>
            </a:br>
            <a:r>
              <a:rPr lang="en-US" sz="3200" dirty="0"/>
              <a:t>x86 Memory Management Parameters (1 of 2)</a:t>
            </a:r>
            <a:endParaRPr lang="en-IN" sz="3200" dirty="0"/>
          </a:p>
        </p:txBody>
      </p:sp>
      <p:graphicFrame>
        <p:nvGraphicFramePr>
          <p:cNvPr id="7" name="Table 6" descr="The list reads as follows. Base. Defines the starting address of the segment within the 4-Gbyte linear address space. D slash B bit. In a code segment, this is the D bit and indicates whether operands and addressing modes are 16 or 32 bits. Descriptor Privilege Level, or D P L. Specifies the privilege level of the segment referred to by this segment descriptor. Granularity bit, or G. Indicates whether the Limit field is to be interpreted in units by one byte or 4 K bytes. Limit. Defines the size of the segment. The processor interprets the limit field in one of two ways, depending on the granularity bit: in units of one byte, up to a segment size limit of 1 M byte, or in units of 4 K bytes, up to a segment size limit of 4 G bytes. S bit. Determines whether a given segment is a system segment or a code or data segment. Segment Present bit, or P. Used for nonpaged systems. It indicates whether the segment is present in main memory. For paged systems, this bit is always set to 1. Type Distinguishes between various kinds of segments and indicates the access attributes. Page Directory Entry and Page Table Entry Accessed bit, or A. This bit is set to 1 by the processor in both levels of page tables when a read or write operation to the corresponding page occurs. Dirty bit, or D. This bit is set to 1 by the processor when a write operation to the corresponding page occurs. Page Frame Address Provides the physical address of the page in memory if the present bit is set. Since page frames are aligned on 4K boundaries, the bottom 12 bits are 0, and only the top 20 bits are included in the entry. In a page directory, the address is that of a page table. Page Cache Disable bit, or P C D, Indicates whether data from page may be cached. Page Size bit, or P S, Indicates whether page size is 4 K byte or 4 M byte. Page Write Through bit, or P W T. Indicates whether write through or write back caching policy will be used for data in the corresponding page. Present bit, or P. Indicates whether the page table or page is in main memory. Read slash Write bit, or R W. For user  level pages, indicates whether the page is  read only access or read slash write access for  user level programs. User slash Supervisor bit, or U S. Indicates whether the page is available only to the operating system, the supervisor level, or if it is available to both operating system and applications at the user level." title="A list of segment descriptors."/>
          <p:cNvGraphicFramePr>
            <a:graphicFrameLocks noGrp="1"/>
          </p:cNvGraphicFramePr>
          <p:nvPr>
            <p:extLst>
              <p:ext uri="{D42A27DB-BD31-4B8C-83A1-F6EECF244321}">
                <p14:modId xmlns:p14="http://schemas.microsoft.com/office/powerpoint/2010/main" val="945868147"/>
              </p:ext>
            </p:extLst>
          </p:nvPr>
        </p:nvGraphicFramePr>
        <p:xfrm>
          <a:off x="539750" y="1484784"/>
          <a:ext cx="8208714" cy="4714240"/>
        </p:xfrm>
        <a:graphic>
          <a:graphicData uri="http://schemas.openxmlformats.org/drawingml/2006/table">
            <a:tbl>
              <a:tblPr firstRow="1" bandRow="1">
                <a:tableStyleId>{5C22544A-7EE6-4342-B048-85BDC9FD1C3A}</a:tableStyleId>
              </a:tblPr>
              <a:tblGrid>
                <a:gridCol w="8208714">
                  <a:extLst>
                    <a:ext uri="{9D8B030D-6E8A-4147-A177-3AD203B41FA5}">
                      <a16:colId xmlns:a16="http://schemas.microsoft.com/office/drawing/2014/main" val="2543019389"/>
                    </a:ext>
                  </a:extLst>
                </a:gridCol>
              </a:tblGrid>
              <a:tr h="1297284">
                <a:tc>
                  <a:txBody>
                    <a:bodyPr/>
                    <a:lstStyle/>
                    <a:p>
                      <a:pPr algn="ctr"/>
                      <a:r>
                        <a:rPr lang="fr-FR" sz="1200" b="1" i="0" u="none" strike="noStrike" cap="none" baseline="0" dirty="0">
                          <a:solidFill>
                            <a:schemeClr val="tx1"/>
                          </a:solidFill>
                          <a:latin typeface="+mn-lt"/>
                          <a:ea typeface="+mn-ea"/>
                          <a:cs typeface="+mn-cs"/>
                          <a:sym typeface="Arial"/>
                        </a:rPr>
                        <a:t>Segment </a:t>
                      </a:r>
                      <a:r>
                        <a:rPr lang="fr-FR" sz="1200" b="1" i="0" u="none" strike="noStrike" cap="none" baseline="0" dirty="0" err="1">
                          <a:solidFill>
                            <a:schemeClr val="tx1"/>
                          </a:solidFill>
                          <a:latin typeface="+mn-lt"/>
                          <a:ea typeface="+mn-ea"/>
                          <a:cs typeface="+mn-cs"/>
                          <a:sym typeface="Arial"/>
                        </a:rPr>
                        <a:t>Descriptor</a:t>
                      </a:r>
                      <a:r>
                        <a:rPr lang="fr-FR" sz="1200" b="1" i="0" u="none" strike="noStrike" cap="none" baseline="0" dirty="0">
                          <a:solidFill>
                            <a:schemeClr val="tx1"/>
                          </a:solidFill>
                          <a:latin typeface="+mn-lt"/>
                          <a:ea typeface="+mn-ea"/>
                          <a:cs typeface="+mn-cs"/>
                          <a:sym typeface="Arial"/>
                        </a:rPr>
                        <a:t> (Segment Table Entry)</a:t>
                      </a:r>
                      <a:endParaRPr lang="en-US" sz="1200" b="1" dirty="0">
                        <a:solidFill>
                          <a:schemeClr val="tx1"/>
                        </a:solidFill>
                      </a:endParaRPr>
                    </a:p>
                    <a:p>
                      <a:pPr algn="l">
                        <a:spcBef>
                          <a:spcPts val="400"/>
                        </a:spcBef>
                      </a:pPr>
                      <a:r>
                        <a:rPr lang="en-US" sz="1200" b="1" dirty="0">
                          <a:solidFill>
                            <a:schemeClr val="tx1"/>
                          </a:solidFill>
                        </a:rPr>
                        <a:t>Base</a:t>
                      </a:r>
                    </a:p>
                    <a:p>
                      <a:pPr marL="268288" indent="39688" algn="l">
                        <a:spcBef>
                          <a:spcPts val="400"/>
                        </a:spcBef>
                      </a:pPr>
                      <a:r>
                        <a:rPr lang="en-US" sz="1200" b="0" dirty="0">
                          <a:solidFill>
                            <a:schemeClr val="tx1"/>
                          </a:solidFill>
                        </a:rPr>
                        <a:t>Defines the starting address of the segment within the 4-Gbyte linear address space.</a:t>
                      </a:r>
                    </a:p>
                    <a:p>
                      <a:pPr algn="l">
                        <a:spcBef>
                          <a:spcPts val="400"/>
                        </a:spcBef>
                      </a:pPr>
                      <a:r>
                        <a:rPr lang="en-US" sz="1200" b="1" dirty="0">
                          <a:solidFill>
                            <a:schemeClr val="tx1"/>
                          </a:solidFill>
                        </a:rPr>
                        <a:t>D/B bit</a:t>
                      </a:r>
                    </a:p>
                    <a:p>
                      <a:pPr marL="268288" indent="39688" algn="l">
                        <a:spcBef>
                          <a:spcPts val="400"/>
                        </a:spcBef>
                      </a:pPr>
                      <a:r>
                        <a:rPr lang="en-US" sz="1200" b="0" dirty="0">
                          <a:solidFill>
                            <a:schemeClr val="tx1"/>
                          </a:solidFill>
                        </a:rPr>
                        <a:t>In a code segment, this is the D bit and indicates whether operands and addressing modes are 16 or 32 bits.</a:t>
                      </a:r>
                    </a:p>
                    <a:p>
                      <a:pPr algn="l">
                        <a:spcBef>
                          <a:spcPts val="400"/>
                        </a:spcBef>
                      </a:pPr>
                      <a:r>
                        <a:rPr lang="en-US" sz="1200" b="1" dirty="0">
                          <a:solidFill>
                            <a:schemeClr val="tx1"/>
                          </a:solidFill>
                        </a:rPr>
                        <a:t>Descriptor Privilege Level (DPL)</a:t>
                      </a:r>
                    </a:p>
                    <a:p>
                      <a:pPr marL="268288" indent="39688" algn="l">
                        <a:spcBef>
                          <a:spcPts val="400"/>
                        </a:spcBef>
                      </a:pPr>
                      <a:r>
                        <a:rPr lang="en-US" sz="1200" b="0" dirty="0">
                          <a:solidFill>
                            <a:schemeClr val="tx1"/>
                          </a:solidFill>
                        </a:rPr>
                        <a:t>Specifies the privilege level of the segment referred to by this segment descriptor.</a:t>
                      </a:r>
                    </a:p>
                    <a:p>
                      <a:pPr algn="l">
                        <a:spcBef>
                          <a:spcPts val="400"/>
                        </a:spcBef>
                      </a:pPr>
                      <a:r>
                        <a:rPr lang="en-US" sz="1200" b="1" dirty="0">
                          <a:solidFill>
                            <a:schemeClr val="tx1"/>
                          </a:solidFill>
                        </a:rPr>
                        <a:t>Granularity bit (G)</a:t>
                      </a:r>
                    </a:p>
                    <a:p>
                      <a:pPr marL="268288" indent="39688" algn="l">
                        <a:spcBef>
                          <a:spcPts val="400"/>
                        </a:spcBef>
                      </a:pPr>
                      <a:r>
                        <a:rPr lang="en-US" sz="1200" b="0" dirty="0">
                          <a:solidFill>
                            <a:schemeClr val="tx1"/>
                          </a:solidFill>
                        </a:rPr>
                        <a:t>Indicates whether the Limit field is to be interpreted in units by one byte or 4 Kbytes.</a:t>
                      </a:r>
                    </a:p>
                    <a:p>
                      <a:pPr algn="l">
                        <a:spcBef>
                          <a:spcPts val="400"/>
                        </a:spcBef>
                      </a:pPr>
                      <a:r>
                        <a:rPr lang="en-US" sz="1200" b="1" dirty="0">
                          <a:solidFill>
                            <a:schemeClr val="tx1"/>
                          </a:solidFill>
                        </a:rPr>
                        <a:t>Limit</a:t>
                      </a:r>
                    </a:p>
                    <a:p>
                      <a:pPr marL="268288" indent="39688" algn="l">
                        <a:spcBef>
                          <a:spcPts val="400"/>
                        </a:spcBef>
                      </a:pPr>
                      <a:r>
                        <a:rPr lang="en-US" sz="1200" b="0" dirty="0">
                          <a:solidFill>
                            <a:schemeClr val="tx1"/>
                          </a:solidFill>
                        </a:rPr>
                        <a:t>Defines the size of the segment. The processor interprets the limit field in one of two ways, depending on</a:t>
                      </a:r>
                    </a:p>
                    <a:p>
                      <a:pPr marL="9525" indent="39688" algn="l">
                        <a:spcBef>
                          <a:spcPts val="400"/>
                        </a:spcBef>
                      </a:pPr>
                      <a:r>
                        <a:rPr lang="en-US" sz="1200" b="0" dirty="0">
                          <a:solidFill>
                            <a:schemeClr val="tx1"/>
                          </a:solidFill>
                        </a:rPr>
                        <a:t>the granularity bit: in units of one byte, up to a segment size limit of 1 Mbyte, or in units of 4 Kbytes, up to a</a:t>
                      </a:r>
                    </a:p>
                    <a:p>
                      <a:pPr marL="9525" indent="39688" algn="l">
                        <a:spcBef>
                          <a:spcPts val="400"/>
                        </a:spcBef>
                      </a:pPr>
                      <a:r>
                        <a:rPr lang="en-US" sz="1200" b="0" dirty="0">
                          <a:solidFill>
                            <a:schemeClr val="tx1"/>
                          </a:solidFill>
                        </a:rPr>
                        <a:t>segment size limit of 4 </a:t>
                      </a:r>
                      <a:r>
                        <a:rPr lang="en-US" sz="1200" b="0" dirty="0" err="1">
                          <a:solidFill>
                            <a:schemeClr val="tx1"/>
                          </a:solidFill>
                        </a:rPr>
                        <a:t>Gbytes</a:t>
                      </a:r>
                      <a:r>
                        <a:rPr lang="en-US" sz="1200" b="0" dirty="0">
                          <a:solidFill>
                            <a:schemeClr val="tx1"/>
                          </a:solidFill>
                        </a:rPr>
                        <a:t>.</a:t>
                      </a:r>
                    </a:p>
                    <a:p>
                      <a:pPr algn="l">
                        <a:spcBef>
                          <a:spcPts val="400"/>
                        </a:spcBef>
                      </a:pPr>
                      <a:r>
                        <a:rPr lang="en-US" sz="1200" b="1" dirty="0">
                          <a:solidFill>
                            <a:schemeClr val="tx1"/>
                          </a:solidFill>
                        </a:rPr>
                        <a:t>S bit</a:t>
                      </a:r>
                    </a:p>
                    <a:p>
                      <a:pPr marL="268288" indent="39688" algn="l">
                        <a:spcBef>
                          <a:spcPts val="400"/>
                        </a:spcBef>
                      </a:pPr>
                      <a:r>
                        <a:rPr lang="en-US" sz="1200" b="0" dirty="0">
                          <a:solidFill>
                            <a:schemeClr val="tx1"/>
                          </a:solidFill>
                        </a:rPr>
                        <a:t>Determines whether a given segment is a system segment or a code or data segment.</a:t>
                      </a:r>
                    </a:p>
                    <a:p>
                      <a:pPr algn="l">
                        <a:spcBef>
                          <a:spcPts val="400"/>
                        </a:spcBef>
                      </a:pPr>
                      <a:r>
                        <a:rPr lang="en-US" sz="1200" b="1" dirty="0">
                          <a:solidFill>
                            <a:schemeClr val="tx1"/>
                          </a:solidFill>
                        </a:rPr>
                        <a:t>Segment Present bit (P)</a:t>
                      </a:r>
                    </a:p>
                    <a:p>
                      <a:pPr marL="268288" indent="39688" algn="l">
                        <a:spcBef>
                          <a:spcPts val="400"/>
                        </a:spcBef>
                      </a:pPr>
                      <a:r>
                        <a:rPr lang="en-US" sz="1200" b="0" dirty="0">
                          <a:solidFill>
                            <a:schemeClr val="tx1"/>
                          </a:solidFill>
                        </a:rPr>
                        <a:t>Used for </a:t>
                      </a:r>
                      <a:r>
                        <a:rPr lang="en-US" sz="1200" b="0" dirty="0" err="1">
                          <a:solidFill>
                            <a:schemeClr val="tx1"/>
                          </a:solidFill>
                        </a:rPr>
                        <a:t>nonpaged</a:t>
                      </a:r>
                      <a:r>
                        <a:rPr lang="en-US" sz="1200" b="0" dirty="0">
                          <a:solidFill>
                            <a:schemeClr val="tx1"/>
                          </a:solidFill>
                        </a:rPr>
                        <a:t> systems. It indicates whether the segment is present in main memory. For paged</a:t>
                      </a:r>
                    </a:p>
                    <a:p>
                      <a:pPr marL="9525" indent="39688" algn="l">
                        <a:spcBef>
                          <a:spcPts val="400"/>
                        </a:spcBef>
                      </a:pPr>
                      <a:r>
                        <a:rPr lang="en-US" sz="1200" b="0" dirty="0">
                          <a:solidFill>
                            <a:schemeClr val="tx1"/>
                          </a:solidFill>
                        </a:rPr>
                        <a:t>systems, this bit is always set to 1.</a:t>
                      </a:r>
                    </a:p>
                    <a:p>
                      <a:pPr algn="l">
                        <a:spcBef>
                          <a:spcPts val="400"/>
                        </a:spcBef>
                      </a:pPr>
                      <a:r>
                        <a:rPr lang="en-US" sz="1200" b="1" dirty="0">
                          <a:solidFill>
                            <a:schemeClr val="tx1"/>
                          </a:solidFill>
                        </a:rPr>
                        <a:t>Type</a:t>
                      </a:r>
                    </a:p>
                    <a:p>
                      <a:pPr marL="268288" indent="39688" algn="l">
                        <a:spcBef>
                          <a:spcPts val="400"/>
                        </a:spcBef>
                      </a:pPr>
                      <a:r>
                        <a:rPr lang="en-US" sz="1200" b="0" dirty="0">
                          <a:solidFill>
                            <a:schemeClr val="tx1"/>
                          </a:solidFill>
                        </a:rPr>
                        <a:t>Distinguishes between various kinds of segments and indicates the access attributes.</a:t>
                      </a:r>
                      <a:endParaRPr lang="en-IN" sz="1200" b="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bl>
          </a:graphicData>
        </a:graphic>
      </p:graphicFrame>
      <p:sp>
        <p:nvSpPr>
          <p:cNvPr id="3" name="TextBox 2"/>
          <p:cNvSpPr txBox="1"/>
          <p:nvPr/>
        </p:nvSpPr>
        <p:spPr>
          <a:xfrm>
            <a:off x="6233780" y="6227068"/>
            <a:ext cx="2143536" cy="360492"/>
          </a:xfrm>
          <a:prstGeom prst="rect">
            <a:avLst/>
          </a:prstGeom>
          <a:noFill/>
        </p:spPr>
        <p:txBody>
          <a:bodyPr wrap="none" rtlCol="0">
            <a:spAutoFit/>
          </a:bodyPr>
          <a:lstStyle/>
          <a:p>
            <a:r>
              <a:rPr lang="en-US" sz="1000" dirty="0"/>
              <a:t>(Table is on page 323 in the textbook)</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8"/>
          <p:cNvSpPr>
            <a:spLocks noGrp="1"/>
          </p:cNvSpPr>
          <p:nvPr>
            <p:ph type="title"/>
          </p:nvPr>
        </p:nvSpPr>
        <p:spPr>
          <a:xfrm>
            <a:off x="447964" y="198165"/>
            <a:ext cx="8229600" cy="1111267"/>
          </a:xfrm>
        </p:spPr>
        <p:txBody>
          <a:bodyPr/>
          <a:lstStyle/>
          <a:p>
            <a:r>
              <a:rPr lang="en-US" sz="3200" dirty="0"/>
              <a:t>Table 9.5 </a:t>
            </a:r>
            <a:br>
              <a:rPr lang="en-US" sz="3200" dirty="0"/>
            </a:br>
            <a:r>
              <a:rPr lang="en-US" sz="3200" dirty="0"/>
              <a:t>x86 Memory Management Parameters (2 of 2)</a:t>
            </a:r>
            <a:endParaRPr lang="en-IN" sz="3200" dirty="0"/>
          </a:p>
        </p:txBody>
      </p:sp>
      <p:graphicFrame>
        <p:nvGraphicFramePr>
          <p:cNvPr id="7" name="Table 6" descr="The list reads as follows. Base. Defines the starting address of the segment within the 4-Gbyte linear address space. D slash B bit. In a code segment, this is the D bit and indicates whether operands and addressing modes are 16 or 32 bits. Descriptor Privilege Level, or D P L. Specifies the privilege level of the segment referred to by this segment descriptor. Granularity bit, or G. Indicates whether the Limit field is to be interpreted in units by one byte or 4 K bytes. Limit. Defines the size of the segment. The processor interprets the limit field in one of two ways, depending on the granularity bit: in units of one byte, up to a segment size limit of 1 M byte, or in units of 4 K bytes, up to a segment size limit of 4 G bytes. S bit. Determines whether a given segment is a system segment or a code or data segment. Segment Present bit, or P. Used for nonpaged systems. It indicates whether the segment is present in main memory. For paged systems, this bit is always set to 1. Type Distinguishes between various kinds of segments and indicates the access attributes. Page Directory Entry and Page Table Entry Accessed bit, or A. This bit is set to 1 by the processor in both levels of page tables when a read or write operation to the corresponding page occurs. Dirty bit, or D. This bit is set to 1 by the processor when a write operation to the corresponding page occurs. Page Frame Address Provides the physical address of the page in memory if the present bit is set. Since page frames are aligned on 4K boundaries, the bottom 12 bits are 0, and only the top 20 bits are included in the entry. In a page directory, the address is that of a page table. Page Cache Disable bit, or P C D, Indicates whether data from page may be cached. Page Size bit, or P S, Indicates whether page size is 4 K byte or 4 M byte. Page Write Through bit, or P W T. Indicates whether write through or write back caching policy will be used for data in the corresponding page. Present bit, or P. Indicates whether the page table or page is in main memory. Read slash Write bit, or R W. For user  level pages, indicates whether the page is  read only access or read slash write access for  user level programs. User slash Supervisor bit, or U S. Indicates whether the page is available only to the operating system, the supervisor level, or if it is available to both operating system and applications at the user level." title="A list of segment descriptors."/>
          <p:cNvGraphicFramePr>
            <a:graphicFrameLocks noGrp="1"/>
          </p:cNvGraphicFramePr>
          <p:nvPr>
            <p:extLst>
              <p:ext uri="{D42A27DB-BD31-4B8C-83A1-F6EECF244321}">
                <p14:modId xmlns:p14="http://schemas.microsoft.com/office/powerpoint/2010/main" val="980101681"/>
              </p:ext>
            </p:extLst>
          </p:nvPr>
        </p:nvGraphicFramePr>
        <p:xfrm>
          <a:off x="539750" y="1260435"/>
          <a:ext cx="7776666" cy="5039360"/>
        </p:xfrm>
        <a:graphic>
          <a:graphicData uri="http://schemas.openxmlformats.org/drawingml/2006/table">
            <a:tbl>
              <a:tblPr firstRow="1" bandRow="1">
                <a:tableStyleId>{5C22544A-7EE6-4342-B048-85BDC9FD1C3A}</a:tableStyleId>
              </a:tblPr>
              <a:tblGrid>
                <a:gridCol w="7776666">
                  <a:extLst>
                    <a:ext uri="{9D8B030D-6E8A-4147-A177-3AD203B41FA5}">
                      <a16:colId xmlns:a16="http://schemas.microsoft.com/office/drawing/2014/main" val="2543019389"/>
                    </a:ext>
                  </a:extLst>
                </a:gridCol>
              </a:tblGrid>
              <a:tr h="1297284">
                <a:tc>
                  <a:txBody>
                    <a:bodyPr/>
                    <a:lstStyle/>
                    <a:p>
                      <a:pPr algn="ctr"/>
                      <a:r>
                        <a:rPr lang="en-US" sz="1200" b="1" i="0" u="none" strike="noStrike" cap="none" baseline="0" dirty="0">
                          <a:solidFill>
                            <a:schemeClr val="tx1"/>
                          </a:solidFill>
                          <a:latin typeface="+mn-lt"/>
                          <a:ea typeface="+mn-ea"/>
                          <a:cs typeface="+mn-cs"/>
                          <a:sym typeface="Arial"/>
                        </a:rPr>
                        <a:t>Page Directory Entry and Page Table Entry</a:t>
                      </a:r>
                    </a:p>
                    <a:p>
                      <a:pPr>
                        <a:spcBef>
                          <a:spcPts val="200"/>
                        </a:spcBef>
                      </a:pPr>
                      <a:r>
                        <a:rPr lang="en-IN" sz="1200" b="1" i="0" u="none" strike="noStrike" cap="none" baseline="0" dirty="0">
                          <a:solidFill>
                            <a:schemeClr val="tx1"/>
                          </a:solidFill>
                          <a:latin typeface="+mn-lt"/>
                          <a:ea typeface="+mn-ea"/>
                          <a:cs typeface="+mn-cs"/>
                          <a:sym typeface="Arial"/>
                        </a:rPr>
                        <a:t>Accessed bit (A)</a:t>
                      </a:r>
                    </a:p>
                    <a:p>
                      <a:pPr marL="238125" indent="0">
                        <a:spcBef>
                          <a:spcPts val="200"/>
                        </a:spcBef>
                      </a:pPr>
                      <a:r>
                        <a:rPr lang="en-US" sz="1200" b="0" i="0" u="none" strike="noStrike" cap="none" baseline="0" dirty="0">
                          <a:solidFill>
                            <a:schemeClr val="tx1"/>
                          </a:solidFill>
                          <a:latin typeface="+mn-lt"/>
                          <a:ea typeface="+mn-ea"/>
                          <a:cs typeface="+mn-cs"/>
                          <a:sym typeface="Arial"/>
                        </a:rPr>
                        <a:t>This bit is set to 1 by the processor in both levels of page tables when a read or write operation to the</a:t>
                      </a:r>
                    </a:p>
                    <a:p>
                      <a:pPr marL="0" indent="0">
                        <a:spcBef>
                          <a:spcPts val="200"/>
                        </a:spcBef>
                      </a:pPr>
                      <a:r>
                        <a:rPr lang="en-IN" sz="1200" b="0" i="0" u="none" strike="noStrike" cap="none" baseline="0" dirty="0">
                          <a:solidFill>
                            <a:schemeClr val="tx1"/>
                          </a:solidFill>
                          <a:latin typeface="+mn-lt"/>
                          <a:ea typeface="+mn-ea"/>
                          <a:cs typeface="+mn-cs"/>
                          <a:sym typeface="Arial"/>
                        </a:rPr>
                        <a:t>corresponding page occurs.</a:t>
                      </a:r>
                    </a:p>
                    <a:p>
                      <a:pPr>
                        <a:spcBef>
                          <a:spcPts val="200"/>
                        </a:spcBef>
                      </a:pPr>
                      <a:r>
                        <a:rPr lang="en-IN" sz="1200" b="1" i="0" u="none" strike="noStrike" cap="none" baseline="0" dirty="0">
                          <a:solidFill>
                            <a:schemeClr val="tx1"/>
                          </a:solidFill>
                          <a:latin typeface="+mn-lt"/>
                          <a:ea typeface="+mn-ea"/>
                          <a:cs typeface="+mn-cs"/>
                          <a:sym typeface="Arial"/>
                        </a:rPr>
                        <a:t>Dirty bit (D)</a:t>
                      </a:r>
                    </a:p>
                    <a:p>
                      <a:pPr marL="238125" indent="0">
                        <a:spcBef>
                          <a:spcPts val="200"/>
                        </a:spcBef>
                      </a:pPr>
                      <a:r>
                        <a:rPr lang="en-US" sz="1200" b="0" i="0" u="none" strike="noStrike" cap="none" baseline="0" dirty="0">
                          <a:solidFill>
                            <a:schemeClr val="tx1"/>
                          </a:solidFill>
                          <a:latin typeface="+mn-lt"/>
                          <a:ea typeface="+mn-ea"/>
                          <a:cs typeface="+mn-cs"/>
                          <a:sym typeface="Arial"/>
                        </a:rPr>
                        <a:t>This bit is set to 1 by the processor when a write operation to the corresponding page occurs.</a:t>
                      </a:r>
                    </a:p>
                    <a:p>
                      <a:pPr>
                        <a:spcBef>
                          <a:spcPts val="200"/>
                        </a:spcBef>
                      </a:pPr>
                      <a:r>
                        <a:rPr lang="en-IN" sz="1200" b="1" i="0" u="none" strike="noStrike" cap="none" baseline="0" dirty="0">
                          <a:solidFill>
                            <a:schemeClr val="tx1"/>
                          </a:solidFill>
                          <a:latin typeface="+mn-lt"/>
                          <a:ea typeface="+mn-ea"/>
                          <a:cs typeface="+mn-cs"/>
                          <a:sym typeface="Arial"/>
                        </a:rPr>
                        <a:t>Page Frame Address</a:t>
                      </a:r>
                    </a:p>
                    <a:p>
                      <a:pPr marL="238125" indent="0">
                        <a:spcBef>
                          <a:spcPts val="200"/>
                        </a:spcBef>
                      </a:pPr>
                      <a:r>
                        <a:rPr lang="en-US" sz="1200" b="0" i="0" u="none" strike="noStrike" cap="none" baseline="0" dirty="0">
                          <a:solidFill>
                            <a:schemeClr val="tx1"/>
                          </a:solidFill>
                          <a:latin typeface="+mn-lt"/>
                          <a:ea typeface="+mn-ea"/>
                          <a:cs typeface="+mn-cs"/>
                          <a:sym typeface="Arial"/>
                        </a:rPr>
                        <a:t>Provides the physical address of the page in memory if the present bit is set. Since page frames are aligned</a:t>
                      </a:r>
                    </a:p>
                    <a:p>
                      <a:pPr marL="0" indent="0">
                        <a:spcBef>
                          <a:spcPts val="200"/>
                        </a:spcBef>
                      </a:pPr>
                      <a:r>
                        <a:rPr lang="en-US" sz="1200" b="0" i="0" u="none" strike="noStrike" cap="none" baseline="0" dirty="0">
                          <a:solidFill>
                            <a:schemeClr val="tx1"/>
                          </a:solidFill>
                          <a:latin typeface="+mn-lt"/>
                          <a:ea typeface="+mn-ea"/>
                          <a:cs typeface="+mn-cs"/>
                          <a:sym typeface="Arial"/>
                        </a:rPr>
                        <a:t>on 4K boundaries, the bottom 12 bits are 0, and only the top 20 bits are included in the entry. In a page </a:t>
                      </a:r>
                      <a:r>
                        <a:rPr lang="en-US" sz="1200" b="0" i="0" u="none" strike="noStrike" cap="none" baseline="0" dirty="0" err="1">
                          <a:solidFill>
                            <a:schemeClr val="tx1"/>
                          </a:solidFill>
                          <a:latin typeface="+mn-lt"/>
                          <a:ea typeface="+mn-ea"/>
                          <a:cs typeface="+mn-cs"/>
                          <a:sym typeface="Arial"/>
                        </a:rPr>
                        <a:t>direc</a:t>
                      </a:r>
                      <a:r>
                        <a:rPr lang="en-US" sz="1200" b="0" i="0" u="none" strike="noStrike" cap="none" baseline="0" dirty="0">
                          <a:solidFill>
                            <a:schemeClr val="tx1"/>
                          </a:solidFill>
                          <a:latin typeface="+mn-lt"/>
                          <a:ea typeface="+mn-ea"/>
                          <a:cs typeface="+mn-cs"/>
                          <a:sym typeface="Arial"/>
                        </a:rPr>
                        <a:t>-tory, the address is that of a page table.</a:t>
                      </a:r>
                    </a:p>
                    <a:p>
                      <a:pPr>
                        <a:spcBef>
                          <a:spcPts val="200"/>
                        </a:spcBef>
                      </a:pPr>
                      <a:r>
                        <a:rPr lang="fr-FR" sz="1200" b="1" i="0" u="none" strike="noStrike" cap="none" baseline="0" dirty="0">
                          <a:solidFill>
                            <a:schemeClr val="tx1"/>
                          </a:solidFill>
                          <a:latin typeface="+mn-lt"/>
                          <a:ea typeface="+mn-ea"/>
                          <a:cs typeface="+mn-cs"/>
                          <a:sym typeface="Arial"/>
                        </a:rPr>
                        <a:t>Page Cache </a:t>
                      </a:r>
                      <a:r>
                        <a:rPr lang="fr-FR" sz="1200" b="1" i="0" u="none" strike="noStrike" cap="none" baseline="0" dirty="0" err="1">
                          <a:solidFill>
                            <a:schemeClr val="tx1"/>
                          </a:solidFill>
                          <a:latin typeface="+mn-lt"/>
                          <a:ea typeface="+mn-ea"/>
                          <a:cs typeface="+mn-cs"/>
                          <a:sym typeface="Arial"/>
                        </a:rPr>
                        <a:t>Disable</a:t>
                      </a:r>
                      <a:r>
                        <a:rPr lang="fr-FR" sz="1200" b="1" i="0" u="none" strike="noStrike" cap="none" baseline="0" dirty="0">
                          <a:solidFill>
                            <a:schemeClr val="tx1"/>
                          </a:solidFill>
                          <a:latin typeface="+mn-lt"/>
                          <a:ea typeface="+mn-ea"/>
                          <a:cs typeface="+mn-cs"/>
                          <a:sym typeface="Arial"/>
                        </a:rPr>
                        <a:t> bit (PCD)</a:t>
                      </a:r>
                    </a:p>
                    <a:p>
                      <a:pPr marL="238125" indent="0">
                        <a:spcBef>
                          <a:spcPts val="200"/>
                        </a:spcBef>
                      </a:pPr>
                      <a:r>
                        <a:rPr lang="en-US" sz="1200" b="0" i="0" u="none" strike="noStrike" cap="none" baseline="0" dirty="0">
                          <a:solidFill>
                            <a:schemeClr val="tx1"/>
                          </a:solidFill>
                          <a:latin typeface="+mn-lt"/>
                          <a:ea typeface="+mn-ea"/>
                          <a:cs typeface="+mn-cs"/>
                          <a:sym typeface="Arial"/>
                        </a:rPr>
                        <a:t>Indicates whether data from page may be cached.</a:t>
                      </a:r>
                    </a:p>
                    <a:p>
                      <a:pPr>
                        <a:spcBef>
                          <a:spcPts val="200"/>
                        </a:spcBef>
                      </a:pPr>
                      <a:r>
                        <a:rPr lang="en-IN" sz="1200" b="1" i="0" u="none" strike="noStrike" cap="none" baseline="0" dirty="0">
                          <a:solidFill>
                            <a:schemeClr val="tx1"/>
                          </a:solidFill>
                          <a:latin typeface="+mn-lt"/>
                          <a:ea typeface="+mn-ea"/>
                          <a:cs typeface="+mn-cs"/>
                          <a:sym typeface="Arial"/>
                        </a:rPr>
                        <a:t>Page Size bit (PS)</a:t>
                      </a:r>
                    </a:p>
                    <a:p>
                      <a:pPr marL="238125" indent="0">
                        <a:spcBef>
                          <a:spcPts val="200"/>
                        </a:spcBef>
                      </a:pPr>
                      <a:r>
                        <a:rPr lang="en-US" sz="1200" b="0" i="0" u="none" strike="noStrike" cap="none" baseline="0" dirty="0">
                          <a:solidFill>
                            <a:schemeClr val="tx1"/>
                          </a:solidFill>
                          <a:latin typeface="+mn-lt"/>
                          <a:ea typeface="+mn-ea"/>
                          <a:cs typeface="+mn-cs"/>
                          <a:sym typeface="Arial"/>
                        </a:rPr>
                        <a:t>Indicates whether page size is 4 Kbyte or 4 Mbyte.</a:t>
                      </a:r>
                    </a:p>
                    <a:p>
                      <a:pPr>
                        <a:spcBef>
                          <a:spcPts val="200"/>
                        </a:spcBef>
                      </a:pPr>
                      <a:r>
                        <a:rPr lang="en-US" sz="1200" b="1" i="0" u="none" strike="noStrike" cap="none" baseline="0" dirty="0">
                          <a:solidFill>
                            <a:schemeClr val="tx1"/>
                          </a:solidFill>
                          <a:latin typeface="+mn-lt"/>
                          <a:ea typeface="+mn-ea"/>
                          <a:cs typeface="+mn-cs"/>
                          <a:sym typeface="Arial"/>
                        </a:rPr>
                        <a:t>Page Write Through bit (PWT)</a:t>
                      </a:r>
                    </a:p>
                    <a:p>
                      <a:pPr marL="238125" indent="0">
                        <a:spcBef>
                          <a:spcPts val="200"/>
                        </a:spcBef>
                      </a:pPr>
                      <a:r>
                        <a:rPr lang="en-IN" sz="1200" b="0" i="0" u="none" strike="noStrike" cap="none" baseline="0" dirty="0">
                          <a:solidFill>
                            <a:schemeClr val="tx1"/>
                          </a:solidFill>
                          <a:latin typeface="+mn-lt"/>
                          <a:ea typeface="+mn-ea"/>
                          <a:cs typeface="+mn-cs"/>
                          <a:sym typeface="Arial"/>
                        </a:rPr>
                        <a:t>Indicates whether write-through or write- back </a:t>
                      </a:r>
                      <a:r>
                        <a:rPr lang="en-US" sz="1200" b="0" i="0" u="none" strike="noStrike" cap="none" baseline="0" dirty="0">
                          <a:solidFill>
                            <a:schemeClr val="tx1"/>
                          </a:solidFill>
                          <a:latin typeface="+mn-lt"/>
                          <a:ea typeface="+mn-ea"/>
                          <a:cs typeface="+mn-cs"/>
                          <a:sym typeface="Arial"/>
                        </a:rPr>
                        <a:t>caching policy will be used for data in the corresponding page.</a:t>
                      </a:r>
                    </a:p>
                    <a:p>
                      <a:pPr>
                        <a:spcBef>
                          <a:spcPts val="200"/>
                        </a:spcBef>
                      </a:pPr>
                      <a:r>
                        <a:rPr lang="en-IN" sz="1200" b="1" i="0" u="none" strike="noStrike" cap="none" baseline="0" dirty="0">
                          <a:solidFill>
                            <a:schemeClr val="tx1"/>
                          </a:solidFill>
                          <a:latin typeface="+mn-lt"/>
                          <a:ea typeface="+mn-ea"/>
                          <a:cs typeface="+mn-cs"/>
                          <a:sym typeface="Arial"/>
                        </a:rPr>
                        <a:t>Present bit (P)</a:t>
                      </a:r>
                    </a:p>
                    <a:p>
                      <a:pPr marL="238125" indent="0">
                        <a:spcBef>
                          <a:spcPts val="200"/>
                        </a:spcBef>
                      </a:pPr>
                      <a:r>
                        <a:rPr lang="en-US" sz="1200" b="0" i="0" u="none" strike="noStrike" cap="none" baseline="0" dirty="0">
                          <a:solidFill>
                            <a:schemeClr val="tx1"/>
                          </a:solidFill>
                          <a:latin typeface="+mn-lt"/>
                          <a:ea typeface="+mn-ea"/>
                          <a:cs typeface="+mn-cs"/>
                          <a:sym typeface="Arial"/>
                        </a:rPr>
                        <a:t>Indicates whether the page table or page is in main memory.</a:t>
                      </a:r>
                    </a:p>
                    <a:p>
                      <a:pPr>
                        <a:spcBef>
                          <a:spcPts val="200"/>
                        </a:spcBef>
                      </a:pPr>
                      <a:r>
                        <a:rPr lang="en-IN" sz="1200" b="1" i="0" u="none" strike="noStrike" cap="none" baseline="0" dirty="0">
                          <a:solidFill>
                            <a:schemeClr val="tx1"/>
                          </a:solidFill>
                          <a:latin typeface="+mn-lt"/>
                          <a:ea typeface="+mn-ea"/>
                          <a:cs typeface="+mn-cs"/>
                          <a:sym typeface="Arial"/>
                        </a:rPr>
                        <a:t>Read/Write bit (RW)</a:t>
                      </a:r>
                    </a:p>
                    <a:p>
                      <a:pPr marL="238125" indent="0">
                        <a:spcBef>
                          <a:spcPts val="200"/>
                        </a:spcBef>
                      </a:pPr>
                      <a:r>
                        <a:rPr lang="en-IN" sz="1200" b="0" i="0" u="none" strike="noStrike" cap="none" baseline="0" dirty="0">
                          <a:solidFill>
                            <a:schemeClr val="tx1"/>
                          </a:solidFill>
                          <a:latin typeface="+mn-lt"/>
                          <a:ea typeface="+mn-ea"/>
                          <a:cs typeface="+mn-cs"/>
                          <a:sym typeface="Arial"/>
                        </a:rPr>
                        <a:t>For user-level </a:t>
                      </a:r>
                      <a:r>
                        <a:rPr lang="en-US" sz="1200" b="0" i="0" u="none" strike="noStrike" cap="none" baseline="0" dirty="0">
                          <a:solidFill>
                            <a:schemeClr val="tx1"/>
                          </a:solidFill>
                          <a:latin typeface="+mn-lt"/>
                          <a:ea typeface="+mn-ea"/>
                          <a:cs typeface="+mn-cs"/>
                          <a:sym typeface="Arial"/>
                        </a:rPr>
                        <a:t>pages, indicates whether the page is read- </a:t>
                      </a:r>
                      <a:r>
                        <a:rPr lang="en-IN" sz="1200" b="0" i="0" u="none" strike="noStrike" cap="none" baseline="0" dirty="0">
                          <a:solidFill>
                            <a:schemeClr val="tx1"/>
                          </a:solidFill>
                          <a:latin typeface="+mn-lt"/>
                          <a:ea typeface="+mn-ea"/>
                          <a:cs typeface="+mn-cs"/>
                          <a:sym typeface="Arial"/>
                        </a:rPr>
                        <a:t>only </a:t>
                      </a:r>
                      <a:r>
                        <a:rPr lang="en-US" sz="1200" b="0" i="0" u="none" strike="noStrike" cap="none" baseline="0" dirty="0">
                          <a:solidFill>
                            <a:schemeClr val="tx1"/>
                          </a:solidFill>
                          <a:latin typeface="+mn-lt"/>
                          <a:ea typeface="+mn-ea"/>
                          <a:cs typeface="+mn-cs"/>
                          <a:sym typeface="Arial"/>
                        </a:rPr>
                        <a:t>access or read/write access for user- </a:t>
                      </a:r>
                      <a:r>
                        <a:rPr lang="en-IN" sz="1200" b="0" i="0" u="none" strike="noStrike" cap="none" baseline="0" dirty="0">
                          <a:solidFill>
                            <a:schemeClr val="tx1"/>
                          </a:solidFill>
                          <a:latin typeface="+mn-lt"/>
                          <a:ea typeface="+mn-ea"/>
                          <a:cs typeface="+mn-cs"/>
                          <a:sym typeface="Arial"/>
                        </a:rPr>
                        <a:t>level</a:t>
                      </a:r>
                    </a:p>
                    <a:p>
                      <a:pPr marL="238125" indent="0">
                        <a:spcBef>
                          <a:spcPts val="200"/>
                        </a:spcBef>
                      </a:pPr>
                      <a:r>
                        <a:rPr lang="en-IN" sz="1200" b="0" i="0" u="none" strike="noStrike" cap="none" baseline="0" dirty="0">
                          <a:solidFill>
                            <a:schemeClr val="tx1"/>
                          </a:solidFill>
                          <a:latin typeface="+mn-lt"/>
                          <a:ea typeface="+mn-ea"/>
                          <a:cs typeface="+mn-cs"/>
                          <a:sym typeface="Arial"/>
                        </a:rPr>
                        <a:t>programs.</a:t>
                      </a:r>
                    </a:p>
                    <a:p>
                      <a:pPr>
                        <a:spcBef>
                          <a:spcPts val="200"/>
                        </a:spcBef>
                      </a:pPr>
                      <a:r>
                        <a:rPr lang="en-IN" sz="1200" b="1" i="0" u="none" strike="noStrike" cap="none" baseline="0" dirty="0">
                          <a:solidFill>
                            <a:schemeClr val="tx1"/>
                          </a:solidFill>
                          <a:latin typeface="+mn-lt"/>
                          <a:ea typeface="+mn-ea"/>
                          <a:cs typeface="+mn-cs"/>
                          <a:sym typeface="Arial"/>
                        </a:rPr>
                        <a:t>User/Supervisor bit (US)</a:t>
                      </a:r>
                    </a:p>
                    <a:p>
                      <a:pPr marL="238125" indent="0">
                        <a:spcBef>
                          <a:spcPts val="200"/>
                        </a:spcBef>
                      </a:pPr>
                      <a:r>
                        <a:rPr lang="en-US" sz="1200" b="0" i="0" u="none" strike="noStrike" cap="none" baseline="0" dirty="0">
                          <a:solidFill>
                            <a:schemeClr val="tx1"/>
                          </a:solidFill>
                          <a:latin typeface="+mn-lt"/>
                          <a:ea typeface="+mn-ea"/>
                          <a:cs typeface="+mn-cs"/>
                          <a:sym typeface="Arial"/>
                        </a:rPr>
                        <a:t>Indicates whether the page is available only to the operating system (supervisor level) or is available to</a:t>
                      </a:r>
                    </a:p>
                    <a:p>
                      <a:pPr marL="0" indent="0">
                        <a:spcBef>
                          <a:spcPts val="200"/>
                        </a:spcBef>
                      </a:pPr>
                      <a:r>
                        <a:rPr lang="en-US" sz="1200" b="0" i="0" u="none" strike="noStrike" cap="none" baseline="0" dirty="0">
                          <a:solidFill>
                            <a:schemeClr val="tx1"/>
                          </a:solidFill>
                          <a:latin typeface="+mn-lt"/>
                          <a:ea typeface="+mn-ea"/>
                          <a:cs typeface="+mn-cs"/>
                          <a:sym typeface="Arial"/>
                        </a:rPr>
                        <a:t>both operating system and applications (user level).</a:t>
                      </a:r>
                      <a:endParaRPr lang="en-IN" sz="1200" b="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bl>
          </a:graphicData>
        </a:graphic>
      </p:graphicFrame>
      <p:sp>
        <p:nvSpPr>
          <p:cNvPr id="2" name="Rectangle 1"/>
          <p:cNvSpPr/>
          <p:nvPr/>
        </p:nvSpPr>
        <p:spPr>
          <a:xfrm>
            <a:off x="6156176" y="6262428"/>
            <a:ext cx="2521388" cy="246221"/>
          </a:xfrm>
          <a:prstGeom prst="rect">
            <a:avLst/>
          </a:prstGeom>
        </p:spPr>
        <p:txBody>
          <a:bodyPr wrap="square">
            <a:spAutoFit/>
          </a:bodyPr>
          <a:lstStyle/>
          <a:p>
            <a:r>
              <a:rPr lang="en-US" sz="1000" dirty="0"/>
              <a:t>(Table is on page 323 in the textbook)</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GB" dirty="0"/>
              <a:t>Paging</a:t>
            </a:r>
          </a:p>
        </p:txBody>
      </p:sp>
      <p:sp>
        <p:nvSpPr>
          <p:cNvPr id="107523" name="Rectangle 3"/>
          <p:cNvSpPr>
            <a:spLocks noGrp="1" noChangeArrowheads="1"/>
          </p:cNvSpPr>
          <p:nvPr>
            <p:ph type="body" idx="1"/>
          </p:nvPr>
        </p:nvSpPr>
        <p:spPr/>
        <p:txBody>
          <a:bodyPr>
            <a:normAutofit/>
          </a:bodyPr>
          <a:lstStyle/>
          <a:p>
            <a:pPr marL="328613" indent="-328613"/>
            <a:r>
              <a:rPr lang="en-GB" sz="2200" dirty="0"/>
              <a:t>Segmentation may be disabled</a:t>
            </a:r>
          </a:p>
          <a:p>
            <a:pPr marL="668338" lvl="1" indent="-339725"/>
            <a:r>
              <a:rPr lang="en-GB" sz="1800" dirty="0"/>
              <a:t>In which case linear address space is used</a:t>
            </a:r>
          </a:p>
          <a:p>
            <a:pPr marL="328613" indent="-328613"/>
            <a:r>
              <a:rPr lang="en-GB" sz="2200" dirty="0"/>
              <a:t>Two level page table lookup</a:t>
            </a:r>
          </a:p>
          <a:p>
            <a:pPr marL="668338" lvl="1" indent="-339725"/>
            <a:r>
              <a:rPr lang="en-GB" sz="1800" dirty="0"/>
              <a:t>First, page directory</a:t>
            </a:r>
          </a:p>
          <a:p>
            <a:pPr marL="996950" lvl="2" indent="-328613"/>
            <a:r>
              <a:rPr lang="en-GB" sz="1800" dirty="0"/>
              <a:t>1024 entries max</a:t>
            </a:r>
          </a:p>
          <a:p>
            <a:pPr marL="996950" lvl="2" indent="-328613"/>
            <a:r>
              <a:rPr lang="en-GB" sz="1800" dirty="0"/>
              <a:t>Splits 4 Gbyte linear memory into 1024 page groups of 4 Mbyte</a:t>
            </a:r>
          </a:p>
          <a:p>
            <a:pPr marL="996950" lvl="2" indent="-328613"/>
            <a:r>
              <a:rPr lang="en-GB" sz="1800" dirty="0"/>
              <a:t>Each page table has 1024 entries corresponding to 4 Kbyte pages</a:t>
            </a:r>
          </a:p>
          <a:p>
            <a:pPr marL="996950" lvl="2" indent="-328613"/>
            <a:r>
              <a:rPr lang="en-GB" sz="1800" dirty="0"/>
              <a:t>Can use one page directory for all processes, one per process or mixture</a:t>
            </a:r>
          </a:p>
          <a:p>
            <a:pPr marL="996950" lvl="2" indent="-328613"/>
            <a:r>
              <a:rPr lang="en-GB" sz="1800" dirty="0"/>
              <a:t>Page directory for current process always in memory</a:t>
            </a:r>
          </a:p>
          <a:p>
            <a:pPr marL="668338" lvl="1" indent="-339725"/>
            <a:r>
              <a:rPr lang="en-GB" sz="1800" dirty="0"/>
              <a:t>Use TLB holding 32 page table entries</a:t>
            </a:r>
          </a:p>
          <a:p>
            <a:pPr marL="668338" lvl="1" indent="-339725"/>
            <a:r>
              <a:rPr lang="en-GB" sz="1800" dirty="0"/>
              <a:t>Two page sizes available, 4k or 4M</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02960"/>
            <a:ext cx="8229600" cy="1627006"/>
          </a:xfrm>
        </p:spPr>
        <p:txBody>
          <a:bodyPr/>
          <a:lstStyle/>
          <a:p>
            <a:r>
              <a:rPr lang="en-US" dirty="0"/>
              <a:t>Figure 9.21 </a:t>
            </a:r>
            <a:br>
              <a:rPr lang="en-US" dirty="0"/>
            </a:br>
            <a:r>
              <a:rPr lang="en-US" dirty="0"/>
              <a:t>Intel x86 Memory Address Translation Mechanisms</a:t>
            </a:r>
            <a:endParaRPr lang="en-IN" dirty="0"/>
          </a:p>
        </p:txBody>
      </p:sp>
      <p:pic>
        <p:nvPicPr>
          <p:cNvPr id="4" name="Picture 3" descr="Logical address is applied to the segment selector and the offset. The output from the segment selector is forwarded to the segment descriptor section of the G D T, global descriptor table. Segment base address, the output from the segment descriptor and the output from the offset are sent to the linear address and page section of the linear address space bloc. The output from this segment is sent to a linear address with directory, table and offset section. The output from the directory is forwarded to the entry section of the page directory and the output from the page directory and the table is forwarded to the entry section of the page table block. The output from the entry section of the page table is forwarded to the page section of the physical address space. The whole process of involving logical address is mentioned as segmentation and the process involving linear address is mentioned as paging." title="A block diagram explains the memory address translation mechanisms of Intel x 86 processors."/>
          <p:cNvPicPr>
            <a:picLocks noChangeAspect="1"/>
          </p:cNvPicPr>
          <p:nvPr/>
        </p:nvPicPr>
        <p:blipFill rotWithShape="1">
          <a:blip r:embed="rId3">
            <a:extLst>
              <a:ext uri="{28A0092B-C50C-407E-A947-70E740481C1C}">
                <a14:useLocalDpi xmlns:a14="http://schemas.microsoft.com/office/drawing/2010/main" val="0"/>
              </a:ext>
            </a:extLst>
          </a:blip>
          <a:srcRect l="3841" t="12868" r="3968" b="34445"/>
          <a:stretch/>
        </p:blipFill>
        <p:spPr>
          <a:xfrm>
            <a:off x="1348169" y="1693631"/>
            <a:ext cx="6447663" cy="4768585"/>
          </a:xfrm>
          <a:prstGeom prst="rect">
            <a:avLst/>
          </a:prstGeom>
        </p:spPr>
      </p:pic>
    </p:spTree>
  </p:cSld>
  <p:clrMapOvr>
    <a:masterClrMapping/>
  </p:clrMapOvr>
  <p:transition spd="med">
    <p:plus/>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229600" cy="1111267"/>
          </a:xfrm>
        </p:spPr>
        <p:txBody>
          <a:bodyPr/>
          <a:lstStyle/>
          <a:p>
            <a:r>
              <a:rPr lang="en-US" dirty="0"/>
              <a:t>Figure 9.22 </a:t>
            </a:r>
            <a:br>
              <a:rPr lang="en-US" dirty="0"/>
            </a:br>
            <a:r>
              <a:rPr lang="en-US" dirty="0"/>
              <a:t>ARM Memory System Overview</a:t>
            </a:r>
            <a:endParaRPr lang="en-IN" dirty="0"/>
          </a:p>
        </p:txBody>
      </p:sp>
      <p:pic>
        <p:nvPicPr>
          <p:cNvPr id="4" name="Picture 3" descr="The memory management unit, M M U, contains the access control hardware, T L B and the virtual memory translation hardware. The instruction to abort is sent from the access control hardware to the A R M core. The A R M core sends the virtual address to the cache and writes buffer and the T L B. In addition, the cache and write buffer can send data back to the A R M core. The T L B sends control bits and physical address to the cache and write buffer. The cache and write buffer can send and receive data from the cache line fetch hardware. This cache line fetch hardware receives physical address from the T L B and can also send and receive data from the main memory. The main memory receives the physical address from the T L B and it can send and receive the same from the virtual memory translation hardware of the memory management unit. The virtual memory translation hardware can send and receive virtual address and, access bits and domain information from the T L B. The T L B sends access bits and domain information to the access control hardware which sends the abort instruction to the A R M core. " title="A block diagram provides an overview of the memory management hardware in the A R M for virtual memory."/>
          <p:cNvPicPr>
            <a:picLocks noChangeAspect="1"/>
          </p:cNvPicPr>
          <p:nvPr/>
        </p:nvPicPr>
        <p:blipFill rotWithShape="1">
          <a:blip r:embed="rId3">
            <a:extLst>
              <a:ext uri="{28A0092B-C50C-407E-A947-70E740481C1C}">
                <a14:useLocalDpi xmlns:a14="http://schemas.microsoft.com/office/drawing/2010/main" val="0"/>
              </a:ext>
            </a:extLst>
          </a:blip>
          <a:srcRect l="3979" t="13632" r="7002" b="50224"/>
          <a:stretch/>
        </p:blipFill>
        <p:spPr>
          <a:xfrm>
            <a:off x="323528" y="1628800"/>
            <a:ext cx="8496944" cy="4464496"/>
          </a:xfrm>
          <a:prstGeom prst="rect">
            <a:avLst/>
          </a:prstGeom>
        </p:spPr>
      </p:pic>
    </p:spTree>
  </p:cSld>
  <p:clrMapOvr>
    <a:masterClrMapping/>
  </p:clrMapOvr>
  <p:transition spd="med">
    <p:plus/>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72071" y="212086"/>
            <a:ext cx="7556313" cy="1116106"/>
          </a:xfrm>
        </p:spPr>
        <p:txBody>
          <a:bodyPr/>
          <a:lstStyle/>
          <a:p>
            <a:r>
              <a:rPr lang="en-GB" dirty="0"/>
              <a:t>Virtual Memory Address</a:t>
            </a:r>
            <a:br>
              <a:rPr lang="en-GB" dirty="0"/>
            </a:br>
            <a:r>
              <a:rPr lang="en-GB" dirty="0"/>
              <a:t>Translation</a:t>
            </a:r>
          </a:p>
        </p:txBody>
      </p:sp>
      <p:sp>
        <p:nvSpPr>
          <p:cNvPr id="5" name="Content Placeholder 4"/>
          <p:cNvSpPr>
            <a:spLocks noGrp="1"/>
          </p:cNvSpPr>
          <p:nvPr>
            <p:ph type="body" idx="1"/>
          </p:nvPr>
        </p:nvSpPr>
        <p:spPr>
          <a:xfrm>
            <a:off x="323528" y="1600200"/>
            <a:ext cx="3839169" cy="4525963"/>
          </a:xfrm>
        </p:spPr>
        <p:txBody>
          <a:bodyPr>
            <a:normAutofit/>
          </a:bodyPr>
          <a:lstStyle/>
          <a:p>
            <a:r>
              <a:rPr lang="en-US" sz="1400" dirty="0"/>
              <a:t>The ARM supports memory access based on either sections or pages</a:t>
            </a:r>
          </a:p>
          <a:p>
            <a:r>
              <a:rPr lang="en-US" sz="1400" dirty="0"/>
              <a:t>Supersections (optional)</a:t>
            </a:r>
          </a:p>
          <a:p>
            <a:pPr lvl="1" indent="-274638"/>
            <a:r>
              <a:rPr lang="en-US" sz="1400" dirty="0"/>
              <a:t>Consist of 16-MB blocks of main memory</a:t>
            </a:r>
          </a:p>
          <a:p>
            <a:r>
              <a:rPr lang="en-US" sz="1400" dirty="0"/>
              <a:t>Sections</a:t>
            </a:r>
          </a:p>
          <a:p>
            <a:pPr lvl="1" indent="-274638"/>
            <a:r>
              <a:rPr lang="en-US" sz="1400" dirty="0"/>
              <a:t>Consist of 1-MB blocks of main memory</a:t>
            </a:r>
          </a:p>
          <a:p>
            <a:r>
              <a:rPr lang="en-US" sz="1400" dirty="0"/>
              <a:t>Large pages</a:t>
            </a:r>
          </a:p>
          <a:p>
            <a:pPr lvl="1" indent="-274638"/>
            <a:r>
              <a:rPr lang="en-US" sz="1400" dirty="0"/>
              <a:t>Consist of 64-kB blocks of main memory</a:t>
            </a:r>
          </a:p>
          <a:p>
            <a:r>
              <a:rPr lang="en-US" sz="1400" dirty="0"/>
              <a:t>Small pages</a:t>
            </a:r>
          </a:p>
          <a:p>
            <a:pPr lvl="1" indent="-274638"/>
            <a:r>
              <a:rPr lang="en-US" sz="1400" dirty="0"/>
              <a:t>Consist of 4-kB blocks of main memory</a:t>
            </a:r>
          </a:p>
        </p:txBody>
      </p:sp>
      <p:sp>
        <p:nvSpPr>
          <p:cNvPr id="7" name="Content Placeholder 4"/>
          <p:cNvSpPr txBox="1">
            <a:spLocks/>
          </p:cNvSpPr>
          <p:nvPr/>
        </p:nvSpPr>
        <p:spPr bwMode="auto">
          <a:xfrm>
            <a:off x="4572000" y="984004"/>
            <a:ext cx="3839169" cy="5563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noAutofit/>
          </a:bodyPr>
          <a:lstStyle>
            <a:defPPr marR="0" lvl="0" algn="l" rtl="0">
              <a:lnSpc>
                <a:spcPct val="100000"/>
              </a:lnSpc>
              <a:spcBef>
                <a:spcPts val="0"/>
              </a:spcBef>
              <a:spcAft>
                <a:spcPts val="0"/>
              </a:spcAft>
            </a:defPPr>
            <a:lvl1pPr marL="256032" marR="0" lvl="0" indent="-154432" algn="l" rtl="0" eaLnBrk="0" fontAlgn="base" hangingPunct="0">
              <a:spcBef>
                <a:spcPts val="1500"/>
              </a:spcBef>
              <a:spcAft>
                <a:spcPct val="0"/>
              </a:spcAft>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eaLnBrk="0" fontAlgn="base" hangingPunct="0">
              <a:spcBef>
                <a:spcPts val="600"/>
              </a:spcBef>
              <a:spcAft>
                <a:spcPct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a:lnSpc>
                <a:spcPct val="110000"/>
              </a:lnSpc>
            </a:pPr>
            <a:r>
              <a:rPr lang="en-US" sz="1400" dirty="0"/>
              <a:t>Sections and </a:t>
            </a:r>
            <a:r>
              <a:rPr lang="en-US" sz="1400" dirty="0" err="1"/>
              <a:t>supersections</a:t>
            </a:r>
            <a:r>
              <a:rPr lang="en-US" sz="1400" dirty="0"/>
              <a:t> are supported to allow mapping of a large region of memory while using only a single entry in the TLB</a:t>
            </a:r>
          </a:p>
          <a:p>
            <a:pPr>
              <a:lnSpc>
                <a:spcPct val="110000"/>
              </a:lnSpc>
            </a:pPr>
            <a:r>
              <a:rPr lang="en-US" sz="1400" dirty="0"/>
              <a:t>The translation table held in main memory has two levels:</a:t>
            </a:r>
          </a:p>
          <a:p>
            <a:pPr marL="246063" lvl="1" indent="-141288">
              <a:lnSpc>
                <a:spcPct val="90000"/>
              </a:lnSpc>
              <a:spcBef>
                <a:spcPts val="2000"/>
              </a:spcBef>
              <a:buClr>
                <a:schemeClr val="tx2"/>
              </a:buClr>
              <a:buFont typeface="Arial" panose="020B0604020202020204" pitchFamily="34" charset="0"/>
              <a:buChar char="•"/>
            </a:pPr>
            <a:r>
              <a:rPr lang="en-US" sz="1400" dirty="0"/>
              <a:t>Level 1 table</a:t>
            </a:r>
          </a:p>
          <a:p>
            <a:pPr marL="492125" lvl="1" indent="-234950">
              <a:buFont typeface="Arial" panose="020B0604020202020204" pitchFamily="34" charset="0"/>
              <a:buChar char="–"/>
            </a:pPr>
            <a:r>
              <a:rPr lang="en-US" sz="1400" dirty="0"/>
              <a:t>Holds level 1 descriptors that contain the base address and translation properties for a Section and </a:t>
            </a:r>
            <a:r>
              <a:rPr lang="en-US" sz="1400" dirty="0" err="1"/>
              <a:t>Supersection</a:t>
            </a:r>
            <a:endParaRPr lang="en-US" sz="1400" dirty="0"/>
          </a:p>
          <a:p>
            <a:pPr marL="492125" lvl="1" indent="-234950">
              <a:buFont typeface="Arial" panose="020B0604020202020204" pitchFamily="34" charset="0"/>
              <a:buChar char="–"/>
            </a:pPr>
            <a:r>
              <a:rPr lang="en-US" sz="1400" dirty="0"/>
              <a:t>And translation properties and pointers to a level 2 table for a large page or a small page</a:t>
            </a:r>
          </a:p>
          <a:p>
            <a:pPr marL="246063" lvl="1" indent="-141288">
              <a:lnSpc>
                <a:spcPct val="90000"/>
              </a:lnSpc>
              <a:spcBef>
                <a:spcPts val="2000"/>
              </a:spcBef>
              <a:buClr>
                <a:schemeClr val="tx2"/>
              </a:buClr>
              <a:buFont typeface="Arial" panose="020B0604020202020204" pitchFamily="34" charset="0"/>
              <a:buChar char="•"/>
            </a:pPr>
            <a:r>
              <a:rPr lang="en-US" sz="1400" dirty="0"/>
              <a:t>Level 2 table</a:t>
            </a:r>
          </a:p>
          <a:p>
            <a:pPr marL="492125" lvl="2" indent="-234950">
              <a:lnSpc>
                <a:spcPct val="90000"/>
              </a:lnSpc>
              <a:spcBef>
                <a:spcPts val="1000"/>
              </a:spcBef>
              <a:buFont typeface="Arial" panose="020B0604020202020204" pitchFamily="34" charset="0"/>
              <a:buChar char="–"/>
            </a:pPr>
            <a:r>
              <a:rPr lang="en-US" sz="1400" dirty="0"/>
              <a:t>Holds level 2 descriptors that contain the base address and translation properties for a Small page or a Large page</a:t>
            </a:r>
          </a:p>
          <a:p>
            <a:pPr marL="492125" lvl="2" indent="-234950">
              <a:lnSpc>
                <a:spcPct val="90000"/>
              </a:lnSpc>
              <a:spcBef>
                <a:spcPts val="1000"/>
              </a:spcBef>
              <a:buFont typeface="Arial" panose="020B0604020202020204" pitchFamily="34" charset="0"/>
              <a:buChar char="–"/>
            </a:pPr>
            <a:r>
              <a:rPr lang="en-US" sz="1400" dirty="0"/>
              <a:t>Requires 1kB of memory</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768"/>
            <a:ext cx="8229600" cy="1627006"/>
          </a:xfrm>
        </p:spPr>
        <p:txBody>
          <a:bodyPr/>
          <a:lstStyle/>
          <a:p>
            <a:r>
              <a:rPr lang="en-US" dirty="0"/>
              <a:t>Figure 9.23 </a:t>
            </a:r>
            <a:br>
              <a:rPr lang="en-US" dirty="0"/>
            </a:br>
            <a:r>
              <a:rPr lang="en-US" dirty="0"/>
              <a:t>ARM Virtual Memory Address Translation for Small Pages</a:t>
            </a:r>
            <a:endParaRPr lang="en-IN" dirty="0"/>
          </a:p>
        </p:txBody>
      </p:sp>
      <p:pic>
        <p:nvPicPr>
          <p:cNvPr id="2" name="Picture 1" descr="The virtual address contains the Level 1 index, indices from31 to 19, Level 2 index, 19 to 11, and page index, 11 to 0. The instructions from the level 1 index are sent to the L 2 P T base address section of the level 1 page table. The level 1 page table contains rows ranging from 4095 to 0. The instructions from the level 2 page table base address are sent to the zeroth page base address of the level 2 page table. The level 2 page table contains addresses ranging from 255 to 0. The instructions from the L 2 index are sent to the page base address, 10 of the level 2 page table. The output from the page base address 10 of the level 2 page table and the page index 0 are sent to the bottom and central section of the small page, 4 k B, of the main memory." title="A block diagram explains the process of A R M virtual memory translation for small pages."/>
          <p:cNvPicPr>
            <a:picLocks noChangeAspect="1"/>
          </p:cNvPicPr>
          <p:nvPr/>
        </p:nvPicPr>
        <p:blipFill rotWithShape="1">
          <a:blip r:embed="rId3">
            <a:extLst>
              <a:ext uri="{28A0092B-C50C-407E-A947-70E740481C1C}">
                <a14:useLocalDpi xmlns:a14="http://schemas.microsoft.com/office/drawing/2010/main" val="0"/>
              </a:ext>
            </a:extLst>
          </a:blip>
          <a:srcRect l="3226" t="9592" r="4300" b="35570"/>
          <a:stretch/>
        </p:blipFill>
        <p:spPr>
          <a:xfrm>
            <a:off x="1566720" y="1780219"/>
            <a:ext cx="6010561" cy="4612756"/>
          </a:xfrm>
          <a:prstGeom prst="rect">
            <a:avLst/>
          </a:prstGeom>
        </p:spPr>
      </p:pic>
    </p:spTree>
  </p:cSld>
  <p:clrMapOvr>
    <a:masterClrMapping/>
  </p:clrMapOvr>
  <p:transition spd="med">
    <p:plus/>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229600" cy="1111267"/>
          </a:xfrm>
        </p:spPr>
        <p:txBody>
          <a:bodyPr/>
          <a:lstStyle/>
          <a:p>
            <a:r>
              <a:rPr lang="en-US" dirty="0"/>
              <a:t>Figure 9.24 </a:t>
            </a:r>
            <a:br>
              <a:rPr lang="en-US" dirty="0"/>
            </a:br>
            <a:r>
              <a:rPr lang="en-US" dirty="0"/>
              <a:t>ARM Memory-Management Formats</a:t>
            </a:r>
            <a:endParaRPr lang="en-IN" dirty="0"/>
          </a:p>
        </p:txBody>
      </p:sp>
      <p:pic>
        <p:nvPicPr>
          <p:cNvPr id="4" name="Picture 3" descr="(Diagram A, Alternative first level descriptor formats. The fault section contains I G N with indices ranging from 31, 24, 23, 20, 19, 14, 12, 11, 10, 9, 8, 5, 4, 3, 2, 1 and 0. The fault section also contains a cell with numerals 0, 0 with indices 1, 0. The page table contains coarse page table base address, P, domain, S B Z and numerals 0, 1. The section contains the section base address, S B Z, 0, n G, S, A P X, T E X, A P, Domain, X N, C, B and numerals 1, 0. The super section contains super section base address, base address [35 is to 32], S B Z, 1, n G, S, A P X, T E X, A P, P, Base address [39 is to 36] X N, C, B and numerals 1, 0., Diagram B, Alternative second level descriptor formats. The fault section contains I G N of indices 31 to 2, and numerals 0, 0 with indices 1, 0. The small page contains small page base address with indices ranging from 31 to 12, n G, indices 12, 11, S, 10, A P X, 9, T E X, 8, 7, 6, A P, 5, 4, C, 3, B, 2, 1 X, top, N, bottom, indices 1, 0. The large page section contains large page base address, indices 31 to 16, X N, indices 15, T E X, indices 14 to 12, n G, index 11, S, 10, A P X, 9, S B Z, 8, 7, 6, A P, 5, 4, C, 3, B, 2, numerals 0, 1, indices 1, 0." title="A diagram explains the various A R M memory management formats."/>
          <p:cNvPicPr>
            <a:picLocks noChangeAspect="1"/>
          </p:cNvPicPr>
          <p:nvPr/>
        </p:nvPicPr>
        <p:blipFill rotWithShape="1">
          <a:blip r:embed="rId3">
            <a:extLst>
              <a:ext uri="{28A0092B-C50C-407E-A947-70E740481C1C}">
                <a14:useLocalDpi xmlns:a14="http://schemas.microsoft.com/office/drawing/2010/main" val="0"/>
              </a:ext>
            </a:extLst>
          </a:blip>
          <a:srcRect l="2500" t="11591" r="7500" b="13069"/>
          <a:stretch/>
        </p:blipFill>
        <p:spPr>
          <a:xfrm>
            <a:off x="2141489" y="1196751"/>
            <a:ext cx="4861023" cy="5266109"/>
          </a:xfrm>
          <a:prstGeom prst="rect">
            <a:avLst/>
          </a:prstGeom>
        </p:spPr>
      </p:pic>
    </p:spTree>
  </p:cSld>
  <p:clrMapOvr>
    <a:masterClrMapping/>
  </p:clrMapOvr>
  <p:transition spd="med">
    <p:plus/>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8"/>
          <p:cNvSpPr>
            <a:spLocks noGrp="1"/>
          </p:cNvSpPr>
          <p:nvPr>
            <p:ph type="title"/>
          </p:nvPr>
        </p:nvSpPr>
        <p:spPr>
          <a:xfrm>
            <a:off x="447964" y="198165"/>
            <a:ext cx="8229600" cy="1111267"/>
          </a:xfrm>
        </p:spPr>
        <p:txBody>
          <a:bodyPr/>
          <a:lstStyle/>
          <a:p>
            <a:r>
              <a:rPr lang="en-US" dirty="0"/>
              <a:t>Table 9.6 </a:t>
            </a:r>
            <a:br>
              <a:rPr lang="en-US" dirty="0"/>
            </a:br>
            <a:r>
              <a:rPr lang="en-US" dirty="0"/>
              <a:t>ARM Memory-Management Parameters</a:t>
            </a:r>
            <a:endParaRPr lang="en-IN" dirty="0"/>
          </a:p>
        </p:txBody>
      </p:sp>
      <p:graphicFrame>
        <p:nvGraphicFramePr>
          <p:cNvPr id="5" name="Table 4" descr="The list reads as follows. Access Permission (A P), Access Permission Extension (A P X). These bits control access to the corresponding memory region. If an access is made to an area of memory without the required permissions, a Permission Fault is raised. Bufferable (B) bit Determines, with the T E X bits, how the write buffer is used for cacheable memory. Cacheable (C) bit Determines whether this memory region can be mapped through the cache. Domain Collection of memory regions. Access control can be applied on the basis of domain. not Global (n G) Determines whether the translation should be marked as global (0), or process specific (1). Shared (S) Determines whether the translation is for not shared (0), or shared (1) memory. S B Z Should be zero. Type Extension (T E X) These bits, together with the B and C bits, control accesses to the caches, how the write buffer is used, and if the memory region is shareable and therefore must be kept coherent. Execute Never (X N) Determines whether the region is executable (0) or not executable (1)." title="A list or A R M memory management parameters."/>
          <p:cNvGraphicFramePr>
            <a:graphicFrameLocks noGrp="1"/>
          </p:cNvGraphicFramePr>
          <p:nvPr>
            <p:extLst>
              <p:ext uri="{D42A27DB-BD31-4B8C-83A1-F6EECF244321}">
                <p14:modId xmlns:p14="http://schemas.microsoft.com/office/powerpoint/2010/main" val="287520063"/>
              </p:ext>
            </p:extLst>
          </p:nvPr>
        </p:nvGraphicFramePr>
        <p:xfrm>
          <a:off x="899691" y="1254218"/>
          <a:ext cx="7200701" cy="5007968"/>
        </p:xfrm>
        <a:graphic>
          <a:graphicData uri="http://schemas.openxmlformats.org/drawingml/2006/table">
            <a:tbl>
              <a:tblPr firstRow="1" bandRow="1">
                <a:tableStyleId>{5C22544A-7EE6-4342-B048-85BDC9FD1C3A}</a:tableStyleId>
              </a:tblPr>
              <a:tblGrid>
                <a:gridCol w="7200701">
                  <a:extLst>
                    <a:ext uri="{9D8B030D-6E8A-4147-A177-3AD203B41FA5}">
                      <a16:colId xmlns:a16="http://schemas.microsoft.com/office/drawing/2014/main" val="2543019389"/>
                    </a:ext>
                  </a:extLst>
                </a:gridCol>
              </a:tblGrid>
              <a:tr h="5007968">
                <a:tc>
                  <a:txBody>
                    <a:bodyPr/>
                    <a:lstStyle/>
                    <a:p>
                      <a:pPr>
                        <a:spcBef>
                          <a:spcPts val="600"/>
                        </a:spcBef>
                      </a:pPr>
                      <a:r>
                        <a:rPr lang="en-IN" sz="1100" b="1" i="0" u="none" strike="noStrike" cap="none" baseline="0" dirty="0">
                          <a:solidFill>
                            <a:schemeClr val="tx1"/>
                          </a:solidFill>
                          <a:latin typeface="+mn-lt"/>
                          <a:ea typeface="+mn-ea"/>
                          <a:cs typeface="+mn-cs"/>
                          <a:sym typeface="Arial"/>
                        </a:rPr>
                        <a:t>Access Permission (AP), Access Permission Extension (APX)</a:t>
                      </a:r>
                    </a:p>
                    <a:p>
                      <a:pPr marL="246063" indent="0">
                        <a:spcBef>
                          <a:spcPts val="600"/>
                        </a:spcBef>
                      </a:pPr>
                      <a:r>
                        <a:rPr lang="en-US" sz="1100" b="0" i="0" u="none" strike="noStrike" cap="none" baseline="0" dirty="0">
                          <a:solidFill>
                            <a:schemeClr val="tx1"/>
                          </a:solidFill>
                          <a:latin typeface="+mn-lt"/>
                          <a:ea typeface="+mn-ea"/>
                          <a:cs typeface="+mn-cs"/>
                          <a:sym typeface="Arial"/>
                        </a:rPr>
                        <a:t>These bits control access to the corresponding memory region. If an access is made to an area of memory</a:t>
                      </a:r>
                    </a:p>
                    <a:p>
                      <a:pPr marL="246063" indent="0">
                        <a:spcBef>
                          <a:spcPts val="600"/>
                        </a:spcBef>
                      </a:pPr>
                      <a:r>
                        <a:rPr lang="en-US" sz="1100" b="0" i="0" u="none" strike="noStrike" cap="none" baseline="0" dirty="0">
                          <a:solidFill>
                            <a:schemeClr val="tx1"/>
                          </a:solidFill>
                          <a:latin typeface="+mn-lt"/>
                          <a:ea typeface="+mn-ea"/>
                          <a:cs typeface="+mn-cs"/>
                          <a:sym typeface="Arial"/>
                        </a:rPr>
                        <a:t>without the required permissions, a Permission Fault is raised.</a:t>
                      </a:r>
                    </a:p>
                    <a:p>
                      <a:pPr>
                        <a:spcBef>
                          <a:spcPts val="600"/>
                        </a:spcBef>
                      </a:pPr>
                      <a:r>
                        <a:rPr lang="en-IN" sz="1100" b="1" i="0" u="none" strike="noStrike" cap="none" baseline="0" dirty="0" err="1">
                          <a:solidFill>
                            <a:schemeClr val="tx1"/>
                          </a:solidFill>
                          <a:latin typeface="+mn-lt"/>
                          <a:ea typeface="+mn-ea"/>
                          <a:cs typeface="+mn-cs"/>
                          <a:sym typeface="Arial"/>
                        </a:rPr>
                        <a:t>Bufferable</a:t>
                      </a:r>
                      <a:r>
                        <a:rPr lang="en-IN" sz="1100" b="1" i="0" u="none" strike="noStrike" cap="none" baseline="0" dirty="0">
                          <a:solidFill>
                            <a:schemeClr val="tx1"/>
                          </a:solidFill>
                          <a:latin typeface="+mn-lt"/>
                          <a:ea typeface="+mn-ea"/>
                          <a:cs typeface="+mn-cs"/>
                          <a:sym typeface="Arial"/>
                        </a:rPr>
                        <a:t> (B) bit</a:t>
                      </a:r>
                    </a:p>
                    <a:p>
                      <a:pPr marL="246063" indent="0">
                        <a:spcBef>
                          <a:spcPts val="600"/>
                        </a:spcBef>
                      </a:pPr>
                      <a:r>
                        <a:rPr lang="en-US" sz="1100" b="0" i="0" u="none" strike="noStrike" cap="none" baseline="0" dirty="0">
                          <a:solidFill>
                            <a:schemeClr val="tx1"/>
                          </a:solidFill>
                          <a:latin typeface="+mn-lt"/>
                          <a:ea typeface="+mn-ea"/>
                          <a:cs typeface="+mn-cs"/>
                          <a:sym typeface="Arial"/>
                        </a:rPr>
                        <a:t>Determines, with the TEX bits, how the write buffer is used for cacheable memory.</a:t>
                      </a:r>
                    </a:p>
                    <a:p>
                      <a:pPr>
                        <a:spcBef>
                          <a:spcPts val="600"/>
                        </a:spcBef>
                      </a:pPr>
                      <a:r>
                        <a:rPr lang="en-IN" sz="1100" b="1" i="0" u="none" strike="noStrike" cap="none" baseline="0" dirty="0">
                          <a:solidFill>
                            <a:schemeClr val="tx1"/>
                          </a:solidFill>
                          <a:latin typeface="+mn-lt"/>
                          <a:ea typeface="+mn-ea"/>
                          <a:cs typeface="+mn-cs"/>
                          <a:sym typeface="Arial"/>
                        </a:rPr>
                        <a:t>Cacheable (C) bit</a:t>
                      </a:r>
                    </a:p>
                    <a:p>
                      <a:pPr marL="246063" indent="0">
                        <a:spcBef>
                          <a:spcPts val="600"/>
                        </a:spcBef>
                      </a:pPr>
                      <a:r>
                        <a:rPr lang="en-US" sz="1100" b="0" i="0" u="none" strike="noStrike" cap="none" baseline="0" dirty="0">
                          <a:solidFill>
                            <a:schemeClr val="tx1"/>
                          </a:solidFill>
                          <a:latin typeface="+mn-lt"/>
                          <a:ea typeface="+mn-ea"/>
                          <a:cs typeface="+mn-cs"/>
                          <a:sym typeface="Arial"/>
                        </a:rPr>
                        <a:t>Determines whether this memory region can be mapped through the cache.</a:t>
                      </a:r>
                    </a:p>
                    <a:p>
                      <a:pPr>
                        <a:spcBef>
                          <a:spcPts val="600"/>
                        </a:spcBef>
                      </a:pPr>
                      <a:r>
                        <a:rPr lang="en-IN" sz="1100" b="1" i="0" u="none" strike="noStrike" cap="none" baseline="0" dirty="0">
                          <a:solidFill>
                            <a:schemeClr val="tx1"/>
                          </a:solidFill>
                          <a:latin typeface="+mn-lt"/>
                          <a:ea typeface="+mn-ea"/>
                          <a:cs typeface="+mn-cs"/>
                          <a:sym typeface="Arial"/>
                        </a:rPr>
                        <a:t>Domain</a:t>
                      </a:r>
                    </a:p>
                    <a:p>
                      <a:pPr marL="246063" indent="0">
                        <a:spcBef>
                          <a:spcPts val="600"/>
                        </a:spcBef>
                      </a:pPr>
                      <a:r>
                        <a:rPr lang="en-US" sz="1100" b="0" i="0" u="none" strike="noStrike" cap="none" baseline="0" dirty="0">
                          <a:solidFill>
                            <a:schemeClr val="tx1"/>
                          </a:solidFill>
                          <a:latin typeface="+mn-lt"/>
                          <a:ea typeface="+mn-ea"/>
                          <a:cs typeface="+mn-cs"/>
                          <a:sym typeface="Arial"/>
                        </a:rPr>
                        <a:t>Collection of memory regions. Access control can be applied on the basis of domain.</a:t>
                      </a:r>
                    </a:p>
                    <a:p>
                      <a:pPr>
                        <a:spcBef>
                          <a:spcPts val="600"/>
                        </a:spcBef>
                      </a:pPr>
                      <a:r>
                        <a:rPr lang="en-IN" sz="1100" b="1" i="0" u="none" strike="noStrike" cap="none" baseline="0" dirty="0">
                          <a:solidFill>
                            <a:schemeClr val="tx1"/>
                          </a:solidFill>
                          <a:latin typeface="+mn-lt"/>
                          <a:ea typeface="+mn-ea"/>
                          <a:cs typeface="+mn-cs"/>
                          <a:sym typeface="Arial"/>
                        </a:rPr>
                        <a:t>not Global (</a:t>
                      </a:r>
                      <a:r>
                        <a:rPr lang="en-IN" sz="1100" b="1" i="0" u="none" strike="noStrike" cap="none" baseline="0" dirty="0" err="1">
                          <a:solidFill>
                            <a:schemeClr val="tx1"/>
                          </a:solidFill>
                          <a:latin typeface="+mn-lt"/>
                          <a:ea typeface="+mn-ea"/>
                          <a:cs typeface="+mn-cs"/>
                          <a:sym typeface="Arial"/>
                        </a:rPr>
                        <a:t>nG</a:t>
                      </a:r>
                      <a:r>
                        <a:rPr lang="en-IN" sz="1100" b="1" i="0" u="none" strike="noStrike" cap="none" baseline="0" dirty="0">
                          <a:solidFill>
                            <a:schemeClr val="tx1"/>
                          </a:solidFill>
                          <a:latin typeface="+mn-lt"/>
                          <a:ea typeface="+mn-ea"/>
                          <a:cs typeface="+mn-cs"/>
                          <a:sym typeface="Arial"/>
                        </a:rPr>
                        <a:t>)</a:t>
                      </a:r>
                    </a:p>
                    <a:p>
                      <a:pPr marL="246063" indent="0">
                        <a:spcBef>
                          <a:spcPts val="600"/>
                        </a:spcBef>
                      </a:pPr>
                      <a:r>
                        <a:rPr lang="en-US" sz="1100" b="0" i="0" u="none" strike="noStrike" cap="none" baseline="0" dirty="0">
                          <a:solidFill>
                            <a:schemeClr val="tx1"/>
                          </a:solidFill>
                          <a:latin typeface="+mn-lt"/>
                          <a:ea typeface="+mn-ea"/>
                          <a:cs typeface="+mn-cs"/>
                          <a:sym typeface="Arial"/>
                        </a:rPr>
                        <a:t>Determines whether the translation should be marked as global (0), or process specific (1).</a:t>
                      </a:r>
                    </a:p>
                    <a:p>
                      <a:pPr>
                        <a:spcBef>
                          <a:spcPts val="600"/>
                        </a:spcBef>
                      </a:pPr>
                      <a:r>
                        <a:rPr lang="en-IN" sz="1100" b="1" i="0" u="none" strike="noStrike" cap="none" baseline="0" dirty="0">
                          <a:solidFill>
                            <a:schemeClr val="tx1"/>
                          </a:solidFill>
                          <a:latin typeface="+mn-lt"/>
                          <a:ea typeface="+mn-ea"/>
                          <a:cs typeface="+mn-cs"/>
                          <a:sym typeface="Arial"/>
                        </a:rPr>
                        <a:t>Shared (S)</a:t>
                      </a:r>
                    </a:p>
                    <a:p>
                      <a:pPr marL="246063" indent="0">
                        <a:spcBef>
                          <a:spcPts val="600"/>
                        </a:spcBef>
                      </a:pPr>
                      <a:r>
                        <a:rPr lang="en-US" sz="1100" b="0" i="0" u="none" strike="noStrike" cap="none" baseline="0" dirty="0">
                          <a:solidFill>
                            <a:schemeClr val="tx1"/>
                          </a:solidFill>
                          <a:latin typeface="+mn-lt"/>
                          <a:ea typeface="+mn-ea"/>
                          <a:cs typeface="+mn-cs"/>
                          <a:sym typeface="Arial"/>
                        </a:rPr>
                        <a:t>Determines whether the translation is for not-</a:t>
                      </a:r>
                      <a:r>
                        <a:rPr lang="en-IN" sz="1100" b="0" i="0" u="none" strike="noStrike" cap="none" baseline="0" dirty="0">
                          <a:solidFill>
                            <a:schemeClr val="tx1"/>
                          </a:solidFill>
                          <a:latin typeface="+mn-lt"/>
                          <a:ea typeface="+mn-ea"/>
                          <a:cs typeface="+mn-cs"/>
                          <a:sym typeface="Arial"/>
                        </a:rPr>
                        <a:t>shared </a:t>
                      </a:r>
                      <a:r>
                        <a:rPr lang="en-US" sz="1100" b="0" i="0" u="none" strike="noStrike" cap="none" baseline="0" dirty="0">
                          <a:solidFill>
                            <a:schemeClr val="tx1"/>
                          </a:solidFill>
                          <a:latin typeface="+mn-lt"/>
                          <a:ea typeface="+mn-ea"/>
                          <a:cs typeface="+mn-cs"/>
                          <a:sym typeface="Arial"/>
                        </a:rPr>
                        <a:t>(0), or shared (1) memory.</a:t>
                      </a:r>
                    </a:p>
                    <a:p>
                      <a:pPr>
                        <a:spcBef>
                          <a:spcPts val="600"/>
                        </a:spcBef>
                      </a:pPr>
                      <a:r>
                        <a:rPr lang="en-IN" sz="1100" b="1" i="0" u="none" strike="noStrike" cap="none" baseline="0" dirty="0">
                          <a:solidFill>
                            <a:schemeClr val="tx1"/>
                          </a:solidFill>
                          <a:latin typeface="+mn-lt"/>
                          <a:ea typeface="+mn-ea"/>
                          <a:cs typeface="+mn-cs"/>
                          <a:sym typeface="Arial"/>
                        </a:rPr>
                        <a:t>SBZ</a:t>
                      </a:r>
                    </a:p>
                    <a:p>
                      <a:pPr marL="246063" indent="0">
                        <a:spcBef>
                          <a:spcPts val="600"/>
                        </a:spcBef>
                      </a:pPr>
                      <a:r>
                        <a:rPr lang="en-IN" sz="1100" b="0" i="0" u="none" strike="noStrike" cap="none" baseline="0" dirty="0">
                          <a:solidFill>
                            <a:schemeClr val="tx1"/>
                          </a:solidFill>
                          <a:latin typeface="+mn-lt"/>
                          <a:ea typeface="+mn-ea"/>
                          <a:cs typeface="+mn-cs"/>
                          <a:sym typeface="Arial"/>
                        </a:rPr>
                        <a:t>Should be zero.</a:t>
                      </a:r>
                    </a:p>
                    <a:p>
                      <a:pPr>
                        <a:spcBef>
                          <a:spcPts val="600"/>
                        </a:spcBef>
                      </a:pPr>
                      <a:r>
                        <a:rPr lang="en-IN" sz="1100" b="1" i="0" u="none" strike="noStrike" cap="none" baseline="0" dirty="0">
                          <a:solidFill>
                            <a:schemeClr val="tx1"/>
                          </a:solidFill>
                          <a:latin typeface="+mn-lt"/>
                          <a:ea typeface="+mn-ea"/>
                          <a:cs typeface="+mn-cs"/>
                          <a:sym typeface="Arial"/>
                        </a:rPr>
                        <a:t>Type Extension (TEX)</a:t>
                      </a:r>
                    </a:p>
                    <a:p>
                      <a:pPr marL="246063" indent="0">
                        <a:spcBef>
                          <a:spcPts val="600"/>
                        </a:spcBef>
                      </a:pPr>
                      <a:r>
                        <a:rPr lang="en-US" sz="1100" b="0" i="0" u="none" strike="noStrike" cap="none" baseline="0" dirty="0">
                          <a:solidFill>
                            <a:schemeClr val="tx1"/>
                          </a:solidFill>
                          <a:latin typeface="+mn-lt"/>
                          <a:ea typeface="+mn-ea"/>
                          <a:cs typeface="+mn-cs"/>
                          <a:sym typeface="Arial"/>
                        </a:rPr>
                        <a:t>These bits, together with the B and C bits, control accesses to the caches, how the write buffer is used, and</a:t>
                      </a:r>
                    </a:p>
                    <a:p>
                      <a:pPr marL="246063" indent="0">
                        <a:spcBef>
                          <a:spcPts val="600"/>
                        </a:spcBef>
                      </a:pPr>
                      <a:r>
                        <a:rPr lang="en-US" sz="1100" b="0" i="0" u="none" strike="noStrike" cap="none" baseline="0" dirty="0">
                          <a:solidFill>
                            <a:schemeClr val="tx1"/>
                          </a:solidFill>
                          <a:latin typeface="+mn-lt"/>
                          <a:ea typeface="+mn-ea"/>
                          <a:cs typeface="+mn-cs"/>
                          <a:sym typeface="Arial"/>
                        </a:rPr>
                        <a:t>if the memory region is shareable and therefore must be kept coherent.</a:t>
                      </a:r>
                    </a:p>
                    <a:p>
                      <a:pPr>
                        <a:spcBef>
                          <a:spcPts val="600"/>
                        </a:spcBef>
                      </a:pPr>
                      <a:r>
                        <a:rPr lang="en-IN" sz="1100" b="1" i="0" u="none" strike="noStrike" cap="none" baseline="0" dirty="0">
                          <a:solidFill>
                            <a:schemeClr val="tx1"/>
                          </a:solidFill>
                          <a:latin typeface="+mn-lt"/>
                          <a:ea typeface="+mn-ea"/>
                          <a:cs typeface="+mn-cs"/>
                          <a:sym typeface="Arial"/>
                        </a:rPr>
                        <a:t>Execute Never (XN)</a:t>
                      </a:r>
                    </a:p>
                    <a:p>
                      <a:pPr marL="246063" indent="0">
                        <a:spcBef>
                          <a:spcPts val="600"/>
                        </a:spcBef>
                      </a:pPr>
                      <a:r>
                        <a:rPr lang="en-US" sz="1100" b="0" i="0" u="none" strike="noStrike" cap="none" baseline="0" dirty="0">
                          <a:solidFill>
                            <a:schemeClr val="tx1"/>
                          </a:solidFill>
                          <a:latin typeface="+mn-lt"/>
                          <a:ea typeface="+mn-ea"/>
                          <a:cs typeface="+mn-cs"/>
                          <a:sym typeface="Arial"/>
                        </a:rPr>
                        <a:t>Determines whether the region is executable (0) or not executable (1).</a:t>
                      </a:r>
                      <a:endParaRPr lang="en-IN" sz="1100" b="0" dirty="0">
                        <a:solidFill>
                          <a:schemeClr val="tx1"/>
                        </a:solidFill>
                      </a:endParaRPr>
                    </a:p>
                  </a:txBody>
                  <a:tcPr marL="84668" marR="84668" marT="42334" marB="4233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bl>
          </a:graphicData>
        </a:graphic>
      </p:graphicFrame>
      <p:sp useBgFill="1">
        <p:nvSpPr>
          <p:cNvPr id="8" name="TextBox 7"/>
          <p:cNvSpPr txBox="1"/>
          <p:nvPr/>
        </p:nvSpPr>
        <p:spPr>
          <a:xfrm>
            <a:off x="6196446" y="6237312"/>
            <a:ext cx="2188875" cy="246221"/>
          </a:xfrm>
          <a:prstGeom prst="rect">
            <a:avLst/>
          </a:prstGeom>
        </p:spPr>
        <p:txBody>
          <a:bodyPr wrap="square" rtlCol="0">
            <a:spAutoFit/>
          </a:bodyPr>
          <a:lstStyle/>
          <a:p>
            <a:r>
              <a:rPr lang="en-US" sz="1000" dirty="0"/>
              <a:t>(Table is on page 329 in the textbook)</a:t>
            </a:r>
          </a:p>
        </p:txBody>
      </p:sp>
    </p:spTree>
  </p:cSld>
  <p:clrMapOvr>
    <a:masterClrMapping/>
  </p:clrMapOvr>
  <p:transition spd="med">
    <p:plus/>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FBDBF75-3B63-40B6-B659-E361CE122D59}"/>
              </a:ext>
            </a:extLst>
          </p:cNvPr>
          <p:cNvSpPr>
            <a:spLocks noGrp="1"/>
          </p:cNvSpPr>
          <p:nvPr>
            <p:ph type="title"/>
          </p:nvPr>
        </p:nvSpPr>
        <p:spPr>
          <a:xfrm>
            <a:off x="251520" y="0"/>
            <a:ext cx="8229600" cy="1097279"/>
          </a:xfrm>
        </p:spPr>
        <p:txBody>
          <a:bodyPr/>
          <a:lstStyle/>
          <a:p>
            <a:r>
              <a:rPr lang="en-US" dirty="0"/>
              <a:t>Operating System as Resource Manager</a:t>
            </a:r>
          </a:p>
        </p:txBody>
      </p:sp>
      <p:sp>
        <p:nvSpPr>
          <p:cNvPr id="5" name="Content Placeholder 4"/>
          <p:cNvSpPr>
            <a:spLocks noGrp="1"/>
          </p:cNvSpPr>
          <p:nvPr>
            <p:ph type="body" idx="1"/>
          </p:nvPr>
        </p:nvSpPr>
        <p:spPr/>
        <p:txBody>
          <a:bodyPr/>
          <a:lstStyle/>
          <a:p>
            <a:r>
              <a:rPr lang="en-US" dirty="0"/>
              <a:t>A computer is a set of resources for the movement, storage, and processing of data and for the control of these functions</a:t>
            </a:r>
          </a:p>
          <a:p>
            <a:pPr lvl="1"/>
            <a:r>
              <a:rPr lang="en-US" dirty="0"/>
              <a:t>The OS is responsible for managing these resources</a:t>
            </a:r>
          </a:p>
          <a:p>
            <a:r>
              <a:rPr lang="en-US" dirty="0"/>
              <a:t>The OS as a control mechanism is unusual in two respects:</a:t>
            </a:r>
          </a:p>
          <a:p>
            <a:pPr lvl="1"/>
            <a:r>
              <a:rPr lang="en-US" dirty="0"/>
              <a:t>The OS functions in the same way as ordinary computer software – it is a program executed by the processor</a:t>
            </a:r>
          </a:p>
          <a:p>
            <a:pPr lvl="1"/>
            <a:r>
              <a:rPr lang="en-US" dirty="0"/>
              <a:t>The OS frequently relinquishes control and must depend on the processor to allow it to regain control</a:t>
            </a:r>
          </a:p>
          <a:p>
            <a:endParaRPr lang="en-US" dirty="0"/>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GB" dirty="0"/>
              <a:t>Access Control</a:t>
            </a:r>
          </a:p>
        </p:txBody>
      </p:sp>
      <p:sp>
        <p:nvSpPr>
          <p:cNvPr id="125955" name="Rectangle 3"/>
          <p:cNvSpPr>
            <a:spLocks noGrp="1" noChangeArrowheads="1"/>
          </p:cNvSpPr>
          <p:nvPr>
            <p:ph type="body" idx="1"/>
          </p:nvPr>
        </p:nvSpPr>
        <p:spPr>
          <a:xfrm>
            <a:off x="457200" y="1663969"/>
            <a:ext cx="8229600" cy="4933383"/>
          </a:xfrm>
        </p:spPr>
        <p:txBody>
          <a:bodyPr>
            <a:normAutofit lnSpcReduction="10000"/>
          </a:bodyPr>
          <a:lstStyle/>
          <a:p>
            <a:pPr marL="315913" indent="-315913">
              <a:lnSpc>
                <a:spcPct val="80000"/>
              </a:lnSpc>
              <a:buClr>
                <a:schemeClr val="tx2"/>
              </a:buClr>
              <a:buFont typeface="Arial" panose="020B0604020202020204" pitchFamily="34" charset="0"/>
              <a:buChar char="•"/>
            </a:pPr>
            <a:r>
              <a:rPr lang="en-GB" sz="1500" dirty="0"/>
              <a:t>The AP access control bits in each table entry control access to a region of memory by a given process</a:t>
            </a:r>
          </a:p>
          <a:p>
            <a:pPr marL="315913" indent="-315913">
              <a:lnSpc>
                <a:spcPct val="80000"/>
              </a:lnSpc>
              <a:buClr>
                <a:schemeClr val="tx2"/>
              </a:buClr>
              <a:buFont typeface="Arial" panose="020B0604020202020204" pitchFamily="34" charset="0"/>
              <a:buChar char="•"/>
            </a:pPr>
            <a:r>
              <a:rPr lang="en-GB" sz="1500" dirty="0"/>
              <a:t>A region of memory can be designated as:</a:t>
            </a:r>
          </a:p>
          <a:p>
            <a:pPr marL="657225" lvl="1" indent="-328613">
              <a:lnSpc>
                <a:spcPct val="80000"/>
              </a:lnSpc>
            </a:pPr>
            <a:r>
              <a:rPr lang="en-GB" sz="1300" dirty="0"/>
              <a:t>No access</a:t>
            </a:r>
          </a:p>
          <a:p>
            <a:pPr marL="657225" lvl="1" indent="-328613">
              <a:lnSpc>
                <a:spcPct val="80000"/>
              </a:lnSpc>
            </a:pPr>
            <a:r>
              <a:rPr lang="en-GB" sz="1300" dirty="0"/>
              <a:t>Read only</a:t>
            </a:r>
          </a:p>
          <a:p>
            <a:pPr marL="657225" lvl="1" indent="-328613">
              <a:lnSpc>
                <a:spcPct val="80000"/>
              </a:lnSpc>
            </a:pPr>
            <a:r>
              <a:rPr lang="en-GB" sz="1300" dirty="0"/>
              <a:t>Read-write</a:t>
            </a:r>
          </a:p>
          <a:p>
            <a:pPr marL="315913" lvl="1" indent="-315913">
              <a:lnSpc>
                <a:spcPct val="80000"/>
              </a:lnSpc>
              <a:spcBef>
                <a:spcPts val="2000"/>
              </a:spcBef>
              <a:buClr>
                <a:schemeClr val="tx2"/>
              </a:buClr>
              <a:buFont typeface="Arial" panose="020B0604020202020204" pitchFamily="34" charset="0"/>
              <a:buChar char="•"/>
            </a:pPr>
            <a:r>
              <a:rPr lang="en-GB" sz="1500" dirty="0"/>
              <a:t>The region can be privileged access only, reserved for use by the OS and not by applications</a:t>
            </a:r>
          </a:p>
          <a:p>
            <a:pPr marL="315913" lvl="1" indent="-315913">
              <a:lnSpc>
                <a:spcPct val="80000"/>
              </a:lnSpc>
              <a:spcBef>
                <a:spcPts val="2000"/>
              </a:spcBef>
              <a:buClr>
                <a:schemeClr val="tx2"/>
              </a:buClr>
              <a:buFont typeface="Arial" panose="020B0604020202020204" pitchFamily="34" charset="0"/>
              <a:buChar char="•"/>
            </a:pPr>
            <a:r>
              <a:rPr lang="en-GB" sz="1500" dirty="0"/>
              <a:t>ARM employs the concept of a domain:</a:t>
            </a:r>
          </a:p>
          <a:p>
            <a:pPr marL="657225" lvl="1" indent="-328613">
              <a:lnSpc>
                <a:spcPct val="80000"/>
              </a:lnSpc>
            </a:pPr>
            <a:r>
              <a:rPr lang="en-GB" sz="1300" dirty="0"/>
              <a:t>Collection of sections and/or pages that have particular access permissions</a:t>
            </a:r>
          </a:p>
          <a:p>
            <a:pPr marL="657225" lvl="1" indent="-328613">
              <a:lnSpc>
                <a:spcPct val="80000"/>
              </a:lnSpc>
            </a:pPr>
            <a:r>
              <a:rPr lang="en-GB" sz="1300" dirty="0"/>
              <a:t>The ARM architecture supports 16 domains</a:t>
            </a:r>
          </a:p>
          <a:p>
            <a:pPr marL="657225" lvl="1" indent="-328613">
              <a:lnSpc>
                <a:spcPct val="80000"/>
              </a:lnSpc>
            </a:pPr>
            <a:r>
              <a:rPr lang="en-GB" sz="1300" dirty="0"/>
              <a:t>Allows multiple processes to use the same translation tables while maintaining some protection from each other</a:t>
            </a:r>
          </a:p>
          <a:p>
            <a:pPr marL="315913" lvl="1" indent="-315913">
              <a:lnSpc>
                <a:spcPct val="80000"/>
              </a:lnSpc>
              <a:spcBef>
                <a:spcPts val="2000"/>
              </a:spcBef>
              <a:buClr>
                <a:schemeClr val="tx2"/>
              </a:buClr>
              <a:buFont typeface="Arial" panose="020B0604020202020204" pitchFamily="34" charset="0"/>
              <a:buChar char="•"/>
            </a:pPr>
            <a:r>
              <a:rPr lang="en-GB" sz="1500" dirty="0"/>
              <a:t>Two kinds of domain access are supported:</a:t>
            </a:r>
          </a:p>
          <a:p>
            <a:pPr marL="657225" lvl="1" indent="-328613">
              <a:lnSpc>
                <a:spcPct val="90000"/>
              </a:lnSpc>
            </a:pPr>
            <a:r>
              <a:rPr lang="en-GB" sz="1300" dirty="0"/>
              <a:t>Clients</a:t>
            </a:r>
          </a:p>
          <a:p>
            <a:pPr marL="973138" lvl="2" indent="-315913">
              <a:lnSpc>
                <a:spcPct val="80000"/>
              </a:lnSpc>
            </a:pPr>
            <a:r>
              <a:rPr lang="en-GB" sz="1200" dirty="0"/>
              <a:t>Users of domains that must observe the access permissions of the individual sections     and/or pages that make up that domain</a:t>
            </a:r>
          </a:p>
          <a:p>
            <a:pPr marL="657225" lvl="1" indent="-328613">
              <a:lnSpc>
                <a:spcPct val="90000"/>
              </a:lnSpc>
            </a:pPr>
            <a:r>
              <a:rPr lang="en-GB" sz="1300" dirty="0"/>
              <a:t>Managers</a:t>
            </a:r>
          </a:p>
          <a:p>
            <a:pPr marL="973138" lvl="2" indent="-315913">
              <a:lnSpc>
                <a:spcPct val="90000"/>
              </a:lnSpc>
            </a:pPr>
            <a:r>
              <a:rPr lang="en-GB" sz="1200" dirty="0"/>
              <a:t>Control the behavior of the domain and bypass the access permissions for table entries in that domain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r>
              <a:rPr lang="en-US" dirty="0"/>
              <a:t>Summary</a:t>
            </a:r>
          </a:p>
        </p:txBody>
      </p:sp>
      <p:sp>
        <p:nvSpPr>
          <p:cNvPr id="11" name="Rectangle 3"/>
          <p:cNvSpPr>
            <a:spLocks noGrp="1" noChangeArrowheads="1"/>
          </p:cNvSpPr>
          <p:nvPr>
            <p:ph type="body" idx="1"/>
          </p:nvPr>
        </p:nvSpPr>
        <p:spPr>
          <a:xfrm>
            <a:off x="346992" y="1546062"/>
            <a:ext cx="2748009" cy="681882"/>
          </a:xfrm>
        </p:spPr>
        <p:txBody>
          <a:bodyPr>
            <a:normAutofit/>
          </a:bodyPr>
          <a:lstStyle/>
          <a:p>
            <a:pPr marL="101600" indent="0">
              <a:buNone/>
            </a:pPr>
            <a:r>
              <a:rPr lang="en-US" sz="3200" dirty="0">
                <a:solidFill>
                  <a:srgbClr val="007FA3"/>
                </a:solidFill>
              </a:rPr>
              <a:t>Chapter 9</a:t>
            </a:r>
          </a:p>
          <a:p>
            <a:endParaRPr lang="en-US" dirty="0"/>
          </a:p>
        </p:txBody>
      </p:sp>
      <p:sp>
        <p:nvSpPr>
          <p:cNvPr id="9" name="Content Placeholder 29"/>
          <p:cNvSpPr txBox="1">
            <a:spLocks/>
          </p:cNvSpPr>
          <p:nvPr/>
        </p:nvSpPr>
        <p:spPr>
          <a:xfrm>
            <a:off x="467544" y="2348880"/>
            <a:ext cx="3657600" cy="3618166"/>
          </a:xfrm>
          <a:prstGeom prst="rect">
            <a:avLst/>
          </a:prstGeom>
        </p:spPr>
        <p:txBody>
          <a:bodyPr>
            <a:normAutofit/>
          </a:bodyPr>
          <a:lst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315913" indent="-315913">
              <a:spcBef>
                <a:spcPts val="600"/>
              </a:spcBef>
              <a:buClr>
                <a:schemeClr val="tx2"/>
              </a:buClr>
              <a:buFont typeface="Arial" panose="020B0604020202020204" pitchFamily="34" charset="0"/>
              <a:buChar char="•"/>
            </a:pPr>
            <a:r>
              <a:rPr lang="en-US" sz="1800" kern="0" dirty="0"/>
              <a:t>Operating system  overview</a:t>
            </a:r>
          </a:p>
          <a:p>
            <a:pPr marL="644525" lvl="1" indent="-328613">
              <a:buClr>
                <a:schemeClr val="tx2"/>
              </a:buClr>
              <a:buFont typeface="Arial" panose="020B0604020202020204" pitchFamily="34" charset="0"/>
              <a:buChar char="–"/>
            </a:pPr>
            <a:r>
              <a:rPr lang="en-US" sz="1800" kern="0" dirty="0"/>
              <a:t>Operating system objectives and functions</a:t>
            </a:r>
          </a:p>
          <a:p>
            <a:pPr marL="644525" lvl="1" indent="-328613">
              <a:buClr>
                <a:schemeClr val="tx2"/>
              </a:buClr>
              <a:buFont typeface="Arial" panose="020B0604020202020204" pitchFamily="34" charset="0"/>
              <a:buChar char="–"/>
            </a:pPr>
            <a:r>
              <a:rPr lang="en-US" sz="1800" kern="0" dirty="0"/>
              <a:t>Types of operating systems</a:t>
            </a:r>
          </a:p>
          <a:p>
            <a:pPr marL="315913" indent="-315913">
              <a:spcBef>
                <a:spcPts val="600"/>
              </a:spcBef>
              <a:buClr>
                <a:schemeClr val="tx2"/>
              </a:buClr>
              <a:buFont typeface="Arial" panose="020B0604020202020204" pitchFamily="34" charset="0"/>
              <a:buChar char="•"/>
            </a:pPr>
            <a:r>
              <a:rPr lang="en-US" sz="1800" kern="0" dirty="0"/>
              <a:t>Scheduling</a:t>
            </a:r>
          </a:p>
          <a:p>
            <a:pPr marL="644525" lvl="1" indent="-328613">
              <a:buClr>
                <a:schemeClr val="tx2"/>
              </a:buClr>
              <a:buFont typeface="Arial" panose="020B0604020202020204" pitchFamily="34" charset="0"/>
              <a:buChar char="–"/>
            </a:pPr>
            <a:r>
              <a:rPr lang="en-US" sz="1800" kern="0" dirty="0"/>
              <a:t>Long-term scheduling</a:t>
            </a:r>
          </a:p>
          <a:p>
            <a:pPr marL="644525" lvl="1" indent="-328613">
              <a:buClr>
                <a:schemeClr val="tx2"/>
              </a:buClr>
              <a:buFont typeface="Arial" panose="020B0604020202020204" pitchFamily="34" charset="0"/>
              <a:buChar char="–"/>
            </a:pPr>
            <a:r>
              <a:rPr lang="en-US" sz="1800" kern="0" dirty="0"/>
              <a:t>Medium-term scheduling</a:t>
            </a:r>
          </a:p>
          <a:p>
            <a:pPr marL="644525" lvl="1" indent="-328613">
              <a:buClr>
                <a:schemeClr val="tx2"/>
              </a:buClr>
              <a:buFont typeface="Arial" panose="020B0604020202020204" pitchFamily="34" charset="0"/>
              <a:buChar char="–"/>
            </a:pPr>
            <a:r>
              <a:rPr lang="en-US" sz="1800" kern="0" dirty="0"/>
              <a:t>Short-term scheduling</a:t>
            </a:r>
          </a:p>
          <a:p>
            <a:pPr marL="315913" indent="-315913">
              <a:spcBef>
                <a:spcPts val="600"/>
              </a:spcBef>
              <a:buClr>
                <a:schemeClr val="tx2"/>
              </a:buClr>
              <a:buFont typeface="Arial" panose="020B0604020202020204" pitchFamily="34" charset="0"/>
              <a:buChar char="•"/>
            </a:pPr>
            <a:r>
              <a:rPr lang="en-US" sz="1800" kern="0" dirty="0"/>
              <a:t>Intel x86 memory management</a:t>
            </a:r>
          </a:p>
          <a:p>
            <a:pPr marL="644525" lvl="1" indent="-328613">
              <a:buClr>
                <a:schemeClr val="tx2"/>
              </a:buClr>
              <a:buFont typeface="Arial" panose="020B0604020202020204" pitchFamily="34" charset="0"/>
              <a:buChar char="–"/>
            </a:pPr>
            <a:r>
              <a:rPr lang="en-US" sz="1800" kern="0" dirty="0"/>
              <a:t>Address space</a:t>
            </a:r>
          </a:p>
          <a:p>
            <a:pPr marL="644525" lvl="1" indent="-328613">
              <a:buClr>
                <a:schemeClr val="tx2"/>
              </a:buClr>
              <a:buFont typeface="Arial" panose="020B0604020202020204" pitchFamily="34" charset="0"/>
              <a:buChar char="–"/>
            </a:pPr>
            <a:r>
              <a:rPr lang="en-US" sz="1800" kern="0" dirty="0"/>
              <a:t>Segmentation</a:t>
            </a:r>
          </a:p>
          <a:p>
            <a:pPr marL="644525" lvl="1" indent="-328613">
              <a:buClr>
                <a:schemeClr val="tx2"/>
              </a:buClr>
              <a:buFont typeface="Arial" panose="020B0604020202020204" pitchFamily="34" charset="0"/>
              <a:buChar char="–"/>
            </a:pPr>
            <a:r>
              <a:rPr lang="en-US" sz="1800" kern="0" dirty="0"/>
              <a:t>Paging</a:t>
            </a:r>
          </a:p>
        </p:txBody>
      </p:sp>
      <p:sp>
        <p:nvSpPr>
          <p:cNvPr id="31" name="Text Placeholder 30"/>
          <p:cNvSpPr>
            <a:spLocks noGrp="1"/>
          </p:cNvSpPr>
          <p:nvPr>
            <p:ph type="body" sz="quarter" idx="4294967295"/>
          </p:nvPr>
        </p:nvSpPr>
        <p:spPr>
          <a:xfrm>
            <a:off x="4283968" y="928213"/>
            <a:ext cx="3657600" cy="1060627"/>
          </a:xfrm>
        </p:spPr>
        <p:txBody>
          <a:bodyPr/>
          <a:lstStyle/>
          <a:p>
            <a:pPr algn="ctr"/>
            <a:r>
              <a:rPr lang="en-US" sz="2800" dirty="0">
                <a:solidFill>
                  <a:srgbClr val="007FA3"/>
                </a:solidFill>
              </a:rPr>
              <a:t>Operating System</a:t>
            </a:r>
          </a:p>
          <a:p>
            <a:pPr algn="ctr"/>
            <a:r>
              <a:rPr lang="en-US" sz="2800" dirty="0">
                <a:solidFill>
                  <a:srgbClr val="007FA3"/>
                </a:solidFill>
              </a:rPr>
              <a:t>Support</a:t>
            </a:r>
          </a:p>
        </p:txBody>
      </p:sp>
      <p:sp>
        <p:nvSpPr>
          <p:cNvPr id="10" name="Content Placeholder 31"/>
          <p:cNvSpPr txBox="1">
            <a:spLocks/>
          </p:cNvSpPr>
          <p:nvPr/>
        </p:nvSpPr>
        <p:spPr>
          <a:xfrm>
            <a:off x="4495800" y="2133600"/>
            <a:ext cx="3810000" cy="4056185"/>
          </a:xfrm>
          <a:prstGeom prst="rect">
            <a:avLst/>
          </a:prstGeom>
        </p:spPr>
        <p:txBody>
          <a:bodyPr>
            <a:normAutofit/>
          </a:bodyPr>
          <a:lst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0988" indent="-280988">
              <a:spcBef>
                <a:spcPts val="600"/>
              </a:spcBef>
              <a:buClr>
                <a:schemeClr val="tx2"/>
              </a:buClr>
              <a:buFont typeface="Arial" panose="020B0604020202020204" pitchFamily="34" charset="0"/>
              <a:buChar char="•"/>
            </a:pPr>
            <a:r>
              <a:rPr lang="en-US" sz="1800" kern="0" dirty="0"/>
              <a:t>Memory management</a:t>
            </a:r>
          </a:p>
          <a:p>
            <a:pPr marL="574675" lvl="1" indent="-269875">
              <a:buClr>
                <a:schemeClr val="tx2"/>
              </a:buClr>
              <a:buFont typeface="Arial" panose="020B0604020202020204" pitchFamily="34" charset="0"/>
              <a:buChar char="–"/>
            </a:pPr>
            <a:r>
              <a:rPr lang="en-US" sz="1800" kern="0" dirty="0"/>
              <a:t>Swapping</a:t>
            </a:r>
          </a:p>
          <a:p>
            <a:pPr marL="574675" lvl="1" indent="-269875">
              <a:buClr>
                <a:schemeClr val="tx2"/>
              </a:buClr>
              <a:buFont typeface="Arial" panose="020B0604020202020204" pitchFamily="34" charset="0"/>
              <a:buChar char="–"/>
            </a:pPr>
            <a:r>
              <a:rPr lang="en-US" sz="1800" kern="0" dirty="0"/>
              <a:t>Partitioning</a:t>
            </a:r>
          </a:p>
          <a:p>
            <a:pPr marL="574675" lvl="1" indent="-269875">
              <a:buClr>
                <a:schemeClr val="tx2"/>
              </a:buClr>
              <a:buFont typeface="Arial" panose="020B0604020202020204" pitchFamily="34" charset="0"/>
              <a:buChar char="–"/>
            </a:pPr>
            <a:r>
              <a:rPr lang="en-US" sz="1800" kern="0" dirty="0"/>
              <a:t>Paging</a:t>
            </a:r>
          </a:p>
          <a:p>
            <a:pPr marL="574675" lvl="1" indent="-269875">
              <a:buClr>
                <a:schemeClr val="tx2"/>
              </a:buClr>
              <a:buFont typeface="Arial" panose="020B0604020202020204" pitchFamily="34" charset="0"/>
              <a:buChar char="–"/>
            </a:pPr>
            <a:r>
              <a:rPr lang="en-US" sz="1800" kern="0" dirty="0"/>
              <a:t>Virtual memory</a:t>
            </a:r>
          </a:p>
          <a:p>
            <a:pPr marL="574675" lvl="1" indent="-269875">
              <a:buClr>
                <a:schemeClr val="tx2"/>
              </a:buClr>
              <a:buFont typeface="Arial" panose="020B0604020202020204" pitchFamily="34" charset="0"/>
              <a:buChar char="–"/>
            </a:pPr>
            <a:r>
              <a:rPr lang="en-US" sz="1800" kern="0" dirty="0"/>
              <a:t>Translation lookaside buffer</a:t>
            </a:r>
          </a:p>
          <a:p>
            <a:pPr marL="574675" lvl="1" indent="-269875">
              <a:buClr>
                <a:schemeClr val="tx2"/>
              </a:buClr>
              <a:buFont typeface="Arial" panose="020B0604020202020204" pitchFamily="34" charset="0"/>
              <a:buChar char="–"/>
            </a:pPr>
            <a:r>
              <a:rPr lang="en-US" sz="1800" kern="0" dirty="0"/>
              <a:t>Segmentation</a:t>
            </a:r>
          </a:p>
          <a:p>
            <a:pPr marL="280988" lvl="1" indent="-280988">
              <a:buClr>
                <a:schemeClr val="tx2"/>
              </a:buClr>
              <a:buFont typeface="Arial" panose="020B0604020202020204" pitchFamily="34" charset="0"/>
              <a:buChar char="•"/>
            </a:pPr>
            <a:r>
              <a:rPr lang="en-US" sz="1800" kern="0" dirty="0"/>
              <a:t>ARM memory management</a:t>
            </a:r>
          </a:p>
          <a:p>
            <a:pPr marL="574675" lvl="1" indent="-269875">
              <a:buClr>
                <a:schemeClr val="tx2"/>
              </a:buClr>
              <a:buFont typeface="Arial" panose="020B0604020202020204" pitchFamily="34" charset="0"/>
              <a:buChar char="–"/>
            </a:pPr>
            <a:r>
              <a:rPr lang="en-US" sz="1800" kern="0" dirty="0"/>
              <a:t>Memory system organization</a:t>
            </a:r>
          </a:p>
          <a:p>
            <a:pPr marL="574675" lvl="1" indent="-269875">
              <a:buClr>
                <a:schemeClr val="tx2"/>
              </a:buClr>
              <a:buFont typeface="Arial" panose="020B0604020202020204" pitchFamily="34" charset="0"/>
              <a:buChar char="–"/>
            </a:pPr>
            <a:r>
              <a:rPr lang="en-US" sz="1800" kern="0" dirty="0"/>
              <a:t>Virtual memory address translation</a:t>
            </a:r>
          </a:p>
          <a:p>
            <a:pPr marL="574675" lvl="1" indent="-269875">
              <a:buClr>
                <a:schemeClr val="tx2"/>
              </a:buClr>
              <a:buFont typeface="Arial" panose="020B0604020202020204" pitchFamily="34" charset="0"/>
              <a:buChar char="–"/>
            </a:pPr>
            <a:r>
              <a:rPr lang="en-US" sz="1800" kern="0" dirty="0"/>
              <a:t>Memory-management formats</a:t>
            </a:r>
          </a:p>
          <a:p>
            <a:pPr marL="574675" lvl="1" indent="-269875">
              <a:buClr>
                <a:schemeClr val="tx2"/>
              </a:buClr>
              <a:buFont typeface="Arial" panose="020B0604020202020204" pitchFamily="34" charset="0"/>
              <a:buChar char="–"/>
            </a:pPr>
            <a:r>
              <a:rPr lang="en-US" sz="1800" kern="0" dirty="0"/>
              <a:t>Access control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444516" cy="1111267"/>
          </a:xfrm>
        </p:spPr>
        <p:txBody>
          <a:bodyPr/>
          <a:lstStyle/>
          <a:p>
            <a:r>
              <a:rPr lang="en-US" dirty="0"/>
              <a:t>Figure 9.2 </a:t>
            </a:r>
            <a:br>
              <a:rPr lang="en-US" dirty="0"/>
            </a:br>
            <a:r>
              <a:rPr lang="en-US" dirty="0"/>
              <a:t>The Operating System as Resource Manager</a:t>
            </a:r>
            <a:endParaRPr lang="en-IN" dirty="0"/>
          </a:p>
        </p:txBody>
      </p:sp>
      <p:pic>
        <p:nvPicPr>
          <p:cNvPr id="4" name="Picture 3" descr="The memory system of the computer contains two sections. Operating system, and Programs and data. Apart from the memory system, the device contains processors and input output controllers that are connected to Input output devices such as printers, keyboards, cameras and other external storage devices. Operating system, programs and data can be stored in these storage devices." title="A diagram explains the main resources that are managed by the operating system."/>
          <p:cNvPicPr>
            <a:picLocks noChangeAspect="1"/>
          </p:cNvPicPr>
          <p:nvPr/>
        </p:nvPicPr>
        <p:blipFill rotWithShape="1">
          <a:blip r:embed="rId3">
            <a:extLst>
              <a:ext uri="{28A0092B-C50C-407E-A947-70E740481C1C}">
                <a14:useLocalDpi xmlns:a14="http://schemas.microsoft.com/office/drawing/2010/main" val="0"/>
              </a:ext>
            </a:extLst>
          </a:blip>
          <a:srcRect l="6169" t="18765" r="4380" b="26415"/>
          <a:stretch/>
        </p:blipFill>
        <p:spPr>
          <a:xfrm>
            <a:off x="1439652" y="1309432"/>
            <a:ext cx="6264696" cy="4968552"/>
          </a:xfrm>
          <a:prstGeom prst="rect">
            <a:avLst/>
          </a:prstGeom>
        </p:spPr>
      </p:pic>
    </p:spTree>
  </p:cSld>
  <p:clrMapOvr>
    <a:masterClrMapping/>
  </p:clrMapOvr>
  <p:transition spd="med">
    <p:plus/>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t>Types of Operating Systems</a:t>
            </a:r>
          </a:p>
        </p:txBody>
      </p:sp>
      <p:sp>
        <p:nvSpPr>
          <p:cNvPr id="9219" name="Rectangle 3"/>
          <p:cNvSpPr>
            <a:spLocks noGrp="1" noChangeArrowheads="1"/>
          </p:cNvSpPr>
          <p:nvPr>
            <p:ph type="body" idx="1"/>
          </p:nvPr>
        </p:nvSpPr>
        <p:spPr>
          <a:xfrm>
            <a:off x="457200" y="1588477"/>
            <a:ext cx="8229600" cy="4525963"/>
          </a:xfrm>
        </p:spPr>
        <p:txBody>
          <a:bodyPr>
            <a:normAutofit/>
          </a:bodyPr>
          <a:lstStyle/>
          <a:p>
            <a:pPr marL="328613" indent="-328613"/>
            <a:r>
              <a:rPr lang="en-US" dirty="0"/>
              <a:t>Interactive system</a:t>
            </a:r>
          </a:p>
          <a:p>
            <a:pPr marL="657225" lvl="1" indent="-317500"/>
            <a:r>
              <a:rPr lang="en-US" sz="2000" dirty="0"/>
              <a:t>The user/programmer interacts directly with the computer to request the execution of a job or to perform a transaction</a:t>
            </a:r>
          </a:p>
          <a:p>
            <a:pPr marL="657225" lvl="1" indent="-317500"/>
            <a:r>
              <a:rPr lang="en-US" sz="2000" dirty="0"/>
              <a:t>User may, depending on the nature of the application, communicate with the computer during the execution of the job</a:t>
            </a:r>
          </a:p>
          <a:p>
            <a:pPr marL="328613" indent="-328613"/>
            <a:r>
              <a:rPr lang="en-US" dirty="0"/>
              <a:t>Batch system</a:t>
            </a:r>
          </a:p>
          <a:p>
            <a:pPr marL="657225" lvl="1" indent="-317500"/>
            <a:r>
              <a:rPr lang="en-US" sz="2000" dirty="0"/>
              <a:t>Opposite of interactive</a:t>
            </a:r>
          </a:p>
          <a:p>
            <a:pPr marL="657225" lvl="1" indent="-317500"/>
            <a:r>
              <a:rPr lang="en-US" sz="2000" dirty="0"/>
              <a:t>The user’s program is batched together with programs from other users and submitted by a computer operator</a:t>
            </a:r>
          </a:p>
          <a:p>
            <a:pPr marL="657225" lvl="1" indent="-317500"/>
            <a:r>
              <a:rPr lang="en-US" sz="2000" dirty="0"/>
              <a:t>After the program is completed results are printed out for the user</a:t>
            </a:r>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Early Systems</a:t>
            </a:r>
          </a:p>
        </p:txBody>
      </p:sp>
      <p:sp>
        <p:nvSpPr>
          <p:cNvPr id="10243" name="Rectangle 3"/>
          <p:cNvSpPr>
            <a:spLocks noGrp="1" noChangeArrowheads="1"/>
          </p:cNvSpPr>
          <p:nvPr>
            <p:ph type="body" idx="1"/>
          </p:nvPr>
        </p:nvSpPr>
        <p:spPr>
          <a:xfrm>
            <a:off x="457200" y="1635369"/>
            <a:ext cx="8229600" cy="5094276"/>
          </a:xfrm>
        </p:spPr>
        <p:txBody>
          <a:bodyPr>
            <a:normAutofit fontScale="92500" lnSpcReduction="10000"/>
          </a:bodyPr>
          <a:lstStyle/>
          <a:p>
            <a:pPr marL="328613" indent="-328613"/>
            <a:r>
              <a:rPr lang="en-US" dirty="0"/>
              <a:t>From the late 1940s to the mid-1950s the programmer interacted directly with the computer hardware – there was no OS</a:t>
            </a:r>
          </a:p>
          <a:p>
            <a:pPr marL="657225" lvl="1" indent="-328613"/>
            <a:r>
              <a:rPr lang="en-US" sz="1700" dirty="0"/>
              <a:t>Processors were run from a console consisting of display lights, toggle switches, some form of input device and a printer</a:t>
            </a:r>
          </a:p>
          <a:p>
            <a:pPr marL="328613" indent="-328613"/>
            <a:r>
              <a:rPr lang="en-US" dirty="0"/>
              <a:t>Problems:</a:t>
            </a:r>
          </a:p>
          <a:p>
            <a:pPr marL="657225" lvl="1" indent="-328613"/>
            <a:r>
              <a:rPr lang="en-US" sz="1700" dirty="0"/>
              <a:t>Scheduling</a:t>
            </a:r>
          </a:p>
          <a:p>
            <a:pPr marL="996950" lvl="2" indent="-339725"/>
            <a:r>
              <a:rPr lang="en-US" dirty="0"/>
              <a:t>Sign-up sheets were used to reserve processor time</a:t>
            </a:r>
          </a:p>
          <a:p>
            <a:pPr marL="1301750" lvl="3" indent="-304800"/>
            <a:r>
              <a:rPr lang="en-US" dirty="0"/>
              <a:t>This could result in wasted computer idle time if the user finished early</a:t>
            </a:r>
          </a:p>
          <a:p>
            <a:pPr marL="1301750" lvl="3" indent="-304800"/>
            <a:r>
              <a:rPr lang="en-US" dirty="0"/>
              <a:t>If problems occurred the user could be forced to stop before resolving the problem</a:t>
            </a:r>
          </a:p>
          <a:p>
            <a:pPr marL="657225" lvl="1" indent="-328613"/>
            <a:r>
              <a:rPr lang="en-US" sz="1700" dirty="0"/>
              <a:t>Setup time</a:t>
            </a:r>
          </a:p>
          <a:p>
            <a:pPr marL="996950" lvl="2" indent="-339725"/>
            <a:r>
              <a:rPr lang="en-US" dirty="0"/>
              <a:t>A single program could involve</a:t>
            </a:r>
          </a:p>
          <a:p>
            <a:pPr marL="1301750" lvl="3" indent="-304800"/>
            <a:r>
              <a:rPr lang="en-US" dirty="0"/>
              <a:t>Loading the compiler plus the source program into memory</a:t>
            </a:r>
          </a:p>
          <a:p>
            <a:pPr marL="1301750" lvl="3" indent="-304800"/>
            <a:r>
              <a:rPr lang="en-US" dirty="0"/>
              <a:t>Saving the compiled program</a:t>
            </a:r>
          </a:p>
          <a:p>
            <a:pPr marL="1301750" lvl="3" indent="-304800"/>
            <a:r>
              <a:rPr lang="en-US" dirty="0"/>
              <a:t>Loading and linking together the object program and common functions</a:t>
            </a:r>
          </a:p>
          <a:p>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229600" cy="1111267"/>
          </a:xfrm>
        </p:spPr>
        <p:txBody>
          <a:bodyPr/>
          <a:lstStyle/>
          <a:p>
            <a:r>
              <a:rPr lang="en-US" dirty="0"/>
              <a:t>Figure 9.3 </a:t>
            </a:r>
            <a:br>
              <a:rPr lang="en-US" dirty="0"/>
            </a:br>
            <a:r>
              <a:rPr lang="en-US" dirty="0"/>
              <a:t>Memory Layout for a Resident Monitor</a:t>
            </a:r>
            <a:endParaRPr lang="en-IN" dirty="0"/>
          </a:p>
        </p:txBody>
      </p:sp>
      <p:pic>
        <p:nvPicPr>
          <p:cNvPr id="6" name="Picture 5" descr="The layout contains the following sections. Interrupt processing, device drivers, Job sequencing, control language interpreter, and user program area. There's a boundary between the first four sections and the latter. The first four are collectively labeled as monitor." title="A diagrammatic representation of a resident monitor's memory layout."/>
          <p:cNvPicPr>
            <a:picLocks noChangeAspect="1"/>
          </p:cNvPicPr>
          <p:nvPr/>
        </p:nvPicPr>
        <p:blipFill rotWithShape="1">
          <a:blip r:embed="rId3">
            <a:extLst>
              <a:ext uri="{28A0092B-C50C-407E-A947-70E740481C1C}">
                <a14:useLocalDpi xmlns:a14="http://schemas.microsoft.com/office/drawing/2010/main" val="0"/>
              </a:ext>
            </a:extLst>
          </a:blip>
          <a:srcRect l="9838" t="17590" r="32925" b="22893"/>
          <a:stretch/>
        </p:blipFill>
        <p:spPr>
          <a:xfrm>
            <a:off x="2649799" y="1243492"/>
            <a:ext cx="3844403" cy="5173424"/>
          </a:xfrm>
          <a:prstGeom prst="rect">
            <a:avLst/>
          </a:prstGeom>
        </p:spPr>
      </p:pic>
    </p:spTree>
  </p:cSld>
  <p:clrMapOvr>
    <a:masterClrMapping/>
  </p:clrMapOvr>
  <p:transition spd="med">
    <p:wipe dir="r"/>
  </p:transition>
</p:sld>
</file>

<file path=ppt/theme/theme1.xml><?xml version="1.0" encoding="utf-8"?>
<a:theme xmlns:a="http://schemas.openxmlformats.org/drawingml/2006/main" name="2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11003</TotalTime>
  <Words>16310</Words>
  <Application>Microsoft Office PowerPoint</Application>
  <PresentationFormat>On-screen Show (4:3)</PresentationFormat>
  <Paragraphs>1524</Paragraphs>
  <Slides>51</Slides>
  <Notes>51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Noto Sans Symbols</vt:lpstr>
      <vt:lpstr>Rockwell</vt:lpstr>
      <vt:lpstr>Times New Roman</vt:lpstr>
      <vt:lpstr>Verdana</vt:lpstr>
      <vt:lpstr>2_508 Lecture</vt:lpstr>
      <vt:lpstr>Computer Organization and Architecture Designing for Performance</vt:lpstr>
      <vt:lpstr>Figure 9.1  Computer Hardware and Software Structure</vt:lpstr>
      <vt:lpstr>Operating System (OS) Services</vt:lpstr>
      <vt:lpstr>Interfaces</vt:lpstr>
      <vt:lpstr>Operating System as Resource Manager</vt:lpstr>
      <vt:lpstr>Figure 9.2  The Operating System as Resource Manager</vt:lpstr>
      <vt:lpstr>Types of Operating Systems</vt:lpstr>
      <vt:lpstr>Early Systems</vt:lpstr>
      <vt:lpstr>Figure 9.3  Memory Layout for a Resident Monitor</vt:lpstr>
      <vt:lpstr>From the View of the Processor . . .</vt:lpstr>
      <vt:lpstr>Desirable Hardware Features</vt:lpstr>
      <vt:lpstr>Figure 9.4  System Utilization Example</vt:lpstr>
      <vt:lpstr>Figure 9.5  Multiprogramming Example</vt:lpstr>
      <vt:lpstr>Table 9.1  Sample Program Execution Attributes</vt:lpstr>
      <vt:lpstr>Table 9.2  Effects of Multiprogramming on Resource Utilization</vt:lpstr>
      <vt:lpstr>Figure 9.6  Utilization Histograms</vt:lpstr>
      <vt:lpstr>Time Sharing Systems</vt:lpstr>
      <vt:lpstr>Table 9.3  Batch Multiprogramming versus Time Sharing</vt:lpstr>
      <vt:lpstr>Table 9.4  Types of Scheduling</vt:lpstr>
      <vt:lpstr>Long Term Scheduling</vt:lpstr>
      <vt:lpstr>Medium-Term Scheduling                       and Short-Term Scheduling</vt:lpstr>
      <vt:lpstr>Figure 9.7  Five-State Process Model</vt:lpstr>
      <vt:lpstr>Figure 9.8  Process Control Block</vt:lpstr>
      <vt:lpstr>Figure 9.9  Scheduling Example</vt:lpstr>
      <vt:lpstr>Figure 9.10  Key Elements of an Operating System for Multiprogramming</vt:lpstr>
      <vt:lpstr>Figure 9.11  Queuing Diagram Representation of Processor Scheduling</vt:lpstr>
      <vt:lpstr>Figure 9.12  The Use of Swapping</vt:lpstr>
      <vt:lpstr>Figure 9.13  Example of Fixed Partitioning of a 64-Mbyte Memory</vt:lpstr>
      <vt:lpstr>Figure 9.14  The Effect of Dynamic Partitioning</vt:lpstr>
      <vt:lpstr>Figure 9.15  Allocation of Free Frames</vt:lpstr>
      <vt:lpstr>Figure 9.16 Logical and Physical Addresses</vt:lpstr>
      <vt:lpstr>Virtual Memory</vt:lpstr>
      <vt:lpstr>Figure 9.17 Inverted Page Table Structure</vt:lpstr>
      <vt:lpstr>Figure 9.18  Operation of Paging and Translation Lookaside Buffer (TLB)</vt:lpstr>
      <vt:lpstr>Figure 9.19  Translation Lookaside Buffer and Cache Operation</vt:lpstr>
      <vt:lpstr>Segmentation 1/2</vt:lpstr>
      <vt:lpstr>Intel x86 and Memory Management</vt:lpstr>
      <vt:lpstr>Segmentation 2/2</vt:lpstr>
      <vt:lpstr>Segment Protection</vt:lpstr>
      <vt:lpstr>Figure 9.20  Intel x86 Memory Management Formats</vt:lpstr>
      <vt:lpstr>Table 9.5  x86 Memory Management Parameters (1 of 2)</vt:lpstr>
      <vt:lpstr>Table 9.5  x86 Memory Management Parameters (2 of 2)</vt:lpstr>
      <vt:lpstr>Paging</vt:lpstr>
      <vt:lpstr>Figure 9.21  Intel x86 Memory Address Translation Mechanisms</vt:lpstr>
      <vt:lpstr>Figure 9.22  ARM Memory System Overview</vt:lpstr>
      <vt:lpstr>Virtual Memory Address Translation</vt:lpstr>
      <vt:lpstr>Figure 9.23  ARM Virtual Memory Address Translation for Small Pages</vt:lpstr>
      <vt:lpstr>Figure 9.24  ARM Memory-Management Formats</vt:lpstr>
      <vt:lpstr>Table 9.6  ARM Memory-Management Parameters</vt:lpstr>
      <vt:lpstr>Access Control</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08 Operating System Support</dc:title>
  <dc:creator>Adrian J Pullin</dc:creator>
  <cp:lastModifiedBy>Shankar, Nitin</cp:lastModifiedBy>
  <cp:revision>191</cp:revision>
  <dcterms:created xsi:type="dcterms:W3CDTF">2012-07-01T22:58:42Z</dcterms:created>
  <dcterms:modified xsi:type="dcterms:W3CDTF">2021-10-24T19:46:59Z</dcterms:modified>
</cp:coreProperties>
</file>