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Lst>
  <p:notesMasterIdLst>
    <p:notesMasterId r:id="rId20"/>
  </p:notesMasterIdLst>
  <p:handoutMasterIdLst>
    <p:handoutMasterId r:id="rId21"/>
  </p:handoutMasterIdLst>
  <p:sldIdLst>
    <p:sldId id="331" r:id="rId2"/>
    <p:sldId id="259" r:id="rId3"/>
    <p:sldId id="316" r:id="rId4"/>
    <p:sldId id="317" r:id="rId5"/>
    <p:sldId id="318" r:id="rId6"/>
    <p:sldId id="319" r:id="rId7"/>
    <p:sldId id="321" r:id="rId8"/>
    <p:sldId id="322" r:id="rId9"/>
    <p:sldId id="323" r:id="rId10"/>
    <p:sldId id="324" r:id="rId11"/>
    <p:sldId id="325" r:id="rId12"/>
    <p:sldId id="326" r:id="rId13"/>
    <p:sldId id="327" r:id="rId14"/>
    <p:sldId id="328" r:id="rId15"/>
    <p:sldId id="329" r:id="rId16"/>
    <p:sldId id="320" r:id="rId17"/>
    <p:sldId id="330" r:id="rId18"/>
    <p:sldId id="315"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53" userDrawn="1">
          <p15:clr>
            <a:srgbClr val="A4A3A4"/>
          </p15:clr>
        </p15:guide>
        <p15:guide id="5" pos="758" userDrawn="1">
          <p15:clr>
            <a:srgbClr val="A4A3A4"/>
          </p15:clr>
        </p15:guide>
        <p15:guide id="6" pos="963" userDrawn="1">
          <p15:clr>
            <a:srgbClr val="A4A3A4"/>
          </p15:clr>
        </p15:guide>
        <p15:guide id="7" orient="horz" pos="107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0" autoAdjust="0"/>
    <p:restoredTop sz="88600" autoAdjust="0"/>
  </p:normalViewPr>
  <p:slideViewPr>
    <p:cSldViewPr>
      <p:cViewPr varScale="1">
        <p:scale>
          <a:sx n="64" d="100"/>
          <a:sy n="64" d="100"/>
        </p:scale>
        <p:origin x="1494" y="60"/>
      </p:cViewPr>
      <p:guideLst>
        <p:guide orient="horz" pos="2160"/>
        <p:guide pos="2880"/>
        <p:guide pos="340"/>
        <p:guide pos="553"/>
        <p:guide pos="758"/>
        <p:guide pos="963"/>
        <p:guide orient="horz" pos="1071"/>
        <p:guide orient="horz" pos="709"/>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a:xfrm>
          <a:off x="159738" y="460196"/>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Not only used for representing integers but also as a concise notation for representing any sequence of binary digits</a:t>
          </a:r>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a:xfrm>
          <a:off x="3294366" y="938472"/>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Reasons for using hexadecimal notation are:</a:t>
          </a:r>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a:xfrm>
          <a:off x="274530"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It is more compact than binary notation</a:t>
          </a:r>
        </a:p>
      </dgm:t>
    </dgm:pt>
    <dgm:pt modelId="{17D17644-89D1-3641-BC49-99B7C4F47C40}" type="parTrans" cxnId="{3DECA9F2-5913-714E-B31E-4064B2B97F81}">
      <dgm:prSet/>
      <dgm:spPr>
        <a:xfrm>
          <a:off x="1235387" y="2246610"/>
          <a:ext cx="3019835" cy="718583"/>
        </a:xfrm>
        <a:custGeom>
          <a:avLst/>
          <a:gdLst/>
          <a:ahLst/>
          <a:cxnLst/>
          <a:rect l="0" t="0" r="0" b="0"/>
          <a:pathLst>
            <a:path>
              <a:moveTo>
                <a:pt x="3019835" y="0"/>
              </a:moveTo>
              <a:lnTo>
                <a:pt x="3019835" y="489693"/>
              </a:lnTo>
              <a:lnTo>
                <a:pt x="0" y="489693"/>
              </a:lnTo>
              <a:lnTo>
                <a:pt x="0" y="71858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a:xfrm>
          <a:off x="3294366"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 most computers, binary data occupy some multiple of 4 bits, and hence some multiple of a single hexadecimal digit</a:t>
          </a:r>
        </a:p>
      </dgm:t>
    </dgm:pt>
    <dgm:pt modelId="{872AA1E8-F3BF-2340-AB7B-7A8B6AC2740F}" type="parTrans" cxnId="{E330A9DA-65C5-934B-A15B-FF6E396DFCFF}">
      <dgm:prSet/>
      <dgm:spPr>
        <a:xfrm>
          <a:off x="4209502" y="2246610"/>
          <a:ext cx="91440" cy="718583"/>
        </a:xfrm>
        <a:custGeom>
          <a:avLst/>
          <a:gdLst/>
          <a:ahLst/>
          <a:cxnLst/>
          <a:rect l="0" t="0" r="0" b="0"/>
          <a:pathLst>
            <a:path>
              <a:moveTo>
                <a:pt x="45720" y="0"/>
              </a:moveTo>
              <a:lnTo>
                <a:pt x="45720" y="71858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a:xfrm>
          <a:off x="6314201"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It is extremely easy to convert between binary and hexadecimal notation</a:t>
          </a:r>
        </a:p>
      </dgm:t>
    </dgm:pt>
    <dgm:pt modelId="{97BEB6BC-F1A5-4449-87D4-421D4D52B5C3}" type="parTrans" cxnId="{DFDF6B0C-9838-964A-A653-58AD6DEC5AF1}">
      <dgm:prSet/>
      <dgm:spPr>
        <a:xfrm>
          <a:off x="4255222" y="2246610"/>
          <a:ext cx="3019835" cy="718583"/>
        </a:xfrm>
        <a:custGeom>
          <a:avLst/>
          <a:gdLst/>
          <a:ahLst/>
          <a:cxnLst/>
          <a:rect l="0" t="0" r="0" b="0"/>
          <a:pathLst>
            <a:path>
              <a:moveTo>
                <a:pt x="0" y="0"/>
              </a:moveTo>
              <a:lnTo>
                <a:pt x="0" y="489693"/>
              </a:lnTo>
              <a:lnTo>
                <a:pt x="3019835" y="489693"/>
              </a:lnTo>
              <a:lnTo>
                <a:pt x="3019835" y="718583"/>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a:xfrm>
          <a:off x="-114792" y="199392"/>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a:xfrm>
          <a:off x="3019835" y="677668"/>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D862E485-7B17-0D49-9472-B6A2763C74E9}" type="pres">
      <dgm:prSet presAssocID="{D1064496-D9CC-E548-8CD2-477694173F8A}" presName="text" presStyleLbl="fgAcc0" presStyleIdx="1" presStyleCnt="2">
        <dgm:presLayoutVars>
          <dgm:chPref val="3"/>
        </dgm:presLayoutVars>
      </dgm:prSet>
      <dgm:spPr/>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a:xfrm>
          <a:off x="0"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546206ED-D55F-D947-9F3B-7C80570FC408}" type="pres">
      <dgm:prSet presAssocID="{BE4F66D8-4FE5-974B-9B7C-5CC6D751E268}" presName="text2" presStyleLbl="fgAcc2" presStyleIdx="0" presStyleCnt="3">
        <dgm:presLayoutVars>
          <dgm:chPref val="3"/>
        </dgm:presLayoutVars>
      </dgm:prSet>
      <dgm:spPr/>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a:xfrm>
          <a:off x="3019835"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1E1DB3F8-33D7-4542-8625-4F033D926142}" type="pres">
      <dgm:prSet presAssocID="{0E209786-87AF-6E48-9B07-6D38543ED4A1}" presName="text2" presStyleLbl="fgAcc2" presStyleIdx="1" presStyleCnt="3">
        <dgm:presLayoutVars>
          <dgm:chPref val="3"/>
        </dgm:presLayoutVars>
      </dgm:prSet>
      <dgm:spPr/>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a:xfrm>
          <a:off x="6039670"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10790D25-B198-3C4B-BF8D-4B8686C25E15}" type="pres">
      <dgm:prSet presAssocID="{7FA1CFBF-46BB-4447-BB6F-B2F6FDC5D6B4}" presName="text2" presStyleLbl="fgAcc2" presStyleIdx="2" presStyleCnt="3">
        <dgm:presLayoutVars>
          <dgm:chPref val="3"/>
        </dgm:presLayoutVars>
      </dgm:prSet>
      <dgm:spPr/>
    </dgm:pt>
    <dgm:pt modelId="{C2B03972-09DE-7F4F-9A1D-4B147134EC93}" type="pres">
      <dgm:prSet presAssocID="{7FA1CFBF-46BB-4447-BB6F-B2F6FDC5D6B4}" presName="hierChild3" presStyleCnt="0"/>
      <dgm:spPr/>
    </dgm:pt>
  </dgm:ptLst>
  <dgm:cxnLst>
    <dgm:cxn modelId="{DFDF6B0C-9838-964A-A653-58AD6DEC5AF1}" srcId="{D1064496-D9CC-E548-8CD2-477694173F8A}" destId="{7FA1CFBF-46BB-4447-BB6F-B2F6FDC5D6B4}" srcOrd="2" destOrd="0" parTransId="{97BEB6BC-F1A5-4449-87D4-421D4D52B5C3}" sibTransId="{BB3C020D-F860-C34F-9305-FA3C304546CA}"/>
    <dgm:cxn modelId="{4100BB13-7A17-7643-864B-CADFD4BE2C4F}" type="presOf" srcId="{286C2A99-2183-9247-8F0D-5515E65B2C72}" destId="{1D84E48B-B187-2C44-A266-2E665C4DA52A}" srcOrd="0" destOrd="0" presId="urn:microsoft.com/office/officeart/2005/8/layout/hierarchy1"/>
    <dgm:cxn modelId="{A3E6BE24-888F-C04B-98B6-60A634611A74}" type="presOf" srcId="{872AA1E8-F3BF-2340-AB7B-7A8B6AC2740F}" destId="{FACD0070-B33B-C149-944D-16CA2BF6301D}"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E1E00C2E-D54F-B343-82C4-A6DB9720104B}" type="presOf" srcId="{7FA1CFBF-46BB-4447-BB6F-B2F6FDC5D6B4}" destId="{10790D25-B198-3C4B-BF8D-4B8686C25E15}" srcOrd="0" destOrd="0" presId="urn:microsoft.com/office/officeart/2005/8/layout/hierarchy1"/>
    <dgm:cxn modelId="{A0387B61-44D1-574A-B80B-E0AAF6FE1F11}" srcId="{96B48A5F-8F2E-854C-AFE4-8C8C91953F2A}" destId="{286C2A99-2183-9247-8F0D-5515E65B2C72}" srcOrd="0" destOrd="0" parTransId="{5951A6DA-99AF-C14A-BC14-BB066AC1FDFB}" sibTransId="{51FDC2ED-856C-1E4A-8A10-0A9EBB881973}"/>
    <dgm:cxn modelId="{C0423863-057D-B34C-9C15-44567CE118D8}" type="presOf" srcId="{D1064496-D9CC-E548-8CD2-477694173F8A}" destId="{D862E485-7B17-0D49-9472-B6A2763C74E9}" srcOrd="0" destOrd="0" presId="urn:microsoft.com/office/officeart/2005/8/layout/hierarchy1"/>
    <dgm:cxn modelId="{5636A36B-9208-8046-9F8E-911DF97EF634}" srcId="{96B48A5F-8F2E-854C-AFE4-8C8C91953F2A}" destId="{D1064496-D9CC-E548-8CD2-477694173F8A}" srcOrd="1" destOrd="0" parTransId="{4B8820EF-8F1B-114E-A4A6-D0FDD23F8D8F}" sibTransId="{7DB4B415-7AEC-B044-A5EE-6071A79B8090}"/>
    <dgm:cxn modelId="{808C6B7E-1DDE-0644-A477-982703485DAE}" type="presOf" srcId="{BE4F66D8-4FE5-974B-9B7C-5CC6D751E268}" destId="{546206ED-D55F-D947-9F3B-7C80570FC408}"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8667F9AF-E2C7-B842-82FD-05E78834D875}" type="presOf" srcId="{97BEB6BC-F1A5-4449-87D4-421D4D52B5C3}" destId="{882DE9B9-B8BF-5448-90F0-9928C5A8ED3E}" srcOrd="0" destOrd="0" presId="urn:microsoft.com/office/officeart/2005/8/layout/hierarchy1"/>
    <dgm:cxn modelId="{E330A9DA-65C5-934B-A15B-FF6E396DFCFF}" srcId="{D1064496-D9CC-E548-8CD2-477694173F8A}" destId="{0E209786-87AF-6E48-9B07-6D38543ED4A1}" srcOrd="1" destOrd="0" parTransId="{872AA1E8-F3BF-2340-AB7B-7A8B6AC2740F}" sibTransId="{326BCE05-F9D6-8E40-81CA-C7EFCE74AC98}"/>
    <dgm:cxn modelId="{3DECA9F2-5913-714E-B31E-4064B2B97F81}" srcId="{D1064496-D9CC-E548-8CD2-477694173F8A}" destId="{BE4F66D8-4FE5-974B-9B7C-5CC6D751E268}" srcOrd="0" destOrd="0" parTransId="{17D17644-89D1-3641-BC49-99B7C4F47C40}" sibTransId="{B6B6EC4B-4F1E-6243-A6FA-02A438786558}"/>
    <dgm:cxn modelId="{68662EF4-DD33-784B-89D9-E2E8C5D87894}" type="presOf" srcId="{0E209786-87AF-6E48-9B07-6D38543ED4A1}" destId="{1E1DB3F8-33D7-4542-8625-4F033D926142}" srcOrd="0" destOrd="0" presId="urn:microsoft.com/office/officeart/2005/8/layout/hierarchy1"/>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DE9B9-B8BF-5448-90F0-9928C5A8ED3E}">
      <dsp:nvSpPr>
        <dsp:cNvPr id="0" name=""/>
        <dsp:cNvSpPr/>
      </dsp:nvSpPr>
      <dsp:spPr>
        <a:xfrm>
          <a:off x="4255222" y="2246610"/>
          <a:ext cx="3019835" cy="718583"/>
        </a:xfrm>
        <a:custGeom>
          <a:avLst/>
          <a:gdLst/>
          <a:ahLst/>
          <a:cxnLst/>
          <a:rect l="0" t="0" r="0" b="0"/>
          <a:pathLst>
            <a:path>
              <a:moveTo>
                <a:pt x="0" y="0"/>
              </a:moveTo>
              <a:lnTo>
                <a:pt x="0" y="489693"/>
              </a:lnTo>
              <a:lnTo>
                <a:pt x="3019835" y="489693"/>
              </a:lnTo>
              <a:lnTo>
                <a:pt x="3019835" y="71858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209502" y="2246610"/>
          <a:ext cx="91440" cy="718583"/>
        </a:xfrm>
        <a:custGeom>
          <a:avLst/>
          <a:gdLst/>
          <a:ahLst/>
          <a:cxnLst/>
          <a:rect l="0" t="0" r="0" b="0"/>
          <a:pathLst>
            <a:path>
              <a:moveTo>
                <a:pt x="45720" y="0"/>
              </a:moveTo>
              <a:lnTo>
                <a:pt x="45720" y="71858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235387" y="2246610"/>
          <a:ext cx="3019835" cy="718583"/>
        </a:xfrm>
        <a:custGeom>
          <a:avLst/>
          <a:gdLst/>
          <a:ahLst/>
          <a:cxnLst/>
          <a:rect l="0" t="0" r="0" b="0"/>
          <a:pathLst>
            <a:path>
              <a:moveTo>
                <a:pt x="3019835" y="0"/>
              </a:moveTo>
              <a:lnTo>
                <a:pt x="3019835" y="489693"/>
              </a:lnTo>
              <a:lnTo>
                <a:pt x="0" y="489693"/>
              </a:lnTo>
              <a:lnTo>
                <a:pt x="0" y="718583"/>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14792" y="199392"/>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9738" y="460196"/>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Not only used for representing integers but also as a concise notation for representing any sequence of binary digits</a:t>
          </a:r>
        </a:p>
      </dsp:txBody>
      <dsp:txXfrm>
        <a:off x="205691" y="506149"/>
        <a:ext cx="2378868" cy="1477035"/>
      </dsp:txXfrm>
    </dsp:sp>
    <dsp:sp modelId="{DC093A72-9023-1941-A02C-4E8954FF02D9}">
      <dsp:nvSpPr>
        <dsp:cNvPr id="0" name=""/>
        <dsp:cNvSpPr/>
      </dsp:nvSpPr>
      <dsp:spPr>
        <a:xfrm>
          <a:off x="3019835" y="677668"/>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294366" y="938472"/>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Reasons for using hexadecimal notation are:</a:t>
          </a:r>
        </a:p>
      </dsp:txBody>
      <dsp:txXfrm>
        <a:off x="3340319" y="984425"/>
        <a:ext cx="2378868" cy="1477035"/>
      </dsp:txXfrm>
    </dsp:sp>
    <dsp:sp modelId="{FBD54A9A-2BFC-5442-8D3F-011B4E85D950}">
      <dsp:nvSpPr>
        <dsp:cNvPr id="0" name=""/>
        <dsp:cNvSpPr/>
      </dsp:nvSpPr>
      <dsp:spPr>
        <a:xfrm>
          <a:off x="0"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74530"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It is more compact than binary notation</a:t>
          </a:r>
        </a:p>
      </dsp:txBody>
      <dsp:txXfrm>
        <a:off x="320483" y="3271950"/>
        <a:ext cx="2378868" cy="1477035"/>
      </dsp:txXfrm>
    </dsp:sp>
    <dsp:sp modelId="{B3F42B07-3F2B-8F4F-B03D-5CB1B1E1A98D}">
      <dsp:nvSpPr>
        <dsp:cNvPr id="0" name=""/>
        <dsp:cNvSpPr/>
      </dsp:nvSpPr>
      <dsp:spPr>
        <a:xfrm>
          <a:off x="3019835"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294366"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 most computers, binary data occupy some multiple of 4 bits, and hence some multiple of a single hexadecimal digit</a:t>
          </a:r>
        </a:p>
      </dsp:txBody>
      <dsp:txXfrm>
        <a:off x="3340319" y="3271950"/>
        <a:ext cx="2378868" cy="1477035"/>
      </dsp:txXfrm>
    </dsp:sp>
    <dsp:sp modelId="{41164F4A-44E0-694B-8ADA-72C8436A7DEB}">
      <dsp:nvSpPr>
        <dsp:cNvPr id="0" name=""/>
        <dsp:cNvSpPr/>
      </dsp:nvSpPr>
      <dsp:spPr>
        <a:xfrm>
          <a:off x="6039670" y="2965193"/>
          <a:ext cx="2470774" cy="1568941"/>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314201" y="3225997"/>
          <a:ext cx="2470774" cy="156894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It is extremely easy to convert between binary and hexadecimal notation</a:t>
          </a:r>
        </a:p>
      </dsp:txBody>
      <dsp:txXfrm>
        <a:off x="6360154" y="3271950"/>
        <a:ext cx="2378868" cy="14770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645089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13110248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316463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Because </a:t>
            </a:r>
            <a:r>
              <a:rPr lang="en-US" sz="1200" i="1" kern="1200" baseline="0" dirty="0">
                <a:solidFill>
                  <a:schemeClr val="tx1"/>
                </a:solidFill>
                <a:latin typeface="Times New Roman" pitchFamily="-110" charset="0"/>
                <a:ea typeface="+mn-ea"/>
                <a:cs typeface="+mn-cs"/>
              </a:rPr>
              <a:t>N &gt;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&gt;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 . </a:t>
            </a:r>
            <a:r>
              <a:rPr lang="en-US" sz="1200" i="0" kern="1200" baseline="0" dirty="0">
                <a:solidFill>
                  <a:schemeClr val="tx1"/>
                </a:solidFill>
                <a:latin typeface="Times New Roman" pitchFamily="-110" charset="0"/>
                <a:ea typeface="+mn-ea"/>
                <a:cs typeface="+mn-cs"/>
              </a:rPr>
              <a:t>, continuing this sequence will eventually produce a quotient</a:t>
            </a: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m-1 </a:t>
            </a:r>
            <a:r>
              <a:rPr lang="en-US" sz="1200" i="1" kern="1200" baseline="0" dirty="0">
                <a:solidFill>
                  <a:schemeClr val="tx1"/>
                </a:solidFill>
                <a:latin typeface="Times New Roman" pitchFamily="-110" charset="0"/>
                <a:ea typeface="+mn-ea"/>
                <a:cs typeface="+mn-cs"/>
              </a:rPr>
              <a:t>= 1 (</a:t>
            </a:r>
            <a:r>
              <a:rPr lang="en-US" sz="1200" i="0" kern="1200" baseline="0" dirty="0">
                <a:solidFill>
                  <a:schemeClr val="tx1"/>
                </a:solidFill>
                <a:latin typeface="Times New Roman" pitchFamily="-110" charset="0"/>
                <a:ea typeface="+mn-ea"/>
                <a:cs typeface="+mn-cs"/>
              </a:rPr>
              <a:t>except for the decimal integers 0 and 1, whose binary equivalents</a:t>
            </a:r>
          </a:p>
          <a:p>
            <a:r>
              <a:rPr lang="en-US" sz="1200" kern="1200" baseline="0" dirty="0">
                <a:solidFill>
                  <a:schemeClr val="tx1"/>
                </a:solidFill>
                <a:latin typeface="Times New Roman" pitchFamily="-110" charset="0"/>
                <a:ea typeface="+mn-ea"/>
                <a:cs typeface="+mn-cs"/>
              </a:rPr>
              <a:t>are 0 and 1, respectively) and a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which is </a:t>
            </a:r>
            <a:r>
              <a:rPr lang="en-US" sz="1200" i="1" kern="1200" baseline="0" dirty="0">
                <a:solidFill>
                  <a:schemeClr val="tx1"/>
                </a:solidFill>
                <a:latin typeface="Times New Roman" pitchFamily="-110" charset="0"/>
                <a:ea typeface="+mn-ea"/>
                <a:cs typeface="+mn-cs"/>
              </a:rPr>
              <a:t>0 or 1.</a:t>
            </a:r>
            <a:r>
              <a:rPr lang="en-US" sz="1200" i="0" kern="1200" baseline="0" dirty="0">
                <a:solidFill>
                  <a:schemeClr val="tx1"/>
                </a:solidFill>
                <a:latin typeface="Times New Roman" pitchFamily="-110" charset="0"/>
                <a:ea typeface="+mn-ea"/>
                <a:cs typeface="+mn-cs"/>
              </a:rPr>
              <a:t> Then</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(1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which is the binary form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Hence, we convert from base 10 to base 2 by repeated</a:t>
            </a:r>
          </a:p>
          <a:p>
            <a:r>
              <a:rPr lang="en-US" sz="1200" kern="1200" baseline="0" dirty="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a:solidFill>
                  <a:schemeClr val="tx1"/>
                </a:solidFill>
                <a:latin typeface="Times New Roman" pitchFamily="-110" charset="0"/>
                <a:ea typeface="+mn-ea"/>
                <a:cs typeface="+mn-cs"/>
              </a:rPr>
              <a:t>significance, the binary digits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Figure 10.1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10.1.  Examples of converting from decimal notation to binary notation for integers.</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a:solidFill>
                  <a:schemeClr val="tx1"/>
                </a:solidFill>
                <a:latin typeface="Times New Roman" pitchFamily="-110" charset="0"/>
                <a:ea typeface="+mn-ea"/>
                <a:cs typeface="+mn-cs"/>
              </a:rPr>
              <a:t>0 and 1 is represented by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 . 	b</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has the value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)c</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can be rewritten as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 .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expression suggests a technique for conversion. Suppose we want to convert</a:t>
            </a:r>
          </a:p>
          <a:p>
            <a:r>
              <a:rPr lang="en-US" sz="1200" kern="1200" baseline="0" dirty="0">
                <a:solidFill>
                  <a:schemeClr val="tx1"/>
                </a:solidFill>
                <a:latin typeface="Times New Roman" pitchFamily="-110" charset="0"/>
                <a:ea typeface="+mn-ea"/>
                <a:cs typeface="+mn-cs"/>
              </a:rPr>
              <a:t>the number </a:t>
            </a:r>
            <a:r>
              <a:rPr lang="en-US" sz="1200" i="1" kern="1200" baseline="0" dirty="0">
                <a:solidFill>
                  <a:schemeClr val="tx1"/>
                </a:solidFill>
                <a:latin typeface="Times New Roman" pitchFamily="-110" charset="0"/>
                <a:ea typeface="+mn-ea"/>
                <a:cs typeface="+mn-cs"/>
              </a:rPr>
              <a:t>F (0 &lt; F &lt; 1) </a:t>
            </a:r>
            <a:r>
              <a:rPr lang="en-US" sz="1200" i="0" kern="1200" baseline="0" dirty="0">
                <a:solidFill>
                  <a:schemeClr val="tx1"/>
                </a:solidFill>
                <a:latin typeface="Times New Roman" pitchFamily="-110" charset="0"/>
                <a:ea typeface="+mn-ea"/>
                <a:cs typeface="+mn-cs"/>
              </a:rPr>
              <a:t>from decimal to binary notation. We know that </a:t>
            </a:r>
            <a:r>
              <a:rPr lang="en-US" sz="1200" i="1" kern="1200" baseline="0" dirty="0">
                <a:solidFill>
                  <a:schemeClr val="tx1"/>
                </a:solidFill>
                <a:latin typeface="Times New Roman" pitchFamily="-110" charset="0"/>
                <a:ea typeface="+mn-ea"/>
                <a:cs typeface="+mn-cs"/>
              </a:rPr>
              <a:t>F</a:t>
            </a:r>
          </a:p>
          <a:p>
            <a:r>
              <a:rPr lang="en-US" sz="1200" kern="1200" baseline="0" dirty="0">
                <a:solidFill>
                  <a:schemeClr val="tx1"/>
                </a:solidFill>
                <a:latin typeface="Times New Roman" pitchFamily="-110" charset="0"/>
                <a:ea typeface="+mn-ea"/>
                <a:cs typeface="+mn-cs"/>
              </a:rPr>
              <a:t>can be expressed in the form</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F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we multiply </a:t>
            </a:r>
            <a:r>
              <a:rPr lang="en-US" sz="1200" i="1" kern="1200" baseline="0" dirty="0">
                <a:solidFill>
                  <a:schemeClr val="tx1"/>
                </a:solidFill>
                <a:latin typeface="Times New Roman" pitchFamily="-110" charset="0"/>
                <a:ea typeface="+mn-ea"/>
                <a:cs typeface="+mn-cs"/>
              </a:rPr>
              <a:t>F by 2, we obtain,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2 * </a:t>
            </a:r>
            <a:r>
              <a:rPr lang="en-US" sz="1200" i="1" kern="1200" baseline="0" dirty="0">
                <a:solidFill>
                  <a:schemeClr val="tx1"/>
                </a:solidFill>
                <a:latin typeface="Times New Roman" pitchFamily="-110" charset="0"/>
                <a:ea typeface="+mn-ea"/>
                <a:cs typeface="+mn-cs"/>
              </a:rPr>
              <a:t>F =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From this equation, we see that the integer part of (2 * </a:t>
            </a:r>
            <a:r>
              <a:rPr lang="en-US" sz="1200" i="1" kern="1200" baseline="0" dirty="0">
                <a:solidFill>
                  <a:schemeClr val="tx1"/>
                </a:solidFill>
                <a:latin typeface="Times New Roman" pitchFamily="-110" charset="0"/>
                <a:ea typeface="+mn-ea"/>
                <a:cs typeface="+mn-cs"/>
              </a:rPr>
              <a:t>F), which must be</a:t>
            </a:r>
          </a:p>
          <a:p>
            <a:r>
              <a:rPr lang="en-US" sz="1200" kern="1200" baseline="0" dirty="0">
                <a:solidFill>
                  <a:schemeClr val="tx1"/>
                </a:solidFill>
                <a:latin typeface="Times New Roman" pitchFamily="-110" charset="0"/>
                <a:ea typeface="+mn-ea"/>
                <a:cs typeface="+mn-cs"/>
              </a:rPr>
              <a:t>either 0 or 1 because 0 &lt; </a:t>
            </a:r>
            <a:r>
              <a:rPr lang="en-US" sz="1200" i="1" kern="1200" baseline="0" dirty="0">
                <a:solidFill>
                  <a:schemeClr val="tx1"/>
                </a:solidFill>
                <a:latin typeface="Times New Roman" pitchFamily="-110" charset="0"/>
                <a:ea typeface="+mn-ea"/>
                <a:cs typeface="+mn-cs"/>
              </a:rPr>
              <a:t>F &lt; 1, is simply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So we can say (2 * F)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where 0 &lt; </a:t>
            </a:r>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&lt; 1 and where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-4 </a:t>
            </a:r>
            <a:r>
              <a:rPr lang="en-US" sz="1200" i="1" kern="1200" baseline="0" dirty="0">
                <a:solidFill>
                  <a:schemeClr val="tx1"/>
                </a:solidFill>
                <a:latin typeface="Times New Roman" pitchFamily="-110" charset="0"/>
                <a:ea typeface="+mn-ea"/>
                <a:cs typeface="+mn-cs"/>
              </a:rPr>
              <a:t>+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find </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we repeat the process. Therefore, the conversion algorithm involves</a:t>
            </a:r>
          </a:p>
          <a:p>
            <a:r>
              <a:rPr lang="en-US" sz="1200" kern="1200" baseline="0" dirty="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a:solidFill>
                  <a:schemeClr val="tx1"/>
                </a:solidFill>
                <a:latin typeface="Times New Roman" pitchFamily="-110" charset="0"/>
                <a:ea typeface="+mn-ea"/>
                <a:cs typeface="+mn-cs"/>
              </a:rPr>
              <a:t>in the next step. Figure 10.2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This process is not necessarily exact; that is, a decimal fraction with a finite</a:t>
            </a:r>
          </a:p>
          <a:p>
            <a:r>
              <a:rPr lang="en-US" sz="1200" kern="1200" baseline="0" dirty="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a:solidFill>
                  <a:schemeClr val="tx1"/>
                </a:solidFill>
                <a:latin typeface="Times New Roman" pitchFamily="-110" charset="0"/>
                <a:ea typeface="+mn-ea"/>
                <a:cs typeface="+mn-cs"/>
              </a:rPr>
              <a:t>data within computers are represented by various binary codes. However, no matter</a:t>
            </a:r>
          </a:p>
          <a:p>
            <a:r>
              <a:rPr lang="en-US" sz="1200" kern="1200" baseline="0" dirty="0">
                <a:solidFill>
                  <a:schemeClr val="tx1"/>
                </a:solidFill>
                <a:latin typeface="Times New Roman" pitchFamily="-110" charset="0"/>
                <a:ea typeface="+mn-ea"/>
                <a:cs typeface="+mn-cs"/>
              </a:rPr>
              <a:t>how convenient the binary system is for computers, it is exceedingly cumbersome</a:t>
            </a:r>
          </a:p>
          <a:p>
            <a:r>
              <a:rPr lang="en-US" sz="1200" kern="1200" baseline="0" dirty="0">
                <a:solidFill>
                  <a:schemeClr val="tx1"/>
                </a:solidFill>
                <a:latin typeface="Times New Roman" pitchFamily="-110" charset="0"/>
                <a:ea typeface="+mn-ea"/>
                <a:cs typeface="+mn-cs"/>
              </a:rPr>
              <a:t>for human beings. Consequently, most computer professionals who must spend time</a:t>
            </a:r>
          </a:p>
          <a:p>
            <a:r>
              <a:rPr lang="en-US" sz="1200" kern="1200" baseline="0" dirty="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What notation to use? One possibility is the decimal notation. This is certainly</a:t>
            </a:r>
          </a:p>
          <a:p>
            <a:r>
              <a:rPr lang="en-US" sz="1200" kern="1200" baseline="0" dirty="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a:solidFill>
                  <a:schemeClr val="tx1"/>
                </a:solidFill>
                <a:latin typeface="Times New Roman" pitchFamily="-110" charset="0"/>
                <a:ea typeface="+mn-ea"/>
                <a:cs typeface="+mn-cs"/>
              </a:rPr>
              <a:t>converting between base 2 and base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a notation known as hexadecimal has been adopted. Binary digits are</a:t>
            </a:r>
          </a:p>
          <a:p>
            <a:r>
              <a:rPr lang="en-US" sz="1200" kern="1200" baseline="0" dirty="0">
                <a:solidFill>
                  <a:schemeClr val="tx1"/>
                </a:solidFill>
                <a:latin typeface="Times New Roman" pitchFamily="-110" charset="0"/>
                <a:ea typeface="+mn-ea"/>
                <a:cs typeface="+mn-cs"/>
              </a:rPr>
              <a:t>grouped into sets of four bits, called a </a:t>
            </a:r>
            <a:r>
              <a:rPr lang="en-US" sz="1200" b="1" kern="1200" baseline="0" dirty="0">
                <a:solidFill>
                  <a:schemeClr val="tx1"/>
                </a:solidFill>
                <a:latin typeface="Times New Roman" pitchFamily="-110" charset="0"/>
                <a:ea typeface="+mn-ea"/>
                <a:cs typeface="+mn-cs"/>
              </a:rPr>
              <a:t>nibble. </a:t>
            </a:r>
            <a:r>
              <a:rPr lang="en-US" sz="1200" b="0" kern="1200" baseline="0" dirty="0">
                <a:solidFill>
                  <a:schemeClr val="tx1"/>
                </a:solidFill>
                <a:latin typeface="Times New Roman" pitchFamily="-110" charset="0"/>
                <a:ea typeface="+mn-ea"/>
                <a:cs typeface="+mn-cs"/>
              </a:rPr>
              <a:t>Each possible combination of four</a:t>
            </a:r>
          </a:p>
          <a:p>
            <a:r>
              <a:rPr lang="en-US" sz="1200" kern="1200" baseline="0" dirty="0">
                <a:solidFill>
                  <a:schemeClr val="tx1"/>
                </a:solidFill>
                <a:latin typeface="Times New Roman" pitchFamily="-110" charset="0"/>
                <a:ea typeface="+mn-ea"/>
                <a:cs typeface="+mn-cs"/>
              </a:rPr>
              <a:t>binary digits is given a symbol.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16 symbols are used, the notation is called </a:t>
            </a:r>
            <a:r>
              <a:rPr lang="en-US" sz="1200" b="1" kern="1200" baseline="0" dirty="0">
                <a:solidFill>
                  <a:schemeClr val="tx1"/>
                </a:solidFill>
                <a:latin typeface="Times New Roman" pitchFamily="-110" charset="0"/>
                <a:ea typeface="+mn-ea"/>
                <a:cs typeface="+mn-cs"/>
              </a:rPr>
              <a:t>hexadecimal, </a:t>
            </a:r>
            <a:r>
              <a:rPr lang="en-US" sz="1200" b="0" kern="1200" baseline="0" dirty="0">
                <a:solidFill>
                  <a:schemeClr val="tx1"/>
                </a:solidFill>
                <a:latin typeface="Times New Roman" pitchFamily="-110" charset="0"/>
                <a:ea typeface="+mn-ea"/>
                <a:cs typeface="+mn-cs"/>
              </a:rPr>
              <a:t>and the 16 symbols</a:t>
            </a:r>
          </a:p>
          <a:p>
            <a:r>
              <a:rPr lang="en-US" sz="1200" kern="1200" baseline="0" dirty="0">
                <a:solidFill>
                  <a:schemeClr val="tx1"/>
                </a:solidFill>
                <a:latin typeface="Times New Roman" pitchFamily="-110" charset="0"/>
                <a:ea typeface="+mn-ea"/>
                <a:cs typeface="+mn-cs"/>
              </a:rPr>
              <a:t>are the </a:t>
            </a:r>
            <a:r>
              <a:rPr lang="en-US" sz="1200" b="1" kern="1200" baseline="0" dirty="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sequence of hexadecimal digits can be thought of as representing an integer</a:t>
            </a:r>
          </a:p>
          <a:p>
            <a:r>
              <a:rPr lang="en-US" sz="1200" kern="1200" baseline="0" dirty="0">
                <a:solidFill>
                  <a:schemeClr val="tx1"/>
                </a:solidFill>
                <a:latin typeface="Times New Roman" pitchFamily="-110" charset="0"/>
                <a:ea typeface="+mn-ea"/>
                <a:cs typeface="+mn-cs"/>
              </a:rPr>
              <a:t>in base 16 (Table 10.3).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Hexadecimal notation is not only used for representing integers but also used</a:t>
            </a:r>
          </a:p>
          <a:p>
            <a:r>
              <a:rPr lang="en-US" sz="1200" kern="1200" baseline="0" dirty="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a:solidFill>
                  <a:schemeClr val="tx1"/>
                </a:solidFill>
                <a:latin typeface="Times New Roman" pitchFamily="-110" charset="0"/>
                <a:ea typeface="+mn-ea"/>
                <a:cs typeface="+mn-cs"/>
              </a:rPr>
              <a:t>notation are as follows: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is more compact than binary notation</a:t>
            </a:r>
            <a:r>
              <a:rPr lang="en-US" sz="1200" b="1" kern="1200" baseline="0" dirty="0">
                <a:solidFill>
                  <a:schemeClr val="tx1"/>
                </a:solidFill>
                <a:latin typeface="Times New Roman" pitchFamily="-110" charset="0"/>
                <a:ea typeface="+mn-ea"/>
                <a:cs typeface="+mn-cs"/>
              </a:rPr>
              <a: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In most computers, binary data occupy some multiple of 4 bits, and hence</a:t>
            </a:r>
          </a:p>
          <a:p>
            <a:r>
              <a:rPr lang="en-US" sz="1200" kern="1200" baseline="0" dirty="0">
                <a:solidFill>
                  <a:schemeClr val="tx1"/>
                </a:solidFill>
                <a:latin typeface="Times New Roman" pitchFamily="-110" charset="0"/>
                <a:ea typeface="+mn-ea"/>
                <a:cs typeface="+mn-cs"/>
              </a:rPr>
              <a:t>some multiple of a single hexadecimal digit.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10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2</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everyday life we use a system based on decimal digits (0, 1, 2, 3, 4, 5, 6, 7, 8, 9) to</a:t>
            </a:r>
          </a:p>
          <a:p>
            <a:r>
              <a:rPr lang="en-US" sz="1200" kern="1200" baseline="0" dirty="0">
                <a:solidFill>
                  <a:schemeClr val="tx1"/>
                </a:solidFill>
                <a:latin typeface="Times New Roman" pitchFamily="-110" charset="0"/>
                <a:ea typeface="+mn-ea"/>
                <a:cs typeface="+mn-cs"/>
              </a:rPr>
              <a:t>represent numbers, and refer to the system as the decimal system. Consider what</a:t>
            </a:r>
          </a:p>
          <a:p>
            <a:r>
              <a:rPr lang="en-US" sz="1200" kern="1200" baseline="0" dirty="0">
                <a:solidFill>
                  <a:schemeClr val="tx1"/>
                </a:solidFill>
                <a:latin typeface="Times New Roman" pitchFamily="-110" charset="0"/>
                <a:ea typeface="+mn-ea"/>
                <a:cs typeface="+mn-cs"/>
              </a:rPr>
              <a:t>the number 83 means. It means eight tens plus three: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 + 3</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number 4728 means four thousands, seven hundreds, two tens, plus eight: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1000) + (7 * 100) + (2 * 10) + 8</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is said to have a </a:t>
            </a:r>
            <a:r>
              <a:rPr lang="en-US" sz="1200" b="1" kern="1200" baseline="0" dirty="0">
                <a:solidFill>
                  <a:schemeClr val="tx1"/>
                </a:solidFill>
                <a:latin typeface="Times New Roman" pitchFamily="-110" charset="0"/>
                <a:ea typeface="+mn-ea"/>
                <a:cs typeface="+mn-cs"/>
              </a:rPr>
              <a:t>base, </a:t>
            </a:r>
            <a:r>
              <a:rPr lang="en-US" sz="1200" b="0" kern="1200" baseline="0" dirty="0">
                <a:solidFill>
                  <a:schemeClr val="tx1"/>
                </a:solidFill>
                <a:latin typeface="Times New Roman" pitchFamily="-110" charset="0"/>
                <a:ea typeface="+mn-ea"/>
                <a:cs typeface="+mn-cs"/>
              </a:rPr>
              <a:t>or</a:t>
            </a:r>
            <a:r>
              <a:rPr lang="en-US" sz="1200" b="1" kern="1200" baseline="0" dirty="0">
                <a:solidFill>
                  <a:schemeClr val="tx1"/>
                </a:solidFill>
                <a:latin typeface="Times New Roman" pitchFamily="-110" charset="0"/>
                <a:ea typeface="+mn-ea"/>
                <a:cs typeface="+mn-cs"/>
              </a:rPr>
              <a:t> radix, </a:t>
            </a:r>
            <a:r>
              <a:rPr lang="en-US" sz="1200" b="0" kern="1200" baseline="0" dirty="0">
                <a:solidFill>
                  <a:schemeClr val="tx1"/>
                </a:solidFill>
                <a:latin typeface="Times New Roman" pitchFamily="-110" charset="0"/>
                <a:ea typeface="+mn-ea"/>
                <a:cs typeface="+mn-cs"/>
              </a:rPr>
              <a:t>of 10</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This means that each digit</a:t>
            </a:r>
          </a:p>
          <a:p>
            <a:r>
              <a:rPr lang="en-US" sz="1200" kern="1200" baseline="0" dirty="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a:solidFill>
                  <a:schemeClr val="tx1"/>
                </a:solidFill>
                <a:latin typeface="Times New Roman" pitchFamily="-110" charset="0"/>
                <a:ea typeface="+mn-ea"/>
                <a:cs typeface="+mn-cs"/>
              </a:rPr>
              <a:t>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(3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(7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(8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The same principle holds for decimal fractions, but negative powers of 10 are</a:t>
            </a:r>
          </a:p>
          <a:p>
            <a:r>
              <a:rPr lang="en-US" sz="1200" kern="1200" baseline="0" dirty="0">
                <a:solidFill>
                  <a:schemeClr val="tx1"/>
                </a:solidFill>
                <a:latin typeface="Times New Roman" pitchFamily="-110" charset="0"/>
                <a:ea typeface="+mn-ea"/>
                <a:cs typeface="+mn-cs"/>
              </a:rPr>
              <a:t>used. Thus, the decimal fraction 0.256 stands for 2 tenths plus 5 hundredths plus</a:t>
            </a:r>
          </a:p>
          <a:p>
            <a:r>
              <a:rPr lang="en-US" sz="1200" kern="1200" baseline="0" dirty="0">
                <a:solidFill>
                  <a:schemeClr val="tx1"/>
                </a:solidFill>
                <a:latin typeface="Times New Roman" pitchFamily="-110" charset="0"/>
                <a:ea typeface="+mn-ea"/>
                <a:cs typeface="+mn-cs"/>
              </a:rPr>
              <a:t>6 thousandths: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0.256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with both an integer and fractional part has digits raised to both</a:t>
            </a:r>
          </a:p>
          <a:p>
            <a:r>
              <a:rPr lang="en-US" sz="1200" kern="1200" baseline="0" dirty="0">
                <a:solidFill>
                  <a:schemeClr val="tx1"/>
                </a:solidFill>
                <a:latin typeface="Times New Roman" pitchFamily="-110" charset="0"/>
                <a:ea typeface="+mn-ea"/>
                <a:cs typeface="+mn-cs"/>
              </a:rPr>
              <a:t>positive and negative powers of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442.256 = (4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(4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number, the leftmost digit is referred to as the </a:t>
            </a:r>
            <a:r>
              <a:rPr lang="en-US" sz="1200" b="1" kern="1200" baseline="0" dirty="0">
                <a:solidFill>
                  <a:schemeClr val="tx1"/>
                </a:solidFill>
                <a:latin typeface="Times New Roman" pitchFamily="-110" charset="0"/>
                <a:ea typeface="+mn-ea"/>
                <a:cs typeface="+mn-cs"/>
              </a:rPr>
              <a:t>most significant digit,</a:t>
            </a:r>
          </a:p>
          <a:p>
            <a:r>
              <a:rPr lang="en-US" sz="1200" kern="1200" baseline="0" dirty="0">
                <a:solidFill>
                  <a:schemeClr val="tx1"/>
                </a:solidFill>
                <a:latin typeface="Times New Roman" pitchFamily="-110" charset="0"/>
                <a:ea typeface="+mn-ea"/>
                <a:cs typeface="+mn-cs"/>
              </a:rPr>
              <a:t>because it carries the highest value. The rightmost digit is called the </a:t>
            </a:r>
            <a:r>
              <a:rPr lang="en-US" sz="1200" b="1" kern="1200" baseline="0" dirty="0">
                <a:solidFill>
                  <a:schemeClr val="tx1"/>
                </a:solidFill>
                <a:latin typeface="Times New Roman" pitchFamily="-110" charset="0"/>
                <a:ea typeface="+mn-ea"/>
                <a:cs typeface="+mn-cs"/>
              </a:rPr>
              <a:t>least significant</a:t>
            </a:r>
          </a:p>
          <a:p>
            <a:r>
              <a:rPr lang="en-US" sz="1200" b="1" kern="1200" baseline="0" dirty="0">
                <a:solidFill>
                  <a:schemeClr val="tx1"/>
                </a:solidFill>
                <a:latin typeface="Times New Roman" pitchFamily="-110" charset="0"/>
                <a:ea typeface="+mn-ea"/>
                <a:cs typeface="+mn-cs"/>
              </a:rPr>
              <a:t>digit. </a:t>
            </a:r>
            <a:r>
              <a:rPr lang="en-US" sz="1200" b="0" kern="1200" baseline="0" dirty="0">
                <a:solidFill>
                  <a:schemeClr val="tx1"/>
                </a:solidFill>
                <a:latin typeface="Times New Roman" pitchFamily="-110" charset="0"/>
                <a:ea typeface="+mn-ea"/>
                <a:cs typeface="+mn-cs"/>
              </a:rPr>
              <a:t>In the preceding decimal number, the 4 on the left is the most significant digit</a:t>
            </a:r>
          </a:p>
          <a:p>
            <a:r>
              <a:rPr lang="en-US" sz="1200" kern="1200" baseline="0" dirty="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Table 10.1 shows the relationship between each digit position and the value</a:t>
            </a:r>
          </a:p>
          <a:p>
            <a:r>
              <a:rPr lang="en-US" sz="1200" kern="1200" baseline="0" dirty="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a:solidFill>
                  <a:schemeClr val="tx1"/>
                </a:solidFill>
                <a:latin typeface="Times New Roman" pitchFamily="-110" charset="0"/>
                <a:ea typeface="+mn-ea"/>
                <a:cs typeface="+mn-cs"/>
              </a:rPr>
              <a:t>successive powers of 10. If we number the positions as indicated in Table 10.1,</a:t>
            </a:r>
          </a:p>
          <a:p>
            <a:r>
              <a:rPr lang="en-US" sz="1200" kern="1200" baseline="0" dirty="0">
                <a:solidFill>
                  <a:schemeClr val="tx1"/>
                </a:solidFill>
                <a:latin typeface="Times New Roman" pitchFamily="-110" charset="0"/>
                <a:ea typeface="+mn-ea"/>
                <a:cs typeface="+mn-cs"/>
              </a:rPr>
              <a:t>then position </a:t>
            </a:r>
            <a:r>
              <a:rPr lang="en-US" sz="1200" i="1" kern="1200" baseline="0" dirty="0">
                <a:solidFill>
                  <a:schemeClr val="tx1"/>
                </a:solidFill>
                <a:latin typeface="Times New Roman" pitchFamily="-110" charset="0"/>
                <a:ea typeface="+mn-ea"/>
                <a:cs typeface="+mn-cs"/>
              </a:rPr>
              <a:t>i </a:t>
            </a:r>
            <a:r>
              <a:rPr lang="en-US" sz="1200" i="0" kern="1200" baseline="0" dirty="0">
                <a:solidFill>
                  <a:schemeClr val="tx1"/>
                </a:solidFill>
                <a:latin typeface="Times New Roman" pitchFamily="-110" charset="0"/>
                <a:ea typeface="+mn-ea"/>
                <a:cs typeface="+mn-cs"/>
              </a:rPr>
              <a:t>is weighted by the value 10</a:t>
            </a:r>
            <a:r>
              <a:rPr lang="en-US" sz="1200" b="0" i="1" kern="1200" baseline="30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a:t>
            </a:r>
          </a:p>
          <a:p>
            <a:endParaRPr lang="en-US" sz="1200" i="1"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One other observation is worth making. Consider the number 509 and ask</a:t>
            </a:r>
          </a:p>
          <a:p>
            <a:r>
              <a:rPr lang="en-US" sz="1200" b="0" i="0" u="none" strike="noStrike" kern="1200" baseline="0" dirty="0">
                <a:solidFill>
                  <a:schemeClr val="tx1"/>
                </a:solidFill>
                <a:latin typeface="Times New Roman" pitchFamily="-110" charset="0"/>
                <a:ea typeface="+mn-ea"/>
                <a:cs typeface="+mn-cs"/>
              </a:rPr>
              <a:t>how many tens are in the number. Because there is a 0 in the tens position, you</a:t>
            </a:r>
          </a:p>
          <a:p>
            <a:r>
              <a:rPr lang="en-US" sz="1200" b="0" i="0" u="none" strike="noStrike" kern="1200" baseline="0" dirty="0">
                <a:solidFill>
                  <a:schemeClr val="tx1"/>
                </a:solidFill>
                <a:latin typeface="Times New Roman" pitchFamily="-110" charset="0"/>
                <a:ea typeface="+mn-ea"/>
                <a:cs typeface="+mn-cs"/>
              </a:rPr>
              <a:t>might be tempted to say there are no tens. But there are in fact 50 tens. What the 0</a:t>
            </a:r>
          </a:p>
          <a:p>
            <a:r>
              <a:rPr lang="en-US" sz="1200" b="0" i="0" u="none" strike="noStrike" kern="1200" baseline="0" dirty="0">
                <a:solidFill>
                  <a:schemeClr val="tx1"/>
                </a:solidFill>
                <a:latin typeface="Times New Roman" pitchFamily="-110" charset="0"/>
                <a:ea typeface="+mn-ea"/>
                <a:cs typeface="+mn-cs"/>
              </a:rPr>
              <a:t>in the tens position means is that there are no tens left over that cannot be lumped</a:t>
            </a:r>
          </a:p>
          <a:p>
            <a:r>
              <a:rPr lang="en-US" sz="1200" b="0" i="0" u="none" strike="noStrike" kern="1200" baseline="0" dirty="0">
                <a:solidFill>
                  <a:schemeClr val="tx1"/>
                </a:solidFill>
                <a:latin typeface="Times New Roman" pitchFamily="-110" charset="0"/>
                <a:ea typeface="+mn-ea"/>
                <a:cs typeface="+mn-cs"/>
              </a:rPr>
              <a:t>into the hundreds, or thousands, and so on. Therefore, because each position holds</a:t>
            </a:r>
          </a:p>
          <a:p>
            <a:r>
              <a:rPr lang="en-US" sz="1200" b="0" i="0" u="none" strike="noStrike" kern="1200" baseline="0" dirty="0">
                <a:solidFill>
                  <a:schemeClr val="tx1"/>
                </a:solidFill>
                <a:latin typeface="Times New Roman" pitchFamily="-110" charset="0"/>
                <a:ea typeface="+mn-ea"/>
                <a:cs typeface="+mn-cs"/>
              </a:rPr>
              <a:t>only the leftover numbers that cannot be lumped into higher positions, each digit</a:t>
            </a:r>
          </a:p>
          <a:p>
            <a:r>
              <a:rPr lang="en-US" sz="1200" b="0" i="0" u="none" strike="noStrike" kern="1200" baseline="0" dirty="0">
                <a:solidFill>
                  <a:schemeClr val="tx1"/>
                </a:solidFill>
                <a:latin typeface="Times New Roman" pitchFamily="-110" charset="0"/>
                <a:ea typeface="+mn-ea"/>
                <a:cs typeface="+mn-cs"/>
              </a:rPr>
              <a:t>position needs to have a value of no greater than 9. Nine is the maximum value that</a:t>
            </a:r>
          </a:p>
          <a:p>
            <a:r>
              <a:rPr lang="en-US" sz="1200" b="0" i="0" u="none" strike="noStrike" kern="1200" baseline="0" dirty="0">
                <a:solidFill>
                  <a:schemeClr val="tx1"/>
                </a:solidFill>
                <a:latin typeface="Times New Roman" pitchFamily="-110" charset="0"/>
                <a:ea typeface="+mn-ea"/>
                <a:cs typeface="+mn-cs"/>
              </a:rPr>
              <a:t>a position can hold before it flips over into the next higher position.</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a:solidFill>
                  <a:schemeClr val="tx1"/>
                </a:solidFill>
                <a:latin typeface="Times New Roman" pitchFamily="-110" charset="0"/>
                <a:ea typeface="+mn-ea"/>
                <a:cs typeface="+mn-cs"/>
              </a:rPr>
              <a:t>which each digit position </a:t>
            </a:r>
            <a:r>
              <a:rPr lang="en-US" sz="1200" i="1" kern="1200" baseline="0" dirty="0">
                <a:solidFill>
                  <a:schemeClr val="tx1"/>
                </a:solidFill>
                <a:latin typeface="Times New Roman" pitchFamily="-110" charset="0"/>
                <a:ea typeface="+mn-ea"/>
                <a:cs typeface="+mn-cs"/>
              </a:rPr>
              <a:t>i </a:t>
            </a:r>
            <a:r>
              <a:rPr lang="en-US" sz="1200" i="0" kern="1200" baseline="0" dirty="0">
                <a:solidFill>
                  <a:schemeClr val="tx1"/>
                </a:solidFill>
                <a:latin typeface="Times New Roman" pitchFamily="-110" charset="0"/>
                <a:ea typeface="+mn-ea"/>
                <a:cs typeface="+mn-cs"/>
              </a:rPr>
              <a:t>has an associated weight </a:t>
            </a:r>
            <a:r>
              <a:rPr lang="en-US" sz="1200" i="1" kern="1200" baseline="0" dirty="0">
                <a:solidFill>
                  <a:schemeClr val="tx1"/>
                </a:solidFill>
                <a:latin typeface="Times New Roman" pitchFamily="-110" charset="0"/>
                <a:ea typeface="+mn-ea"/>
                <a:cs typeface="+mn-cs"/>
              </a:rPr>
              <a:t>r</a:t>
            </a:r>
            <a:r>
              <a:rPr lang="en-US" sz="1200" i="1" kern="1200" baseline="30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where</a:t>
            </a:r>
            <a:r>
              <a:rPr lang="en-US" sz="1200" i="1" kern="1200" baseline="0" dirty="0">
                <a:solidFill>
                  <a:schemeClr val="tx1"/>
                </a:solidFill>
                <a:latin typeface="Times New Roman" pitchFamily="-110" charset="0"/>
                <a:ea typeface="+mn-ea"/>
                <a:cs typeface="+mn-cs"/>
              </a:rPr>
              <a:t> r </a:t>
            </a:r>
            <a:r>
              <a:rPr lang="en-US" sz="1200" i="0" kern="1200" baseline="0" dirty="0">
                <a:solidFill>
                  <a:schemeClr val="tx1"/>
                </a:solidFill>
                <a:latin typeface="Times New Roman" pitchFamily="-110" charset="0"/>
                <a:ea typeface="+mn-ea"/>
                <a:cs typeface="+mn-cs"/>
              </a:rPr>
              <a:t>is the radix, or base,</a:t>
            </a:r>
          </a:p>
          <a:p>
            <a:r>
              <a:rPr lang="en-US" sz="1200" kern="1200" baseline="0" dirty="0">
                <a:solidFill>
                  <a:schemeClr val="tx1"/>
                </a:solidFill>
                <a:latin typeface="Times New Roman" pitchFamily="-110" charset="0"/>
                <a:ea typeface="+mn-ea"/>
                <a:cs typeface="+mn-cs"/>
              </a:rPr>
              <a:t>of the number system. The general form of a number in such a system with radix </a:t>
            </a:r>
            <a:r>
              <a:rPr lang="en-US" sz="1200" i="1" kern="1200" baseline="0" dirty="0">
                <a:solidFill>
                  <a:schemeClr val="tx1"/>
                </a:solidFill>
                <a:latin typeface="Times New Roman" pitchFamily="-110" charset="0"/>
                <a:ea typeface="+mn-ea"/>
                <a:cs typeface="+mn-cs"/>
              </a:rPr>
              <a:t>r </a:t>
            </a:r>
            <a:r>
              <a:rPr lang="en-US" sz="1200" i="0" kern="1200" baseline="0" dirty="0">
                <a:solidFill>
                  <a:schemeClr val="tx1"/>
                </a:solidFill>
                <a:latin typeface="Times New Roman" pitchFamily="-110" charset="0"/>
                <a:ea typeface="+mn-ea"/>
                <a:cs typeface="+mn-cs"/>
              </a:rPr>
              <a:t>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 .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a:t>
            </a:r>
            <a:r>
              <a:rPr lang="en-US" sz="1200" i="1" kern="1200" baseline="-25000" dirty="0">
                <a:solidFill>
                  <a:schemeClr val="tx1"/>
                </a:solidFill>
                <a:latin typeface="Times New Roman" pitchFamily="-110" charset="0"/>
                <a:ea typeface="+mn-ea"/>
                <a:cs typeface="+mn-cs"/>
              </a:rPr>
              <a:t>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where the value of any digit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is an integer in the range </a:t>
            </a:r>
            <a:r>
              <a:rPr lang="en-US" sz="1200" i="1" kern="1200" baseline="0" dirty="0">
                <a:solidFill>
                  <a:schemeClr val="tx1"/>
                </a:solidFill>
                <a:latin typeface="Times New Roman" pitchFamily="-110" charset="0"/>
                <a:ea typeface="+mn-ea"/>
                <a:cs typeface="+mn-cs"/>
              </a:rPr>
              <a:t>0</a:t>
            </a:r>
            <a:r>
              <a:rPr lang="en-US" sz="1200" i="1" u="sng" kern="1200" baseline="0" dirty="0">
                <a:solidFill>
                  <a:schemeClr val="tx1"/>
                </a:solidFill>
                <a:latin typeface="Times New Roman" pitchFamily="-110" charset="0"/>
                <a:ea typeface="+mn-ea"/>
                <a:cs typeface="+mn-cs"/>
              </a:rPr>
              <a:t> &lt;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&lt; r. </a:t>
            </a:r>
            <a:r>
              <a:rPr lang="en-US" sz="1200" i="0" kern="1200" baseline="0" dirty="0">
                <a:solidFill>
                  <a:schemeClr val="tx1"/>
                </a:solidFill>
                <a:latin typeface="Times New Roman" pitchFamily="-110" charset="0"/>
                <a:ea typeface="+mn-ea"/>
                <a:cs typeface="+mn-cs"/>
              </a:rPr>
              <a:t>The dot between</a:t>
            </a:r>
          </a:p>
          <a:p>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and a</a:t>
            </a:r>
            <a:r>
              <a:rPr lang="en-US" sz="1200" i="1" kern="1200" baseline="-25000" dirty="0">
                <a:solidFill>
                  <a:schemeClr val="tx1"/>
                </a:solidFill>
                <a:latin typeface="Times New Roman" pitchFamily="-110" charset="0"/>
                <a:ea typeface="+mn-ea"/>
                <a:cs typeface="+mn-cs"/>
              </a:rPr>
              <a:t>-1 </a:t>
            </a:r>
            <a:r>
              <a:rPr lang="en-US" sz="1200" i="0" kern="1200" baseline="0" dirty="0">
                <a:solidFill>
                  <a:schemeClr val="tx1"/>
                </a:solidFill>
                <a:latin typeface="Times New Roman" pitchFamily="-110" charset="0"/>
                <a:ea typeface="+mn-ea"/>
                <a:cs typeface="+mn-cs"/>
              </a:rPr>
              <a:t>is called the </a:t>
            </a:r>
            <a:r>
              <a:rPr lang="en-US" sz="1200" b="1" i="1" kern="1200" baseline="0" dirty="0">
                <a:solidFill>
                  <a:schemeClr val="tx1"/>
                </a:solidFill>
                <a:latin typeface="Times New Roman" pitchFamily="-110" charset="0"/>
                <a:ea typeface="+mn-ea"/>
                <a:cs typeface="+mn-cs"/>
              </a:rPr>
              <a:t>radix point.</a:t>
            </a:r>
          </a:p>
          <a:p>
            <a:endParaRPr lang="en-US" sz="1200" b="1" i="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then, is a special case of a positional number system with</a:t>
            </a:r>
          </a:p>
          <a:p>
            <a:r>
              <a:rPr lang="en-US" sz="1200" kern="1200" baseline="0" dirty="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As an example of another positional system, consider the system with base 7.</a:t>
            </a:r>
          </a:p>
          <a:p>
            <a:r>
              <a:rPr lang="en-US" sz="1200" kern="1200" baseline="0" dirty="0">
                <a:solidFill>
                  <a:schemeClr val="tx1"/>
                </a:solidFill>
                <a:latin typeface="Times New Roman" pitchFamily="-110" charset="0"/>
                <a:ea typeface="+mn-ea"/>
                <a:cs typeface="+mn-cs"/>
              </a:rPr>
              <a:t>Table 10.2 shows the weighting value for positions –1 through 4. In each position, the</a:t>
            </a:r>
          </a:p>
          <a:p>
            <a:r>
              <a:rPr lang="en-US" sz="1200" kern="1200" baseline="0" dirty="0">
                <a:solidFill>
                  <a:schemeClr val="tx1"/>
                </a:solidFill>
                <a:latin typeface="Times New Roman" pitchFamily="-110" charset="0"/>
                <a:ea typeface="+mn-ea"/>
                <a:cs typeface="+mn-cs"/>
              </a:rPr>
              <a:t>digit value ranges from 0 through 6.</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a:solidFill>
                  <a:schemeClr val="tx1"/>
                </a:solidFill>
                <a:latin typeface="Times New Roman" pitchFamily="-110" charset="0"/>
                <a:ea typeface="+mn-ea"/>
                <a:cs typeface="+mn-cs"/>
              </a:rPr>
              <a:t>of 10. In the binary system, we have only two digits, 1 and 0. Thus, numbers in the</a:t>
            </a:r>
          </a:p>
          <a:p>
            <a:r>
              <a:rPr lang="en-US" sz="1200" kern="1200" baseline="0" dirty="0">
                <a:solidFill>
                  <a:schemeClr val="tx1"/>
                </a:solidFill>
                <a:latin typeface="Times New Roman" pitchFamily="-110" charset="0"/>
                <a:ea typeface="+mn-ea"/>
                <a:cs typeface="+mn-cs"/>
              </a:rPr>
              <a:t>binary system are represented to the base 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avoid confusion, we will sometimes put a subscript on a number to indicate</a:t>
            </a:r>
          </a:p>
          <a:p>
            <a:r>
              <a:rPr lang="en-US" sz="1200" kern="1200" baseline="0" dirty="0">
                <a:solidFill>
                  <a:schemeClr val="tx1"/>
                </a:solidFill>
                <a:latin typeface="Times New Roman" pitchFamily="-110" charset="0"/>
                <a:ea typeface="+mn-ea"/>
                <a:cs typeface="+mn-cs"/>
              </a:rPr>
              <a:t>its base. For example, 83</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and 4728</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are numbers represented in decimal notation</a:t>
            </a:r>
          </a:p>
          <a:p>
            <a:r>
              <a:rPr lang="en-US" sz="1200" kern="1200" baseline="0" dirty="0">
                <a:solidFill>
                  <a:schemeClr val="tx1"/>
                </a:solidFill>
                <a:latin typeface="Times New Roman" pitchFamily="-110" charset="0"/>
                <a:ea typeface="+mn-ea"/>
                <a:cs typeface="+mn-cs"/>
              </a:rPr>
              <a:t>or, more briefly, decimal numbers. The digits 1 and 0 in binary notation have the</a:t>
            </a:r>
          </a:p>
          <a:p>
            <a:r>
              <a:rPr lang="en-US" sz="1200" kern="1200" baseline="0" dirty="0">
                <a:solidFill>
                  <a:schemeClr val="tx1"/>
                </a:solidFill>
                <a:latin typeface="Times New Roman" pitchFamily="-110" charset="0"/>
                <a:ea typeface="+mn-ea"/>
                <a:cs typeface="+mn-cs"/>
              </a:rPr>
              <a:t>same meaning as in decimal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a:solidFill>
                  <a:schemeClr val="tx1"/>
                </a:solidFill>
                <a:latin typeface="Times New Roman" pitchFamily="-110" charset="0"/>
                <a:ea typeface="+mn-ea"/>
                <a:cs typeface="+mn-cs"/>
              </a:rPr>
              <a:t>has a value depending on its 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3</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4</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so on. Again, fractional values are represented with negative powers of the</a:t>
            </a:r>
          </a:p>
          <a:p>
            <a:r>
              <a:rPr lang="en-US" sz="1200" kern="1200" baseline="0" dirty="0">
                <a:solidFill>
                  <a:schemeClr val="tx1"/>
                </a:solidFill>
                <a:latin typeface="Times New Roman" pitchFamily="-110" charset="0"/>
                <a:ea typeface="+mn-ea"/>
                <a:cs typeface="+mn-cs"/>
              </a:rPr>
              <a:t>radix:</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1001.101 = 2</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-3 </a:t>
            </a:r>
            <a:r>
              <a:rPr lang="en-US" sz="1200" kern="1200" baseline="0" dirty="0">
                <a:solidFill>
                  <a:schemeClr val="tx1"/>
                </a:solidFill>
                <a:latin typeface="Times New Roman" pitchFamily="-110" charset="0"/>
                <a:ea typeface="+mn-ea"/>
                <a:cs typeface="+mn-cs"/>
              </a:rPr>
              <a:t>= 9.625</a:t>
            </a:r>
            <a:r>
              <a:rPr lang="en-US" sz="1200" kern="1200" baseline="-25000" dirty="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convert from decimal to binary, the integer and fractional parts are handled</a:t>
            </a:r>
          </a:p>
          <a:p>
            <a:r>
              <a:rPr lang="en-US" sz="1200" kern="1200" baseline="0" dirty="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For the integer part, recall that in binary notation, an integer represented by</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has the value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0</a:t>
            </a:r>
          </a:p>
          <a:p>
            <a:endParaRPr lang="en-US" sz="1200" i="1" kern="1200" baseline="-2500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Suppose it is required to convert a decimal integer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into binary form. If we</a:t>
            </a:r>
          </a:p>
          <a:p>
            <a:r>
              <a:rPr lang="en-US" sz="1200" kern="1200" baseline="0" dirty="0">
                <a:solidFill>
                  <a:schemeClr val="tx1"/>
                </a:solidFill>
                <a:latin typeface="Times New Roman" pitchFamily="-110" charset="0"/>
                <a:ea typeface="+mn-ea"/>
                <a:cs typeface="+mn-cs"/>
              </a:rPr>
              <a:t>divide </a:t>
            </a:r>
            <a:r>
              <a:rPr lang="en-US" sz="1200" i="1" kern="1200" baseline="0" dirty="0">
                <a:solidFill>
                  <a:schemeClr val="tx1"/>
                </a:solidFill>
                <a:latin typeface="Times New Roman" pitchFamily="-110" charset="0"/>
                <a:ea typeface="+mn-ea"/>
                <a:cs typeface="+mn-cs"/>
              </a:rPr>
              <a:t>N by 2</a:t>
            </a:r>
            <a:r>
              <a:rPr lang="en-US" sz="1200" i="0" kern="1200" baseline="0" dirty="0">
                <a:solidFill>
                  <a:schemeClr val="tx1"/>
                </a:solidFill>
                <a:latin typeface="Times New Roman" pitchFamily="-110" charset="0"/>
                <a:ea typeface="+mn-ea"/>
                <a:cs typeface="+mn-cs"/>
              </a:rPr>
              <a:t>, in the decimal system, and obtain a quotient </a:t>
            </a:r>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and a remainder </a:t>
            </a:r>
            <a:r>
              <a:rPr lang="en-US" sz="1200" i="1" kern="1200" baseline="0" dirty="0">
                <a:solidFill>
                  <a:schemeClr val="tx1"/>
                </a:solidFill>
                <a:latin typeface="Times New Roman" pitchFamily="-110" charset="0"/>
                <a:ea typeface="+mn-ea"/>
                <a:cs typeface="+mn-cs"/>
              </a:rPr>
              <a:t>R0,</a:t>
            </a:r>
          </a:p>
          <a:p>
            <a:r>
              <a:rPr lang="en-US" sz="1200" kern="1200" baseline="0" dirty="0">
                <a:solidFill>
                  <a:schemeClr val="tx1"/>
                </a:solidFill>
                <a:latin typeface="Times New Roman" pitchFamily="-110" charset="0"/>
                <a:ea typeface="+mn-ea"/>
                <a:cs typeface="+mn-cs"/>
              </a:rPr>
              <a:t>we may write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2 *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Next, we divide the quotient </a:t>
            </a:r>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by 2. Assume that the new quotient is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and the</a:t>
            </a:r>
          </a:p>
          <a:p>
            <a:r>
              <a:rPr lang="en-US" sz="1200" kern="1200" baseline="0" dirty="0">
                <a:solidFill>
                  <a:schemeClr val="tx1"/>
                </a:solidFill>
                <a:latin typeface="Times New Roman" pitchFamily="-110" charset="0"/>
                <a:ea typeface="+mn-ea"/>
                <a:cs typeface="+mn-cs"/>
              </a:rPr>
              <a:t>new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Then</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so that</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2(2N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next</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have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2523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65158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6285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9778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1230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65504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20935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6130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6174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1189829716"/>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10</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Number Systems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7A72AF62-A37E-487A-8CEE-29B9433957AF}"/>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142797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D332-93E2-418E-8DC4-5BD10323F0B4}"/>
              </a:ext>
            </a:extLst>
          </p:cNvPr>
          <p:cNvSpPr>
            <a:spLocks noGrp="1"/>
          </p:cNvSpPr>
          <p:nvPr>
            <p:ph type="title"/>
          </p:nvPr>
        </p:nvSpPr>
        <p:spPr>
          <a:xfrm>
            <a:off x="457200" y="332656"/>
            <a:ext cx="8229600" cy="710362"/>
          </a:xfrm>
        </p:spPr>
        <p:txBody>
          <a:bodyPr/>
          <a:lstStyle/>
          <a:p>
            <a:r>
              <a:rPr lang="en-US" dirty="0"/>
              <a:t>Integers 2/2</a:t>
            </a:r>
          </a:p>
        </p:txBody>
      </p:sp>
      <p:sp>
        <p:nvSpPr>
          <p:cNvPr id="8" name="Text Placeholder 3"/>
          <p:cNvSpPr>
            <a:spLocks noGrp="1"/>
          </p:cNvSpPr>
          <p:nvPr>
            <p:ph type="body" idx="1"/>
          </p:nvPr>
        </p:nvSpPr>
        <p:spPr>
          <a:prstGeom prst="rect">
            <a:avLst/>
          </a:prstGeom>
        </p:spPr>
        <p:txBody>
          <a:bodyPr>
            <a:noAutofit/>
          </a:bodyPr>
          <a:lstStyle/>
          <a:p>
            <a:r>
              <a:rPr lang="en-US" sz="1800" dirty="0">
                <a:solidFill>
                  <a:schemeClr val="tx1"/>
                </a:solidFill>
              </a:rPr>
              <a:t>Because </a:t>
            </a:r>
            <a:r>
              <a:rPr lang="en-US" sz="1800" i="1" dirty="0">
                <a:solidFill>
                  <a:schemeClr val="tx1"/>
                </a:solidFill>
              </a:rPr>
              <a:t>N &gt;N</a:t>
            </a:r>
            <a:r>
              <a:rPr lang="en-US" sz="1800" i="1" baseline="-25000" dirty="0">
                <a:solidFill>
                  <a:schemeClr val="tx1"/>
                </a:solidFill>
              </a:rPr>
              <a:t>1</a:t>
            </a:r>
            <a:r>
              <a:rPr lang="en-US" sz="1800" i="1" dirty="0">
                <a:solidFill>
                  <a:schemeClr val="tx1"/>
                </a:solidFill>
              </a:rPr>
              <a:t> &gt; N</a:t>
            </a:r>
            <a:r>
              <a:rPr lang="en-US" sz="1800" i="1" baseline="-25000" dirty="0">
                <a:solidFill>
                  <a:schemeClr val="tx1"/>
                </a:solidFill>
              </a:rPr>
              <a:t>2 . . . </a:t>
            </a:r>
            <a:r>
              <a:rPr lang="en-US" sz="1800" i="1" dirty="0">
                <a:solidFill>
                  <a:schemeClr val="tx1"/>
                </a:solidFill>
              </a:rPr>
              <a:t>, </a:t>
            </a:r>
            <a:r>
              <a:rPr lang="en-US" sz="1800" dirty="0">
                <a:solidFill>
                  <a:schemeClr val="tx1"/>
                </a:solidFill>
              </a:rPr>
              <a:t>continuing this sequence will eventually produce a quotient </a:t>
            </a:r>
            <a:r>
              <a:rPr lang="en-US" sz="1800" i="1" dirty="0">
                <a:solidFill>
                  <a:schemeClr val="tx1"/>
                </a:solidFill>
              </a:rPr>
              <a:t>N</a:t>
            </a:r>
            <a:r>
              <a:rPr lang="en-US" sz="1800" i="1" baseline="-25000" dirty="0">
                <a:solidFill>
                  <a:schemeClr val="tx1"/>
                </a:solidFill>
              </a:rPr>
              <a:t>m-1 </a:t>
            </a:r>
            <a:r>
              <a:rPr lang="en-US" sz="1800" i="1" dirty="0">
                <a:solidFill>
                  <a:schemeClr val="tx1"/>
                </a:solidFill>
              </a:rPr>
              <a:t>= 1 (</a:t>
            </a:r>
            <a:r>
              <a:rPr lang="en-US" sz="1800" dirty="0">
                <a:solidFill>
                  <a:schemeClr val="tx1"/>
                </a:solidFill>
              </a:rPr>
              <a:t>except for the decimal integers 0 and 1, whose binary equivalents are 0 and 1, respectively) and a remainder </a:t>
            </a:r>
            <a:r>
              <a:rPr lang="en-US" sz="1800" i="1" dirty="0">
                <a:solidFill>
                  <a:schemeClr val="tx1"/>
                </a:solidFill>
              </a:rPr>
              <a:t>R</a:t>
            </a:r>
            <a:r>
              <a:rPr lang="en-US" sz="1800" i="1" baseline="-25000" dirty="0">
                <a:solidFill>
                  <a:schemeClr val="tx1"/>
                </a:solidFill>
              </a:rPr>
              <a:t>m-2</a:t>
            </a:r>
            <a:r>
              <a:rPr lang="en-US" sz="1800" i="1" dirty="0">
                <a:solidFill>
                  <a:schemeClr val="tx1"/>
                </a:solidFill>
              </a:rPr>
              <a:t>, </a:t>
            </a:r>
            <a:r>
              <a:rPr lang="en-US" sz="1800" dirty="0">
                <a:solidFill>
                  <a:schemeClr val="tx1"/>
                </a:solidFill>
              </a:rPr>
              <a:t>which</a:t>
            </a:r>
            <a:r>
              <a:rPr lang="en-US" sz="1800" i="1" dirty="0">
                <a:solidFill>
                  <a:schemeClr val="tx1"/>
                </a:solidFill>
              </a:rPr>
              <a:t> </a:t>
            </a:r>
            <a:r>
              <a:rPr lang="en-US" sz="1800" dirty="0">
                <a:solidFill>
                  <a:schemeClr val="tx1"/>
                </a:solidFill>
              </a:rPr>
              <a:t>is 0 or 1. Then</a:t>
            </a:r>
          </a:p>
          <a:p>
            <a:endParaRPr lang="en-US" sz="1800" dirty="0">
              <a:solidFill>
                <a:schemeClr val="tx1"/>
              </a:solidFill>
            </a:endParaRPr>
          </a:p>
          <a:p>
            <a:pPr algn="ctr"/>
            <a:r>
              <a:rPr lang="en-US" sz="1600" i="1" dirty="0">
                <a:solidFill>
                  <a:schemeClr val="tx1"/>
                </a:solidFill>
              </a:rPr>
              <a:t>N = (1 * 2</a:t>
            </a:r>
            <a:r>
              <a:rPr lang="en-US" sz="1600" i="1" baseline="30000" dirty="0">
                <a:solidFill>
                  <a:schemeClr val="tx1"/>
                </a:solidFill>
              </a:rPr>
              <a:t>m-1</a:t>
            </a:r>
            <a:r>
              <a:rPr lang="en-US" sz="1600" i="1" dirty="0">
                <a:solidFill>
                  <a:schemeClr val="tx1"/>
                </a:solidFill>
              </a:rPr>
              <a:t>) + (R</a:t>
            </a:r>
            <a:r>
              <a:rPr lang="en-US" sz="1600" i="1" baseline="-25000" dirty="0">
                <a:solidFill>
                  <a:schemeClr val="tx1"/>
                </a:solidFill>
              </a:rPr>
              <a:t>m-2</a:t>
            </a:r>
            <a:r>
              <a:rPr lang="en-US" sz="1600" i="1" dirty="0">
                <a:solidFill>
                  <a:schemeClr val="tx1"/>
                </a:solidFill>
              </a:rPr>
              <a:t> * 2</a:t>
            </a:r>
            <a:r>
              <a:rPr lang="en-US" sz="1600" i="1" baseline="30000" dirty="0">
                <a:solidFill>
                  <a:schemeClr val="tx1"/>
                </a:solidFill>
              </a:rPr>
              <a:t>m-2</a:t>
            </a:r>
            <a:r>
              <a:rPr lang="en-US" sz="1600" i="1" dirty="0">
                <a:solidFill>
                  <a:schemeClr val="tx1"/>
                </a:solidFill>
              </a:rPr>
              <a:t>) + . . . + (R</a:t>
            </a:r>
            <a:r>
              <a:rPr lang="en-US" sz="1600" i="1" baseline="-25000" dirty="0">
                <a:solidFill>
                  <a:schemeClr val="tx1"/>
                </a:solidFill>
              </a:rPr>
              <a:t>2</a:t>
            </a:r>
            <a:r>
              <a:rPr lang="en-US" sz="1600" i="1" dirty="0">
                <a:solidFill>
                  <a:schemeClr val="tx1"/>
                </a:solidFill>
              </a:rPr>
              <a:t> * 2</a:t>
            </a:r>
            <a:r>
              <a:rPr lang="en-US" sz="1600" i="1" baseline="30000" dirty="0">
                <a:solidFill>
                  <a:schemeClr val="tx1"/>
                </a:solidFill>
              </a:rPr>
              <a:t>2</a:t>
            </a:r>
            <a:r>
              <a:rPr lang="en-US" sz="1600" i="1" dirty="0">
                <a:solidFill>
                  <a:schemeClr val="tx1"/>
                </a:solidFill>
              </a:rPr>
              <a:t>) + (R</a:t>
            </a:r>
            <a:r>
              <a:rPr lang="en-US" sz="1600" i="1" baseline="-25000" dirty="0">
                <a:solidFill>
                  <a:schemeClr val="tx1"/>
                </a:solidFill>
              </a:rPr>
              <a:t>1</a:t>
            </a:r>
            <a:r>
              <a:rPr lang="en-US" sz="1600" i="1" dirty="0">
                <a:solidFill>
                  <a:schemeClr val="tx1"/>
                </a:solidFill>
              </a:rPr>
              <a:t> * 2</a:t>
            </a:r>
            <a:r>
              <a:rPr lang="en-US" sz="1600" i="1" baseline="30000" dirty="0">
                <a:solidFill>
                  <a:schemeClr val="tx1"/>
                </a:solidFill>
              </a:rPr>
              <a:t>1</a:t>
            </a:r>
            <a:r>
              <a:rPr lang="en-US" sz="1600" i="1" dirty="0">
                <a:solidFill>
                  <a:schemeClr val="tx1"/>
                </a:solidFill>
              </a:rPr>
              <a:t>) + R</a:t>
            </a:r>
            <a:r>
              <a:rPr lang="en-US" sz="1600" i="1" baseline="-25000" dirty="0">
                <a:solidFill>
                  <a:schemeClr val="tx1"/>
                </a:solidFill>
              </a:rPr>
              <a:t>0</a:t>
            </a:r>
          </a:p>
          <a:p>
            <a:endParaRPr lang="en-US" sz="1800" dirty="0">
              <a:solidFill>
                <a:schemeClr val="tx1"/>
              </a:solidFill>
            </a:endParaRPr>
          </a:p>
          <a:p>
            <a:r>
              <a:rPr lang="en-US" sz="1800" dirty="0">
                <a:solidFill>
                  <a:schemeClr val="tx1"/>
                </a:solidFill>
              </a:rPr>
              <a:t>which is the binary form of </a:t>
            </a:r>
            <a:r>
              <a:rPr lang="en-US" sz="1800" i="1" dirty="0">
                <a:solidFill>
                  <a:schemeClr val="tx1"/>
                </a:solidFill>
              </a:rPr>
              <a:t>N. </a:t>
            </a:r>
            <a:r>
              <a:rPr lang="en-US" sz="1800" dirty="0">
                <a:solidFill>
                  <a:schemeClr val="tx1"/>
                </a:solidFill>
              </a:rPr>
              <a:t>Hence, we convert from base 10 to base 2 by repeated divisions by 2. The remainders and the final quotient, 1, give us, in order of increasing significance, the binary digits of </a:t>
            </a:r>
            <a:r>
              <a:rPr lang="en-US" sz="1800" i="1" dirty="0">
                <a:solidFill>
                  <a:schemeClr val="tx1"/>
                </a:solidFill>
              </a:rPr>
              <a:t>N.</a:t>
            </a:r>
          </a:p>
          <a:p>
            <a:endParaRPr lang="en-US" sz="1800" i="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08193"/>
            <a:ext cx="8229600" cy="1627006"/>
          </a:xfrm>
        </p:spPr>
        <p:txBody>
          <a:bodyPr/>
          <a:lstStyle/>
          <a:p>
            <a:r>
              <a:rPr lang="en-US" dirty="0"/>
              <a:t>Figure 10.1 </a:t>
            </a:r>
            <a:br>
              <a:rPr lang="en-US" dirty="0"/>
            </a:br>
            <a:r>
              <a:rPr lang="en-US" dirty="0"/>
              <a:t>Examples of Converting from Decimal</a:t>
            </a:r>
            <a:br>
              <a:rPr lang="en-US" dirty="0"/>
            </a:br>
            <a:r>
              <a:rPr lang="en-US" dirty="0"/>
              <a:t>Notation to Binary Notation for Integers</a:t>
            </a:r>
            <a:endParaRPr lang="en-IN" dirty="0"/>
          </a:p>
        </p:txBody>
      </p:sp>
      <p:pic>
        <p:nvPicPr>
          <p:cNvPr id="5" name="Picture 4" descr="Figure A, 11 sub 10. The binary numeral 1 0 1 1 sub 10 equals 11 base 10. 11 divided by 2 equals 5. 5 divided by 2 equals 2. 2 divided by 2 equals 1. 1 divided by 2 equals 0. The quotients are 5, 2 and 1, whereas the remainders are 1, 1, 0, 1. Figure B, 21 sub 10. 21 divided by 2 equals 10. 10 divided by 2 equals 5. 5 divided by 2 equals 2. 2 divided by 2 equals 1. 1 divided by 2 equals 0. The quotients are 10, 5, 2 and 1. The remainders are 1, 0, 1, 0, 1. The binary numeral 1 0 1 0 1 sub 2 equals 21 sub 10." title="A diagram displays examples of converting decimal notations to binary notation for integers."/>
          <p:cNvPicPr>
            <a:picLocks noChangeAspect="1"/>
          </p:cNvPicPr>
          <p:nvPr/>
        </p:nvPicPr>
        <p:blipFill rotWithShape="1">
          <a:blip r:embed="rId3">
            <a:extLst>
              <a:ext uri="{28A0092B-C50C-407E-A947-70E740481C1C}">
                <a14:useLocalDpi xmlns:a14="http://schemas.microsoft.com/office/drawing/2010/main" val="0"/>
              </a:ext>
            </a:extLst>
          </a:blip>
          <a:srcRect l="30864" t="4770" r="19753" b="19865"/>
          <a:stretch/>
        </p:blipFill>
        <p:spPr>
          <a:xfrm>
            <a:off x="3391725" y="1761816"/>
            <a:ext cx="2360550" cy="4662087"/>
          </a:xfrm>
          <a:prstGeom prst="rect">
            <a:avLst/>
          </a:prstGeom>
        </p:spPr>
      </p:pic>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27217" y="656784"/>
            <a:ext cx="4244783" cy="615553"/>
          </a:xfrm>
          <a:prstGeom prst="rect">
            <a:avLst/>
          </a:prstGeom>
        </p:spPr>
        <p:txBody>
          <a:bodyPr wrap="square">
            <a:spAutoFit/>
          </a:bodyPr>
          <a:lstStyle/>
          <a:p>
            <a:r>
              <a:rPr lang="en-US" sz="3400" b="1" dirty="0">
                <a:solidFill>
                  <a:schemeClr val="tx2"/>
                </a:solidFill>
              </a:rPr>
              <a:t>Fractions (1 of 2)</a:t>
            </a:r>
          </a:p>
        </p:txBody>
      </p:sp>
      <p:sp>
        <p:nvSpPr>
          <p:cNvPr id="17" name="Title 16"/>
          <p:cNvSpPr>
            <a:spLocks noGrp="1"/>
          </p:cNvSpPr>
          <p:nvPr>
            <p:ph type="title"/>
          </p:nvPr>
        </p:nvSpPr>
        <p:spPr>
          <a:xfrm>
            <a:off x="467544" y="1327323"/>
            <a:ext cx="7481455" cy="5041973"/>
          </a:xfrm>
        </p:spPr>
        <p:txBody>
          <a:bodyPr>
            <a:normAutofit/>
          </a:bodyPr>
          <a:lstStyle/>
          <a:p>
            <a:r>
              <a:rPr lang="en-US" sz="1800" b="0" dirty="0">
                <a:solidFill>
                  <a:schemeClr val="tx1"/>
                </a:solidFill>
                <a:latin typeface="Arial" panose="020B0604020202020204" pitchFamily="34" charset="0"/>
                <a:cs typeface="Arial" panose="020B0604020202020204" pitchFamily="34" charset="0"/>
              </a:rPr>
              <a:t>For the fractional part, recall that in binary notation, a number with a value between 0 and 1 is represented by</a:t>
            </a:r>
            <a:br>
              <a:rPr lang="en-US" sz="700" b="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n-US" sz="900" b="0" dirty="0">
                <a:solidFill>
                  <a:schemeClr val="tx1"/>
                </a:solidFill>
                <a:latin typeface="Arial" panose="020B0604020202020204" pitchFamily="34" charset="0"/>
                <a:cs typeface="Arial" panose="020B0604020202020204" pitchFamily="34" charset="0"/>
              </a:rPr>
            </a:br>
            <a:r>
              <a:rPr lang="en-US" sz="900" b="0"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0.</a:t>
            </a:r>
            <a:r>
              <a:rPr lang="en-US" sz="1800" b="0" i="1" dirty="0">
                <a:solidFill>
                  <a:schemeClr val="tx1"/>
                </a:solidFill>
                <a:latin typeface="Arial" panose="020B0604020202020204" pitchFamily="34" charset="0"/>
                <a:cs typeface="Arial" panose="020B0604020202020204" pitchFamily="34" charset="0"/>
              </a:rPr>
              <a:t>b</a:t>
            </a:r>
            <a:r>
              <a:rPr lang="en-US" sz="1800" b="0" i="1" baseline="-25000" dirty="0">
                <a:solidFill>
                  <a:schemeClr val="tx1"/>
                </a:solidFill>
                <a:latin typeface="Arial" panose="020B0604020202020204" pitchFamily="34" charset="0"/>
                <a:cs typeface="Arial" panose="020B0604020202020204" pitchFamily="34" charset="0"/>
              </a:rPr>
              <a:t>-1</a:t>
            </a:r>
            <a:r>
              <a:rPr lang="en-US" sz="1800" b="0" i="1" dirty="0">
                <a:solidFill>
                  <a:schemeClr val="tx1"/>
                </a:solidFill>
                <a:latin typeface="Arial" panose="020B0604020202020204" pitchFamily="34" charset="0"/>
                <a:cs typeface="Arial" panose="020B0604020202020204" pitchFamily="34" charset="0"/>
              </a:rPr>
              <a:t>b</a:t>
            </a:r>
            <a:r>
              <a:rPr lang="en-US" sz="1800" b="0" i="1" baseline="-25000" dirty="0">
                <a:solidFill>
                  <a:schemeClr val="tx1"/>
                </a:solidFill>
                <a:latin typeface="Arial" panose="020B0604020202020204" pitchFamily="34" charset="0"/>
                <a:cs typeface="Arial" panose="020B0604020202020204" pitchFamily="34" charset="0"/>
              </a:rPr>
              <a:t>-2</a:t>
            </a:r>
            <a:r>
              <a:rPr lang="en-US" sz="1800" b="0" i="1" dirty="0">
                <a:solidFill>
                  <a:schemeClr val="tx1"/>
                </a:solidFill>
                <a:latin typeface="Arial" panose="020B0604020202020204" pitchFamily="34" charset="0"/>
                <a:cs typeface="Arial" panose="020B0604020202020204" pitchFamily="34" charset="0"/>
              </a:rPr>
              <a:t>b</a:t>
            </a:r>
            <a:r>
              <a:rPr lang="en-US" sz="1800" b="0" i="1" baseline="-25000" dirty="0">
                <a:solidFill>
                  <a:schemeClr val="tx1"/>
                </a:solidFill>
                <a:latin typeface="Arial" panose="020B0604020202020204" pitchFamily="34" charset="0"/>
                <a:cs typeface="Arial" panose="020B0604020202020204" pitchFamily="34" charset="0"/>
              </a:rPr>
              <a:t>-3</a:t>
            </a:r>
            <a:r>
              <a:rPr lang="en-US" sz="1800" b="0" i="1" dirty="0">
                <a:solidFill>
                  <a:schemeClr val="tx1"/>
                </a:solidFill>
                <a:latin typeface="Arial" panose="020B0604020202020204" pitchFamily="34" charset="0"/>
                <a:cs typeface="Arial" panose="020B0604020202020204" pitchFamily="34" charset="0"/>
              </a:rPr>
              <a:t> . . . 	   b</a:t>
            </a:r>
            <a:r>
              <a:rPr lang="en-US" sz="1800" b="0" i="1" baseline="-25000" dirty="0">
                <a:solidFill>
                  <a:schemeClr val="tx1"/>
                </a:solidFill>
                <a:latin typeface="Arial" panose="020B0604020202020204" pitchFamily="34" charset="0"/>
                <a:cs typeface="Arial" panose="020B0604020202020204" pitchFamily="34" charset="0"/>
              </a:rPr>
              <a:t>i</a:t>
            </a:r>
            <a:r>
              <a:rPr lang="en-US" sz="1800" b="0" i="1" dirty="0">
                <a:solidFill>
                  <a:schemeClr val="tx1"/>
                </a:solidFill>
                <a:latin typeface="Arial" panose="020B0604020202020204" pitchFamily="34" charset="0"/>
                <a:cs typeface="Arial" panose="020B0604020202020204" pitchFamily="34" charset="0"/>
              </a:rPr>
              <a:t> = 0 or 1</a:t>
            </a:r>
            <a:br>
              <a:rPr lang="en-US" sz="3200" b="0" i="1" dirty="0">
                <a:solidFill>
                  <a:schemeClr val="tx1"/>
                </a:solidFill>
                <a:latin typeface="Arial" panose="020B0604020202020204" pitchFamily="34" charset="0"/>
                <a:cs typeface="Arial" panose="020B0604020202020204" pitchFamily="34" charset="0"/>
              </a:rPr>
            </a:br>
            <a:br>
              <a:rPr lang="en-US" sz="900" b="0" i="1"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and has the value</a:t>
            </a:r>
            <a:br>
              <a:rPr lang="en-US" sz="3200" b="0" dirty="0">
                <a:solidFill>
                  <a:schemeClr val="tx1"/>
                </a:solidFill>
                <a:latin typeface="Arial" panose="020B0604020202020204" pitchFamily="34" charset="0"/>
                <a:cs typeface="Arial" panose="020B0604020202020204" pitchFamily="34" charset="0"/>
              </a:rPr>
            </a:br>
            <a:br>
              <a:rPr lang="en-US" sz="900" b="0" dirty="0">
                <a:solidFill>
                  <a:schemeClr val="tx1"/>
                </a:solidFill>
                <a:latin typeface="Arial" panose="020B0604020202020204" pitchFamily="34" charset="0"/>
                <a:cs typeface="Arial" panose="020B0604020202020204" pitchFamily="34" charset="0"/>
              </a:rPr>
            </a:br>
            <a:r>
              <a:rPr lang="en-US" sz="900" b="0"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  (</a:t>
            </a:r>
            <a:r>
              <a:rPr lang="en-US" sz="1800" b="0" i="1" dirty="0">
                <a:solidFill>
                  <a:schemeClr val="tx1"/>
                </a:solidFill>
                <a:latin typeface="Arial" panose="020B0604020202020204" pitchFamily="34" charset="0"/>
                <a:cs typeface="Arial" panose="020B0604020202020204" pitchFamily="34" charset="0"/>
              </a:rPr>
              <a:t>b</a:t>
            </a:r>
            <a:r>
              <a:rPr lang="en-US" sz="1800" b="0" i="1" baseline="-25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a:t>
            </a:r>
            <a:r>
              <a:rPr lang="en-US" sz="1800" b="0" i="1" dirty="0">
                <a:solidFill>
                  <a:schemeClr val="tx1"/>
                </a:solidFill>
                <a:latin typeface="Arial" panose="020B0604020202020204" pitchFamily="34" charset="0"/>
                <a:cs typeface="Arial" panose="020B0604020202020204" pitchFamily="34" charset="0"/>
              </a:rPr>
              <a:t>) + (b</a:t>
            </a:r>
            <a:r>
              <a:rPr lang="en-US" sz="1800" b="0" i="1" baseline="-25000" dirty="0">
                <a:solidFill>
                  <a:schemeClr val="tx1"/>
                </a:solidFill>
                <a:latin typeface="Arial" panose="020B0604020202020204" pitchFamily="34" charset="0"/>
                <a:cs typeface="Arial" panose="020B0604020202020204" pitchFamily="34" charset="0"/>
              </a:rPr>
              <a:t>-2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-2</a:t>
            </a:r>
            <a:r>
              <a:rPr lang="en-US" sz="1800" b="0" i="1" dirty="0">
                <a:solidFill>
                  <a:schemeClr val="tx1"/>
                </a:solidFill>
                <a:latin typeface="Arial" panose="020B0604020202020204" pitchFamily="34" charset="0"/>
                <a:cs typeface="Arial" panose="020B0604020202020204" pitchFamily="34" charset="0"/>
              </a:rPr>
              <a:t>) + (b</a:t>
            </a:r>
            <a:r>
              <a:rPr lang="en-US" sz="1800" b="0" i="1" baseline="-25000" dirty="0">
                <a:solidFill>
                  <a:schemeClr val="tx1"/>
                </a:solidFill>
                <a:latin typeface="Arial" panose="020B0604020202020204" pitchFamily="34" charset="0"/>
                <a:cs typeface="Arial" panose="020B0604020202020204" pitchFamily="34" charset="0"/>
              </a:rPr>
              <a:t>-3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-3</a:t>
            </a:r>
            <a:r>
              <a:rPr lang="en-US" sz="1800" b="0" i="1" dirty="0">
                <a:solidFill>
                  <a:schemeClr val="tx1"/>
                </a:solidFill>
                <a:latin typeface="Arial" panose="020B0604020202020204" pitchFamily="34" charset="0"/>
                <a:cs typeface="Arial" panose="020B0604020202020204" pitchFamily="34" charset="0"/>
              </a:rPr>
              <a:t>) . . .</a:t>
            </a:r>
            <a:br>
              <a:rPr lang="en-US" sz="3200" b="0" i="1" dirty="0">
                <a:solidFill>
                  <a:schemeClr val="tx1"/>
                </a:solidFill>
                <a:latin typeface="Arial" panose="020B0604020202020204" pitchFamily="34" charset="0"/>
                <a:cs typeface="Arial" panose="020B0604020202020204" pitchFamily="34" charset="0"/>
              </a:rPr>
            </a:br>
            <a:br>
              <a:rPr lang="en-US" sz="900" b="0" i="1"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This can be rewritten as</a:t>
            </a:r>
            <a:br>
              <a:rPr lang="en-US" sz="3200" b="0" dirty="0">
                <a:solidFill>
                  <a:schemeClr val="tx1"/>
                </a:solidFill>
                <a:latin typeface="Arial" panose="020B0604020202020204" pitchFamily="34" charset="0"/>
                <a:cs typeface="Arial" panose="020B0604020202020204" pitchFamily="34" charset="0"/>
              </a:rPr>
            </a:br>
            <a:br>
              <a:rPr lang="en-US" sz="900" b="0" dirty="0">
                <a:solidFill>
                  <a:schemeClr val="tx1"/>
                </a:solidFill>
                <a:latin typeface="Arial" panose="020B0604020202020204" pitchFamily="34" charset="0"/>
                <a:cs typeface="Arial" panose="020B0604020202020204" pitchFamily="34" charset="0"/>
              </a:rPr>
            </a:br>
            <a:r>
              <a:rPr lang="en-US" sz="900" b="0"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2</a:t>
            </a:r>
            <a:r>
              <a:rPr lang="en-US" sz="1800" b="0" baseline="30000" dirty="0">
                <a:solidFill>
                  <a:schemeClr val="tx1"/>
                </a:solidFill>
                <a:latin typeface="Arial" panose="020B0604020202020204" pitchFamily="34" charset="0"/>
                <a:cs typeface="Arial" panose="020B0604020202020204" pitchFamily="34" charset="0"/>
              </a:rPr>
              <a:t>-1 </a:t>
            </a:r>
            <a:r>
              <a:rPr lang="en-US" sz="1800" b="0" dirty="0">
                <a:solidFill>
                  <a:schemeClr val="tx1"/>
                </a:solidFill>
                <a:latin typeface="Arial" panose="020B0604020202020204" pitchFamily="34" charset="0"/>
                <a:cs typeface="Arial" panose="020B0604020202020204" pitchFamily="34" charset="0"/>
              </a:rPr>
              <a:t>* (</a:t>
            </a:r>
            <a:r>
              <a:rPr lang="en-US" sz="1800" b="0" i="1" dirty="0">
                <a:solidFill>
                  <a:schemeClr val="tx1"/>
                </a:solidFill>
                <a:latin typeface="Arial" panose="020B0604020202020204" pitchFamily="34" charset="0"/>
                <a:cs typeface="Arial" panose="020B0604020202020204" pitchFamily="34" charset="0"/>
              </a:rPr>
              <a:t>b</a:t>
            </a:r>
            <a:r>
              <a:rPr lang="en-US" sz="1800" b="0" i="1" baseline="-25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-2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-3 </a:t>
            </a:r>
            <a:r>
              <a:rPr lang="en-US" sz="1800" b="0" i="1" dirty="0">
                <a:solidFill>
                  <a:schemeClr val="tx1"/>
                </a:solidFill>
                <a:latin typeface="Arial" panose="020B0604020202020204" pitchFamily="34" charset="0"/>
                <a:cs typeface="Arial" panose="020B0604020202020204" pitchFamily="34" charset="0"/>
              </a:rPr>
              <a:t>+ . . . ) . . . ))</a:t>
            </a:r>
            <a:br>
              <a:rPr lang="en-US" sz="3200" b="0" i="1" dirty="0">
                <a:solidFill>
                  <a:schemeClr val="tx1"/>
                </a:solidFill>
                <a:latin typeface="Arial" panose="020B0604020202020204" pitchFamily="34" charset="0"/>
                <a:cs typeface="Arial" panose="020B0604020202020204" pitchFamily="34" charset="0"/>
              </a:rPr>
            </a:br>
            <a:br>
              <a:rPr lang="en-US" sz="900" b="0" i="1"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Suppose we want to convert the number                    </a:t>
            </a:r>
            <a:r>
              <a:rPr lang="en-US" sz="1800" b="0" i="1" dirty="0">
                <a:solidFill>
                  <a:schemeClr val="tx1"/>
                </a:solidFill>
                <a:latin typeface="Arial" panose="020B0604020202020204" pitchFamily="34" charset="0"/>
                <a:cs typeface="Arial" panose="020B0604020202020204" pitchFamily="34" charset="0"/>
              </a:rPr>
              <a:t>F (0 &lt; F &lt; 1) </a:t>
            </a:r>
            <a:r>
              <a:rPr lang="en-US" sz="1800" b="0" dirty="0">
                <a:solidFill>
                  <a:schemeClr val="tx1"/>
                </a:solidFill>
                <a:latin typeface="Arial" panose="020B0604020202020204" pitchFamily="34" charset="0"/>
                <a:cs typeface="Arial" panose="020B0604020202020204" pitchFamily="34" charset="0"/>
              </a:rPr>
              <a:t>from decimal to binary notation. We                </a:t>
            </a:r>
            <a:br>
              <a:rPr lang="en-US" sz="1800" b="0"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   know that F</a:t>
            </a:r>
            <a:r>
              <a:rPr lang="en-US" sz="1800" b="0" i="1"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can be expressed in the form</a:t>
            </a:r>
            <a:br>
              <a:rPr lang="en-US" sz="3200" b="0" dirty="0">
                <a:solidFill>
                  <a:schemeClr val="tx1"/>
                </a:solidFill>
                <a:latin typeface="Arial" panose="020B0604020202020204" pitchFamily="34" charset="0"/>
                <a:cs typeface="Arial" panose="020B0604020202020204" pitchFamily="34" charset="0"/>
              </a:rPr>
            </a:br>
            <a:br>
              <a:rPr lang="en-US" sz="900" b="0"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       </a:t>
            </a:r>
            <a:r>
              <a:rPr lang="en-US" sz="1800" b="0" i="1" dirty="0">
                <a:solidFill>
                  <a:schemeClr val="tx1"/>
                </a:solidFill>
                <a:latin typeface="Arial" panose="020B0604020202020204" pitchFamily="34" charset="0"/>
                <a:cs typeface="Arial" panose="020B0604020202020204" pitchFamily="34" charset="0"/>
              </a:rPr>
              <a:t>F = 2</a:t>
            </a:r>
            <a:r>
              <a:rPr lang="en-US" sz="1800" b="0" i="1" baseline="30000" dirty="0">
                <a:solidFill>
                  <a:schemeClr val="tx1"/>
                </a:solidFill>
                <a:latin typeface="Arial" panose="020B0604020202020204" pitchFamily="34" charset="0"/>
                <a:cs typeface="Arial" panose="020B0604020202020204" pitchFamily="34" charset="0"/>
              </a:rPr>
              <a:t>-1</a:t>
            </a:r>
            <a:r>
              <a:rPr lang="en-US" sz="1800" b="0" i="1" dirty="0">
                <a:solidFill>
                  <a:schemeClr val="tx1"/>
                </a:solidFill>
                <a:latin typeface="Arial" panose="020B0604020202020204" pitchFamily="34" charset="0"/>
                <a:cs typeface="Arial" panose="020B0604020202020204" pitchFamily="34" charset="0"/>
              </a:rPr>
              <a:t> * (b</a:t>
            </a:r>
            <a:r>
              <a:rPr lang="en-US" sz="1800" b="0" i="1" baseline="-25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-2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-3 </a:t>
            </a:r>
            <a:r>
              <a:rPr lang="en-US" sz="1800" b="0" i="1" dirty="0">
                <a:solidFill>
                  <a:schemeClr val="tx1"/>
                </a:solidFill>
                <a:latin typeface="Arial" panose="020B0604020202020204" pitchFamily="34" charset="0"/>
                <a:cs typeface="Arial" panose="020B0604020202020204" pitchFamily="34" charset="0"/>
              </a:rPr>
              <a:t>+ . . . ) . . . ))</a:t>
            </a:r>
            <a:br>
              <a:rPr lang="en-US" sz="2000" b="0" i="1" dirty="0">
                <a:solidFill>
                  <a:schemeClr val="tx1"/>
                </a:solidFill>
                <a:latin typeface="Arial" panose="020B0604020202020204" pitchFamily="34" charset="0"/>
                <a:cs typeface="Arial" panose="020B0604020202020204" pitchFamily="34" charset="0"/>
              </a:rPr>
            </a:br>
            <a:br>
              <a:rPr lang="en-US" sz="900" b="0" i="1" dirty="0">
                <a:solidFill>
                  <a:schemeClr val="tx1"/>
                </a:solidFill>
                <a:latin typeface="Arial" panose="020B0604020202020204" pitchFamily="34" charset="0"/>
                <a:cs typeface="Arial" panose="020B0604020202020204" pitchFamily="34" charset="0"/>
              </a:rPr>
            </a:br>
            <a:r>
              <a:rPr lang="en-US" sz="1800" b="0" dirty="0">
                <a:solidFill>
                  <a:schemeClr val="tx1"/>
                </a:solidFill>
                <a:latin typeface="Arial" panose="020B0604020202020204" pitchFamily="34" charset="0"/>
                <a:cs typeface="Arial" panose="020B0604020202020204" pitchFamily="34" charset="0"/>
              </a:rPr>
              <a:t>If we multiply </a:t>
            </a:r>
            <a:r>
              <a:rPr lang="en-US" sz="1800" b="0" i="1" dirty="0">
                <a:solidFill>
                  <a:schemeClr val="tx1"/>
                </a:solidFill>
                <a:latin typeface="Arial" panose="020B0604020202020204" pitchFamily="34" charset="0"/>
                <a:cs typeface="Arial" panose="020B0604020202020204" pitchFamily="34" charset="0"/>
              </a:rPr>
              <a:t>F </a:t>
            </a:r>
            <a:r>
              <a:rPr lang="en-US" sz="1800" b="0" dirty="0">
                <a:solidFill>
                  <a:schemeClr val="tx1"/>
                </a:solidFill>
                <a:latin typeface="Arial" panose="020B0604020202020204" pitchFamily="34" charset="0"/>
                <a:cs typeface="Arial" panose="020B0604020202020204" pitchFamily="34" charset="0"/>
              </a:rPr>
              <a:t>by 2, we obtain,</a:t>
            </a:r>
            <a:br>
              <a:rPr lang="en-US" sz="2000" b="0" i="1" dirty="0">
                <a:solidFill>
                  <a:schemeClr val="tx1"/>
                </a:solidFill>
                <a:latin typeface="Arial" panose="020B0604020202020204" pitchFamily="34" charset="0"/>
                <a:cs typeface="Arial" panose="020B0604020202020204" pitchFamily="34" charset="0"/>
              </a:rPr>
            </a:br>
            <a:br>
              <a:rPr lang="en-US" sz="900" b="0" i="1" dirty="0">
                <a:solidFill>
                  <a:schemeClr val="tx1"/>
                </a:solidFill>
                <a:latin typeface="Arial" panose="020B0604020202020204" pitchFamily="34" charset="0"/>
                <a:cs typeface="Arial" panose="020B0604020202020204" pitchFamily="34" charset="0"/>
              </a:rPr>
            </a:br>
            <a:r>
              <a:rPr lang="en-US" sz="900" b="0" i="1" dirty="0">
                <a:solidFill>
                  <a:schemeClr val="tx1"/>
                </a:solidFill>
                <a:latin typeface="Arial" panose="020B0604020202020204" pitchFamily="34" charset="0"/>
                <a:cs typeface="Arial" panose="020B0604020202020204" pitchFamily="34" charset="0"/>
              </a:rPr>
              <a:t>     </a:t>
            </a:r>
            <a:r>
              <a:rPr lang="en-US" sz="1800" b="0" i="1"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2 * </a:t>
            </a:r>
            <a:r>
              <a:rPr lang="en-US" sz="1800" b="0" i="1" dirty="0">
                <a:solidFill>
                  <a:schemeClr val="tx1"/>
                </a:solidFill>
                <a:latin typeface="Arial" panose="020B0604020202020204" pitchFamily="34" charset="0"/>
                <a:cs typeface="Arial" panose="020B0604020202020204" pitchFamily="34" charset="0"/>
              </a:rPr>
              <a:t>F = b</a:t>
            </a:r>
            <a:r>
              <a:rPr lang="en-US" sz="1800" b="0" i="1" baseline="-25000" dirty="0">
                <a:solidFill>
                  <a:schemeClr val="tx1"/>
                </a:solidFill>
                <a:latin typeface="Arial" panose="020B0604020202020204" pitchFamily="34" charset="0"/>
                <a:cs typeface="Arial" panose="020B0604020202020204" pitchFamily="34" charset="0"/>
              </a:rPr>
              <a:t>-1</a:t>
            </a:r>
            <a:r>
              <a:rPr lang="en-US" sz="1800" b="0" i="1" dirty="0">
                <a:solidFill>
                  <a:schemeClr val="tx1"/>
                </a:solidFill>
                <a:latin typeface="Arial" panose="020B0604020202020204" pitchFamily="34" charset="0"/>
                <a:cs typeface="Arial" panose="020B0604020202020204" pitchFamily="34" charset="0"/>
              </a:rPr>
              <a:t> + 2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-2 </a:t>
            </a:r>
            <a:r>
              <a:rPr lang="en-US" sz="1800" b="0" i="1" dirty="0">
                <a:solidFill>
                  <a:schemeClr val="tx1"/>
                </a:solidFill>
                <a:latin typeface="Arial" panose="020B0604020202020204" pitchFamily="34" charset="0"/>
                <a:cs typeface="Arial" panose="020B0604020202020204" pitchFamily="34" charset="0"/>
              </a:rPr>
              <a:t>+ 2</a:t>
            </a:r>
            <a:r>
              <a:rPr lang="en-US" sz="1800" b="0" i="1" baseline="30000" dirty="0">
                <a:solidFill>
                  <a:schemeClr val="tx1"/>
                </a:solidFill>
                <a:latin typeface="Arial" panose="020B0604020202020204" pitchFamily="34" charset="0"/>
                <a:cs typeface="Arial" panose="020B0604020202020204" pitchFamily="34" charset="0"/>
              </a:rPr>
              <a:t>-1 </a:t>
            </a:r>
            <a:r>
              <a:rPr lang="en-US" sz="1800" b="0" i="1" dirty="0">
                <a:solidFill>
                  <a:schemeClr val="tx1"/>
                </a:solidFill>
                <a:latin typeface="Arial" panose="020B0604020202020204" pitchFamily="34" charset="0"/>
                <a:cs typeface="Arial" panose="020B0604020202020204" pitchFamily="34" charset="0"/>
              </a:rPr>
              <a:t>* (b</a:t>
            </a:r>
            <a:r>
              <a:rPr lang="en-US" sz="1800" b="0" i="1" baseline="-25000" dirty="0">
                <a:solidFill>
                  <a:schemeClr val="tx1"/>
                </a:solidFill>
                <a:latin typeface="Arial" panose="020B0604020202020204" pitchFamily="34" charset="0"/>
                <a:cs typeface="Arial" panose="020B0604020202020204" pitchFamily="34" charset="0"/>
              </a:rPr>
              <a:t>-3 </a:t>
            </a:r>
            <a:r>
              <a:rPr lang="en-US" sz="1800" b="0" i="1" dirty="0">
                <a:solidFill>
                  <a:schemeClr val="tx1"/>
                </a:solidFill>
                <a:latin typeface="Arial" panose="020B0604020202020204" pitchFamily="34" charset="0"/>
                <a:cs typeface="Arial" panose="020B0604020202020204" pitchFamily="34" charset="0"/>
              </a:rPr>
              <a:t>+ . . . ) . . . )</a:t>
            </a:r>
            <a:endParaRPr lang="en-US" sz="1800" b="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7217" y="656784"/>
            <a:ext cx="4460807" cy="615553"/>
          </a:xfrm>
          <a:prstGeom prst="rect">
            <a:avLst/>
          </a:prstGeom>
        </p:spPr>
        <p:txBody>
          <a:bodyPr wrap="square">
            <a:spAutoFit/>
          </a:bodyPr>
          <a:lstStyle/>
          <a:p>
            <a:r>
              <a:rPr lang="en-US" sz="3400" b="1" dirty="0">
                <a:solidFill>
                  <a:schemeClr val="tx2"/>
                </a:solidFill>
              </a:rPr>
              <a:t>Fractions (2 of 2)</a:t>
            </a:r>
          </a:p>
        </p:txBody>
      </p:sp>
      <p:sp>
        <p:nvSpPr>
          <p:cNvPr id="9" name="Title 16"/>
          <p:cNvSpPr>
            <a:spLocks noGrp="1"/>
          </p:cNvSpPr>
          <p:nvPr>
            <p:ph type="title"/>
          </p:nvPr>
        </p:nvSpPr>
        <p:spPr>
          <a:xfrm>
            <a:off x="467544" y="1220816"/>
            <a:ext cx="5832648" cy="5260718"/>
          </a:xfrm>
        </p:spPr>
        <p:txBody>
          <a:bodyPr>
            <a:noAutofit/>
          </a:bodyPr>
          <a:lstStyle/>
          <a:p>
            <a:r>
              <a:rPr lang="en-US" sz="1900" b="0" dirty="0">
                <a:solidFill>
                  <a:schemeClr val="tx1"/>
                </a:solidFill>
                <a:latin typeface="Arial" panose="020B0604020202020204" pitchFamily="34" charset="0"/>
                <a:cs typeface="Arial" panose="020B0604020202020204" pitchFamily="34" charset="0"/>
              </a:rPr>
              <a:t>From this equation, we see that the integer part of (2 * </a:t>
            </a:r>
            <a:r>
              <a:rPr lang="en-US" sz="1900" b="0" i="1" dirty="0">
                <a:solidFill>
                  <a:schemeClr val="tx1"/>
                </a:solidFill>
                <a:latin typeface="Arial" panose="020B0604020202020204" pitchFamily="34" charset="0"/>
                <a:cs typeface="Arial" panose="020B0604020202020204" pitchFamily="34" charset="0"/>
              </a:rPr>
              <a:t>F), which must be </a:t>
            </a:r>
            <a:r>
              <a:rPr lang="en-US" sz="1900" b="0" dirty="0">
                <a:solidFill>
                  <a:schemeClr val="tx1"/>
                </a:solidFill>
                <a:latin typeface="Arial" panose="020B0604020202020204" pitchFamily="34" charset="0"/>
                <a:cs typeface="Arial" panose="020B0604020202020204" pitchFamily="34" charset="0"/>
              </a:rPr>
              <a:t>either 0 or 1 because 0 &lt; </a:t>
            </a:r>
            <a:r>
              <a:rPr lang="en-US" sz="1900" b="0" i="1" dirty="0">
                <a:solidFill>
                  <a:schemeClr val="tx1"/>
                </a:solidFill>
                <a:latin typeface="Arial" panose="020B0604020202020204" pitchFamily="34" charset="0"/>
                <a:cs typeface="Arial" panose="020B0604020202020204" pitchFamily="34" charset="0"/>
              </a:rPr>
              <a:t>F &lt; 1, is simply b</a:t>
            </a:r>
            <a:r>
              <a:rPr lang="en-US" sz="1900" b="0" i="1" baseline="-25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So we can say (2 * F) = b</a:t>
            </a:r>
            <a:r>
              <a:rPr lang="en-US" sz="1900" b="0" i="1" baseline="-25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 F</a:t>
            </a:r>
            <a:r>
              <a:rPr lang="en-US" sz="1900" b="0" i="1" baseline="-25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a:t>
            </a:r>
            <a:r>
              <a:rPr lang="en-US" sz="1900" b="0" dirty="0">
                <a:solidFill>
                  <a:schemeClr val="tx1"/>
                </a:solidFill>
                <a:latin typeface="Arial" panose="020B0604020202020204" pitchFamily="34" charset="0"/>
                <a:cs typeface="Arial" panose="020B0604020202020204" pitchFamily="34" charset="0"/>
              </a:rPr>
              <a:t>where 0 &lt; </a:t>
            </a:r>
            <a:r>
              <a:rPr lang="en-US" sz="1900" b="0" i="1" dirty="0">
                <a:solidFill>
                  <a:schemeClr val="tx1"/>
                </a:solidFill>
                <a:latin typeface="Arial" panose="020B0604020202020204" pitchFamily="34" charset="0"/>
                <a:cs typeface="Arial" panose="020B0604020202020204" pitchFamily="34" charset="0"/>
              </a:rPr>
              <a:t>F</a:t>
            </a:r>
            <a:r>
              <a:rPr lang="en-US" sz="1900" b="0" i="1" baseline="-25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&lt; 1 and where</a:t>
            </a:r>
            <a:br>
              <a:rPr lang="en-US" sz="1900" b="0" i="1" dirty="0">
                <a:solidFill>
                  <a:schemeClr val="tx1"/>
                </a:solidFill>
                <a:latin typeface="Arial" panose="020B0604020202020204" pitchFamily="34" charset="0"/>
                <a:cs typeface="Arial" panose="020B0604020202020204" pitchFamily="34" charset="0"/>
              </a:rPr>
            </a:br>
            <a:br>
              <a:rPr lang="en-US" sz="1900" b="0" i="1" dirty="0">
                <a:solidFill>
                  <a:schemeClr val="tx1"/>
                </a:solidFill>
                <a:latin typeface="Arial" panose="020B0604020202020204" pitchFamily="34" charset="0"/>
                <a:cs typeface="Arial" panose="020B0604020202020204" pitchFamily="34" charset="0"/>
              </a:rPr>
            </a:br>
            <a:br>
              <a:rPr lang="en-US" sz="1900" b="0" i="1" dirty="0">
                <a:solidFill>
                  <a:schemeClr val="tx1"/>
                </a:solidFill>
                <a:latin typeface="Arial" panose="020B0604020202020204" pitchFamily="34" charset="0"/>
                <a:cs typeface="Arial" panose="020B0604020202020204" pitchFamily="34" charset="0"/>
              </a:rPr>
            </a:br>
            <a:r>
              <a:rPr lang="en-US" sz="1900" b="0" i="1" dirty="0">
                <a:solidFill>
                  <a:schemeClr val="tx1"/>
                </a:solidFill>
                <a:latin typeface="Arial" panose="020B0604020202020204" pitchFamily="34" charset="0"/>
                <a:cs typeface="Arial" panose="020B0604020202020204" pitchFamily="34" charset="0"/>
              </a:rPr>
              <a:t>F</a:t>
            </a:r>
            <a:r>
              <a:rPr lang="en-US" sz="1900" b="0" i="1" baseline="-25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 2-1 * (b</a:t>
            </a:r>
            <a:r>
              <a:rPr lang="en-US" sz="1900" b="0" i="1" baseline="-25000" dirty="0">
                <a:solidFill>
                  <a:schemeClr val="tx1"/>
                </a:solidFill>
                <a:latin typeface="Arial" panose="020B0604020202020204" pitchFamily="34" charset="0"/>
                <a:cs typeface="Arial" panose="020B0604020202020204" pitchFamily="34" charset="0"/>
              </a:rPr>
              <a:t>-2 </a:t>
            </a:r>
            <a:r>
              <a:rPr lang="en-US" sz="1900" b="0" i="1" dirty="0">
                <a:solidFill>
                  <a:schemeClr val="tx1"/>
                </a:solidFill>
                <a:latin typeface="Arial" panose="020B0604020202020204" pitchFamily="34" charset="0"/>
                <a:cs typeface="Arial" panose="020B0604020202020204" pitchFamily="34" charset="0"/>
              </a:rPr>
              <a:t>+ 2</a:t>
            </a:r>
            <a:r>
              <a:rPr lang="en-US" sz="1900" b="0" i="1" baseline="30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 (b</a:t>
            </a:r>
            <a:r>
              <a:rPr lang="en-US" sz="1900" b="0" i="1" baseline="-25000" dirty="0">
                <a:solidFill>
                  <a:schemeClr val="tx1"/>
                </a:solidFill>
                <a:latin typeface="Arial" panose="020B0604020202020204" pitchFamily="34" charset="0"/>
                <a:cs typeface="Arial" panose="020B0604020202020204" pitchFamily="34" charset="0"/>
              </a:rPr>
              <a:t>-3 </a:t>
            </a:r>
            <a:r>
              <a:rPr lang="en-US" sz="1900" b="0" i="1" dirty="0">
                <a:solidFill>
                  <a:schemeClr val="tx1"/>
                </a:solidFill>
                <a:latin typeface="Arial" panose="020B0604020202020204" pitchFamily="34" charset="0"/>
                <a:cs typeface="Arial" panose="020B0604020202020204" pitchFamily="34" charset="0"/>
              </a:rPr>
              <a:t>+ 2</a:t>
            </a:r>
            <a:r>
              <a:rPr lang="en-US" sz="1900" b="0" i="1" baseline="30000" dirty="0">
                <a:solidFill>
                  <a:schemeClr val="tx1"/>
                </a:solidFill>
                <a:latin typeface="Arial" panose="020B0604020202020204" pitchFamily="34" charset="0"/>
                <a:cs typeface="Arial" panose="020B0604020202020204" pitchFamily="34" charset="0"/>
              </a:rPr>
              <a:t>-1</a:t>
            </a:r>
            <a:r>
              <a:rPr lang="en-US" sz="1900" b="0" i="1" dirty="0">
                <a:solidFill>
                  <a:schemeClr val="tx1"/>
                </a:solidFill>
                <a:latin typeface="Arial" panose="020B0604020202020204" pitchFamily="34" charset="0"/>
                <a:cs typeface="Arial" panose="020B0604020202020204" pitchFamily="34" charset="0"/>
              </a:rPr>
              <a:t> * (b</a:t>
            </a:r>
            <a:r>
              <a:rPr lang="en-US" sz="1900" b="0" i="1" baseline="-25000" dirty="0">
                <a:solidFill>
                  <a:schemeClr val="tx1"/>
                </a:solidFill>
                <a:latin typeface="Arial" panose="020B0604020202020204" pitchFamily="34" charset="0"/>
                <a:cs typeface="Arial" panose="020B0604020202020204" pitchFamily="34" charset="0"/>
              </a:rPr>
              <a:t>-4</a:t>
            </a:r>
            <a:r>
              <a:rPr lang="en-US" sz="1900" b="0" i="1" dirty="0">
                <a:solidFill>
                  <a:schemeClr val="tx1"/>
                </a:solidFill>
                <a:latin typeface="Arial" panose="020B0604020202020204" pitchFamily="34" charset="0"/>
                <a:cs typeface="Arial" panose="020B0604020202020204" pitchFamily="34" charset="0"/>
              </a:rPr>
              <a:t> + . . . ) . . . ))</a:t>
            </a:r>
            <a:br>
              <a:rPr lang="en-US" sz="1900" b="0" i="1" dirty="0">
                <a:solidFill>
                  <a:schemeClr val="tx1"/>
                </a:solidFill>
                <a:latin typeface="Arial" panose="020B0604020202020204" pitchFamily="34" charset="0"/>
                <a:cs typeface="Arial" panose="020B0604020202020204" pitchFamily="34" charset="0"/>
              </a:rPr>
            </a:br>
            <a:br>
              <a:rPr lang="en-US" sz="1900" b="0" i="1" dirty="0">
                <a:solidFill>
                  <a:schemeClr val="tx1"/>
                </a:solidFill>
                <a:latin typeface="Arial" panose="020B0604020202020204" pitchFamily="34" charset="0"/>
                <a:cs typeface="Arial" panose="020B0604020202020204" pitchFamily="34" charset="0"/>
              </a:rPr>
            </a:br>
            <a:br>
              <a:rPr lang="en-US" sz="1900" b="0" i="1" dirty="0">
                <a:solidFill>
                  <a:schemeClr val="tx1"/>
                </a:solidFill>
                <a:latin typeface="Arial" panose="020B0604020202020204" pitchFamily="34" charset="0"/>
                <a:cs typeface="Arial" panose="020B0604020202020204" pitchFamily="34" charset="0"/>
              </a:rPr>
            </a:br>
            <a:r>
              <a:rPr lang="en-US" sz="1900" b="0" dirty="0">
                <a:solidFill>
                  <a:schemeClr val="tx1"/>
                </a:solidFill>
                <a:latin typeface="Arial" panose="020B0604020202020204" pitchFamily="34" charset="0"/>
                <a:cs typeface="Arial" panose="020B0604020202020204" pitchFamily="34" charset="0"/>
              </a:rPr>
              <a:t>To find </a:t>
            </a:r>
            <a:r>
              <a:rPr lang="en-US" sz="1900" b="0" i="1" dirty="0">
                <a:solidFill>
                  <a:schemeClr val="tx1"/>
                </a:solidFill>
                <a:latin typeface="Arial" panose="020B0604020202020204" pitchFamily="34" charset="0"/>
                <a:cs typeface="Arial" panose="020B0604020202020204" pitchFamily="34" charset="0"/>
              </a:rPr>
              <a:t>b</a:t>
            </a:r>
            <a:r>
              <a:rPr lang="en-US" sz="1900" b="0" i="1" baseline="-25000" dirty="0">
                <a:solidFill>
                  <a:schemeClr val="tx1"/>
                </a:solidFill>
                <a:latin typeface="Arial" panose="020B0604020202020204" pitchFamily="34" charset="0"/>
                <a:cs typeface="Arial" panose="020B0604020202020204" pitchFamily="34" charset="0"/>
              </a:rPr>
              <a:t>−2</a:t>
            </a:r>
            <a:r>
              <a:rPr lang="en-US" sz="1900" b="0" dirty="0">
                <a:solidFill>
                  <a:schemeClr val="tx1"/>
                </a:solidFill>
                <a:latin typeface="Arial" panose="020B0604020202020204" pitchFamily="34" charset="0"/>
                <a:cs typeface="Arial" panose="020B0604020202020204" pitchFamily="34" charset="0"/>
              </a:rPr>
              <a:t>, we repeat the process.</a:t>
            </a:r>
            <a:br>
              <a:rPr lang="en-US" sz="1900" b="0" dirty="0">
                <a:solidFill>
                  <a:schemeClr val="tx1"/>
                </a:solidFill>
                <a:latin typeface="Arial" panose="020B0604020202020204" pitchFamily="34" charset="0"/>
                <a:cs typeface="Arial" panose="020B0604020202020204" pitchFamily="34" charset="0"/>
              </a:rPr>
            </a:br>
            <a:r>
              <a:rPr lang="en-US" sz="1900" b="0" dirty="0">
                <a:solidFill>
                  <a:schemeClr val="tx1"/>
                </a:solidFill>
                <a:latin typeface="Arial" panose="020B0604020202020204" pitchFamily="34" charset="0"/>
                <a:cs typeface="Arial" panose="020B0604020202020204" pitchFamily="34" charset="0"/>
              </a:rPr>
              <a:t>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a:t>
            </a:r>
            <a:endParaRPr lang="en-US" sz="1900" b="0" dirty="0">
              <a:solidFill>
                <a:schemeClr val="tx2"/>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08193"/>
            <a:ext cx="8229600" cy="1627006"/>
          </a:xfrm>
        </p:spPr>
        <p:txBody>
          <a:bodyPr/>
          <a:lstStyle/>
          <a:p>
            <a:r>
              <a:rPr lang="en-US" dirty="0"/>
              <a:t>Figure 10.2 </a:t>
            </a:r>
            <a:br>
              <a:rPr lang="en-US" dirty="0"/>
            </a:br>
            <a:r>
              <a:rPr lang="en-US" dirty="0"/>
              <a:t>Examples of Converting from Decimal Notation to Binary Notation for Fractions</a:t>
            </a:r>
            <a:endParaRPr lang="en-IN" dirty="0"/>
          </a:p>
        </p:txBody>
      </p:sp>
      <p:pic>
        <p:nvPicPr>
          <p:cNvPr id="3" name="Picture 2" descr="Diagram A. 0 point 8 1 sub 10 equals approximately 0 point 1 1 0 0 1 1 sub 2. 0 point 8 1 multiplied by 2 equals 1 point 6 2. 0 point 6 2 multiplied by 2 equals 1 point 2 4. 0 point 2 4 multiplied by 2 equals 0 point 4 8. 0 point 4 8 multiplied by 2 equals 0 point 9 6. 0 point 9 6 multiplied by 2 equals 1 point 9 2. 0 point 9 2 multiplied by 2 equals 1 point 8 4. The products are 1 point 6 2, 1 point 2 4, 0 point 4 8, 0 point 9 6, 1 point 92 and 1 point 94. The integer part contains binary numeral 1 1 0 0 1 1 1, which equals the binary decimal value of 0 1 1 0 0 1 1 sub 2. Diagram B. 0 point 2 5 multiplied by 2 equals 0 point 5, the product, and 0 point 5 multiplied by 2 equals 1 point 0, the product. The integer section has 0 and 1. O points at 0 after the decimal point of decimal number 0. 0 1 sub 2 and 1 point at 1 of the same decimal number." title="Conversion of decimal to binary notation for fractions."/>
          <p:cNvPicPr>
            <a:picLocks noChangeAspect="1"/>
          </p:cNvPicPr>
          <p:nvPr/>
        </p:nvPicPr>
        <p:blipFill rotWithShape="1">
          <a:blip r:embed="rId3">
            <a:extLst>
              <a:ext uri="{28A0092B-C50C-407E-A947-70E740481C1C}">
                <a14:useLocalDpi xmlns:a14="http://schemas.microsoft.com/office/drawing/2010/main" val="0"/>
              </a:ext>
            </a:extLst>
          </a:blip>
          <a:srcRect l="16326" t="11714" r="21870" b="22506"/>
          <a:stretch/>
        </p:blipFill>
        <p:spPr>
          <a:xfrm>
            <a:off x="2895325" y="1785430"/>
            <a:ext cx="3353350" cy="4618763"/>
          </a:xfrm>
          <a:prstGeom prst="rect">
            <a:avLst/>
          </a:prstGeom>
        </p:spPr>
      </p:pic>
    </p:spTree>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Hexadecimal Notation  1/2</a:t>
            </a:r>
          </a:p>
        </p:txBody>
      </p:sp>
      <p:sp>
        <p:nvSpPr>
          <p:cNvPr id="6" name="Content Placeholder 5"/>
          <p:cNvSpPr>
            <a:spLocks noGrp="1"/>
          </p:cNvSpPr>
          <p:nvPr>
            <p:ph type="body" idx="1"/>
          </p:nvPr>
        </p:nvSpPr>
        <p:spPr/>
        <p:txBody>
          <a:bodyPr>
            <a:normAutofit fontScale="70000" lnSpcReduction="20000"/>
          </a:bodyPr>
          <a:lstStyle/>
          <a:p>
            <a:pPr marL="325438" indent="-325438">
              <a:spcAft>
                <a:spcPts val="600"/>
              </a:spcAft>
            </a:pPr>
            <a:r>
              <a:rPr lang="en-US" dirty="0"/>
              <a:t>Binary digits are grouped into sets of four bits, called a </a:t>
            </a:r>
            <a:r>
              <a:rPr lang="en-US" i="1" dirty="0"/>
              <a:t>nibble</a:t>
            </a:r>
          </a:p>
          <a:p>
            <a:pPr marL="325438" indent="-325438">
              <a:spcAft>
                <a:spcPts val="600"/>
              </a:spcAft>
            </a:pPr>
            <a:r>
              <a:rPr lang="en-US" dirty="0"/>
              <a:t>Each possible combination of four binary digits is given a symbol, as follows:</a:t>
            </a:r>
          </a:p>
          <a:p>
            <a:pPr>
              <a:spcBef>
                <a:spcPts val="200"/>
              </a:spcBef>
              <a:buNone/>
            </a:pPr>
            <a:r>
              <a:rPr lang="en-US" dirty="0"/>
              <a:t>	</a:t>
            </a:r>
          </a:p>
          <a:p>
            <a:pPr>
              <a:spcBef>
                <a:spcPts val="200"/>
              </a:spcBef>
              <a:buNone/>
            </a:pPr>
            <a:r>
              <a:rPr lang="en-US" dirty="0"/>
              <a:t>	0000 = 0 	0100 = 4 	1000 = 8 	1100 = C</a:t>
            </a:r>
          </a:p>
          <a:p>
            <a:pPr>
              <a:spcBef>
                <a:spcPts val="200"/>
              </a:spcBef>
              <a:buNone/>
            </a:pPr>
            <a:r>
              <a:rPr lang="en-US" dirty="0"/>
              <a:t>	0001 = 1 	0101 = 5 	1001 = 9 	1101 = D</a:t>
            </a:r>
          </a:p>
          <a:p>
            <a:pPr>
              <a:spcBef>
                <a:spcPts val="200"/>
              </a:spcBef>
              <a:buNone/>
            </a:pPr>
            <a:r>
              <a:rPr lang="en-US" dirty="0"/>
              <a:t>	0010 = 2 	0110 = 6 	1010 = A 	1110 = E</a:t>
            </a:r>
          </a:p>
          <a:p>
            <a:pPr>
              <a:spcBef>
                <a:spcPts val="200"/>
              </a:spcBef>
              <a:buNone/>
            </a:pPr>
            <a:r>
              <a:rPr lang="en-US" dirty="0"/>
              <a:t>	0011 = 3 	0111 = 7 	1011 = B 	1111 = F</a:t>
            </a:r>
            <a:endParaRPr lang="en-US" sz="1200" dirty="0"/>
          </a:p>
          <a:p>
            <a:pPr>
              <a:spcBef>
                <a:spcPts val="200"/>
              </a:spcBef>
              <a:buNone/>
            </a:pPr>
            <a:endParaRPr lang="en-US" dirty="0"/>
          </a:p>
          <a:p>
            <a:pPr marL="325438" indent="-325438"/>
            <a:r>
              <a:rPr lang="en-US" dirty="0"/>
              <a:t>Because 16 symbols are used, the notation is called </a:t>
            </a:r>
            <a:r>
              <a:rPr lang="en-US" i="1" dirty="0"/>
              <a:t>hexadecima</a:t>
            </a:r>
            <a:r>
              <a:rPr lang="en-US" dirty="0"/>
              <a:t>l and the 16 symbols are the </a:t>
            </a:r>
            <a:r>
              <a:rPr lang="en-US" i="1" dirty="0"/>
              <a:t>hexadecimal digits</a:t>
            </a:r>
          </a:p>
          <a:p>
            <a:pPr marL="325438" indent="-325438"/>
            <a:r>
              <a:rPr lang="en-US" dirty="0"/>
              <a:t>Thus</a:t>
            </a:r>
          </a:p>
          <a:p>
            <a:pPr algn="ctr">
              <a:buNone/>
            </a:pPr>
            <a:r>
              <a:rPr lang="en-US" dirty="0"/>
              <a:t>2C</a:t>
            </a:r>
            <a:r>
              <a:rPr lang="en-US" baseline="-25000" dirty="0"/>
              <a:t>16</a:t>
            </a:r>
            <a:r>
              <a:rPr lang="en-US" dirty="0"/>
              <a:t> = (2</a:t>
            </a:r>
            <a:r>
              <a:rPr lang="en-US" sz="2054" baseline="-25000" dirty="0"/>
              <a:t>16</a:t>
            </a:r>
            <a:r>
              <a:rPr lang="en-US" dirty="0"/>
              <a:t> * 16</a:t>
            </a:r>
            <a:r>
              <a:rPr lang="en-US" baseline="30000" dirty="0"/>
              <a:t>1</a:t>
            </a:r>
            <a:r>
              <a:rPr lang="en-US" dirty="0"/>
              <a:t>) + (C</a:t>
            </a:r>
            <a:r>
              <a:rPr lang="en-US" sz="2054" baseline="-25000" dirty="0"/>
              <a:t>16</a:t>
            </a:r>
            <a:r>
              <a:rPr lang="en-US" dirty="0"/>
              <a:t> * 16</a:t>
            </a:r>
            <a:r>
              <a:rPr lang="en-US" sz="2054" baseline="30000" dirty="0"/>
              <a:t>0</a:t>
            </a:r>
            <a:r>
              <a:rPr lang="en-US" dirty="0"/>
              <a:t>)</a:t>
            </a:r>
          </a:p>
          <a:p>
            <a:pPr algn="ctr">
              <a:buNone/>
            </a:pPr>
            <a:r>
              <a:rPr lang="en-US" dirty="0"/>
              <a:t>= (2</a:t>
            </a:r>
            <a:r>
              <a:rPr lang="en-US" sz="2054" baseline="-25000" dirty="0"/>
              <a:t>10</a:t>
            </a:r>
            <a:r>
              <a:rPr lang="en-US" dirty="0"/>
              <a:t> * 16</a:t>
            </a:r>
            <a:r>
              <a:rPr lang="en-US" sz="2054" baseline="30000" dirty="0"/>
              <a:t>1</a:t>
            </a:r>
            <a:r>
              <a:rPr lang="en-US" dirty="0"/>
              <a:t>) + (12</a:t>
            </a:r>
            <a:r>
              <a:rPr lang="en-US" sz="2054" baseline="-25000" dirty="0"/>
              <a:t>10</a:t>
            </a:r>
            <a:r>
              <a:rPr lang="en-US" dirty="0"/>
              <a:t> * 16</a:t>
            </a:r>
            <a:r>
              <a:rPr lang="en-US" sz="2054" baseline="30000" dirty="0"/>
              <a:t>0</a:t>
            </a:r>
            <a:r>
              <a:rPr lang="en-US" dirty="0"/>
              <a:t>) = 44</a:t>
            </a:r>
          </a:p>
        </p:txBody>
      </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has 3 columns labeled Decimal left parenthesis base 10 right parenthesis, Binary left parenthesis base 2 right parenthesis, Hexadecimal left parenthesis base 16 right parenthesis. The rows are read as follows from left to right. Row 1. 0. 0 0 0 0. 0. Row 2. 1. 0 0 0 1. 1. Row 3. 2. 0 0 1 0. 2. Row 4. 3. 0 0 1 1. 3. Row 5. 4. 0 1 0 0. 4. Row 6. 5. 0 1 0 1. 5. Row 7. 6. 0 1 1 0. 6. Row 8. 7. 0 1 1 1. 7. Row 9. 8. 1 0 0 0. 8. Row 10. 9. 1 0 0 1. 9. Row 11. 10. 1 0 1 0. A. Row 12. 11. 1 0 1 1. B. Row 13. 12. 1 1 0 0. C. Row 14. 13. 1 1 0 1. D. Row 15. 14. 1 1 1 0. E. Row 16. 15. 1 1 1 1. F. Row 17. 16. 0 0 0 1 0 0 0 0. 10. Row 18. 17. 0 0 0 1 0 0 0 1. 11. Row 19. 18. 0 0 0 1 0 0 1 0. 12. Row 20. 31. 0 0 0 1 1 1 1 1. 1 F. Row 21. 100. 0 1 1 0 0 1 0 0. 64. Row 22. 255. 1 1 1 1 1 1 1 1. F F. Row 23. 256. 0 0 0 1 0 0 0 0 0 0 0 0. 100." title="A table with the title Decimal, Binary, and Hexadecimal."/>
          <p:cNvGraphicFramePr>
            <a:graphicFrameLocks noGrp="1"/>
          </p:cNvGraphicFramePr>
          <p:nvPr>
            <p:extLst>
              <p:ext uri="{D42A27DB-BD31-4B8C-83A1-F6EECF244321}">
                <p14:modId xmlns:p14="http://schemas.microsoft.com/office/powerpoint/2010/main" val="3176234170"/>
              </p:ext>
            </p:extLst>
          </p:nvPr>
        </p:nvGraphicFramePr>
        <p:xfrm>
          <a:off x="4067945" y="260648"/>
          <a:ext cx="4392487" cy="5948976"/>
        </p:xfrm>
        <a:graphic>
          <a:graphicData uri="http://schemas.openxmlformats.org/drawingml/2006/table">
            <a:tbl>
              <a:tblPr firstRow="1" bandRow="1">
                <a:tableStyleId>{5C22544A-7EE6-4342-B048-85BDC9FD1C3A}</a:tableStyleId>
              </a:tblPr>
              <a:tblGrid>
                <a:gridCol w="1396426">
                  <a:extLst>
                    <a:ext uri="{9D8B030D-6E8A-4147-A177-3AD203B41FA5}">
                      <a16:colId xmlns:a16="http://schemas.microsoft.com/office/drawing/2014/main" val="2543019389"/>
                    </a:ext>
                  </a:extLst>
                </a:gridCol>
                <a:gridCol w="1284712">
                  <a:extLst>
                    <a:ext uri="{9D8B030D-6E8A-4147-A177-3AD203B41FA5}">
                      <a16:colId xmlns:a16="http://schemas.microsoft.com/office/drawing/2014/main" val="4122312373"/>
                    </a:ext>
                  </a:extLst>
                </a:gridCol>
                <a:gridCol w="1711349">
                  <a:extLst>
                    <a:ext uri="{9D8B030D-6E8A-4147-A177-3AD203B41FA5}">
                      <a16:colId xmlns:a16="http://schemas.microsoft.com/office/drawing/2014/main" val="3859776791"/>
                    </a:ext>
                  </a:extLst>
                </a:gridCol>
              </a:tblGrid>
              <a:tr h="240027">
                <a:tc>
                  <a:txBody>
                    <a:bodyPr/>
                    <a:lstStyle/>
                    <a:p>
                      <a:pPr algn="ctr"/>
                      <a:r>
                        <a:rPr lang="en-IN" sz="1100" b="1" dirty="0">
                          <a:solidFill>
                            <a:schemeClr val="tx1"/>
                          </a:solidFill>
                        </a:rPr>
                        <a:t>Decimal (base 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Binary (base 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Hexadecimal (base 16)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40027">
                <a:tc>
                  <a:txBody>
                    <a:bodyPr/>
                    <a:lstStyle/>
                    <a:p>
                      <a:pPr algn="ctr"/>
                      <a:r>
                        <a:rPr lang="en-IN" sz="1100" b="0" dirty="0">
                          <a:solidFill>
                            <a:schemeClr val="tx1"/>
                          </a:solidFill>
                        </a:rPr>
                        <a:t>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39641051"/>
                  </a:ext>
                </a:extLst>
              </a:tr>
              <a:tr h="240027">
                <a:tc>
                  <a:txBody>
                    <a:bodyPr/>
                    <a:lstStyle/>
                    <a:p>
                      <a:pPr algn="ctr"/>
                      <a:r>
                        <a:rPr lang="en-IN" sz="1100" b="0" dirty="0">
                          <a:solidFill>
                            <a:schemeClr val="tx1"/>
                          </a:solidFill>
                        </a:rPr>
                        <a:t>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80925043"/>
                  </a:ext>
                </a:extLst>
              </a:tr>
              <a:tr h="240027">
                <a:tc>
                  <a:txBody>
                    <a:bodyPr/>
                    <a:lstStyle/>
                    <a:p>
                      <a:pPr algn="ctr"/>
                      <a:r>
                        <a:rPr lang="en-IN" sz="1100" b="0" dirty="0">
                          <a:solidFill>
                            <a:schemeClr val="tx1"/>
                          </a:solidFill>
                        </a:rPr>
                        <a:t>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26353600"/>
                  </a:ext>
                </a:extLst>
              </a:tr>
              <a:tr h="240027">
                <a:tc>
                  <a:txBody>
                    <a:bodyPr/>
                    <a:lstStyle/>
                    <a:p>
                      <a:pPr algn="ctr"/>
                      <a:r>
                        <a:rPr lang="en-IN" sz="1100" b="0" dirty="0">
                          <a:solidFill>
                            <a:schemeClr val="tx1"/>
                          </a:solidFill>
                        </a:rPr>
                        <a:t>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75692359"/>
                  </a:ext>
                </a:extLst>
              </a:tr>
              <a:tr h="240027">
                <a:tc>
                  <a:txBody>
                    <a:bodyPr/>
                    <a:lstStyle/>
                    <a:p>
                      <a:pPr algn="ctr"/>
                      <a:r>
                        <a:rPr lang="en-IN" sz="1100" b="0" dirty="0">
                          <a:solidFill>
                            <a:schemeClr val="tx1"/>
                          </a:solidFill>
                        </a:rPr>
                        <a:t>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47110369"/>
                  </a:ext>
                </a:extLst>
              </a:tr>
              <a:tr h="240027">
                <a:tc>
                  <a:txBody>
                    <a:bodyPr/>
                    <a:lstStyle/>
                    <a:p>
                      <a:pPr algn="ctr"/>
                      <a:r>
                        <a:rPr lang="en-IN" sz="1100" b="0" dirty="0">
                          <a:solidFill>
                            <a:schemeClr val="tx1"/>
                          </a:solidFill>
                        </a:rPr>
                        <a:t>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9101554"/>
                  </a:ext>
                </a:extLst>
              </a:tr>
              <a:tr h="240027">
                <a:tc>
                  <a:txBody>
                    <a:bodyPr/>
                    <a:lstStyle/>
                    <a:p>
                      <a:pPr algn="ctr"/>
                      <a:r>
                        <a:rPr lang="en-IN" sz="1100" b="0" dirty="0">
                          <a:solidFill>
                            <a:schemeClr val="tx1"/>
                          </a:solidFill>
                        </a:rPr>
                        <a:t>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33346581"/>
                  </a:ext>
                </a:extLst>
              </a:tr>
              <a:tr h="240027">
                <a:tc>
                  <a:txBody>
                    <a:bodyPr/>
                    <a:lstStyle/>
                    <a:p>
                      <a:pPr algn="ctr"/>
                      <a:r>
                        <a:rPr lang="en-IN" sz="1100" b="0" dirty="0">
                          <a:solidFill>
                            <a:schemeClr val="tx1"/>
                          </a:solidFill>
                        </a:rPr>
                        <a:t>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8335477"/>
                  </a:ext>
                </a:extLst>
              </a:tr>
              <a:tr h="240027">
                <a:tc>
                  <a:txBody>
                    <a:bodyPr/>
                    <a:lstStyle/>
                    <a:p>
                      <a:pPr algn="ctr"/>
                      <a:r>
                        <a:rPr lang="en-IN" sz="1100" b="0" dirty="0">
                          <a:solidFill>
                            <a:schemeClr val="tx1"/>
                          </a:solidFill>
                        </a:rPr>
                        <a:t>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2734515"/>
                  </a:ext>
                </a:extLst>
              </a:tr>
              <a:tr h="240027">
                <a:tc>
                  <a:txBody>
                    <a:bodyPr/>
                    <a:lstStyle/>
                    <a:p>
                      <a:pPr algn="ctr"/>
                      <a:r>
                        <a:rPr lang="en-IN" sz="1100" b="0" dirty="0">
                          <a:solidFill>
                            <a:schemeClr val="tx1"/>
                          </a:solidFill>
                        </a:rPr>
                        <a:t>9</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9</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62436933"/>
                  </a:ext>
                </a:extLst>
              </a:tr>
              <a:tr h="240027">
                <a:tc>
                  <a:txBody>
                    <a:bodyPr/>
                    <a:lstStyle/>
                    <a:p>
                      <a:pPr algn="ctr"/>
                      <a:r>
                        <a:rPr lang="en-IN" sz="1100" b="0" dirty="0">
                          <a:solidFill>
                            <a:schemeClr val="tx1"/>
                          </a:solidFill>
                        </a:rPr>
                        <a:t>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A</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02253875"/>
                  </a:ext>
                </a:extLst>
              </a:tr>
              <a:tr h="240027">
                <a:tc>
                  <a:txBody>
                    <a:bodyPr/>
                    <a:lstStyle/>
                    <a:p>
                      <a:pPr algn="ctr"/>
                      <a:r>
                        <a:rPr lang="en-IN" sz="1100" b="0" dirty="0">
                          <a:solidFill>
                            <a:schemeClr val="tx1"/>
                          </a:solidFill>
                        </a:rPr>
                        <a:t>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B</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78741765"/>
                  </a:ext>
                </a:extLst>
              </a:tr>
              <a:tr h="240027">
                <a:tc>
                  <a:txBody>
                    <a:bodyPr/>
                    <a:lstStyle/>
                    <a:p>
                      <a:pPr algn="ctr"/>
                      <a:r>
                        <a:rPr lang="en-IN" sz="1100" b="0" dirty="0">
                          <a:solidFill>
                            <a:schemeClr val="tx1"/>
                          </a:solidFill>
                        </a:rPr>
                        <a:t>12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C</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17384567"/>
                  </a:ext>
                </a:extLst>
              </a:tr>
              <a:tr h="240027">
                <a:tc>
                  <a:txBody>
                    <a:bodyPr/>
                    <a:lstStyle/>
                    <a:p>
                      <a:pPr algn="ctr"/>
                      <a:r>
                        <a:rPr lang="en-IN" sz="1100" b="0" dirty="0">
                          <a:solidFill>
                            <a:schemeClr val="tx1"/>
                          </a:solidFill>
                        </a:rPr>
                        <a:t>13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D</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8918084"/>
                  </a:ext>
                </a:extLst>
              </a:tr>
              <a:tr h="240027">
                <a:tc>
                  <a:txBody>
                    <a:bodyPr/>
                    <a:lstStyle/>
                    <a:p>
                      <a:pPr algn="ctr"/>
                      <a:r>
                        <a:rPr lang="en-IN" sz="1100" b="0" dirty="0">
                          <a:solidFill>
                            <a:schemeClr val="tx1"/>
                          </a:solidFill>
                        </a:rPr>
                        <a:t>14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E</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5262256"/>
                  </a:ext>
                </a:extLst>
              </a:tr>
              <a:tr h="240027">
                <a:tc>
                  <a:txBody>
                    <a:bodyPr/>
                    <a:lstStyle/>
                    <a:p>
                      <a:pPr algn="ctr"/>
                      <a:r>
                        <a:rPr lang="en-IN" sz="1100" b="0" dirty="0">
                          <a:solidFill>
                            <a:schemeClr val="tx1"/>
                          </a:solidFill>
                        </a:rPr>
                        <a:t>15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27163381"/>
                  </a:ext>
                </a:extLst>
              </a:tr>
              <a:tr h="240027">
                <a:tc>
                  <a:txBody>
                    <a:bodyPr/>
                    <a:lstStyle/>
                    <a:p>
                      <a:pPr algn="ctr"/>
                      <a:r>
                        <a:rPr lang="en-IN" sz="1100" b="0" dirty="0">
                          <a:solidFill>
                            <a:schemeClr val="tx1"/>
                          </a:solidFill>
                        </a:rPr>
                        <a:t>16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10045864"/>
                  </a:ext>
                </a:extLst>
              </a:tr>
              <a:tr h="240027">
                <a:tc>
                  <a:txBody>
                    <a:bodyPr/>
                    <a:lstStyle/>
                    <a:p>
                      <a:pPr algn="ctr"/>
                      <a:r>
                        <a:rPr lang="en-IN" sz="1100" b="0" dirty="0">
                          <a:solidFill>
                            <a:schemeClr val="tx1"/>
                          </a:solidFill>
                        </a:rPr>
                        <a:t>17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25960139"/>
                  </a:ext>
                </a:extLst>
              </a:tr>
              <a:tr h="240027">
                <a:tc>
                  <a:txBody>
                    <a:bodyPr/>
                    <a:lstStyle/>
                    <a:p>
                      <a:pPr algn="ctr"/>
                      <a:r>
                        <a:rPr lang="en-IN" sz="1100" b="0" dirty="0">
                          <a:solidFill>
                            <a:schemeClr val="tx1"/>
                          </a:solidFill>
                        </a:rPr>
                        <a:t>18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43320865"/>
                  </a:ext>
                </a:extLst>
              </a:tr>
              <a:tr h="240027">
                <a:tc>
                  <a:txBody>
                    <a:bodyPr/>
                    <a:lstStyle/>
                    <a:p>
                      <a:pPr algn="ctr"/>
                      <a:r>
                        <a:rPr lang="en-IN" sz="1100" b="0" dirty="0">
                          <a:solidFill>
                            <a:schemeClr val="tx1"/>
                          </a:solidFill>
                        </a:rPr>
                        <a:t>31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0001 1111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64498179"/>
                  </a:ext>
                </a:extLst>
              </a:tr>
              <a:tr h="240027">
                <a:tc>
                  <a:txBody>
                    <a:bodyPr/>
                    <a:lstStyle/>
                    <a:p>
                      <a:pPr algn="ctr"/>
                      <a:r>
                        <a:rPr lang="en-IN" sz="1100" b="0" dirty="0">
                          <a:solidFill>
                            <a:schemeClr val="tx1"/>
                          </a:solidFill>
                        </a:rPr>
                        <a:t>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0110 0100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64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29595439"/>
                  </a:ext>
                </a:extLst>
              </a:tr>
              <a:tr h="240027">
                <a:tc>
                  <a:txBody>
                    <a:bodyPr/>
                    <a:lstStyle/>
                    <a:p>
                      <a:pPr algn="ctr"/>
                      <a:r>
                        <a:rPr lang="en-IN" sz="1100" b="0" dirty="0">
                          <a:solidFill>
                            <a:schemeClr val="tx1"/>
                          </a:solidFill>
                        </a:rPr>
                        <a:t>255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1111</a:t>
                      </a:r>
                      <a:r>
                        <a:rPr lang="en-IN" sz="1100" b="0" baseline="0" dirty="0">
                          <a:solidFill>
                            <a:schemeClr val="tx1"/>
                          </a:solidFill>
                        </a:rPr>
                        <a:t> 1111</a:t>
                      </a:r>
                      <a:endParaRPr lang="en-IN" sz="1100" b="0" dirty="0">
                        <a:solidFill>
                          <a:schemeClr val="tx1"/>
                        </a:solidFill>
                      </a:endParaRP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FF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23202077"/>
                  </a:ext>
                </a:extLst>
              </a:tr>
              <a:tr h="240027">
                <a:tc>
                  <a:txBody>
                    <a:bodyPr/>
                    <a:lstStyle/>
                    <a:p>
                      <a:pPr algn="ctr"/>
                      <a:r>
                        <a:rPr lang="en-IN" sz="1100" b="0" dirty="0">
                          <a:solidFill>
                            <a:schemeClr val="tx1"/>
                          </a:solidFill>
                        </a:rPr>
                        <a:t>256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0001 0000 0000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06019728"/>
                  </a:ext>
                </a:extLst>
              </a:tr>
            </a:tbl>
          </a:graphicData>
        </a:graphic>
      </p:graphicFrame>
      <p:sp>
        <p:nvSpPr>
          <p:cNvPr id="2" name="Title 1">
            <a:extLst>
              <a:ext uri="{FF2B5EF4-FFF2-40B4-BE49-F238E27FC236}">
                <a16:creationId xmlns:a16="http://schemas.microsoft.com/office/drawing/2014/main" id="{A6E86670-86F4-40DF-B60C-88BA324CC2A5}"/>
              </a:ext>
            </a:extLst>
          </p:cNvPr>
          <p:cNvSpPr>
            <a:spLocks noGrp="1"/>
          </p:cNvSpPr>
          <p:nvPr>
            <p:ph type="title"/>
          </p:nvPr>
        </p:nvSpPr>
        <p:spPr>
          <a:xfrm>
            <a:off x="395536" y="620688"/>
            <a:ext cx="8229600" cy="1097279"/>
          </a:xfrm>
        </p:spPr>
        <p:txBody>
          <a:bodyPr/>
          <a:lstStyle/>
          <a:p>
            <a:r>
              <a:rPr lang="en-US" dirty="0"/>
              <a:t>Table 10.3 </a:t>
            </a:r>
            <a:br>
              <a:rPr lang="en-US" dirty="0"/>
            </a:br>
            <a:r>
              <a:rPr lang="en-US" dirty="0"/>
              <a:t>Decimal, Binary, </a:t>
            </a:r>
            <a:br>
              <a:rPr lang="en-US" dirty="0"/>
            </a:br>
            <a:r>
              <a:rPr lang="en-US" dirty="0"/>
              <a:t>and Hexadecimal</a:t>
            </a:r>
          </a:p>
        </p:txBody>
      </p:sp>
    </p:spTree>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2"/>
                </a:solidFill>
              </a:rPr>
              <a:t>Hexadecimal Notation  2/2</a:t>
            </a:r>
          </a:p>
        </p:txBody>
      </p:sp>
      <p:graphicFrame>
        <p:nvGraphicFramePr>
          <p:cNvPr id="7" name="Content Placeholder 26"/>
          <p:cNvGraphicFramePr>
            <a:graphicFrameLocks/>
          </p:cNvGraphicFramePr>
          <p:nvPr>
            <p:extLst>
              <p:ext uri="{D42A27DB-BD31-4B8C-83A1-F6EECF244321}">
                <p14:modId xmlns:p14="http://schemas.microsoft.com/office/powerpoint/2010/main" val="2942447582"/>
              </p:ext>
            </p:extLst>
          </p:nvPr>
        </p:nvGraphicFramePr>
        <p:xfrm>
          <a:off x="179512" y="1268760"/>
          <a:ext cx="878497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a:xfrm>
            <a:off x="827584" y="1556792"/>
            <a:ext cx="2622205" cy="740032"/>
          </a:xfrm>
        </p:spPr>
        <p:txBody>
          <a:bodyPr>
            <a:normAutofit/>
          </a:bodyPr>
          <a:lstStyle/>
          <a:p>
            <a:pPr marL="101600" indent="0">
              <a:buNone/>
            </a:pPr>
            <a:r>
              <a:rPr lang="en-US" sz="3200" dirty="0">
                <a:solidFill>
                  <a:srgbClr val="007FA3"/>
                </a:solidFill>
              </a:rPr>
              <a:t>Chapter 10     </a:t>
            </a:r>
          </a:p>
          <a:p>
            <a:endParaRPr lang="en-US" sz="3200" dirty="0"/>
          </a:p>
        </p:txBody>
      </p:sp>
      <p:sp>
        <p:nvSpPr>
          <p:cNvPr id="30" name="Content Placeholder 29"/>
          <p:cNvSpPr>
            <a:spLocks noGrp="1"/>
          </p:cNvSpPr>
          <p:nvPr>
            <p:ph sz="half" idx="4294967295"/>
          </p:nvPr>
        </p:nvSpPr>
        <p:spPr>
          <a:xfrm>
            <a:off x="470320" y="2348880"/>
            <a:ext cx="3657600" cy="3657600"/>
          </a:xfrm>
        </p:spPr>
        <p:txBody>
          <a:bodyPr>
            <a:normAutofit/>
          </a:bodyPr>
          <a:lstStyle/>
          <a:p>
            <a:pPr marL="342900" indent="-342900">
              <a:buClr>
                <a:schemeClr val="tx2"/>
              </a:buClr>
              <a:buFont typeface="Arial" panose="020B0604020202020204" pitchFamily="34" charset="0"/>
              <a:buChar char="•"/>
            </a:pPr>
            <a:r>
              <a:rPr lang="en-US" sz="2400" dirty="0"/>
              <a:t>The decimal system</a:t>
            </a:r>
          </a:p>
          <a:p>
            <a:pPr marL="342900" indent="-342900">
              <a:buClr>
                <a:schemeClr val="tx2"/>
              </a:buClr>
              <a:buFont typeface="Arial" panose="020B0604020202020204" pitchFamily="34" charset="0"/>
              <a:buChar char="•"/>
            </a:pPr>
            <a:r>
              <a:rPr lang="en-US" sz="2400" dirty="0"/>
              <a:t>Positional number systems</a:t>
            </a:r>
          </a:p>
          <a:p>
            <a:pPr marL="342900" indent="-342900">
              <a:buClr>
                <a:schemeClr val="tx2"/>
              </a:buClr>
              <a:buFont typeface="Arial" panose="020B0604020202020204" pitchFamily="34" charset="0"/>
              <a:buChar char="•"/>
            </a:pPr>
            <a:r>
              <a:rPr lang="en-US" sz="2400" dirty="0"/>
              <a:t>The binary system</a:t>
            </a:r>
          </a:p>
        </p:txBody>
      </p:sp>
      <p:sp>
        <p:nvSpPr>
          <p:cNvPr id="31" name="Text Placeholder 30"/>
          <p:cNvSpPr>
            <a:spLocks noGrp="1"/>
          </p:cNvSpPr>
          <p:nvPr>
            <p:ph type="body" sz="quarter" idx="4294967295"/>
          </p:nvPr>
        </p:nvSpPr>
        <p:spPr>
          <a:xfrm>
            <a:off x="4644008" y="975951"/>
            <a:ext cx="3657600" cy="796865"/>
          </a:xfrm>
        </p:spPr>
        <p:txBody>
          <a:bodyPr/>
          <a:lstStyle/>
          <a:p>
            <a:pPr algn="ctr"/>
            <a:r>
              <a:rPr lang="en-US" sz="2800" dirty="0">
                <a:solidFill>
                  <a:srgbClr val="007FA3"/>
                </a:solidFill>
              </a:rPr>
              <a:t>Number Systems</a:t>
            </a:r>
            <a:endParaRPr lang="en-US" dirty="0">
              <a:solidFill>
                <a:srgbClr val="007FA3"/>
              </a:solidFill>
            </a:endParaRPr>
          </a:p>
        </p:txBody>
      </p:sp>
      <p:sp>
        <p:nvSpPr>
          <p:cNvPr id="32" name="Content Placeholder 31"/>
          <p:cNvSpPr>
            <a:spLocks noGrp="1"/>
          </p:cNvSpPr>
          <p:nvPr>
            <p:ph sz="quarter" idx="4294967295"/>
          </p:nvPr>
        </p:nvSpPr>
        <p:spPr>
          <a:xfrm>
            <a:off x="4649688" y="1898357"/>
            <a:ext cx="3657600" cy="3962400"/>
          </a:xfrm>
        </p:spPr>
        <p:txBody>
          <a:bodyPr>
            <a:normAutofit/>
          </a:bodyPr>
          <a:lstStyle/>
          <a:p>
            <a:pPr marL="342900" indent="-342900">
              <a:buClr>
                <a:schemeClr val="tx2"/>
              </a:buClr>
              <a:buFont typeface="Arial" panose="020B0604020202020204" pitchFamily="34" charset="0"/>
              <a:buChar char="•"/>
            </a:pPr>
            <a:r>
              <a:rPr lang="en-US" sz="2400" dirty="0"/>
              <a:t>Converting between binary and decimal</a:t>
            </a:r>
          </a:p>
          <a:p>
            <a:pPr marL="638175" lvl="1" indent="-277813">
              <a:buClr>
                <a:schemeClr val="tx2"/>
              </a:buClr>
              <a:buFont typeface="Arial" panose="020B0604020202020204" pitchFamily="34" charset="0"/>
              <a:buChar char="–"/>
            </a:pPr>
            <a:r>
              <a:rPr lang="en-US" sz="2200" dirty="0"/>
              <a:t>Integers</a:t>
            </a:r>
          </a:p>
          <a:p>
            <a:pPr marL="638175" lvl="1" indent="-277813">
              <a:buClr>
                <a:schemeClr val="tx2"/>
              </a:buClr>
              <a:buFont typeface="Arial" panose="020B0604020202020204" pitchFamily="34" charset="0"/>
              <a:buChar char="–"/>
            </a:pPr>
            <a:r>
              <a:rPr lang="en-US" sz="2200" dirty="0"/>
              <a:t>Fractions</a:t>
            </a:r>
          </a:p>
          <a:p>
            <a:pPr marL="342900" indent="-342900">
              <a:buClr>
                <a:schemeClr val="tx2"/>
              </a:buClr>
              <a:buFont typeface="Arial" panose="020B0604020202020204" pitchFamily="34" charset="0"/>
              <a:buChar char="•"/>
            </a:pPr>
            <a:r>
              <a:rPr lang="en-US" sz="2400" dirty="0"/>
              <a:t>Hexadecimal notation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The Decimal System</a:t>
            </a:r>
          </a:p>
        </p:txBody>
      </p:sp>
      <p:sp>
        <p:nvSpPr>
          <p:cNvPr id="7171" name="Rectangle 3"/>
          <p:cNvSpPr>
            <a:spLocks noGrp="1" noChangeArrowheads="1"/>
          </p:cNvSpPr>
          <p:nvPr>
            <p:ph type="body" idx="1"/>
          </p:nvPr>
        </p:nvSpPr>
        <p:spPr/>
        <p:txBody>
          <a:bodyPr>
            <a:normAutofit fontScale="85000" lnSpcReduction="20000"/>
          </a:bodyPr>
          <a:lstStyle/>
          <a:p>
            <a:pPr marL="336550" indent="-336550"/>
            <a:r>
              <a:rPr lang="en-GB" dirty="0"/>
              <a:t>System based on decimal digits (0, 1, 2, 3, 4, 5, 6, 7, 8, 9) to represent numbers</a:t>
            </a:r>
          </a:p>
          <a:p>
            <a:pPr marL="336550" indent="-336550"/>
            <a:r>
              <a:rPr lang="en-US" dirty="0"/>
              <a:t>For example the number 83 means eight tens plus three:</a:t>
            </a:r>
          </a:p>
          <a:p>
            <a:pPr algn="ctr">
              <a:buNone/>
            </a:pPr>
            <a:r>
              <a:rPr lang="en-US" dirty="0"/>
              <a:t>83 = (8 * 10) + 3</a:t>
            </a:r>
          </a:p>
          <a:p>
            <a:pPr marL="336550" indent="-336550"/>
            <a:r>
              <a:rPr lang="en-US" dirty="0"/>
              <a:t>The number 4728 means four thousands, seven hundreds, two tens, plus eight:</a:t>
            </a:r>
          </a:p>
          <a:p>
            <a:pPr algn="ctr">
              <a:buNone/>
            </a:pPr>
            <a:r>
              <a:rPr lang="en-US" dirty="0"/>
              <a:t>4728 = (4 * 1000) + (7 * 100) + (2 * 10) + 8</a:t>
            </a:r>
          </a:p>
          <a:p>
            <a:pPr marL="336550" indent="-336550">
              <a:spcBef>
                <a:spcPts val="1600"/>
              </a:spcBef>
            </a:pPr>
            <a:r>
              <a:rPr lang="en-US" dirty="0"/>
              <a:t>The decimal system is said to have a </a:t>
            </a:r>
            <a:r>
              <a:rPr lang="en-US" b="1" i="1" dirty="0"/>
              <a:t>base</a:t>
            </a:r>
            <a:r>
              <a:rPr lang="en-US" b="1" dirty="0"/>
              <a:t>, </a:t>
            </a:r>
            <a:r>
              <a:rPr lang="en-US" dirty="0"/>
              <a:t>or</a:t>
            </a:r>
            <a:r>
              <a:rPr lang="en-US" b="1" dirty="0"/>
              <a:t> </a:t>
            </a:r>
            <a:r>
              <a:rPr lang="en-US" b="1" i="1" dirty="0"/>
              <a:t>radix</a:t>
            </a:r>
            <a:r>
              <a:rPr lang="en-US" b="1" dirty="0"/>
              <a:t>, </a:t>
            </a:r>
            <a:r>
              <a:rPr lang="en-US" dirty="0"/>
              <a:t>of 10. This means that each digit in the number is multiplied by 10 raised to a power corresponding to that digit’s position:</a:t>
            </a:r>
          </a:p>
          <a:p>
            <a:pPr algn="ctr">
              <a:buNone/>
            </a:pPr>
            <a:r>
              <a:rPr lang="en-US" dirty="0"/>
              <a:t>83 = (8 * 10</a:t>
            </a:r>
            <a:r>
              <a:rPr lang="en-US" baseline="30000" dirty="0"/>
              <a:t>1</a:t>
            </a:r>
            <a:r>
              <a:rPr lang="en-US" dirty="0"/>
              <a:t>) + (3 * 10</a:t>
            </a:r>
            <a:r>
              <a:rPr lang="en-US" sz="2054" baseline="30000" dirty="0"/>
              <a:t>0</a:t>
            </a:r>
            <a:r>
              <a:rPr lang="en-US" dirty="0"/>
              <a:t>)</a:t>
            </a:r>
          </a:p>
          <a:p>
            <a:pPr algn="ctr">
              <a:buNone/>
            </a:pPr>
            <a:r>
              <a:rPr lang="en-US" dirty="0"/>
              <a:t>4728 = (4 * 10</a:t>
            </a:r>
            <a:r>
              <a:rPr lang="en-US" sz="2054" baseline="30000" dirty="0"/>
              <a:t>3</a:t>
            </a:r>
            <a:r>
              <a:rPr lang="en-US" dirty="0"/>
              <a:t>) + (7 * 10</a:t>
            </a:r>
            <a:r>
              <a:rPr lang="en-US" sz="2054" baseline="30000" dirty="0"/>
              <a:t>2</a:t>
            </a:r>
            <a:r>
              <a:rPr lang="en-US" dirty="0"/>
              <a:t>) + (2 * 10</a:t>
            </a:r>
            <a:r>
              <a:rPr lang="en-US" sz="2054" baseline="30000" dirty="0"/>
              <a:t>1</a:t>
            </a:r>
            <a:r>
              <a:rPr lang="en-US" dirty="0"/>
              <a:t>) + (8 * 10</a:t>
            </a:r>
            <a:r>
              <a:rPr lang="en-US" sz="2054" baseline="30000" dirty="0"/>
              <a:t>0</a:t>
            </a:r>
            <a:r>
              <a:rPr lang="en-US" dirty="0"/>
              <a:t>)</a:t>
            </a:r>
            <a:endParaRPr lang="en-GB" dirty="0"/>
          </a:p>
        </p:txBody>
      </p:sp>
    </p:spTree>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Fractions</a:t>
            </a:r>
          </a:p>
        </p:txBody>
      </p:sp>
      <p:sp>
        <p:nvSpPr>
          <p:cNvPr id="3" name="Content Placeholder 2"/>
          <p:cNvSpPr>
            <a:spLocks noGrp="1"/>
          </p:cNvSpPr>
          <p:nvPr>
            <p:ph type="body" idx="1"/>
          </p:nvPr>
        </p:nvSpPr>
        <p:spPr/>
        <p:txBody>
          <a:bodyPr>
            <a:normAutofit fontScale="85000" lnSpcReduction="20000"/>
          </a:bodyPr>
          <a:lstStyle/>
          <a:p>
            <a:pPr marL="325438" indent="-325438"/>
            <a:r>
              <a:rPr lang="en-US" dirty="0"/>
              <a:t>The same principle holds for decimal fractions, but negative powers of 10 are used. Thus, the decimal fraction 0.256 stands for 2 tenths plus 5 hundredths plus 6 thousandths:</a:t>
            </a:r>
          </a:p>
          <a:p>
            <a:pPr algn="ctr">
              <a:buNone/>
            </a:pPr>
            <a:r>
              <a:rPr lang="en-US" dirty="0"/>
              <a:t>0.256 = (2 * 10</a:t>
            </a:r>
            <a:r>
              <a:rPr lang="en-US" sz="2065" baseline="30000" dirty="0"/>
              <a:t>-1</a:t>
            </a:r>
            <a:r>
              <a:rPr lang="en-US" dirty="0"/>
              <a:t>) + (5 * 10</a:t>
            </a:r>
            <a:r>
              <a:rPr lang="en-US" baseline="30000" dirty="0"/>
              <a:t>-2</a:t>
            </a:r>
            <a:r>
              <a:rPr lang="en-US" dirty="0"/>
              <a:t>) + (6 * 10</a:t>
            </a:r>
            <a:r>
              <a:rPr lang="en-US" sz="2065" baseline="30000" dirty="0"/>
              <a:t>-3</a:t>
            </a:r>
            <a:r>
              <a:rPr lang="en-US" dirty="0"/>
              <a:t>)</a:t>
            </a:r>
          </a:p>
          <a:p>
            <a:pPr marL="325438" indent="-325438"/>
            <a:r>
              <a:rPr lang="en-US" dirty="0"/>
              <a:t>A number with both an integer and fractional part has digits raised to both positive and negative powers of 10:</a:t>
            </a:r>
          </a:p>
          <a:p>
            <a:pPr algn="ctr">
              <a:buNone/>
            </a:pPr>
            <a:r>
              <a:rPr lang="en-US" dirty="0"/>
              <a:t>442.256 = (4 * 10</a:t>
            </a:r>
            <a:r>
              <a:rPr lang="en-US" sz="2065" baseline="30000" dirty="0"/>
              <a:t>2</a:t>
            </a:r>
            <a:r>
              <a:rPr lang="en-US" dirty="0"/>
              <a:t>) + (4 + 10</a:t>
            </a:r>
            <a:r>
              <a:rPr lang="en-US" sz="2065" baseline="30000" dirty="0"/>
              <a:t>1</a:t>
            </a:r>
            <a:r>
              <a:rPr lang="en-US" dirty="0"/>
              <a:t>) + (2 * 10</a:t>
            </a:r>
            <a:r>
              <a:rPr lang="en-US" sz="2065" baseline="30000" dirty="0"/>
              <a:t>0</a:t>
            </a:r>
            <a:r>
              <a:rPr lang="en-US" dirty="0"/>
              <a:t>) + (2 * 10</a:t>
            </a:r>
            <a:r>
              <a:rPr lang="en-US" sz="2065" baseline="30000" dirty="0"/>
              <a:t>-1</a:t>
            </a:r>
            <a:r>
              <a:rPr lang="en-US" dirty="0"/>
              <a:t>) + (5 * 10</a:t>
            </a:r>
            <a:r>
              <a:rPr lang="en-US" sz="2065" baseline="30000" dirty="0"/>
              <a:t>-2</a:t>
            </a:r>
            <a:r>
              <a:rPr lang="en-US" dirty="0"/>
              <a:t>)</a:t>
            </a:r>
          </a:p>
          <a:p>
            <a:pPr>
              <a:buNone/>
            </a:pPr>
            <a:r>
              <a:rPr lang="en-US" dirty="0"/>
              <a:t>		  + (6 * 10</a:t>
            </a:r>
            <a:r>
              <a:rPr lang="en-US" sz="2065" baseline="30000" dirty="0"/>
              <a:t>-3</a:t>
            </a:r>
            <a:r>
              <a:rPr lang="en-US" dirty="0"/>
              <a:t>)</a:t>
            </a:r>
          </a:p>
          <a:p>
            <a:pPr marL="325438" indent="-325438"/>
            <a:r>
              <a:rPr lang="en-US" b="1" i="1" dirty="0"/>
              <a:t>Most significant digit</a:t>
            </a:r>
          </a:p>
          <a:p>
            <a:pPr marL="649288" lvl="1" indent="-323850"/>
            <a:r>
              <a:rPr lang="en-US" sz="1900" dirty="0"/>
              <a:t>The leftmost digit (carries the highest value)</a:t>
            </a:r>
          </a:p>
          <a:p>
            <a:pPr marL="325438" indent="-325438"/>
            <a:r>
              <a:rPr lang="en-US" b="1" i="1" dirty="0"/>
              <a:t>Least significant digit</a:t>
            </a:r>
          </a:p>
          <a:p>
            <a:pPr marL="649288" lvl="1" indent="-323850"/>
            <a:r>
              <a:rPr lang="en-US" sz="1900" dirty="0"/>
              <a:t>The rightmost digit</a:t>
            </a:r>
          </a:p>
        </p:txBody>
      </p:sp>
    </p:spTree>
  </p:cSld>
  <p:clrMapOvr>
    <a:masterClrMapping/>
  </p:clrMapOvr>
  <p:transition spd="med">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98568"/>
            <a:ext cx="8229600" cy="1627006"/>
          </a:xfrm>
        </p:spPr>
        <p:txBody>
          <a:bodyPr/>
          <a:lstStyle/>
          <a:p>
            <a:r>
              <a:rPr lang="en-US" dirty="0"/>
              <a:t>Table 10.1 </a:t>
            </a:r>
            <a:br>
              <a:rPr lang="en-US" dirty="0"/>
            </a:br>
            <a:r>
              <a:rPr lang="en-US" dirty="0"/>
              <a:t>Positional Interpretation of a Decimal Number</a:t>
            </a:r>
            <a:endParaRPr lang="en-IN" dirty="0"/>
          </a:p>
        </p:txBody>
      </p:sp>
      <p:graphicFrame>
        <p:nvGraphicFramePr>
          <p:cNvPr id="4" name="Table 3" descr="The table contains 6 columns labeled 4, 7, 2, 2, 5, 6. The rows read as follows from left to right. Row 1. One hundreds. Tens. Ones. Tenths. Hundredths. Thousandths. Row 2. 10 to the power of 2. 10 to the power of 1. 10 to the power of 0. 10 to the power of negative 1. 10 to the power of negative 2. 10 to the power of negative 3. Row 3. Position 2. Position 1. Position 0. Position negative 1. Position negative 2. Position negative 3." title="A table with the title Positional Interpretation of a Decimal Number."/>
          <p:cNvGraphicFramePr>
            <a:graphicFrameLocks noGrp="1"/>
          </p:cNvGraphicFramePr>
          <p:nvPr>
            <p:extLst>
              <p:ext uri="{D42A27DB-BD31-4B8C-83A1-F6EECF244321}">
                <p14:modId xmlns:p14="http://schemas.microsoft.com/office/powerpoint/2010/main" val="3372749015"/>
              </p:ext>
            </p:extLst>
          </p:nvPr>
        </p:nvGraphicFramePr>
        <p:xfrm>
          <a:off x="591682" y="2481288"/>
          <a:ext cx="7960637" cy="1566071"/>
        </p:xfrm>
        <a:graphic>
          <a:graphicData uri="http://schemas.openxmlformats.org/drawingml/2006/table">
            <a:tbl>
              <a:tblPr firstRow="1" bandRow="1">
                <a:tableStyleId>{5C22544A-7EE6-4342-B048-85BDC9FD1C3A}</a:tableStyleId>
              </a:tblPr>
              <a:tblGrid>
                <a:gridCol w="1450271">
                  <a:extLst>
                    <a:ext uri="{9D8B030D-6E8A-4147-A177-3AD203B41FA5}">
                      <a16:colId xmlns:a16="http://schemas.microsoft.com/office/drawing/2014/main" val="528802535"/>
                    </a:ext>
                  </a:extLst>
                </a:gridCol>
                <a:gridCol w="1450271">
                  <a:extLst>
                    <a:ext uri="{9D8B030D-6E8A-4147-A177-3AD203B41FA5}">
                      <a16:colId xmlns:a16="http://schemas.microsoft.com/office/drawing/2014/main" val="194632405"/>
                    </a:ext>
                  </a:extLst>
                </a:gridCol>
                <a:gridCol w="1263440">
                  <a:extLst>
                    <a:ext uri="{9D8B030D-6E8A-4147-A177-3AD203B41FA5}">
                      <a16:colId xmlns:a16="http://schemas.microsoft.com/office/drawing/2014/main" val="3102758518"/>
                    </a:ext>
                  </a:extLst>
                </a:gridCol>
                <a:gridCol w="1303275">
                  <a:extLst>
                    <a:ext uri="{9D8B030D-6E8A-4147-A177-3AD203B41FA5}">
                      <a16:colId xmlns:a16="http://schemas.microsoft.com/office/drawing/2014/main" val="2543019389"/>
                    </a:ext>
                  </a:extLst>
                </a:gridCol>
                <a:gridCol w="1246690">
                  <a:extLst>
                    <a:ext uri="{9D8B030D-6E8A-4147-A177-3AD203B41FA5}">
                      <a16:colId xmlns:a16="http://schemas.microsoft.com/office/drawing/2014/main" val="4122312373"/>
                    </a:ext>
                  </a:extLst>
                </a:gridCol>
                <a:gridCol w="1246690">
                  <a:extLst>
                    <a:ext uri="{9D8B030D-6E8A-4147-A177-3AD203B41FA5}">
                      <a16:colId xmlns:a16="http://schemas.microsoft.com/office/drawing/2014/main" val="3859776791"/>
                    </a:ext>
                  </a:extLst>
                </a:gridCol>
              </a:tblGrid>
              <a:tr h="360040">
                <a:tc>
                  <a:txBody>
                    <a:bodyPr/>
                    <a:lstStyle/>
                    <a:p>
                      <a:pPr algn="ctr"/>
                      <a:r>
                        <a:rPr lang="en-IN" sz="14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5</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6</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pPr algn="ctr"/>
                      <a:r>
                        <a:rPr lang="en-IN" sz="1400" b="0" i="0" u="none" strike="noStrike" cap="none" baseline="0" dirty="0">
                          <a:solidFill>
                            <a:schemeClr val="dk1"/>
                          </a:solidFill>
                          <a:latin typeface="+mn-lt"/>
                          <a:ea typeface="+mn-ea"/>
                          <a:cs typeface="+mn-cs"/>
                          <a:sym typeface="Arial"/>
                        </a:rPr>
                        <a:t>100s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tenths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hundredths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thousandths</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2</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1</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0</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-1</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-2</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10</a:t>
                      </a:r>
                      <a:r>
                        <a:rPr lang="en-IN" sz="1400" b="0" i="0" u="none" strike="noStrike" cap="none" baseline="30000" dirty="0">
                          <a:solidFill>
                            <a:schemeClr val="dk1"/>
                          </a:solidFill>
                          <a:latin typeface="+mn-lt"/>
                          <a:ea typeface="+mn-ea"/>
                          <a:cs typeface="+mn-cs"/>
                          <a:sym typeface="Arial"/>
                        </a:rPr>
                        <a:t>-3</a:t>
                      </a: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pPr algn="ctr"/>
                      <a:r>
                        <a:rPr lang="en-IN" sz="1400" b="0" i="0" u="none" strike="noStrike" cap="none" baseline="0" dirty="0">
                          <a:solidFill>
                            <a:schemeClr val="dk1"/>
                          </a:solidFill>
                          <a:latin typeface="+mn-lt"/>
                          <a:ea typeface="+mn-ea"/>
                          <a:cs typeface="+mn-cs"/>
                          <a:sym typeface="Arial"/>
                        </a:rPr>
                        <a:t>position 2</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position 1</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position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position –1</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position –2</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position –3</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Number Systems</a:t>
            </a:r>
          </a:p>
        </p:txBody>
      </p:sp>
      <p:sp>
        <p:nvSpPr>
          <p:cNvPr id="3" name="Content Placeholder 2"/>
          <p:cNvSpPr>
            <a:spLocks noGrp="1"/>
          </p:cNvSpPr>
          <p:nvPr>
            <p:ph type="body" idx="1"/>
          </p:nvPr>
        </p:nvSpPr>
        <p:spPr>
          <a:xfrm>
            <a:off x="457200" y="1532728"/>
            <a:ext cx="8229600" cy="4525963"/>
          </a:xfrm>
        </p:spPr>
        <p:txBody>
          <a:bodyPr>
            <a:normAutofit/>
          </a:bodyPr>
          <a:lstStyle/>
          <a:p>
            <a:pPr marL="312738" indent="-312738"/>
            <a:r>
              <a:rPr lang="en-US" dirty="0"/>
              <a:t>Each number is represented by a string of digits in which each digit position </a:t>
            </a:r>
            <a:r>
              <a:rPr lang="en-US" i="1" dirty="0"/>
              <a:t>i </a:t>
            </a:r>
            <a:r>
              <a:rPr lang="en-US" dirty="0"/>
              <a:t>has an associated weight </a:t>
            </a:r>
            <a:r>
              <a:rPr lang="en-US" i="1" dirty="0"/>
              <a:t>r</a:t>
            </a:r>
            <a:r>
              <a:rPr lang="en-US" i="1" baseline="30000" dirty="0"/>
              <a:t>i</a:t>
            </a:r>
            <a:r>
              <a:rPr lang="en-US" i="1" dirty="0"/>
              <a:t>, </a:t>
            </a:r>
            <a:r>
              <a:rPr lang="en-US" dirty="0"/>
              <a:t>where</a:t>
            </a:r>
            <a:r>
              <a:rPr lang="en-US" i="1" dirty="0"/>
              <a:t> r </a:t>
            </a:r>
            <a:r>
              <a:rPr lang="en-US" dirty="0"/>
              <a:t>is the </a:t>
            </a:r>
            <a:r>
              <a:rPr lang="en-US" i="1" dirty="0"/>
              <a:t>radix</a:t>
            </a:r>
            <a:r>
              <a:rPr lang="en-US" dirty="0"/>
              <a:t>, o</a:t>
            </a:r>
            <a:r>
              <a:rPr lang="en-US" i="1" dirty="0"/>
              <a:t>r base, </a:t>
            </a:r>
            <a:r>
              <a:rPr lang="en-US" dirty="0"/>
              <a:t>of the number system. </a:t>
            </a:r>
          </a:p>
          <a:p>
            <a:pPr marL="312738" indent="-312738"/>
            <a:r>
              <a:rPr lang="en-US" dirty="0"/>
              <a:t>The general form of a number in such a system with radix </a:t>
            </a:r>
            <a:r>
              <a:rPr lang="en-US" i="1" dirty="0"/>
              <a:t>r </a:t>
            </a:r>
            <a:r>
              <a:rPr lang="en-US" dirty="0"/>
              <a:t>is</a:t>
            </a:r>
          </a:p>
          <a:p>
            <a:pPr marL="312738" indent="-312738" algn="ctr">
              <a:buNone/>
            </a:pPr>
            <a:r>
              <a:rPr lang="en-US" dirty="0"/>
              <a:t>( . . . </a:t>
            </a:r>
            <a:r>
              <a:rPr lang="en-US" i="1" dirty="0"/>
              <a:t>a</a:t>
            </a:r>
            <a:r>
              <a:rPr lang="en-US" i="1" baseline="-25000" dirty="0"/>
              <a:t>3</a:t>
            </a:r>
            <a:r>
              <a:rPr lang="en-US" i="1" dirty="0"/>
              <a:t>a</a:t>
            </a:r>
            <a:r>
              <a:rPr lang="en-US" i="1" baseline="-25000" dirty="0"/>
              <a:t>2</a:t>
            </a:r>
            <a:r>
              <a:rPr lang="en-US" i="1" dirty="0"/>
              <a:t>a</a:t>
            </a:r>
            <a:r>
              <a:rPr lang="en-US" i="1" baseline="-25000" dirty="0"/>
              <a:t>1</a:t>
            </a:r>
            <a:r>
              <a:rPr lang="en-US" i="1" dirty="0"/>
              <a:t>a</a:t>
            </a:r>
            <a:r>
              <a:rPr lang="en-US" i="1" baseline="-25000" dirty="0"/>
              <a:t>0</a:t>
            </a:r>
            <a:r>
              <a:rPr lang="en-US" i="1" dirty="0"/>
              <a:t>.a</a:t>
            </a:r>
            <a:r>
              <a:rPr lang="en-US" i="1" baseline="-25000" dirty="0"/>
              <a:t>-1</a:t>
            </a:r>
            <a:r>
              <a:rPr lang="en-US" i="1" dirty="0"/>
              <a:t>a</a:t>
            </a:r>
            <a:r>
              <a:rPr lang="en-US" i="1" baseline="-25000" dirty="0"/>
              <a:t>-2</a:t>
            </a:r>
            <a:r>
              <a:rPr lang="en-US" i="1" dirty="0"/>
              <a:t>a</a:t>
            </a:r>
            <a:r>
              <a:rPr lang="en-US" i="1" baseline="-25000" dirty="0"/>
              <a:t>-3 </a:t>
            </a:r>
            <a:r>
              <a:rPr lang="en-US" i="1" dirty="0"/>
              <a:t>. . . )</a:t>
            </a:r>
            <a:r>
              <a:rPr lang="en-US" i="1" baseline="-25000" dirty="0"/>
              <a:t>r</a:t>
            </a:r>
          </a:p>
          <a:p>
            <a:pPr marL="336550" indent="-23813">
              <a:buNone/>
            </a:pPr>
            <a:r>
              <a:rPr lang="en-US" dirty="0"/>
              <a:t>where the value of any digit </a:t>
            </a:r>
            <a:r>
              <a:rPr lang="en-US" i="1" dirty="0"/>
              <a:t>a</a:t>
            </a:r>
            <a:r>
              <a:rPr lang="en-US" i="1" baseline="-25000" dirty="0"/>
              <a:t>i</a:t>
            </a:r>
            <a:r>
              <a:rPr lang="en-US" i="1" dirty="0"/>
              <a:t> is an integer in the range               0 </a:t>
            </a:r>
            <a:r>
              <a:rPr lang="en-US" i="1" u="sng" dirty="0"/>
              <a:t>&lt;</a:t>
            </a:r>
            <a:r>
              <a:rPr lang="en-US" i="1" dirty="0"/>
              <a:t> a</a:t>
            </a:r>
            <a:r>
              <a:rPr lang="en-US" i="1" baseline="-25000" dirty="0"/>
              <a:t>i</a:t>
            </a:r>
            <a:r>
              <a:rPr lang="en-US" i="1" dirty="0"/>
              <a:t> &lt; r. </a:t>
            </a:r>
            <a:r>
              <a:rPr lang="en-US" dirty="0"/>
              <a:t>The dot between </a:t>
            </a:r>
            <a:r>
              <a:rPr lang="en-US" i="1" dirty="0"/>
              <a:t>a</a:t>
            </a:r>
            <a:r>
              <a:rPr lang="en-US" i="1" baseline="-25000" dirty="0"/>
              <a:t>0</a:t>
            </a:r>
            <a:r>
              <a:rPr lang="en-US" i="1" dirty="0"/>
              <a:t> and a</a:t>
            </a:r>
            <a:r>
              <a:rPr lang="en-US" i="1" baseline="-25000" dirty="0"/>
              <a:t>-1 </a:t>
            </a:r>
            <a:r>
              <a:rPr lang="en-US" dirty="0"/>
              <a:t>is called the </a:t>
            </a:r>
            <a:r>
              <a:rPr lang="en-US" b="1" i="1" dirty="0"/>
              <a:t>radix point.</a:t>
            </a:r>
            <a:endParaRPr lang="en-US" dirty="0"/>
          </a:p>
        </p:txBody>
      </p:sp>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08193"/>
            <a:ext cx="8229600" cy="1627006"/>
          </a:xfrm>
        </p:spPr>
        <p:txBody>
          <a:bodyPr/>
          <a:lstStyle/>
          <a:p>
            <a:r>
              <a:rPr lang="en-US" dirty="0"/>
              <a:t>Table 10.2 </a:t>
            </a:r>
            <a:br>
              <a:rPr lang="en-US" dirty="0"/>
            </a:br>
            <a:r>
              <a:rPr lang="en-US" dirty="0"/>
              <a:t>Positional Interpretation of a Number in Base 7</a:t>
            </a:r>
            <a:endParaRPr lang="en-IN" dirty="0"/>
          </a:p>
        </p:txBody>
      </p:sp>
      <p:graphicFrame>
        <p:nvGraphicFramePr>
          <p:cNvPr id="5" name="Table 4" descr="The rows read as follows from left to right. Row 1. Position. 4. 3. 2. 1. 0. Negative 1. Row 2. Value in Exponential Form. 7 to the power of 4. 7 to the power of 3. 7 to the power of 2. 7 to the power of 1. 7 to the power of 0. 7 to the power of negative 1. Row 3. Decimal Value. 2401. 343. 49. 7. 1. One seventh. " title="A table titled Positional Interpretation of a Number in Base 7."/>
          <p:cNvGraphicFramePr>
            <a:graphicFrameLocks noGrp="1"/>
          </p:cNvGraphicFramePr>
          <p:nvPr>
            <p:extLst>
              <p:ext uri="{D42A27DB-BD31-4B8C-83A1-F6EECF244321}">
                <p14:modId xmlns:p14="http://schemas.microsoft.com/office/powerpoint/2010/main" val="912060501"/>
              </p:ext>
            </p:extLst>
          </p:nvPr>
        </p:nvGraphicFramePr>
        <p:xfrm>
          <a:off x="493609" y="2799033"/>
          <a:ext cx="8156783" cy="1165021"/>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528802535"/>
                    </a:ext>
                  </a:extLst>
                </a:gridCol>
                <a:gridCol w="936104">
                  <a:extLst>
                    <a:ext uri="{9D8B030D-6E8A-4147-A177-3AD203B41FA5}">
                      <a16:colId xmlns:a16="http://schemas.microsoft.com/office/drawing/2014/main" val="1014210739"/>
                    </a:ext>
                  </a:extLst>
                </a:gridCol>
                <a:gridCol w="936104">
                  <a:extLst>
                    <a:ext uri="{9D8B030D-6E8A-4147-A177-3AD203B41FA5}">
                      <a16:colId xmlns:a16="http://schemas.microsoft.com/office/drawing/2014/main" val="194632405"/>
                    </a:ext>
                  </a:extLst>
                </a:gridCol>
                <a:gridCol w="936104">
                  <a:extLst>
                    <a:ext uri="{9D8B030D-6E8A-4147-A177-3AD203B41FA5}">
                      <a16:colId xmlns:a16="http://schemas.microsoft.com/office/drawing/2014/main" val="3102758518"/>
                    </a:ext>
                  </a:extLst>
                </a:gridCol>
                <a:gridCol w="936104">
                  <a:extLst>
                    <a:ext uri="{9D8B030D-6E8A-4147-A177-3AD203B41FA5}">
                      <a16:colId xmlns:a16="http://schemas.microsoft.com/office/drawing/2014/main" val="2543019389"/>
                    </a:ext>
                  </a:extLst>
                </a:gridCol>
                <a:gridCol w="936104">
                  <a:extLst>
                    <a:ext uri="{9D8B030D-6E8A-4147-A177-3AD203B41FA5}">
                      <a16:colId xmlns:a16="http://schemas.microsoft.com/office/drawing/2014/main" val="4122312373"/>
                    </a:ext>
                  </a:extLst>
                </a:gridCol>
                <a:gridCol w="955983">
                  <a:extLst>
                    <a:ext uri="{9D8B030D-6E8A-4147-A177-3AD203B41FA5}">
                      <a16:colId xmlns:a16="http://schemas.microsoft.com/office/drawing/2014/main" val="3859776791"/>
                    </a:ext>
                  </a:extLst>
                </a:gridCol>
              </a:tblGrid>
              <a:tr h="360040">
                <a:tc>
                  <a:txBody>
                    <a:bodyPr/>
                    <a:lstStyle/>
                    <a:p>
                      <a:pPr algn="l"/>
                      <a:r>
                        <a:rPr lang="en-IN" sz="1400" b="1" dirty="0">
                          <a:solidFill>
                            <a:schemeClr val="tx1"/>
                          </a:solidFill>
                        </a:rPr>
                        <a:t>Position</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pPr algn="l"/>
                      <a:r>
                        <a:rPr lang="en-IN" sz="1400" b="1" dirty="0">
                          <a:solidFill>
                            <a:schemeClr val="tx1"/>
                          </a:solidFill>
                        </a:rPr>
                        <a:t>Value in Exponential Form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7</a:t>
                      </a:r>
                      <a:r>
                        <a:rPr lang="en-IN" sz="1400" baseline="300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pPr algn="l"/>
                      <a:r>
                        <a:rPr lang="en-IN" sz="1400" b="1" i="0" u="none" strike="noStrike" cap="none" baseline="0" dirty="0">
                          <a:solidFill>
                            <a:schemeClr val="dk1"/>
                          </a:solidFill>
                          <a:latin typeface="+mn-lt"/>
                          <a:ea typeface="+mn-ea"/>
                          <a:cs typeface="+mn-cs"/>
                          <a:sym typeface="Arial"/>
                        </a:rPr>
                        <a:t>Decimal Value</a:t>
                      </a:r>
                      <a:endParaRPr lang="en-IN" sz="1400" b="1"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2401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343</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49</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1/7</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Binary System</a:t>
            </a:r>
          </a:p>
        </p:txBody>
      </p:sp>
      <p:sp>
        <p:nvSpPr>
          <p:cNvPr id="3" name="Content Placeholder 2"/>
          <p:cNvSpPr>
            <a:spLocks noGrp="1"/>
          </p:cNvSpPr>
          <p:nvPr>
            <p:ph type="body" idx="1"/>
          </p:nvPr>
        </p:nvSpPr>
        <p:spPr/>
        <p:txBody>
          <a:bodyPr>
            <a:normAutofit fontScale="62500" lnSpcReduction="20000"/>
          </a:bodyPr>
          <a:lstStyle/>
          <a:p>
            <a:pPr marL="312738" indent="-312738"/>
            <a:r>
              <a:rPr lang="en-US" dirty="0">
                <a:solidFill>
                  <a:schemeClr val="tx1"/>
                </a:solidFill>
              </a:rPr>
              <a:t>Only two digits, 1 and 0 </a:t>
            </a:r>
          </a:p>
          <a:p>
            <a:pPr marL="312738" indent="-312738"/>
            <a:r>
              <a:rPr lang="en-US" dirty="0">
                <a:solidFill>
                  <a:schemeClr val="tx1"/>
                </a:solidFill>
              </a:rPr>
              <a:t>Represented to the base 2</a:t>
            </a:r>
          </a:p>
          <a:p>
            <a:pPr marL="312738" indent="-312738"/>
            <a:r>
              <a:rPr lang="en-US" dirty="0">
                <a:solidFill>
                  <a:schemeClr val="tx1"/>
                </a:solidFill>
              </a:rPr>
              <a:t>The digits 1 and 0 in binary notation have the same meaning as in decimal notation:</a:t>
            </a:r>
          </a:p>
          <a:p>
            <a:pPr marL="312738" indent="-312738" algn="ctr">
              <a:buNone/>
            </a:pPr>
            <a:r>
              <a:rPr lang="en-US" dirty="0">
                <a:solidFill>
                  <a:schemeClr val="tx1"/>
                </a:solidFill>
              </a:rPr>
              <a:t>0</a:t>
            </a:r>
            <a:r>
              <a:rPr lang="en-US" baseline="-25000" dirty="0">
                <a:solidFill>
                  <a:schemeClr val="tx1"/>
                </a:solidFill>
              </a:rPr>
              <a:t>2</a:t>
            </a:r>
            <a:r>
              <a:rPr lang="en-US" dirty="0">
                <a:solidFill>
                  <a:schemeClr val="tx1"/>
                </a:solidFill>
              </a:rPr>
              <a:t> = 0</a:t>
            </a:r>
            <a:r>
              <a:rPr lang="en-US" baseline="-25000" dirty="0">
                <a:solidFill>
                  <a:schemeClr val="tx1"/>
                </a:solidFill>
              </a:rPr>
              <a:t>10</a:t>
            </a:r>
          </a:p>
          <a:p>
            <a:pPr marL="312738" indent="-312738" algn="ctr">
              <a:buNone/>
            </a:pPr>
            <a:r>
              <a:rPr lang="en-US" dirty="0">
                <a:solidFill>
                  <a:schemeClr val="tx1"/>
                </a:solidFill>
              </a:rPr>
              <a:t>1</a:t>
            </a:r>
            <a:r>
              <a:rPr lang="en-US" baseline="-25000" dirty="0">
                <a:solidFill>
                  <a:schemeClr val="tx1"/>
                </a:solidFill>
              </a:rPr>
              <a:t>2</a:t>
            </a:r>
            <a:r>
              <a:rPr lang="en-US" dirty="0">
                <a:solidFill>
                  <a:schemeClr val="tx1"/>
                </a:solidFill>
              </a:rPr>
              <a:t> = 1</a:t>
            </a:r>
            <a:r>
              <a:rPr lang="en-US" baseline="-25000" dirty="0">
                <a:solidFill>
                  <a:schemeClr val="tx1"/>
                </a:solidFill>
              </a:rPr>
              <a:t>10</a:t>
            </a:r>
          </a:p>
          <a:p>
            <a:pPr marL="312738" indent="-312738"/>
            <a:r>
              <a:rPr lang="en-US" dirty="0">
                <a:solidFill>
                  <a:schemeClr val="tx1"/>
                </a:solidFill>
              </a:rPr>
              <a:t>To represent larger numbers each digit in a binary number has a value depending on its position:</a:t>
            </a:r>
          </a:p>
          <a:p>
            <a:pPr marL="312738" indent="-312738" algn="ctr">
              <a:buNone/>
            </a:pPr>
            <a:r>
              <a:rPr lang="en-US" dirty="0">
                <a:solidFill>
                  <a:schemeClr val="tx1"/>
                </a:solidFill>
              </a:rPr>
              <a:t>10</a:t>
            </a:r>
            <a:r>
              <a:rPr lang="en-US" baseline="-25000" dirty="0">
                <a:solidFill>
                  <a:schemeClr val="tx1"/>
                </a:solidFill>
              </a:rPr>
              <a:t>2</a:t>
            </a:r>
            <a:r>
              <a:rPr lang="en-US" dirty="0">
                <a:solidFill>
                  <a:schemeClr val="tx1"/>
                </a:solidFill>
              </a:rPr>
              <a:t> = (1 * 2</a:t>
            </a:r>
            <a:r>
              <a:rPr lang="en-US" baseline="30000" dirty="0">
                <a:solidFill>
                  <a:schemeClr val="tx1"/>
                </a:solidFill>
              </a:rPr>
              <a:t>1</a:t>
            </a:r>
            <a:r>
              <a:rPr lang="en-US" dirty="0">
                <a:solidFill>
                  <a:schemeClr val="tx1"/>
                </a:solidFill>
              </a:rPr>
              <a:t>) + (0 * 2</a:t>
            </a:r>
            <a:r>
              <a:rPr lang="en-US" baseline="30000" dirty="0">
                <a:solidFill>
                  <a:schemeClr val="tx1"/>
                </a:solidFill>
              </a:rPr>
              <a:t>0</a:t>
            </a:r>
            <a:r>
              <a:rPr lang="en-US" dirty="0">
                <a:solidFill>
                  <a:schemeClr val="tx1"/>
                </a:solidFill>
              </a:rPr>
              <a:t>) = 2</a:t>
            </a:r>
            <a:r>
              <a:rPr lang="en-US" baseline="-25000" dirty="0">
                <a:solidFill>
                  <a:schemeClr val="tx1"/>
                </a:solidFill>
              </a:rPr>
              <a:t>10</a:t>
            </a:r>
          </a:p>
          <a:p>
            <a:pPr marL="312738" indent="-312738" algn="ctr">
              <a:buNone/>
            </a:pPr>
            <a:r>
              <a:rPr lang="en-US" dirty="0">
                <a:solidFill>
                  <a:schemeClr val="tx1"/>
                </a:solidFill>
              </a:rPr>
              <a:t>11</a:t>
            </a:r>
            <a:r>
              <a:rPr lang="en-US" baseline="-25000" dirty="0">
                <a:solidFill>
                  <a:schemeClr val="tx1"/>
                </a:solidFill>
              </a:rPr>
              <a:t>2</a:t>
            </a:r>
            <a:r>
              <a:rPr lang="en-US" dirty="0">
                <a:solidFill>
                  <a:schemeClr val="tx1"/>
                </a:solidFill>
              </a:rPr>
              <a:t> = (1 * 2</a:t>
            </a:r>
            <a:r>
              <a:rPr lang="en-US" baseline="30000" dirty="0">
                <a:solidFill>
                  <a:schemeClr val="tx1"/>
                </a:solidFill>
              </a:rPr>
              <a:t>1</a:t>
            </a:r>
            <a:r>
              <a:rPr lang="en-US" dirty="0">
                <a:solidFill>
                  <a:schemeClr val="tx1"/>
                </a:solidFill>
              </a:rPr>
              <a:t>) + (1 * 2</a:t>
            </a:r>
            <a:r>
              <a:rPr lang="en-US" baseline="30000" dirty="0">
                <a:solidFill>
                  <a:schemeClr val="tx1"/>
                </a:solidFill>
              </a:rPr>
              <a:t>0</a:t>
            </a:r>
            <a:r>
              <a:rPr lang="en-US" dirty="0">
                <a:solidFill>
                  <a:schemeClr val="tx1"/>
                </a:solidFill>
              </a:rPr>
              <a:t>) = 3</a:t>
            </a:r>
            <a:r>
              <a:rPr lang="en-US" baseline="-25000" dirty="0">
                <a:solidFill>
                  <a:schemeClr val="tx1"/>
                </a:solidFill>
              </a:rPr>
              <a:t>10</a:t>
            </a:r>
          </a:p>
          <a:p>
            <a:pPr marL="312738" indent="-312738" algn="ctr">
              <a:buNone/>
            </a:pPr>
            <a:r>
              <a:rPr lang="en-US" dirty="0">
                <a:solidFill>
                  <a:schemeClr val="tx1"/>
                </a:solidFill>
              </a:rPr>
              <a:t>100</a:t>
            </a:r>
            <a:r>
              <a:rPr lang="en-US" baseline="-25000" dirty="0">
                <a:solidFill>
                  <a:schemeClr val="tx1"/>
                </a:solidFill>
              </a:rPr>
              <a:t>2</a:t>
            </a:r>
            <a:r>
              <a:rPr lang="en-US" dirty="0">
                <a:solidFill>
                  <a:schemeClr val="tx1"/>
                </a:solidFill>
              </a:rPr>
              <a:t> = (1 * 2</a:t>
            </a:r>
            <a:r>
              <a:rPr lang="en-US" baseline="30000" dirty="0">
                <a:solidFill>
                  <a:schemeClr val="tx1"/>
                </a:solidFill>
              </a:rPr>
              <a:t>2</a:t>
            </a:r>
            <a:r>
              <a:rPr lang="en-US" dirty="0">
                <a:solidFill>
                  <a:schemeClr val="tx1"/>
                </a:solidFill>
              </a:rPr>
              <a:t>) + (0 * 2</a:t>
            </a:r>
            <a:r>
              <a:rPr lang="en-US" baseline="30000" dirty="0">
                <a:solidFill>
                  <a:schemeClr val="tx1"/>
                </a:solidFill>
              </a:rPr>
              <a:t>1</a:t>
            </a:r>
            <a:r>
              <a:rPr lang="en-US" dirty="0">
                <a:solidFill>
                  <a:schemeClr val="tx1"/>
                </a:solidFill>
              </a:rPr>
              <a:t>) + (0 * 2</a:t>
            </a:r>
            <a:r>
              <a:rPr lang="en-US" baseline="30000" dirty="0">
                <a:solidFill>
                  <a:schemeClr val="tx1"/>
                </a:solidFill>
              </a:rPr>
              <a:t>0</a:t>
            </a:r>
            <a:r>
              <a:rPr lang="en-US" dirty="0">
                <a:solidFill>
                  <a:schemeClr val="tx1"/>
                </a:solidFill>
              </a:rPr>
              <a:t>) = 4</a:t>
            </a:r>
            <a:r>
              <a:rPr lang="en-US" baseline="-25000" dirty="0">
                <a:solidFill>
                  <a:schemeClr val="tx1"/>
                </a:solidFill>
              </a:rPr>
              <a:t>10</a:t>
            </a:r>
          </a:p>
          <a:p>
            <a:pPr marL="312738" indent="-312738">
              <a:buNone/>
            </a:pPr>
            <a:r>
              <a:rPr lang="en-US" dirty="0">
                <a:solidFill>
                  <a:schemeClr val="tx1"/>
                </a:solidFill>
              </a:rPr>
              <a:t>and so on.  Again, fractional values are represented with negative powers of the radix:</a:t>
            </a:r>
          </a:p>
          <a:p>
            <a:pPr marL="312738" indent="-312738" algn="ctr">
              <a:buNone/>
            </a:pPr>
            <a:r>
              <a:rPr lang="en-US" dirty="0">
                <a:solidFill>
                  <a:schemeClr val="tx1"/>
                </a:solidFill>
              </a:rPr>
              <a:t>1001.101 = 2</a:t>
            </a:r>
            <a:r>
              <a:rPr lang="en-US" baseline="30000" dirty="0">
                <a:solidFill>
                  <a:schemeClr val="tx1"/>
                </a:solidFill>
              </a:rPr>
              <a:t>3</a:t>
            </a:r>
            <a:r>
              <a:rPr lang="en-US" dirty="0">
                <a:solidFill>
                  <a:schemeClr val="tx1"/>
                </a:solidFill>
              </a:rPr>
              <a:t> + 2</a:t>
            </a:r>
            <a:r>
              <a:rPr lang="en-US" baseline="30000" dirty="0">
                <a:solidFill>
                  <a:schemeClr val="tx1"/>
                </a:solidFill>
              </a:rPr>
              <a:t>0 </a:t>
            </a:r>
            <a:r>
              <a:rPr lang="en-US" dirty="0">
                <a:solidFill>
                  <a:schemeClr val="tx1"/>
                </a:solidFill>
              </a:rPr>
              <a:t>+ 2</a:t>
            </a:r>
            <a:r>
              <a:rPr lang="en-US" baseline="30000" dirty="0">
                <a:solidFill>
                  <a:schemeClr val="tx1"/>
                </a:solidFill>
              </a:rPr>
              <a:t>-1</a:t>
            </a:r>
            <a:r>
              <a:rPr lang="en-US" dirty="0">
                <a:solidFill>
                  <a:schemeClr val="tx1"/>
                </a:solidFill>
              </a:rPr>
              <a:t> + 2</a:t>
            </a:r>
            <a:r>
              <a:rPr lang="en-US" baseline="30000" dirty="0">
                <a:solidFill>
                  <a:schemeClr val="tx1"/>
                </a:solidFill>
              </a:rPr>
              <a:t>-3</a:t>
            </a:r>
            <a:r>
              <a:rPr lang="en-US" dirty="0">
                <a:solidFill>
                  <a:schemeClr val="tx1"/>
                </a:solidFill>
              </a:rPr>
              <a:t> = 9.625</a:t>
            </a:r>
            <a:r>
              <a:rPr lang="en-US" baseline="-25000" dirty="0">
                <a:solidFill>
                  <a:schemeClr val="tx1"/>
                </a:solidFill>
              </a:rPr>
              <a:t>10</a:t>
            </a:r>
          </a:p>
        </p:txBody>
      </p:sp>
    </p:spTree>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Converting Between Binary and Decimal</a:t>
            </a:r>
          </a:p>
        </p:txBody>
      </p:sp>
      <p:sp>
        <p:nvSpPr>
          <p:cNvPr id="4" name="Text Placeholder 3"/>
          <p:cNvSpPr>
            <a:spLocks noGrp="1"/>
          </p:cNvSpPr>
          <p:nvPr>
            <p:ph type="body" idx="1"/>
          </p:nvPr>
        </p:nvSpPr>
        <p:spPr>
          <a:xfrm>
            <a:off x="457200" y="1532728"/>
            <a:ext cx="8229600" cy="4525963"/>
          </a:xfrm>
        </p:spPr>
        <p:txBody>
          <a:bodyPr/>
          <a:lstStyle/>
          <a:p>
            <a:pPr marL="325438" indent="-325438"/>
            <a:r>
              <a:rPr lang="en-US" sz="2400" dirty="0">
                <a:solidFill>
                  <a:schemeClr val="tx1"/>
                </a:solidFill>
              </a:rPr>
              <a:t>Binary notation to decimal notation:</a:t>
            </a:r>
          </a:p>
          <a:p>
            <a:pPr marL="649288" lvl="1" indent="-323850"/>
            <a:r>
              <a:rPr lang="en-US" sz="1800" dirty="0">
                <a:solidFill>
                  <a:schemeClr val="tx1"/>
                </a:solidFill>
              </a:rPr>
              <a:t>Multiply each binary digit by the appropriate power of 2 and add the results</a:t>
            </a:r>
          </a:p>
          <a:p>
            <a:pPr marL="325438" indent="-325438"/>
            <a:r>
              <a:rPr lang="en-US" sz="2400" dirty="0">
                <a:solidFill>
                  <a:schemeClr val="tx1"/>
                </a:solidFill>
              </a:rPr>
              <a:t>Decimal notation to binary notation:</a:t>
            </a:r>
          </a:p>
          <a:p>
            <a:pPr marL="649288" lvl="1" indent="-323850"/>
            <a:r>
              <a:rPr lang="en-US" sz="1800" dirty="0">
                <a:solidFill>
                  <a:schemeClr val="tx1"/>
                </a:solidFill>
              </a:rPr>
              <a:t>Integer and fractional parts are handled separately</a:t>
            </a:r>
          </a:p>
          <a:p>
            <a:endParaRPr lang="en-US" dirty="0">
              <a:solidFill>
                <a:schemeClr val="tx1"/>
              </a:solidFill>
            </a:endParaRPr>
          </a:p>
        </p:txBody>
      </p:sp>
    </p:spTree>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FC205A-0A92-405D-8E6C-E37120F3501B}"/>
              </a:ext>
            </a:extLst>
          </p:cNvPr>
          <p:cNvSpPr>
            <a:spLocks noGrp="1"/>
          </p:cNvSpPr>
          <p:nvPr>
            <p:ph type="title"/>
          </p:nvPr>
        </p:nvSpPr>
        <p:spPr>
          <a:xfrm>
            <a:off x="467544" y="404664"/>
            <a:ext cx="2736304" cy="576064"/>
          </a:xfrm>
        </p:spPr>
        <p:txBody>
          <a:bodyPr/>
          <a:lstStyle/>
          <a:p>
            <a:r>
              <a:rPr lang="en-US" dirty="0"/>
              <a:t>Integers 1/2</a:t>
            </a:r>
          </a:p>
        </p:txBody>
      </p:sp>
      <p:sp>
        <p:nvSpPr>
          <p:cNvPr id="12" name="Text Placeholder 13"/>
          <p:cNvSpPr>
            <a:spLocks noGrp="1"/>
          </p:cNvSpPr>
          <p:nvPr>
            <p:ph type="body" sz="half" idx="4294967295"/>
          </p:nvPr>
        </p:nvSpPr>
        <p:spPr>
          <a:xfrm>
            <a:off x="1043608" y="980728"/>
            <a:ext cx="7488238" cy="5500688"/>
          </a:xfrm>
          <a:prstGeom prst="rect">
            <a:avLst/>
          </a:prstGeom>
        </p:spPr>
        <p:txBody>
          <a:bodyPr>
            <a:normAutofit fontScale="70000" lnSpcReduction="20000"/>
          </a:bodyPr>
          <a:lstStyle/>
          <a:p>
            <a:pPr marL="228600" indent="-228600">
              <a:lnSpc>
                <a:spcPct val="120000"/>
              </a:lnSpc>
              <a:spcBef>
                <a:spcPts val="2000"/>
              </a:spcBef>
              <a:spcAft>
                <a:spcPts val="600"/>
              </a:spcAft>
            </a:pPr>
            <a:r>
              <a:rPr lang="en-US" sz="1900" dirty="0">
                <a:solidFill>
                  <a:schemeClr val="tx1"/>
                </a:solidFill>
              </a:rPr>
              <a:t>For the integer part, recall that in binary notation, an integer represented by</a:t>
            </a:r>
          </a:p>
          <a:p>
            <a:pPr algn="ctr">
              <a:spcAft>
                <a:spcPts val="600"/>
              </a:spcAft>
            </a:pPr>
            <a:r>
              <a:rPr lang="en-US" sz="2000" i="1" dirty="0">
                <a:solidFill>
                  <a:schemeClr val="tx1"/>
                </a:solidFill>
              </a:rPr>
              <a:t>b</a:t>
            </a:r>
            <a:r>
              <a:rPr lang="en-US" sz="2000" i="1" baseline="-25000" dirty="0">
                <a:solidFill>
                  <a:schemeClr val="tx1"/>
                </a:solidFill>
              </a:rPr>
              <a:t>m-1</a:t>
            </a:r>
            <a:r>
              <a:rPr lang="en-US" sz="2000" i="1" dirty="0">
                <a:solidFill>
                  <a:schemeClr val="tx1"/>
                </a:solidFill>
              </a:rPr>
              <a:t>b</a:t>
            </a:r>
            <a:r>
              <a:rPr lang="en-US" sz="2000" i="1" baseline="-25000" dirty="0">
                <a:solidFill>
                  <a:schemeClr val="tx1"/>
                </a:solidFill>
              </a:rPr>
              <a:t>m-2</a:t>
            </a:r>
            <a:r>
              <a:rPr lang="en-US" sz="2000" i="1" dirty="0">
                <a:solidFill>
                  <a:schemeClr val="tx1"/>
                </a:solidFill>
              </a:rPr>
              <a:t> . . . b</a:t>
            </a:r>
            <a:r>
              <a:rPr lang="en-US" sz="2000" i="1" baseline="-25000" dirty="0">
                <a:solidFill>
                  <a:schemeClr val="tx1"/>
                </a:solidFill>
              </a:rPr>
              <a:t>2</a:t>
            </a:r>
            <a:r>
              <a:rPr lang="en-US" sz="2000" i="1" dirty="0">
                <a:solidFill>
                  <a:schemeClr val="tx1"/>
                </a:solidFill>
              </a:rPr>
              <a:t>b</a:t>
            </a:r>
            <a:r>
              <a:rPr lang="en-US" sz="2000" i="1" baseline="-25000" dirty="0">
                <a:solidFill>
                  <a:schemeClr val="tx1"/>
                </a:solidFill>
              </a:rPr>
              <a:t>1</a:t>
            </a:r>
            <a:r>
              <a:rPr lang="en-US" sz="2000" i="1" dirty="0">
                <a:solidFill>
                  <a:schemeClr val="tx1"/>
                </a:solidFill>
              </a:rPr>
              <a:t>b</a:t>
            </a:r>
            <a:r>
              <a:rPr lang="en-US" sz="2000" i="1" baseline="-25000" dirty="0">
                <a:solidFill>
                  <a:schemeClr val="tx1"/>
                </a:solidFill>
              </a:rPr>
              <a:t>0	</a:t>
            </a:r>
            <a:r>
              <a:rPr lang="en-US" sz="2000" i="1" dirty="0">
                <a:solidFill>
                  <a:schemeClr val="tx1"/>
                </a:solidFill>
              </a:rPr>
              <a:t>b</a:t>
            </a:r>
            <a:r>
              <a:rPr lang="en-US" sz="2000" i="1" baseline="-25000" dirty="0">
                <a:solidFill>
                  <a:schemeClr val="tx1"/>
                </a:solidFill>
              </a:rPr>
              <a:t>i</a:t>
            </a:r>
            <a:r>
              <a:rPr lang="en-US" sz="2000" i="1" dirty="0">
                <a:solidFill>
                  <a:schemeClr val="tx1"/>
                </a:solidFill>
              </a:rPr>
              <a:t>  = 0 or 1</a:t>
            </a:r>
          </a:p>
          <a:p>
            <a:endParaRPr lang="en-US" sz="2000" dirty="0">
              <a:solidFill>
                <a:schemeClr val="tx1"/>
              </a:solidFill>
            </a:endParaRPr>
          </a:p>
          <a:p>
            <a:pPr>
              <a:spcBef>
                <a:spcPts val="0"/>
              </a:spcBef>
            </a:pPr>
            <a:r>
              <a:rPr lang="en-US" sz="2000" dirty="0">
                <a:solidFill>
                  <a:schemeClr val="tx1"/>
                </a:solidFill>
              </a:rPr>
              <a:t>has the value</a:t>
            </a:r>
          </a:p>
          <a:p>
            <a:pPr>
              <a:spcBef>
                <a:spcPts val="0"/>
              </a:spcBef>
            </a:pPr>
            <a:endParaRPr lang="en-US" sz="2000" dirty="0">
              <a:solidFill>
                <a:schemeClr val="tx1"/>
              </a:solidFill>
            </a:endParaRPr>
          </a:p>
          <a:p>
            <a:pPr algn="ctr">
              <a:spcBef>
                <a:spcPts val="0"/>
              </a:spcBef>
            </a:pPr>
            <a:r>
              <a:rPr lang="en-US" sz="2000" dirty="0">
                <a:solidFill>
                  <a:schemeClr val="tx1"/>
                </a:solidFill>
              </a:rPr>
              <a:t>(</a:t>
            </a:r>
            <a:r>
              <a:rPr lang="en-US" sz="2000" i="1" dirty="0">
                <a:solidFill>
                  <a:schemeClr val="tx1"/>
                </a:solidFill>
              </a:rPr>
              <a:t>b</a:t>
            </a:r>
            <a:r>
              <a:rPr lang="en-US" sz="2000" i="1" baseline="-25000" dirty="0">
                <a:solidFill>
                  <a:schemeClr val="tx1"/>
                </a:solidFill>
              </a:rPr>
              <a:t>m-1 </a:t>
            </a:r>
            <a:r>
              <a:rPr lang="en-US" sz="2000" i="1" dirty="0">
                <a:solidFill>
                  <a:schemeClr val="tx1"/>
                </a:solidFill>
              </a:rPr>
              <a:t>* 2</a:t>
            </a:r>
            <a:r>
              <a:rPr lang="en-US" sz="2000" i="1" baseline="30000" dirty="0">
                <a:solidFill>
                  <a:schemeClr val="tx1"/>
                </a:solidFill>
              </a:rPr>
              <a:t>m-1</a:t>
            </a:r>
            <a:r>
              <a:rPr lang="en-US" sz="2000" i="1" dirty="0">
                <a:solidFill>
                  <a:schemeClr val="tx1"/>
                </a:solidFill>
              </a:rPr>
              <a:t>) + (b</a:t>
            </a:r>
            <a:r>
              <a:rPr lang="en-US" sz="2000" i="1" baseline="-25000" dirty="0">
                <a:solidFill>
                  <a:schemeClr val="tx1"/>
                </a:solidFill>
              </a:rPr>
              <a:t>m-2</a:t>
            </a:r>
            <a:r>
              <a:rPr lang="en-US" sz="2000" i="1" dirty="0">
                <a:solidFill>
                  <a:schemeClr val="tx1"/>
                </a:solidFill>
              </a:rPr>
              <a:t> * 2 </a:t>
            </a:r>
            <a:r>
              <a:rPr lang="en-US" sz="2000" i="1" baseline="30000" dirty="0">
                <a:solidFill>
                  <a:schemeClr val="tx1"/>
                </a:solidFill>
              </a:rPr>
              <a:t>m-2</a:t>
            </a:r>
            <a:r>
              <a:rPr lang="en-US" sz="2000" i="1" dirty="0">
                <a:solidFill>
                  <a:schemeClr val="tx1"/>
                </a:solidFill>
              </a:rPr>
              <a:t>) + . . . + (b</a:t>
            </a:r>
            <a:r>
              <a:rPr lang="en-US" sz="2000" i="1" baseline="-25000" dirty="0">
                <a:solidFill>
                  <a:schemeClr val="tx1"/>
                </a:solidFill>
              </a:rPr>
              <a:t>1</a:t>
            </a:r>
            <a:r>
              <a:rPr lang="en-US" sz="2000" i="1" dirty="0">
                <a:solidFill>
                  <a:schemeClr val="tx1"/>
                </a:solidFill>
              </a:rPr>
              <a:t> * 2</a:t>
            </a:r>
            <a:r>
              <a:rPr lang="en-US" sz="2000" i="1" baseline="30000" dirty="0">
                <a:solidFill>
                  <a:schemeClr val="tx1"/>
                </a:solidFill>
              </a:rPr>
              <a:t>1</a:t>
            </a:r>
            <a:r>
              <a:rPr lang="en-US" sz="2000" i="1" dirty="0">
                <a:solidFill>
                  <a:schemeClr val="tx1"/>
                </a:solidFill>
              </a:rPr>
              <a:t>) + b</a:t>
            </a:r>
            <a:r>
              <a:rPr lang="en-US" sz="2000" i="1" baseline="-25000" dirty="0">
                <a:solidFill>
                  <a:schemeClr val="tx1"/>
                </a:solidFill>
              </a:rPr>
              <a:t>0</a:t>
            </a:r>
          </a:p>
          <a:p>
            <a:pPr algn="ctr">
              <a:spcBef>
                <a:spcPts val="0"/>
              </a:spcBef>
            </a:pPr>
            <a:endParaRPr lang="en-US" sz="2000" i="1" baseline="-25000" dirty="0">
              <a:solidFill>
                <a:schemeClr val="tx1"/>
              </a:solidFill>
            </a:endParaRPr>
          </a:p>
          <a:p>
            <a:pPr marL="228600" indent="-228600">
              <a:lnSpc>
                <a:spcPct val="120000"/>
              </a:lnSpc>
              <a:spcBef>
                <a:spcPts val="0"/>
              </a:spcBef>
            </a:pPr>
            <a:r>
              <a:rPr lang="en-US" sz="1882" dirty="0">
                <a:solidFill>
                  <a:schemeClr val="tx1"/>
                </a:solidFill>
              </a:rPr>
              <a:t>Suppose it is required to convert a decimal integer </a:t>
            </a:r>
            <a:r>
              <a:rPr lang="en-US" sz="1882" i="1" dirty="0">
                <a:solidFill>
                  <a:schemeClr val="tx1"/>
                </a:solidFill>
              </a:rPr>
              <a:t>N </a:t>
            </a:r>
            <a:r>
              <a:rPr lang="en-US" sz="1882" dirty="0">
                <a:solidFill>
                  <a:schemeClr val="tx1"/>
                </a:solidFill>
              </a:rPr>
              <a:t>into binary form. If we divide </a:t>
            </a:r>
            <a:r>
              <a:rPr lang="en-US" sz="1882" i="1" dirty="0">
                <a:solidFill>
                  <a:schemeClr val="tx1"/>
                </a:solidFill>
              </a:rPr>
              <a:t>N</a:t>
            </a:r>
            <a:r>
              <a:rPr lang="en-US" sz="1882" dirty="0">
                <a:solidFill>
                  <a:schemeClr val="tx1"/>
                </a:solidFill>
              </a:rPr>
              <a:t> by 2, in the decimal system, and obtain a quotient </a:t>
            </a:r>
            <a:r>
              <a:rPr lang="en-US" sz="1882" i="1" dirty="0">
                <a:solidFill>
                  <a:schemeClr val="tx1"/>
                </a:solidFill>
              </a:rPr>
              <a:t>N</a:t>
            </a:r>
            <a:r>
              <a:rPr lang="en-US" sz="1882" baseline="-25000" dirty="0">
                <a:solidFill>
                  <a:schemeClr val="tx1"/>
                </a:solidFill>
              </a:rPr>
              <a:t>1</a:t>
            </a:r>
            <a:r>
              <a:rPr lang="en-US" sz="1882" dirty="0">
                <a:solidFill>
                  <a:schemeClr val="tx1"/>
                </a:solidFill>
              </a:rPr>
              <a:t> and a remainder R</a:t>
            </a:r>
            <a:r>
              <a:rPr lang="en-US" sz="1935" baseline="-25000" dirty="0">
                <a:solidFill>
                  <a:schemeClr val="tx1"/>
                </a:solidFill>
              </a:rPr>
              <a:t>0</a:t>
            </a:r>
            <a:r>
              <a:rPr lang="en-US" sz="1882" dirty="0">
                <a:solidFill>
                  <a:schemeClr val="tx1"/>
                </a:solidFill>
              </a:rPr>
              <a:t>, we may write</a:t>
            </a:r>
          </a:p>
          <a:p>
            <a:endParaRPr lang="en-US" sz="2000" i="1" dirty="0">
              <a:solidFill>
                <a:schemeClr val="tx1"/>
              </a:solidFill>
            </a:endParaRPr>
          </a:p>
          <a:p>
            <a:pPr algn="ctr"/>
            <a:r>
              <a:rPr lang="en-US" sz="2000" i="1" dirty="0">
                <a:solidFill>
                  <a:schemeClr val="tx1"/>
                </a:solidFill>
              </a:rPr>
              <a:t>N = 2 * N</a:t>
            </a:r>
            <a:r>
              <a:rPr lang="en-US" sz="2065" i="1" baseline="-25000" dirty="0">
                <a:solidFill>
                  <a:schemeClr val="tx1"/>
                </a:solidFill>
              </a:rPr>
              <a:t>1</a:t>
            </a:r>
            <a:r>
              <a:rPr lang="en-US" sz="2000" i="1" dirty="0">
                <a:solidFill>
                  <a:schemeClr val="tx1"/>
                </a:solidFill>
              </a:rPr>
              <a:t> + R</a:t>
            </a:r>
            <a:r>
              <a:rPr lang="en-US" sz="2065" i="1" baseline="-25000" dirty="0">
                <a:solidFill>
                  <a:schemeClr val="tx1"/>
                </a:solidFill>
              </a:rPr>
              <a:t>0</a:t>
            </a:r>
            <a:r>
              <a:rPr lang="en-US" sz="2000" i="1" dirty="0">
                <a:solidFill>
                  <a:schemeClr val="tx1"/>
                </a:solidFill>
              </a:rPr>
              <a:t> 		R</a:t>
            </a:r>
            <a:r>
              <a:rPr lang="en-US" sz="2065" i="1" baseline="-25000" dirty="0">
                <a:solidFill>
                  <a:schemeClr val="tx1"/>
                </a:solidFill>
              </a:rPr>
              <a:t>0</a:t>
            </a:r>
            <a:r>
              <a:rPr lang="en-US" sz="2000" i="1" dirty="0">
                <a:solidFill>
                  <a:schemeClr val="tx1"/>
                </a:solidFill>
              </a:rPr>
              <a:t> = 0 or 1</a:t>
            </a:r>
          </a:p>
          <a:p>
            <a:endParaRPr lang="en-US" sz="2000" dirty="0">
              <a:solidFill>
                <a:schemeClr val="tx1"/>
              </a:solidFill>
            </a:endParaRPr>
          </a:p>
          <a:p>
            <a:r>
              <a:rPr lang="en-US" sz="2000" dirty="0">
                <a:solidFill>
                  <a:schemeClr val="tx1"/>
                </a:solidFill>
              </a:rPr>
              <a:t>Next, we divide the quotient </a:t>
            </a:r>
            <a:r>
              <a:rPr lang="en-US" sz="2000" i="1" dirty="0">
                <a:solidFill>
                  <a:schemeClr val="tx1"/>
                </a:solidFill>
              </a:rPr>
              <a:t>N</a:t>
            </a:r>
            <a:r>
              <a:rPr lang="en-US" sz="2065" i="1" baseline="-25000" dirty="0">
                <a:solidFill>
                  <a:schemeClr val="tx1"/>
                </a:solidFill>
              </a:rPr>
              <a:t>1</a:t>
            </a:r>
            <a:r>
              <a:rPr lang="en-US" sz="2000" i="1" dirty="0">
                <a:solidFill>
                  <a:schemeClr val="tx1"/>
                </a:solidFill>
              </a:rPr>
              <a:t> </a:t>
            </a:r>
            <a:r>
              <a:rPr lang="en-US" sz="2000" dirty="0">
                <a:solidFill>
                  <a:schemeClr val="tx1"/>
                </a:solidFill>
              </a:rPr>
              <a:t>by </a:t>
            </a:r>
            <a:r>
              <a:rPr lang="en-US" sz="2000" i="1" dirty="0">
                <a:solidFill>
                  <a:schemeClr val="tx1"/>
                </a:solidFill>
              </a:rPr>
              <a:t>2. </a:t>
            </a:r>
            <a:r>
              <a:rPr lang="en-US" sz="2000" dirty="0">
                <a:solidFill>
                  <a:schemeClr val="tx1"/>
                </a:solidFill>
              </a:rPr>
              <a:t>Assume that the new quotient is </a:t>
            </a:r>
            <a:r>
              <a:rPr lang="en-US" sz="2000" i="1" dirty="0">
                <a:solidFill>
                  <a:schemeClr val="tx1"/>
                </a:solidFill>
              </a:rPr>
              <a:t>N</a:t>
            </a:r>
            <a:r>
              <a:rPr lang="en-US" sz="2065" i="1" baseline="-25000" dirty="0">
                <a:solidFill>
                  <a:schemeClr val="tx1"/>
                </a:solidFill>
              </a:rPr>
              <a:t>2</a:t>
            </a:r>
            <a:r>
              <a:rPr lang="en-US" sz="2000" i="1" dirty="0">
                <a:solidFill>
                  <a:schemeClr val="tx1"/>
                </a:solidFill>
              </a:rPr>
              <a:t> </a:t>
            </a:r>
            <a:r>
              <a:rPr lang="en-US" sz="2000" dirty="0">
                <a:solidFill>
                  <a:schemeClr val="tx1"/>
                </a:solidFill>
              </a:rPr>
              <a:t>and the new remainder </a:t>
            </a:r>
            <a:r>
              <a:rPr lang="en-US" sz="2000" i="1" dirty="0">
                <a:solidFill>
                  <a:schemeClr val="tx1"/>
                </a:solidFill>
              </a:rPr>
              <a:t>R</a:t>
            </a:r>
            <a:r>
              <a:rPr lang="en-US" sz="2065" i="1" baseline="-25000" dirty="0">
                <a:solidFill>
                  <a:schemeClr val="tx1"/>
                </a:solidFill>
              </a:rPr>
              <a:t>1</a:t>
            </a:r>
            <a:r>
              <a:rPr lang="en-US" sz="2000" i="1" dirty="0">
                <a:solidFill>
                  <a:schemeClr val="tx1"/>
                </a:solidFill>
              </a:rPr>
              <a:t>. </a:t>
            </a:r>
            <a:r>
              <a:rPr lang="en-US" sz="2000" dirty="0">
                <a:solidFill>
                  <a:schemeClr val="tx1"/>
                </a:solidFill>
              </a:rPr>
              <a:t>Then</a:t>
            </a:r>
          </a:p>
          <a:p>
            <a:pPr algn="ctr"/>
            <a:endParaRPr lang="en-US" sz="2000" i="1" dirty="0">
              <a:solidFill>
                <a:schemeClr val="tx1"/>
              </a:solidFill>
            </a:endParaRPr>
          </a:p>
          <a:p>
            <a:pPr algn="ctr"/>
            <a:r>
              <a:rPr lang="en-US" sz="2000" i="1" dirty="0">
                <a:solidFill>
                  <a:schemeClr val="tx1"/>
                </a:solidFill>
              </a:rPr>
              <a:t>N</a:t>
            </a:r>
            <a:r>
              <a:rPr lang="en-US" sz="2000" i="1" baseline="-25000" dirty="0">
                <a:solidFill>
                  <a:schemeClr val="tx1"/>
                </a:solidFill>
              </a:rPr>
              <a:t>1</a:t>
            </a:r>
            <a:r>
              <a:rPr lang="en-US" sz="2000" i="1" dirty="0">
                <a:solidFill>
                  <a:schemeClr val="tx1"/>
                </a:solidFill>
              </a:rPr>
              <a:t> = 2 * N</a:t>
            </a:r>
            <a:r>
              <a:rPr lang="en-US" sz="2065" i="1" baseline="-25000" dirty="0">
                <a:solidFill>
                  <a:schemeClr val="tx1"/>
                </a:solidFill>
              </a:rPr>
              <a:t>2</a:t>
            </a:r>
            <a:r>
              <a:rPr lang="en-US" sz="2000" i="1" dirty="0">
                <a:solidFill>
                  <a:schemeClr val="tx1"/>
                </a:solidFill>
              </a:rPr>
              <a:t> + R</a:t>
            </a:r>
            <a:r>
              <a:rPr lang="en-US" sz="2065" i="1" baseline="-25000" dirty="0">
                <a:solidFill>
                  <a:schemeClr val="tx1"/>
                </a:solidFill>
              </a:rPr>
              <a:t>1</a:t>
            </a:r>
            <a:r>
              <a:rPr lang="en-US" sz="2000" i="1" dirty="0">
                <a:solidFill>
                  <a:schemeClr val="tx1"/>
                </a:solidFill>
              </a:rPr>
              <a:t> 		R</a:t>
            </a:r>
            <a:r>
              <a:rPr lang="en-US" sz="2065" i="1" baseline="-25000" dirty="0">
                <a:solidFill>
                  <a:schemeClr val="tx1"/>
                </a:solidFill>
              </a:rPr>
              <a:t>1</a:t>
            </a:r>
            <a:r>
              <a:rPr lang="en-US" sz="2000" i="1" dirty="0">
                <a:solidFill>
                  <a:schemeClr val="tx1"/>
                </a:solidFill>
              </a:rPr>
              <a:t> = 0 or 1</a:t>
            </a:r>
          </a:p>
          <a:p>
            <a:endParaRPr lang="en-US" sz="2000" dirty="0">
              <a:solidFill>
                <a:schemeClr val="tx1"/>
              </a:solidFill>
            </a:endParaRPr>
          </a:p>
          <a:p>
            <a:r>
              <a:rPr lang="en-US" sz="2000" dirty="0">
                <a:solidFill>
                  <a:schemeClr val="tx1"/>
                </a:solidFill>
              </a:rPr>
              <a:t>so that</a:t>
            </a:r>
          </a:p>
          <a:p>
            <a:endParaRPr lang="en-US" sz="2000" i="1" dirty="0">
              <a:solidFill>
                <a:schemeClr val="tx1"/>
              </a:solidFill>
            </a:endParaRPr>
          </a:p>
          <a:p>
            <a:pPr algn="ctr"/>
            <a:r>
              <a:rPr lang="en-US" sz="2000" i="1" dirty="0">
                <a:solidFill>
                  <a:schemeClr val="tx1"/>
                </a:solidFill>
              </a:rPr>
              <a:t>N = 2(2N</a:t>
            </a:r>
            <a:r>
              <a:rPr lang="en-US" sz="2000" i="1" baseline="-25000" dirty="0">
                <a:solidFill>
                  <a:schemeClr val="tx1"/>
                </a:solidFill>
              </a:rPr>
              <a:t>2</a:t>
            </a:r>
            <a:r>
              <a:rPr lang="en-US" sz="2000" i="1" dirty="0">
                <a:solidFill>
                  <a:schemeClr val="tx1"/>
                </a:solidFill>
              </a:rPr>
              <a:t> + R</a:t>
            </a:r>
            <a:r>
              <a:rPr lang="en-US" sz="2000" i="1" baseline="-25000" dirty="0">
                <a:solidFill>
                  <a:schemeClr val="tx1"/>
                </a:solidFill>
              </a:rPr>
              <a:t>1</a:t>
            </a:r>
            <a:r>
              <a:rPr lang="en-US" sz="2000" i="1" dirty="0">
                <a:solidFill>
                  <a:schemeClr val="tx1"/>
                </a:solidFill>
              </a:rPr>
              <a:t>) + R</a:t>
            </a:r>
            <a:r>
              <a:rPr lang="en-US" sz="2000" i="1" baseline="-25000" dirty="0">
                <a:solidFill>
                  <a:schemeClr val="tx1"/>
                </a:solidFill>
              </a:rPr>
              <a:t>0</a:t>
            </a:r>
            <a:r>
              <a:rPr lang="en-US" sz="2000" i="1" dirty="0">
                <a:solidFill>
                  <a:schemeClr val="tx1"/>
                </a:solidFill>
              </a:rPr>
              <a:t> = (N</a:t>
            </a:r>
            <a:r>
              <a:rPr lang="en-US" sz="2000" i="1" baseline="-25000" dirty="0">
                <a:solidFill>
                  <a:schemeClr val="tx1"/>
                </a:solidFill>
              </a:rPr>
              <a:t>2</a:t>
            </a:r>
            <a:r>
              <a:rPr lang="en-US" sz="2000" i="1" dirty="0">
                <a:solidFill>
                  <a:schemeClr val="tx1"/>
                </a:solidFill>
              </a:rPr>
              <a:t> * 2</a:t>
            </a:r>
            <a:r>
              <a:rPr lang="en-US" sz="2000" i="1" baseline="30000" dirty="0">
                <a:solidFill>
                  <a:schemeClr val="tx1"/>
                </a:solidFill>
              </a:rPr>
              <a:t>2</a:t>
            </a:r>
            <a:r>
              <a:rPr lang="en-US" sz="2000" i="1" dirty="0">
                <a:solidFill>
                  <a:schemeClr val="tx1"/>
                </a:solidFill>
              </a:rPr>
              <a:t>) + (R</a:t>
            </a:r>
            <a:r>
              <a:rPr lang="en-US" sz="2000" i="1" baseline="-25000" dirty="0">
                <a:solidFill>
                  <a:schemeClr val="tx1"/>
                </a:solidFill>
              </a:rPr>
              <a:t>1</a:t>
            </a:r>
            <a:r>
              <a:rPr lang="en-US" sz="2000" i="1" dirty="0">
                <a:solidFill>
                  <a:schemeClr val="tx1"/>
                </a:solidFill>
              </a:rPr>
              <a:t> * 2</a:t>
            </a:r>
            <a:r>
              <a:rPr lang="en-US" sz="2000" i="1" baseline="30000" dirty="0">
                <a:solidFill>
                  <a:schemeClr val="tx1"/>
                </a:solidFill>
              </a:rPr>
              <a:t>1</a:t>
            </a:r>
            <a:r>
              <a:rPr lang="en-US" sz="2000" i="1" dirty="0">
                <a:solidFill>
                  <a:schemeClr val="tx1"/>
                </a:solidFill>
              </a:rPr>
              <a:t>) + R</a:t>
            </a:r>
            <a:r>
              <a:rPr lang="en-US" sz="2000" i="1" baseline="-25000" dirty="0">
                <a:solidFill>
                  <a:schemeClr val="tx1"/>
                </a:solidFill>
              </a:rPr>
              <a:t>0</a:t>
            </a:r>
          </a:p>
          <a:p>
            <a:endParaRPr lang="en-US" sz="2000" dirty="0">
              <a:solidFill>
                <a:schemeClr val="tx1"/>
              </a:solidFill>
            </a:endParaRPr>
          </a:p>
          <a:p>
            <a:r>
              <a:rPr lang="en-US" sz="2000" dirty="0">
                <a:solidFill>
                  <a:schemeClr val="tx1"/>
                </a:solidFill>
              </a:rPr>
              <a:t>If next</a:t>
            </a:r>
          </a:p>
          <a:p>
            <a:endParaRPr lang="en-US" sz="2000" i="1" dirty="0">
              <a:solidFill>
                <a:schemeClr val="tx1"/>
              </a:solidFill>
            </a:endParaRPr>
          </a:p>
          <a:p>
            <a:pPr algn="ctr"/>
            <a:r>
              <a:rPr lang="en-US" sz="2000" i="1" dirty="0">
                <a:solidFill>
                  <a:schemeClr val="tx1"/>
                </a:solidFill>
              </a:rPr>
              <a:t>N</a:t>
            </a:r>
            <a:r>
              <a:rPr lang="en-US" sz="2000" i="1" baseline="-25000" dirty="0">
                <a:solidFill>
                  <a:schemeClr val="tx1"/>
                </a:solidFill>
              </a:rPr>
              <a:t>2</a:t>
            </a:r>
            <a:r>
              <a:rPr lang="en-US" sz="2000" i="1" dirty="0">
                <a:solidFill>
                  <a:schemeClr val="tx1"/>
                </a:solidFill>
              </a:rPr>
              <a:t> = 2N</a:t>
            </a:r>
            <a:r>
              <a:rPr lang="en-US" sz="2000" i="1" baseline="-25000" dirty="0">
                <a:solidFill>
                  <a:schemeClr val="tx1"/>
                </a:solidFill>
              </a:rPr>
              <a:t>3</a:t>
            </a:r>
            <a:r>
              <a:rPr lang="en-US" sz="2000" i="1" dirty="0">
                <a:solidFill>
                  <a:schemeClr val="tx1"/>
                </a:solidFill>
              </a:rPr>
              <a:t> + R</a:t>
            </a:r>
            <a:r>
              <a:rPr lang="en-US" sz="2000" i="1" baseline="-25000" dirty="0">
                <a:solidFill>
                  <a:schemeClr val="tx1"/>
                </a:solidFill>
              </a:rPr>
              <a:t>2</a:t>
            </a:r>
          </a:p>
          <a:p>
            <a:endParaRPr lang="en-US" sz="2000" i="1" baseline="-25000" dirty="0">
              <a:solidFill>
                <a:schemeClr val="tx1"/>
              </a:solidFill>
            </a:endParaRPr>
          </a:p>
          <a:p>
            <a:r>
              <a:rPr lang="en-US" sz="2000" dirty="0">
                <a:solidFill>
                  <a:schemeClr val="tx1"/>
                </a:solidFill>
              </a:rPr>
              <a:t>we have</a:t>
            </a:r>
          </a:p>
          <a:p>
            <a:endParaRPr lang="en-US" sz="2000" i="1" dirty="0">
              <a:solidFill>
                <a:schemeClr val="tx1"/>
              </a:solidFill>
            </a:endParaRPr>
          </a:p>
          <a:p>
            <a:pPr algn="ctr"/>
            <a:r>
              <a:rPr lang="en-US" sz="2000" i="1" dirty="0">
                <a:solidFill>
                  <a:schemeClr val="tx1"/>
                </a:solidFill>
              </a:rPr>
              <a:t>N = (N</a:t>
            </a:r>
            <a:r>
              <a:rPr lang="en-US" sz="2000" i="1" baseline="-25000" dirty="0">
                <a:solidFill>
                  <a:schemeClr val="tx1"/>
                </a:solidFill>
              </a:rPr>
              <a:t>3</a:t>
            </a:r>
            <a:r>
              <a:rPr lang="en-US" sz="2000" i="1" dirty="0">
                <a:solidFill>
                  <a:schemeClr val="tx1"/>
                </a:solidFill>
              </a:rPr>
              <a:t> * 2</a:t>
            </a:r>
            <a:r>
              <a:rPr lang="en-US" sz="2000" i="1" baseline="30000" dirty="0">
                <a:solidFill>
                  <a:schemeClr val="tx1"/>
                </a:solidFill>
              </a:rPr>
              <a:t>3</a:t>
            </a:r>
            <a:r>
              <a:rPr lang="en-US" sz="2000" i="1" dirty="0">
                <a:solidFill>
                  <a:schemeClr val="tx1"/>
                </a:solidFill>
              </a:rPr>
              <a:t>) + (R</a:t>
            </a:r>
            <a:r>
              <a:rPr lang="en-US" sz="2000" i="1" baseline="-25000" dirty="0">
                <a:solidFill>
                  <a:schemeClr val="tx1"/>
                </a:solidFill>
              </a:rPr>
              <a:t>2</a:t>
            </a:r>
            <a:r>
              <a:rPr lang="en-US" sz="2000" i="1" dirty="0">
                <a:solidFill>
                  <a:schemeClr val="tx1"/>
                </a:solidFill>
              </a:rPr>
              <a:t> * 2</a:t>
            </a:r>
            <a:r>
              <a:rPr lang="en-US" sz="2000" i="1" baseline="30000" dirty="0">
                <a:solidFill>
                  <a:schemeClr val="tx1"/>
                </a:solidFill>
              </a:rPr>
              <a:t>2</a:t>
            </a:r>
            <a:r>
              <a:rPr lang="en-US" sz="2000" i="1" dirty="0">
                <a:solidFill>
                  <a:schemeClr val="tx1"/>
                </a:solidFill>
              </a:rPr>
              <a:t>) + (R</a:t>
            </a:r>
            <a:r>
              <a:rPr lang="en-US" sz="2000" i="1" baseline="-25000" dirty="0">
                <a:solidFill>
                  <a:schemeClr val="tx1"/>
                </a:solidFill>
              </a:rPr>
              <a:t>1</a:t>
            </a:r>
            <a:r>
              <a:rPr lang="en-US" sz="2000" i="1" dirty="0">
                <a:solidFill>
                  <a:schemeClr val="tx1"/>
                </a:solidFill>
              </a:rPr>
              <a:t> * 2</a:t>
            </a:r>
            <a:r>
              <a:rPr lang="en-US" sz="2000" i="1" baseline="30000" dirty="0">
                <a:solidFill>
                  <a:schemeClr val="tx1"/>
                </a:solidFill>
              </a:rPr>
              <a:t>1</a:t>
            </a:r>
            <a:r>
              <a:rPr lang="en-US" sz="2000" i="1" dirty="0">
                <a:solidFill>
                  <a:schemeClr val="tx1"/>
                </a:solidFill>
              </a:rPr>
              <a:t>) + R</a:t>
            </a:r>
            <a:r>
              <a:rPr lang="en-US" sz="2000" i="1" baseline="-25000" dirty="0">
                <a:solidFill>
                  <a:schemeClr val="tx1"/>
                </a:solidFill>
              </a:rPr>
              <a:t>0</a:t>
            </a:r>
          </a:p>
        </p:txBody>
      </p:sp>
    </p:spTree>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7489</TotalTime>
  <Words>4110</Words>
  <Application>Microsoft Office PowerPoint</Application>
  <PresentationFormat>On-screen Show (4:3)</PresentationFormat>
  <Paragraphs>473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Noto Sans Symbols</vt:lpstr>
      <vt:lpstr>Rockwell</vt:lpstr>
      <vt:lpstr>Times New Roman</vt:lpstr>
      <vt:lpstr>Verdana</vt:lpstr>
      <vt:lpstr>2_508 Lecture</vt:lpstr>
      <vt:lpstr>Computer Organization and Architecture Designing for Performance</vt:lpstr>
      <vt:lpstr>The Decimal System</vt:lpstr>
      <vt:lpstr>Decimal Fractions</vt:lpstr>
      <vt:lpstr>Table 10.1  Positional Interpretation of a Decimal Number</vt:lpstr>
      <vt:lpstr>Positional Number Systems</vt:lpstr>
      <vt:lpstr>Table 10.2  Positional Interpretation of a Number in Base 7</vt:lpstr>
      <vt:lpstr>The Binary System</vt:lpstr>
      <vt:lpstr>Converting Between Binary and Decimal</vt:lpstr>
      <vt:lpstr>Integers 1/2</vt:lpstr>
      <vt:lpstr>Integers 2/2</vt:lpstr>
      <vt:lpstr>Figure 10.1  Examples of Converting from Decimal Notation to Binary Notation for Integers</vt:lpstr>
      <vt:lpstr>For the fractional part, recall that in binary notation, a number with a value between 0 and 1 is represented by                              0.b-1b-2b-3 . . .     bi = 0 or 1  and has the value                 (b-1 * 2-1) + (b-2 * 2-2) + (b-3 * 2-3) . . .  This can be rewritten as                 2-1 * (b-1 + 2-1 * (b-2 + 2-1 * (b-3 + . . . ) . . . ))  Suppose we want to convert the number                    F (0 &lt; F &lt; 1) from decimal to binary notation. We                    know that F can be expressed in the form         F = 2-1 * (b-1 + 2-1 * (b-2 + 2-1 * (b-3 + . . . ) . . . ))  If we multiply F by 2, we obtain,            2 * F = b-1 + 2-1 * (b-2 + 2-1 * (b-3 + . . . ) . . . )</vt:lpstr>
      <vt:lpstr>From this equation, we see that the integer part of (2 * F), which must be either 0 or 1 because 0 &lt; F &lt; 1, is simply b-1. So we can say (2 * F) = b-1 + F1, where 0 &lt; F1 &lt; 1 and where   F1 = 2-1 * (b-2 + 2-1 * (b-3 + 2-1 * (b-4 + . . . ) . . . ))   To find b−2, we repeat the process.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vt:lpstr>
      <vt:lpstr>Figure 10.2  Examples of Converting from Decimal Notation to Binary Notation for Fractions</vt:lpstr>
      <vt:lpstr>Hexadecimal Notation  1/2</vt:lpstr>
      <vt:lpstr>Table 10.3  Decimal, Binary,  and Hexadecimal</vt:lpstr>
      <vt:lpstr>Hexadecimal Notation  2/2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Shankar, Nitin</cp:lastModifiedBy>
  <cp:revision>168</cp:revision>
  <dcterms:created xsi:type="dcterms:W3CDTF">2012-07-02T17:43:03Z</dcterms:created>
  <dcterms:modified xsi:type="dcterms:W3CDTF">2021-10-24T19:39:48Z</dcterms:modified>
</cp:coreProperties>
</file>